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804" r:id="rId1"/>
  </p:sldMasterIdLst>
  <p:notesMasterIdLst>
    <p:notesMasterId r:id="rId144"/>
  </p:notesMasterIdLst>
  <p:handoutMasterIdLst>
    <p:handoutMasterId r:id="rId145"/>
  </p:handoutMasterIdLst>
  <p:sldIdLst>
    <p:sldId id="1431" r:id="rId2"/>
    <p:sldId id="1635" r:id="rId3"/>
    <p:sldId id="1432" r:id="rId4"/>
    <p:sldId id="1565" r:id="rId5"/>
    <p:sldId id="1566" r:id="rId6"/>
    <p:sldId id="1567" r:id="rId7"/>
    <p:sldId id="1568" r:id="rId8"/>
    <p:sldId id="1573" r:id="rId9"/>
    <p:sldId id="1569" r:id="rId10"/>
    <p:sldId id="1571" r:id="rId11"/>
    <p:sldId id="1572" r:id="rId12"/>
    <p:sldId id="1574" r:id="rId13"/>
    <p:sldId id="1576" r:id="rId14"/>
    <p:sldId id="1577" r:id="rId15"/>
    <p:sldId id="1578" r:id="rId16"/>
    <p:sldId id="1579" r:id="rId17"/>
    <p:sldId id="1580" r:id="rId18"/>
    <p:sldId id="1581" r:id="rId19"/>
    <p:sldId id="1582" r:id="rId20"/>
    <p:sldId id="1583" r:id="rId21"/>
    <p:sldId id="1584" r:id="rId22"/>
    <p:sldId id="1585" r:id="rId23"/>
    <p:sldId id="1586" r:id="rId24"/>
    <p:sldId id="1587" r:id="rId25"/>
    <p:sldId id="1588" r:id="rId26"/>
    <p:sldId id="1589" r:id="rId27"/>
    <p:sldId id="1590" r:id="rId28"/>
    <p:sldId id="1591" r:id="rId29"/>
    <p:sldId id="1592" r:id="rId30"/>
    <p:sldId id="1593" r:id="rId31"/>
    <p:sldId id="1594" r:id="rId32"/>
    <p:sldId id="1595" r:id="rId33"/>
    <p:sldId id="1596" r:id="rId34"/>
    <p:sldId id="1597" r:id="rId35"/>
    <p:sldId id="1598" r:id="rId36"/>
    <p:sldId id="1599" r:id="rId37"/>
    <p:sldId id="1600" r:id="rId38"/>
    <p:sldId id="1601" r:id="rId39"/>
    <p:sldId id="1602" r:id="rId40"/>
    <p:sldId id="1603" r:id="rId41"/>
    <p:sldId id="1604" r:id="rId42"/>
    <p:sldId id="1605" r:id="rId43"/>
    <p:sldId id="1606" r:id="rId44"/>
    <p:sldId id="1607" r:id="rId45"/>
    <p:sldId id="1608" r:id="rId46"/>
    <p:sldId id="1609" r:id="rId47"/>
    <p:sldId id="1610" r:id="rId48"/>
    <p:sldId id="1611" r:id="rId49"/>
    <p:sldId id="1612" r:id="rId50"/>
    <p:sldId id="1613" r:id="rId51"/>
    <p:sldId id="1614" r:id="rId52"/>
    <p:sldId id="1615" r:id="rId53"/>
    <p:sldId id="1616" r:id="rId54"/>
    <p:sldId id="1617" r:id="rId55"/>
    <p:sldId id="1618" r:id="rId56"/>
    <p:sldId id="1619" r:id="rId57"/>
    <p:sldId id="1620" r:id="rId58"/>
    <p:sldId id="1621" r:id="rId59"/>
    <p:sldId id="1711" r:id="rId60"/>
    <p:sldId id="1622" r:id="rId61"/>
    <p:sldId id="1623" r:id="rId62"/>
    <p:sldId id="1624" r:id="rId63"/>
    <p:sldId id="1625" r:id="rId64"/>
    <p:sldId id="1626" r:id="rId65"/>
    <p:sldId id="1627" r:id="rId66"/>
    <p:sldId id="1629" r:id="rId67"/>
    <p:sldId id="1628" r:id="rId68"/>
    <p:sldId id="1630" r:id="rId69"/>
    <p:sldId id="1632" r:id="rId70"/>
    <p:sldId id="1633" r:id="rId71"/>
    <p:sldId id="1634" r:id="rId72"/>
    <p:sldId id="1636" r:id="rId73"/>
    <p:sldId id="1637" r:id="rId74"/>
    <p:sldId id="1638" r:id="rId75"/>
    <p:sldId id="1639" r:id="rId76"/>
    <p:sldId id="1640" r:id="rId77"/>
    <p:sldId id="1642" r:id="rId78"/>
    <p:sldId id="1641" r:id="rId79"/>
    <p:sldId id="1643" r:id="rId80"/>
    <p:sldId id="1644" r:id="rId81"/>
    <p:sldId id="1645" r:id="rId82"/>
    <p:sldId id="1646" r:id="rId83"/>
    <p:sldId id="1647" r:id="rId84"/>
    <p:sldId id="1648" r:id="rId85"/>
    <p:sldId id="1649" r:id="rId86"/>
    <p:sldId id="1651" r:id="rId87"/>
    <p:sldId id="1652" r:id="rId88"/>
    <p:sldId id="1653" r:id="rId89"/>
    <p:sldId id="1656" r:id="rId90"/>
    <p:sldId id="1658" r:id="rId91"/>
    <p:sldId id="1655" r:id="rId92"/>
    <p:sldId id="1659" r:id="rId93"/>
    <p:sldId id="1660" r:id="rId94"/>
    <p:sldId id="1661" r:id="rId95"/>
    <p:sldId id="1662" r:id="rId96"/>
    <p:sldId id="1663" r:id="rId97"/>
    <p:sldId id="1664" r:id="rId98"/>
    <p:sldId id="1666" r:id="rId99"/>
    <p:sldId id="1665" r:id="rId100"/>
    <p:sldId id="1667" r:id="rId101"/>
    <p:sldId id="1668" r:id="rId102"/>
    <p:sldId id="1669" r:id="rId103"/>
    <p:sldId id="1670" r:id="rId104"/>
    <p:sldId id="1671" r:id="rId105"/>
    <p:sldId id="1672" r:id="rId106"/>
    <p:sldId id="1673" r:id="rId107"/>
    <p:sldId id="1674" r:id="rId108"/>
    <p:sldId id="1675" r:id="rId109"/>
    <p:sldId id="1676" r:id="rId110"/>
    <p:sldId id="1677" r:id="rId111"/>
    <p:sldId id="1678" r:id="rId112"/>
    <p:sldId id="1679" r:id="rId113"/>
    <p:sldId id="1680" r:id="rId114"/>
    <p:sldId id="1681" r:id="rId115"/>
    <p:sldId id="1682" r:id="rId116"/>
    <p:sldId id="1683" r:id="rId117"/>
    <p:sldId id="1684" r:id="rId118"/>
    <p:sldId id="1685" r:id="rId119"/>
    <p:sldId id="1686" r:id="rId120"/>
    <p:sldId id="1687" r:id="rId121"/>
    <p:sldId id="1688" r:id="rId122"/>
    <p:sldId id="1689" r:id="rId123"/>
    <p:sldId id="1691" r:id="rId124"/>
    <p:sldId id="1692" r:id="rId125"/>
    <p:sldId id="1694" r:id="rId126"/>
    <p:sldId id="1693" r:id="rId127"/>
    <p:sldId id="1695" r:id="rId128"/>
    <p:sldId id="1696" r:id="rId129"/>
    <p:sldId id="1697" r:id="rId130"/>
    <p:sldId id="1698" r:id="rId131"/>
    <p:sldId id="1699" r:id="rId132"/>
    <p:sldId id="1700" r:id="rId133"/>
    <p:sldId id="1701" r:id="rId134"/>
    <p:sldId id="1702" r:id="rId135"/>
    <p:sldId id="1703" r:id="rId136"/>
    <p:sldId id="1704" r:id="rId137"/>
    <p:sldId id="1705" r:id="rId138"/>
    <p:sldId id="1706" r:id="rId139"/>
    <p:sldId id="1707" r:id="rId140"/>
    <p:sldId id="1708" r:id="rId141"/>
    <p:sldId id="1709" r:id="rId142"/>
    <p:sldId id="1710" r:id="rId143"/>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99"/>
    <a:srgbClr val="008080"/>
    <a:srgbClr val="808080"/>
    <a:srgbClr val="000066"/>
    <a:srgbClr val="4D4D4D"/>
    <a:srgbClr val="FFFFFF"/>
    <a:srgbClr val="CC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105" autoAdjust="0"/>
    <p:restoredTop sz="94293" autoAdjust="0"/>
  </p:normalViewPr>
  <p:slideViewPr>
    <p:cSldViewPr>
      <p:cViewPr>
        <p:scale>
          <a:sx n="66" d="100"/>
          <a:sy n="66" d="100"/>
        </p:scale>
        <p:origin x="-1440"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6314"/>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notesMaster" Target="notesMasters/notesMaster1.xml"/><Relationship Id="rId149"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245" Type="http://schemas.microsoft.com/office/2015/10/relationships/revisionInfo" Target="revisionInfo.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6D58EE-DF31-4313-84E4-A6B66CFF5F6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06EDC64-195C-4A98-8DF3-73AFC0475311}">
      <dgm:prSet phldrT="[Text]"/>
      <dgm:spPr/>
      <dgm:t>
        <a:bodyPr/>
        <a:lstStyle/>
        <a:p>
          <a:r>
            <a:rPr lang="en-US" dirty="0" smtClean="0"/>
            <a:t>Constitutional law</a:t>
          </a:r>
          <a:endParaRPr lang="en-US" dirty="0"/>
        </a:p>
      </dgm:t>
    </dgm:pt>
    <dgm:pt modelId="{470EC088-4D3D-4D01-89D4-8A0842F8D831}" type="parTrans" cxnId="{F04AA22E-F397-41A9-997D-0BA562A995E4}">
      <dgm:prSet/>
      <dgm:spPr/>
      <dgm:t>
        <a:bodyPr/>
        <a:lstStyle/>
        <a:p>
          <a:endParaRPr lang="en-US"/>
        </a:p>
      </dgm:t>
    </dgm:pt>
    <dgm:pt modelId="{1D3333C9-713C-46E4-AA1D-361EF2F4D802}" type="sibTrans" cxnId="{F04AA22E-F397-41A9-997D-0BA562A995E4}">
      <dgm:prSet/>
      <dgm:spPr/>
      <dgm:t>
        <a:bodyPr/>
        <a:lstStyle/>
        <a:p>
          <a:endParaRPr lang="en-US"/>
        </a:p>
      </dgm:t>
    </dgm:pt>
    <dgm:pt modelId="{E42BC16A-5A50-4FE3-8292-BDF1C2D0ACCF}">
      <dgm:prSet phldrT="[Text]"/>
      <dgm:spPr/>
      <dgm:t>
        <a:bodyPr/>
        <a:lstStyle/>
        <a:p>
          <a:r>
            <a:rPr lang="en-US" dirty="0" smtClean="0"/>
            <a:t>Commercial law</a:t>
          </a:r>
          <a:endParaRPr lang="en-US" dirty="0"/>
        </a:p>
      </dgm:t>
    </dgm:pt>
    <dgm:pt modelId="{744828B4-1BE2-4D84-A8BF-49104CDDD329}" type="parTrans" cxnId="{3D606F5C-ECA5-4D0B-A51C-C1D5563F2FDB}">
      <dgm:prSet/>
      <dgm:spPr/>
      <dgm:t>
        <a:bodyPr/>
        <a:lstStyle/>
        <a:p>
          <a:endParaRPr lang="en-US"/>
        </a:p>
      </dgm:t>
    </dgm:pt>
    <dgm:pt modelId="{7D3724D4-5C4F-4A22-B213-71056C862100}" type="sibTrans" cxnId="{3D606F5C-ECA5-4D0B-A51C-C1D5563F2FDB}">
      <dgm:prSet/>
      <dgm:spPr/>
      <dgm:t>
        <a:bodyPr/>
        <a:lstStyle/>
        <a:p>
          <a:endParaRPr lang="en-US"/>
        </a:p>
      </dgm:t>
    </dgm:pt>
    <dgm:pt modelId="{7D7A0AB1-3EDD-40FF-95D3-075C73FE4E4A}">
      <dgm:prSet phldrT="[Text]"/>
      <dgm:spPr/>
      <dgm:t>
        <a:bodyPr/>
        <a:lstStyle/>
        <a:p>
          <a:r>
            <a:rPr lang="en-US" dirty="0" smtClean="0"/>
            <a:t>Civil law </a:t>
          </a:r>
          <a:endParaRPr lang="en-US" dirty="0"/>
        </a:p>
      </dgm:t>
    </dgm:pt>
    <dgm:pt modelId="{73755356-EBC1-42CB-A0B6-0AAB9D3A29A6}" type="parTrans" cxnId="{E6595BD8-7AD6-492A-9C14-2BD4B1C18C3D}">
      <dgm:prSet/>
      <dgm:spPr/>
      <dgm:t>
        <a:bodyPr/>
        <a:lstStyle/>
        <a:p>
          <a:endParaRPr lang="en-US"/>
        </a:p>
      </dgm:t>
    </dgm:pt>
    <dgm:pt modelId="{4BCB70AE-932B-4CE6-9E2C-551E3A95EE28}" type="sibTrans" cxnId="{E6595BD8-7AD6-492A-9C14-2BD4B1C18C3D}">
      <dgm:prSet/>
      <dgm:spPr/>
      <dgm:t>
        <a:bodyPr/>
        <a:lstStyle/>
        <a:p>
          <a:endParaRPr lang="en-US"/>
        </a:p>
      </dgm:t>
    </dgm:pt>
    <dgm:pt modelId="{D6BA2E4B-84CE-41D6-BE72-85C354F9828E}">
      <dgm:prSet/>
      <dgm:spPr/>
      <dgm:t>
        <a:bodyPr/>
        <a:lstStyle/>
        <a:p>
          <a:r>
            <a:rPr lang="en-US" smtClean="0"/>
            <a:t>Criminal law</a:t>
          </a:r>
          <a:endParaRPr lang="en-US"/>
        </a:p>
      </dgm:t>
    </dgm:pt>
    <dgm:pt modelId="{1395E6F9-2237-49F5-8382-66517B5BCFEB}" type="parTrans" cxnId="{B014FA31-C74E-4015-B7C6-488943F8EFB5}">
      <dgm:prSet/>
      <dgm:spPr/>
      <dgm:t>
        <a:bodyPr/>
        <a:lstStyle/>
        <a:p>
          <a:endParaRPr lang="en-US"/>
        </a:p>
      </dgm:t>
    </dgm:pt>
    <dgm:pt modelId="{64130466-75DA-49B1-914C-D258A55BED27}" type="sibTrans" cxnId="{B014FA31-C74E-4015-B7C6-488943F8EFB5}">
      <dgm:prSet/>
      <dgm:spPr/>
      <dgm:t>
        <a:bodyPr/>
        <a:lstStyle/>
        <a:p>
          <a:endParaRPr lang="en-US"/>
        </a:p>
      </dgm:t>
    </dgm:pt>
    <dgm:pt modelId="{19978E6F-5147-4568-8B42-E2AFAB2DA202}" type="pres">
      <dgm:prSet presAssocID="{D86D58EE-DF31-4313-84E4-A6B66CFF5F6F}" presName="linear" presStyleCnt="0">
        <dgm:presLayoutVars>
          <dgm:dir/>
          <dgm:animLvl val="lvl"/>
          <dgm:resizeHandles val="exact"/>
        </dgm:presLayoutVars>
      </dgm:prSet>
      <dgm:spPr/>
      <dgm:t>
        <a:bodyPr/>
        <a:lstStyle/>
        <a:p>
          <a:endParaRPr lang="en-US"/>
        </a:p>
      </dgm:t>
    </dgm:pt>
    <dgm:pt modelId="{A672DE47-E2E9-4187-AF50-5F6552131102}" type="pres">
      <dgm:prSet presAssocID="{B06EDC64-195C-4A98-8DF3-73AFC0475311}" presName="parentLin" presStyleCnt="0"/>
      <dgm:spPr/>
    </dgm:pt>
    <dgm:pt modelId="{FEBA4088-87F2-46BA-B6CE-CD78569C11AA}" type="pres">
      <dgm:prSet presAssocID="{B06EDC64-195C-4A98-8DF3-73AFC0475311}" presName="parentLeftMargin" presStyleLbl="node1" presStyleIdx="0" presStyleCnt="4"/>
      <dgm:spPr/>
      <dgm:t>
        <a:bodyPr/>
        <a:lstStyle/>
        <a:p>
          <a:endParaRPr lang="en-US"/>
        </a:p>
      </dgm:t>
    </dgm:pt>
    <dgm:pt modelId="{9CD7EE0A-CD14-418A-9714-ED351C302542}" type="pres">
      <dgm:prSet presAssocID="{B06EDC64-195C-4A98-8DF3-73AFC0475311}" presName="parentText" presStyleLbl="node1" presStyleIdx="0" presStyleCnt="4">
        <dgm:presLayoutVars>
          <dgm:chMax val="0"/>
          <dgm:bulletEnabled val="1"/>
        </dgm:presLayoutVars>
      </dgm:prSet>
      <dgm:spPr/>
      <dgm:t>
        <a:bodyPr/>
        <a:lstStyle/>
        <a:p>
          <a:endParaRPr lang="en-US"/>
        </a:p>
      </dgm:t>
    </dgm:pt>
    <dgm:pt modelId="{5DE05DCF-8048-4D19-8563-DB048B6D9238}" type="pres">
      <dgm:prSet presAssocID="{B06EDC64-195C-4A98-8DF3-73AFC0475311}" presName="negativeSpace" presStyleCnt="0"/>
      <dgm:spPr/>
    </dgm:pt>
    <dgm:pt modelId="{C5D049FE-E94A-4B15-856C-9A18913FD303}" type="pres">
      <dgm:prSet presAssocID="{B06EDC64-195C-4A98-8DF3-73AFC0475311}" presName="childText" presStyleLbl="conFgAcc1" presStyleIdx="0" presStyleCnt="4">
        <dgm:presLayoutVars>
          <dgm:bulletEnabled val="1"/>
        </dgm:presLayoutVars>
      </dgm:prSet>
      <dgm:spPr/>
    </dgm:pt>
    <dgm:pt modelId="{95F80124-8E1F-4987-8B5A-69FB645FDE5A}" type="pres">
      <dgm:prSet presAssocID="{1D3333C9-713C-46E4-AA1D-361EF2F4D802}" presName="spaceBetweenRectangles" presStyleCnt="0"/>
      <dgm:spPr/>
    </dgm:pt>
    <dgm:pt modelId="{2BD16F71-3A3A-4BB7-BDF4-30A98E4613B5}" type="pres">
      <dgm:prSet presAssocID="{E42BC16A-5A50-4FE3-8292-BDF1C2D0ACCF}" presName="parentLin" presStyleCnt="0"/>
      <dgm:spPr/>
    </dgm:pt>
    <dgm:pt modelId="{710BE54C-BBFA-406F-BEC9-9CA0AAE99446}" type="pres">
      <dgm:prSet presAssocID="{E42BC16A-5A50-4FE3-8292-BDF1C2D0ACCF}" presName="parentLeftMargin" presStyleLbl="node1" presStyleIdx="0" presStyleCnt="4"/>
      <dgm:spPr/>
      <dgm:t>
        <a:bodyPr/>
        <a:lstStyle/>
        <a:p>
          <a:endParaRPr lang="en-US"/>
        </a:p>
      </dgm:t>
    </dgm:pt>
    <dgm:pt modelId="{AFF436BF-FCF5-4394-8D24-D108D90DEBBF}" type="pres">
      <dgm:prSet presAssocID="{E42BC16A-5A50-4FE3-8292-BDF1C2D0ACCF}" presName="parentText" presStyleLbl="node1" presStyleIdx="1" presStyleCnt="4">
        <dgm:presLayoutVars>
          <dgm:chMax val="0"/>
          <dgm:bulletEnabled val="1"/>
        </dgm:presLayoutVars>
      </dgm:prSet>
      <dgm:spPr/>
      <dgm:t>
        <a:bodyPr/>
        <a:lstStyle/>
        <a:p>
          <a:endParaRPr lang="en-US"/>
        </a:p>
      </dgm:t>
    </dgm:pt>
    <dgm:pt modelId="{8B993C2E-B91B-421F-BB7F-956A1B422B5A}" type="pres">
      <dgm:prSet presAssocID="{E42BC16A-5A50-4FE3-8292-BDF1C2D0ACCF}" presName="negativeSpace" presStyleCnt="0"/>
      <dgm:spPr/>
    </dgm:pt>
    <dgm:pt modelId="{63896A4D-954C-4023-8B40-695572B09306}" type="pres">
      <dgm:prSet presAssocID="{E42BC16A-5A50-4FE3-8292-BDF1C2D0ACCF}" presName="childText" presStyleLbl="conFgAcc1" presStyleIdx="1" presStyleCnt="4">
        <dgm:presLayoutVars>
          <dgm:bulletEnabled val="1"/>
        </dgm:presLayoutVars>
      </dgm:prSet>
      <dgm:spPr/>
    </dgm:pt>
    <dgm:pt modelId="{1C7024BC-96DB-445F-B52C-73E42F59777B}" type="pres">
      <dgm:prSet presAssocID="{7D3724D4-5C4F-4A22-B213-71056C862100}" presName="spaceBetweenRectangles" presStyleCnt="0"/>
      <dgm:spPr/>
    </dgm:pt>
    <dgm:pt modelId="{4423FCA3-5E4F-4162-8166-BC0338F1E4CF}" type="pres">
      <dgm:prSet presAssocID="{7D7A0AB1-3EDD-40FF-95D3-075C73FE4E4A}" presName="parentLin" presStyleCnt="0"/>
      <dgm:spPr/>
    </dgm:pt>
    <dgm:pt modelId="{20A31A43-5653-468E-BB87-689A65164A83}" type="pres">
      <dgm:prSet presAssocID="{7D7A0AB1-3EDD-40FF-95D3-075C73FE4E4A}" presName="parentLeftMargin" presStyleLbl="node1" presStyleIdx="1" presStyleCnt="4"/>
      <dgm:spPr/>
      <dgm:t>
        <a:bodyPr/>
        <a:lstStyle/>
        <a:p>
          <a:endParaRPr lang="en-US"/>
        </a:p>
      </dgm:t>
    </dgm:pt>
    <dgm:pt modelId="{17BCE6B3-3700-4059-B3BC-63DD8EE38278}" type="pres">
      <dgm:prSet presAssocID="{7D7A0AB1-3EDD-40FF-95D3-075C73FE4E4A}" presName="parentText" presStyleLbl="node1" presStyleIdx="2" presStyleCnt="4">
        <dgm:presLayoutVars>
          <dgm:chMax val="0"/>
          <dgm:bulletEnabled val="1"/>
        </dgm:presLayoutVars>
      </dgm:prSet>
      <dgm:spPr/>
      <dgm:t>
        <a:bodyPr/>
        <a:lstStyle/>
        <a:p>
          <a:endParaRPr lang="en-US"/>
        </a:p>
      </dgm:t>
    </dgm:pt>
    <dgm:pt modelId="{081B96F5-242A-403D-A970-996C4B946BF0}" type="pres">
      <dgm:prSet presAssocID="{7D7A0AB1-3EDD-40FF-95D3-075C73FE4E4A}" presName="negativeSpace" presStyleCnt="0"/>
      <dgm:spPr/>
    </dgm:pt>
    <dgm:pt modelId="{E9BFBDFC-A203-484A-A98A-668DE2DBB535}" type="pres">
      <dgm:prSet presAssocID="{7D7A0AB1-3EDD-40FF-95D3-075C73FE4E4A}" presName="childText" presStyleLbl="conFgAcc1" presStyleIdx="2" presStyleCnt="4">
        <dgm:presLayoutVars>
          <dgm:bulletEnabled val="1"/>
        </dgm:presLayoutVars>
      </dgm:prSet>
      <dgm:spPr/>
    </dgm:pt>
    <dgm:pt modelId="{067507D5-5392-40E1-85A2-BEF9986FB52C}" type="pres">
      <dgm:prSet presAssocID="{4BCB70AE-932B-4CE6-9E2C-551E3A95EE28}" presName="spaceBetweenRectangles" presStyleCnt="0"/>
      <dgm:spPr/>
    </dgm:pt>
    <dgm:pt modelId="{50E27973-A2BF-4181-A7EC-3057C4208E4C}" type="pres">
      <dgm:prSet presAssocID="{D6BA2E4B-84CE-41D6-BE72-85C354F9828E}" presName="parentLin" presStyleCnt="0"/>
      <dgm:spPr/>
    </dgm:pt>
    <dgm:pt modelId="{D5C8B638-FD1B-4C88-A14F-6F911C778613}" type="pres">
      <dgm:prSet presAssocID="{D6BA2E4B-84CE-41D6-BE72-85C354F9828E}" presName="parentLeftMargin" presStyleLbl="node1" presStyleIdx="2" presStyleCnt="4"/>
      <dgm:spPr/>
      <dgm:t>
        <a:bodyPr/>
        <a:lstStyle/>
        <a:p>
          <a:endParaRPr lang="en-US"/>
        </a:p>
      </dgm:t>
    </dgm:pt>
    <dgm:pt modelId="{A326A9B2-4E22-4B84-B33E-BA628FD99D9B}" type="pres">
      <dgm:prSet presAssocID="{D6BA2E4B-84CE-41D6-BE72-85C354F9828E}" presName="parentText" presStyleLbl="node1" presStyleIdx="3" presStyleCnt="4">
        <dgm:presLayoutVars>
          <dgm:chMax val="0"/>
          <dgm:bulletEnabled val="1"/>
        </dgm:presLayoutVars>
      </dgm:prSet>
      <dgm:spPr/>
      <dgm:t>
        <a:bodyPr/>
        <a:lstStyle/>
        <a:p>
          <a:endParaRPr lang="en-US"/>
        </a:p>
      </dgm:t>
    </dgm:pt>
    <dgm:pt modelId="{015AC52D-EB24-4731-9ADB-24E6A0446CB0}" type="pres">
      <dgm:prSet presAssocID="{D6BA2E4B-84CE-41D6-BE72-85C354F9828E}" presName="negativeSpace" presStyleCnt="0"/>
      <dgm:spPr/>
    </dgm:pt>
    <dgm:pt modelId="{064DF0A7-A2C0-47BE-BCDF-F9630AD870CE}" type="pres">
      <dgm:prSet presAssocID="{D6BA2E4B-84CE-41D6-BE72-85C354F9828E}" presName="childText" presStyleLbl="conFgAcc1" presStyleIdx="3" presStyleCnt="4">
        <dgm:presLayoutVars>
          <dgm:bulletEnabled val="1"/>
        </dgm:presLayoutVars>
      </dgm:prSet>
      <dgm:spPr/>
    </dgm:pt>
  </dgm:ptLst>
  <dgm:cxnLst>
    <dgm:cxn modelId="{B34395B5-D4B6-4265-AF4F-6D5111D53C63}" type="presOf" srcId="{D6BA2E4B-84CE-41D6-BE72-85C354F9828E}" destId="{A326A9B2-4E22-4B84-B33E-BA628FD99D9B}" srcOrd="1" destOrd="0" presId="urn:microsoft.com/office/officeart/2005/8/layout/list1"/>
    <dgm:cxn modelId="{4CCCC177-43CC-4F5E-991A-18A33EE4B898}" type="presOf" srcId="{7D7A0AB1-3EDD-40FF-95D3-075C73FE4E4A}" destId="{20A31A43-5653-468E-BB87-689A65164A83}" srcOrd="0" destOrd="0" presId="urn:microsoft.com/office/officeart/2005/8/layout/list1"/>
    <dgm:cxn modelId="{D531EE93-A198-463E-B605-D2E138951A07}" type="presOf" srcId="{D6BA2E4B-84CE-41D6-BE72-85C354F9828E}" destId="{D5C8B638-FD1B-4C88-A14F-6F911C778613}" srcOrd="0" destOrd="0" presId="urn:microsoft.com/office/officeart/2005/8/layout/list1"/>
    <dgm:cxn modelId="{3D606F5C-ECA5-4D0B-A51C-C1D5563F2FDB}" srcId="{D86D58EE-DF31-4313-84E4-A6B66CFF5F6F}" destId="{E42BC16A-5A50-4FE3-8292-BDF1C2D0ACCF}" srcOrd="1" destOrd="0" parTransId="{744828B4-1BE2-4D84-A8BF-49104CDDD329}" sibTransId="{7D3724D4-5C4F-4A22-B213-71056C862100}"/>
    <dgm:cxn modelId="{E6595BD8-7AD6-492A-9C14-2BD4B1C18C3D}" srcId="{D86D58EE-DF31-4313-84E4-A6B66CFF5F6F}" destId="{7D7A0AB1-3EDD-40FF-95D3-075C73FE4E4A}" srcOrd="2" destOrd="0" parTransId="{73755356-EBC1-42CB-A0B6-0AAB9D3A29A6}" sibTransId="{4BCB70AE-932B-4CE6-9E2C-551E3A95EE28}"/>
    <dgm:cxn modelId="{B66D7B65-B485-49B7-A883-580F671377C4}" type="presOf" srcId="{E42BC16A-5A50-4FE3-8292-BDF1C2D0ACCF}" destId="{AFF436BF-FCF5-4394-8D24-D108D90DEBBF}" srcOrd="1" destOrd="0" presId="urn:microsoft.com/office/officeart/2005/8/layout/list1"/>
    <dgm:cxn modelId="{71DF60FA-F8AD-45CD-B1EA-74736D674CF5}" type="presOf" srcId="{B06EDC64-195C-4A98-8DF3-73AFC0475311}" destId="{9CD7EE0A-CD14-418A-9714-ED351C302542}" srcOrd="1" destOrd="0" presId="urn:microsoft.com/office/officeart/2005/8/layout/list1"/>
    <dgm:cxn modelId="{B26A542B-A9DD-40AD-9166-F78821BAA0DF}" type="presOf" srcId="{B06EDC64-195C-4A98-8DF3-73AFC0475311}" destId="{FEBA4088-87F2-46BA-B6CE-CD78569C11AA}" srcOrd="0" destOrd="0" presId="urn:microsoft.com/office/officeart/2005/8/layout/list1"/>
    <dgm:cxn modelId="{B014FA31-C74E-4015-B7C6-488943F8EFB5}" srcId="{D86D58EE-DF31-4313-84E4-A6B66CFF5F6F}" destId="{D6BA2E4B-84CE-41D6-BE72-85C354F9828E}" srcOrd="3" destOrd="0" parTransId="{1395E6F9-2237-49F5-8382-66517B5BCFEB}" sibTransId="{64130466-75DA-49B1-914C-D258A55BED27}"/>
    <dgm:cxn modelId="{F927AF20-CD67-4079-BA77-C9256935EB98}" type="presOf" srcId="{7D7A0AB1-3EDD-40FF-95D3-075C73FE4E4A}" destId="{17BCE6B3-3700-4059-B3BC-63DD8EE38278}" srcOrd="1" destOrd="0" presId="urn:microsoft.com/office/officeart/2005/8/layout/list1"/>
    <dgm:cxn modelId="{F04AA22E-F397-41A9-997D-0BA562A995E4}" srcId="{D86D58EE-DF31-4313-84E4-A6B66CFF5F6F}" destId="{B06EDC64-195C-4A98-8DF3-73AFC0475311}" srcOrd="0" destOrd="0" parTransId="{470EC088-4D3D-4D01-89D4-8A0842F8D831}" sibTransId="{1D3333C9-713C-46E4-AA1D-361EF2F4D802}"/>
    <dgm:cxn modelId="{94E8A85C-F71A-46D6-BC35-C46E2BB3DF0B}" type="presOf" srcId="{D86D58EE-DF31-4313-84E4-A6B66CFF5F6F}" destId="{19978E6F-5147-4568-8B42-E2AFAB2DA202}" srcOrd="0" destOrd="0" presId="urn:microsoft.com/office/officeart/2005/8/layout/list1"/>
    <dgm:cxn modelId="{BDDCB230-7919-465B-A176-792C9CB50FDE}" type="presOf" srcId="{E42BC16A-5A50-4FE3-8292-BDF1C2D0ACCF}" destId="{710BE54C-BBFA-406F-BEC9-9CA0AAE99446}" srcOrd="0" destOrd="0" presId="urn:microsoft.com/office/officeart/2005/8/layout/list1"/>
    <dgm:cxn modelId="{9829ED80-0873-48F2-85E3-1A1994C7DC74}" type="presParOf" srcId="{19978E6F-5147-4568-8B42-E2AFAB2DA202}" destId="{A672DE47-E2E9-4187-AF50-5F6552131102}" srcOrd="0" destOrd="0" presId="urn:microsoft.com/office/officeart/2005/8/layout/list1"/>
    <dgm:cxn modelId="{351DB97A-F030-4D4C-BC0B-474D6D27CAAF}" type="presParOf" srcId="{A672DE47-E2E9-4187-AF50-5F6552131102}" destId="{FEBA4088-87F2-46BA-B6CE-CD78569C11AA}" srcOrd="0" destOrd="0" presId="urn:microsoft.com/office/officeart/2005/8/layout/list1"/>
    <dgm:cxn modelId="{1FE4D97B-B504-4172-944E-8E128C25DB5D}" type="presParOf" srcId="{A672DE47-E2E9-4187-AF50-5F6552131102}" destId="{9CD7EE0A-CD14-418A-9714-ED351C302542}" srcOrd="1" destOrd="0" presId="urn:microsoft.com/office/officeart/2005/8/layout/list1"/>
    <dgm:cxn modelId="{78E24AAC-FE16-4482-89FD-49E863EE6197}" type="presParOf" srcId="{19978E6F-5147-4568-8B42-E2AFAB2DA202}" destId="{5DE05DCF-8048-4D19-8563-DB048B6D9238}" srcOrd="1" destOrd="0" presId="urn:microsoft.com/office/officeart/2005/8/layout/list1"/>
    <dgm:cxn modelId="{08EBCE99-D6E0-4EBE-AEAD-3327715B7280}" type="presParOf" srcId="{19978E6F-5147-4568-8B42-E2AFAB2DA202}" destId="{C5D049FE-E94A-4B15-856C-9A18913FD303}" srcOrd="2" destOrd="0" presId="urn:microsoft.com/office/officeart/2005/8/layout/list1"/>
    <dgm:cxn modelId="{EAA00B9A-02AA-47E7-B082-FF7E5C380BA9}" type="presParOf" srcId="{19978E6F-5147-4568-8B42-E2AFAB2DA202}" destId="{95F80124-8E1F-4987-8B5A-69FB645FDE5A}" srcOrd="3" destOrd="0" presId="urn:microsoft.com/office/officeart/2005/8/layout/list1"/>
    <dgm:cxn modelId="{EAA0925F-5271-43BC-9664-A9949D3861C8}" type="presParOf" srcId="{19978E6F-5147-4568-8B42-E2AFAB2DA202}" destId="{2BD16F71-3A3A-4BB7-BDF4-30A98E4613B5}" srcOrd="4" destOrd="0" presId="urn:microsoft.com/office/officeart/2005/8/layout/list1"/>
    <dgm:cxn modelId="{B4784F2B-FCAE-40AE-88DF-F4EEDBD9FDA2}" type="presParOf" srcId="{2BD16F71-3A3A-4BB7-BDF4-30A98E4613B5}" destId="{710BE54C-BBFA-406F-BEC9-9CA0AAE99446}" srcOrd="0" destOrd="0" presId="urn:microsoft.com/office/officeart/2005/8/layout/list1"/>
    <dgm:cxn modelId="{B7D77B5A-CF03-436A-AFFE-9E13CD2731A4}" type="presParOf" srcId="{2BD16F71-3A3A-4BB7-BDF4-30A98E4613B5}" destId="{AFF436BF-FCF5-4394-8D24-D108D90DEBBF}" srcOrd="1" destOrd="0" presId="urn:microsoft.com/office/officeart/2005/8/layout/list1"/>
    <dgm:cxn modelId="{F1219AD9-4A53-462C-863F-E456CD04064F}" type="presParOf" srcId="{19978E6F-5147-4568-8B42-E2AFAB2DA202}" destId="{8B993C2E-B91B-421F-BB7F-956A1B422B5A}" srcOrd="5" destOrd="0" presId="urn:microsoft.com/office/officeart/2005/8/layout/list1"/>
    <dgm:cxn modelId="{19D14389-066C-4E87-A769-6029D870E318}" type="presParOf" srcId="{19978E6F-5147-4568-8B42-E2AFAB2DA202}" destId="{63896A4D-954C-4023-8B40-695572B09306}" srcOrd="6" destOrd="0" presId="urn:microsoft.com/office/officeart/2005/8/layout/list1"/>
    <dgm:cxn modelId="{01F375CE-D66D-4850-997A-FD6B0A0A3253}" type="presParOf" srcId="{19978E6F-5147-4568-8B42-E2AFAB2DA202}" destId="{1C7024BC-96DB-445F-B52C-73E42F59777B}" srcOrd="7" destOrd="0" presId="urn:microsoft.com/office/officeart/2005/8/layout/list1"/>
    <dgm:cxn modelId="{EE4232AA-6EC3-49F0-AD24-A88277B8B88B}" type="presParOf" srcId="{19978E6F-5147-4568-8B42-E2AFAB2DA202}" destId="{4423FCA3-5E4F-4162-8166-BC0338F1E4CF}" srcOrd="8" destOrd="0" presId="urn:microsoft.com/office/officeart/2005/8/layout/list1"/>
    <dgm:cxn modelId="{31DBB582-A8C0-4CDB-A196-2EBD94BE3D54}" type="presParOf" srcId="{4423FCA3-5E4F-4162-8166-BC0338F1E4CF}" destId="{20A31A43-5653-468E-BB87-689A65164A83}" srcOrd="0" destOrd="0" presId="urn:microsoft.com/office/officeart/2005/8/layout/list1"/>
    <dgm:cxn modelId="{8A4B4ABD-1219-44DE-B7D9-9184F4A8020A}" type="presParOf" srcId="{4423FCA3-5E4F-4162-8166-BC0338F1E4CF}" destId="{17BCE6B3-3700-4059-B3BC-63DD8EE38278}" srcOrd="1" destOrd="0" presId="urn:microsoft.com/office/officeart/2005/8/layout/list1"/>
    <dgm:cxn modelId="{970287EE-8734-44A5-B523-76DDD70C30B9}" type="presParOf" srcId="{19978E6F-5147-4568-8B42-E2AFAB2DA202}" destId="{081B96F5-242A-403D-A970-996C4B946BF0}" srcOrd="9" destOrd="0" presId="urn:microsoft.com/office/officeart/2005/8/layout/list1"/>
    <dgm:cxn modelId="{9BEFE3A2-935B-4226-B774-6AD0EF1F1E79}" type="presParOf" srcId="{19978E6F-5147-4568-8B42-E2AFAB2DA202}" destId="{E9BFBDFC-A203-484A-A98A-668DE2DBB535}" srcOrd="10" destOrd="0" presId="urn:microsoft.com/office/officeart/2005/8/layout/list1"/>
    <dgm:cxn modelId="{4FD52A4C-1BB3-40AF-8038-851A0FCC07F0}" type="presParOf" srcId="{19978E6F-5147-4568-8B42-E2AFAB2DA202}" destId="{067507D5-5392-40E1-85A2-BEF9986FB52C}" srcOrd="11" destOrd="0" presId="urn:microsoft.com/office/officeart/2005/8/layout/list1"/>
    <dgm:cxn modelId="{4F4075BC-6C4E-4EA6-9339-66A60C03BDBC}" type="presParOf" srcId="{19978E6F-5147-4568-8B42-E2AFAB2DA202}" destId="{50E27973-A2BF-4181-A7EC-3057C4208E4C}" srcOrd="12" destOrd="0" presId="urn:microsoft.com/office/officeart/2005/8/layout/list1"/>
    <dgm:cxn modelId="{9A19FC49-4C25-4739-907E-F90DBA461AA6}" type="presParOf" srcId="{50E27973-A2BF-4181-A7EC-3057C4208E4C}" destId="{D5C8B638-FD1B-4C88-A14F-6F911C778613}" srcOrd="0" destOrd="0" presId="urn:microsoft.com/office/officeart/2005/8/layout/list1"/>
    <dgm:cxn modelId="{DBBECB53-9FBD-4670-A04F-D9B21045F089}" type="presParOf" srcId="{50E27973-A2BF-4181-A7EC-3057C4208E4C}" destId="{A326A9B2-4E22-4B84-B33E-BA628FD99D9B}" srcOrd="1" destOrd="0" presId="urn:microsoft.com/office/officeart/2005/8/layout/list1"/>
    <dgm:cxn modelId="{0EF8F458-3790-4085-8B8E-2C3F3CBAA733}" type="presParOf" srcId="{19978E6F-5147-4568-8B42-E2AFAB2DA202}" destId="{015AC52D-EB24-4731-9ADB-24E6A0446CB0}" srcOrd="13" destOrd="0" presId="urn:microsoft.com/office/officeart/2005/8/layout/list1"/>
    <dgm:cxn modelId="{789EDDF4-6415-434B-B6B4-0DB0572BD26D}" type="presParOf" srcId="{19978E6F-5147-4568-8B42-E2AFAB2DA202}" destId="{064DF0A7-A2C0-47BE-BCDF-F9630AD870CE}"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647E7C-C338-4E18-8D64-B98ABE782DC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81716E7-5ADE-42E7-A1FB-7C7DBE4E2860}">
      <dgm:prSet phldrT="[Text]"/>
      <dgm:spPr/>
      <dgm:t>
        <a:bodyPr/>
        <a:lstStyle/>
        <a:p>
          <a:r>
            <a:rPr lang="en-ZA" dirty="0" smtClean="0"/>
            <a:t>Constitutional Court</a:t>
          </a:r>
          <a:endParaRPr lang="en-US" dirty="0"/>
        </a:p>
      </dgm:t>
    </dgm:pt>
    <dgm:pt modelId="{2359A5B6-30C1-43FB-B878-9C2B8801F84C}" type="parTrans" cxnId="{5A022F19-23F9-472C-8EF9-79FB21A27BF7}">
      <dgm:prSet/>
      <dgm:spPr/>
      <dgm:t>
        <a:bodyPr/>
        <a:lstStyle/>
        <a:p>
          <a:endParaRPr lang="en-US"/>
        </a:p>
      </dgm:t>
    </dgm:pt>
    <dgm:pt modelId="{ADE578D0-2B0A-441B-9288-2B4AB40A4F09}" type="sibTrans" cxnId="{5A022F19-23F9-472C-8EF9-79FB21A27BF7}">
      <dgm:prSet/>
      <dgm:spPr/>
      <dgm:t>
        <a:bodyPr/>
        <a:lstStyle/>
        <a:p>
          <a:endParaRPr lang="en-US"/>
        </a:p>
      </dgm:t>
    </dgm:pt>
    <dgm:pt modelId="{7C18FB76-0E2B-4060-A5A9-0D977B7938C1}">
      <dgm:prSet phldrT="[Text]"/>
      <dgm:spPr/>
      <dgm:t>
        <a:bodyPr/>
        <a:lstStyle/>
        <a:p>
          <a:r>
            <a:rPr lang="en-ZA" dirty="0" smtClean="0"/>
            <a:t>Special Court of Appeal</a:t>
          </a:r>
          <a:endParaRPr lang="en-US" dirty="0"/>
        </a:p>
      </dgm:t>
    </dgm:pt>
    <dgm:pt modelId="{0B267BD3-7310-4206-B3D6-F8ED1DE3C3D1}" type="parTrans" cxnId="{887EBA92-3BA0-40D4-8C93-E2686B7194C6}">
      <dgm:prSet/>
      <dgm:spPr/>
      <dgm:t>
        <a:bodyPr/>
        <a:lstStyle/>
        <a:p>
          <a:endParaRPr lang="en-US"/>
        </a:p>
      </dgm:t>
    </dgm:pt>
    <dgm:pt modelId="{F7C0D364-1233-4034-BBD9-1115ED4AEF8C}" type="sibTrans" cxnId="{887EBA92-3BA0-40D4-8C93-E2686B7194C6}">
      <dgm:prSet/>
      <dgm:spPr/>
      <dgm:t>
        <a:bodyPr/>
        <a:lstStyle/>
        <a:p>
          <a:endParaRPr lang="en-US"/>
        </a:p>
      </dgm:t>
    </dgm:pt>
    <dgm:pt modelId="{CD88653A-D786-458E-9487-C32FADCA93A2}">
      <dgm:prSet phldrT="[Text]"/>
      <dgm:spPr/>
      <dgm:t>
        <a:bodyPr/>
        <a:lstStyle/>
        <a:p>
          <a:r>
            <a:rPr lang="en-ZA" dirty="0" smtClean="0"/>
            <a:t>High Court</a:t>
          </a:r>
          <a:endParaRPr lang="en-US" dirty="0"/>
        </a:p>
      </dgm:t>
    </dgm:pt>
    <dgm:pt modelId="{A627DAD2-7FCE-468D-B4C4-A64434A6F85F}" type="sibTrans" cxnId="{C5CF014A-D379-4BA4-94EC-0A8EDBE7BBD3}">
      <dgm:prSet/>
      <dgm:spPr/>
      <dgm:t>
        <a:bodyPr/>
        <a:lstStyle/>
        <a:p>
          <a:endParaRPr lang="en-US"/>
        </a:p>
      </dgm:t>
    </dgm:pt>
    <dgm:pt modelId="{7C5198F5-924F-4430-B6E2-D6E4FE268E6A}" type="parTrans" cxnId="{C5CF014A-D379-4BA4-94EC-0A8EDBE7BBD3}">
      <dgm:prSet/>
      <dgm:spPr/>
      <dgm:t>
        <a:bodyPr/>
        <a:lstStyle/>
        <a:p>
          <a:endParaRPr lang="en-US"/>
        </a:p>
      </dgm:t>
    </dgm:pt>
    <dgm:pt modelId="{48D7E69D-2146-4614-9523-819F37806AB1}">
      <dgm:prSet/>
      <dgm:spPr/>
      <dgm:t>
        <a:bodyPr/>
        <a:lstStyle/>
        <a:p>
          <a:r>
            <a:rPr lang="en-ZA" dirty="0" smtClean="0"/>
            <a:t>Regional Court</a:t>
          </a:r>
          <a:endParaRPr lang="en-US" dirty="0"/>
        </a:p>
      </dgm:t>
    </dgm:pt>
    <dgm:pt modelId="{58DB4D40-94E6-4062-9791-988BB2DA81A6}" type="parTrans" cxnId="{9FB31B26-D86A-4143-B021-7C99BF97F072}">
      <dgm:prSet/>
      <dgm:spPr/>
    </dgm:pt>
    <dgm:pt modelId="{7DC31F31-4718-4C42-9BA1-7AAC7A5B97A9}" type="sibTrans" cxnId="{9FB31B26-D86A-4143-B021-7C99BF97F072}">
      <dgm:prSet/>
      <dgm:spPr/>
    </dgm:pt>
    <dgm:pt modelId="{DF937FE3-B9AA-4281-87D4-8750E59594B4}">
      <dgm:prSet/>
      <dgm:spPr/>
      <dgm:t>
        <a:bodyPr/>
        <a:lstStyle/>
        <a:p>
          <a:r>
            <a:rPr lang="en-ZA" dirty="0" smtClean="0"/>
            <a:t>Lower courts</a:t>
          </a:r>
          <a:endParaRPr lang="en-US" dirty="0"/>
        </a:p>
      </dgm:t>
    </dgm:pt>
    <dgm:pt modelId="{B2B3F121-A8AF-4745-98C7-08613B684C7E}" type="parTrans" cxnId="{BCA253B1-B102-45E9-BEDC-FC6F50CD83FE}">
      <dgm:prSet/>
      <dgm:spPr/>
    </dgm:pt>
    <dgm:pt modelId="{281A46FE-34E5-4E7F-81C8-AA0B82135649}" type="sibTrans" cxnId="{BCA253B1-B102-45E9-BEDC-FC6F50CD83FE}">
      <dgm:prSet/>
      <dgm:spPr/>
    </dgm:pt>
    <dgm:pt modelId="{7F168078-F8C9-49FD-8CCB-7B19F14E6705}" type="pres">
      <dgm:prSet presAssocID="{30647E7C-C338-4E18-8D64-B98ABE782DC8}" presName="linear" presStyleCnt="0">
        <dgm:presLayoutVars>
          <dgm:dir/>
          <dgm:animLvl val="lvl"/>
          <dgm:resizeHandles val="exact"/>
        </dgm:presLayoutVars>
      </dgm:prSet>
      <dgm:spPr/>
      <dgm:t>
        <a:bodyPr/>
        <a:lstStyle/>
        <a:p>
          <a:endParaRPr lang="en-US"/>
        </a:p>
      </dgm:t>
    </dgm:pt>
    <dgm:pt modelId="{0B893396-A69A-4F38-AB53-354F7786771E}" type="pres">
      <dgm:prSet presAssocID="{681716E7-5ADE-42E7-A1FB-7C7DBE4E2860}" presName="parentLin" presStyleCnt="0"/>
      <dgm:spPr/>
    </dgm:pt>
    <dgm:pt modelId="{737FAA70-1ACA-442E-8531-9C7D78BE04BF}" type="pres">
      <dgm:prSet presAssocID="{681716E7-5ADE-42E7-A1FB-7C7DBE4E2860}" presName="parentLeftMargin" presStyleLbl="node1" presStyleIdx="0" presStyleCnt="5"/>
      <dgm:spPr/>
      <dgm:t>
        <a:bodyPr/>
        <a:lstStyle/>
        <a:p>
          <a:endParaRPr lang="en-US"/>
        </a:p>
      </dgm:t>
    </dgm:pt>
    <dgm:pt modelId="{808E6114-A1EF-44EC-BFAF-C13318E25329}" type="pres">
      <dgm:prSet presAssocID="{681716E7-5ADE-42E7-A1FB-7C7DBE4E2860}" presName="parentText" presStyleLbl="node1" presStyleIdx="0" presStyleCnt="5">
        <dgm:presLayoutVars>
          <dgm:chMax val="0"/>
          <dgm:bulletEnabled val="1"/>
        </dgm:presLayoutVars>
      </dgm:prSet>
      <dgm:spPr/>
      <dgm:t>
        <a:bodyPr/>
        <a:lstStyle/>
        <a:p>
          <a:endParaRPr lang="en-US"/>
        </a:p>
      </dgm:t>
    </dgm:pt>
    <dgm:pt modelId="{2637DE74-450F-4C09-874C-9511DB1C29BC}" type="pres">
      <dgm:prSet presAssocID="{681716E7-5ADE-42E7-A1FB-7C7DBE4E2860}" presName="negativeSpace" presStyleCnt="0"/>
      <dgm:spPr/>
    </dgm:pt>
    <dgm:pt modelId="{D006EB98-11F1-41F7-81EA-9BADCF5B640F}" type="pres">
      <dgm:prSet presAssocID="{681716E7-5ADE-42E7-A1FB-7C7DBE4E2860}" presName="childText" presStyleLbl="conFgAcc1" presStyleIdx="0" presStyleCnt="5">
        <dgm:presLayoutVars>
          <dgm:bulletEnabled val="1"/>
        </dgm:presLayoutVars>
      </dgm:prSet>
      <dgm:spPr/>
    </dgm:pt>
    <dgm:pt modelId="{CEEE2D27-1C3F-4DCC-A836-FDDF56EF6AB3}" type="pres">
      <dgm:prSet presAssocID="{ADE578D0-2B0A-441B-9288-2B4AB40A4F09}" presName="spaceBetweenRectangles" presStyleCnt="0"/>
      <dgm:spPr/>
    </dgm:pt>
    <dgm:pt modelId="{1A06CF0D-1B7D-4F5B-AF21-D22FC9698598}" type="pres">
      <dgm:prSet presAssocID="{7C18FB76-0E2B-4060-A5A9-0D977B7938C1}" presName="parentLin" presStyleCnt="0"/>
      <dgm:spPr/>
    </dgm:pt>
    <dgm:pt modelId="{1B58D34B-83E5-4246-9259-246E64928097}" type="pres">
      <dgm:prSet presAssocID="{7C18FB76-0E2B-4060-A5A9-0D977B7938C1}" presName="parentLeftMargin" presStyleLbl="node1" presStyleIdx="0" presStyleCnt="5"/>
      <dgm:spPr/>
      <dgm:t>
        <a:bodyPr/>
        <a:lstStyle/>
        <a:p>
          <a:endParaRPr lang="en-US"/>
        </a:p>
      </dgm:t>
    </dgm:pt>
    <dgm:pt modelId="{D309F86D-3784-4D8D-B5DB-43876840AA5B}" type="pres">
      <dgm:prSet presAssocID="{7C18FB76-0E2B-4060-A5A9-0D977B7938C1}" presName="parentText" presStyleLbl="node1" presStyleIdx="1" presStyleCnt="5">
        <dgm:presLayoutVars>
          <dgm:chMax val="0"/>
          <dgm:bulletEnabled val="1"/>
        </dgm:presLayoutVars>
      </dgm:prSet>
      <dgm:spPr/>
      <dgm:t>
        <a:bodyPr/>
        <a:lstStyle/>
        <a:p>
          <a:endParaRPr lang="en-US"/>
        </a:p>
      </dgm:t>
    </dgm:pt>
    <dgm:pt modelId="{DEE4CB67-BE98-4897-9845-1FC87C4E815F}" type="pres">
      <dgm:prSet presAssocID="{7C18FB76-0E2B-4060-A5A9-0D977B7938C1}" presName="negativeSpace" presStyleCnt="0"/>
      <dgm:spPr/>
    </dgm:pt>
    <dgm:pt modelId="{E7D44328-26D5-4F2F-8BAB-CAC779EA6862}" type="pres">
      <dgm:prSet presAssocID="{7C18FB76-0E2B-4060-A5A9-0D977B7938C1}" presName="childText" presStyleLbl="conFgAcc1" presStyleIdx="1" presStyleCnt="5">
        <dgm:presLayoutVars>
          <dgm:bulletEnabled val="1"/>
        </dgm:presLayoutVars>
      </dgm:prSet>
      <dgm:spPr/>
    </dgm:pt>
    <dgm:pt modelId="{4880AB91-BDBA-40D6-A3D7-CC7C8067570D}" type="pres">
      <dgm:prSet presAssocID="{F7C0D364-1233-4034-BBD9-1115ED4AEF8C}" presName="spaceBetweenRectangles" presStyleCnt="0"/>
      <dgm:spPr/>
    </dgm:pt>
    <dgm:pt modelId="{B3743034-BF13-42D5-9AEE-7894D6028D6E}" type="pres">
      <dgm:prSet presAssocID="{CD88653A-D786-458E-9487-C32FADCA93A2}" presName="parentLin" presStyleCnt="0"/>
      <dgm:spPr/>
    </dgm:pt>
    <dgm:pt modelId="{2FFA4339-9F81-4CFF-96FE-9DAA4917DA2F}" type="pres">
      <dgm:prSet presAssocID="{CD88653A-D786-458E-9487-C32FADCA93A2}" presName="parentLeftMargin" presStyleLbl="node1" presStyleIdx="1" presStyleCnt="5"/>
      <dgm:spPr/>
      <dgm:t>
        <a:bodyPr/>
        <a:lstStyle/>
        <a:p>
          <a:endParaRPr lang="en-US"/>
        </a:p>
      </dgm:t>
    </dgm:pt>
    <dgm:pt modelId="{ADBE5BC8-26E5-4F30-A177-861D12FE1723}" type="pres">
      <dgm:prSet presAssocID="{CD88653A-D786-458E-9487-C32FADCA93A2}" presName="parentText" presStyleLbl="node1" presStyleIdx="2" presStyleCnt="5">
        <dgm:presLayoutVars>
          <dgm:chMax val="0"/>
          <dgm:bulletEnabled val="1"/>
        </dgm:presLayoutVars>
      </dgm:prSet>
      <dgm:spPr/>
      <dgm:t>
        <a:bodyPr/>
        <a:lstStyle/>
        <a:p>
          <a:endParaRPr lang="en-US"/>
        </a:p>
      </dgm:t>
    </dgm:pt>
    <dgm:pt modelId="{B8088E7F-3B00-42D6-8DD3-44982C60CFB8}" type="pres">
      <dgm:prSet presAssocID="{CD88653A-D786-458E-9487-C32FADCA93A2}" presName="negativeSpace" presStyleCnt="0"/>
      <dgm:spPr/>
    </dgm:pt>
    <dgm:pt modelId="{B0FDC3E6-D3CB-46FD-A7E5-8B08CCF503B5}" type="pres">
      <dgm:prSet presAssocID="{CD88653A-D786-458E-9487-C32FADCA93A2}" presName="childText" presStyleLbl="conFgAcc1" presStyleIdx="2" presStyleCnt="5">
        <dgm:presLayoutVars>
          <dgm:bulletEnabled val="1"/>
        </dgm:presLayoutVars>
      </dgm:prSet>
      <dgm:spPr/>
    </dgm:pt>
    <dgm:pt modelId="{437CDBA2-2C71-4609-8658-F31567F794D2}" type="pres">
      <dgm:prSet presAssocID="{A627DAD2-7FCE-468D-B4C4-A64434A6F85F}" presName="spaceBetweenRectangles" presStyleCnt="0"/>
      <dgm:spPr/>
    </dgm:pt>
    <dgm:pt modelId="{BB1D7B48-0C80-4084-BB4A-239A5529A703}" type="pres">
      <dgm:prSet presAssocID="{48D7E69D-2146-4614-9523-819F37806AB1}" presName="parentLin" presStyleCnt="0"/>
      <dgm:spPr/>
    </dgm:pt>
    <dgm:pt modelId="{A25E6C15-20E5-4EF4-84FE-E243676820CC}" type="pres">
      <dgm:prSet presAssocID="{48D7E69D-2146-4614-9523-819F37806AB1}" presName="parentLeftMargin" presStyleLbl="node1" presStyleIdx="2" presStyleCnt="5"/>
      <dgm:spPr/>
      <dgm:t>
        <a:bodyPr/>
        <a:lstStyle/>
        <a:p>
          <a:endParaRPr lang="en-US"/>
        </a:p>
      </dgm:t>
    </dgm:pt>
    <dgm:pt modelId="{EF430C2C-DC2D-46D1-8102-F95C9EE5186B}" type="pres">
      <dgm:prSet presAssocID="{48D7E69D-2146-4614-9523-819F37806AB1}" presName="parentText" presStyleLbl="node1" presStyleIdx="3" presStyleCnt="5">
        <dgm:presLayoutVars>
          <dgm:chMax val="0"/>
          <dgm:bulletEnabled val="1"/>
        </dgm:presLayoutVars>
      </dgm:prSet>
      <dgm:spPr/>
      <dgm:t>
        <a:bodyPr/>
        <a:lstStyle/>
        <a:p>
          <a:endParaRPr lang="en-US"/>
        </a:p>
      </dgm:t>
    </dgm:pt>
    <dgm:pt modelId="{0EF6BD72-A0E2-4288-84A6-5BB2A39F2967}" type="pres">
      <dgm:prSet presAssocID="{48D7E69D-2146-4614-9523-819F37806AB1}" presName="negativeSpace" presStyleCnt="0"/>
      <dgm:spPr/>
    </dgm:pt>
    <dgm:pt modelId="{F008FE5B-549A-4D06-98ED-1FD942E0B8D0}" type="pres">
      <dgm:prSet presAssocID="{48D7E69D-2146-4614-9523-819F37806AB1}" presName="childText" presStyleLbl="conFgAcc1" presStyleIdx="3" presStyleCnt="5">
        <dgm:presLayoutVars>
          <dgm:bulletEnabled val="1"/>
        </dgm:presLayoutVars>
      </dgm:prSet>
      <dgm:spPr/>
    </dgm:pt>
    <dgm:pt modelId="{BCCD6A34-220C-4C76-89C1-03D5B54EAFBF}" type="pres">
      <dgm:prSet presAssocID="{7DC31F31-4718-4C42-9BA1-7AAC7A5B97A9}" presName="spaceBetweenRectangles" presStyleCnt="0"/>
      <dgm:spPr/>
    </dgm:pt>
    <dgm:pt modelId="{4DAA7A38-4357-4106-9EFB-EE5DF23ABB2F}" type="pres">
      <dgm:prSet presAssocID="{DF937FE3-B9AA-4281-87D4-8750E59594B4}" presName="parentLin" presStyleCnt="0"/>
      <dgm:spPr/>
    </dgm:pt>
    <dgm:pt modelId="{873E97B8-E4BB-4EEE-B2B1-13F687C69A74}" type="pres">
      <dgm:prSet presAssocID="{DF937FE3-B9AA-4281-87D4-8750E59594B4}" presName="parentLeftMargin" presStyleLbl="node1" presStyleIdx="3" presStyleCnt="5"/>
      <dgm:spPr/>
      <dgm:t>
        <a:bodyPr/>
        <a:lstStyle/>
        <a:p>
          <a:endParaRPr lang="en-US"/>
        </a:p>
      </dgm:t>
    </dgm:pt>
    <dgm:pt modelId="{FF700635-F170-43CF-AAE2-C9506EBF4B48}" type="pres">
      <dgm:prSet presAssocID="{DF937FE3-B9AA-4281-87D4-8750E59594B4}" presName="parentText" presStyleLbl="node1" presStyleIdx="4" presStyleCnt="5">
        <dgm:presLayoutVars>
          <dgm:chMax val="0"/>
          <dgm:bulletEnabled val="1"/>
        </dgm:presLayoutVars>
      </dgm:prSet>
      <dgm:spPr/>
      <dgm:t>
        <a:bodyPr/>
        <a:lstStyle/>
        <a:p>
          <a:endParaRPr lang="en-US"/>
        </a:p>
      </dgm:t>
    </dgm:pt>
    <dgm:pt modelId="{368C117D-4506-48E5-81E7-41BEC8866AFE}" type="pres">
      <dgm:prSet presAssocID="{DF937FE3-B9AA-4281-87D4-8750E59594B4}" presName="negativeSpace" presStyleCnt="0"/>
      <dgm:spPr/>
    </dgm:pt>
    <dgm:pt modelId="{0EE5BB76-7F49-4ACF-ADBC-912B73C0578F}" type="pres">
      <dgm:prSet presAssocID="{DF937FE3-B9AA-4281-87D4-8750E59594B4}" presName="childText" presStyleLbl="conFgAcc1" presStyleIdx="4" presStyleCnt="5">
        <dgm:presLayoutVars>
          <dgm:bulletEnabled val="1"/>
        </dgm:presLayoutVars>
      </dgm:prSet>
      <dgm:spPr/>
    </dgm:pt>
  </dgm:ptLst>
  <dgm:cxnLst>
    <dgm:cxn modelId="{BCA253B1-B102-45E9-BEDC-FC6F50CD83FE}" srcId="{30647E7C-C338-4E18-8D64-B98ABE782DC8}" destId="{DF937FE3-B9AA-4281-87D4-8750E59594B4}" srcOrd="4" destOrd="0" parTransId="{B2B3F121-A8AF-4745-98C7-08613B684C7E}" sibTransId="{281A46FE-34E5-4E7F-81C8-AA0B82135649}"/>
    <dgm:cxn modelId="{7790C1B1-51CE-411B-AEB0-3A9DF00B5A99}" type="presOf" srcId="{7C18FB76-0E2B-4060-A5A9-0D977B7938C1}" destId="{D309F86D-3784-4D8D-B5DB-43876840AA5B}" srcOrd="1" destOrd="0" presId="urn:microsoft.com/office/officeart/2005/8/layout/list1"/>
    <dgm:cxn modelId="{5A022F19-23F9-472C-8EF9-79FB21A27BF7}" srcId="{30647E7C-C338-4E18-8D64-B98ABE782DC8}" destId="{681716E7-5ADE-42E7-A1FB-7C7DBE4E2860}" srcOrd="0" destOrd="0" parTransId="{2359A5B6-30C1-43FB-B878-9C2B8801F84C}" sibTransId="{ADE578D0-2B0A-441B-9288-2B4AB40A4F09}"/>
    <dgm:cxn modelId="{D11386B9-4A85-408D-A13C-D44D03E106E0}" type="presOf" srcId="{DF937FE3-B9AA-4281-87D4-8750E59594B4}" destId="{873E97B8-E4BB-4EEE-B2B1-13F687C69A74}" srcOrd="0" destOrd="0" presId="urn:microsoft.com/office/officeart/2005/8/layout/list1"/>
    <dgm:cxn modelId="{9FB31B26-D86A-4143-B021-7C99BF97F072}" srcId="{30647E7C-C338-4E18-8D64-B98ABE782DC8}" destId="{48D7E69D-2146-4614-9523-819F37806AB1}" srcOrd="3" destOrd="0" parTransId="{58DB4D40-94E6-4062-9791-988BB2DA81A6}" sibTransId="{7DC31F31-4718-4C42-9BA1-7AAC7A5B97A9}"/>
    <dgm:cxn modelId="{ED7BBE89-8413-4A1A-925D-F1F6A7D9CB9A}" type="presOf" srcId="{7C18FB76-0E2B-4060-A5A9-0D977B7938C1}" destId="{1B58D34B-83E5-4246-9259-246E64928097}" srcOrd="0" destOrd="0" presId="urn:microsoft.com/office/officeart/2005/8/layout/list1"/>
    <dgm:cxn modelId="{A6A8A3C9-BE0A-4791-B4BE-EB7C5FC16BCF}" type="presOf" srcId="{681716E7-5ADE-42E7-A1FB-7C7DBE4E2860}" destId="{737FAA70-1ACA-442E-8531-9C7D78BE04BF}" srcOrd="0" destOrd="0" presId="urn:microsoft.com/office/officeart/2005/8/layout/list1"/>
    <dgm:cxn modelId="{887EBA92-3BA0-40D4-8C93-E2686B7194C6}" srcId="{30647E7C-C338-4E18-8D64-B98ABE782DC8}" destId="{7C18FB76-0E2B-4060-A5A9-0D977B7938C1}" srcOrd="1" destOrd="0" parTransId="{0B267BD3-7310-4206-B3D6-F8ED1DE3C3D1}" sibTransId="{F7C0D364-1233-4034-BBD9-1115ED4AEF8C}"/>
    <dgm:cxn modelId="{35C99E75-6B1C-4DE8-A730-E330D7DA9989}" type="presOf" srcId="{681716E7-5ADE-42E7-A1FB-7C7DBE4E2860}" destId="{808E6114-A1EF-44EC-BFAF-C13318E25329}" srcOrd="1" destOrd="0" presId="urn:microsoft.com/office/officeart/2005/8/layout/list1"/>
    <dgm:cxn modelId="{41C4D5CF-939D-4F69-9485-94EC85803108}" type="presOf" srcId="{48D7E69D-2146-4614-9523-819F37806AB1}" destId="{EF430C2C-DC2D-46D1-8102-F95C9EE5186B}" srcOrd="1" destOrd="0" presId="urn:microsoft.com/office/officeart/2005/8/layout/list1"/>
    <dgm:cxn modelId="{4B74CAAB-8BC6-43CB-9032-171E413B7D7C}" type="presOf" srcId="{48D7E69D-2146-4614-9523-819F37806AB1}" destId="{A25E6C15-20E5-4EF4-84FE-E243676820CC}" srcOrd="0" destOrd="0" presId="urn:microsoft.com/office/officeart/2005/8/layout/list1"/>
    <dgm:cxn modelId="{A8D496B7-DDA9-40ED-A84E-C51D8F69185C}" type="presOf" srcId="{DF937FE3-B9AA-4281-87D4-8750E59594B4}" destId="{FF700635-F170-43CF-AAE2-C9506EBF4B48}" srcOrd="1" destOrd="0" presId="urn:microsoft.com/office/officeart/2005/8/layout/list1"/>
    <dgm:cxn modelId="{C5CF014A-D379-4BA4-94EC-0A8EDBE7BBD3}" srcId="{30647E7C-C338-4E18-8D64-B98ABE782DC8}" destId="{CD88653A-D786-458E-9487-C32FADCA93A2}" srcOrd="2" destOrd="0" parTransId="{7C5198F5-924F-4430-B6E2-D6E4FE268E6A}" sibTransId="{A627DAD2-7FCE-468D-B4C4-A64434A6F85F}"/>
    <dgm:cxn modelId="{04C655BD-A89C-4F86-9BE2-CD69B178E73F}" type="presOf" srcId="{30647E7C-C338-4E18-8D64-B98ABE782DC8}" destId="{7F168078-F8C9-49FD-8CCB-7B19F14E6705}" srcOrd="0" destOrd="0" presId="urn:microsoft.com/office/officeart/2005/8/layout/list1"/>
    <dgm:cxn modelId="{24FEF7D0-9402-4C75-882E-614629E07FE8}" type="presOf" srcId="{CD88653A-D786-458E-9487-C32FADCA93A2}" destId="{ADBE5BC8-26E5-4F30-A177-861D12FE1723}" srcOrd="1" destOrd="0" presId="urn:microsoft.com/office/officeart/2005/8/layout/list1"/>
    <dgm:cxn modelId="{B3447FD6-EE0A-4D35-A74F-6EBF5C19597E}" type="presOf" srcId="{CD88653A-D786-458E-9487-C32FADCA93A2}" destId="{2FFA4339-9F81-4CFF-96FE-9DAA4917DA2F}" srcOrd="0" destOrd="0" presId="urn:microsoft.com/office/officeart/2005/8/layout/list1"/>
    <dgm:cxn modelId="{7A44ED58-4D4A-447B-B556-9982CE8947AC}" type="presParOf" srcId="{7F168078-F8C9-49FD-8CCB-7B19F14E6705}" destId="{0B893396-A69A-4F38-AB53-354F7786771E}" srcOrd="0" destOrd="0" presId="urn:microsoft.com/office/officeart/2005/8/layout/list1"/>
    <dgm:cxn modelId="{138AF1A9-9FCE-4329-A4AE-4FE5EE5FD52C}" type="presParOf" srcId="{0B893396-A69A-4F38-AB53-354F7786771E}" destId="{737FAA70-1ACA-442E-8531-9C7D78BE04BF}" srcOrd="0" destOrd="0" presId="urn:microsoft.com/office/officeart/2005/8/layout/list1"/>
    <dgm:cxn modelId="{788051EF-0965-44AD-A7EF-DAA89FE921B8}" type="presParOf" srcId="{0B893396-A69A-4F38-AB53-354F7786771E}" destId="{808E6114-A1EF-44EC-BFAF-C13318E25329}" srcOrd="1" destOrd="0" presId="urn:microsoft.com/office/officeart/2005/8/layout/list1"/>
    <dgm:cxn modelId="{5EEC0604-955A-4802-8D5D-5E36238441AF}" type="presParOf" srcId="{7F168078-F8C9-49FD-8CCB-7B19F14E6705}" destId="{2637DE74-450F-4C09-874C-9511DB1C29BC}" srcOrd="1" destOrd="0" presId="urn:microsoft.com/office/officeart/2005/8/layout/list1"/>
    <dgm:cxn modelId="{407FCE08-72F7-4A2E-9B84-EB92C2E865E4}" type="presParOf" srcId="{7F168078-F8C9-49FD-8CCB-7B19F14E6705}" destId="{D006EB98-11F1-41F7-81EA-9BADCF5B640F}" srcOrd="2" destOrd="0" presId="urn:microsoft.com/office/officeart/2005/8/layout/list1"/>
    <dgm:cxn modelId="{85644951-33B7-420C-A517-1EA3D25F4CE1}" type="presParOf" srcId="{7F168078-F8C9-49FD-8CCB-7B19F14E6705}" destId="{CEEE2D27-1C3F-4DCC-A836-FDDF56EF6AB3}" srcOrd="3" destOrd="0" presId="urn:microsoft.com/office/officeart/2005/8/layout/list1"/>
    <dgm:cxn modelId="{F646864B-FB54-467B-B26A-47DCF1D10057}" type="presParOf" srcId="{7F168078-F8C9-49FD-8CCB-7B19F14E6705}" destId="{1A06CF0D-1B7D-4F5B-AF21-D22FC9698598}" srcOrd="4" destOrd="0" presId="urn:microsoft.com/office/officeart/2005/8/layout/list1"/>
    <dgm:cxn modelId="{EECD6181-700D-4F6A-B1B7-AB060EDA6F02}" type="presParOf" srcId="{1A06CF0D-1B7D-4F5B-AF21-D22FC9698598}" destId="{1B58D34B-83E5-4246-9259-246E64928097}" srcOrd="0" destOrd="0" presId="urn:microsoft.com/office/officeart/2005/8/layout/list1"/>
    <dgm:cxn modelId="{440394A7-74BB-4576-8FF9-8558DCD0D597}" type="presParOf" srcId="{1A06CF0D-1B7D-4F5B-AF21-D22FC9698598}" destId="{D309F86D-3784-4D8D-B5DB-43876840AA5B}" srcOrd="1" destOrd="0" presId="urn:microsoft.com/office/officeart/2005/8/layout/list1"/>
    <dgm:cxn modelId="{48037482-E40C-41B3-9AFF-77C76BEC061E}" type="presParOf" srcId="{7F168078-F8C9-49FD-8CCB-7B19F14E6705}" destId="{DEE4CB67-BE98-4897-9845-1FC87C4E815F}" srcOrd="5" destOrd="0" presId="urn:microsoft.com/office/officeart/2005/8/layout/list1"/>
    <dgm:cxn modelId="{9AE494E5-8201-47FC-A7AB-6FB18EA53453}" type="presParOf" srcId="{7F168078-F8C9-49FD-8CCB-7B19F14E6705}" destId="{E7D44328-26D5-4F2F-8BAB-CAC779EA6862}" srcOrd="6" destOrd="0" presId="urn:microsoft.com/office/officeart/2005/8/layout/list1"/>
    <dgm:cxn modelId="{B1D041FC-6AC6-4ADF-BD4C-FF5C3D648914}" type="presParOf" srcId="{7F168078-F8C9-49FD-8CCB-7B19F14E6705}" destId="{4880AB91-BDBA-40D6-A3D7-CC7C8067570D}" srcOrd="7" destOrd="0" presId="urn:microsoft.com/office/officeart/2005/8/layout/list1"/>
    <dgm:cxn modelId="{559483EA-0011-45AB-93C3-3BC89F52C270}" type="presParOf" srcId="{7F168078-F8C9-49FD-8CCB-7B19F14E6705}" destId="{B3743034-BF13-42D5-9AEE-7894D6028D6E}" srcOrd="8" destOrd="0" presId="urn:microsoft.com/office/officeart/2005/8/layout/list1"/>
    <dgm:cxn modelId="{EDE88934-5F4A-41F9-8C74-F02AFD3048AE}" type="presParOf" srcId="{B3743034-BF13-42D5-9AEE-7894D6028D6E}" destId="{2FFA4339-9F81-4CFF-96FE-9DAA4917DA2F}" srcOrd="0" destOrd="0" presId="urn:microsoft.com/office/officeart/2005/8/layout/list1"/>
    <dgm:cxn modelId="{E8468C99-DB26-4968-B9CC-35E9EAE3DD21}" type="presParOf" srcId="{B3743034-BF13-42D5-9AEE-7894D6028D6E}" destId="{ADBE5BC8-26E5-4F30-A177-861D12FE1723}" srcOrd="1" destOrd="0" presId="urn:microsoft.com/office/officeart/2005/8/layout/list1"/>
    <dgm:cxn modelId="{2360E9E5-D89C-44BF-8C65-53CACD44D575}" type="presParOf" srcId="{7F168078-F8C9-49FD-8CCB-7B19F14E6705}" destId="{B8088E7F-3B00-42D6-8DD3-44982C60CFB8}" srcOrd="9" destOrd="0" presId="urn:microsoft.com/office/officeart/2005/8/layout/list1"/>
    <dgm:cxn modelId="{6F512918-68B6-4CD2-8467-FBC4A9A44D5A}" type="presParOf" srcId="{7F168078-F8C9-49FD-8CCB-7B19F14E6705}" destId="{B0FDC3E6-D3CB-46FD-A7E5-8B08CCF503B5}" srcOrd="10" destOrd="0" presId="urn:microsoft.com/office/officeart/2005/8/layout/list1"/>
    <dgm:cxn modelId="{A194C5B8-7907-46F6-A5A5-80B76BC68C83}" type="presParOf" srcId="{7F168078-F8C9-49FD-8CCB-7B19F14E6705}" destId="{437CDBA2-2C71-4609-8658-F31567F794D2}" srcOrd="11" destOrd="0" presId="urn:microsoft.com/office/officeart/2005/8/layout/list1"/>
    <dgm:cxn modelId="{AD540A8B-20D8-4F6D-9ED4-47198E0D2406}" type="presParOf" srcId="{7F168078-F8C9-49FD-8CCB-7B19F14E6705}" destId="{BB1D7B48-0C80-4084-BB4A-239A5529A703}" srcOrd="12" destOrd="0" presId="urn:microsoft.com/office/officeart/2005/8/layout/list1"/>
    <dgm:cxn modelId="{F5688919-D996-4B37-80F4-B035DD149759}" type="presParOf" srcId="{BB1D7B48-0C80-4084-BB4A-239A5529A703}" destId="{A25E6C15-20E5-4EF4-84FE-E243676820CC}" srcOrd="0" destOrd="0" presId="urn:microsoft.com/office/officeart/2005/8/layout/list1"/>
    <dgm:cxn modelId="{75690B6C-329D-4626-85A3-4C17EF9F4BBC}" type="presParOf" srcId="{BB1D7B48-0C80-4084-BB4A-239A5529A703}" destId="{EF430C2C-DC2D-46D1-8102-F95C9EE5186B}" srcOrd="1" destOrd="0" presId="urn:microsoft.com/office/officeart/2005/8/layout/list1"/>
    <dgm:cxn modelId="{B2244F8D-9997-49BA-8087-4CB5EFEE4158}" type="presParOf" srcId="{7F168078-F8C9-49FD-8CCB-7B19F14E6705}" destId="{0EF6BD72-A0E2-4288-84A6-5BB2A39F2967}" srcOrd="13" destOrd="0" presId="urn:microsoft.com/office/officeart/2005/8/layout/list1"/>
    <dgm:cxn modelId="{1B43EB32-317F-4828-82EB-64353673E421}" type="presParOf" srcId="{7F168078-F8C9-49FD-8CCB-7B19F14E6705}" destId="{F008FE5B-549A-4D06-98ED-1FD942E0B8D0}" srcOrd="14" destOrd="0" presId="urn:microsoft.com/office/officeart/2005/8/layout/list1"/>
    <dgm:cxn modelId="{317CA4BF-C607-47F6-BEDB-4EAD1A952215}" type="presParOf" srcId="{7F168078-F8C9-49FD-8CCB-7B19F14E6705}" destId="{BCCD6A34-220C-4C76-89C1-03D5B54EAFBF}" srcOrd="15" destOrd="0" presId="urn:microsoft.com/office/officeart/2005/8/layout/list1"/>
    <dgm:cxn modelId="{83B523AF-44FA-403C-AB4D-B110F8050951}" type="presParOf" srcId="{7F168078-F8C9-49FD-8CCB-7B19F14E6705}" destId="{4DAA7A38-4357-4106-9EFB-EE5DF23ABB2F}" srcOrd="16" destOrd="0" presId="urn:microsoft.com/office/officeart/2005/8/layout/list1"/>
    <dgm:cxn modelId="{6397C08A-EE0D-4C41-8917-FAD7F7F1F73E}" type="presParOf" srcId="{4DAA7A38-4357-4106-9EFB-EE5DF23ABB2F}" destId="{873E97B8-E4BB-4EEE-B2B1-13F687C69A74}" srcOrd="0" destOrd="0" presId="urn:microsoft.com/office/officeart/2005/8/layout/list1"/>
    <dgm:cxn modelId="{E83192E6-18F5-4CDD-9E56-29E9DD0BB0FE}" type="presParOf" srcId="{4DAA7A38-4357-4106-9EFB-EE5DF23ABB2F}" destId="{FF700635-F170-43CF-AAE2-C9506EBF4B48}" srcOrd="1" destOrd="0" presId="urn:microsoft.com/office/officeart/2005/8/layout/list1"/>
    <dgm:cxn modelId="{8BE11DF9-1D66-4222-A804-D20E4CF53B68}" type="presParOf" srcId="{7F168078-F8C9-49FD-8CCB-7B19F14E6705}" destId="{368C117D-4506-48E5-81E7-41BEC8866AFE}" srcOrd="17" destOrd="0" presId="urn:microsoft.com/office/officeart/2005/8/layout/list1"/>
    <dgm:cxn modelId="{8C427884-3291-4319-A999-FC57DD639D0F}" type="presParOf" srcId="{7F168078-F8C9-49FD-8CCB-7B19F14E6705}" destId="{0EE5BB76-7F49-4ACF-ADBC-912B73C0578F}" srcOrd="18"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D049FE-E94A-4B15-856C-9A18913FD303}">
      <dsp:nvSpPr>
        <dsp:cNvPr id="0" name=""/>
        <dsp:cNvSpPr/>
      </dsp:nvSpPr>
      <dsp:spPr>
        <a:xfrm>
          <a:off x="0" y="34702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D7EE0A-CD14-418A-9714-ED351C302542}">
      <dsp:nvSpPr>
        <dsp:cNvPr id="0" name=""/>
        <dsp:cNvSpPr/>
      </dsp:nvSpPr>
      <dsp:spPr>
        <a:xfrm>
          <a:off x="304800" y="7539"/>
          <a:ext cx="4267200"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dirty="0" smtClean="0"/>
            <a:t>Constitutional law</a:t>
          </a:r>
          <a:endParaRPr lang="en-US" sz="2300" kern="1200" dirty="0"/>
        </a:p>
      </dsp:txBody>
      <dsp:txXfrm>
        <a:off x="304800" y="7539"/>
        <a:ext cx="4267200" cy="678960"/>
      </dsp:txXfrm>
    </dsp:sp>
    <dsp:sp modelId="{63896A4D-954C-4023-8B40-695572B09306}">
      <dsp:nvSpPr>
        <dsp:cNvPr id="0" name=""/>
        <dsp:cNvSpPr/>
      </dsp:nvSpPr>
      <dsp:spPr>
        <a:xfrm>
          <a:off x="0" y="139030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F436BF-FCF5-4394-8D24-D108D90DEBBF}">
      <dsp:nvSpPr>
        <dsp:cNvPr id="0" name=""/>
        <dsp:cNvSpPr/>
      </dsp:nvSpPr>
      <dsp:spPr>
        <a:xfrm>
          <a:off x="304800" y="1050819"/>
          <a:ext cx="4267200"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dirty="0" smtClean="0"/>
            <a:t>Commercial law</a:t>
          </a:r>
          <a:endParaRPr lang="en-US" sz="2300" kern="1200" dirty="0"/>
        </a:p>
      </dsp:txBody>
      <dsp:txXfrm>
        <a:off x="304800" y="1050819"/>
        <a:ext cx="4267200" cy="678960"/>
      </dsp:txXfrm>
    </dsp:sp>
    <dsp:sp modelId="{E9BFBDFC-A203-484A-A98A-668DE2DBB535}">
      <dsp:nvSpPr>
        <dsp:cNvPr id="0" name=""/>
        <dsp:cNvSpPr/>
      </dsp:nvSpPr>
      <dsp:spPr>
        <a:xfrm>
          <a:off x="0" y="243358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BCE6B3-3700-4059-B3BC-63DD8EE38278}">
      <dsp:nvSpPr>
        <dsp:cNvPr id="0" name=""/>
        <dsp:cNvSpPr/>
      </dsp:nvSpPr>
      <dsp:spPr>
        <a:xfrm>
          <a:off x="304800" y="2094100"/>
          <a:ext cx="4267200"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dirty="0" smtClean="0"/>
            <a:t>Civil law </a:t>
          </a:r>
          <a:endParaRPr lang="en-US" sz="2300" kern="1200" dirty="0"/>
        </a:p>
      </dsp:txBody>
      <dsp:txXfrm>
        <a:off x="304800" y="2094100"/>
        <a:ext cx="4267200" cy="678960"/>
      </dsp:txXfrm>
    </dsp:sp>
    <dsp:sp modelId="{064DF0A7-A2C0-47BE-BCDF-F9630AD870CE}">
      <dsp:nvSpPr>
        <dsp:cNvPr id="0" name=""/>
        <dsp:cNvSpPr/>
      </dsp:nvSpPr>
      <dsp:spPr>
        <a:xfrm>
          <a:off x="0" y="347686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26A9B2-4E22-4B84-B33E-BA628FD99D9B}">
      <dsp:nvSpPr>
        <dsp:cNvPr id="0" name=""/>
        <dsp:cNvSpPr/>
      </dsp:nvSpPr>
      <dsp:spPr>
        <a:xfrm>
          <a:off x="304800" y="3137380"/>
          <a:ext cx="4267200"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1022350">
            <a:lnSpc>
              <a:spcPct val="90000"/>
            </a:lnSpc>
            <a:spcBef>
              <a:spcPct val="0"/>
            </a:spcBef>
            <a:spcAft>
              <a:spcPct val="35000"/>
            </a:spcAft>
          </a:pPr>
          <a:r>
            <a:rPr lang="en-US" sz="2300" kern="1200" smtClean="0"/>
            <a:t>Criminal law</a:t>
          </a:r>
          <a:endParaRPr lang="en-US" sz="2300" kern="1200"/>
        </a:p>
      </dsp:txBody>
      <dsp:txXfrm>
        <a:off x="304800" y="3137380"/>
        <a:ext cx="4267200" cy="67896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06EB98-11F1-41F7-81EA-9BADCF5B640F}">
      <dsp:nvSpPr>
        <dsp:cNvPr id="0" name=""/>
        <dsp:cNvSpPr/>
      </dsp:nvSpPr>
      <dsp:spPr>
        <a:xfrm>
          <a:off x="0" y="305079"/>
          <a:ext cx="6096000"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8E6114-A1EF-44EC-BFAF-C13318E25329}">
      <dsp:nvSpPr>
        <dsp:cNvPr id="0" name=""/>
        <dsp:cNvSpPr/>
      </dsp:nvSpPr>
      <dsp:spPr>
        <a:xfrm>
          <a:off x="304800" y="39399"/>
          <a:ext cx="426720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ZA" sz="1800" kern="1200" dirty="0" smtClean="0"/>
            <a:t>Constitutional Court</a:t>
          </a:r>
          <a:endParaRPr lang="en-US" sz="1800" kern="1200" dirty="0"/>
        </a:p>
      </dsp:txBody>
      <dsp:txXfrm>
        <a:off x="304800" y="39399"/>
        <a:ext cx="4267200" cy="531360"/>
      </dsp:txXfrm>
    </dsp:sp>
    <dsp:sp modelId="{E7D44328-26D5-4F2F-8BAB-CAC779EA6862}">
      <dsp:nvSpPr>
        <dsp:cNvPr id="0" name=""/>
        <dsp:cNvSpPr/>
      </dsp:nvSpPr>
      <dsp:spPr>
        <a:xfrm>
          <a:off x="0" y="1121559"/>
          <a:ext cx="6096000"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09F86D-3784-4D8D-B5DB-43876840AA5B}">
      <dsp:nvSpPr>
        <dsp:cNvPr id="0" name=""/>
        <dsp:cNvSpPr/>
      </dsp:nvSpPr>
      <dsp:spPr>
        <a:xfrm>
          <a:off x="304800" y="855879"/>
          <a:ext cx="426720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ZA" sz="1800" kern="1200" dirty="0" smtClean="0"/>
            <a:t>Special Court of Appeal</a:t>
          </a:r>
          <a:endParaRPr lang="en-US" sz="1800" kern="1200" dirty="0"/>
        </a:p>
      </dsp:txBody>
      <dsp:txXfrm>
        <a:off x="304800" y="855879"/>
        <a:ext cx="4267200" cy="531360"/>
      </dsp:txXfrm>
    </dsp:sp>
    <dsp:sp modelId="{B0FDC3E6-D3CB-46FD-A7E5-8B08CCF503B5}">
      <dsp:nvSpPr>
        <dsp:cNvPr id="0" name=""/>
        <dsp:cNvSpPr/>
      </dsp:nvSpPr>
      <dsp:spPr>
        <a:xfrm>
          <a:off x="0" y="1938039"/>
          <a:ext cx="6096000"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BE5BC8-26E5-4F30-A177-861D12FE1723}">
      <dsp:nvSpPr>
        <dsp:cNvPr id="0" name=""/>
        <dsp:cNvSpPr/>
      </dsp:nvSpPr>
      <dsp:spPr>
        <a:xfrm>
          <a:off x="304800" y="1672359"/>
          <a:ext cx="426720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ZA" sz="1800" kern="1200" dirty="0" smtClean="0"/>
            <a:t>High Court</a:t>
          </a:r>
          <a:endParaRPr lang="en-US" sz="1800" kern="1200" dirty="0"/>
        </a:p>
      </dsp:txBody>
      <dsp:txXfrm>
        <a:off x="304800" y="1672359"/>
        <a:ext cx="4267200" cy="531360"/>
      </dsp:txXfrm>
    </dsp:sp>
    <dsp:sp modelId="{F008FE5B-549A-4D06-98ED-1FD942E0B8D0}">
      <dsp:nvSpPr>
        <dsp:cNvPr id="0" name=""/>
        <dsp:cNvSpPr/>
      </dsp:nvSpPr>
      <dsp:spPr>
        <a:xfrm>
          <a:off x="0" y="2754520"/>
          <a:ext cx="6096000"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430C2C-DC2D-46D1-8102-F95C9EE5186B}">
      <dsp:nvSpPr>
        <dsp:cNvPr id="0" name=""/>
        <dsp:cNvSpPr/>
      </dsp:nvSpPr>
      <dsp:spPr>
        <a:xfrm>
          <a:off x="304800" y="2488840"/>
          <a:ext cx="426720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ZA" sz="1800" kern="1200" dirty="0" smtClean="0"/>
            <a:t>Regional Court</a:t>
          </a:r>
          <a:endParaRPr lang="en-US" sz="1800" kern="1200" dirty="0"/>
        </a:p>
      </dsp:txBody>
      <dsp:txXfrm>
        <a:off x="304800" y="2488840"/>
        <a:ext cx="4267200" cy="531360"/>
      </dsp:txXfrm>
    </dsp:sp>
    <dsp:sp modelId="{0EE5BB76-7F49-4ACF-ADBC-912B73C0578F}">
      <dsp:nvSpPr>
        <dsp:cNvPr id="0" name=""/>
        <dsp:cNvSpPr/>
      </dsp:nvSpPr>
      <dsp:spPr>
        <a:xfrm>
          <a:off x="0" y="3571000"/>
          <a:ext cx="6096000"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700635-F170-43CF-AAE2-C9506EBF4B48}">
      <dsp:nvSpPr>
        <dsp:cNvPr id="0" name=""/>
        <dsp:cNvSpPr/>
      </dsp:nvSpPr>
      <dsp:spPr>
        <a:xfrm>
          <a:off x="304800" y="3305320"/>
          <a:ext cx="426720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ZA" sz="1800" kern="1200" dirty="0" smtClean="0"/>
            <a:t>Lower courts</a:t>
          </a:r>
          <a:endParaRPr lang="en-US" sz="1800" kern="1200" dirty="0"/>
        </a:p>
      </dsp:txBody>
      <dsp:txXfrm>
        <a:off x="304800" y="3305320"/>
        <a:ext cx="4267200" cy="53136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0063"/>
          </a:xfrm>
          <a:prstGeom prst="rect">
            <a:avLst/>
          </a:prstGeom>
        </p:spPr>
        <p:txBody>
          <a:bodyPr vert="horz" lIns="91440" tIns="45720" rIns="91440" bIns="45720" rtlCol="0"/>
          <a:lstStyle>
            <a:lvl1pPr algn="l">
              <a:defRPr sz="1200"/>
            </a:lvl1pPr>
          </a:lstStyle>
          <a:p>
            <a:endParaRPr lang="en-ZA" dirty="0">
              <a:latin typeface="Calibri" panose="020F0502020204030204" pitchFamily="34" charset="0"/>
            </a:endParaRPr>
          </a:p>
        </p:txBody>
      </p:sp>
      <p:sp>
        <p:nvSpPr>
          <p:cNvPr id="3" name="Date Placeholder 2"/>
          <p:cNvSpPr>
            <a:spLocks noGrp="1"/>
          </p:cNvSpPr>
          <p:nvPr>
            <p:ph type="dt" sz="quarter" idx="1"/>
          </p:nvPr>
        </p:nvSpPr>
        <p:spPr>
          <a:xfrm>
            <a:off x="3889375" y="0"/>
            <a:ext cx="2976563" cy="500063"/>
          </a:xfrm>
          <a:prstGeom prst="rect">
            <a:avLst/>
          </a:prstGeom>
        </p:spPr>
        <p:txBody>
          <a:bodyPr vert="horz" lIns="91440" tIns="45720" rIns="91440" bIns="45720" rtlCol="0"/>
          <a:lstStyle>
            <a:lvl1pPr algn="r">
              <a:defRPr sz="1200"/>
            </a:lvl1pPr>
          </a:lstStyle>
          <a:p>
            <a:fld id="{3F495DCE-00F9-43FD-8220-AFECD23AEB65}" type="datetimeFigureOut">
              <a:rPr lang="en-ZA" smtClean="0">
                <a:latin typeface="Calibri" panose="020F0502020204030204" pitchFamily="34" charset="0"/>
              </a:rPr>
              <a:pPr/>
              <a:t>2018/07/27</a:t>
            </a:fld>
            <a:endParaRPr lang="en-ZA" dirty="0">
              <a:latin typeface="Calibri" panose="020F0502020204030204" pitchFamily="34" charset="0"/>
            </a:endParaRPr>
          </a:p>
        </p:txBody>
      </p:sp>
      <p:sp>
        <p:nvSpPr>
          <p:cNvPr id="4" name="Footer Placeholder 3"/>
          <p:cNvSpPr>
            <a:spLocks noGrp="1"/>
          </p:cNvSpPr>
          <p:nvPr>
            <p:ph type="ftr" sz="quarter" idx="2"/>
          </p:nvPr>
        </p:nvSpPr>
        <p:spPr>
          <a:xfrm>
            <a:off x="0" y="9493250"/>
            <a:ext cx="2976563" cy="500063"/>
          </a:xfrm>
          <a:prstGeom prst="rect">
            <a:avLst/>
          </a:prstGeom>
        </p:spPr>
        <p:txBody>
          <a:bodyPr vert="horz" lIns="91440" tIns="45720" rIns="91440" bIns="45720" rtlCol="0" anchor="b"/>
          <a:lstStyle>
            <a:lvl1pPr algn="l">
              <a:defRPr sz="1200"/>
            </a:lvl1pPr>
          </a:lstStyle>
          <a:p>
            <a:endParaRPr lang="en-ZA" dirty="0">
              <a:latin typeface="Calibri" panose="020F0502020204030204" pitchFamily="34" charset="0"/>
            </a:endParaRPr>
          </a:p>
        </p:txBody>
      </p:sp>
      <p:sp>
        <p:nvSpPr>
          <p:cNvPr id="5" name="Slide Number Placeholder 4"/>
          <p:cNvSpPr>
            <a:spLocks noGrp="1"/>
          </p:cNvSpPr>
          <p:nvPr>
            <p:ph type="sldNum" sz="quarter" idx="3"/>
          </p:nvPr>
        </p:nvSpPr>
        <p:spPr>
          <a:xfrm>
            <a:off x="3889375" y="9493250"/>
            <a:ext cx="2976563" cy="500063"/>
          </a:xfrm>
          <a:prstGeom prst="rect">
            <a:avLst/>
          </a:prstGeom>
        </p:spPr>
        <p:txBody>
          <a:bodyPr vert="horz" lIns="91440" tIns="45720" rIns="91440" bIns="45720" rtlCol="0" anchor="b"/>
          <a:lstStyle>
            <a:lvl1pPr algn="r">
              <a:defRPr sz="1200"/>
            </a:lvl1pPr>
          </a:lstStyle>
          <a:p>
            <a:fld id="{52EB7DA0-7C2F-461F-94B0-25DC64AAD411}" type="slidenum">
              <a:rPr lang="en-ZA" smtClean="0">
                <a:latin typeface="Calibri" panose="020F0502020204030204" pitchFamily="34" charset="0"/>
              </a:rPr>
              <a:pPr/>
              <a:t>‹#›</a:t>
            </a:fld>
            <a:endParaRPr lang="en-ZA" dirty="0">
              <a:latin typeface="Calibri" panose="020F0502020204030204" pitchFamily="34" charset="0"/>
            </a:endParaRPr>
          </a:p>
        </p:txBody>
      </p:sp>
    </p:spTree>
    <p:extLst>
      <p:ext uri="{BB962C8B-B14F-4D97-AF65-F5344CB8AC3E}">
        <p14:creationId xmlns="" xmlns:p14="http://schemas.microsoft.com/office/powerpoint/2010/main" val="164838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928" cy="499745"/>
          </a:xfrm>
          <a:prstGeom prst="rect">
            <a:avLst/>
          </a:prstGeom>
        </p:spPr>
        <p:txBody>
          <a:bodyPr vert="horz" lIns="96350" tIns="48175" rIns="96350" bIns="48175" rtlCol="0"/>
          <a:lstStyle>
            <a:lvl1pPr algn="l">
              <a:defRPr sz="1300">
                <a:latin typeface="Calibri" panose="020F0502020204030204" pitchFamily="34" charset="0"/>
              </a:defRPr>
            </a:lvl1pPr>
          </a:lstStyle>
          <a:p>
            <a:endParaRPr lang="en-ZA" dirty="0"/>
          </a:p>
        </p:txBody>
      </p:sp>
      <p:sp>
        <p:nvSpPr>
          <p:cNvPr id="3" name="Date Placeholder 2"/>
          <p:cNvSpPr>
            <a:spLocks noGrp="1"/>
          </p:cNvSpPr>
          <p:nvPr>
            <p:ph type="dt" idx="1"/>
          </p:nvPr>
        </p:nvSpPr>
        <p:spPr>
          <a:xfrm>
            <a:off x="3890008" y="0"/>
            <a:ext cx="2975928" cy="499745"/>
          </a:xfrm>
          <a:prstGeom prst="rect">
            <a:avLst/>
          </a:prstGeom>
        </p:spPr>
        <p:txBody>
          <a:bodyPr vert="horz" lIns="96350" tIns="48175" rIns="96350" bIns="48175" rtlCol="0"/>
          <a:lstStyle>
            <a:lvl1pPr algn="r">
              <a:defRPr sz="1300">
                <a:latin typeface="Calibri" panose="020F0502020204030204" pitchFamily="34" charset="0"/>
              </a:defRPr>
            </a:lvl1pPr>
          </a:lstStyle>
          <a:p>
            <a:fld id="{7C1F5CC3-43A9-4FC9-A98E-AB3544849CDE}" type="datetimeFigureOut">
              <a:rPr lang="en-ZA" smtClean="0"/>
              <a:pPr/>
              <a:t>2018/07/27</a:t>
            </a:fld>
            <a:endParaRPr lang="en-ZA" dirty="0"/>
          </a:p>
        </p:txBody>
      </p:sp>
      <p:sp>
        <p:nvSpPr>
          <p:cNvPr id="4" name="Slide Image Placeholder 3"/>
          <p:cNvSpPr>
            <a:spLocks noGrp="1" noRot="1" noChangeAspect="1"/>
          </p:cNvSpPr>
          <p:nvPr>
            <p:ph type="sldImg" idx="2"/>
          </p:nvPr>
        </p:nvSpPr>
        <p:spPr>
          <a:xfrm>
            <a:off x="935038" y="749300"/>
            <a:ext cx="4997450" cy="3748088"/>
          </a:xfrm>
          <a:prstGeom prst="rect">
            <a:avLst/>
          </a:prstGeom>
          <a:noFill/>
          <a:ln w="12700">
            <a:solidFill>
              <a:prstClr val="black"/>
            </a:solidFill>
          </a:ln>
        </p:spPr>
        <p:txBody>
          <a:bodyPr vert="horz" lIns="96350" tIns="48175" rIns="96350" bIns="48175" rtlCol="0" anchor="ctr"/>
          <a:lstStyle/>
          <a:p>
            <a:endParaRPr lang="en-ZA" dirty="0"/>
          </a:p>
        </p:txBody>
      </p:sp>
      <p:sp>
        <p:nvSpPr>
          <p:cNvPr id="5" name="Notes Placeholder 4"/>
          <p:cNvSpPr>
            <a:spLocks noGrp="1"/>
          </p:cNvSpPr>
          <p:nvPr>
            <p:ph type="body" sz="quarter" idx="3"/>
          </p:nvPr>
        </p:nvSpPr>
        <p:spPr>
          <a:xfrm>
            <a:off x="686753" y="4747578"/>
            <a:ext cx="5494020" cy="4497705"/>
          </a:xfrm>
          <a:prstGeom prst="rect">
            <a:avLst/>
          </a:prstGeom>
        </p:spPr>
        <p:txBody>
          <a:bodyPr vert="horz" lIns="96350" tIns="48175" rIns="96350" bIns="4817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6" name="Footer Placeholder 5"/>
          <p:cNvSpPr>
            <a:spLocks noGrp="1"/>
          </p:cNvSpPr>
          <p:nvPr>
            <p:ph type="ftr" sz="quarter" idx="4"/>
          </p:nvPr>
        </p:nvSpPr>
        <p:spPr>
          <a:xfrm>
            <a:off x="0" y="9493420"/>
            <a:ext cx="2975928" cy="499745"/>
          </a:xfrm>
          <a:prstGeom prst="rect">
            <a:avLst/>
          </a:prstGeom>
        </p:spPr>
        <p:txBody>
          <a:bodyPr vert="horz" lIns="96350" tIns="48175" rIns="96350" bIns="48175" rtlCol="0" anchor="b"/>
          <a:lstStyle>
            <a:lvl1pPr algn="l">
              <a:defRPr sz="1300">
                <a:latin typeface="Calibri" panose="020F0502020204030204" pitchFamily="34" charset="0"/>
              </a:defRPr>
            </a:lvl1pPr>
          </a:lstStyle>
          <a:p>
            <a:endParaRPr lang="en-ZA" dirty="0"/>
          </a:p>
        </p:txBody>
      </p:sp>
      <p:sp>
        <p:nvSpPr>
          <p:cNvPr id="7" name="Slide Number Placeholder 6"/>
          <p:cNvSpPr>
            <a:spLocks noGrp="1"/>
          </p:cNvSpPr>
          <p:nvPr>
            <p:ph type="sldNum" sz="quarter" idx="5"/>
          </p:nvPr>
        </p:nvSpPr>
        <p:spPr>
          <a:xfrm>
            <a:off x="3890008" y="9493420"/>
            <a:ext cx="2975928" cy="499745"/>
          </a:xfrm>
          <a:prstGeom prst="rect">
            <a:avLst/>
          </a:prstGeom>
        </p:spPr>
        <p:txBody>
          <a:bodyPr vert="horz" lIns="96350" tIns="48175" rIns="96350" bIns="48175" rtlCol="0" anchor="b"/>
          <a:lstStyle>
            <a:lvl1pPr algn="r">
              <a:defRPr sz="1300">
                <a:latin typeface="Calibri" panose="020F0502020204030204" pitchFamily="34" charset="0"/>
              </a:defRPr>
            </a:lvl1pPr>
          </a:lstStyle>
          <a:p>
            <a:fld id="{284FEFDE-B284-4E28-A845-D955150CEFBF}" type="slidenum">
              <a:rPr lang="en-ZA" smtClean="0"/>
              <a:pPr/>
              <a:t>‹#›</a:t>
            </a:fld>
            <a:endParaRPr lang="en-ZA" dirty="0"/>
          </a:p>
        </p:txBody>
      </p:sp>
    </p:spTree>
    <p:extLst>
      <p:ext uri="{BB962C8B-B14F-4D97-AF65-F5344CB8AC3E}">
        <p14:creationId xmlns="" xmlns:p14="http://schemas.microsoft.com/office/powerpoint/2010/main" val="2986850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Calibri" panose="020F0502020204030204" pitchFamily="34" charset="0"/>
            </a:endParaRPr>
          </a:p>
        </p:txBody>
      </p:sp>
      <p:sp useBgFill="1">
        <p:nvSpPr>
          <p:cNvPr id="13" name="Rounded Rectangle 12"/>
          <p:cNvSpPr/>
          <p:nvPr/>
        </p:nvSpPr>
        <p:spPr>
          <a:xfrm>
            <a:off x="62931" y="920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9" name="Subtitle 8"/>
          <p:cNvSpPr>
            <a:spLocks noGrp="1"/>
          </p:cNvSpPr>
          <p:nvPr>
            <p:ph type="subTitle" idx="1"/>
          </p:nvPr>
        </p:nvSpPr>
        <p:spPr>
          <a:xfrm>
            <a:off x="1373299" y="3200400"/>
            <a:ext cx="6400800" cy="1600200"/>
          </a:xfrm>
        </p:spPr>
        <p:txBody>
          <a:bodyPr>
            <a:normAutofit/>
          </a:bodyPr>
          <a:lstStyle>
            <a:lvl1pPr marL="0" indent="0" algn="ctr">
              <a:buNone/>
              <a:defRPr sz="2400" b="1">
                <a:solidFill>
                  <a:srgbClr val="008080"/>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17" name="Footer Placeholder 16"/>
          <p:cNvSpPr>
            <a:spLocks noGrp="1"/>
          </p:cNvSpPr>
          <p:nvPr>
            <p:ph type="ftr" sz="quarter" idx="11"/>
          </p:nvPr>
        </p:nvSpPr>
        <p:spPr>
          <a:xfrm>
            <a:off x="2987824" y="6381328"/>
            <a:ext cx="3024335" cy="320080"/>
          </a:xfrm>
          <a:prstGeom prst="rect">
            <a:avLst/>
          </a:prstGeom>
        </p:spPr>
        <p:txBody>
          <a:bodyPr/>
          <a:lstStyle/>
          <a:p>
            <a:r>
              <a:rPr lang="en-US" dirty="0"/>
              <a:t>© ENJO Consultants (Pty) Ltd</a:t>
            </a: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980778A-6F9D-4141-8080-B8192EADCD40}" type="slidenum">
              <a:rPr lang="en-ZA" smtClean="0"/>
              <a:pPr/>
              <a:t>‹#›</a:t>
            </a:fld>
            <a:endParaRPr lang="en-ZA"/>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8" name="Title 7"/>
          <p:cNvSpPr>
            <a:spLocks noGrp="1"/>
          </p:cNvSpPr>
          <p:nvPr>
            <p:ph type="ctrTitle"/>
          </p:nvPr>
        </p:nvSpPr>
        <p:spPr>
          <a:xfrm>
            <a:off x="458899"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6" name="Picture 15" descr="C:\Users\User\AppData\Local\Microsoft\Windows\INetCache\Content.Word\ENJO logo 20170724 jpg.jpg">
            <a:extLst>
              <a:ext uri="{FF2B5EF4-FFF2-40B4-BE49-F238E27FC236}">
                <a16:creationId xmlns="" xmlns:a16="http://schemas.microsoft.com/office/drawing/2014/main" id="{35285961-26DC-4D9E-B297-606E5D6F3CD8}"/>
              </a:ext>
            </a:extLst>
          </p:cNvPr>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507706" y="6087979"/>
            <a:ext cx="1180793" cy="579521"/>
          </a:xfrm>
          <a:prstGeom prst="rect">
            <a:avLst/>
          </a:prstGeom>
          <a:noFill/>
          <a:ln>
            <a:noFill/>
          </a:ln>
        </p:spPr>
      </p:pic>
    </p:spTree>
    <p:extLst>
      <p:ext uri="{BB962C8B-B14F-4D97-AF65-F5344CB8AC3E}">
        <p14:creationId xmlns="" xmlns:p14="http://schemas.microsoft.com/office/powerpoint/2010/main" val="340880844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2018/07/27</a:t>
            </a:fld>
            <a:endParaRPr lang="en-ZA"/>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a:p>
        </p:txBody>
      </p:sp>
    </p:spTree>
    <p:extLst>
      <p:ext uri="{BB962C8B-B14F-4D97-AF65-F5344CB8AC3E}">
        <p14:creationId xmlns="" xmlns:p14="http://schemas.microsoft.com/office/powerpoint/2010/main" val="2737095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2018/07/27</a:t>
            </a:fld>
            <a:endParaRPr lang="en-ZA"/>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a:p>
        </p:txBody>
      </p:sp>
    </p:spTree>
    <p:extLst>
      <p:ext uri="{BB962C8B-B14F-4D97-AF65-F5344CB8AC3E}">
        <p14:creationId xmlns="" xmlns:p14="http://schemas.microsoft.com/office/powerpoint/2010/main" val="88752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chor="ctr" anchorCtr="0"/>
          <a:lstStyle>
            <a:lvl1pPr>
              <a:defRPr>
                <a:solidFill>
                  <a:srgbClr val="008080"/>
                </a:solidFill>
                <a:latin typeface="Calibri" panose="020F0502020204030204" pitchFamily="34" charset="0"/>
              </a:defRPr>
            </a:lvl1pPr>
          </a:lstStyle>
          <a:p>
            <a:r>
              <a:rPr kumimoji="0" lang="en-US"/>
              <a:t>Click to edit Master title style</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2018/07/27</a:t>
            </a:fld>
            <a:endParaRPr lang="en-ZA" dirty="0"/>
          </a:p>
        </p:txBody>
      </p:sp>
      <p:sp>
        <p:nvSpPr>
          <p:cNvPr id="6" name="Slide Number Placeholder 5"/>
          <p:cNvSpPr>
            <a:spLocks noGrp="1"/>
          </p:cNvSpPr>
          <p:nvPr>
            <p:ph type="sldNum" sz="quarter" idx="12"/>
          </p:nvPr>
        </p:nvSpPr>
        <p:spPr/>
        <p:txBody>
          <a:bodyPr/>
          <a:lstStyle>
            <a:lvl1pPr>
              <a:defRPr>
                <a:latin typeface="Calibri" panose="020F0502020204030204" pitchFamily="34" charset="0"/>
              </a:defRPr>
            </a:lvl1pPr>
          </a:lstStyle>
          <a:p>
            <a:fld id="{32F83655-DC73-417F-8B26-EB7A1DBB5382}" type="slidenum">
              <a:rPr lang="en-ZA" smtClean="0"/>
              <a:pPr/>
              <a:t>‹#›</a:t>
            </a:fld>
            <a:endParaRPr lang="en-ZA" dirty="0"/>
          </a:p>
        </p:txBody>
      </p:sp>
      <p:sp>
        <p:nvSpPr>
          <p:cNvPr id="8" name="Content Placeholder 7"/>
          <p:cNvSpPr>
            <a:spLocks noGrp="1"/>
          </p:cNvSpPr>
          <p:nvPr>
            <p:ph sz="quarter" idx="1"/>
          </p:nvPr>
        </p:nvSpPr>
        <p:spPr>
          <a:xfrm>
            <a:off x="467544" y="1413296"/>
            <a:ext cx="8219256" cy="4680000"/>
          </a:xfrm>
        </p:spPr>
        <p:txBody>
          <a:bodyPr vert="horz">
            <a:normAutofit/>
          </a:bodyPr>
          <a:lstStyle>
            <a:lvl1pPr marL="354013" indent="-354013">
              <a:defRPr sz="2400">
                <a:effectLst/>
                <a:latin typeface="Calibri" panose="020F0502020204030204" pitchFamily="34" charset="0"/>
              </a:defRPr>
            </a:lvl1pPr>
            <a:lvl2pPr marL="720725" indent="-366713">
              <a:defRPr sz="2400">
                <a:effectLst/>
                <a:latin typeface="Calibri" panose="020F0502020204030204" pitchFamily="34" charset="0"/>
              </a:defRPr>
            </a:lvl2pPr>
            <a:lvl3pPr marL="1074738" indent="-354013">
              <a:defRPr sz="2400">
                <a:effectLst/>
                <a:latin typeface="Calibri" panose="020F0502020204030204" pitchFamily="34" charset="0"/>
              </a:defRPr>
            </a:lvl3pPr>
            <a:lvl4pPr marL="1439863" indent="-365125">
              <a:defRPr sz="2400">
                <a:effectLst/>
                <a:latin typeface="Calibri" panose="020F0502020204030204" pitchFamily="34" charset="0"/>
              </a:defRPr>
            </a:lvl4pPr>
            <a:lvl5pPr marL="1793875" indent="-354013">
              <a:defRPr sz="2400">
                <a:effectLst/>
                <a:latin typeface="Calibri" panose="020F0502020204030204"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 xmlns:p14="http://schemas.microsoft.com/office/powerpoint/2010/main" val="574288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Calibri" panose="020F0502020204030204" pitchFamily="34" charset="0"/>
            </a:endParaRPr>
          </a:p>
        </p:txBody>
      </p:sp>
      <p:sp useBgFill="1">
        <p:nvSpPr>
          <p:cNvPr id="10" name="Rounded Rectangle 9"/>
          <p:cNvSpPr/>
          <p:nvPr/>
        </p:nvSpPr>
        <p:spPr>
          <a:xfrm>
            <a:off x="67434"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2" name="Title 1"/>
          <p:cNvSpPr>
            <a:spLocks noGrp="1"/>
          </p:cNvSpPr>
          <p:nvPr>
            <p:ph type="title"/>
          </p:nvPr>
        </p:nvSpPr>
        <p:spPr>
          <a:xfrm>
            <a:off x="687920" y="952500"/>
            <a:ext cx="7772400" cy="1362075"/>
          </a:xfrm>
        </p:spPr>
        <p:txBody>
          <a:bodyPr anchor="ctr" anchorCtr="0"/>
          <a:lstStyle>
            <a:lvl1pPr algn="l">
              <a:buNone/>
              <a:defRPr sz="4000" b="1" cap="none">
                <a:latin typeface="Calibri" panose="020F0502020204030204" pitchFamily="34" charset="0"/>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687920" y="2547938"/>
            <a:ext cx="7772400" cy="1338262"/>
          </a:xfrm>
        </p:spPr>
        <p:txBody>
          <a:bodyPr anchor="t" anchorCtr="0"/>
          <a:lstStyle>
            <a:lvl1pPr marL="0" indent="0">
              <a:buNone/>
              <a:defRPr sz="2400">
                <a:solidFill>
                  <a:srgbClr val="4D4D4D"/>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9" name="Rectangle 8"/>
          <p:cNvSpPr/>
          <p:nvPr/>
        </p:nvSpPr>
        <p:spPr>
          <a:xfrm>
            <a:off x="66810"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6" name="Slide Number Placeholder 5"/>
          <p:cNvSpPr>
            <a:spLocks noGrp="1"/>
          </p:cNvSpPr>
          <p:nvPr>
            <p:ph type="sldNum" sz="quarter" idx="12"/>
          </p:nvPr>
        </p:nvSpPr>
        <p:spPr>
          <a:xfrm>
            <a:off x="146304" y="6208776"/>
            <a:ext cx="457200" cy="457200"/>
          </a:xfrm>
        </p:spPr>
        <p:txBody>
          <a:bodyPr/>
          <a:lstStyle/>
          <a:p>
            <a:fld id="{4980778A-6F9D-4141-8080-B8192EADCD40}" type="slidenum">
              <a:rPr lang="en-ZA" smtClean="0"/>
              <a:pPr/>
              <a:t>‹#›</a:t>
            </a:fld>
            <a:endParaRPr lang="en-ZA"/>
          </a:p>
        </p:txBody>
      </p:sp>
      <p:pic>
        <p:nvPicPr>
          <p:cNvPr id="4" name="Picture 3">
            <a:extLst>
              <a:ext uri="{FF2B5EF4-FFF2-40B4-BE49-F238E27FC236}">
                <a16:creationId xmlns="" xmlns:a16="http://schemas.microsoft.com/office/drawing/2014/main" id="{A32BE3D5-D9A8-4DE5-BC1F-C7D5BF8A1D9C}"/>
              </a:ext>
            </a:extLst>
          </p:cNvPr>
          <p:cNvPicPr>
            <a:picLocks noChangeAspect="1"/>
          </p:cNvPicPr>
          <p:nvPr userDrawn="1"/>
        </p:nvPicPr>
        <p:blipFill>
          <a:blip r:embed="rId2" cstate="print"/>
          <a:stretch>
            <a:fillRect/>
          </a:stretch>
        </p:blipFill>
        <p:spPr>
          <a:xfrm>
            <a:off x="3239908" y="6423826"/>
            <a:ext cx="2664183" cy="384081"/>
          </a:xfrm>
          <a:prstGeom prst="rect">
            <a:avLst/>
          </a:prstGeom>
        </p:spPr>
      </p:pic>
      <p:pic>
        <p:nvPicPr>
          <p:cNvPr id="5" name="Picture 4">
            <a:extLst>
              <a:ext uri="{FF2B5EF4-FFF2-40B4-BE49-F238E27FC236}">
                <a16:creationId xmlns="" xmlns:a16="http://schemas.microsoft.com/office/drawing/2014/main" id="{804560F5-94EA-45C8-BDA2-44EE78D5FBE3}"/>
              </a:ext>
            </a:extLst>
          </p:cNvPr>
          <p:cNvPicPr>
            <a:picLocks noChangeAspect="1"/>
          </p:cNvPicPr>
          <p:nvPr userDrawn="1"/>
        </p:nvPicPr>
        <p:blipFill>
          <a:blip r:embed="rId3" cstate="print"/>
          <a:stretch>
            <a:fillRect/>
          </a:stretch>
        </p:blipFill>
        <p:spPr>
          <a:xfrm>
            <a:off x="7974566" y="6249209"/>
            <a:ext cx="971508" cy="609096"/>
          </a:xfrm>
          <a:prstGeom prst="rect">
            <a:avLst/>
          </a:prstGeom>
        </p:spPr>
      </p:pic>
    </p:spTree>
    <p:extLst>
      <p:ext uri="{BB962C8B-B14F-4D97-AF65-F5344CB8AC3E}">
        <p14:creationId xmlns="" xmlns:p14="http://schemas.microsoft.com/office/powerpoint/2010/main" val="408361459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a:p>
        </p:txBody>
      </p:sp>
      <p:sp>
        <p:nvSpPr>
          <p:cNvPr id="9" name="Content Placeholder 8"/>
          <p:cNvSpPr>
            <a:spLocks noGrp="1"/>
          </p:cNvSpPr>
          <p:nvPr>
            <p:ph sz="quarter" idx="1"/>
          </p:nvPr>
        </p:nvSpPr>
        <p:spPr>
          <a:xfrm>
            <a:off x="467544" y="1447800"/>
            <a:ext cx="3960000" cy="46800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1" name="Content Placeholder 10"/>
          <p:cNvSpPr>
            <a:spLocks noGrp="1"/>
          </p:cNvSpPr>
          <p:nvPr>
            <p:ph sz="quarter" idx="2"/>
          </p:nvPr>
        </p:nvSpPr>
        <p:spPr>
          <a:xfrm>
            <a:off x="4716016" y="1447800"/>
            <a:ext cx="3960000" cy="46800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extLst>
      <p:ext uri="{BB962C8B-B14F-4D97-AF65-F5344CB8AC3E}">
        <p14:creationId xmlns="" xmlns:p14="http://schemas.microsoft.com/office/powerpoint/2010/main" val="1760389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273050"/>
            <a:ext cx="8219256" cy="1008000"/>
          </a:xfrm>
        </p:spPr>
        <p:txBody>
          <a:bodyPr anchor="ctr" anchorCtr="0"/>
          <a:lstStyle>
            <a:lvl1pPr>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467544"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Calibri" panose="020F0502020204030204" pitchFamily="34" charset="0"/>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16016"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Calibri" panose="020F0502020204030204" pitchFamily="34" charset="0"/>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9" name="Slide Number Placeholder 8"/>
          <p:cNvSpPr>
            <a:spLocks noGrp="1"/>
          </p:cNvSpPr>
          <p:nvPr>
            <p:ph type="sldNum" sz="quarter" idx="12"/>
          </p:nvPr>
        </p:nvSpPr>
        <p:spPr/>
        <p:txBody>
          <a:bodyPr/>
          <a:lstStyle/>
          <a:p>
            <a:fld id="{32F83655-DC73-417F-8B26-EB7A1DBB5382}" type="slidenum">
              <a:rPr lang="en-ZA" smtClean="0"/>
              <a:pPr/>
              <a:t>‹#›</a:t>
            </a:fld>
            <a:endParaRPr lang="en-ZA"/>
          </a:p>
        </p:txBody>
      </p:sp>
      <p:sp>
        <p:nvSpPr>
          <p:cNvPr id="11" name="Content Placeholder 10"/>
          <p:cNvSpPr>
            <a:spLocks noGrp="1"/>
          </p:cNvSpPr>
          <p:nvPr>
            <p:ph sz="half" idx="2"/>
          </p:nvPr>
        </p:nvSpPr>
        <p:spPr>
          <a:xfrm>
            <a:off x="467544" y="2247900"/>
            <a:ext cx="3960000" cy="38862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Content Placeholder 12"/>
          <p:cNvSpPr>
            <a:spLocks noGrp="1"/>
          </p:cNvSpPr>
          <p:nvPr>
            <p:ph sz="half" idx="4"/>
          </p:nvPr>
        </p:nvSpPr>
        <p:spPr>
          <a:xfrm>
            <a:off x="4716016" y="2247900"/>
            <a:ext cx="3960000" cy="38862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extLst>
      <p:ext uri="{BB962C8B-B14F-4D97-AF65-F5344CB8AC3E}">
        <p14:creationId xmlns="" xmlns:p14="http://schemas.microsoft.com/office/powerpoint/2010/main" val="2771560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endParaRPr kumimoji="0" lang="en-US" dirty="0"/>
          </a:p>
        </p:txBody>
      </p:sp>
      <p:sp>
        <p:nvSpPr>
          <p:cNvPr id="5" name="Slide Number Placeholder 4"/>
          <p:cNvSpPr>
            <a:spLocks noGrp="1"/>
          </p:cNvSpPr>
          <p:nvPr>
            <p:ph type="sldNum" sz="quarter" idx="12"/>
          </p:nvPr>
        </p:nvSpPr>
        <p:spPr/>
        <p:txBody>
          <a:bodyPr/>
          <a:lstStyle/>
          <a:p>
            <a:fld id="{32F83655-DC73-417F-8B26-EB7A1DBB5382}" type="slidenum">
              <a:rPr lang="en-ZA" smtClean="0"/>
              <a:pPr/>
              <a:t>‹#›</a:t>
            </a:fld>
            <a:endParaRPr lang="en-ZA"/>
          </a:p>
        </p:txBody>
      </p:sp>
    </p:spTree>
    <p:extLst>
      <p:ext uri="{BB962C8B-B14F-4D97-AF65-F5344CB8AC3E}">
        <p14:creationId xmlns="" xmlns:p14="http://schemas.microsoft.com/office/powerpoint/2010/main" val="3902522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F83655-DC73-417F-8B26-EB7A1DBB5382}" type="slidenum">
              <a:rPr lang="en-ZA" smtClean="0"/>
              <a:pPr/>
              <a:t>‹#›</a:t>
            </a:fld>
            <a:endParaRPr lang="en-ZA"/>
          </a:p>
        </p:txBody>
      </p:sp>
    </p:spTree>
    <p:extLst>
      <p:ext uri="{BB962C8B-B14F-4D97-AF65-F5344CB8AC3E}">
        <p14:creationId xmlns="" xmlns:p14="http://schemas.microsoft.com/office/powerpoint/2010/main" val="426837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2" name="Title 1"/>
          <p:cNvSpPr>
            <a:spLocks noGrp="1"/>
          </p:cNvSpPr>
          <p:nvPr>
            <p:ph type="title"/>
          </p:nvPr>
        </p:nvSpPr>
        <p:spPr>
          <a:xfrm>
            <a:off x="467544" y="273050"/>
            <a:ext cx="8219256" cy="1143000"/>
          </a:xfrm>
        </p:spPr>
        <p:txBody>
          <a:bodyPr anchor="ctr" anchorCtr="0"/>
          <a:lstStyle>
            <a:lvl1pPr algn="l">
              <a:buNone/>
              <a:defRPr sz="4000" b="1"/>
            </a:lvl1pPr>
          </a:lstStyle>
          <a:p>
            <a:r>
              <a:rPr kumimoji="0" lang="en-US"/>
              <a:t>Click to edit Master title style</a:t>
            </a:r>
            <a:endParaRPr kumimoji="0" lang="en-US" dirty="0"/>
          </a:p>
        </p:txBody>
      </p:sp>
      <p:sp>
        <p:nvSpPr>
          <p:cNvPr id="3" name="Text Placeholder 2"/>
          <p:cNvSpPr>
            <a:spLocks noGrp="1"/>
          </p:cNvSpPr>
          <p:nvPr>
            <p:ph type="body" idx="2"/>
          </p:nvPr>
        </p:nvSpPr>
        <p:spPr>
          <a:xfrm>
            <a:off x="467544" y="1600200"/>
            <a:ext cx="2351856"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a:p>
        </p:txBody>
      </p:sp>
      <p:sp>
        <p:nvSpPr>
          <p:cNvPr id="11" name="Content Placeholder 10"/>
          <p:cNvSpPr>
            <a:spLocks noGrp="1"/>
          </p:cNvSpPr>
          <p:nvPr>
            <p:ph sz="quarter" idx="1"/>
          </p:nvPr>
        </p:nvSpPr>
        <p:spPr>
          <a:xfrm>
            <a:off x="2971800" y="1600200"/>
            <a:ext cx="5715000" cy="44958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10" name="Content Placeholder 3" descr="enjo-logo-1-jpeg.jpg"/>
          <p:cNvPicPr>
            <a:picLocks noChangeAspect="1"/>
          </p:cNvPicPr>
          <p:nvPr/>
        </p:nvPicPr>
        <p:blipFill>
          <a:blip r:embed="rId2" cstate="print"/>
          <a:stretch>
            <a:fillRect/>
          </a:stretch>
        </p:blipFill>
        <p:spPr>
          <a:xfrm>
            <a:off x="7524328" y="6237312"/>
            <a:ext cx="1147596" cy="569237"/>
          </a:xfrm>
          <a:prstGeom prst="rect">
            <a:avLst/>
          </a:prstGeom>
        </p:spPr>
      </p:pic>
      <p:pic>
        <p:nvPicPr>
          <p:cNvPr id="4" name="Picture 3">
            <a:extLst>
              <a:ext uri="{FF2B5EF4-FFF2-40B4-BE49-F238E27FC236}">
                <a16:creationId xmlns="" xmlns:a16="http://schemas.microsoft.com/office/drawing/2014/main" id="{AA6E0785-C3F8-45C0-A837-FC8DC2579991}"/>
              </a:ext>
            </a:extLst>
          </p:cNvPr>
          <p:cNvPicPr>
            <a:picLocks noChangeAspect="1"/>
          </p:cNvPicPr>
          <p:nvPr userDrawn="1"/>
        </p:nvPicPr>
        <p:blipFill>
          <a:blip r:embed="rId3" cstate="print"/>
          <a:stretch>
            <a:fillRect/>
          </a:stretch>
        </p:blipFill>
        <p:spPr>
          <a:xfrm>
            <a:off x="3239908" y="6422468"/>
            <a:ext cx="2664183" cy="384081"/>
          </a:xfrm>
          <a:prstGeom prst="rect">
            <a:avLst/>
          </a:prstGeom>
        </p:spPr>
      </p:pic>
    </p:spTree>
    <p:extLst>
      <p:ext uri="{BB962C8B-B14F-4D97-AF65-F5344CB8AC3E}">
        <p14:creationId xmlns="" xmlns:p14="http://schemas.microsoft.com/office/powerpoint/2010/main" val="2004153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endParaRPr kumimoji="0" lang="en-US" dirty="0"/>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a:xfrm>
            <a:off x="914400" y="6172200"/>
            <a:ext cx="3886200" cy="457200"/>
          </a:xfrm>
          <a:prstGeom prst="rect">
            <a:avLst/>
          </a:prstGeom>
        </p:spPr>
        <p:txBody>
          <a:bodyPr/>
          <a:lstStyle>
            <a:lvl1pPr>
              <a:defRPr/>
            </a:lvl1p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32F83655-DC73-417F-8B26-EB7A1DBB5382}" type="slidenum">
              <a:rPr lang="en-ZA" smtClean="0"/>
              <a:pPr/>
              <a:t>‹#›</a:t>
            </a:fld>
            <a:endParaRPr lang="en-ZA"/>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 xmlns:p14="http://schemas.microsoft.com/office/powerpoint/2010/main" val="2640248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Calibri" panose="020F0502020204030204" pitchFamily="34" charset="0"/>
            </a:endParaRPr>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latin typeface="Calibri" panose="020F0502020204030204" pitchFamily="34" charset="0"/>
            </a:endParaRPr>
          </a:p>
        </p:txBody>
      </p:sp>
      <p:sp>
        <p:nvSpPr>
          <p:cNvPr id="22" name="Title Placeholder 21"/>
          <p:cNvSpPr>
            <a:spLocks noGrp="1"/>
          </p:cNvSpPr>
          <p:nvPr>
            <p:ph type="title"/>
          </p:nvPr>
        </p:nvSpPr>
        <p:spPr>
          <a:xfrm>
            <a:off x="467544" y="274638"/>
            <a:ext cx="8219256" cy="1008000"/>
          </a:xfrm>
          <a:prstGeom prst="rect">
            <a:avLst/>
          </a:prstGeom>
        </p:spPr>
        <p:txBody>
          <a:bodyPr bIns="91440" anchor="ctr" anchorCtr="0">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467544" y="1413296"/>
            <a:ext cx="8219256" cy="4680000"/>
          </a:xfrm>
          <a:prstGeom prst="rect">
            <a:avLst/>
          </a:prstGeom>
        </p:spPr>
        <p:txBody>
          <a:bodyPr>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Calibri" panose="020F0502020204030204" pitchFamily="34" charset="0"/>
              </a:defRPr>
            </a:lvl1pPr>
          </a:lstStyle>
          <a:p>
            <a:fld id="{744EAEA5-7BFB-4BF3-B902-218CE399D210}" type="datetimeFigureOut">
              <a:rPr lang="en-ZA" smtClean="0"/>
              <a:pPr/>
              <a:t>2018/07/27</a:t>
            </a:fld>
            <a:endParaRPr lang="en-ZA"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Calibri" panose="020F0502020204030204" pitchFamily="34" charset="0"/>
                <a:ea typeface="+mj-ea"/>
                <a:cs typeface="+mj-cs"/>
              </a:defRPr>
            </a:lvl1pPr>
          </a:lstStyle>
          <a:p>
            <a:fld id="{042AED99-7FB4-404E-8A97-64753DCE42EC}" type="slidenum">
              <a:rPr lang="en-US" smtClean="0"/>
              <a:pPr/>
              <a:t>‹#›</a:t>
            </a:fld>
            <a:endParaRPr lang="en-US" dirty="0"/>
          </a:p>
        </p:txBody>
      </p:sp>
      <p:pic>
        <p:nvPicPr>
          <p:cNvPr id="2" name="Picture 1">
            <a:extLst>
              <a:ext uri="{FF2B5EF4-FFF2-40B4-BE49-F238E27FC236}">
                <a16:creationId xmlns="" xmlns:a16="http://schemas.microsoft.com/office/drawing/2014/main" id="{0E84F23B-4550-4916-9367-62EA0337459E}"/>
              </a:ext>
            </a:extLst>
          </p:cNvPr>
          <p:cNvPicPr>
            <a:picLocks noChangeAspect="1"/>
          </p:cNvPicPr>
          <p:nvPr userDrawn="1"/>
        </p:nvPicPr>
        <p:blipFill>
          <a:blip r:embed="rId13" cstate="print"/>
          <a:stretch>
            <a:fillRect/>
          </a:stretch>
        </p:blipFill>
        <p:spPr>
          <a:xfrm>
            <a:off x="3245080" y="6437584"/>
            <a:ext cx="2664183" cy="384081"/>
          </a:xfrm>
          <a:prstGeom prst="rect">
            <a:avLst/>
          </a:prstGeom>
        </p:spPr>
      </p:pic>
      <p:pic>
        <p:nvPicPr>
          <p:cNvPr id="4" name="Picture 3">
            <a:extLst>
              <a:ext uri="{FF2B5EF4-FFF2-40B4-BE49-F238E27FC236}">
                <a16:creationId xmlns="" xmlns:a16="http://schemas.microsoft.com/office/drawing/2014/main" id="{7285BB79-E060-4B7D-8EF9-4195FC31891A}"/>
              </a:ext>
            </a:extLst>
          </p:cNvPr>
          <p:cNvPicPr>
            <a:picLocks noChangeAspect="1"/>
          </p:cNvPicPr>
          <p:nvPr userDrawn="1"/>
        </p:nvPicPr>
        <p:blipFill>
          <a:blip r:embed="rId14" cstate="print"/>
          <a:stretch>
            <a:fillRect/>
          </a:stretch>
        </p:blipFill>
        <p:spPr>
          <a:xfrm>
            <a:off x="7516477" y="6145276"/>
            <a:ext cx="1032184" cy="647138"/>
          </a:xfrm>
          <a:prstGeom prst="rect">
            <a:avLst/>
          </a:prstGeom>
        </p:spPr>
      </p:pic>
    </p:spTree>
    <p:extLst>
      <p:ext uri="{BB962C8B-B14F-4D97-AF65-F5344CB8AC3E}">
        <p14:creationId xmlns="" xmlns:p14="http://schemas.microsoft.com/office/powerpoint/2010/main" val="23684334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dt="0"/>
  <p:txStyles>
    <p:titleStyle>
      <a:lvl1pPr algn="l" rtl="0" eaLnBrk="1" latinLnBrk="0" hangingPunct="1">
        <a:spcBef>
          <a:spcPct val="0"/>
        </a:spcBef>
        <a:buNone/>
        <a:defRPr kumimoji="0" sz="4000" b="1" kern="1200">
          <a:solidFill>
            <a:srgbClr val="008080"/>
          </a:solidFill>
          <a:latin typeface="Calibri" panose="020F0502020204030204" pitchFamily="34" charset="0"/>
          <a:ea typeface="+mj-ea"/>
          <a:cs typeface="+mj-cs"/>
        </a:defRPr>
      </a:lvl1pPr>
    </p:titleStyle>
    <p:bodyStyle>
      <a:lvl1pPr marL="354013" indent="-354013" algn="l" rtl="0" eaLnBrk="1" latinLnBrk="0" hangingPunct="1">
        <a:spcBef>
          <a:spcPts val="580"/>
        </a:spcBef>
        <a:buClr>
          <a:schemeClr val="accent1"/>
        </a:buClr>
        <a:buSzPct val="85000"/>
        <a:buFont typeface="Wingdings 2"/>
        <a:buChar char=""/>
        <a:defRPr kumimoji="0" sz="2400" kern="1200">
          <a:solidFill>
            <a:schemeClr val="tx1"/>
          </a:solidFill>
          <a:effectLst/>
          <a:latin typeface="Calibri" panose="020F0502020204030204" pitchFamily="34" charset="0"/>
          <a:ea typeface="+mn-ea"/>
          <a:cs typeface="+mn-cs"/>
        </a:defRPr>
      </a:lvl1pPr>
      <a:lvl2pPr marL="720725" indent="-366713" algn="l" rtl="0" eaLnBrk="1" latinLnBrk="0" hangingPunct="1">
        <a:spcBef>
          <a:spcPts val="370"/>
        </a:spcBef>
        <a:buClr>
          <a:srgbClr val="008080"/>
        </a:buClr>
        <a:buSzPct val="85000"/>
        <a:buFont typeface="Wingdings 2"/>
        <a:buChar char=""/>
        <a:defRPr kumimoji="0" sz="2400" kern="1200">
          <a:solidFill>
            <a:schemeClr val="tx1"/>
          </a:solidFill>
          <a:effectLst/>
          <a:latin typeface="Calibri" panose="020F0502020204030204" pitchFamily="34" charset="0"/>
          <a:ea typeface="+mn-ea"/>
          <a:cs typeface="+mn-cs"/>
        </a:defRPr>
      </a:lvl2pPr>
      <a:lvl3pPr marL="1074738" indent="-354013" algn="l" rtl="0" eaLnBrk="1" latinLnBrk="0" hangingPunct="1">
        <a:spcBef>
          <a:spcPts val="370"/>
        </a:spcBef>
        <a:buClr>
          <a:schemeClr val="accent1">
            <a:tint val="60000"/>
          </a:schemeClr>
        </a:buClr>
        <a:buSzPct val="90000"/>
        <a:buFont typeface="Wingdings 2"/>
        <a:buChar char=""/>
        <a:defRPr kumimoji="0" sz="2400" kern="1200">
          <a:solidFill>
            <a:schemeClr val="tx1"/>
          </a:solidFill>
          <a:effectLst/>
          <a:latin typeface="Calibri" panose="020F0502020204030204" pitchFamily="34" charset="0"/>
          <a:ea typeface="+mn-ea"/>
          <a:cs typeface="+mn-cs"/>
        </a:defRPr>
      </a:lvl3pPr>
      <a:lvl4pPr marL="1439863" indent="-365125" algn="l" rtl="0" eaLnBrk="1" latinLnBrk="0" hangingPunct="1">
        <a:spcBef>
          <a:spcPts val="370"/>
        </a:spcBef>
        <a:buClr>
          <a:schemeClr val="accent3"/>
        </a:buClr>
        <a:buSzPct val="80000"/>
        <a:buFont typeface="Courier New" pitchFamily="49" charset="0"/>
        <a:buChar char="o"/>
        <a:defRPr kumimoji="0" sz="2400" kern="1200">
          <a:solidFill>
            <a:schemeClr val="tx1"/>
          </a:solidFill>
          <a:effectLst/>
          <a:latin typeface="Calibri" panose="020F0502020204030204" pitchFamily="34" charset="0"/>
          <a:ea typeface="+mn-ea"/>
          <a:cs typeface="+mn-cs"/>
        </a:defRPr>
      </a:lvl4pPr>
      <a:lvl5pPr marL="1793875" indent="-354013" algn="l" rtl="0" eaLnBrk="1" latinLnBrk="0" hangingPunct="1">
        <a:spcBef>
          <a:spcPts val="370"/>
        </a:spcBef>
        <a:buClr>
          <a:schemeClr val="accent3"/>
        </a:buClr>
        <a:buFont typeface="Arial" pitchFamily="34" charset="0"/>
        <a:buChar char="•"/>
        <a:defRPr kumimoji="0" sz="2400" kern="1200">
          <a:solidFill>
            <a:schemeClr val="tx1"/>
          </a:solidFill>
          <a:effectLst/>
          <a:latin typeface="Calibri" panose="020F0502020204030204"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80778A-6F9D-4141-8080-B8192EADCD40}" type="slidenum">
              <a:rPr lang="en-ZA" smtClean="0"/>
              <a:pPr/>
              <a:t>1</a:t>
            </a:fld>
            <a:endParaRPr lang="en-ZA"/>
          </a:p>
        </p:txBody>
      </p:sp>
      <p:sp>
        <p:nvSpPr>
          <p:cNvPr id="5" name="Title 4"/>
          <p:cNvSpPr>
            <a:spLocks noGrp="1"/>
          </p:cNvSpPr>
          <p:nvPr>
            <p:ph type="ctrTitle"/>
          </p:nvPr>
        </p:nvSpPr>
        <p:spPr/>
        <p:txBody>
          <a:bodyPr>
            <a:normAutofit/>
          </a:bodyPr>
          <a:lstStyle/>
          <a:p>
            <a:r>
              <a:rPr lang="en-ZA" dirty="0" smtClean="0"/>
              <a:t> Employment Relations</a:t>
            </a:r>
            <a:br>
              <a:rPr lang="en-ZA" dirty="0" smtClean="0"/>
            </a:br>
            <a:endParaRPr lang="en-ZA" dirty="0"/>
          </a:p>
        </p:txBody>
      </p:sp>
      <p:pic>
        <p:nvPicPr>
          <p:cNvPr id="3" name="Picture 2">
            <a:extLst>
              <a:ext uri="{FF2B5EF4-FFF2-40B4-BE49-F238E27FC236}">
                <a16:creationId xmlns:a16="http://schemas.microsoft.com/office/drawing/2014/main" xmlns="" id="{5C6D9978-24BF-4A39-8192-FB7EDD300E77}"/>
              </a:ext>
            </a:extLst>
          </p:cNvPr>
          <p:cNvPicPr>
            <a:picLocks noChangeAspect="1"/>
          </p:cNvPicPr>
          <p:nvPr/>
        </p:nvPicPr>
        <p:blipFill>
          <a:blip r:embed="rId2" cstate="print"/>
          <a:stretch>
            <a:fillRect/>
          </a:stretch>
        </p:blipFill>
        <p:spPr>
          <a:xfrm>
            <a:off x="3241607" y="6431866"/>
            <a:ext cx="2664183" cy="384081"/>
          </a:xfrm>
          <a:prstGeom prst="rect">
            <a:avLst/>
          </a:prstGeom>
        </p:spPr>
      </p:pic>
      <p:sp>
        <p:nvSpPr>
          <p:cNvPr id="6" name="TextBox 5"/>
          <p:cNvSpPr txBox="1"/>
          <p:nvPr/>
        </p:nvSpPr>
        <p:spPr>
          <a:xfrm>
            <a:off x="107504" y="4437112"/>
            <a:ext cx="9111020" cy="584775"/>
          </a:xfrm>
          <a:prstGeom prst="rect">
            <a:avLst/>
          </a:prstGeom>
          <a:noFill/>
        </p:spPr>
        <p:txBody>
          <a:bodyPr wrap="none" rtlCol="0">
            <a:spAutoFit/>
          </a:bodyPr>
          <a:lstStyle/>
          <a:p>
            <a:r>
              <a:rPr lang="en-ZA" sz="3200" dirty="0" smtClean="0"/>
              <a:t>SU 1.1 : Stakeholders and their role in an organisation</a:t>
            </a:r>
            <a:endParaRPr lang="en-US" sz="3200" dirty="0"/>
          </a:p>
        </p:txBody>
      </p:sp>
    </p:spTree>
    <p:extLst>
      <p:ext uri="{BB962C8B-B14F-4D97-AF65-F5344CB8AC3E}">
        <p14:creationId xmlns:p14="http://schemas.microsoft.com/office/powerpoint/2010/main" xmlns="" val="2738269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A" dirty="0" smtClean="0"/>
              <a:t>1.1.3 : Capital and organised labour</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a:t>
            </a:fld>
            <a:endParaRPr lang="en-ZA" dirty="0"/>
          </a:p>
        </p:txBody>
      </p:sp>
      <p:sp>
        <p:nvSpPr>
          <p:cNvPr id="4" name="Content Placeholder 3"/>
          <p:cNvSpPr>
            <a:spLocks noGrp="1"/>
          </p:cNvSpPr>
          <p:nvPr>
            <p:ph sz="quarter" idx="1"/>
          </p:nvPr>
        </p:nvSpPr>
        <p:spPr/>
        <p:txBody>
          <a:bodyPr>
            <a:normAutofit/>
          </a:bodyPr>
          <a:lstStyle/>
          <a:p>
            <a:pPr>
              <a:buNone/>
            </a:pPr>
            <a:endParaRPr lang="en-ZA" dirty="0" smtClean="0"/>
          </a:p>
          <a:p>
            <a:pPr>
              <a:buNone/>
            </a:pPr>
            <a:endParaRPr lang="en-ZA" sz="2800" dirty="0" smtClean="0"/>
          </a:p>
          <a:p>
            <a:pPr>
              <a:buNone/>
            </a:pPr>
            <a:endParaRPr lang="en-ZA" dirty="0" smtClean="0"/>
          </a:p>
          <a:p>
            <a:pPr>
              <a:buNone/>
            </a:pPr>
            <a:endParaRPr lang="en-ZA" dirty="0" smtClean="0"/>
          </a:p>
          <a:p>
            <a:pPr>
              <a:buNone/>
            </a:pPr>
            <a:endParaRPr lang="en-US" dirty="0"/>
          </a:p>
        </p:txBody>
      </p:sp>
      <p:sp>
        <p:nvSpPr>
          <p:cNvPr id="9" name="TextBox 8"/>
          <p:cNvSpPr txBox="1"/>
          <p:nvPr/>
        </p:nvSpPr>
        <p:spPr>
          <a:xfrm>
            <a:off x="2267744" y="2420888"/>
            <a:ext cx="3275448" cy="584775"/>
          </a:xfrm>
          <a:prstGeom prst="rect">
            <a:avLst/>
          </a:prstGeom>
          <a:noFill/>
        </p:spPr>
        <p:txBody>
          <a:bodyPr wrap="none" rtlCol="0">
            <a:spAutoFit/>
          </a:bodyPr>
          <a:lstStyle/>
          <a:p>
            <a:r>
              <a:rPr lang="en-ZA" sz="3200" dirty="0" smtClean="0">
                <a:solidFill>
                  <a:srgbClr val="FF0000"/>
                </a:solidFill>
              </a:rPr>
              <a:t>Conflict of Interest</a:t>
            </a:r>
            <a:endParaRPr lang="en-US" sz="3200" dirty="0">
              <a:solidFill>
                <a:srgbClr val="FF0000"/>
              </a:solidFill>
            </a:endParaRPr>
          </a:p>
        </p:txBody>
      </p:sp>
      <p:sp>
        <p:nvSpPr>
          <p:cNvPr id="10" name="TextBox 9"/>
          <p:cNvSpPr txBox="1"/>
          <p:nvPr/>
        </p:nvSpPr>
        <p:spPr>
          <a:xfrm>
            <a:off x="1763688" y="3933056"/>
            <a:ext cx="5154360" cy="584775"/>
          </a:xfrm>
          <a:prstGeom prst="rect">
            <a:avLst/>
          </a:prstGeom>
          <a:noFill/>
        </p:spPr>
        <p:txBody>
          <a:bodyPr wrap="none" rtlCol="0">
            <a:spAutoFit/>
          </a:bodyPr>
          <a:lstStyle/>
          <a:p>
            <a:r>
              <a:rPr lang="en-ZA" sz="3200" b="1" dirty="0" smtClean="0"/>
              <a:t>Max ROI </a:t>
            </a:r>
            <a:r>
              <a:rPr lang="en-ZA" sz="3200" dirty="0" smtClean="0"/>
              <a:t>versus </a:t>
            </a:r>
            <a:r>
              <a:rPr lang="en-ZA" sz="3200" b="1" dirty="0" smtClean="0"/>
              <a:t>Living Wages</a:t>
            </a:r>
            <a:endParaRPr lang="en-US" sz="3200" b="1" dirty="0"/>
          </a:p>
        </p:txBody>
      </p:sp>
      <p:sp>
        <p:nvSpPr>
          <p:cNvPr id="11" name="TextBox 10"/>
          <p:cNvSpPr txBox="1"/>
          <p:nvPr/>
        </p:nvSpPr>
        <p:spPr>
          <a:xfrm>
            <a:off x="1835696" y="5157192"/>
            <a:ext cx="4642618" cy="584775"/>
          </a:xfrm>
          <a:prstGeom prst="rect">
            <a:avLst/>
          </a:prstGeom>
          <a:noFill/>
        </p:spPr>
        <p:txBody>
          <a:bodyPr wrap="none" rtlCol="0">
            <a:spAutoFit/>
          </a:bodyPr>
          <a:lstStyle/>
          <a:p>
            <a:r>
              <a:rPr lang="en-ZA" sz="3200" b="1" dirty="0" smtClean="0">
                <a:solidFill>
                  <a:srgbClr val="008080"/>
                </a:solidFill>
              </a:rPr>
              <a:t>Sound Industrial Relations</a:t>
            </a:r>
            <a:endParaRPr lang="en-US" sz="3200" b="1" dirty="0">
              <a:solidFill>
                <a:srgbClr val="00808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ox(in)">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ox(in)">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box(in)">
                                      <p:cBhvr>
                                        <p:cTn id="17"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Introduction</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100</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Types of law</a:t>
            </a:r>
            <a:endParaRPr lang="en-US" sz="2800" dirty="0"/>
          </a:p>
        </p:txBody>
      </p:sp>
      <p:graphicFrame>
        <p:nvGraphicFramePr>
          <p:cNvPr id="5" name="Diagram 4"/>
          <p:cNvGraphicFramePr/>
          <p:nvPr/>
        </p:nvGraphicFramePr>
        <p:xfrm>
          <a:off x="1524000" y="217331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800"/>
            <a:ext cx="8219256" cy="1008000"/>
          </a:xfrm>
        </p:spPr>
        <p:txBody>
          <a:bodyPr>
            <a:normAutofit fontScale="90000"/>
          </a:bodyPr>
          <a:lstStyle/>
          <a:p>
            <a:r>
              <a:rPr lang="en-ZA" dirty="0" smtClean="0"/>
              <a:t>Constitutional Law</a:t>
            </a:r>
            <a:r>
              <a:rPr lang="en-US" dirty="0" smtClean="0"/>
              <a:t/>
            </a:r>
            <a:br>
              <a:rPr lang="en-US" dirty="0" smtClean="0"/>
            </a:br>
            <a:r>
              <a:rPr lang="en-ZA"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101</a:t>
            </a:fld>
            <a:endParaRPr lang="en-ZA" dirty="0"/>
          </a:p>
        </p:txBody>
      </p:sp>
      <p:sp>
        <p:nvSpPr>
          <p:cNvPr id="4" name="Content Placeholder 3"/>
          <p:cNvSpPr>
            <a:spLocks noGrp="1"/>
          </p:cNvSpPr>
          <p:nvPr>
            <p:ph sz="quarter" idx="1"/>
          </p:nvPr>
        </p:nvSpPr>
        <p:spPr/>
        <p:txBody>
          <a:bodyPr/>
          <a:lstStyle/>
          <a:p>
            <a:r>
              <a:rPr lang="en-ZA" sz="2800" dirty="0" smtClean="0"/>
              <a:t> Organisation of the State</a:t>
            </a:r>
            <a:endParaRPr lang="en-US" sz="2800" dirty="0" smtClean="0"/>
          </a:p>
          <a:p>
            <a:r>
              <a:rPr lang="en-ZA" sz="2800" dirty="0" smtClean="0"/>
              <a:t> Human rights</a:t>
            </a:r>
          </a:p>
          <a:p>
            <a:r>
              <a:rPr lang="en-ZA" sz="2800" dirty="0" smtClean="0"/>
              <a:t> Constitution the supreme law of the country</a:t>
            </a:r>
          </a:p>
          <a:p>
            <a:r>
              <a:rPr lang="en-ZA" sz="2800" dirty="0" smtClean="0"/>
              <a:t> Conflicting lower laws can be nullified or corrected  by </a:t>
            </a:r>
            <a:r>
              <a:rPr lang="en-ZA" sz="2800" dirty="0" err="1" smtClean="0"/>
              <a:t>ConCourt</a:t>
            </a:r>
            <a:endParaRPr lang="en-ZA" sz="2800" dirty="0" smtClean="0"/>
          </a:p>
          <a:p>
            <a:pPr>
              <a:buNone/>
            </a:pPr>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800"/>
            <a:ext cx="8219256" cy="1008000"/>
          </a:xfrm>
        </p:spPr>
        <p:txBody>
          <a:bodyPr>
            <a:normAutofit fontScale="90000"/>
          </a:bodyPr>
          <a:lstStyle/>
          <a:p>
            <a:r>
              <a:rPr lang="en-ZA" dirty="0" smtClean="0"/>
              <a:t>Commercial  Law</a:t>
            </a:r>
            <a:r>
              <a:rPr lang="en-US" dirty="0" smtClean="0"/>
              <a:t/>
            </a:r>
            <a:br>
              <a:rPr lang="en-US" dirty="0" smtClean="0"/>
            </a:br>
            <a:r>
              <a:rPr lang="en-ZA"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102</a:t>
            </a:fld>
            <a:endParaRPr lang="en-ZA" dirty="0"/>
          </a:p>
        </p:txBody>
      </p:sp>
      <p:sp>
        <p:nvSpPr>
          <p:cNvPr id="4" name="Content Placeholder 3"/>
          <p:cNvSpPr>
            <a:spLocks noGrp="1"/>
          </p:cNvSpPr>
          <p:nvPr>
            <p:ph sz="quarter" idx="1"/>
          </p:nvPr>
        </p:nvSpPr>
        <p:spPr/>
        <p:txBody>
          <a:bodyPr/>
          <a:lstStyle/>
          <a:p>
            <a:pPr>
              <a:buNone/>
            </a:pPr>
            <a:r>
              <a:rPr lang="en-ZA" dirty="0" smtClean="0"/>
              <a:t>     </a:t>
            </a:r>
            <a:r>
              <a:rPr lang="en-ZA" sz="2800" dirty="0" smtClean="0"/>
              <a:t>Commercial law, also known as corporate law, includes all aspects of the laws that regulates and develops the business world. </a:t>
            </a:r>
            <a:endParaRPr lang="en-ZA" dirty="0" smtClean="0"/>
          </a:p>
          <a:p>
            <a:pPr>
              <a:buNone/>
            </a:pPr>
            <a:endParaRPr lang="en-ZA" dirty="0" smtClean="0"/>
          </a:p>
          <a:p>
            <a:pPr>
              <a:buNone/>
            </a:pPr>
            <a:r>
              <a:rPr lang="en-ZA" sz="2800" dirty="0" smtClean="0"/>
              <a:t>     See examples on page 109</a:t>
            </a: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800"/>
            <a:ext cx="8219256" cy="1008000"/>
          </a:xfrm>
        </p:spPr>
        <p:txBody>
          <a:bodyPr>
            <a:normAutofit fontScale="90000"/>
          </a:bodyPr>
          <a:lstStyle/>
          <a:p>
            <a:r>
              <a:rPr lang="en-ZA" dirty="0" smtClean="0"/>
              <a:t>Civil  Law</a:t>
            </a:r>
            <a:r>
              <a:rPr lang="en-US" dirty="0" smtClean="0"/>
              <a:t/>
            </a:r>
            <a:br>
              <a:rPr lang="en-US" dirty="0" smtClean="0"/>
            </a:br>
            <a:r>
              <a:rPr lang="en-ZA"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103</a:t>
            </a:fld>
            <a:endParaRPr lang="en-ZA" dirty="0"/>
          </a:p>
        </p:txBody>
      </p:sp>
      <p:sp>
        <p:nvSpPr>
          <p:cNvPr id="4" name="Content Placeholder 3"/>
          <p:cNvSpPr>
            <a:spLocks noGrp="1"/>
          </p:cNvSpPr>
          <p:nvPr>
            <p:ph sz="quarter" idx="1"/>
          </p:nvPr>
        </p:nvSpPr>
        <p:spPr/>
        <p:txBody>
          <a:bodyPr>
            <a:normAutofit/>
          </a:bodyPr>
          <a:lstStyle/>
          <a:p>
            <a:r>
              <a:rPr lang="en-ZA" sz="2800" dirty="0" smtClean="0"/>
              <a:t>Regulate private relationships</a:t>
            </a:r>
          </a:p>
          <a:p>
            <a:r>
              <a:rPr lang="en-ZA" sz="2800" dirty="0" smtClean="0"/>
              <a:t> Prescribe rights and duties</a:t>
            </a:r>
          </a:p>
          <a:p>
            <a:r>
              <a:rPr lang="en-ZA" sz="2800" dirty="0" smtClean="0"/>
              <a:t> Plaintiff vs. Defendant</a:t>
            </a:r>
          </a:p>
          <a:p>
            <a:r>
              <a:rPr lang="en-ZA" sz="2800" dirty="0" smtClean="0"/>
              <a:t> Applicant vs. Respondent</a:t>
            </a:r>
          </a:p>
          <a:p>
            <a:r>
              <a:rPr lang="en-ZA" sz="2800" dirty="0" smtClean="0"/>
              <a:t> Result in compensation or order</a:t>
            </a:r>
            <a:endParaRPr lang="en-US" sz="2800"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800"/>
            <a:ext cx="8219256" cy="1008000"/>
          </a:xfrm>
        </p:spPr>
        <p:txBody>
          <a:bodyPr>
            <a:normAutofit fontScale="90000"/>
          </a:bodyPr>
          <a:lstStyle/>
          <a:p>
            <a:r>
              <a:rPr lang="en-ZA" dirty="0" smtClean="0"/>
              <a:t>Criminal   Law</a:t>
            </a:r>
            <a:r>
              <a:rPr lang="en-US" dirty="0" smtClean="0"/>
              <a:t/>
            </a:r>
            <a:br>
              <a:rPr lang="en-US" dirty="0" smtClean="0"/>
            </a:br>
            <a:r>
              <a:rPr lang="en-ZA"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104</a:t>
            </a:fld>
            <a:endParaRPr lang="en-ZA" dirty="0"/>
          </a:p>
        </p:txBody>
      </p:sp>
      <p:sp>
        <p:nvSpPr>
          <p:cNvPr id="4" name="Content Placeholder 3"/>
          <p:cNvSpPr>
            <a:spLocks noGrp="1"/>
          </p:cNvSpPr>
          <p:nvPr>
            <p:ph sz="quarter" idx="1"/>
          </p:nvPr>
        </p:nvSpPr>
        <p:spPr/>
        <p:txBody>
          <a:bodyPr>
            <a:normAutofit/>
          </a:bodyPr>
          <a:lstStyle/>
          <a:p>
            <a:r>
              <a:rPr lang="en-ZA" sz="2800" dirty="0" smtClean="0"/>
              <a:t> Deals with criminal behaviour</a:t>
            </a:r>
          </a:p>
          <a:p>
            <a:r>
              <a:rPr lang="en-ZA" sz="2800" dirty="0" smtClean="0"/>
              <a:t> State </a:t>
            </a:r>
            <a:r>
              <a:rPr lang="en-ZA" sz="2800" dirty="0" err="1" smtClean="0"/>
              <a:t>vs</a:t>
            </a:r>
            <a:r>
              <a:rPr lang="en-ZA" sz="2800" dirty="0" smtClean="0"/>
              <a:t> Accused person</a:t>
            </a:r>
          </a:p>
          <a:p>
            <a:r>
              <a:rPr lang="en-ZA" sz="2800" dirty="0" smtClean="0"/>
              <a:t> Sentences imposed</a:t>
            </a:r>
          </a:p>
          <a:p>
            <a:r>
              <a:rPr lang="en-ZA" sz="2800" dirty="0" smtClean="0"/>
              <a:t> Common law and statutory crimes</a:t>
            </a:r>
            <a:endParaRPr lang="en-US" sz="2800"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3.1.1	The Concepts “Law” and “Right”</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105</a:t>
            </a:fld>
            <a:endParaRPr lang="en-ZA" dirty="0"/>
          </a:p>
        </p:txBody>
      </p:sp>
      <p:sp>
        <p:nvSpPr>
          <p:cNvPr id="4" name="Content Placeholder 3"/>
          <p:cNvSpPr>
            <a:spLocks noGrp="1"/>
          </p:cNvSpPr>
          <p:nvPr>
            <p:ph sz="quarter" idx="1"/>
          </p:nvPr>
        </p:nvSpPr>
        <p:spPr/>
        <p:txBody>
          <a:bodyPr/>
          <a:lstStyle/>
          <a:p>
            <a:pPr fontAlgn="base" hangingPunct="0"/>
            <a:endParaRPr lang="en-US" dirty="0" smtClean="0"/>
          </a:p>
          <a:p>
            <a:r>
              <a:rPr lang="en-ZA" dirty="0" smtClean="0"/>
              <a:t>Law is </a:t>
            </a:r>
            <a:r>
              <a:rPr lang="en-ZA" b="1" dirty="0" smtClean="0"/>
              <a:t>a system of rules</a:t>
            </a:r>
            <a:r>
              <a:rPr lang="en-ZA" dirty="0" smtClean="0"/>
              <a:t> which a particular country or community recognizes as regulating the actions of its members and which it may enforce by the imposition of penalties</a:t>
            </a:r>
          </a:p>
          <a:p>
            <a:pPr fontAlgn="base" hangingPunct="0">
              <a:buNone/>
            </a:pPr>
            <a:endParaRPr lang="en-US" dirty="0" smtClean="0"/>
          </a:p>
          <a:p>
            <a:r>
              <a:rPr lang="en-ZA" dirty="0" smtClean="0"/>
              <a:t>A right is said to be an </a:t>
            </a:r>
            <a:r>
              <a:rPr lang="en-ZA" b="1" dirty="0" smtClean="0"/>
              <a:t>entitlement or justified claim </a:t>
            </a:r>
            <a:r>
              <a:rPr lang="en-ZA" dirty="0" smtClean="0"/>
              <a:t>to a certain kind of treatment from others, either positive or negative, to assistance from others or non-interference from others.</a:t>
            </a:r>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3.1.1	The Concepts “Law” and “Right”</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106</a:t>
            </a:fld>
            <a:endParaRPr lang="en-ZA" dirty="0"/>
          </a:p>
        </p:txBody>
      </p:sp>
      <p:sp>
        <p:nvSpPr>
          <p:cNvPr id="4" name="Content Placeholder 3"/>
          <p:cNvSpPr>
            <a:spLocks noGrp="1"/>
          </p:cNvSpPr>
          <p:nvPr>
            <p:ph sz="quarter" idx="1"/>
          </p:nvPr>
        </p:nvSpPr>
        <p:spPr/>
        <p:txBody>
          <a:bodyPr/>
          <a:lstStyle/>
          <a:p>
            <a:pPr fontAlgn="base" hangingPunct="0"/>
            <a:endParaRPr lang="en-US" dirty="0" smtClean="0"/>
          </a:p>
          <a:p>
            <a:pPr>
              <a:buNone/>
            </a:pPr>
            <a:r>
              <a:rPr lang="en-ZA" sz="2800" b="1" dirty="0" smtClean="0"/>
              <a:t>Human and Legal Rights</a:t>
            </a:r>
            <a:endParaRPr lang="en-US" sz="2800" b="1" dirty="0" smtClean="0"/>
          </a:p>
          <a:p>
            <a:r>
              <a:rPr lang="en-ZA" sz="2800" dirty="0" smtClean="0"/>
              <a:t> Legal rights : provided by a Law : Enforceable by law</a:t>
            </a:r>
          </a:p>
          <a:p>
            <a:r>
              <a:rPr lang="en-ZA" sz="2800" dirty="0" smtClean="0"/>
              <a:t> Moral rights determine by community : Not enforceable by law</a:t>
            </a: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3.1.1	The Concepts “Law” and “Right”</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107</a:t>
            </a:fld>
            <a:endParaRPr lang="en-ZA" dirty="0"/>
          </a:p>
        </p:txBody>
      </p:sp>
      <p:sp>
        <p:nvSpPr>
          <p:cNvPr id="4" name="Content Placeholder 3"/>
          <p:cNvSpPr>
            <a:spLocks noGrp="1"/>
          </p:cNvSpPr>
          <p:nvPr>
            <p:ph sz="quarter" idx="1"/>
          </p:nvPr>
        </p:nvSpPr>
        <p:spPr/>
        <p:txBody>
          <a:bodyPr/>
          <a:lstStyle/>
          <a:p>
            <a:pPr fontAlgn="base" hangingPunct="0"/>
            <a:endParaRPr lang="en-US" dirty="0" smtClean="0"/>
          </a:p>
          <a:p>
            <a:pPr>
              <a:buNone/>
            </a:pPr>
            <a:r>
              <a:rPr lang="en-ZA" sz="2800" b="1" dirty="0" smtClean="0"/>
              <a:t>Contractual  Rights</a:t>
            </a:r>
            <a:endParaRPr lang="en-US" sz="2800" b="1" dirty="0" smtClean="0"/>
          </a:p>
          <a:p>
            <a:r>
              <a:rPr lang="en-ZA" sz="2800" dirty="0" smtClean="0"/>
              <a:t> Determined between two or more partied by mutual agreement</a:t>
            </a:r>
          </a:p>
          <a:p>
            <a:r>
              <a:rPr lang="en-ZA" sz="2800" dirty="0" smtClean="0"/>
              <a:t> Formalised by written agreement</a:t>
            </a:r>
          </a:p>
          <a:p>
            <a:r>
              <a:rPr lang="en-ZA" sz="2800" dirty="0" smtClean="0"/>
              <a:t> Can also be a oral agreement</a:t>
            </a:r>
          </a:p>
          <a:p>
            <a:r>
              <a:rPr lang="en-ZA" sz="2800" dirty="0" smtClean="0"/>
              <a:t> Lawful contracts enforceable by law</a:t>
            </a:r>
          </a:p>
          <a:p>
            <a:r>
              <a:rPr lang="en-ZA" sz="2800" dirty="0" smtClean="0"/>
              <a:t> Determine rights and obligations of the parties</a:t>
            </a:r>
          </a:p>
          <a:p>
            <a:pPr>
              <a:buNone/>
            </a:pP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3.1.1	The Concepts “Law” and “Right”</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108</a:t>
            </a:fld>
            <a:endParaRPr lang="en-ZA" dirty="0"/>
          </a:p>
        </p:txBody>
      </p:sp>
      <p:sp>
        <p:nvSpPr>
          <p:cNvPr id="4" name="Content Placeholder 3"/>
          <p:cNvSpPr>
            <a:spLocks noGrp="1"/>
          </p:cNvSpPr>
          <p:nvPr>
            <p:ph sz="quarter" idx="1"/>
          </p:nvPr>
        </p:nvSpPr>
        <p:spPr/>
        <p:txBody>
          <a:bodyPr>
            <a:normAutofit lnSpcReduction="10000"/>
          </a:bodyPr>
          <a:lstStyle/>
          <a:p>
            <a:pPr fontAlgn="base" hangingPunct="0"/>
            <a:endParaRPr lang="en-US" dirty="0" smtClean="0"/>
          </a:p>
          <a:p>
            <a:pPr>
              <a:buNone/>
            </a:pPr>
            <a:r>
              <a:rPr lang="en-ZA" sz="2800" b="1" dirty="0" smtClean="0"/>
              <a:t>Human   Rights and the Law</a:t>
            </a:r>
            <a:endParaRPr lang="en-US" sz="2800" b="1" dirty="0" smtClean="0"/>
          </a:p>
          <a:p>
            <a:r>
              <a:rPr lang="en-ZA" sz="2800" dirty="0" smtClean="0"/>
              <a:t> Rights that belong to all individuals </a:t>
            </a:r>
          </a:p>
          <a:p>
            <a:r>
              <a:rPr lang="en-ZA" sz="2800" dirty="0" smtClean="0"/>
              <a:t> Rights came into wide use after World War II</a:t>
            </a:r>
          </a:p>
          <a:p>
            <a:r>
              <a:rPr lang="en-ZA" sz="2800" dirty="0" smtClean="0"/>
              <a:t> Wide variety of values and capabilities </a:t>
            </a:r>
          </a:p>
          <a:p>
            <a:r>
              <a:rPr lang="en-ZA" sz="2800" dirty="0" smtClean="0"/>
              <a:t> Conceived of as universal</a:t>
            </a:r>
          </a:p>
          <a:p>
            <a:r>
              <a:rPr lang="en-ZA" sz="2800" dirty="0" smtClean="0"/>
              <a:t> Three "generations" of human rights: </a:t>
            </a:r>
          </a:p>
          <a:p>
            <a:pPr lvl="1">
              <a:buFont typeface="Wingdings" pitchFamily="2" charset="2"/>
              <a:buChar char="ü"/>
            </a:pPr>
            <a:r>
              <a:rPr lang="en-ZA" sz="2800" dirty="0" smtClean="0"/>
              <a:t> </a:t>
            </a:r>
            <a:r>
              <a:rPr lang="en-ZA" i="1" dirty="0" smtClean="0"/>
              <a:t>Life, liberty, freedom of speech and worship</a:t>
            </a:r>
          </a:p>
          <a:p>
            <a:pPr lvl="1">
              <a:buFont typeface="Wingdings" pitchFamily="2" charset="2"/>
              <a:buChar char="ü"/>
            </a:pPr>
            <a:r>
              <a:rPr lang="en-GB" i="1" dirty="0" smtClean="0"/>
              <a:t> Right to work and the right to an education</a:t>
            </a:r>
          </a:p>
          <a:p>
            <a:pPr lvl="1">
              <a:buFont typeface="Wingdings" pitchFamily="2" charset="2"/>
              <a:buChar char="ü"/>
            </a:pPr>
            <a:r>
              <a:rPr lang="en-GB" i="1" dirty="0" smtClean="0"/>
              <a:t> </a:t>
            </a:r>
            <a:r>
              <a:rPr lang="en-ZA" i="1" dirty="0" smtClean="0"/>
              <a:t>Self-determination and economic development </a:t>
            </a:r>
            <a:endParaRPr lang="en-US" i="1" dirty="0" smtClean="0"/>
          </a:p>
          <a:p>
            <a:pPr lvl="1">
              <a:buFont typeface="Wingdings" pitchFamily="2" charset="2"/>
              <a:buChar char="ü"/>
            </a:pPr>
            <a:endParaRPr lang="en-US" sz="2800" dirty="0" smtClean="0"/>
          </a:p>
          <a:p>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776"/>
            <a:ext cx="8219256" cy="1008000"/>
          </a:xfrm>
        </p:spPr>
        <p:txBody>
          <a:bodyPr>
            <a:normAutofit fontScale="90000"/>
          </a:bodyPr>
          <a:lstStyle/>
          <a:p>
            <a:r>
              <a:rPr lang="en-ZA" dirty="0" smtClean="0"/>
              <a:t>3.1.2	‘Natural Person’ and ‘Juristic Person’</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109</a:t>
            </a:fld>
            <a:endParaRPr lang="en-ZA" dirty="0"/>
          </a:p>
        </p:txBody>
      </p:sp>
      <p:sp>
        <p:nvSpPr>
          <p:cNvPr id="4" name="Content Placeholder 3"/>
          <p:cNvSpPr>
            <a:spLocks noGrp="1"/>
          </p:cNvSpPr>
          <p:nvPr>
            <p:ph sz="quarter" idx="1"/>
          </p:nvPr>
        </p:nvSpPr>
        <p:spPr/>
        <p:txBody>
          <a:bodyPr/>
          <a:lstStyle/>
          <a:p>
            <a:r>
              <a:rPr lang="en-ZA" dirty="0" smtClean="0"/>
              <a:t> </a:t>
            </a:r>
            <a:r>
              <a:rPr lang="en-ZA" sz="2800" dirty="0" smtClean="0"/>
              <a:t>Natural person : Human being</a:t>
            </a:r>
          </a:p>
          <a:p>
            <a:r>
              <a:rPr lang="en-ZA" sz="2800" dirty="0" smtClean="0"/>
              <a:t> Juristic person : Companies -  Co (Ltd) or  (Pty)Ltd or NPO, etc </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Industrial Relations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a:t>
            </a:fld>
            <a:endParaRPr lang="en-ZA" dirty="0"/>
          </a:p>
        </p:txBody>
      </p:sp>
      <p:sp>
        <p:nvSpPr>
          <p:cNvPr id="4" name="Content Placeholder 3"/>
          <p:cNvSpPr>
            <a:spLocks noGrp="1"/>
          </p:cNvSpPr>
          <p:nvPr>
            <p:ph sz="quarter" idx="1"/>
          </p:nvPr>
        </p:nvSpPr>
        <p:spPr/>
        <p:txBody>
          <a:bodyPr/>
          <a:lstStyle/>
          <a:p>
            <a:pPr>
              <a:buNone/>
            </a:pPr>
            <a:r>
              <a:rPr lang="en-ZA" sz="3200" dirty="0" smtClean="0"/>
              <a:t>The employment relationship driven by :</a:t>
            </a:r>
          </a:p>
          <a:p>
            <a:r>
              <a:rPr lang="en-ZA" sz="3200" dirty="0" smtClean="0"/>
              <a:t> Individual and collective actions</a:t>
            </a:r>
          </a:p>
          <a:p>
            <a:r>
              <a:rPr lang="en-ZA" sz="3200" dirty="0" smtClean="0"/>
              <a:t> Formal and informal relationships</a:t>
            </a:r>
          </a:p>
          <a:p>
            <a:r>
              <a:rPr lang="en-ZA" sz="3200" dirty="0" smtClean="0"/>
              <a:t> State a role player – provide a framework</a:t>
            </a:r>
          </a:p>
          <a:p>
            <a:r>
              <a:rPr lang="en-ZA" sz="3200" dirty="0" smtClean="0"/>
              <a:t> Employer organisations</a:t>
            </a:r>
          </a:p>
          <a:p>
            <a:r>
              <a:rPr lang="en-ZA" sz="3200" dirty="0" smtClean="0"/>
              <a:t> Organised labour </a:t>
            </a:r>
            <a:endParaRPr lang="en-ZA" dirty="0" smtClean="0"/>
          </a:p>
          <a:p>
            <a:pPr>
              <a:buNone/>
            </a:pPr>
            <a:r>
              <a:rPr lang="en-ZA"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3.1.3	Sources of South African Law</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110</a:t>
            </a:fld>
            <a:endParaRPr lang="en-ZA" dirty="0"/>
          </a:p>
        </p:txBody>
      </p:sp>
      <p:sp>
        <p:nvSpPr>
          <p:cNvPr id="4" name="Content Placeholder 3"/>
          <p:cNvSpPr>
            <a:spLocks noGrp="1"/>
          </p:cNvSpPr>
          <p:nvPr>
            <p:ph sz="quarter" idx="1"/>
          </p:nvPr>
        </p:nvSpPr>
        <p:spPr/>
        <p:txBody>
          <a:bodyPr>
            <a:normAutofit/>
          </a:bodyPr>
          <a:lstStyle/>
          <a:p>
            <a:r>
              <a:rPr lang="en-ZA" sz="2800" dirty="0" smtClean="0"/>
              <a:t> Statutory Law </a:t>
            </a:r>
          </a:p>
          <a:p>
            <a:r>
              <a:rPr lang="en-ZA" sz="2800" dirty="0" smtClean="0"/>
              <a:t> Roman-Dutch Law</a:t>
            </a:r>
          </a:p>
          <a:p>
            <a:r>
              <a:rPr lang="en-ZA" sz="2800" dirty="0" smtClean="0"/>
              <a:t> Common Law</a:t>
            </a:r>
          </a:p>
          <a:p>
            <a:r>
              <a:rPr lang="en-US" sz="2800" dirty="0" smtClean="0"/>
              <a:t>African Customary Law</a:t>
            </a:r>
          </a:p>
          <a:p>
            <a:r>
              <a:rPr lang="en-US" sz="2800" dirty="0" smtClean="0"/>
              <a:t>Foreign and International Law </a:t>
            </a:r>
          </a:p>
          <a:p>
            <a:pPr>
              <a:buNone/>
            </a:pPr>
            <a:endParaRPr lang="en-US" sz="2800"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824"/>
            <a:ext cx="8219256" cy="1008000"/>
          </a:xfrm>
        </p:spPr>
        <p:txBody>
          <a:bodyPr>
            <a:normAutofit fontScale="90000"/>
          </a:bodyPr>
          <a:lstStyle/>
          <a:p>
            <a:r>
              <a:rPr lang="en-ZA" dirty="0" smtClean="0"/>
              <a:t>3.1.4	The Court Structures in South Africa</a:t>
            </a:r>
            <a:r>
              <a:rPr lang="en-US" dirty="0" smtClean="0"/>
              <a:t/>
            </a:r>
            <a:br>
              <a:rPr lang="en-US" dirty="0" smtClean="0"/>
            </a:br>
            <a:r>
              <a:rPr lang="en-ZA"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111</a:t>
            </a:fld>
            <a:endParaRPr lang="en-ZA" dirty="0"/>
          </a:p>
        </p:txBody>
      </p:sp>
      <p:graphicFrame>
        <p:nvGraphicFramePr>
          <p:cNvPr id="5" name="Diagram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3.1.5	Conflict Resolution Procedures</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112</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Study diagram on page 117</a:t>
            </a:r>
            <a:endParaRPr lang="en-US" sz="2800"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.1.6	A brief History of South African law</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113</a:t>
            </a:fld>
            <a:endParaRPr lang="en-ZA" dirty="0"/>
          </a:p>
        </p:txBody>
      </p:sp>
      <p:sp>
        <p:nvSpPr>
          <p:cNvPr id="4" name="Content Placeholder 3"/>
          <p:cNvSpPr>
            <a:spLocks noGrp="1"/>
          </p:cNvSpPr>
          <p:nvPr>
            <p:ph sz="quarter" idx="1"/>
          </p:nvPr>
        </p:nvSpPr>
        <p:spPr/>
        <p:txBody>
          <a:bodyPr/>
          <a:lstStyle/>
          <a:p>
            <a:r>
              <a:rPr lang="en-ZA" dirty="0" smtClean="0"/>
              <a:t> Prior to April 6, 1652 – traditional indigenous law</a:t>
            </a:r>
          </a:p>
          <a:p>
            <a:r>
              <a:rPr lang="en-ZA" dirty="0" smtClean="0"/>
              <a:t> April 6, 1652 until 1910 - Roman-Dutch legal system</a:t>
            </a:r>
          </a:p>
          <a:p>
            <a:r>
              <a:rPr lang="en-ZA" b="1" dirty="0" smtClean="0"/>
              <a:t> </a:t>
            </a:r>
            <a:r>
              <a:rPr lang="en-ZA" dirty="0" smtClean="0"/>
              <a:t>May 31, 1910 until 1961 – Combination of RD and English law</a:t>
            </a:r>
            <a:endParaRPr lang="en-US" dirty="0" smtClean="0"/>
          </a:p>
          <a:p>
            <a:r>
              <a:rPr lang="en-ZA" dirty="0" smtClean="0"/>
              <a:t> From 1961 until April 27 1994 – Race based laws added</a:t>
            </a:r>
          </a:p>
          <a:p>
            <a:r>
              <a:rPr lang="en-ZA" dirty="0" smtClean="0"/>
              <a:t> From 27/04/1994 – Democratic SA. Race based laws discontinued. Constitutional Court added and new Electoral System</a:t>
            </a:r>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114</a:t>
            </a:fld>
            <a:endParaRPr lang="en-ZA" dirty="0"/>
          </a:p>
        </p:txBody>
      </p:sp>
      <p:pic>
        <p:nvPicPr>
          <p:cNvPr id="5" name="Content Placeholder 4" descr="ec_i_formative_2.gif"/>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87624" y="1340768"/>
            <a:ext cx="2194560" cy="1097280"/>
          </a:xfrm>
          <a:prstGeom prst="rect">
            <a:avLst/>
          </a:prstGeom>
          <a:noFill/>
          <a:ln>
            <a:noFill/>
          </a:ln>
        </p:spPr>
      </p:pic>
      <p:sp>
        <p:nvSpPr>
          <p:cNvPr id="6" name="TextBox 5"/>
          <p:cNvSpPr txBox="1"/>
          <p:nvPr/>
        </p:nvSpPr>
        <p:spPr>
          <a:xfrm>
            <a:off x="1619672" y="3861048"/>
            <a:ext cx="3921266" cy="523220"/>
          </a:xfrm>
          <a:prstGeom prst="rect">
            <a:avLst/>
          </a:prstGeom>
          <a:noFill/>
        </p:spPr>
        <p:txBody>
          <a:bodyPr wrap="none" rtlCol="0">
            <a:spAutoFit/>
          </a:bodyPr>
          <a:lstStyle/>
          <a:p>
            <a:r>
              <a:rPr lang="en-ZA" sz="2800" dirty="0" smtClean="0"/>
              <a:t>Do formative activity 3.1  </a:t>
            </a:r>
            <a:endParaRPr lang="en-US" sz="2800"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80778A-6F9D-4141-8080-B8192EADCD40}" type="slidenum">
              <a:rPr lang="en-ZA" smtClean="0"/>
              <a:pPr/>
              <a:t>115</a:t>
            </a:fld>
            <a:endParaRPr lang="en-ZA"/>
          </a:p>
        </p:txBody>
      </p:sp>
      <p:sp>
        <p:nvSpPr>
          <p:cNvPr id="5" name="Title 4"/>
          <p:cNvSpPr>
            <a:spLocks noGrp="1"/>
          </p:cNvSpPr>
          <p:nvPr>
            <p:ph type="ctrTitle"/>
          </p:nvPr>
        </p:nvSpPr>
        <p:spPr/>
        <p:txBody>
          <a:bodyPr>
            <a:normAutofit/>
          </a:bodyPr>
          <a:lstStyle/>
          <a:p>
            <a:r>
              <a:rPr lang="en-ZA" dirty="0" smtClean="0"/>
              <a:t> Employment Relations</a:t>
            </a:r>
            <a:br>
              <a:rPr lang="en-ZA" dirty="0" smtClean="0"/>
            </a:br>
            <a:endParaRPr lang="en-ZA" dirty="0"/>
          </a:p>
        </p:txBody>
      </p:sp>
      <p:pic>
        <p:nvPicPr>
          <p:cNvPr id="3" name="Picture 2">
            <a:extLst>
              <a:ext uri="{FF2B5EF4-FFF2-40B4-BE49-F238E27FC236}">
                <a16:creationId xmlns:a16="http://schemas.microsoft.com/office/drawing/2014/main" xmlns="" id="{5C6D9978-24BF-4A39-8192-FB7EDD300E77}"/>
              </a:ext>
            </a:extLst>
          </p:cNvPr>
          <p:cNvPicPr>
            <a:picLocks noChangeAspect="1"/>
          </p:cNvPicPr>
          <p:nvPr/>
        </p:nvPicPr>
        <p:blipFill>
          <a:blip r:embed="rId2" cstate="print"/>
          <a:stretch>
            <a:fillRect/>
          </a:stretch>
        </p:blipFill>
        <p:spPr>
          <a:xfrm>
            <a:off x="3241607" y="6431866"/>
            <a:ext cx="2664183" cy="384081"/>
          </a:xfrm>
          <a:prstGeom prst="rect">
            <a:avLst/>
          </a:prstGeom>
        </p:spPr>
      </p:pic>
      <p:sp>
        <p:nvSpPr>
          <p:cNvPr id="6" name="TextBox 5"/>
          <p:cNvSpPr txBox="1"/>
          <p:nvPr/>
        </p:nvSpPr>
        <p:spPr>
          <a:xfrm>
            <a:off x="251520" y="4437112"/>
            <a:ext cx="7017627" cy="1569660"/>
          </a:xfrm>
          <a:prstGeom prst="rect">
            <a:avLst/>
          </a:prstGeom>
          <a:noFill/>
        </p:spPr>
        <p:txBody>
          <a:bodyPr wrap="none" rtlCol="0">
            <a:spAutoFit/>
          </a:bodyPr>
          <a:lstStyle/>
          <a:p>
            <a:r>
              <a:rPr lang="en-GB" sz="3200" dirty="0" smtClean="0"/>
              <a:t>Study Unit 3.2:  Legal Rules regarding the</a:t>
            </a:r>
          </a:p>
          <a:p>
            <a:r>
              <a:rPr lang="en-GB" sz="3200" dirty="0" smtClean="0"/>
              <a:t> Validity of Various Contracts</a:t>
            </a:r>
            <a:endParaRPr lang="en-US" sz="3200" dirty="0" smtClean="0"/>
          </a:p>
          <a:p>
            <a:r>
              <a:rPr lang="en-ZA" sz="3200" dirty="0" smtClean="0"/>
              <a:t> </a:t>
            </a:r>
          </a:p>
        </p:txBody>
      </p:sp>
    </p:spTree>
    <p:extLst>
      <p:ext uri="{BB962C8B-B14F-4D97-AF65-F5344CB8AC3E}">
        <p14:creationId xmlns:p14="http://schemas.microsoft.com/office/powerpoint/2010/main" xmlns="" val="273826971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3.2.1	Contractual Capacity</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116</a:t>
            </a:fld>
            <a:endParaRPr lang="en-ZA" dirty="0"/>
          </a:p>
        </p:txBody>
      </p:sp>
      <p:sp>
        <p:nvSpPr>
          <p:cNvPr id="4" name="Content Placeholder 3"/>
          <p:cNvSpPr>
            <a:spLocks noGrp="1"/>
          </p:cNvSpPr>
          <p:nvPr>
            <p:ph sz="quarter" idx="1"/>
          </p:nvPr>
        </p:nvSpPr>
        <p:spPr/>
        <p:txBody>
          <a:bodyPr/>
          <a:lstStyle/>
          <a:p>
            <a:r>
              <a:rPr lang="en-ZA" sz="2800" dirty="0" smtClean="0"/>
              <a:t>A contract is an agreement, based on consensus between legal subjects with contractual capacity, which is legal, physically possible and complies with the prescribed formalities and which is reached with the intention of creating a legal obligation with resultant rights and duties</a:t>
            </a:r>
          </a:p>
          <a:p>
            <a:r>
              <a:rPr lang="en-ZA" sz="2800" dirty="0" smtClean="0"/>
              <a:t> Essentialia : Consensus, Contractual Capacity, Legality, Physical possibility, Formalities</a:t>
            </a:r>
          </a:p>
          <a:p>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3.2.2	Breach of Contract</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117</a:t>
            </a:fld>
            <a:endParaRPr lang="en-ZA" dirty="0"/>
          </a:p>
        </p:txBody>
      </p:sp>
      <p:sp>
        <p:nvSpPr>
          <p:cNvPr id="4" name="Content Placeholder 3"/>
          <p:cNvSpPr>
            <a:spLocks noGrp="1"/>
          </p:cNvSpPr>
          <p:nvPr>
            <p:ph sz="quarter" idx="1"/>
          </p:nvPr>
        </p:nvSpPr>
        <p:spPr/>
        <p:txBody>
          <a:bodyPr/>
          <a:lstStyle/>
          <a:p>
            <a:r>
              <a:rPr lang="en-ZA" dirty="0" smtClean="0"/>
              <a:t> Obligations may be legally enforced</a:t>
            </a:r>
          </a:p>
          <a:p>
            <a:r>
              <a:rPr lang="en-ZA" dirty="0" smtClean="0"/>
              <a:t> Contracts may be breached by an act or omission</a:t>
            </a:r>
          </a:p>
          <a:p>
            <a:r>
              <a:rPr lang="en-ZA" dirty="0" smtClean="0"/>
              <a:t> Types of breaches: Positive </a:t>
            </a:r>
            <a:r>
              <a:rPr lang="en-ZA" dirty="0" err="1" smtClean="0"/>
              <a:t>malperformance</a:t>
            </a:r>
            <a:r>
              <a:rPr lang="en-ZA" dirty="0" smtClean="0"/>
              <a:t>, Mora </a:t>
            </a:r>
            <a:r>
              <a:rPr lang="en-ZA" dirty="0" err="1" smtClean="0"/>
              <a:t>creditoris</a:t>
            </a:r>
            <a:r>
              <a:rPr lang="en-ZA" dirty="0" smtClean="0"/>
              <a:t>, Mora </a:t>
            </a:r>
            <a:r>
              <a:rPr lang="en-ZA" dirty="0" err="1" smtClean="0"/>
              <a:t>debitoris</a:t>
            </a:r>
            <a:r>
              <a:rPr lang="en-ZA" dirty="0" smtClean="0"/>
              <a:t>: Repudiation, Prevention of performance</a:t>
            </a:r>
            <a:r>
              <a:rPr lang="en-ZA" b="1" dirty="0" smtClean="0"/>
              <a:t>:</a:t>
            </a:r>
            <a:r>
              <a:rPr lang="en-ZA" dirty="0" smtClean="0"/>
              <a:t> </a:t>
            </a:r>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ZA" dirty="0" smtClean="0"/>
              <a:t>3.2.3	Terms and Conditions of a Contract</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118</a:t>
            </a:fld>
            <a:endParaRPr lang="en-ZA" dirty="0"/>
          </a:p>
        </p:txBody>
      </p:sp>
      <p:sp>
        <p:nvSpPr>
          <p:cNvPr id="4" name="Content Placeholder 3"/>
          <p:cNvSpPr>
            <a:spLocks noGrp="1"/>
          </p:cNvSpPr>
          <p:nvPr>
            <p:ph sz="quarter" idx="1"/>
          </p:nvPr>
        </p:nvSpPr>
        <p:spPr/>
        <p:txBody>
          <a:bodyPr/>
          <a:lstStyle/>
          <a:p>
            <a:pPr>
              <a:buNone/>
            </a:pPr>
            <a:r>
              <a:rPr lang="en-ZA" dirty="0" smtClean="0"/>
              <a:t>     </a:t>
            </a:r>
            <a:r>
              <a:rPr lang="en-ZA" sz="2800" dirty="0" smtClean="0"/>
              <a:t>Study pages 123 to 127 and asked questions to clarify where necessary. </a:t>
            </a:r>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3.2.4	Termination of a Contract</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119</a:t>
            </a:fld>
            <a:endParaRPr lang="en-ZA" dirty="0"/>
          </a:p>
        </p:txBody>
      </p:sp>
      <p:sp>
        <p:nvSpPr>
          <p:cNvPr id="4" name="Content Placeholder 3"/>
          <p:cNvSpPr>
            <a:spLocks noGrp="1"/>
          </p:cNvSpPr>
          <p:nvPr>
            <p:ph sz="quarter" idx="1"/>
          </p:nvPr>
        </p:nvSpPr>
        <p:spPr/>
        <p:txBody>
          <a:bodyPr>
            <a:normAutofit lnSpcReduction="10000"/>
          </a:bodyPr>
          <a:lstStyle/>
          <a:p>
            <a:r>
              <a:rPr lang="en-ZA" dirty="0" smtClean="0"/>
              <a:t> Use a Termination Clause</a:t>
            </a:r>
            <a:endParaRPr lang="en-US" dirty="0" smtClean="0"/>
          </a:p>
          <a:p>
            <a:r>
              <a:rPr lang="en-ZA" dirty="0" smtClean="0"/>
              <a:t> Argue that the Contract is Impossible</a:t>
            </a:r>
            <a:endParaRPr lang="en-US" dirty="0" smtClean="0"/>
          </a:p>
          <a:p>
            <a:r>
              <a:rPr lang="en-ZA" dirty="0" smtClean="0"/>
              <a:t> Claim a Frustration of Purpose</a:t>
            </a:r>
            <a:endParaRPr lang="en-US" dirty="0" smtClean="0"/>
          </a:p>
          <a:p>
            <a:r>
              <a:rPr lang="en-ZA" dirty="0" smtClean="0"/>
              <a:t> Identify a Failure of Condition</a:t>
            </a:r>
            <a:endParaRPr lang="en-US" dirty="0" smtClean="0"/>
          </a:p>
          <a:p>
            <a:r>
              <a:rPr lang="en-ZA" dirty="0" smtClean="0"/>
              <a:t> Negotiate a Termination</a:t>
            </a:r>
            <a:endParaRPr lang="en-US" dirty="0" smtClean="0"/>
          </a:p>
          <a:p>
            <a:r>
              <a:rPr lang="en-ZA" dirty="0" smtClean="0"/>
              <a:t> Claim Breach of Contract</a:t>
            </a:r>
            <a:endParaRPr lang="en-US" dirty="0" smtClean="0"/>
          </a:p>
          <a:p>
            <a:r>
              <a:rPr lang="en-ZA" dirty="0" smtClean="0"/>
              <a:t> Rescind the Contract</a:t>
            </a:r>
            <a:endParaRPr lang="en-US" dirty="0" smtClean="0"/>
          </a:p>
          <a:p>
            <a:r>
              <a:rPr lang="en-ZA" dirty="0" smtClean="0"/>
              <a:t> Negotiate Cancellation</a:t>
            </a:r>
            <a:endParaRPr lang="en-US" dirty="0" smtClean="0"/>
          </a:p>
          <a:p>
            <a:r>
              <a:rPr lang="en-ZA" dirty="0" smtClean="0"/>
              <a:t> Prove Lack of Capacity</a:t>
            </a:r>
            <a:endParaRPr lang="en-US" dirty="0" smtClean="0"/>
          </a:p>
          <a:p>
            <a:r>
              <a:rPr lang="en-ZA" dirty="0" smtClean="0"/>
              <a:t>  Show Illegality</a:t>
            </a:r>
            <a:endParaRPr lang="en-US" dirty="0" smtClean="0"/>
          </a:p>
          <a:p>
            <a:r>
              <a:rPr lang="en-ZA" dirty="0" smtClean="0"/>
              <a:t> Decide it was a Mutual Mistake</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Potential conflict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a:t>
            </a:fld>
            <a:endParaRPr lang="en-ZA" dirty="0"/>
          </a:p>
        </p:txBody>
      </p:sp>
      <p:sp>
        <p:nvSpPr>
          <p:cNvPr id="4" name="Content Placeholder 3"/>
          <p:cNvSpPr>
            <a:spLocks noGrp="1"/>
          </p:cNvSpPr>
          <p:nvPr>
            <p:ph sz="quarter" idx="1"/>
          </p:nvPr>
        </p:nvSpPr>
        <p:spPr/>
        <p:txBody>
          <a:bodyPr/>
          <a:lstStyle/>
          <a:p>
            <a:pPr>
              <a:buNone/>
            </a:pPr>
            <a:r>
              <a:rPr lang="en-ZA" dirty="0" smtClean="0"/>
              <a:t> </a:t>
            </a:r>
            <a:endParaRPr lang="en-US" dirty="0"/>
          </a:p>
        </p:txBody>
      </p:sp>
      <p:sp>
        <p:nvSpPr>
          <p:cNvPr id="5" name="Right Arrow 4"/>
          <p:cNvSpPr/>
          <p:nvPr/>
        </p:nvSpPr>
        <p:spPr>
          <a:xfrm>
            <a:off x="2153432" y="234888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5004048" y="234888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95536" y="2348880"/>
            <a:ext cx="1564980" cy="523220"/>
          </a:xfrm>
          <a:prstGeom prst="rect">
            <a:avLst/>
          </a:prstGeom>
          <a:noFill/>
        </p:spPr>
        <p:txBody>
          <a:bodyPr wrap="none" rtlCol="0">
            <a:spAutoFit/>
          </a:bodyPr>
          <a:lstStyle/>
          <a:p>
            <a:r>
              <a:rPr lang="en-ZA" sz="2800" dirty="0" smtClean="0"/>
              <a:t>Employer</a:t>
            </a:r>
            <a:endParaRPr lang="en-US" sz="2800" dirty="0"/>
          </a:p>
        </p:txBody>
      </p:sp>
      <p:sp>
        <p:nvSpPr>
          <p:cNvPr id="8" name="TextBox 7"/>
          <p:cNvSpPr txBox="1"/>
          <p:nvPr/>
        </p:nvSpPr>
        <p:spPr>
          <a:xfrm>
            <a:off x="6391396" y="2348880"/>
            <a:ext cx="1617879" cy="523220"/>
          </a:xfrm>
          <a:prstGeom prst="rect">
            <a:avLst/>
          </a:prstGeom>
          <a:noFill/>
        </p:spPr>
        <p:txBody>
          <a:bodyPr wrap="none" rtlCol="0">
            <a:spAutoFit/>
          </a:bodyPr>
          <a:lstStyle/>
          <a:p>
            <a:r>
              <a:rPr lang="en-ZA" sz="2800" dirty="0" smtClean="0"/>
              <a:t>Employee</a:t>
            </a:r>
            <a:endParaRPr lang="en-US" sz="2800" dirty="0"/>
          </a:p>
        </p:txBody>
      </p:sp>
      <p:sp>
        <p:nvSpPr>
          <p:cNvPr id="9" name="TextBox 8"/>
          <p:cNvSpPr txBox="1"/>
          <p:nvPr/>
        </p:nvSpPr>
        <p:spPr>
          <a:xfrm>
            <a:off x="3059832" y="1988840"/>
            <a:ext cx="1931940" cy="1815882"/>
          </a:xfrm>
          <a:prstGeom prst="rect">
            <a:avLst/>
          </a:prstGeom>
          <a:noFill/>
        </p:spPr>
        <p:txBody>
          <a:bodyPr wrap="none" rtlCol="0">
            <a:spAutoFit/>
          </a:bodyPr>
          <a:lstStyle/>
          <a:p>
            <a:pPr algn="ctr"/>
            <a:r>
              <a:rPr lang="en-ZA" sz="2800" dirty="0" smtClean="0">
                <a:solidFill>
                  <a:srgbClr val="000099"/>
                </a:solidFill>
              </a:rPr>
              <a:t>Wages</a:t>
            </a:r>
          </a:p>
          <a:p>
            <a:pPr algn="ctr"/>
            <a:r>
              <a:rPr lang="en-ZA" sz="2800" dirty="0" err="1" smtClean="0">
                <a:solidFill>
                  <a:srgbClr val="000099"/>
                </a:solidFill>
              </a:rPr>
              <a:t>CoS</a:t>
            </a:r>
            <a:endParaRPr lang="en-ZA" sz="2800" dirty="0" smtClean="0">
              <a:solidFill>
                <a:srgbClr val="000099"/>
              </a:solidFill>
            </a:endParaRPr>
          </a:p>
          <a:p>
            <a:pPr algn="ctr"/>
            <a:r>
              <a:rPr lang="en-ZA" sz="2800" dirty="0" smtClean="0">
                <a:solidFill>
                  <a:srgbClr val="000099"/>
                </a:solidFill>
              </a:rPr>
              <a:t>Control</a:t>
            </a:r>
          </a:p>
          <a:p>
            <a:pPr algn="ctr"/>
            <a:r>
              <a:rPr lang="en-ZA" sz="2800" dirty="0" smtClean="0">
                <a:solidFill>
                  <a:srgbClr val="000099"/>
                </a:solidFill>
              </a:rPr>
              <a:t>Job Security</a:t>
            </a:r>
            <a:endParaRPr lang="en-US" sz="2800" dirty="0">
              <a:solidFill>
                <a:srgbClr val="000099"/>
              </a:solidFill>
            </a:endParaRPr>
          </a:p>
        </p:txBody>
      </p:sp>
      <p:sp>
        <p:nvSpPr>
          <p:cNvPr id="10" name="TextBox 9"/>
          <p:cNvSpPr txBox="1"/>
          <p:nvPr/>
        </p:nvSpPr>
        <p:spPr>
          <a:xfrm>
            <a:off x="1616929" y="4725144"/>
            <a:ext cx="6094617" cy="461665"/>
          </a:xfrm>
          <a:prstGeom prst="rect">
            <a:avLst/>
          </a:prstGeom>
          <a:noFill/>
        </p:spPr>
        <p:txBody>
          <a:bodyPr wrap="none" rtlCol="0">
            <a:spAutoFit/>
          </a:bodyPr>
          <a:lstStyle/>
          <a:p>
            <a:r>
              <a:rPr lang="en-ZA" sz="2400" dirty="0" smtClean="0">
                <a:solidFill>
                  <a:srgbClr val="FF0000"/>
                </a:solidFill>
              </a:rPr>
              <a:t>Negative power play leads to poor productivity </a:t>
            </a:r>
            <a:endParaRPr lang="en-US" sz="2400" dirty="0">
              <a:solidFill>
                <a:srgbClr val="FF0000"/>
              </a:solidFill>
            </a:endParaRPr>
          </a:p>
        </p:txBody>
      </p:sp>
      <p:sp>
        <p:nvSpPr>
          <p:cNvPr id="11" name="TextBox 10"/>
          <p:cNvSpPr txBox="1"/>
          <p:nvPr/>
        </p:nvSpPr>
        <p:spPr>
          <a:xfrm>
            <a:off x="2323453" y="5477162"/>
            <a:ext cx="3400675" cy="461665"/>
          </a:xfrm>
          <a:prstGeom prst="rect">
            <a:avLst/>
          </a:prstGeom>
          <a:noFill/>
        </p:spPr>
        <p:txBody>
          <a:bodyPr wrap="none" rtlCol="0">
            <a:spAutoFit/>
          </a:bodyPr>
          <a:lstStyle/>
          <a:p>
            <a:r>
              <a:rPr lang="en-ZA" sz="2400" b="1" dirty="0" smtClean="0">
                <a:solidFill>
                  <a:srgbClr val="008080"/>
                </a:solidFill>
              </a:rPr>
              <a:t>Sound relationships vital </a:t>
            </a:r>
            <a:endParaRPr lang="en-US" sz="2400" b="1" dirty="0">
              <a:solidFill>
                <a:srgbClr val="00808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ox(in)">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ox(in)">
                                      <p:cBhvr>
                                        <p:cTn id="15" dur="500"/>
                                        <p:tgtEl>
                                          <p:spTgt spid="5"/>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ox(i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ox(in)">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ox(in)">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ox(in)">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P spid="9" grpId="0"/>
      <p:bldP spid="10" grpId="0"/>
      <p:bldP spid="11"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120</a:t>
            </a:fld>
            <a:endParaRPr lang="en-ZA" dirty="0"/>
          </a:p>
        </p:txBody>
      </p:sp>
      <p:pic>
        <p:nvPicPr>
          <p:cNvPr id="5" name="Content Placeholder 4" descr="ec_i_formative_2.gif"/>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87624" y="1340768"/>
            <a:ext cx="2194560" cy="1097280"/>
          </a:xfrm>
          <a:prstGeom prst="rect">
            <a:avLst/>
          </a:prstGeom>
          <a:noFill/>
          <a:ln>
            <a:noFill/>
          </a:ln>
        </p:spPr>
      </p:pic>
      <p:sp>
        <p:nvSpPr>
          <p:cNvPr id="6" name="TextBox 5"/>
          <p:cNvSpPr txBox="1"/>
          <p:nvPr/>
        </p:nvSpPr>
        <p:spPr>
          <a:xfrm>
            <a:off x="1619672" y="3861048"/>
            <a:ext cx="3921266" cy="523220"/>
          </a:xfrm>
          <a:prstGeom prst="rect">
            <a:avLst/>
          </a:prstGeom>
          <a:noFill/>
        </p:spPr>
        <p:txBody>
          <a:bodyPr wrap="none" rtlCol="0">
            <a:spAutoFit/>
          </a:bodyPr>
          <a:lstStyle/>
          <a:p>
            <a:r>
              <a:rPr lang="en-ZA" sz="2800" dirty="0" smtClean="0"/>
              <a:t>Do formative activity 3.2  </a:t>
            </a:r>
            <a:endParaRPr lang="en-US" sz="2800"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80778A-6F9D-4141-8080-B8192EADCD40}" type="slidenum">
              <a:rPr lang="en-ZA" smtClean="0"/>
              <a:pPr/>
              <a:t>121</a:t>
            </a:fld>
            <a:endParaRPr lang="en-ZA"/>
          </a:p>
        </p:txBody>
      </p:sp>
      <p:sp>
        <p:nvSpPr>
          <p:cNvPr id="5" name="Title 4"/>
          <p:cNvSpPr>
            <a:spLocks noGrp="1"/>
          </p:cNvSpPr>
          <p:nvPr>
            <p:ph type="ctrTitle"/>
          </p:nvPr>
        </p:nvSpPr>
        <p:spPr/>
        <p:txBody>
          <a:bodyPr>
            <a:normAutofit/>
          </a:bodyPr>
          <a:lstStyle/>
          <a:p>
            <a:r>
              <a:rPr lang="en-ZA" dirty="0" smtClean="0"/>
              <a:t> Employment Relations</a:t>
            </a:r>
            <a:br>
              <a:rPr lang="en-ZA" dirty="0" smtClean="0"/>
            </a:br>
            <a:endParaRPr lang="en-ZA" dirty="0"/>
          </a:p>
        </p:txBody>
      </p:sp>
      <p:pic>
        <p:nvPicPr>
          <p:cNvPr id="3" name="Picture 2">
            <a:extLst>
              <a:ext uri="{FF2B5EF4-FFF2-40B4-BE49-F238E27FC236}">
                <a16:creationId xmlns:a16="http://schemas.microsoft.com/office/drawing/2014/main" xmlns="" id="{5C6D9978-24BF-4A39-8192-FB7EDD300E77}"/>
              </a:ext>
            </a:extLst>
          </p:cNvPr>
          <p:cNvPicPr>
            <a:picLocks noChangeAspect="1"/>
          </p:cNvPicPr>
          <p:nvPr/>
        </p:nvPicPr>
        <p:blipFill>
          <a:blip r:embed="rId2" cstate="print"/>
          <a:stretch>
            <a:fillRect/>
          </a:stretch>
        </p:blipFill>
        <p:spPr>
          <a:xfrm>
            <a:off x="3241607" y="6431866"/>
            <a:ext cx="2664183" cy="384081"/>
          </a:xfrm>
          <a:prstGeom prst="rect">
            <a:avLst/>
          </a:prstGeom>
        </p:spPr>
      </p:pic>
      <p:sp>
        <p:nvSpPr>
          <p:cNvPr id="6" name="TextBox 5"/>
          <p:cNvSpPr txBox="1"/>
          <p:nvPr/>
        </p:nvSpPr>
        <p:spPr>
          <a:xfrm>
            <a:off x="251520" y="4437112"/>
            <a:ext cx="8129341" cy="2062103"/>
          </a:xfrm>
          <a:prstGeom prst="rect">
            <a:avLst/>
          </a:prstGeom>
          <a:noFill/>
        </p:spPr>
        <p:txBody>
          <a:bodyPr wrap="none" rtlCol="0">
            <a:spAutoFit/>
          </a:bodyPr>
          <a:lstStyle/>
          <a:p>
            <a:r>
              <a:rPr lang="en-GB" sz="3200" dirty="0" smtClean="0"/>
              <a:t>Study Unit 3.3:  The Rights and Duties of Parties</a:t>
            </a:r>
          </a:p>
          <a:p>
            <a:r>
              <a:rPr lang="en-GB" sz="3200" dirty="0" smtClean="0"/>
              <a:t> to a Contract</a:t>
            </a:r>
            <a:endParaRPr lang="en-US" sz="3200" dirty="0" smtClean="0"/>
          </a:p>
          <a:p>
            <a:endParaRPr lang="en-US" sz="3200" dirty="0" smtClean="0"/>
          </a:p>
          <a:p>
            <a:r>
              <a:rPr lang="en-ZA" sz="3200" dirty="0" smtClean="0"/>
              <a:t> </a:t>
            </a:r>
          </a:p>
        </p:txBody>
      </p:sp>
    </p:spTree>
    <p:extLst>
      <p:ext uri="{BB962C8B-B14F-4D97-AF65-F5344CB8AC3E}">
        <p14:creationId xmlns:p14="http://schemas.microsoft.com/office/powerpoint/2010/main" xmlns="" val="273826971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ZA" dirty="0" smtClean="0"/>
              <a:t>3.3.1	The Rights and Duties of "Buyers" and "Sellers"</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122</a:t>
            </a:fld>
            <a:endParaRPr lang="en-ZA" dirty="0"/>
          </a:p>
        </p:txBody>
      </p:sp>
      <p:sp>
        <p:nvSpPr>
          <p:cNvPr id="4" name="Content Placeholder 3"/>
          <p:cNvSpPr>
            <a:spLocks noGrp="1"/>
          </p:cNvSpPr>
          <p:nvPr>
            <p:ph sz="quarter" idx="1"/>
          </p:nvPr>
        </p:nvSpPr>
        <p:spPr/>
        <p:txBody>
          <a:bodyPr/>
          <a:lstStyle/>
          <a:p>
            <a:pPr>
              <a:buNone/>
            </a:pPr>
            <a:r>
              <a:rPr lang="en-ZA" dirty="0" smtClean="0"/>
              <a:t>      </a:t>
            </a:r>
            <a:r>
              <a:rPr lang="en-ZA" sz="2800" dirty="0" smtClean="0"/>
              <a:t>Study the rights and responsibilities of the buyer on pages 132 to 134 and ask questions to clarify </a:t>
            </a: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ZA" dirty="0" smtClean="0"/>
              <a:t>3.3.1	The Rights and Duties of "Buyers" and "Sellers"</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123</a:t>
            </a:fld>
            <a:endParaRPr lang="en-ZA" dirty="0"/>
          </a:p>
        </p:txBody>
      </p:sp>
      <p:sp>
        <p:nvSpPr>
          <p:cNvPr id="4" name="Content Placeholder 3"/>
          <p:cNvSpPr>
            <a:spLocks noGrp="1"/>
          </p:cNvSpPr>
          <p:nvPr>
            <p:ph sz="quarter" idx="1"/>
          </p:nvPr>
        </p:nvSpPr>
        <p:spPr/>
        <p:txBody>
          <a:bodyPr/>
          <a:lstStyle/>
          <a:p>
            <a:pPr>
              <a:buNone/>
            </a:pPr>
            <a:r>
              <a:rPr lang="en-ZA" sz="2800" b="1" dirty="0" smtClean="0"/>
              <a:t>    Terms and Conditions of the Sale Agreement of a Property</a:t>
            </a:r>
          </a:p>
          <a:p>
            <a:pPr>
              <a:buNone/>
            </a:pPr>
            <a:r>
              <a:rPr lang="en-ZA" sz="2800" b="1" dirty="0" smtClean="0"/>
              <a:t>    The </a:t>
            </a:r>
            <a:r>
              <a:rPr lang="en-ZA" sz="2800" b="1" dirty="0" err="1" smtClean="0"/>
              <a:t>essentialia</a:t>
            </a:r>
            <a:r>
              <a:rPr lang="en-ZA" sz="2800" b="1" dirty="0" smtClean="0"/>
              <a:t> :</a:t>
            </a:r>
          </a:p>
          <a:p>
            <a:pPr lvl="1"/>
            <a:r>
              <a:rPr lang="en-ZA" sz="2800" b="1" dirty="0" smtClean="0"/>
              <a:t> </a:t>
            </a:r>
            <a:r>
              <a:rPr lang="en-ZA" sz="2800" dirty="0" smtClean="0"/>
              <a:t>Identify the seller and the buyer</a:t>
            </a:r>
          </a:p>
          <a:p>
            <a:pPr lvl="1"/>
            <a:r>
              <a:rPr lang="en-ZA" sz="2800" b="1" dirty="0" smtClean="0"/>
              <a:t> </a:t>
            </a:r>
            <a:r>
              <a:rPr lang="en-ZA" sz="2800" dirty="0" smtClean="0"/>
              <a:t>Purchase price of the property payable by the buyer</a:t>
            </a:r>
          </a:p>
          <a:p>
            <a:pPr lvl="1">
              <a:buNone/>
            </a:pPr>
            <a:endParaRPr lang="en-US" sz="2800" b="1" dirty="0" smtClean="0"/>
          </a:p>
          <a:p>
            <a:pPr>
              <a:buNone/>
            </a:pPr>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ZA" dirty="0" smtClean="0"/>
              <a:t>3.3.1	The Rights and Duties of "Buyers" and "Sellers"</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124</a:t>
            </a:fld>
            <a:endParaRPr lang="en-ZA" dirty="0"/>
          </a:p>
        </p:txBody>
      </p:sp>
      <p:sp>
        <p:nvSpPr>
          <p:cNvPr id="4" name="Content Placeholder 3"/>
          <p:cNvSpPr>
            <a:spLocks noGrp="1"/>
          </p:cNvSpPr>
          <p:nvPr>
            <p:ph sz="quarter" idx="1"/>
          </p:nvPr>
        </p:nvSpPr>
        <p:spPr/>
        <p:txBody>
          <a:bodyPr/>
          <a:lstStyle/>
          <a:p>
            <a:pPr>
              <a:buNone/>
            </a:pPr>
            <a:r>
              <a:rPr lang="en-ZA" sz="2800" b="1" dirty="0" smtClean="0"/>
              <a:t>    Terms and Conditions of the Sale Agreement of a Property</a:t>
            </a:r>
          </a:p>
          <a:p>
            <a:pPr>
              <a:buNone/>
            </a:pPr>
            <a:r>
              <a:rPr lang="en-ZA" sz="2800" b="1" dirty="0" smtClean="0"/>
              <a:t>    </a:t>
            </a:r>
            <a:r>
              <a:rPr lang="en-ZA" sz="2800" dirty="0" smtClean="0"/>
              <a:t>May agree </a:t>
            </a:r>
            <a:r>
              <a:rPr lang="en-ZA" sz="2800" dirty="0" err="1" smtClean="0"/>
              <a:t>on:Fixtures</a:t>
            </a:r>
            <a:r>
              <a:rPr lang="en-ZA" sz="2800" dirty="0" smtClean="0"/>
              <a:t> and fittings, </a:t>
            </a:r>
            <a:r>
              <a:rPr lang="en-ZA" sz="2800" dirty="0" err="1" smtClean="0"/>
              <a:t>Conveyancer</a:t>
            </a:r>
            <a:r>
              <a:rPr lang="en-ZA" sz="2800" dirty="0" smtClean="0"/>
              <a:t>, Costs, Occupation, </a:t>
            </a:r>
            <a:r>
              <a:rPr lang="en-ZA" sz="2800" dirty="0" err="1" smtClean="0"/>
              <a:t>Voetstoots</a:t>
            </a:r>
            <a:r>
              <a:rPr lang="en-ZA" sz="2800" dirty="0" smtClean="0"/>
              <a:t>, Estate agent, Certificates, </a:t>
            </a:r>
            <a:r>
              <a:rPr lang="en-ZA" sz="2800" dirty="0" err="1" smtClean="0"/>
              <a:t>Suspensive</a:t>
            </a:r>
            <a:r>
              <a:rPr lang="en-ZA" sz="2800" dirty="0" smtClean="0"/>
              <a:t> conditions, Breach.</a:t>
            </a: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ZA" dirty="0" smtClean="0"/>
              <a:t>3.3.1	The Rights and Duties of "Buyers" and "Sellers"</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125</a:t>
            </a:fld>
            <a:endParaRPr lang="en-ZA" dirty="0"/>
          </a:p>
        </p:txBody>
      </p:sp>
      <p:sp>
        <p:nvSpPr>
          <p:cNvPr id="4" name="Content Placeholder 3"/>
          <p:cNvSpPr>
            <a:spLocks noGrp="1"/>
          </p:cNvSpPr>
          <p:nvPr>
            <p:ph sz="quarter" idx="1"/>
          </p:nvPr>
        </p:nvSpPr>
        <p:spPr/>
        <p:txBody>
          <a:bodyPr/>
          <a:lstStyle/>
          <a:p>
            <a:pPr>
              <a:buNone/>
            </a:pPr>
            <a:r>
              <a:rPr lang="en-ZA" sz="2800" b="1" dirty="0" smtClean="0"/>
              <a:t>    Terms and Conditions of the Sale Agreement of a Property</a:t>
            </a:r>
          </a:p>
          <a:p>
            <a:pPr>
              <a:buNone/>
            </a:pPr>
            <a:r>
              <a:rPr lang="en-ZA" sz="2800" b="1" dirty="0" smtClean="0"/>
              <a:t>    </a:t>
            </a:r>
            <a:r>
              <a:rPr lang="en-ZA" sz="2800" dirty="0" smtClean="0"/>
              <a:t>May agree </a:t>
            </a:r>
            <a:r>
              <a:rPr lang="en-ZA" sz="2800" dirty="0" err="1" smtClean="0"/>
              <a:t>on:Fixtures</a:t>
            </a:r>
            <a:r>
              <a:rPr lang="en-ZA" sz="2800" dirty="0" smtClean="0"/>
              <a:t> and fittings, </a:t>
            </a:r>
            <a:r>
              <a:rPr lang="en-ZA" sz="2800" dirty="0" err="1" smtClean="0"/>
              <a:t>Conveyancer</a:t>
            </a:r>
            <a:r>
              <a:rPr lang="en-ZA" sz="2800" dirty="0" smtClean="0"/>
              <a:t>, Costs, Occupation, </a:t>
            </a:r>
            <a:r>
              <a:rPr lang="en-ZA" sz="2800" dirty="0" err="1" smtClean="0"/>
              <a:t>Voetstoots</a:t>
            </a:r>
            <a:r>
              <a:rPr lang="en-ZA" sz="2800" dirty="0" smtClean="0"/>
              <a:t>, Estate agent, Certificates, </a:t>
            </a:r>
            <a:r>
              <a:rPr lang="en-ZA" sz="2800" dirty="0" err="1" smtClean="0"/>
              <a:t>Suspensive</a:t>
            </a:r>
            <a:r>
              <a:rPr lang="en-ZA" sz="2800" dirty="0" smtClean="0"/>
              <a:t> conditions, Breach.</a:t>
            </a: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776"/>
            <a:ext cx="8219256" cy="1008000"/>
          </a:xfrm>
        </p:spPr>
        <p:txBody>
          <a:bodyPr>
            <a:normAutofit fontScale="90000"/>
          </a:bodyPr>
          <a:lstStyle/>
          <a:p>
            <a:r>
              <a:rPr lang="en-ZA" dirty="0" smtClean="0"/>
              <a:t>3.3.2	The Rights and Duties of "</a:t>
            </a:r>
            <a:r>
              <a:rPr lang="en-ZA" dirty="0" err="1" smtClean="0"/>
              <a:t>Lessors</a:t>
            </a:r>
            <a:r>
              <a:rPr lang="en-ZA" dirty="0" smtClean="0"/>
              <a:t>" and "Lessees"</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126</a:t>
            </a:fld>
            <a:endParaRPr lang="en-ZA" dirty="0"/>
          </a:p>
        </p:txBody>
      </p:sp>
      <p:sp>
        <p:nvSpPr>
          <p:cNvPr id="4" name="Content Placeholder 3"/>
          <p:cNvSpPr>
            <a:spLocks noGrp="1"/>
          </p:cNvSpPr>
          <p:nvPr>
            <p:ph sz="quarter" idx="1"/>
          </p:nvPr>
        </p:nvSpPr>
        <p:spPr/>
        <p:txBody>
          <a:bodyPr/>
          <a:lstStyle/>
          <a:p>
            <a:pPr>
              <a:buNone/>
            </a:pPr>
            <a:r>
              <a:rPr lang="en-ZA" sz="2800" dirty="0" smtClean="0"/>
              <a:t>The lessee is obliged to:</a:t>
            </a:r>
          </a:p>
          <a:p>
            <a:r>
              <a:rPr lang="en-ZA" sz="2800" dirty="0" smtClean="0"/>
              <a:t> Pay the proper amount of rent as agreed</a:t>
            </a:r>
          </a:p>
          <a:p>
            <a:r>
              <a:rPr lang="en-ZA" sz="2800" dirty="0" smtClean="0"/>
              <a:t> Take good care of the property</a:t>
            </a:r>
          </a:p>
          <a:p>
            <a:r>
              <a:rPr lang="en-ZA" sz="2800" dirty="0" smtClean="0"/>
              <a:t> Restore it to the same condition</a:t>
            </a:r>
          </a:p>
          <a:p>
            <a:r>
              <a:rPr lang="en-ZA" sz="2800" dirty="0" smtClean="0"/>
              <a:t> Make payment of agreed deposit</a:t>
            </a:r>
          </a:p>
          <a:p>
            <a:r>
              <a:rPr lang="en-ZA" sz="2800" dirty="0" smtClean="0"/>
              <a:t> </a:t>
            </a:r>
            <a:r>
              <a:rPr lang="en-US" sz="2800" dirty="0" smtClean="0"/>
              <a:t>Have a joint incoming and outgoing inspection with the </a:t>
            </a:r>
            <a:r>
              <a:rPr lang="en-US" sz="2800" dirty="0" err="1" smtClean="0"/>
              <a:t>lessor</a:t>
            </a: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776"/>
            <a:ext cx="8219256" cy="1008000"/>
          </a:xfrm>
        </p:spPr>
        <p:txBody>
          <a:bodyPr>
            <a:normAutofit fontScale="90000"/>
          </a:bodyPr>
          <a:lstStyle/>
          <a:p>
            <a:r>
              <a:rPr lang="en-ZA" dirty="0" smtClean="0"/>
              <a:t>3.3.2	The Rights and Duties of "</a:t>
            </a:r>
            <a:r>
              <a:rPr lang="en-ZA" dirty="0" err="1" smtClean="0"/>
              <a:t>Lessors</a:t>
            </a:r>
            <a:r>
              <a:rPr lang="en-ZA" dirty="0" smtClean="0"/>
              <a:t>" and "Lessees"</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127</a:t>
            </a:fld>
            <a:endParaRPr lang="en-ZA" dirty="0"/>
          </a:p>
        </p:txBody>
      </p:sp>
      <p:sp>
        <p:nvSpPr>
          <p:cNvPr id="4" name="Content Placeholder 3"/>
          <p:cNvSpPr>
            <a:spLocks noGrp="1"/>
          </p:cNvSpPr>
          <p:nvPr>
            <p:ph sz="quarter" idx="1"/>
          </p:nvPr>
        </p:nvSpPr>
        <p:spPr/>
        <p:txBody>
          <a:bodyPr/>
          <a:lstStyle/>
          <a:p>
            <a:pPr>
              <a:buNone/>
            </a:pPr>
            <a:r>
              <a:rPr lang="en-ZA" dirty="0" smtClean="0"/>
              <a:t>     </a:t>
            </a:r>
            <a:r>
              <a:rPr lang="en-ZA" sz="2800" dirty="0" smtClean="0"/>
              <a:t>Study the table on page 135 to136( rights and responsibilities on the sides of both the lessee and the </a:t>
            </a:r>
            <a:r>
              <a:rPr lang="en-ZA" sz="2800" dirty="0" err="1" smtClean="0"/>
              <a:t>lessor</a:t>
            </a:r>
            <a:r>
              <a:rPr lang="en-ZA" sz="2800" dirty="0" smtClean="0"/>
              <a:t>) and ask questions to clarify</a:t>
            </a:r>
            <a:endParaRPr lang="en-US" sz="2800"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ZA" dirty="0" smtClean="0"/>
              <a:t>3.3.3	The Rights and Duties of "Insurers" and "an Insured"</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128</a:t>
            </a:fld>
            <a:endParaRPr lang="en-ZA" dirty="0"/>
          </a:p>
        </p:txBody>
      </p:sp>
      <p:sp>
        <p:nvSpPr>
          <p:cNvPr id="4" name="Content Placeholder 3"/>
          <p:cNvSpPr>
            <a:spLocks noGrp="1"/>
          </p:cNvSpPr>
          <p:nvPr>
            <p:ph sz="quarter" idx="1"/>
          </p:nvPr>
        </p:nvSpPr>
        <p:spPr/>
        <p:txBody>
          <a:bodyPr/>
          <a:lstStyle/>
          <a:p>
            <a:pPr>
              <a:buNone/>
            </a:pPr>
            <a:r>
              <a:rPr lang="en-ZA" sz="2800" b="1" dirty="0" smtClean="0"/>
              <a:t>Rights and Duties of the Insured:</a:t>
            </a:r>
          </a:p>
          <a:p>
            <a:r>
              <a:rPr lang="en-ZA" sz="2800" dirty="0" smtClean="0"/>
              <a:t> The insured has the right to get what he/she pays for</a:t>
            </a:r>
            <a:endParaRPr lang="en-US" sz="2800" dirty="0" smtClean="0"/>
          </a:p>
          <a:p>
            <a:r>
              <a:rPr lang="en-ZA" sz="2800" dirty="0" smtClean="0"/>
              <a:t> The insured has the right and the duty to be fully informed</a:t>
            </a:r>
            <a:endParaRPr lang="en-US" sz="2800" dirty="0" smtClean="0"/>
          </a:p>
          <a:p>
            <a:r>
              <a:rPr lang="en-ZA" sz="2800" dirty="0" smtClean="0"/>
              <a:t> The insured has a duty to pay the premiums</a:t>
            </a:r>
            <a:endParaRPr lang="en-US" sz="2800" dirty="0" smtClean="0"/>
          </a:p>
          <a:p>
            <a:r>
              <a:rPr lang="en-ZA" sz="2800" dirty="0" smtClean="0"/>
              <a:t> The insured has a duty to be honest</a:t>
            </a:r>
            <a:endParaRPr lang="en-US" sz="2800" dirty="0" smtClean="0"/>
          </a:p>
          <a:p>
            <a:r>
              <a:rPr lang="en-ZA" sz="2800" dirty="0" smtClean="0"/>
              <a:t> The insured has the right to complain and have his/her complaint taken seriously</a:t>
            </a:r>
            <a:endParaRPr lang="en-US" sz="2800"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ZA" dirty="0" smtClean="0"/>
              <a:t>3.3.3	The Rights and Duties of "Insurers" and "an Insured"</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129</a:t>
            </a:fld>
            <a:endParaRPr lang="en-ZA" dirty="0"/>
          </a:p>
        </p:txBody>
      </p:sp>
      <p:sp>
        <p:nvSpPr>
          <p:cNvPr id="4" name="Content Placeholder 3"/>
          <p:cNvSpPr>
            <a:spLocks noGrp="1"/>
          </p:cNvSpPr>
          <p:nvPr>
            <p:ph sz="quarter" idx="1"/>
          </p:nvPr>
        </p:nvSpPr>
        <p:spPr/>
        <p:txBody>
          <a:bodyPr/>
          <a:lstStyle/>
          <a:p>
            <a:pPr>
              <a:buNone/>
            </a:pPr>
            <a:r>
              <a:rPr lang="en-ZA" b="1" dirty="0" smtClean="0"/>
              <a:t>     </a:t>
            </a:r>
            <a:r>
              <a:rPr lang="en-ZA" sz="2800" b="1" dirty="0" smtClean="0"/>
              <a:t>Duties of the Insurer: </a:t>
            </a:r>
            <a:r>
              <a:rPr lang="en-ZA" sz="2800" dirty="0" smtClean="0"/>
              <a:t>reviewing, checking, monitor premiums, assessment, calculation, amount of claims to be paid, negotiating terms, communication, guidance, advice, law compliance, investigations.</a:t>
            </a:r>
            <a:endParaRPr lang="en-ZA" dirty="0" smtClean="0"/>
          </a:p>
          <a:p>
            <a:pPr>
              <a:buNone/>
            </a:pPr>
            <a:endParaRPr lang="en-US" dirty="0" smtClean="0"/>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tri-partite relationship</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13</a:t>
            </a:fld>
            <a:endParaRPr lang="en-ZA" dirty="0"/>
          </a:p>
        </p:txBody>
      </p:sp>
      <p:sp>
        <p:nvSpPr>
          <p:cNvPr id="4" name="Content Placeholder 3"/>
          <p:cNvSpPr>
            <a:spLocks noGrp="1"/>
          </p:cNvSpPr>
          <p:nvPr>
            <p:ph sz="quarter" idx="1"/>
          </p:nvPr>
        </p:nvSpPr>
        <p:spPr/>
        <p:txBody>
          <a:bodyPr>
            <a:normAutofit/>
          </a:bodyPr>
          <a:lstStyle/>
          <a:p>
            <a:pPr>
              <a:buNone/>
            </a:pPr>
            <a:endParaRPr lang="en-ZA" dirty="0" smtClean="0"/>
          </a:p>
          <a:p>
            <a:pPr>
              <a:buNone/>
            </a:pPr>
            <a:endParaRPr lang="en-ZA" sz="2800" dirty="0" smtClean="0"/>
          </a:p>
          <a:p>
            <a:pPr>
              <a:buNone/>
            </a:pPr>
            <a:endParaRPr lang="en-ZA" dirty="0" smtClean="0"/>
          </a:p>
          <a:p>
            <a:pPr>
              <a:buNone/>
            </a:pPr>
            <a:endParaRPr lang="en-ZA" dirty="0" smtClean="0"/>
          </a:p>
          <a:p>
            <a:pPr>
              <a:buNone/>
            </a:pPr>
            <a:endParaRPr lang="en-US" dirty="0"/>
          </a:p>
        </p:txBody>
      </p:sp>
      <p:sp>
        <p:nvSpPr>
          <p:cNvPr id="5" name="Isosceles Triangle 4"/>
          <p:cNvSpPr/>
          <p:nvPr/>
        </p:nvSpPr>
        <p:spPr>
          <a:xfrm>
            <a:off x="3131840" y="1988840"/>
            <a:ext cx="2484000" cy="2376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923928" y="1412776"/>
            <a:ext cx="928139" cy="523220"/>
          </a:xfrm>
          <a:prstGeom prst="rect">
            <a:avLst/>
          </a:prstGeom>
          <a:noFill/>
        </p:spPr>
        <p:txBody>
          <a:bodyPr wrap="none" rtlCol="0">
            <a:spAutoFit/>
          </a:bodyPr>
          <a:lstStyle/>
          <a:p>
            <a:r>
              <a:rPr lang="en-ZA" sz="2800" dirty="0" smtClean="0"/>
              <a:t>State</a:t>
            </a:r>
            <a:endParaRPr lang="en-US" sz="2800" dirty="0"/>
          </a:p>
        </p:txBody>
      </p:sp>
      <p:sp>
        <p:nvSpPr>
          <p:cNvPr id="7" name="TextBox 6"/>
          <p:cNvSpPr txBox="1"/>
          <p:nvPr/>
        </p:nvSpPr>
        <p:spPr>
          <a:xfrm>
            <a:off x="2483768" y="4417948"/>
            <a:ext cx="1186992" cy="523220"/>
          </a:xfrm>
          <a:prstGeom prst="rect">
            <a:avLst/>
          </a:prstGeom>
          <a:noFill/>
        </p:spPr>
        <p:txBody>
          <a:bodyPr wrap="none" rtlCol="0">
            <a:spAutoFit/>
          </a:bodyPr>
          <a:lstStyle/>
          <a:p>
            <a:r>
              <a:rPr lang="en-ZA" sz="2800" dirty="0" smtClean="0"/>
              <a:t>Capital</a:t>
            </a:r>
            <a:endParaRPr lang="en-US" sz="2800" dirty="0"/>
          </a:p>
        </p:txBody>
      </p:sp>
      <p:sp>
        <p:nvSpPr>
          <p:cNvPr id="8" name="TextBox 7"/>
          <p:cNvSpPr txBox="1"/>
          <p:nvPr/>
        </p:nvSpPr>
        <p:spPr>
          <a:xfrm>
            <a:off x="5041192" y="4365104"/>
            <a:ext cx="1199367" cy="523220"/>
          </a:xfrm>
          <a:prstGeom prst="rect">
            <a:avLst/>
          </a:prstGeom>
          <a:noFill/>
        </p:spPr>
        <p:txBody>
          <a:bodyPr wrap="none" rtlCol="0">
            <a:spAutoFit/>
          </a:bodyPr>
          <a:lstStyle/>
          <a:p>
            <a:r>
              <a:rPr lang="en-ZA" sz="2800" dirty="0" smtClean="0"/>
              <a:t>Labour</a:t>
            </a:r>
            <a:endParaRPr lang="en-US" sz="2800" dirty="0"/>
          </a:p>
        </p:txBody>
      </p:sp>
      <p:sp>
        <p:nvSpPr>
          <p:cNvPr id="9" name="TextBox 8"/>
          <p:cNvSpPr txBox="1"/>
          <p:nvPr/>
        </p:nvSpPr>
        <p:spPr>
          <a:xfrm>
            <a:off x="1200492" y="5229201"/>
            <a:ext cx="6395844" cy="830997"/>
          </a:xfrm>
          <a:prstGeom prst="rect">
            <a:avLst/>
          </a:prstGeom>
          <a:noFill/>
        </p:spPr>
        <p:txBody>
          <a:bodyPr wrap="square" rtlCol="0">
            <a:spAutoFit/>
          </a:bodyPr>
          <a:lstStyle/>
          <a:p>
            <a:pPr algn="ctr"/>
            <a:r>
              <a:rPr lang="en-ZA" sz="2400" dirty="0" smtClean="0"/>
              <a:t>The State provides the framework in which Capital and  Labour can manage their relationship</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ox(in)">
                                      <p:cBhvr>
                                        <p:cTn id="10" dur="500"/>
                                        <p:tgtEl>
                                          <p:spTgt spid="7"/>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ox(in)">
                                      <p:cBhvr>
                                        <p:cTn id="13" dur="500"/>
                                        <p:tgtEl>
                                          <p:spTgt spid="8"/>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ox(in)">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ox(in)">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p:bldP spid="9"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ZA" dirty="0" smtClean="0"/>
              <a:t>3.3.3	The Rights and Duties of "Insurers" and "an Insured"</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130</a:t>
            </a:fld>
            <a:endParaRPr lang="en-ZA" dirty="0"/>
          </a:p>
        </p:txBody>
      </p:sp>
      <p:sp>
        <p:nvSpPr>
          <p:cNvPr id="4" name="Content Placeholder 3"/>
          <p:cNvSpPr>
            <a:spLocks noGrp="1"/>
          </p:cNvSpPr>
          <p:nvPr>
            <p:ph sz="quarter" idx="1"/>
          </p:nvPr>
        </p:nvSpPr>
        <p:spPr/>
        <p:txBody>
          <a:bodyPr/>
          <a:lstStyle/>
          <a:p>
            <a:pPr>
              <a:buNone/>
            </a:pPr>
            <a:r>
              <a:rPr lang="en-ZA" b="1" dirty="0" smtClean="0"/>
              <a:t>     </a:t>
            </a:r>
            <a:r>
              <a:rPr lang="en-ZA" sz="2800" b="1" dirty="0" smtClean="0"/>
              <a:t>Rights  of the Insurer:</a:t>
            </a:r>
          </a:p>
          <a:p>
            <a:pPr lvl="1"/>
            <a:r>
              <a:rPr lang="en-ZA" dirty="0" smtClean="0"/>
              <a:t> </a:t>
            </a:r>
            <a:r>
              <a:rPr lang="en-ZA" sz="2800" dirty="0" smtClean="0"/>
              <a:t>Right to avoid the policy</a:t>
            </a:r>
          </a:p>
          <a:p>
            <a:pPr lvl="1"/>
            <a:r>
              <a:rPr lang="en-ZA" sz="2800" dirty="0" smtClean="0"/>
              <a:t> Right of entry and control over the property</a:t>
            </a:r>
          </a:p>
          <a:p>
            <a:pPr lvl="1"/>
            <a:r>
              <a:rPr lang="en-ZA" sz="2800" dirty="0" smtClean="0"/>
              <a:t> Right of reinstatement</a:t>
            </a:r>
          </a:p>
          <a:p>
            <a:pPr lvl="1"/>
            <a:r>
              <a:rPr lang="en-ZA" sz="2800" dirty="0" smtClean="0"/>
              <a:t> Right to subrogation</a:t>
            </a:r>
          </a:p>
          <a:p>
            <a:pPr lvl="1"/>
            <a:r>
              <a:rPr lang="en-ZA" sz="2800" dirty="0" smtClean="0"/>
              <a:t> Right of contribution</a:t>
            </a:r>
          </a:p>
          <a:p>
            <a:pPr lvl="1"/>
            <a:r>
              <a:rPr lang="en-ZA" sz="2800" dirty="0" smtClean="0"/>
              <a:t> Right to salvage</a:t>
            </a:r>
            <a:endParaRPr lang="en-US" sz="2800" dirty="0" smtClean="0"/>
          </a:p>
          <a:p>
            <a:pPr>
              <a:buNone/>
            </a:pPr>
            <a:r>
              <a:rPr lang="en-ZA" sz="2800" dirty="0" smtClean="0"/>
              <a:t> </a:t>
            </a:r>
            <a:endParaRPr lang="en-US" sz="2800" dirty="0" smtClean="0"/>
          </a:p>
          <a:p>
            <a:pPr lvl="1"/>
            <a:endParaRPr lang="en-US" dirty="0" smtClean="0"/>
          </a:p>
          <a:p>
            <a:pPr>
              <a:buNone/>
            </a:pP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131</a:t>
            </a:fld>
            <a:endParaRPr lang="en-ZA" dirty="0"/>
          </a:p>
        </p:txBody>
      </p:sp>
      <p:pic>
        <p:nvPicPr>
          <p:cNvPr id="5" name="Content Placeholder 4" descr="ec_i_formative_2.gif"/>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87624" y="1340768"/>
            <a:ext cx="2194560" cy="1097280"/>
          </a:xfrm>
          <a:prstGeom prst="rect">
            <a:avLst/>
          </a:prstGeom>
          <a:noFill/>
          <a:ln>
            <a:noFill/>
          </a:ln>
        </p:spPr>
      </p:pic>
      <p:sp>
        <p:nvSpPr>
          <p:cNvPr id="6" name="TextBox 5"/>
          <p:cNvSpPr txBox="1"/>
          <p:nvPr/>
        </p:nvSpPr>
        <p:spPr>
          <a:xfrm>
            <a:off x="1619672" y="3861048"/>
            <a:ext cx="3921266" cy="523220"/>
          </a:xfrm>
          <a:prstGeom prst="rect">
            <a:avLst/>
          </a:prstGeom>
          <a:noFill/>
        </p:spPr>
        <p:txBody>
          <a:bodyPr wrap="none" rtlCol="0">
            <a:spAutoFit/>
          </a:bodyPr>
          <a:lstStyle/>
          <a:p>
            <a:r>
              <a:rPr lang="en-ZA" sz="2800" dirty="0" smtClean="0"/>
              <a:t>Do formative activity 3.3  </a:t>
            </a:r>
            <a:endParaRPr lang="en-US" sz="2800"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80778A-6F9D-4141-8080-B8192EADCD40}" type="slidenum">
              <a:rPr lang="en-ZA" smtClean="0"/>
              <a:pPr/>
              <a:t>132</a:t>
            </a:fld>
            <a:endParaRPr lang="en-ZA"/>
          </a:p>
        </p:txBody>
      </p:sp>
      <p:sp>
        <p:nvSpPr>
          <p:cNvPr id="5" name="Title 4"/>
          <p:cNvSpPr>
            <a:spLocks noGrp="1"/>
          </p:cNvSpPr>
          <p:nvPr>
            <p:ph type="ctrTitle"/>
          </p:nvPr>
        </p:nvSpPr>
        <p:spPr/>
        <p:txBody>
          <a:bodyPr>
            <a:normAutofit/>
          </a:bodyPr>
          <a:lstStyle/>
          <a:p>
            <a:r>
              <a:rPr lang="en-ZA" dirty="0" smtClean="0"/>
              <a:t> Employment Relations</a:t>
            </a:r>
            <a:br>
              <a:rPr lang="en-ZA" dirty="0" smtClean="0"/>
            </a:br>
            <a:endParaRPr lang="en-ZA" dirty="0"/>
          </a:p>
        </p:txBody>
      </p:sp>
      <p:pic>
        <p:nvPicPr>
          <p:cNvPr id="3" name="Picture 2">
            <a:extLst>
              <a:ext uri="{FF2B5EF4-FFF2-40B4-BE49-F238E27FC236}">
                <a16:creationId xmlns:a16="http://schemas.microsoft.com/office/drawing/2014/main" xmlns="" id="{5C6D9978-24BF-4A39-8192-FB7EDD300E77}"/>
              </a:ext>
            </a:extLst>
          </p:cNvPr>
          <p:cNvPicPr>
            <a:picLocks noChangeAspect="1"/>
          </p:cNvPicPr>
          <p:nvPr/>
        </p:nvPicPr>
        <p:blipFill>
          <a:blip r:embed="rId2" cstate="print"/>
          <a:stretch>
            <a:fillRect/>
          </a:stretch>
        </p:blipFill>
        <p:spPr>
          <a:xfrm>
            <a:off x="3241607" y="6431866"/>
            <a:ext cx="2664183" cy="384081"/>
          </a:xfrm>
          <a:prstGeom prst="rect">
            <a:avLst/>
          </a:prstGeom>
        </p:spPr>
      </p:pic>
      <p:sp>
        <p:nvSpPr>
          <p:cNvPr id="6" name="TextBox 5"/>
          <p:cNvSpPr txBox="1"/>
          <p:nvPr/>
        </p:nvSpPr>
        <p:spPr>
          <a:xfrm>
            <a:off x="251520" y="4437112"/>
            <a:ext cx="7724422" cy="1569660"/>
          </a:xfrm>
          <a:prstGeom prst="rect">
            <a:avLst/>
          </a:prstGeom>
          <a:noFill/>
        </p:spPr>
        <p:txBody>
          <a:bodyPr wrap="none" rtlCol="0">
            <a:spAutoFit/>
          </a:bodyPr>
          <a:lstStyle/>
          <a:p>
            <a:r>
              <a:rPr lang="en-GB" sz="3200" dirty="0" smtClean="0"/>
              <a:t>Study Unit 3.4: Contract Terms and Concepts </a:t>
            </a:r>
            <a:endParaRPr lang="en-US" sz="3200" dirty="0" smtClean="0"/>
          </a:p>
          <a:p>
            <a:endParaRPr lang="en-US" sz="3200" dirty="0" smtClean="0"/>
          </a:p>
          <a:p>
            <a:r>
              <a:rPr lang="en-ZA" sz="3200" dirty="0" smtClean="0"/>
              <a:t> </a:t>
            </a:r>
          </a:p>
        </p:txBody>
      </p:sp>
    </p:spTree>
    <p:extLst>
      <p:ext uri="{BB962C8B-B14F-4D97-AF65-F5344CB8AC3E}">
        <p14:creationId xmlns:p14="http://schemas.microsoft.com/office/powerpoint/2010/main" xmlns="" val="2738269710"/>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3.4.1	Latent and Patent Defects</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133</a:t>
            </a:fld>
            <a:endParaRPr lang="en-ZA" dirty="0"/>
          </a:p>
        </p:txBody>
      </p:sp>
      <p:sp>
        <p:nvSpPr>
          <p:cNvPr id="4" name="Content Placeholder 3"/>
          <p:cNvSpPr>
            <a:spLocks noGrp="1"/>
          </p:cNvSpPr>
          <p:nvPr>
            <p:ph sz="quarter" idx="1"/>
          </p:nvPr>
        </p:nvSpPr>
        <p:spPr/>
        <p:txBody>
          <a:bodyPr/>
          <a:lstStyle/>
          <a:p>
            <a:pPr>
              <a:buNone/>
            </a:pPr>
            <a:r>
              <a:rPr lang="en-GB" dirty="0" smtClean="0"/>
              <a:t>      </a:t>
            </a:r>
            <a:r>
              <a:rPr lang="en-GB" sz="2800" dirty="0" smtClean="0"/>
              <a:t>A ‘</a:t>
            </a:r>
            <a:r>
              <a:rPr lang="en-GB" sz="2800" b="1" dirty="0" smtClean="0"/>
              <a:t>patent defect’</a:t>
            </a:r>
            <a:r>
              <a:rPr lang="en-GB" sz="2800" dirty="0" smtClean="0"/>
              <a:t> is a problem with goods bought that was visible or obvious when the parties entered the contract; for example, a broken windscreen on a car, cracks in windows or walls and so on.</a:t>
            </a:r>
          </a:p>
          <a:p>
            <a:pPr>
              <a:buNone/>
            </a:pPr>
            <a:endParaRPr lang="en-GB" sz="2800" dirty="0" smtClean="0"/>
          </a:p>
          <a:p>
            <a:pPr>
              <a:buNone/>
            </a:pPr>
            <a:r>
              <a:rPr lang="en-GB" sz="2800" dirty="0" smtClean="0"/>
              <a:t>     A ‘</a:t>
            </a:r>
            <a:r>
              <a:rPr lang="en-GB" sz="2800" b="1" dirty="0" smtClean="0"/>
              <a:t>latent defect’</a:t>
            </a:r>
            <a:r>
              <a:rPr lang="en-GB" sz="2800" dirty="0" smtClean="0"/>
              <a:t> is a problem with goods bought that existed when the parties entered the contract, which was not visible after a ‘reasonable’ inspection</a:t>
            </a:r>
            <a:r>
              <a:rPr lang="en-GB" dirty="0" smtClean="0"/>
              <a:t>.</a:t>
            </a:r>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808"/>
            <a:ext cx="8219256" cy="1008000"/>
          </a:xfrm>
        </p:spPr>
        <p:txBody>
          <a:bodyPr>
            <a:normAutofit fontScale="90000"/>
          </a:bodyPr>
          <a:lstStyle/>
          <a:p>
            <a:r>
              <a:rPr lang="en-GB" dirty="0" smtClean="0"/>
              <a:t>3.4.2	Transfer of Ownership -property</a:t>
            </a:r>
            <a:r>
              <a:rPr lang="en-US" dirty="0" smtClean="0"/>
              <a:t/>
            </a:r>
            <a:br>
              <a:rPr lang="en-US" dirty="0" smtClean="0"/>
            </a:br>
            <a:r>
              <a:rPr lang="en-GB"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134</a:t>
            </a:fld>
            <a:endParaRPr lang="en-ZA" dirty="0"/>
          </a:p>
        </p:txBody>
      </p:sp>
      <p:sp>
        <p:nvSpPr>
          <p:cNvPr id="4" name="Content Placeholder 3"/>
          <p:cNvSpPr>
            <a:spLocks noGrp="1"/>
          </p:cNvSpPr>
          <p:nvPr>
            <p:ph sz="quarter" idx="1"/>
          </p:nvPr>
        </p:nvSpPr>
        <p:spPr>
          <a:xfrm>
            <a:off x="1043608" y="1989360"/>
            <a:ext cx="7056784" cy="3167832"/>
          </a:xfrm>
        </p:spPr>
        <p:txBody>
          <a:bodyPr>
            <a:normAutofit lnSpcReduction="10000"/>
          </a:bodyPr>
          <a:lstStyle/>
          <a:p>
            <a:r>
              <a:rPr lang="en-ZA" dirty="0" smtClean="0"/>
              <a:t> Transfer of ownership is the means by which the ownership of a property is transferred from one hand to another. This includes the purchase of a property, assumption of mortgage debt, exchange of possession of a property or any other land trust device.</a:t>
            </a:r>
          </a:p>
          <a:p>
            <a:r>
              <a:rPr lang="en-ZA" dirty="0" smtClean="0"/>
              <a:t> Moved from one person to another.</a:t>
            </a:r>
          </a:p>
          <a:p>
            <a:r>
              <a:rPr lang="en-ZA" dirty="0" smtClean="0"/>
              <a:t> Registered deed of transfer evidence of ownership  </a:t>
            </a:r>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816"/>
            <a:ext cx="8219256" cy="1008000"/>
          </a:xfrm>
        </p:spPr>
        <p:txBody>
          <a:bodyPr>
            <a:normAutofit fontScale="90000"/>
          </a:bodyPr>
          <a:lstStyle/>
          <a:p>
            <a:r>
              <a:rPr lang="en-GB" dirty="0" smtClean="0"/>
              <a:t>3.4.2	Transfer of Ownership :property</a:t>
            </a:r>
            <a:r>
              <a:rPr lang="en-US" dirty="0" smtClean="0"/>
              <a:t/>
            </a:r>
            <a:br>
              <a:rPr lang="en-US" dirty="0" smtClean="0"/>
            </a:br>
            <a:r>
              <a:rPr lang="en-GB"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135</a:t>
            </a:fld>
            <a:endParaRPr lang="en-ZA" dirty="0"/>
          </a:p>
        </p:txBody>
      </p:sp>
      <p:sp>
        <p:nvSpPr>
          <p:cNvPr id="4" name="Content Placeholder 3"/>
          <p:cNvSpPr>
            <a:spLocks noGrp="1"/>
          </p:cNvSpPr>
          <p:nvPr>
            <p:ph sz="quarter" idx="1"/>
          </p:nvPr>
        </p:nvSpPr>
        <p:spPr/>
        <p:txBody>
          <a:bodyPr/>
          <a:lstStyle/>
          <a:p>
            <a:pPr>
              <a:buNone/>
            </a:pPr>
            <a:r>
              <a:rPr lang="en-GB" sz="2800" b="1" dirty="0" smtClean="0"/>
              <a:t>    The Transfer Process:</a:t>
            </a:r>
          </a:p>
          <a:p>
            <a:pPr>
              <a:buNone/>
            </a:pPr>
            <a:r>
              <a:rPr lang="en-GB" sz="2800" b="1" dirty="0" smtClean="0"/>
              <a:t>    Phases : </a:t>
            </a:r>
            <a:r>
              <a:rPr lang="en-ZA" sz="2800" dirty="0" smtClean="0"/>
              <a:t>Instruction, Communication, Collection, Drafting and signing, Finances, Transfer duty, Clearance certificate, Prep, Registration, Accounts.</a:t>
            </a:r>
            <a:r>
              <a:rPr lang="en-GB" sz="2800" dirty="0" smtClean="0"/>
              <a:t> </a:t>
            </a:r>
            <a:endParaRPr lang="en-US" sz="2800" dirty="0" smtClean="0"/>
          </a:p>
          <a:p>
            <a:pPr>
              <a:buNone/>
            </a:pPr>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34678"/>
            <a:ext cx="8219256" cy="922114"/>
          </a:xfrm>
        </p:spPr>
        <p:txBody>
          <a:bodyPr>
            <a:normAutofit fontScale="90000"/>
          </a:bodyPr>
          <a:lstStyle/>
          <a:p>
            <a:r>
              <a:rPr lang="en-GB" dirty="0" smtClean="0"/>
              <a:t>Transfer of Ownership of a Vehicle</a:t>
            </a:r>
            <a:r>
              <a:rPr lang="en-US" dirty="0" smtClean="0"/>
              <a:t/>
            </a:r>
            <a:br>
              <a:rPr lang="en-US" dirty="0" smtClean="0"/>
            </a:br>
            <a:r>
              <a:rPr lang="en-GB"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136</a:t>
            </a:fld>
            <a:endParaRPr lang="en-ZA" dirty="0"/>
          </a:p>
        </p:txBody>
      </p:sp>
      <p:sp>
        <p:nvSpPr>
          <p:cNvPr id="4" name="Content Placeholder 3"/>
          <p:cNvSpPr>
            <a:spLocks noGrp="1"/>
          </p:cNvSpPr>
          <p:nvPr>
            <p:ph sz="quarter" idx="1"/>
          </p:nvPr>
        </p:nvSpPr>
        <p:spPr/>
        <p:txBody>
          <a:bodyPr/>
          <a:lstStyle/>
          <a:p>
            <a:r>
              <a:rPr lang="en-ZA" dirty="0" smtClean="0"/>
              <a:t> </a:t>
            </a:r>
            <a:r>
              <a:rPr lang="en-GB" sz="2800" dirty="0" smtClean="0"/>
              <a:t>Buying through a Dealer</a:t>
            </a:r>
          </a:p>
          <a:p>
            <a:r>
              <a:rPr lang="en-GB" sz="2800" dirty="0" smtClean="0"/>
              <a:t> Buying from a Private Seller</a:t>
            </a:r>
            <a:endParaRPr lang="en-US" sz="2800" dirty="0" smtClean="0"/>
          </a:p>
          <a:p>
            <a:endParaRPr lang="en-US" sz="2800" dirty="0" smtClean="0"/>
          </a:p>
          <a:p>
            <a:pPr>
              <a:buNone/>
            </a:pPr>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GB" dirty="0" smtClean="0"/>
              <a:t>3.4.3	Indemnity and Non-Indemnity Insurance</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137</a:t>
            </a:fld>
            <a:endParaRPr lang="en-ZA" dirty="0"/>
          </a:p>
        </p:txBody>
      </p:sp>
      <p:sp>
        <p:nvSpPr>
          <p:cNvPr id="4" name="Content Placeholder 3"/>
          <p:cNvSpPr>
            <a:spLocks noGrp="1"/>
          </p:cNvSpPr>
          <p:nvPr>
            <p:ph sz="quarter" idx="1"/>
          </p:nvPr>
        </p:nvSpPr>
        <p:spPr/>
        <p:txBody>
          <a:bodyPr/>
          <a:lstStyle/>
          <a:p>
            <a:r>
              <a:rPr lang="en-ZA" sz="2800" dirty="0" smtClean="0"/>
              <a:t> </a:t>
            </a:r>
            <a:r>
              <a:rPr lang="en-US" sz="2800" b="1" dirty="0" smtClean="0"/>
              <a:t>Indemnity insurance</a:t>
            </a:r>
            <a:r>
              <a:rPr lang="en-US" sz="2800" dirty="0" smtClean="0"/>
              <a:t> is the one where the insured is paid </a:t>
            </a:r>
            <a:r>
              <a:rPr lang="en-US" sz="2800" b="1" dirty="0" smtClean="0"/>
              <a:t>out a stipulated amount </a:t>
            </a:r>
            <a:r>
              <a:rPr lang="en-US" sz="2800" dirty="0" smtClean="0"/>
              <a:t>of compensation for any specific loss that is relevant to reimbursement or replacement. </a:t>
            </a:r>
          </a:p>
          <a:p>
            <a:pPr>
              <a:buNone/>
            </a:pPr>
            <a:r>
              <a:rPr lang="en-ZA" sz="2800" dirty="0" smtClean="0"/>
              <a:t>    Ex : Property insurance</a:t>
            </a:r>
            <a:endParaRPr lang="en-US" sz="2800" dirty="0" smtClean="0"/>
          </a:p>
          <a:p>
            <a:r>
              <a:rPr lang="en-US" sz="2800" b="1" dirty="0" smtClean="0"/>
              <a:t>Non-indemnity insurance</a:t>
            </a:r>
            <a:r>
              <a:rPr lang="en-US" sz="2800" dirty="0" smtClean="0"/>
              <a:t> provides coverage but without any replacement value.</a:t>
            </a:r>
          </a:p>
          <a:p>
            <a:pPr>
              <a:buNone/>
            </a:pPr>
            <a:r>
              <a:rPr lang="en-ZA" sz="2800" dirty="0" smtClean="0"/>
              <a:t>    Ex: Life coverage</a:t>
            </a:r>
            <a:endParaRPr lang="en-US" sz="2800" dirty="0" smtClean="0"/>
          </a:p>
          <a:p>
            <a:pPr>
              <a:buNone/>
            </a:pPr>
            <a:endParaRPr lang="en-US" dirty="0" smtClean="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792"/>
            <a:ext cx="8219256" cy="1008000"/>
          </a:xfrm>
        </p:spPr>
        <p:txBody>
          <a:bodyPr>
            <a:normAutofit fontScale="90000"/>
          </a:bodyPr>
          <a:lstStyle/>
          <a:p>
            <a:r>
              <a:rPr lang="en-GB" dirty="0" smtClean="0"/>
              <a:t>3.4.4	Duty to Disclose</a:t>
            </a:r>
            <a:r>
              <a:rPr lang="en-US" dirty="0" smtClean="0"/>
              <a:t/>
            </a:r>
            <a:br>
              <a:rPr lang="en-US" dirty="0" smtClean="0"/>
            </a:br>
            <a:r>
              <a:rPr lang="en-GB"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138</a:t>
            </a:fld>
            <a:endParaRPr lang="en-ZA" dirty="0"/>
          </a:p>
        </p:txBody>
      </p:sp>
      <p:sp>
        <p:nvSpPr>
          <p:cNvPr id="4" name="Content Placeholder 3"/>
          <p:cNvSpPr>
            <a:spLocks noGrp="1"/>
          </p:cNvSpPr>
          <p:nvPr>
            <p:ph sz="quarter" idx="1"/>
          </p:nvPr>
        </p:nvSpPr>
        <p:spPr>
          <a:xfrm>
            <a:off x="395536" y="1413296"/>
            <a:ext cx="8219256" cy="4680000"/>
          </a:xfrm>
        </p:spPr>
        <p:txBody>
          <a:bodyPr/>
          <a:lstStyle/>
          <a:p>
            <a:pPr algn="just">
              <a:buNone/>
            </a:pPr>
            <a:r>
              <a:rPr lang="en-ZA" dirty="0" smtClean="0"/>
              <a:t>     </a:t>
            </a:r>
            <a:r>
              <a:rPr lang="en-ZA" sz="2800" dirty="0" smtClean="0"/>
              <a:t>The duty to disclose, also called the duty of good faith includes the requirement that both the insured and the insurer disclose all material facts relating to the insurance contract to be entered into.</a:t>
            </a:r>
            <a:endParaRPr lang="en-US" sz="2800"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792"/>
            <a:ext cx="8219256" cy="1008000"/>
          </a:xfrm>
        </p:spPr>
        <p:txBody>
          <a:bodyPr>
            <a:normAutofit fontScale="90000"/>
          </a:bodyPr>
          <a:lstStyle/>
          <a:p>
            <a:r>
              <a:rPr lang="en-GB" dirty="0" smtClean="0"/>
              <a:t>3.4.4	Duty to Disclose</a:t>
            </a:r>
            <a:r>
              <a:rPr lang="en-US" dirty="0" smtClean="0"/>
              <a:t/>
            </a:r>
            <a:br>
              <a:rPr lang="en-US" dirty="0" smtClean="0"/>
            </a:br>
            <a:r>
              <a:rPr lang="en-GB"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139</a:t>
            </a:fld>
            <a:endParaRPr lang="en-ZA" dirty="0"/>
          </a:p>
        </p:txBody>
      </p:sp>
      <p:sp>
        <p:nvSpPr>
          <p:cNvPr id="4" name="Content Placeholder 3"/>
          <p:cNvSpPr>
            <a:spLocks noGrp="1"/>
          </p:cNvSpPr>
          <p:nvPr>
            <p:ph sz="quarter" idx="1"/>
          </p:nvPr>
        </p:nvSpPr>
        <p:spPr>
          <a:xfrm>
            <a:off x="395536" y="1413296"/>
            <a:ext cx="8219256" cy="4680000"/>
          </a:xfrm>
        </p:spPr>
        <p:txBody>
          <a:bodyPr>
            <a:normAutofit fontScale="92500" lnSpcReduction="10000"/>
          </a:bodyPr>
          <a:lstStyle/>
          <a:p>
            <a:pPr algn="just">
              <a:buNone/>
            </a:pPr>
            <a:r>
              <a:rPr lang="en-ZA" dirty="0" smtClean="0"/>
              <a:t>     </a:t>
            </a:r>
            <a:r>
              <a:rPr lang="en-ZA" sz="2800" b="1" dirty="0" smtClean="0"/>
              <a:t>The Insurer's Duty of Disclosure:</a:t>
            </a:r>
          </a:p>
          <a:p>
            <a:r>
              <a:rPr lang="en-ZA" sz="2800" b="1" dirty="0" smtClean="0"/>
              <a:t> </a:t>
            </a:r>
            <a:r>
              <a:rPr lang="en-ZA" sz="2800" dirty="0" smtClean="0"/>
              <a:t>The insurer must clearly inform consumers of restrictions in the insurance policy before the contract is entered into. This applies to the following insurance:</a:t>
            </a:r>
            <a:endParaRPr lang="en-US" sz="2800" dirty="0" smtClean="0"/>
          </a:p>
          <a:p>
            <a:pPr lvl="1">
              <a:buNone/>
            </a:pPr>
            <a:r>
              <a:rPr lang="en-US" sz="2800" dirty="0" smtClean="0"/>
              <a:t>Comprehensive car insurance</a:t>
            </a:r>
          </a:p>
          <a:p>
            <a:pPr lvl="1">
              <a:buNone/>
            </a:pPr>
            <a:r>
              <a:rPr lang="en-US" sz="2800" dirty="0" smtClean="0"/>
              <a:t>Home building and contents insurance</a:t>
            </a:r>
          </a:p>
          <a:p>
            <a:pPr lvl="1">
              <a:buNone/>
            </a:pPr>
            <a:r>
              <a:rPr lang="en-US" sz="2800" dirty="0" smtClean="0"/>
              <a:t>Sickness and accident insurance</a:t>
            </a:r>
          </a:p>
          <a:p>
            <a:pPr lvl="1">
              <a:buNone/>
            </a:pPr>
            <a:r>
              <a:rPr lang="en-US" sz="2800" dirty="0" smtClean="0"/>
              <a:t>Consumer credit insurance</a:t>
            </a:r>
          </a:p>
          <a:p>
            <a:pPr lvl="1">
              <a:buNone/>
            </a:pPr>
            <a:r>
              <a:rPr lang="en-US" sz="2800" dirty="0" smtClean="0"/>
              <a:t>Travel insurance</a:t>
            </a:r>
          </a:p>
          <a:p>
            <a:pPr algn="just"/>
            <a:r>
              <a:rPr lang="en-ZA" sz="2800" b="1" dirty="0" smtClean="0"/>
              <a:t> </a:t>
            </a:r>
            <a:r>
              <a:rPr lang="en-ZA" sz="2800" dirty="0" smtClean="0"/>
              <a:t>Failure might lead to claims in excess of the insured   amount.</a:t>
            </a:r>
            <a:endParaRPr lang="en-US" sz="2800" dirty="0" smtClean="0"/>
          </a:p>
          <a:p>
            <a:pPr algn="just">
              <a:buNone/>
            </a:pP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Systems to balance the power</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14</a:t>
            </a:fld>
            <a:endParaRPr lang="en-ZA" dirty="0"/>
          </a:p>
        </p:txBody>
      </p:sp>
      <p:sp>
        <p:nvSpPr>
          <p:cNvPr id="6" name="TextBox 5"/>
          <p:cNvSpPr txBox="1"/>
          <p:nvPr/>
        </p:nvSpPr>
        <p:spPr>
          <a:xfrm>
            <a:off x="2411832" y="1916832"/>
            <a:ext cx="648000" cy="1107996"/>
          </a:xfrm>
          <a:prstGeom prst="rect">
            <a:avLst/>
          </a:prstGeom>
          <a:noFill/>
        </p:spPr>
        <p:txBody>
          <a:bodyPr wrap="square" rtlCol="0">
            <a:spAutoFit/>
          </a:bodyPr>
          <a:lstStyle/>
          <a:p>
            <a:r>
              <a:rPr lang="en-ZA" sz="6600" dirty="0" smtClean="0"/>
              <a:t>L</a:t>
            </a:r>
            <a:endParaRPr lang="en-US" sz="6600" dirty="0"/>
          </a:p>
        </p:txBody>
      </p:sp>
      <p:sp>
        <p:nvSpPr>
          <p:cNvPr id="8" name="TextBox 7"/>
          <p:cNvSpPr txBox="1"/>
          <p:nvPr/>
        </p:nvSpPr>
        <p:spPr>
          <a:xfrm>
            <a:off x="4572000" y="1844824"/>
            <a:ext cx="432048" cy="1107996"/>
          </a:xfrm>
          <a:prstGeom prst="rect">
            <a:avLst/>
          </a:prstGeom>
          <a:noFill/>
        </p:spPr>
        <p:txBody>
          <a:bodyPr wrap="square" rtlCol="0">
            <a:spAutoFit/>
          </a:bodyPr>
          <a:lstStyle/>
          <a:p>
            <a:r>
              <a:rPr lang="en-ZA" sz="6600" dirty="0" smtClean="0"/>
              <a:t>A</a:t>
            </a:r>
            <a:endParaRPr lang="en-US" sz="6600" dirty="0"/>
          </a:p>
        </p:txBody>
      </p:sp>
      <p:sp>
        <p:nvSpPr>
          <p:cNvPr id="9" name="Oval 8"/>
          <p:cNvSpPr/>
          <p:nvPr/>
        </p:nvSpPr>
        <p:spPr>
          <a:xfrm>
            <a:off x="3297560" y="1988840"/>
            <a:ext cx="914400" cy="914400"/>
          </a:xfrm>
          <a:prstGeom prst="ellipse">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ZA" sz="6600" dirty="0" smtClean="0"/>
              <a:t>R</a:t>
            </a:r>
            <a:endParaRPr lang="en-US" sz="6600" dirty="0"/>
          </a:p>
        </p:txBody>
      </p:sp>
      <p:sp>
        <p:nvSpPr>
          <p:cNvPr id="10" name="TextBox 9"/>
          <p:cNvSpPr txBox="1"/>
          <p:nvPr/>
        </p:nvSpPr>
        <p:spPr>
          <a:xfrm>
            <a:off x="1979712" y="3570689"/>
            <a:ext cx="5140446" cy="2954655"/>
          </a:xfrm>
          <a:prstGeom prst="rect">
            <a:avLst/>
          </a:prstGeom>
          <a:noFill/>
        </p:spPr>
        <p:txBody>
          <a:bodyPr wrap="none" rtlCol="0">
            <a:spAutoFit/>
          </a:bodyPr>
          <a:lstStyle/>
          <a:p>
            <a:pPr>
              <a:buFont typeface="Arial" pitchFamily="34" charset="0"/>
              <a:buChar char="•"/>
            </a:pPr>
            <a:r>
              <a:rPr lang="en-ZA" sz="2400" dirty="0" smtClean="0"/>
              <a:t> Collective bargaining</a:t>
            </a:r>
          </a:p>
          <a:p>
            <a:pPr>
              <a:buFont typeface="Arial" pitchFamily="34" charset="0"/>
              <a:buChar char="•"/>
            </a:pPr>
            <a:r>
              <a:rPr lang="en-ZA" sz="2400" dirty="0" smtClean="0"/>
              <a:t> Dispute Resolution</a:t>
            </a:r>
          </a:p>
          <a:p>
            <a:pPr>
              <a:buFont typeface="Arial" pitchFamily="34" charset="0"/>
              <a:buChar char="•"/>
            </a:pPr>
            <a:r>
              <a:rPr lang="en-ZA" sz="2400" dirty="0" smtClean="0"/>
              <a:t> Strikes and Lock-outs</a:t>
            </a:r>
          </a:p>
          <a:p>
            <a:pPr>
              <a:buFont typeface="Arial" pitchFamily="34" charset="0"/>
              <a:buChar char="•"/>
            </a:pPr>
            <a:r>
              <a:rPr lang="en-ZA" sz="2400" dirty="0" smtClean="0"/>
              <a:t> Workplace Forums</a:t>
            </a:r>
          </a:p>
          <a:p>
            <a:pPr>
              <a:buFont typeface="Arial" pitchFamily="34" charset="0"/>
              <a:buChar char="•"/>
            </a:pPr>
            <a:r>
              <a:rPr lang="en-ZA" sz="2400" dirty="0" smtClean="0"/>
              <a:t> Trade unions and Emp. Organisations</a:t>
            </a:r>
            <a:r>
              <a:rPr lang="en-ZA" sz="2400" b="1" dirty="0" smtClean="0"/>
              <a:t> </a:t>
            </a:r>
          </a:p>
          <a:p>
            <a:pPr>
              <a:buFont typeface="Arial" pitchFamily="34" charset="0"/>
              <a:buChar char="•"/>
            </a:pPr>
            <a:r>
              <a:rPr lang="en-ZA" sz="2400" dirty="0" smtClean="0"/>
              <a:t> Unfair Dismissal</a:t>
            </a:r>
          </a:p>
          <a:p>
            <a:pPr>
              <a:buFont typeface="Arial" pitchFamily="34" charset="0"/>
              <a:buChar char="•"/>
            </a:pPr>
            <a:r>
              <a:rPr lang="en-ZA" sz="2400" dirty="0" smtClean="0"/>
              <a:t> Unfair labour practice</a:t>
            </a:r>
          </a:p>
          <a:p>
            <a:endParaRPr lang="en-US" dirty="0"/>
          </a:p>
        </p:txBody>
      </p:sp>
      <p:sp>
        <p:nvSpPr>
          <p:cNvPr id="11" name="Down Arrow 10"/>
          <p:cNvSpPr/>
          <p:nvPr/>
        </p:nvSpPr>
        <p:spPr>
          <a:xfrm>
            <a:off x="3491880" y="2996952"/>
            <a:ext cx="468000" cy="612000"/>
          </a:xfrm>
          <a:prstGeom prst="downArrow">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ox(in)">
                                      <p:cBhvr>
                                        <p:cTn id="10" dur="500"/>
                                        <p:tgtEl>
                                          <p:spTgt spid="9"/>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ox(in)">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ox(in)">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animEffect transition="in" filter="box(in)">
                                      <p:cBhvr>
                                        <p:cTn id="23" dur="500"/>
                                        <p:tgtEl>
                                          <p:spTgt spid="10">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Effect transition="in" filter="box(in)">
                                      <p:cBhvr>
                                        <p:cTn id="28" dur="500"/>
                                        <p:tgtEl>
                                          <p:spTgt spid="10">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10">
                                            <p:txEl>
                                              <p:pRg st="2" end="2"/>
                                            </p:txEl>
                                          </p:spTgt>
                                        </p:tgtEl>
                                        <p:attrNameLst>
                                          <p:attrName>style.visibility</p:attrName>
                                        </p:attrNameLst>
                                      </p:cBhvr>
                                      <p:to>
                                        <p:strVal val="visible"/>
                                      </p:to>
                                    </p:set>
                                    <p:animEffect transition="in" filter="box(in)">
                                      <p:cBhvr>
                                        <p:cTn id="33" dur="500"/>
                                        <p:tgtEl>
                                          <p:spTgt spid="10">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nodeType="clickEffect">
                                  <p:stCondLst>
                                    <p:cond delay="0"/>
                                  </p:stCondLst>
                                  <p:childTnLst>
                                    <p:set>
                                      <p:cBhvr>
                                        <p:cTn id="37" dur="1" fill="hold">
                                          <p:stCondLst>
                                            <p:cond delay="0"/>
                                          </p:stCondLst>
                                        </p:cTn>
                                        <p:tgtEl>
                                          <p:spTgt spid="10">
                                            <p:txEl>
                                              <p:pRg st="3" end="3"/>
                                            </p:txEl>
                                          </p:spTgt>
                                        </p:tgtEl>
                                        <p:attrNameLst>
                                          <p:attrName>style.visibility</p:attrName>
                                        </p:attrNameLst>
                                      </p:cBhvr>
                                      <p:to>
                                        <p:strVal val="visible"/>
                                      </p:to>
                                    </p:set>
                                    <p:animEffect transition="in" filter="box(in)">
                                      <p:cBhvr>
                                        <p:cTn id="38" dur="500"/>
                                        <p:tgtEl>
                                          <p:spTgt spid="10">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nodeType="clickEffect">
                                  <p:stCondLst>
                                    <p:cond delay="0"/>
                                  </p:stCondLst>
                                  <p:childTnLst>
                                    <p:set>
                                      <p:cBhvr>
                                        <p:cTn id="42" dur="1" fill="hold">
                                          <p:stCondLst>
                                            <p:cond delay="0"/>
                                          </p:stCondLst>
                                        </p:cTn>
                                        <p:tgtEl>
                                          <p:spTgt spid="10">
                                            <p:txEl>
                                              <p:pRg st="4" end="4"/>
                                            </p:txEl>
                                          </p:spTgt>
                                        </p:tgtEl>
                                        <p:attrNameLst>
                                          <p:attrName>style.visibility</p:attrName>
                                        </p:attrNameLst>
                                      </p:cBhvr>
                                      <p:to>
                                        <p:strVal val="visible"/>
                                      </p:to>
                                    </p:set>
                                    <p:animEffect transition="in" filter="box(in)">
                                      <p:cBhvr>
                                        <p:cTn id="43" dur="500"/>
                                        <p:tgtEl>
                                          <p:spTgt spid="10">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10">
                                            <p:txEl>
                                              <p:pRg st="5" end="5"/>
                                            </p:txEl>
                                          </p:spTgt>
                                        </p:tgtEl>
                                        <p:attrNameLst>
                                          <p:attrName>style.visibility</p:attrName>
                                        </p:attrNameLst>
                                      </p:cBhvr>
                                      <p:to>
                                        <p:strVal val="visible"/>
                                      </p:to>
                                    </p:set>
                                    <p:animEffect transition="in" filter="box(in)">
                                      <p:cBhvr>
                                        <p:cTn id="48" dur="500"/>
                                        <p:tgtEl>
                                          <p:spTgt spid="10">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nodeType="clickEffect">
                                  <p:stCondLst>
                                    <p:cond delay="0"/>
                                  </p:stCondLst>
                                  <p:childTnLst>
                                    <p:set>
                                      <p:cBhvr>
                                        <p:cTn id="52" dur="1" fill="hold">
                                          <p:stCondLst>
                                            <p:cond delay="0"/>
                                          </p:stCondLst>
                                        </p:cTn>
                                        <p:tgtEl>
                                          <p:spTgt spid="10">
                                            <p:txEl>
                                              <p:pRg st="6" end="6"/>
                                            </p:txEl>
                                          </p:spTgt>
                                        </p:tgtEl>
                                        <p:attrNameLst>
                                          <p:attrName>style.visibility</p:attrName>
                                        </p:attrNameLst>
                                      </p:cBhvr>
                                      <p:to>
                                        <p:strVal val="visible"/>
                                      </p:to>
                                    </p:set>
                                    <p:animEffect transition="in" filter="box(in)">
                                      <p:cBhvr>
                                        <p:cTn id="53"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animBg="1"/>
      <p:bldP spid="11"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140</a:t>
            </a:fld>
            <a:endParaRPr lang="en-ZA" dirty="0"/>
          </a:p>
        </p:txBody>
      </p:sp>
      <p:pic>
        <p:nvPicPr>
          <p:cNvPr id="5" name="Content Placeholder 4" descr="ec_i_formative_2.gif"/>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87624" y="1340768"/>
            <a:ext cx="2194560" cy="1097280"/>
          </a:xfrm>
          <a:prstGeom prst="rect">
            <a:avLst/>
          </a:prstGeom>
          <a:noFill/>
          <a:ln>
            <a:noFill/>
          </a:ln>
        </p:spPr>
      </p:pic>
      <p:sp>
        <p:nvSpPr>
          <p:cNvPr id="6" name="TextBox 5"/>
          <p:cNvSpPr txBox="1"/>
          <p:nvPr/>
        </p:nvSpPr>
        <p:spPr>
          <a:xfrm>
            <a:off x="1619672" y="3861048"/>
            <a:ext cx="3921266" cy="523220"/>
          </a:xfrm>
          <a:prstGeom prst="rect">
            <a:avLst/>
          </a:prstGeom>
          <a:noFill/>
        </p:spPr>
        <p:txBody>
          <a:bodyPr wrap="none" rtlCol="0">
            <a:spAutoFit/>
          </a:bodyPr>
          <a:lstStyle/>
          <a:p>
            <a:r>
              <a:rPr lang="en-ZA" sz="2800" dirty="0" smtClean="0"/>
              <a:t>Do formative activity 3.4  </a:t>
            </a:r>
            <a:endParaRPr lang="en-US" sz="2800"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141</a:t>
            </a:fld>
            <a:endParaRPr lang="en-ZA" dirty="0"/>
          </a:p>
        </p:txBody>
      </p:sp>
      <p:graphicFrame>
        <p:nvGraphicFramePr>
          <p:cNvPr id="8" name="Table 7"/>
          <p:cNvGraphicFramePr>
            <a:graphicFrameLocks noGrp="1"/>
          </p:cNvGraphicFramePr>
          <p:nvPr/>
        </p:nvGraphicFramePr>
        <p:xfrm>
          <a:off x="1524000" y="3200400"/>
          <a:ext cx="6096000" cy="841248"/>
        </p:xfrm>
        <a:graphic>
          <a:graphicData uri="http://schemas.openxmlformats.org/drawingml/2006/table">
            <a:tbl>
              <a:tblPr/>
              <a:tblGrid>
                <a:gridCol w="1187430"/>
                <a:gridCol w="4908570"/>
              </a:tblGrid>
              <a:tr h="0">
                <a:tc>
                  <a:txBody>
                    <a:bodyPr/>
                    <a:lstStyle/>
                    <a:p>
                      <a:pPr fontAlgn="base" hangingPunct="0">
                        <a:lnSpc>
                          <a:spcPct val="150000"/>
                        </a:lnSpc>
                        <a:spcAft>
                          <a:spcPts val="0"/>
                        </a:spcAft>
                      </a:pPr>
                      <a:r>
                        <a:rPr lang="en-ZA" sz="1000" dirty="0">
                          <a:latin typeface="Calibri"/>
                          <a:ea typeface="Calibri"/>
                          <a:cs typeface="Times New Roman"/>
                        </a:rPr>
                        <a:t/>
                      </a:r>
                      <a:br>
                        <a:rPr lang="en-ZA" sz="1000" dirty="0">
                          <a:latin typeface="Calibri"/>
                          <a:ea typeface="Calibri"/>
                          <a:cs typeface="Times New Roman"/>
                        </a:rPr>
                      </a:br>
                      <a:endParaRPr lang="en-US" sz="1000" dirty="0">
                        <a:latin typeface="Calibri"/>
                        <a:ea typeface="Calibri"/>
                        <a:cs typeface="Times New Roman"/>
                      </a:endParaRPr>
                    </a:p>
                  </a:txBody>
                  <a:tcPr marL="68580" marR="68580" marT="0" marB="0" anchor="ctr">
                    <a:lnL>
                      <a:noFill/>
                    </a:lnL>
                    <a:lnR w="12700" cap="flat" cmpd="sng" algn="ctr">
                      <a:solidFill>
                        <a:srgbClr val="A6A6A6"/>
                      </a:solidFill>
                      <a:prstDash val="dash"/>
                      <a:round/>
                      <a:headEnd type="none" w="med" len="med"/>
                      <a:tailEnd type="none" w="med" len="med"/>
                    </a:lnR>
                    <a:lnT>
                      <a:noFill/>
                    </a:lnT>
                    <a:lnB>
                      <a:noFill/>
                    </a:lnB>
                  </a:tcPr>
                </a:tc>
                <a:tc>
                  <a:txBody>
                    <a:bodyPr/>
                    <a:lstStyle/>
                    <a:p>
                      <a:pPr>
                        <a:lnSpc>
                          <a:spcPct val="115000"/>
                        </a:lnSpc>
                        <a:spcAft>
                          <a:spcPts val="0"/>
                        </a:spcAft>
                      </a:pPr>
                      <a:r>
                        <a:rPr lang="en-ZA" sz="2400" b="0" dirty="0">
                          <a:latin typeface="Calibri"/>
                          <a:ea typeface="Calibri"/>
                          <a:cs typeface="Calibri"/>
                        </a:rPr>
                        <a:t>Do the Knowledge Questionnaire </a:t>
                      </a:r>
                      <a:r>
                        <a:rPr lang="en-ZA" sz="2400" b="0" dirty="0" smtClean="0">
                          <a:latin typeface="Calibri"/>
                          <a:ea typeface="Calibri"/>
                          <a:cs typeface="Calibri"/>
                        </a:rPr>
                        <a:t>3 </a:t>
                      </a:r>
                      <a:r>
                        <a:rPr lang="en-ZA" sz="2400" b="0" dirty="0">
                          <a:latin typeface="Calibri"/>
                          <a:ea typeface="Calibri"/>
                          <a:cs typeface="Calibri"/>
                        </a:rPr>
                        <a:t>in your </a:t>
                      </a:r>
                      <a:r>
                        <a:rPr lang="en-ZA" sz="2400" b="0" dirty="0" err="1">
                          <a:latin typeface="Calibri"/>
                          <a:ea typeface="Calibri"/>
                          <a:cs typeface="Calibri"/>
                        </a:rPr>
                        <a:t>PoE</a:t>
                      </a:r>
                      <a:r>
                        <a:rPr lang="en-ZA" sz="2400" b="1" dirty="0">
                          <a:latin typeface="Calibri"/>
                          <a:ea typeface="Calibri"/>
                          <a:cs typeface="Calibri"/>
                        </a:rPr>
                        <a:t>.</a:t>
                      </a:r>
                      <a:endParaRPr lang="en-US" sz="2400" dirty="0">
                        <a:latin typeface="Calibri"/>
                        <a:ea typeface="Calibri"/>
                        <a:cs typeface="Times New Roman"/>
                      </a:endParaRPr>
                    </a:p>
                  </a:txBody>
                  <a:tcPr marL="68580" marR="68580" marT="0" marB="0" anchor="ctr">
                    <a:lnL w="12700" cap="flat" cmpd="sng" algn="ctr">
                      <a:solidFill>
                        <a:srgbClr val="A6A6A6"/>
                      </a:solidFill>
                      <a:prstDash val="dash"/>
                      <a:round/>
                      <a:headEnd type="none" w="med" len="med"/>
                      <a:tailEnd type="none" w="med" len="med"/>
                    </a:lnL>
                    <a:lnR w="12700" cap="flat" cmpd="sng" algn="ctr">
                      <a:solidFill>
                        <a:srgbClr val="A6A6A6"/>
                      </a:solidFill>
                      <a:prstDash val="dash"/>
                      <a:round/>
                      <a:headEnd type="none" w="med" len="med"/>
                      <a:tailEnd type="none" w="med" len="med"/>
                    </a:lnR>
                    <a:lnT w="12700" cap="flat" cmpd="sng" algn="ctr">
                      <a:solidFill>
                        <a:srgbClr val="A6A6A6"/>
                      </a:solidFill>
                      <a:prstDash val="dash"/>
                      <a:round/>
                      <a:headEnd type="none" w="med" len="med"/>
                      <a:tailEnd type="none" w="med" len="med"/>
                    </a:lnT>
                    <a:lnB w="12700" cap="flat" cmpd="sng" algn="ctr">
                      <a:solidFill>
                        <a:srgbClr val="A6A6A6"/>
                      </a:solidFill>
                      <a:prstDash val="dash"/>
                      <a:round/>
                      <a:headEnd type="none" w="med" len="med"/>
                      <a:tailEnd type="none" w="med" len="med"/>
                    </a:lnB>
                  </a:tcPr>
                </a:tc>
              </a:tr>
            </a:tbl>
          </a:graphicData>
        </a:graphic>
      </p:graphicFrame>
      <p:pic>
        <p:nvPicPr>
          <p:cNvPr id="100353" name="Picture 455"/>
          <p:cNvPicPr>
            <a:picLocks noChangeAspect="1" noChangeArrowheads="1"/>
          </p:cNvPicPr>
          <p:nvPr/>
        </p:nvPicPr>
        <p:blipFill>
          <a:blip r:embed="rId2" cstate="print"/>
          <a:srcRect/>
          <a:stretch>
            <a:fillRect/>
          </a:stretch>
        </p:blipFill>
        <p:spPr bwMode="auto">
          <a:xfrm>
            <a:off x="687356" y="1300758"/>
            <a:ext cx="2421427" cy="900000"/>
          </a:xfrm>
          <a:prstGeom prst="rect">
            <a:avLst/>
          </a:prstGeom>
          <a:noFill/>
        </p:spPr>
      </p:pic>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142</a:t>
            </a:fld>
            <a:endParaRPr lang="en-ZA" dirty="0"/>
          </a:p>
        </p:txBody>
      </p:sp>
      <p:pic>
        <p:nvPicPr>
          <p:cNvPr id="100353" name="Picture 455"/>
          <p:cNvPicPr>
            <a:picLocks noChangeAspect="1" noChangeArrowheads="1"/>
          </p:cNvPicPr>
          <p:nvPr/>
        </p:nvPicPr>
        <p:blipFill>
          <a:blip r:embed="rId2" cstate="print"/>
          <a:srcRect/>
          <a:stretch>
            <a:fillRect/>
          </a:stretch>
        </p:blipFill>
        <p:spPr bwMode="auto">
          <a:xfrm>
            <a:off x="687356" y="1300758"/>
            <a:ext cx="2421427" cy="900000"/>
          </a:xfrm>
          <a:prstGeom prst="rect">
            <a:avLst/>
          </a:prstGeom>
          <a:noFill/>
        </p:spPr>
      </p:pic>
      <p:sp>
        <p:nvSpPr>
          <p:cNvPr id="5" name="Rectangle 4"/>
          <p:cNvSpPr/>
          <p:nvPr/>
        </p:nvSpPr>
        <p:spPr>
          <a:xfrm>
            <a:off x="2388421" y="3244334"/>
            <a:ext cx="5646161" cy="461665"/>
          </a:xfrm>
          <a:prstGeom prst="rect">
            <a:avLst/>
          </a:prstGeom>
        </p:spPr>
        <p:txBody>
          <a:bodyPr wrap="none">
            <a:spAutoFit/>
          </a:bodyPr>
          <a:lstStyle/>
          <a:p>
            <a:r>
              <a:rPr lang="en-ZA" sz="2400" dirty="0" smtClean="0"/>
              <a:t>Do the Workplace Assignment 3 in your </a:t>
            </a:r>
            <a:r>
              <a:rPr lang="en-ZA" sz="2400" dirty="0" err="1" smtClean="0"/>
              <a:t>PoE</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15</a:t>
            </a:fld>
            <a:endParaRPr lang="en-ZA" dirty="0"/>
          </a:p>
        </p:txBody>
      </p:sp>
      <p:pic>
        <p:nvPicPr>
          <p:cNvPr id="5" name="Content Placeholder 4" descr="ec_i_formative_2.gif"/>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87624" y="1340768"/>
            <a:ext cx="2194560" cy="1097280"/>
          </a:xfrm>
          <a:prstGeom prst="rect">
            <a:avLst/>
          </a:prstGeom>
          <a:noFill/>
          <a:ln>
            <a:noFill/>
          </a:ln>
        </p:spPr>
      </p:pic>
      <p:sp>
        <p:nvSpPr>
          <p:cNvPr id="6" name="TextBox 5"/>
          <p:cNvSpPr txBox="1"/>
          <p:nvPr/>
        </p:nvSpPr>
        <p:spPr>
          <a:xfrm>
            <a:off x="1619672" y="3861048"/>
            <a:ext cx="5234125" cy="523220"/>
          </a:xfrm>
          <a:prstGeom prst="rect">
            <a:avLst/>
          </a:prstGeom>
          <a:noFill/>
        </p:spPr>
        <p:txBody>
          <a:bodyPr wrap="none" rtlCol="0">
            <a:spAutoFit/>
          </a:bodyPr>
          <a:lstStyle/>
          <a:p>
            <a:r>
              <a:rPr lang="en-ZA" sz="2800" dirty="0" smtClean="0"/>
              <a:t>Do formative activity 1.1  POE P 68</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80778A-6F9D-4141-8080-B8192EADCD40}" type="slidenum">
              <a:rPr lang="en-ZA" smtClean="0"/>
              <a:pPr/>
              <a:t>16</a:t>
            </a:fld>
            <a:endParaRPr lang="en-ZA"/>
          </a:p>
        </p:txBody>
      </p:sp>
      <p:sp>
        <p:nvSpPr>
          <p:cNvPr id="5" name="Title 4"/>
          <p:cNvSpPr>
            <a:spLocks noGrp="1"/>
          </p:cNvSpPr>
          <p:nvPr>
            <p:ph type="ctrTitle"/>
          </p:nvPr>
        </p:nvSpPr>
        <p:spPr/>
        <p:txBody>
          <a:bodyPr>
            <a:normAutofit/>
          </a:bodyPr>
          <a:lstStyle/>
          <a:p>
            <a:r>
              <a:rPr lang="en-ZA" dirty="0" smtClean="0"/>
              <a:t> Employment Relations</a:t>
            </a:r>
            <a:br>
              <a:rPr lang="en-ZA" dirty="0" smtClean="0"/>
            </a:br>
            <a:endParaRPr lang="en-ZA" dirty="0"/>
          </a:p>
        </p:txBody>
      </p:sp>
      <p:pic>
        <p:nvPicPr>
          <p:cNvPr id="3" name="Picture 2">
            <a:extLst>
              <a:ext uri="{FF2B5EF4-FFF2-40B4-BE49-F238E27FC236}">
                <a16:creationId xmlns:a16="http://schemas.microsoft.com/office/drawing/2014/main" xmlns="" id="{5C6D9978-24BF-4A39-8192-FB7EDD300E77}"/>
              </a:ext>
            </a:extLst>
          </p:cNvPr>
          <p:cNvPicPr>
            <a:picLocks noChangeAspect="1"/>
          </p:cNvPicPr>
          <p:nvPr/>
        </p:nvPicPr>
        <p:blipFill>
          <a:blip r:embed="rId2" cstate="print"/>
          <a:stretch>
            <a:fillRect/>
          </a:stretch>
        </p:blipFill>
        <p:spPr>
          <a:xfrm>
            <a:off x="3241607" y="6431866"/>
            <a:ext cx="2664183" cy="384081"/>
          </a:xfrm>
          <a:prstGeom prst="rect">
            <a:avLst/>
          </a:prstGeom>
        </p:spPr>
      </p:pic>
      <p:sp>
        <p:nvSpPr>
          <p:cNvPr id="6" name="TextBox 5"/>
          <p:cNvSpPr txBox="1"/>
          <p:nvPr/>
        </p:nvSpPr>
        <p:spPr>
          <a:xfrm>
            <a:off x="107504" y="4437112"/>
            <a:ext cx="8003922" cy="1077218"/>
          </a:xfrm>
          <a:prstGeom prst="rect">
            <a:avLst/>
          </a:prstGeom>
          <a:noFill/>
        </p:spPr>
        <p:txBody>
          <a:bodyPr wrap="none" rtlCol="0">
            <a:spAutoFit/>
          </a:bodyPr>
          <a:lstStyle/>
          <a:p>
            <a:r>
              <a:rPr lang="en-ZA" sz="3200" dirty="0" smtClean="0"/>
              <a:t>SU 1.2 : Organisational policies and procedures</a:t>
            </a:r>
          </a:p>
          <a:p>
            <a:r>
              <a:rPr lang="en-ZA" sz="3200" dirty="0" smtClean="0"/>
              <a:t> related to employment</a:t>
            </a:r>
            <a:endParaRPr lang="en-US" sz="3200" dirty="0"/>
          </a:p>
        </p:txBody>
      </p:sp>
    </p:spTree>
    <p:extLst>
      <p:ext uri="{BB962C8B-B14F-4D97-AF65-F5344CB8AC3E}">
        <p14:creationId xmlns:p14="http://schemas.microsoft.com/office/powerpoint/2010/main" xmlns="" val="2738269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1.2.1 : Policies and procedures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17</a:t>
            </a:fld>
            <a:endParaRPr lang="en-ZA" dirty="0"/>
          </a:p>
        </p:txBody>
      </p:sp>
      <p:pic>
        <p:nvPicPr>
          <p:cNvPr id="5" name="Content Placeholder 4"/>
          <p:cNvPicPr>
            <a:picLocks noGrp="1"/>
          </p:cNvPicPr>
          <p:nvPr>
            <p:ph sz="quarter"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552" y="1844824"/>
            <a:ext cx="1908000" cy="828000"/>
          </a:xfrm>
          <a:prstGeom prst="rect">
            <a:avLst/>
          </a:prstGeom>
          <a:noFill/>
        </p:spPr>
      </p:pic>
      <p:sp>
        <p:nvSpPr>
          <p:cNvPr id="6" name="Content Placeholder 4"/>
          <p:cNvSpPr txBox="1">
            <a:spLocks/>
          </p:cNvSpPr>
          <p:nvPr/>
        </p:nvSpPr>
        <p:spPr>
          <a:xfrm>
            <a:off x="2257400" y="2844240"/>
            <a:ext cx="6275040" cy="2024920"/>
          </a:xfrm>
          <a:prstGeom prst="rect">
            <a:avLst/>
          </a:prstGeom>
          <a:solidFill>
            <a:schemeClr val="accent5"/>
          </a:solidFill>
          <a:ln w="28575"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anchor="ctr" anchorCtr="0">
            <a:normAutofit/>
          </a:bodyPr>
          <a:lstStyle/>
          <a:p>
            <a:pPr marL="701675" marR="0" lvl="0" indent="-342900" defTabSz="914400" rtl="0" eaLnBrk="1" fontAlgn="auto" latinLnBrk="0" hangingPunct="1">
              <a:lnSpc>
                <a:spcPct val="100000"/>
              </a:lnSpc>
              <a:spcBef>
                <a:spcPts val="580"/>
              </a:spcBef>
              <a:spcAft>
                <a:spcPts val="0"/>
              </a:spcAft>
              <a:buClr>
                <a:schemeClr val="accent1"/>
              </a:buClr>
              <a:buSzPct val="85000"/>
              <a:tabLst/>
              <a:defRPr/>
            </a:pPr>
            <a:r>
              <a:rPr kumimoji="0" lang="en-ZA" sz="2800" b="0" i="0" u="none" strike="noStrike" kern="1200" cap="none" spc="0" normalizeH="0" baseline="0" noProof="0" dirty="0" smtClean="0">
                <a:ln>
                  <a:noFill/>
                </a:ln>
                <a:solidFill>
                  <a:schemeClr val="lt1"/>
                </a:solidFill>
                <a:effectLst/>
                <a:uLnTx/>
                <a:uFillTx/>
                <a:latin typeface="Calibri" panose="020F0502020204030204" pitchFamily="34" charset="0"/>
                <a:ea typeface="+mn-ea"/>
                <a:cs typeface="+mn-cs"/>
              </a:rPr>
              <a:t>    Policies and procedures are the</a:t>
            </a:r>
            <a:r>
              <a:rPr kumimoji="0" lang="en-ZA" sz="2800" b="0" i="0" u="none" strike="noStrike" kern="1200" cap="none" spc="0" normalizeH="0" noProof="0" dirty="0" smtClean="0">
                <a:ln>
                  <a:noFill/>
                </a:ln>
                <a:solidFill>
                  <a:schemeClr val="lt1"/>
                </a:solidFill>
                <a:effectLst/>
                <a:uLnTx/>
                <a:uFillTx/>
                <a:latin typeface="Calibri" panose="020F0502020204030204" pitchFamily="34" charset="0"/>
                <a:ea typeface="+mn-ea"/>
                <a:cs typeface="+mn-cs"/>
              </a:rPr>
              <a:t> </a:t>
            </a:r>
            <a:r>
              <a:rPr kumimoji="0" lang="en-ZA" sz="2800" b="0" i="0" u="none" strike="noStrike" kern="1200" cap="none" spc="0" normalizeH="0" baseline="0" noProof="0" dirty="0" smtClean="0">
                <a:ln>
                  <a:noFill/>
                </a:ln>
                <a:solidFill>
                  <a:schemeClr val="lt1"/>
                </a:solidFill>
                <a:effectLst/>
                <a:uLnTx/>
                <a:uFillTx/>
                <a:latin typeface="Calibri" panose="020F0502020204030204" pitchFamily="34" charset="0"/>
                <a:ea typeface="+mn-ea"/>
                <a:cs typeface="+mn-cs"/>
              </a:rPr>
              <a:t>strategic link between the organisation's vision and its day to day operations </a:t>
            </a:r>
            <a:endParaRPr kumimoji="0" lang="en-ZA" sz="2800" b="0" i="0" u="none" strike="noStrike" kern="1200" cap="none" spc="0" normalizeH="0" baseline="0" noProof="0" dirty="0">
              <a:ln>
                <a:noFill/>
              </a:ln>
              <a:solidFill>
                <a:schemeClr val="lt1"/>
              </a:solidFill>
              <a:effectLst/>
              <a:uLnTx/>
              <a:uFillTx/>
              <a:latin typeface="Calibri" panose="020F0502020204030204"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ox(in)">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6">
                                            <p:bg/>
                                          </p:spTgt>
                                        </p:tgtEl>
                                        <p:attrNameLst>
                                          <p:attrName>style.visibility</p:attrName>
                                        </p:attrNameLst>
                                      </p:cBhvr>
                                      <p:to>
                                        <p:strVal val="visible"/>
                                      </p:to>
                                    </p:set>
                                    <p:animEffect transition="in" filter="box(in)">
                                      <p:cBhvr>
                                        <p:cTn id="16" dur="500"/>
                                        <p:tgtEl>
                                          <p:spTgt spid="6">
                                            <p:bg/>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ox(in)">
                                      <p:cBhvr>
                                        <p:cTn id="1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Difference between policies and procedures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18</a:t>
            </a:fld>
            <a:endParaRPr lang="en-ZA" dirty="0"/>
          </a:p>
        </p:txBody>
      </p:sp>
      <p:sp>
        <p:nvSpPr>
          <p:cNvPr id="6" name="TextBox 5"/>
          <p:cNvSpPr txBox="1"/>
          <p:nvPr/>
        </p:nvSpPr>
        <p:spPr>
          <a:xfrm>
            <a:off x="1036996" y="2708920"/>
            <a:ext cx="7049302" cy="2246769"/>
          </a:xfrm>
          <a:prstGeom prst="rect">
            <a:avLst/>
          </a:prstGeom>
          <a:noFill/>
        </p:spPr>
        <p:txBody>
          <a:bodyPr wrap="none" rtlCol="0">
            <a:spAutoFit/>
          </a:bodyPr>
          <a:lstStyle/>
          <a:p>
            <a:pPr algn="just"/>
            <a:r>
              <a:rPr lang="en-ZA" sz="2800" dirty="0" smtClean="0"/>
              <a:t>A policy consists of a purpose, scope, policy </a:t>
            </a:r>
          </a:p>
          <a:p>
            <a:pPr algn="just"/>
            <a:r>
              <a:rPr lang="en-ZA" sz="2800" dirty="0" smtClean="0"/>
              <a:t>statement and guiding principles.</a:t>
            </a:r>
          </a:p>
          <a:p>
            <a:pPr algn="just"/>
            <a:r>
              <a:rPr lang="en-ZA" sz="2800" dirty="0" smtClean="0"/>
              <a:t>A procedure describe the steps to  ensure that</a:t>
            </a:r>
          </a:p>
          <a:p>
            <a:pPr algn="just"/>
            <a:r>
              <a:rPr lang="en-ZA" sz="2800" dirty="0" smtClean="0"/>
              <a:t> the policy is  translated into action on all levels</a:t>
            </a:r>
          </a:p>
          <a:p>
            <a:pPr algn="just"/>
            <a:r>
              <a:rPr lang="en-ZA" sz="2800" dirty="0" smtClean="0"/>
              <a:t> in the organisation.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ox(in)">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box(in)">
                                      <p:cBhvr>
                                        <p:cTn id="15" dur="500"/>
                                        <p:tgtEl>
                                          <p:spTgt spid="6">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box(in)">
                                      <p:cBhvr>
                                        <p:cTn id="18" dur="500"/>
                                        <p:tgtEl>
                                          <p:spTgt spid="6">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box(in)">
                                      <p:cBhvr>
                                        <p:cTn id="21"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Review of policies and procedures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19</a:t>
            </a:fld>
            <a:endParaRPr lang="en-ZA" dirty="0"/>
          </a:p>
        </p:txBody>
      </p:sp>
      <p:sp>
        <p:nvSpPr>
          <p:cNvPr id="4" name="Content Placeholder 3"/>
          <p:cNvSpPr>
            <a:spLocks noGrp="1"/>
          </p:cNvSpPr>
          <p:nvPr>
            <p:ph sz="quarter" idx="1"/>
          </p:nvPr>
        </p:nvSpPr>
        <p:spPr/>
        <p:txBody>
          <a:bodyPr/>
          <a:lstStyle/>
          <a:p>
            <a:r>
              <a:rPr lang="en-ZA" sz="2800" dirty="0" smtClean="0"/>
              <a:t> Should be reviewed from time to time.</a:t>
            </a:r>
          </a:p>
          <a:p>
            <a:r>
              <a:rPr lang="en-ZA" sz="2800" dirty="0" smtClean="0"/>
              <a:t> Should be aligned to changing strategies.</a:t>
            </a:r>
          </a:p>
          <a:p>
            <a:r>
              <a:rPr lang="en-ZA" sz="2800" dirty="0" smtClean="0"/>
              <a:t> “Critical” signs to update might be:</a:t>
            </a:r>
          </a:p>
          <a:p>
            <a:pPr lvl="1">
              <a:buFont typeface="Wingdings" pitchFamily="2" charset="2"/>
              <a:buChar char="§"/>
            </a:pPr>
            <a:r>
              <a:rPr lang="en-ZA" sz="2800" dirty="0" smtClean="0"/>
              <a:t> Increase in the number of accidents</a:t>
            </a:r>
          </a:p>
          <a:p>
            <a:pPr lvl="1">
              <a:buFont typeface="Wingdings" pitchFamily="2" charset="2"/>
              <a:buChar char="§"/>
            </a:pPr>
            <a:r>
              <a:rPr lang="en-ZA" sz="2800" dirty="0" smtClean="0"/>
              <a:t> Higher failure rate</a:t>
            </a:r>
          </a:p>
          <a:p>
            <a:pPr lvl="1">
              <a:buFont typeface="Wingdings" pitchFamily="2" charset="2"/>
              <a:buChar char="§"/>
            </a:pPr>
            <a:r>
              <a:rPr lang="en-ZA" sz="2800" dirty="0" smtClean="0"/>
              <a:t> Costly overruns</a:t>
            </a:r>
          </a:p>
          <a:p>
            <a:pPr lvl="1">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box(in)">
                                      <p:cBhvr>
                                        <p:cTn id="20" dur="500"/>
                                        <p:tgtEl>
                                          <p:spTgt spid="4">
                                            <p:txEl>
                                              <p:pRg st="3" end="3"/>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box(in)">
                                      <p:cBhvr>
                                        <p:cTn id="23" dur="500"/>
                                        <p:tgtEl>
                                          <p:spTgt spid="4">
                                            <p:txEl>
                                              <p:pRg st="4" end="4"/>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box(in)">
                                      <p:cBhvr>
                                        <p:cTn id="2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Documents needed</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2</a:t>
            </a:fld>
            <a:endParaRPr lang="en-ZA" dirty="0"/>
          </a:p>
        </p:txBody>
      </p:sp>
      <p:sp>
        <p:nvSpPr>
          <p:cNvPr id="4" name="Content Placeholder 3"/>
          <p:cNvSpPr>
            <a:spLocks noGrp="1"/>
          </p:cNvSpPr>
          <p:nvPr>
            <p:ph sz="quarter" idx="1"/>
          </p:nvPr>
        </p:nvSpPr>
        <p:spPr/>
        <p:txBody>
          <a:bodyPr>
            <a:normAutofit/>
          </a:bodyPr>
          <a:lstStyle/>
          <a:p>
            <a:r>
              <a:rPr lang="en-ZA" sz="2800" dirty="0" smtClean="0"/>
              <a:t> Grievance Policy</a:t>
            </a:r>
          </a:p>
          <a:p>
            <a:r>
              <a:rPr lang="en-ZA" sz="2800" dirty="0" smtClean="0"/>
              <a:t> Employment contract</a:t>
            </a:r>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Review of policies and procedures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20</a:t>
            </a:fld>
            <a:endParaRPr lang="en-ZA" dirty="0"/>
          </a:p>
        </p:txBody>
      </p:sp>
      <p:sp>
        <p:nvSpPr>
          <p:cNvPr id="4" name="Content Placeholder 3"/>
          <p:cNvSpPr>
            <a:spLocks noGrp="1"/>
          </p:cNvSpPr>
          <p:nvPr>
            <p:ph sz="quarter" idx="1"/>
          </p:nvPr>
        </p:nvSpPr>
        <p:spPr/>
        <p:txBody>
          <a:bodyPr/>
          <a:lstStyle/>
          <a:p>
            <a:pPr>
              <a:buNone/>
            </a:pPr>
            <a:r>
              <a:rPr lang="en-ZA" sz="2800" dirty="0" smtClean="0"/>
              <a:t>The workforce can also provide some clues:</a:t>
            </a:r>
          </a:p>
          <a:p>
            <a:r>
              <a:rPr lang="en-ZA" sz="2800" dirty="0" smtClean="0"/>
              <a:t> More staff questions on “normal operations”</a:t>
            </a:r>
          </a:p>
          <a:p>
            <a:r>
              <a:rPr lang="en-ZA" sz="2800" dirty="0" smtClean="0"/>
              <a:t> Feeling of general confusion</a:t>
            </a:r>
          </a:p>
          <a:p>
            <a:r>
              <a:rPr lang="en-ZA" sz="2800" dirty="0" smtClean="0"/>
              <a:t>Inconsistency in employees job performance </a:t>
            </a:r>
          </a:p>
          <a:p>
            <a:r>
              <a:rPr lang="en-ZA" sz="2800" dirty="0" smtClean="0"/>
              <a:t> Increase in staff stress levels</a:t>
            </a:r>
          </a:p>
          <a:p>
            <a:endParaRPr lang="en-ZA" sz="2800" dirty="0" smtClean="0"/>
          </a:p>
          <a:p>
            <a:pPr>
              <a:buNone/>
            </a:pPr>
            <a:r>
              <a:rPr lang="en-ZA" sz="2800" dirty="0" smtClean="0"/>
              <a:t>and:</a:t>
            </a:r>
          </a:p>
          <a:p>
            <a:pPr>
              <a:buNone/>
            </a:pPr>
            <a:endParaRPr lang="en-ZA" sz="2800" dirty="0" smtClean="0"/>
          </a:p>
          <a:p>
            <a:pPr>
              <a:buNone/>
            </a:pPr>
            <a:r>
              <a:rPr lang="en-ZA" sz="2800" dirty="0" smtClean="0"/>
              <a:t> Clues through increased customer complaints </a:t>
            </a:r>
            <a:endParaRPr lang="en-ZA"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ox(in)">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box(in)">
                                      <p:cBhvr>
                                        <p:cTn id="3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Benefits of policies and procedures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21</a:t>
            </a:fld>
            <a:endParaRPr lang="en-ZA" dirty="0"/>
          </a:p>
        </p:txBody>
      </p:sp>
      <p:sp>
        <p:nvSpPr>
          <p:cNvPr id="4" name="Content Placeholder 3"/>
          <p:cNvSpPr>
            <a:spLocks noGrp="1"/>
          </p:cNvSpPr>
          <p:nvPr>
            <p:ph sz="quarter" idx="1"/>
          </p:nvPr>
        </p:nvSpPr>
        <p:spPr/>
        <p:txBody>
          <a:bodyPr>
            <a:normAutofit/>
          </a:bodyPr>
          <a:lstStyle/>
          <a:p>
            <a:r>
              <a:rPr lang="en-ZA" sz="2800" dirty="0" smtClean="0"/>
              <a:t> Flow of information</a:t>
            </a:r>
          </a:p>
          <a:p>
            <a:r>
              <a:rPr lang="en-ZA" sz="2800" dirty="0" smtClean="0"/>
              <a:t> Constraints of jobs understood more clearly</a:t>
            </a:r>
          </a:p>
          <a:p>
            <a:r>
              <a:rPr lang="en-ZA" sz="2800" dirty="0" smtClean="0"/>
              <a:t> Individual and team responsibilities clearly defined</a:t>
            </a:r>
          </a:p>
          <a:p>
            <a:r>
              <a:rPr lang="en-ZA" sz="2800" dirty="0" smtClean="0"/>
              <a:t> Allow managers to exercise control consistently</a:t>
            </a:r>
          </a:p>
          <a:p>
            <a:r>
              <a:rPr lang="en-ZA" sz="2800" dirty="0" smtClean="0"/>
              <a:t> Benefit company as well as employees</a:t>
            </a:r>
          </a:p>
          <a:p>
            <a:r>
              <a:rPr lang="en-ZA" sz="2800" dirty="0" smtClean="0"/>
              <a:t> Normally day to day operations covered </a:t>
            </a:r>
            <a:endParaRPr 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Examples of issues covered</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22</a:t>
            </a:fld>
            <a:endParaRPr lang="en-ZA" dirty="0"/>
          </a:p>
        </p:txBody>
      </p:sp>
      <p:sp>
        <p:nvSpPr>
          <p:cNvPr id="4" name="Content Placeholder 3"/>
          <p:cNvSpPr>
            <a:spLocks noGrp="1"/>
          </p:cNvSpPr>
          <p:nvPr>
            <p:ph sz="quarter" idx="1"/>
          </p:nvPr>
        </p:nvSpPr>
        <p:spPr/>
        <p:txBody>
          <a:bodyPr/>
          <a:lstStyle/>
          <a:p>
            <a:r>
              <a:rPr lang="en-ZA" dirty="0" smtClean="0"/>
              <a:t> </a:t>
            </a:r>
            <a:r>
              <a:rPr lang="en-ZA" sz="2800" dirty="0" smtClean="0"/>
              <a:t>Sexual harassment</a:t>
            </a:r>
          </a:p>
          <a:p>
            <a:r>
              <a:rPr lang="en-ZA" sz="2800" dirty="0" smtClean="0"/>
              <a:t> E-mail usage</a:t>
            </a:r>
          </a:p>
          <a:p>
            <a:r>
              <a:rPr lang="en-ZA" sz="2800" dirty="0" smtClean="0"/>
              <a:t> Professional responsibility</a:t>
            </a:r>
          </a:p>
          <a:p>
            <a:r>
              <a:rPr lang="en-ZA" sz="2800" dirty="0" smtClean="0"/>
              <a:t> Leave policies</a:t>
            </a:r>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1.2.2 : Discipline and grievances in the workplace</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23</a:t>
            </a:fld>
            <a:endParaRPr lang="en-ZA" dirty="0"/>
          </a:p>
        </p:txBody>
      </p:sp>
      <p:sp>
        <p:nvSpPr>
          <p:cNvPr id="4" name="Content Placeholder 3"/>
          <p:cNvSpPr>
            <a:spLocks noGrp="1"/>
          </p:cNvSpPr>
          <p:nvPr>
            <p:ph sz="quarter" idx="1"/>
          </p:nvPr>
        </p:nvSpPr>
        <p:spPr/>
        <p:txBody>
          <a:bodyPr>
            <a:normAutofit/>
          </a:bodyPr>
          <a:lstStyle/>
          <a:p>
            <a:r>
              <a:rPr lang="en-ZA" sz="2800" dirty="0" smtClean="0"/>
              <a:t> Right or management to exercise discipline</a:t>
            </a:r>
          </a:p>
          <a:p>
            <a:r>
              <a:rPr lang="en-ZA" sz="2800" dirty="0" smtClean="0"/>
              <a:t> Management  prerogative to determine work standards and behaviour</a:t>
            </a:r>
          </a:p>
          <a:p>
            <a:r>
              <a:rPr lang="en-ZA" sz="2800" dirty="0" smtClean="0"/>
              <a:t> Application of discipline should be fair, lawful and consistent</a:t>
            </a:r>
          </a:p>
          <a:p>
            <a:r>
              <a:rPr lang="en-ZA" sz="2800" dirty="0" smtClean="0"/>
              <a:t> Should be aligned to the LRA</a:t>
            </a:r>
          </a:p>
          <a:p>
            <a:r>
              <a:rPr lang="en-ZA" sz="2800" dirty="0" smtClean="0"/>
              <a:t> Disciplinary Code and Procedure should be part of Contract of Employment</a:t>
            </a: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Discipline and grievances in the workplace</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24</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     Some disciplinary issues that may arise: punctuality, absenteeism, intoxication, dishonesty, confidentiality, misuse of equipment, conflict of interest, intimidation, violence, sabotage, insult, insubordination, sexual offences, discrimination.</a:t>
            </a:r>
            <a:endParaRPr lang="en-US"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Example</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25</a:t>
            </a:fld>
            <a:endParaRPr lang="en-ZA" dirty="0"/>
          </a:p>
        </p:txBody>
      </p:sp>
      <p:sp>
        <p:nvSpPr>
          <p:cNvPr id="4" name="Content Placeholder 3"/>
          <p:cNvSpPr>
            <a:spLocks noGrp="1"/>
          </p:cNvSpPr>
          <p:nvPr>
            <p:ph sz="quarter" idx="1"/>
          </p:nvPr>
        </p:nvSpPr>
        <p:spPr/>
        <p:txBody>
          <a:bodyPr>
            <a:normAutofit/>
          </a:bodyPr>
          <a:lstStyle/>
          <a:p>
            <a:r>
              <a:rPr lang="en-ZA" sz="2800" dirty="0" smtClean="0"/>
              <a:t> Consider the example of a Disciplinary Code on p 43.</a:t>
            </a:r>
          </a:p>
          <a:p>
            <a:r>
              <a:rPr lang="en-ZA" sz="2800" dirty="0" smtClean="0"/>
              <a:t> How does it compare with your company policy.</a:t>
            </a:r>
          </a:p>
          <a:p>
            <a:r>
              <a:rPr lang="en-ZA" sz="2800" dirty="0" smtClean="0"/>
              <a:t> Maybe reviewed or updated?</a:t>
            </a:r>
            <a:endParaRPr lang="en-US"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Grievance procedure</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26</a:t>
            </a:fld>
            <a:endParaRPr lang="en-ZA" dirty="0"/>
          </a:p>
        </p:txBody>
      </p:sp>
      <p:sp>
        <p:nvSpPr>
          <p:cNvPr id="4" name="Content Placeholder 3"/>
          <p:cNvSpPr>
            <a:spLocks noGrp="1"/>
          </p:cNvSpPr>
          <p:nvPr>
            <p:ph sz="quarter" idx="1"/>
          </p:nvPr>
        </p:nvSpPr>
        <p:spPr/>
        <p:txBody>
          <a:bodyPr>
            <a:normAutofit lnSpcReduction="10000"/>
          </a:bodyPr>
          <a:lstStyle/>
          <a:p>
            <a:r>
              <a:rPr lang="en-ZA" dirty="0" smtClean="0"/>
              <a:t> </a:t>
            </a:r>
            <a:r>
              <a:rPr lang="en-ZA" sz="2800" dirty="0" smtClean="0"/>
              <a:t>Feelings of dissatisfaction,  unhappiness or discontent need to be addressed.</a:t>
            </a:r>
          </a:p>
          <a:p>
            <a:r>
              <a:rPr lang="en-ZA" sz="2800" dirty="0" smtClean="0"/>
              <a:t> Can be a result of frustration.</a:t>
            </a:r>
          </a:p>
          <a:p>
            <a:r>
              <a:rPr lang="en-ZA" sz="2800" dirty="0" smtClean="0"/>
              <a:t> Could lead to unnecessary conflict</a:t>
            </a:r>
          </a:p>
          <a:p>
            <a:r>
              <a:rPr lang="en-ZA" sz="2800" dirty="0" smtClean="0"/>
              <a:t> Remuneration related</a:t>
            </a:r>
          </a:p>
          <a:p>
            <a:r>
              <a:rPr lang="en-ZA" sz="2800" dirty="0" smtClean="0"/>
              <a:t> Different views</a:t>
            </a:r>
          </a:p>
          <a:p>
            <a:endParaRPr lang="en-ZA" sz="2800" dirty="0" smtClean="0"/>
          </a:p>
          <a:p>
            <a:pPr>
              <a:buNone/>
            </a:pPr>
            <a:r>
              <a:rPr lang="en-ZA" sz="2800" dirty="0" smtClean="0"/>
              <a:t>    Grievance procedure a system towards  improved relationships. Need to be well implemented and utilised.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ox(in)">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Aim of grievance procedure</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27</a:t>
            </a:fld>
            <a:endParaRPr lang="en-ZA" dirty="0"/>
          </a:p>
        </p:txBody>
      </p:sp>
      <p:sp>
        <p:nvSpPr>
          <p:cNvPr id="4" name="Content Placeholder 3"/>
          <p:cNvSpPr>
            <a:spLocks noGrp="1"/>
          </p:cNvSpPr>
          <p:nvPr>
            <p:ph sz="quarter" idx="1"/>
          </p:nvPr>
        </p:nvSpPr>
        <p:spPr/>
        <p:txBody>
          <a:bodyPr/>
          <a:lstStyle/>
          <a:p>
            <a:pPr>
              <a:buNone/>
            </a:pPr>
            <a:r>
              <a:rPr lang="en-ZA" dirty="0" smtClean="0"/>
              <a:t>Provides :</a:t>
            </a:r>
          </a:p>
          <a:p>
            <a:pPr marL="457200" indent="-457200">
              <a:buFont typeface="+mj-lt"/>
              <a:buAutoNum type="arabicPeriod"/>
            </a:pPr>
            <a:r>
              <a:rPr lang="en-ZA" sz="2800" dirty="0" smtClean="0"/>
              <a:t> A resolving channel.</a:t>
            </a:r>
          </a:p>
          <a:p>
            <a:pPr marL="457200" indent="-457200">
              <a:buFont typeface="+mj-lt"/>
              <a:buAutoNum type="arabicPeriod"/>
            </a:pPr>
            <a:r>
              <a:rPr lang="en-ZA" sz="2800" dirty="0" smtClean="0"/>
              <a:t> Means of relieving stress and depersonalising the situation.</a:t>
            </a:r>
          </a:p>
          <a:p>
            <a:pPr marL="457200" indent="-457200">
              <a:buFont typeface="+mj-lt"/>
              <a:buAutoNum type="arabicPeriod"/>
            </a:pPr>
            <a:r>
              <a:rPr lang="en-ZA" sz="2800" dirty="0" smtClean="0"/>
              <a:t> A means of enhancing good relationships.</a:t>
            </a:r>
          </a:p>
          <a:p>
            <a:pPr marL="457200" indent="-457200">
              <a:buFont typeface="+mj-lt"/>
              <a:buAutoNum type="arabicPeriod"/>
            </a:pPr>
            <a:r>
              <a:rPr lang="en-ZA" sz="2800" dirty="0" smtClean="0"/>
              <a:t> Efficient and effective procedure.</a:t>
            </a:r>
          </a:p>
          <a:p>
            <a:pPr marL="457200" indent="-457200">
              <a:buFont typeface="+mj-lt"/>
              <a:buAutoNum type="arabicPeriod"/>
            </a:pPr>
            <a:r>
              <a:rPr lang="en-ZA" sz="2800" dirty="0" smtClean="0"/>
              <a:t> Written record, the procedure followed and the final outcome.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Administration of grievance procedure</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28</a:t>
            </a:fld>
            <a:endParaRPr lang="en-ZA" dirty="0"/>
          </a:p>
        </p:txBody>
      </p:sp>
      <p:sp>
        <p:nvSpPr>
          <p:cNvPr id="4" name="Content Placeholder 3"/>
          <p:cNvSpPr>
            <a:spLocks noGrp="1"/>
          </p:cNvSpPr>
          <p:nvPr>
            <p:ph sz="quarter" idx="1"/>
          </p:nvPr>
        </p:nvSpPr>
        <p:spPr/>
        <p:txBody>
          <a:bodyPr/>
          <a:lstStyle/>
          <a:p>
            <a:pPr marL="457200" indent="-457200">
              <a:buFont typeface="+mj-lt"/>
              <a:buAutoNum type="arabicPeriod"/>
            </a:pPr>
            <a:r>
              <a:rPr lang="en-ZA" dirty="0" smtClean="0"/>
              <a:t> First-line supervisor handles complaint.</a:t>
            </a:r>
          </a:p>
          <a:p>
            <a:pPr marL="457200" indent="-457200">
              <a:buFont typeface="+mj-lt"/>
              <a:buAutoNum type="arabicPeriod"/>
            </a:pPr>
            <a:r>
              <a:rPr lang="en-ZA" dirty="0" smtClean="0"/>
              <a:t> Not resolved : Grievance form to IR Officer</a:t>
            </a:r>
          </a:p>
          <a:p>
            <a:pPr marL="457200" indent="-457200">
              <a:buFont typeface="+mj-lt"/>
              <a:buAutoNum type="arabicPeriod"/>
            </a:pPr>
            <a:r>
              <a:rPr lang="en-ZA" dirty="0" smtClean="0"/>
              <a:t> Grievance committee makes a ruling.</a:t>
            </a:r>
          </a:p>
          <a:p>
            <a:pPr marL="457200" indent="-457200">
              <a:buFont typeface="+mj-lt"/>
              <a:buAutoNum type="arabicPeriod"/>
            </a:pPr>
            <a:r>
              <a:rPr lang="en-ZA" dirty="0" smtClean="0"/>
              <a:t> Aggrieved person may appeal to higher level.</a:t>
            </a:r>
          </a:p>
          <a:p>
            <a:pPr marL="457200" indent="-457200">
              <a:buNone/>
            </a:pPr>
            <a:r>
              <a:rPr lang="en-ZA" dirty="0" smtClean="0"/>
              <a:t> Written record-keeping and kept on file.</a:t>
            </a:r>
          </a:p>
          <a:p>
            <a:pPr marL="457200" indent="-457200">
              <a:buNone/>
            </a:pPr>
            <a:r>
              <a:rPr lang="en-ZA" dirty="0" smtClean="0"/>
              <a:t>All parties have the right to:</a:t>
            </a:r>
          </a:p>
          <a:p>
            <a:pPr marL="457200" indent="-457200"/>
            <a:r>
              <a:rPr lang="en-ZA" dirty="0" smtClean="0"/>
              <a:t> call witnesses</a:t>
            </a:r>
          </a:p>
          <a:p>
            <a:pPr marL="457200" indent="-457200"/>
            <a:r>
              <a:rPr lang="en-ZA" dirty="0" smtClean="0"/>
              <a:t> enjoy representation</a:t>
            </a:r>
          </a:p>
          <a:p>
            <a:pPr marL="457200" indent="-457200"/>
            <a:r>
              <a:rPr lang="en-ZA" dirty="0" smtClean="0"/>
              <a:t> make use of interpreter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box(in)">
                                      <p:cBhvr>
                                        <p:cTn id="35" dur="500"/>
                                        <p:tgtEl>
                                          <p:spTgt spid="4">
                                            <p:txEl>
                                              <p:pRg st="6" end="6"/>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box(in)">
                                      <p:cBhvr>
                                        <p:cTn id="38" dur="500"/>
                                        <p:tgtEl>
                                          <p:spTgt spid="4">
                                            <p:txEl>
                                              <p:pRg st="7" end="7"/>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box(in)">
                                      <p:cBhvr>
                                        <p:cTn id="41"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Example</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29</a:t>
            </a:fld>
            <a:endParaRPr lang="en-ZA" dirty="0"/>
          </a:p>
        </p:txBody>
      </p:sp>
      <p:sp>
        <p:nvSpPr>
          <p:cNvPr id="4" name="Content Placeholder 3"/>
          <p:cNvSpPr>
            <a:spLocks noGrp="1"/>
          </p:cNvSpPr>
          <p:nvPr>
            <p:ph sz="quarter" idx="1"/>
          </p:nvPr>
        </p:nvSpPr>
        <p:spPr/>
        <p:txBody>
          <a:bodyPr/>
          <a:lstStyle/>
          <a:p>
            <a:r>
              <a:rPr lang="en-ZA" sz="2800" dirty="0" smtClean="0"/>
              <a:t> Consider the example of a Grievance procedure on p 49.</a:t>
            </a:r>
          </a:p>
          <a:p>
            <a:r>
              <a:rPr lang="en-ZA" sz="2800" dirty="0" smtClean="0"/>
              <a:t> How does it compare with your company policy.</a:t>
            </a:r>
          </a:p>
          <a:p>
            <a:r>
              <a:rPr lang="en-ZA" sz="2800" dirty="0" smtClean="0"/>
              <a:t> Maybe reviewed or updated?</a:t>
            </a: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1.1.1 Stakeholder defined</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3</a:t>
            </a:fld>
            <a:endParaRPr lang="en-ZA" dirty="0"/>
          </a:p>
        </p:txBody>
      </p:sp>
      <p:sp>
        <p:nvSpPr>
          <p:cNvPr id="5" name="Content Placeholder 4"/>
          <p:cNvSpPr>
            <a:spLocks noGrp="1"/>
          </p:cNvSpPr>
          <p:nvPr>
            <p:ph sz="quarter" idx="1"/>
          </p:nvPr>
        </p:nvSpPr>
        <p:spPr/>
        <p:txBody>
          <a:bodyPr/>
          <a:lstStyle/>
          <a:p>
            <a:pPr marL="0" indent="0"/>
            <a:r>
              <a:rPr lang="en-ZA" dirty="0" smtClean="0"/>
              <a:t> Interest in the business</a:t>
            </a:r>
          </a:p>
          <a:p>
            <a:pPr marL="0" indent="0"/>
            <a:r>
              <a:rPr lang="en-ZA" dirty="0" smtClean="0"/>
              <a:t> Owners and directors</a:t>
            </a:r>
          </a:p>
          <a:p>
            <a:pPr marL="0" indent="0"/>
            <a:r>
              <a:rPr lang="en-ZA" dirty="0" smtClean="0"/>
              <a:t>Shareholders</a:t>
            </a:r>
          </a:p>
          <a:p>
            <a:pPr marL="0" indent="0"/>
            <a:r>
              <a:rPr lang="en-ZA" dirty="0" smtClean="0"/>
              <a:t>Employees</a:t>
            </a:r>
          </a:p>
          <a:p>
            <a:pPr marL="0" indent="0"/>
            <a:r>
              <a:rPr lang="en-ZA" dirty="0" smtClean="0"/>
              <a:t> Customers</a:t>
            </a:r>
          </a:p>
          <a:p>
            <a:pPr marL="0" indent="0"/>
            <a:r>
              <a:rPr lang="en-ZA" dirty="0" smtClean="0"/>
              <a:t> Suppliers</a:t>
            </a:r>
          </a:p>
          <a:p>
            <a:pPr marL="0" indent="0"/>
            <a:r>
              <a:rPr lang="en-ZA" dirty="0" smtClean="0"/>
              <a:t> Community</a:t>
            </a:r>
          </a:p>
          <a:p>
            <a:pPr marL="0" indent="0"/>
            <a:r>
              <a:rPr lang="en-ZA" dirty="0" smtClean="0"/>
              <a:t> Environment</a:t>
            </a:r>
          </a:p>
          <a:p>
            <a:pPr marL="0" indent="0"/>
            <a:r>
              <a:rPr lang="en-ZA" dirty="0" smtClean="0"/>
              <a:t> State?</a:t>
            </a:r>
            <a:endParaRPr lang="en-ZA" dirty="0"/>
          </a:p>
        </p:txBody>
      </p:sp>
    </p:spTree>
    <p:extLst>
      <p:ext uri="{BB962C8B-B14F-4D97-AF65-F5344CB8AC3E}">
        <p14:creationId xmlns:p14="http://schemas.microsoft.com/office/powerpoint/2010/main" xmlns="" val="421902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30</a:t>
            </a:fld>
            <a:endParaRPr lang="en-ZA" dirty="0"/>
          </a:p>
        </p:txBody>
      </p:sp>
      <p:pic>
        <p:nvPicPr>
          <p:cNvPr id="5" name="Content Placeholder 4" descr="ec_i_formative_2.gif"/>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87624" y="1340768"/>
            <a:ext cx="2194560" cy="1097280"/>
          </a:xfrm>
          <a:prstGeom prst="rect">
            <a:avLst/>
          </a:prstGeom>
          <a:noFill/>
          <a:ln>
            <a:noFill/>
          </a:ln>
        </p:spPr>
      </p:pic>
      <p:sp>
        <p:nvSpPr>
          <p:cNvPr id="6" name="TextBox 5"/>
          <p:cNvSpPr txBox="1"/>
          <p:nvPr/>
        </p:nvSpPr>
        <p:spPr>
          <a:xfrm>
            <a:off x="1619672" y="3861048"/>
            <a:ext cx="5234125" cy="523220"/>
          </a:xfrm>
          <a:prstGeom prst="rect">
            <a:avLst/>
          </a:prstGeom>
          <a:noFill/>
        </p:spPr>
        <p:txBody>
          <a:bodyPr wrap="none" rtlCol="0">
            <a:spAutoFit/>
          </a:bodyPr>
          <a:lstStyle/>
          <a:p>
            <a:r>
              <a:rPr lang="en-ZA" sz="2800" dirty="0" smtClean="0"/>
              <a:t>Do formative activity 1.2  POE P 72</a:t>
            </a:r>
            <a:endParaRPr lang="en-US"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80778A-6F9D-4141-8080-B8192EADCD40}" type="slidenum">
              <a:rPr lang="en-ZA" smtClean="0"/>
              <a:pPr/>
              <a:t>31</a:t>
            </a:fld>
            <a:endParaRPr lang="en-ZA"/>
          </a:p>
        </p:txBody>
      </p:sp>
      <p:sp>
        <p:nvSpPr>
          <p:cNvPr id="5" name="Title 4"/>
          <p:cNvSpPr>
            <a:spLocks noGrp="1"/>
          </p:cNvSpPr>
          <p:nvPr>
            <p:ph type="ctrTitle"/>
          </p:nvPr>
        </p:nvSpPr>
        <p:spPr/>
        <p:txBody>
          <a:bodyPr>
            <a:normAutofit/>
          </a:bodyPr>
          <a:lstStyle/>
          <a:p>
            <a:r>
              <a:rPr lang="en-ZA" dirty="0" smtClean="0"/>
              <a:t> Employment Relations</a:t>
            </a:r>
            <a:br>
              <a:rPr lang="en-ZA" dirty="0" smtClean="0"/>
            </a:br>
            <a:endParaRPr lang="en-ZA" dirty="0"/>
          </a:p>
        </p:txBody>
      </p:sp>
      <p:pic>
        <p:nvPicPr>
          <p:cNvPr id="3" name="Picture 2">
            <a:extLst>
              <a:ext uri="{FF2B5EF4-FFF2-40B4-BE49-F238E27FC236}">
                <a16:creationId xmlns:a16="http://schemas.microsoft.com/office/drawing/2014/main" xmlns="" id="{5C6D9978-24BF-4A39-8192-FB7EDD300E77}"/>
              </a:ext>
            </a:extLst>
          </p:cNvPr>
          <p:cNvPicPr>
            <a:picLocks noChangeAspect="1"/>
          </p:cNvPicPr>
          <p:nvPr/>
        </p:nvPicPr>
        <p:blipFill>
          <a:blip r:embed="rId2" cstate="print"/>
          <a:stretch>
            <a:fillRect/>
          </a:stretch>
        </p:blipFill>
        <p:spPr>
          <a:xfrm>
            <a:off x="3241607" y="6431866"/>
            <a:ext cx="2664183" cy="384081"/>
          </a:xfrm>
          <a:prstGeom prst="rect">
            <a:avLst/>
          </a:prstGeom>
        </p:spPr>
      </p:pic>
      <p:sp>
        <p:nvSpPr>
          <p:cNvPr id="6" name="TextBox 5"/>
          <p:cNvSpPr txBox="1"/>
          <p:nvPr/>
        </p:nvSpPr>
        <p:spPr>
          <a:xfrm>
            <a:off x="107504" y="4437112"/>
            <a:ext cx="7406066" cy="584775"/>
          </a:xfrm>
          <a:prstGeom prst="rect">
            <a:avLst/>
          </a:prstGeom>
          <a:noFill/>
        </p:spPr>
        <p:txBody>
          <a:bodyPr wrap="none" rtlCol="0">
            <a:spAutoFit/>
          </a:bodyPr>
          <a:lstStyle/>
          <a:p>
            <a:r>
              <a:rPr lang="en-ZA" sz="3200" dirty="0" smtClean="0"/>
              <a:t>SU 1.3 : Employment -  Related Agreements</a:t>
            </a:r>
          </a:p>
        </p:txBody>
      </p:sp>
    </p:spTree>
    <p:extLst>
      <p:ext uri="{BB962C8B-B14F-4D97-AF65-F5344CB8AC3E}">
        <p14:creationId xmlns:p14="http://schemas.microsoft.com/office/powerpoint/2010/main" xmlns="" val="27382697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Centralised and De-centralised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32</a:t>
            </a:fld>
            <a:endParaRPr lang="en-ZA" dirty="0"/>
          </a:p>
        </p:txBody>
      </p:sp>
      <p:sp>
        <p:nvSpPr>
          <p:cNvPr id="4" name="Content Placeholder 3"/>
          <p:cNvSpPr>
            <a:spLocks noGrp="1"/>
          </p:cNvSpPr>
          <p:nvPr>
            <p:ph sz="quarter" idx="1"/>
          </p:nvPr>
        </p:nvSpPr>
        <p:spPr/>
        <p:txBody>
          <a:bodyPr>
            <a:normAutofit/>
          </a:bodyPr>
          <a:lstStyle/>
          <a:p>
            <a:r>
              <a:rPr lang="en-ZA" sz="2800" dirty="0" smtClean="0"/>
              <a:t> Centralised : Decision making kept at top level.</a:t>
            </a:r>
          </a:p>
          <a:p>
            <a:r>
              <a:rPr lang="en-ZA" sz="2800" dirty="0" smtClean="0"/>
              <a:t> De-centralised : Decision making delegated to lower organisational levels.</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1.3.1 : Employment-related agreement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33</a:t>
            </a:fld>
            <a:endParaRPr lang="en-ZA" dirty="0"/>
          </a:p>
        </p:txBody>
      </p:sp>
      <p:pic>
        <p:nvPicPr>
          <p:cNvPr id="5" name="Content Placeholder 4"/>
          <p:cNvPicPr>
            <a:picLocks noGrp="1"/>
          </p:cNvPicPr>
          <p:nvPr>
            <p:ph sz="quarter"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552" y="1844824"/>
            <a:ext cx="1908000" cy="828000"/>
          </a:xfrm>
          <a:prstGeom prst="rect">
            <a:avLst/>
          </a:prstGeom>
          <a:noFill/>
        </p:spPr>
      </p:pic>
      <p:sp>
        <p:nvSpPr>
          <p:cNvPr id="6" name="Content Placeholder 4"/>
          <p:cNvSpPr txBox="1">
            <a:spLocks/>
          </p:cNvSpPr>
          <p:nvPr/>
        </p:nvSpPr>
        <p:spPr>
          <a:xfrm>
            <a:off x="2257400" y="2844240"/>
            <a:ext cx="6275040" cy="2024920"/>
          </a:xfrm>
          <a:prstGeom prst="rect">
            <a:avLst/>
          </a:prstGeom>
          <a:solidFill>
            <a:schemeClr val="accent5"/>
          </a:solidFill>
          <a:ln w="28575"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anchor="ctr" anchorCtr="0">
            <a:normAutofit fontScale="92500" lnSpcReduction="10000"/>
          </a:bodyPr>
          <a:lstStyle/>
          <a:p>
            <a:pPr marL="701675" marR="0" lvl="0" indent="-342900" defTabSz="914400" rtl="0" eaLnBrk="1" fontAlgn="auto" latinLnBrk="0" hangingPunct="1">
              <a:lnSpc>
                <a:spcPct val="100000"/>
              </a:lnSpc>
              <a:spcBef>
                <a:spcPts val="580"/>
              </a:spcBef>
              <a:spcAft>
                <a:spcPts val="0"/>
              </a:spcAft>
              <a:buClr>
                <a:schemeClr val="accent1"/>
              </a:buClr>
              <a:buSzPct val="85000"/>
              <a:tabLst/>
              <a:defRPr/>
            </a:pPr>
            <a:r>
              <a:rPr kumimoji="0" lang="en-ZA" sz="2800" b="0" i="0" u="none" strike="noStrike" kern="1200" cap="none" spc="0" normalizeH="0" baseline="0" noProof="0" dirty="0" smtClean="0">
                <a:ln>
                  <a:noFill/>
                </a:ln>
                <a:solidFill>
                  <a:schemeClr val="lt1"/>
                </a:solidFill>
                <a:effectLst/>
                <a:uLnTx/>
                <a:uFillTx/>
                <a:latin typeface="Calibri" panose="020F0502020204030204" pitchFamily="34" charset="0"/>
                <a:ea typeface="+mn-ea"/>
                <a:cs typeface="+mn-cs"/>
              </a:rPr>
              <a:t>    An Employment – Related Agreement is a predetermined course  of action which is established to provide a guide toward accepted business strategies and objectives.    </a:t>
            </a:r>
            <a:endParaRPr kumimoji="0" lang="en-ZA" sz="2800" b="0" i="0" u="none" strike="noStrike" kern="1200" cap="none" spc="0" normalizeH="0" baseline="0" noProof="0" dirty="0">
              <a:ln>
                <a:noFill/>
              </a:ln>
              <a:solidFill>
                <a:schemeClr val="lt1"/>
              </a:solidFill>
              <a:effectLst/>
              <a:uLnTx/>
              <a:uFillTx/>
              <a:latin typeface="Calibri" panose="020F0502020204030204"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ox(in)">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6">
                                            <p:bg/>
                                          </p:spTgt>
                                        </p:tgtEl>
                                        <p:attrNameLst>
                                          <p:attrName>style.visibility</p:attrName>
                                        </p:attrNameLst>
                                      </p:cBhvr>
                                      <p:to>
                                        <p:strVal val="visible"/>
                                      </p:to>
                                    </p:set>
                                    <p:animEffect transition="in" filter="box(in)">
                                      <p:cBhvr>
                                        <p:cTn id="16" dur="500"/>
                                        <p:tgtEl>
                                          <p:spTgt spid="6">
                                            <p:bg/>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ox(in)">
                                      <p:cBhvr>
                                        <p:cTn id="1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10 essential employment-related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34</a:t>
            </a:fld>
            <a:endParaRPr lang="en-ZA" dirty="0"/>
          </a:p>
        </p:txBody>
      </p:sp>
      <p:sp>
        <p:nvSpPr>
          <p:cNvPr id="4" name="Content Placeholder 3"/>
          <p:cNvSpPr>
            <a:spLocks noGrp="1"/>
          </p:cNvSpPr>
          <p:nvPr>
            <p:ph sz="quarter" idx="1"/>
          </p:nvPr>
        </p:nvSpPr>
        <p:spPr/>
        <p:txBody>
          <a:bodyPr/>
          <a:lstStyle/>
          <a:p>
            <a:pPr marL="457200" indent="-457200">
              <a:buAutoNum type="arabicPeriod"/>
            </a:pPr>
            <a:r>
              <a:rPr lang="en-ZA" sz="2800" b="1" dirty="0" smtClean="0"/>
              <a:t>Offer letter</a:t>
            </a:r>
          </a:p>
          <a:p>
            <a:pPr marL="457200" indent="-457200"/>
            <a:r>
              <a:rPr lang="en-ZA" sz="2800" dirty="0" smtClean="0"/>
              <a:t> First offer of employment</a:t>
            </a:r>
          </a:p>
          <a:p>
            <a:pPr marL="457200" indent="-457200"/>
            <a:r>
              <a:rPr lang="en-ZA" sz="2800" dirty="0" smtClean="0"/>
              <a:t> Should include : person's title, compensation, benefits, start-date and other basic facts</a:t>
            </a:r>
          </a:p>
          <a:p>
            <a:pPr marL="457200" indent="-457200"/>
            <a:r>
              <a:rPr lang="en-ZA" sz="2800" dirty="0" smtClean="0"/>
              <a:t> Subject to certain conditions included</a:t>
            </a:r>
          </a:p>
          <a:p>
            <a:pPr marL="457200" indent="-457200"/>
            <a:r>
              <a:rPr lang="en-ZA" sz="2800" dirty="0" smtClean="0"/>
              <a:t> Bound by Employee handbooks and contractual obligations</a:t>
            </a:r>
          </a:p>
          <a:p>
            <a:pPr marL="457200" indent="-457200"/>
            <a:r>
              <a:rPr lang="en-ZA" sz="2800" dirty="0" smtClean="0"/>
              <a:t> Non-compete clauses</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ox(in)">
                                      <p:cBhvr>
                                        <p:cTn id="15" dur="500"/>
                                        <p:tgtEl>
                                          <p:spTgt spid="4">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ox(in)">
                                      <p:cBhvr>
                                        <p:cTn id="18" dur="500"/>
                                        <p:tgtEl>
                                          <p:spTgt spid="4">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ox(in)">
                                      <p:cBhvr>
                                        <p:cTn id="21" dur="500"/>
                                        <p:tgtEl>
                                          <p:spTgt spid="4">
                                            <p:txEl>
                                              <p:pRg st="4" end="4"/>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box(in)">
                                      <p:cBhvr>
                                        <p:cTn id="24"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10 essential employment-related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35</a:t>
            </a:fld>
            <a:endParaRPr lang="en-ZA" dirty="0"/>
          </a:p>
        </p:txBody>
      </p:sp>
      <p:sp>
        <p:nvSpPr>
          <p:cNvPr id="4" name="Content Placeholder 3"/>
          <p:cNvSpPr>
            <a:spLocks noGrp="1"/>
          </p:cNvSpPr>
          <p:nvPr>
            <p:ph sz="quarter" idx="1"/>
          </p:nvPr>
        </p:nvSpPr>
        <p:spPr/>
        <p:txBody>
          <a:bodyPr/>
          <a:lstStyle/>
          <a:p>
            <a:pPr marL="457200" indent="-457200">
              <a:buNone/>
            </a:pPr>
            <a:r>
              <a:rPr lang="en-ZA" sz="2800" b="1" dirty="0" smtClean="0"/>
              <a:t>2. Employment Agreement</a:t>
            </a:r>
          </a:p>
          <a:p>
            <a:pPr marL="457200" indent="-457200"/>
            <a:r>
              <a:rPr lang="en-ZA" sz="2800" dirty="0" smtClean="0"/>
              <a:t> Some basic – spell out terms of job</a:t>
            </a:r>
          </a:p>
          <a:p>
            <a:pPr marL="457200" indent="-457200"/>
            <a:r>
              <a:rPr lang="en-ZA" sz="2800" dirty="0" smtClean="0"/>
              <a:t> Some complex – Include terms such as severance payments upon termination</a:t>
            </a:r>
          </a:p>
          <a:p>
            <a:pPr marL="457200" indent="-457200"/>
            <a:r>
              <a:rPr lang="en-ZA" sz="2800" dirty="0" smtClean="0"/>
              <a:t> All should spell out basic terms (duties, compensation, bonuses, length of employment and relevant conditions)</a:t>
            </a:r>
          </a:p>
          <a:p>
            <a:pPr marL="457200" indent="-457200"/>
            <a:r>
              <a:rPr lang="en-ZA" sz="2800" dirty="0" smtClean="0"/>
              <a:t> May contain noncompete, non-solicit and confidentiality provisions.</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ox(in)">
                                      <p:cBhvr>
                                        <p:cTn id="15" dur="500"/>
                                        <p:tgtEl>
                                          <p:spTgt spid="4">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ox(in)">
                                      <p:cBhvr>
                                        <p:cTn id="18" dur="500"/>
                                        <p:tgtEl>
                                          <p:spTgt spid="4">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ox(in)">
                                      <p:cBhvr>
                                        <p:cTn id="21"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10 essential employment-related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36</a:t>
            </a:fld>
            <a:endParaRPr lang="en-ZA" dirty="0"/>
          </a:p>
        </p:txBody>
      </p:sp>
      <p:sp>
        <p:nvSpPr>
          <p:cNvPr id="4" name="Content Placeholder 3"/>
          <p:cNvSpPr>
            <a:spLocks noGrp="1"/>
          </p:cNvSpPr>
          <p:nvPr>
            <p:ph sz="quarter" idx="1"/>
          </p:nvPr>
        </p:nvSpPr>
        <p:spPr/>
        <p:txBody>
          <a:bodyPr/>
          <a:lstStyle/>
          <a:p>
            <a:pPr marL="457200" indent="-457200">
              <a:buNone/>
            </a:pPr>
            <a:r>
              <a:rPr lang="en-ZA" sz="2800" b="1" dirty="0" smtClean="0"/>
              <a:t>3. Consulting Agreement</a:t>
            </a:r>
          </a:p>
          <a:p>
            <a:pPr marL="457200" indent="-457200"/>
            <a:r>
              <a:rPr lang="en-ZA" sz="2800" dirty="0" smtClean="0"/>
              <a:t> Consultants (short and long-term)</a:t>
            </a:r>
          </a:p>
          <a:p>
            <a:pPr marL="457200" indent="-457200"/>
            <a:r>
              <a:rPr lang="en-ZA" sz="2800" dirty="0" smtClean="0"/>
              <a:t> Employee and consultant (dual responsibility)</a:t>
            </a:r>
          </a:p>
          <a:p>
            <a:pPr marL="457200" indent="-457200"/>
            <a:r>
              <a:rPr lang="en-ZA" sz="2800" dirty="0" smtClean="0"/>
              <a:t> Specific services to be rendered</a:t>
            </a:r>
          </a:p>
          <a:p>
            <a:pPr marL="457200" indent="-457200"/>
            <a:r>
              <a:rPr lang="en-ZA" sz="2800" dirty="0" smtClean="0"/>
              <a:t> Consultancy fees agreed</a:t>
            </a:r>
          </a:p>
          <a:p>
            <a:pPr marL="457200" indent="-457200"/>
            <a:r>
              <a:rPr lang="en-ZA" sz="2800" dirty="0" smtClean="0"/>
              <a:t> Termination clause</a:t>
            </a:r>
          </a:p>
          <a:p>
            <a:pPr marL="457200" indent="-457200"/>
            <a:r>
              <a:rPr lang="en-ZA" sz="2800" dirty="0" smtClean="0"/>
              <a:t> Cannot bind company</a:t>
            </a:r>
          </a:p>
          <a:p>
            <a:pPr marL="457200" indent="-457200"/>
            <a:r>
              <a:rPr lang="en-ZA" sz="2800" dirty="0" smtClean="0"/>
              <a:t> Independent contractor</a:t>
            </a:r>
          </a:p>
          <a:p>
            <a:pPr marL="457200" indent="-457200"/>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ox(in)">
                                      <p:cBhvr>
                                        <p:cTn id="15" dur="500"/>
                                        <p:tgtEl>
                                          <p:spTgt spid="4">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ox(in)">
                                      <p:cBhvr>
                                        <p:cTn id="18" dur="500"/>
                                        <p:tgtEl>
                                          <p:spTgt spid="4">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ox(in)">
                                      <p:cBhvr>
                                        <p:cTn id="21" dur="500"/>
                                        <p:tgtEl>
                                          <p:spTgt spid="4">
                                            <p:txEl>
                                              <p:pRg st="4" end="4"/>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box(in)">
                                      <p:cBhvr>
                                        <p:cTn id="24" dur="500"/>
                                        <p:tgtEl>
                                          <p:spTgt spid="4">
                                            <p:txEl>
                                              <p:pRg st="5" end="5"/>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box(in)">
                                      <p:cBhvr>
                                        <p:cTn id="27" dur="500"/>
                                        <p:tgtEl>
                                          <p:spTgt spid="4">
                                            <p:txEl>
                                              <p:pRg st="6" end="6"/>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box(in)">
                                      <p:cBhvr>
                                        <p:cTn id="30"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10 essential employment-related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37</a:t>
            </a:fld>
            <a:endParaRPr lang="en-ZA" dirty="0"/>
          </a:p>
        </p:txBody>
      </p:sp>
      <p:sp>
        <p:nvSpPr>
          <p:cNvPr id="4" name="Content Placeholder 3"/>
          <p:cNvSpPr>
            <a:spLocks noGrp="1"/>
          </p:cNvSpPr>
          <p:nvPr>
            <p:ph sz="quarter" idx="1"/>
          </p:nvPr>
        </p:nvSpPr>
        <p:spPr/>
        <p:txBody>
          <a:bodyPr/>
          <a:lstStyle/>
          <a:p>
            <a:pPr marL="457200" indent="-457200">
              <a:buNone/>
            </a:pPr>
            <a:r>
              <a:rPr lang="en-ZA" sz="2800" b="1" dirty="0" smtClean="0"/>
              <a:t>4. Noncompete</a:t>
            </a:r>
          </a:p>
          <a:p>
            <a:pPr marL="457200" indent="-457200"/>
            <a:r>
              <a:rPr lang="en-ZA" sz="2800" dirty="0" smtClean="0"/>
              <a:t> Prohibit competing activity</a:t>
            </a:r>
          </a:p>
          <a:p>
            <a:pPr marL="457200" indent="-457200"/>
            <a:r>
              <a:rPr lang="en-ZA" sz="2800" dirty="0" smtClean="0"/>
              <a:t> Length of restriction and geographic scope</a:t>
            </a:r>
          </a:p>
          <a:p>
            <a:pPr marL="457200" indent="-457200"/>
            <a:r>
              <a:rPr lang="en-ZA" sz="2800" dirty="0" smtClean="0"/>
              <a:t> Most complex of nature restrictive than other</a:t>
            </a:r>
          </a:p>
          <a:p>
            <a:pPr marL="457200" indent="-457200"/>
            <a:r>
              <a:rPr lang="en-ZA" sz="2800" dirty="0" smtClean="0"/>
              <a:t> Ensure understanding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ox(in)">
                                      <p:cBhvr>
                                        <p:cTn id="15" dur="500"/>
                                        <p:tgtEl>
                                          <p:spTgt spid="4">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ox(in)">
                                      <p:cBhvr>
                                        <p:cTn id="18" dur="500"/>
                                        <p:tgtEl>
                                          <p:spTgt spid="4">
                                            <p:txEl>
                                              <p:pRg st="3" end="3"/>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ox(in)">
                                      <p:cBhvr>
                                        <p:cTn id="21"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10 essential employment-related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38</a:t>
            </a:fld>
            <a:endParaRPr lang="en-ZA" dirty="0"/>
          </a:p>
        </p:txBody>
      </p:sp>
      <p:sp>
        <p:nvSpPr>
          <p:cNvPr id="4" name="Content Placeholder 3"/>
          <p:cNvSpPr>
            <a:spLocks noGrp="1"/>
          </p:cNvSpPr>
          <p:nvPr>
            <p:ph sz="quarter" idx="1"/>
          </p:nvPr>
        </p:nvSpPr>
        <p:spPr/>
        <p:txBody>
          <a:bodyPr/>
          <a:lstStyle/>
          <a:p>
            <a:pPr marL="457200" indent="-457200">
              <a:buNone/>
            </a:pPr>
            <a:r>
              <a:rPr lang="en-ZA" sz="2800" b="1" dirty="0" smtClean="0"/>
              <a:t>5. Non – solicitation</a:t>
            </a:r>
          </a:p>
          <a:p>
            <a:pPr marL="457200" indent="-457200"/>
            <a:r>
              <a:rPr lang="en-ZA" sz="2800" dirty="0" smtClean="0"/>
              <a:t> Hiring of employees from current employer prohibited</a:t>
            </a:r>
          </a:p>
          <a:p>
            <a:pPr marL="457200" indent="-457200"/>
            <a:r>
              <a:rPr lang="en-ZA" sz="2800" dirty="0" smtClean="0"/>
              <a:t> Can also be applicable to non-soliciting of customers, investors or business opportunities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ox(in)">
                                      <p:cBhvr>
                                        <p:cTn id="1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10 essential employment-related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39</a:t>
            </a:fld>
            <a:endParaRPr lang="en-ZA" dirty="0"/>
          </a:p>
        </p:txBody>
      </p:sp>
      <p:sp>
        <p:nvSpPr>
          <p:cNvPr id="4" name="Content Placeholder 3"/>
          <p:cNvSpPr>
            <a:spLocks noGrp="1"/>
          </p:cNvSpPr>
          <p:nvPr>
            <p:ph sz="quarter" idx="1"/>
          </p:nvPr>
        </p:nvSpPr>
        <p:spPr/>
        <p:txBody>
          <a:bodyPr/>
          <a:lstStyle/>
          <a:p>
            <a:pPr marL="457200" indent="-457200">
              <a:buNone/>
            </a:pPr>
            <a:r>
              <a:rPr lang="en-ZA" sz="2800" b="1" dirty="0" smtClean="0"/>
              <a:t>6. Confidentiality</a:t>
            </a:r>
          </a:p>
          <a:p>
            <a:pPr marL="457200" indent="-457200"/>
            <a:r>
              <a:rPr lang="en-ZA" sz="2800" dirty="0" smtClean="0"/>
              <a:t> Information not meant  for public domain</a:t>
            </a:r>
          </a:p>
          <a:p>
            <a:pPr marL="457200" indent="-457200"/>
            <a:r>
              <a:rPr lang="en-ZA" sz="2800" dirty="0" smtClean="0"/>
              <a:t> Normally open-ended</a:t>
            </a:r>
          </a:p>
          <a:p>
            <a:pPr marL="457200" indent="-457200"/>
            <a:r>
              <a:rPr lang="en-ZA" sz="2800" dirty="0" smtClean="0"/>
              <a:t> Normally trade secrets that must remain confidential to retain value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ox(in)">
                                      <p:cBhvr>
                                        <p:cTn id="15" dur="500"/>
                                        <p:tgtEl>
                                          <p:spTgt spid="4">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ox(in)">
                                      <p:cBhvr>
                                        <p:cTn id="18"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Internal and external customers</a:t>
            </a: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4</a:t>
            </a:fld>
            <a:endParaRPr lang="en-ZA" dirty="0"/>
          </a:p>
        </p:txBody>
      </p:sp>
      <p:sp>
        <p:nvSpPr>
          <p:cNvPr id="5" name="Content Placeholder 4"/>
          <p:cNvSpPr>
            <a:spLocks noGrp="1"/>
          </p:cNvSpPr>
          <p:nvPr>
            <p:ph sz="quarter" idx="1"/>
          </p:nvPr>
        </p:nvSpPr>
        <p:spPr/>
        <p:txBody>
          <a:bodyPr/>
          <a:lstStyle/>
          <a:p>
            <a:pPr marL="0" indent="0"/>
            <a:r>
              <a:rPr lang="en-ZA" dirty="0" smtClean="0"/>
              <a:t> </a:t>
            </a:r>
            <a:r>
              <a:rPr lang="en-ZA" sz="2800" dirty="0" smtClean="0"/>
              <a:t>Internal customers : Line management can be the customers of HR, IT and Finance department. The service departments render a customer service to the Line managers and employees.</a:t>
            </a:r>
          </a:p>
          <a:p>
            <a:pPr marL="0" indent="0">
              <a:buNone/>
            </a:pPr>
            <a:endParaRPr lang="en-ZA" sz="2800" dirty="0" smtClean="0"/>
          </a:p>
          <a:p>
            <a:pPr marL="0" indent="0"/>
            <a:r>
              <a:rPr lang="en-ZA" sz="2800" dirty="0" smtClean="0"/>
              <a:t> External customers : Purchasers and recipient of your products or services. Example :  </a:t>
            </a:r>
            <a:r>
              <a:rPr lang="en-ZA" sz="2800" dirty="0" err="1" smtClean="0"/>
              <a:t>Enjo</a:t>
            </a:r>
            <a:r>
              <a:rPr lang="en-ZA" sz="2800" dirty="0" smtClean="0"/>
              <a:t> renders a training service to several companies</a:t>
            </a:r>
            <a:r>
              <a:rPr lang="en-ZA" dirty="0" smtClean="0"/>
              <a:t>.</a:t>
            </a:r>
          </a:p>
        </p:txBody>
      </p:sp>
    </p:spTree>
    <p:extLst>
      <p:ext uri="{BB962C8B-B14F-4D97-AF65-F5344CB8AC3E}">
        <p14:creationId xmlns:p14="http://schemas.microsoft.com/office/powerpoint/2010/main" xmlns="" val="421902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ox(in)">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10 essential employment-related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40</a:t>
            </a:fld>
            <a:endParaRPr lang="en-ZA" dirty="0"/>
          </a:p>
        </p:txBody>
      </p:sp>
      <p:sp>
        <p:nvSpPr>
          <p:cNvPr id="4" name="Content Placeholder 3"/>
          <p:cNvSpPr>
            <a:spLocks noGrp="1"/>
          </p:cNvSpPr>
          <p:nvPr>
            <p:ph sz="quarter" idx="1"/>
          </p:nvPr>
        </p:nvSpPr>
        <p:spPr/>
        <p:txBody>
          <a:bodyPr/>
          <a:lstStyle/>
          <a:p>
            <a:pPr marL="457200" indent="-457200">
              <a:buNone/>
            </a:pPr>
            <a:r>
              <a:rPr lang="en-ZA" sz="2800" b="1" dirty="0" smtClean="0"/>
              <a:t>7. Work for Hire and Assignment of Inventions  </a:t>
            </a:r>
          </a:p>
          <a:p>
            <a:pPr marL="457200" indent="-457200"/>
            <a:r>
              <a:rPr lang="en-ZA" sz="2800" dirty="0" smtClean="0"/>
              <a:t> IP usually belong to employer unless otherwise agreed</a:t>
            </a:r>
          </a:p>
          <a:p>
            <a:pPr marL="457200" indent="-457200">
              <a:buNone/>
            </a:pPr>
            <a:endParaRPr lang="en-ZA"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10 essential employment-related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41</a:t>
            </a:fld>
            <a:endParaRPr lang="en-ZA" dirty="0"/>
          </a:p>
        </p:txBody>
      </p:sp>
      <p:sp>
        <p:nvSpPr>
          <p:cNvPr id="4" name="Content Placeholder 3"/>
          <p:cNvSpPr>
            <a:spLocks noGrp="1"/>
          </p:cNvSpPr>
          <p:nvPr>
            <p:ph sz="quarter" idx="1"/>
          </p:nvPr>
        </p:nvSpPr>
        <p:spPr/>
        <p:txBody>
          <a:bodyPr/>
          <a:lstStyle/>
          <a:p>
            <a:pPr marL="457200" indent="-457200">
              <a:buNone/>
            </a:pPr>
            <a:r>
              <a:rPr lang="en-ZA" sz="2800" b="1" dirty="0" smtClean="0"/>
              <a:t>8. Indemnification</a:t>
            </a:r>
          </a:p>
          <a:p>
            <a:pPr marL="457200" indent="-457200"/>
            <a:r>
              <a:rPr lang="en-ZA" sz="2800" dirty="0" smtClean="0"/>
              <a:t> Offered to key employee that may be exposed to liability</a:t>
            </a:r>
          </a:p>
          <a:p>
            <a:pPr marL="457200" indent="-457200"/>
            <a:r>
              <a:rPr lang="en-ZA" sz="2800" dirty="0" smtClean="0"/>
              <a:t> Need to be carefully drafted or reviewed </a:t>
            </a:r>
          </a:p>
          <a:p>
            <a:pPr marL="457200" indent="-457200">
              <a:buNone/>
            </a:pPr>
            <a:endParaRPr lang="en-ZA"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ox(in)">
                                      <p:cBhvr>
                                        <p:cTn id="1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10 essential employment-related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42</a:t>
            </a:fld>
            <a:endParaRPr lang="en-ZA" dirty="0"/>
          </a:p>
        </p:txBody>
      </p:sp>
      <p:sp>
        <p:nvSpPr>
          <p:cNvPr id="4" name="Content Placeholder 3"/>
          <p:cNvSpPr>
            <a:spLocks noGrp="1"/>
          </p:cNvSpPr>
          <p:nvPr>
            <p:ph sz="quarter" idx="1"/>
          </p:nvPr>
        </p:nvSpPr>
        <p:spPr/>
        <p:txBody>
          <a:bodyPr/>
          <a:lstStyle/>
          <a:p>
            <a:pPr marL="457200" indent="-457200">
              <a:buNone/>
            </a:pPr>
            <a:r>
              <a:rPr lang="en-ZA" sz="2800" b="1" dirty="0" smtClean="0"/>
              <a:t>9. Severance</a:t>
            </a:r>
          </a:p>
          <a:p>
            <a:pPr marL="457200" indent="-457200"/>
            <a:r>
              <a:rPr lang="en-ZA" sz="2800" dirty="0" smtClean="0"/>
              <a:t> May be agreed in advance for top executives</a:t>
            </a:r>
          </a:p>
          <a:p>
            <a:pPr marL="457200" indent="-457200"/>
            <a:r>
              <a:rPr lang="en-ZA" sz="2800" dirty="0" smtClean="0"/>
              <a:t> May include severance instead of termination period</a:t>
            </a:r>
          </a:p>
          <a:p>
            <a:pPr marL="457200" indent="-457200"/>
            <a:r>
              <a:rPr lang="en-ZA" sz="2800" dirty="0" smtClean="0"/>
              <a:t> May include extension of benefits, a noncompete and a release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ox(in)">
                                      <p:cBhvr>
                                        <p:cTn id="15" dur="500"/>
                                        <p:tgtEl>
                                          <p:spTgt spid="4">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ox(in)">
                                      <p:cBhvr>
                                        <p:cTn id="18"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10 essential employment-related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43</a:t>
            </a:fld>
            <a:endParaRPr lang="en-ZA" dirty="0"/>
          </a:p>
        </p:txBody>
      </p:sp>
      <p:sp>
        <p:nvSpPr>
          <p:cNvPr id="4" name="Content Placeholder 3"/>
          <p:cNvSpPr>
            <a:spLocks noGrp="1"/>
          </p:cNvSpPr>
          <p:nvPr>
            <p:ph sz="quarter" idx="1"/>
          </p:nvPr>
        </p:nvSpPr>
        <p:spPr/>
        <p:txBody>
          <a:bodyPr/>
          <a:lstStyle/>
          <a:p>
            <a:pPr marL="457200" indent="-457200">
              <a:buNone/>
            </a:pPr>
            <a:r>
              <a:rPr lang="en-ZA" sz="2800" b="1" dirty="0" smtClean="0"/>
              <a:t>10. Release</a:t>
            </a:r>
          </a:p>
          <a:p>
            <a:pPr marL="457200" indent="-457200"/>
            <a:r>
              <a:rPr lang="en-ZA" sz="2800" dirty="0" smtClean="0"/>
              <a:t> Potential claims against organisation released in exchange for some money</a:t>
            </a:r>
          </a:p>
          <a:p>
            <a:pPr marL="457200" indent="-457200"/>
            <a:r>
              <a:rPr lang="en-ZA" sz="2800" dirty="0" smtClean="0"/>
              <a:t> In addition to claims already entitled to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ox(in)">
                                      <p:cBhvr>
                                        <p:cTn id="1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Employee handbook</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44</a:t>
            </a:fld>
            <a:endParaRPr lang="en-ZA" dirty="0"/>
          </a:p>
        </p:txBody>
      </p:sp>
      <p:sp>
        <p:nvSpPr>
          <p:cNvPr id="4" name="Content Placeholder 3"/>
          <p:cNvSpPr>
            <a:spLocks noGrp="1"/>
          </p:cNvSpPr>
          <p:nvPr>
            <p:ph sz="quarter" idx="1"/>
          </p:nvPr>
        </p:nvSpPr>
        <p:spPr/>
        <p:txBody>
          <a:bodyPr>
            <a:normAutofit/>
          </a:bodyPr>
          <a:lstStyle/>
          <a:p>
            <a:r>
              <a:rPr lang="en-ZA" sz="2800" dirty="0" smtClean="0"/>
              <a:t> Often critical in employment relationship</a:t>
            </a:r>
          </a:p>
          <a:p>
            <a:r>
              <a:rPr lang="en-ZA" sz="2800" dirty="0" smtClean="0"/>
              <a:t> All employers must put policies in place – Employee handbook necessity. </a:t>
            </a:r>
          </a:p>
          <a:p>
            <a:r>
              <a:rPr lang="en-ZA" sz="2800" dirty="0" smtClean="0"/>
              <a:t> Acknowledge by all employees in writing</a:t>
            </a:r>
          </a:p>
          <a:p>
            <a:r>
              <a:rPr lang="en-ZA" sz="2800" dirty="0" smtClean="0"/>
              <a:t> Employees bound by its terms </a:t>
            </a:r>
            <a:endParaRPr lang="en-US" sz="28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 </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45</a:t>
            </a:fld>
            <a:endParaRPr lang="en-ZA" dirty="0"/>
          </a:p>
        </p:txBody>
      </p:sp>
      <p:sp>
        <p:nvSpPr>
          <p:cNvPr id="4" name="Content Placeholder 3"/>
          <p:cNvSpPr>
            <a:spLocks noGrp="1"/>
          </p:cNvSpPr>
          <p:nvPr>
            <p:ph sz="quarter" idx="1"/>
          </p:nvPr>
        </p:nvSpPr>
        <p:spPr/>
        <p:txBody>
          <a:bodyPr>
            <a:normAutofit fontScale="25000" lnSpcReduction="20000"/>
          </a:bodyPr>
          <a:lstStyle/>
          <a:p>
            <a:pPr>
              <a:buNone/>
            </a:pPr>
            <a:endParaRPr lang="en-ZA" dirty="0" smtClean="0"/>
          </a:p>
          <a:p>
            <a:pPr>
              <a:buNone/>
            </a:pPr>
            <a:r>
              <a:rPr lang="en-GB" sz="8000" b="1" dirty="0" smtClean="0"/>
              <a:t>Notice of termination of employment : Section 37  </a:t>
            </a:r>
          </a:p>
          <a:p>
            <a:pPr>
              <a:buNone/>
            </a:pPr>
            <a:r>
              <a:rPr lang="en-GB" sz="8000" dirty="0" smtClean="0"/>
              <a:t> </a:t>
            </a:r>
          </a:p>
          <a:p>
            <a:pPr>
              <a:buNone/>
            </a:pPr>
            <a:r>
              <a:rPr lang="en-GB" sz="8000" dirty="0" smtClean="0"/>
              <a:t> A contract of employment may be terminated on notice of not less than</a:t>
            </a:r>
          </a:p>
          <a:p>
            <a:pPr>
              <a:buNone/>
            </a:pPr>
            <a:r>
              <a:rPr lang="en-GB" sz="8000" dirty="0" smtClean="0"/>
              <a:t> (a) one week, if the employee has been employed for six months  or less;</a:t>
            </a:r>
          </a:p>
          <a:p>
            <a:pPr>
              <a:buNone/>
            </a:pPr>
            <a:r>
              <a:rPr lang="en-GB" sz="8000" dirty="0" smtClean="0"/>
              <a:t> (b) two weeks, if the employee has been employed for more than six months but not more than one year;</a:t>
            </a:r>
          </a:p>
          <a:p>
            <a:pPr>
              <a:buNone/>
            </a:pPr>
            <a:r>
              <a:rPr lang="en-GB" sz="8000" dirty="0" smtClean="0"/>
              <a:t> (c) four weeks, if the employee has been employed for one year or more, or if a farm worker or domestic worker has been employed for more than six months. </a:t>
            </a:r>
          </a:p>
          <a:p>
            <a:pPr>
              <a:buNone/>
            </a:pPr>
            <a:r>
              <a:rPr lang="en-GB" sz="8000" dirty="0" smtClean="0"/>
              <a:t> </a:t>
            </a:r>
          </a:p>
          <a:p>
            <a:pPr>
              <a:buNone/>
            </a:pPr>
            <a:r>
              <a:rPr lang="en-GB" sz="8000" dirty="0" smtClean="0"/>
              <a:t>      A collective agreement may shorten the four weeks notice period to not less than two  weeks. </a:t>
            </a:r>
          </a:p>
          <a:p>
            <a:pPr>
              <a:buNone/>
            </a:pPr>
            <a:r>
              <a:rPr lang="en-GB" sz="8000" dirty="0" smtClean="0"/>
              <a:t> </a:t>
            </a:r>
          </a:p>
          <a:p>
            <a:pPr>
              <a:buNone/>
            </a:pPr>
            <a:r>
              <a:rPr lang="en-GB" sz="8000" dirty="0" smtClean="0"/>
              <a:t> Notice must be given in writing except when it is given by an illiterate employee. </a:t>
            </a:r>
          </a:p>
          <a:p>
            <a:pPr>
              <a:buNone/>
            </a:pPr>
            <a:r>
              <a:rPr lang="en-GB" sz="8000" dirty="0" smtClean="0"/>
              <a:t> </a:t>
            </a:r>
            <a:endParaRPr lang="en-US" sz="8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ox(in)">
                                      <p:cBhvr>
                                        <p:cTn id="12" dur="500"/>
                                        <p:tgtEl>
                                          <p:spTgt spid="4">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box(in)">
                                      <p:cBhvr>
                                        <p:cTn id="15" dur="500"/>
                                        <p:tgtEl>
                                          <p:spTgt spid="4">
                                            <p:txEl>
                                              <p:pRg st="4" end="4"/>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box(in)">
                                      <p:cBhvr>
                                        <p:cTn id="18" dur="500"/>
                                        <p:tgtEl>
                                          <p:spTgt spid="4">
                                            <p:txEl>
                                              <p:pRg st="5" end="5"/>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box(in)">
                                      <p:cBhvr>
                                        <p:cTn id="21" dur="500"/>
                                        <p:tgtEl>
                                          <p:spTgt spid="4">
                                            <p:txEl>
                                              <p:pRg st="6" end="6"/>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4">
                                            <p:txEl>
                                              <p:pRg st="7" end="7"/>
                                            </p:txEl>
                                          </p:spTgt>
                                        </p:tgtEl>
                                        <p:attrNameLst>
                                          <p:attrName>style.visibility</p:attrName>
                                        </p:attrNameLst>
                                      </p:cBhvr>
                                      <p:to>
                                        <p:strVal val="visible"/>
                                      </p:to>
                                    </p:set>
                                    <p:animEffect transition="in" filter="box(in)">
                                      <p:cBhvr>
                                        <p:cTn id="24" dur="500"/>
                                        <p:tgtEl>
                                          <p:spTgt spid="4">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box(in)">
                                      <p:cBhvr>
                                        <p:cTn id="29" dur="500"/>
                                        <p:tgtEl>
                                          <p:spTgt spid="4">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box(in)">
                                      <p:cBhvr>
                                        <p:cTn id="34"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Procedure for termination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46</a:t>
            </a:fld>
            <a:endParaRPr lang="en-ZA" dirty="0"/>
          </a:p>
        </p:txBody>
      </p:sp>
      <p:sp>
        <p:nvSpPr>
          <p:cNvPr id="4" name="Content Placeholder 3"/>
          <p:cNvSpPr>
            <a:spLocks noGrp="1"/>
          </p:cNvSpPr>
          <p:nvPr>
            <p:ph sz="quarter" idx="1"/>
          </p:nvPr>
        </p:nvSpPr>
        <p:spPr/>
        <p:txBody>
          <a:bodyPr>
            <a:normAutofit/>
          </a:bodyPr>
          <a:lstStyle/>
          <a:p>
            <a:r>
              <a:rPr lang="en-ZA" sz="2800" dirty="0" smtClean="0"/>
              <a:t> May only be terminated as result of a valid and fair reason followed by a fair procedure.</a:t>
            </a:r>
          </a:p>
          <a:p>
            <a:r>
              <a:rPr lang="en-ZA" sz="2800" dirty="0" smtClean="0"/>
              <a:t> In the event of termination not affected by a fair reason following a fair procedure a dispute may be referred to the CCMA for adjudication.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Incapacity due to injury or sickness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47</a:t>
            </a:fld>
            <a:endParaRPr lang="en-ZA" dirty="0"/>
          </a:p>
        </p:txBody>
      </p:sp>
      <p:sp>
        <p:nvSpPr>
          <p:cNvPr id="4" name="Content Placeholder 3"/>
          <p:cNvSpPr>
            <a:spLocks noGrp="1"/>
          </p:cNvSpPr>
          <p:nvPr>
            <p:ph sz="quarter" idx="1"/>
          </p:nvPr>
        </p:nvSpPr>
        <p:spPr/>
        <p:txBody>
          <a:bodyPr/>
          <a:lstStyle/>
          <a:p>
            <a:r>
              <a:rPr lang="en-ZA" dirty="0" smtClean="0"/>
              <a:t> </a:t>
            </a:r>
            <a:r>
              <a:rPr lang="en-ZA" sz="2800" dirty="0" smtClean="0"/>
              <a:t>Incapacity due to illness or injury must be investigated by employer</a:t>
            </a:r>
          </a:p>
          <a:p>
            <a:r>
              <a:rPr lang="en-ZA" sz="2800" dirty="0" smtClean="0"/>
              <a:t> The nature of the disability can be permanent or temporary</a:t>
            </a:r>
          </a:p>
          <a:p>
            <a:r>
              <a:rPr lang="en-ZA" sz="2800" dirty="0" smtClean="0"/>
              <a:t> Try to accommodate employee in different position or amending or adopting working conditions </a:t>
            </a:r>
          </a:p>
          <a:p>
            <a:r>
              <a:rPr lang="en-ZA" sz="2800" dirty="0" smtClean="0"/>
              <a:t> In case of no alternative termination of services might follow</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Code of Good Practice : Dismissal</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48</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Schedule 8 of the LRA sets out the procedure to be followed in:</a:t>
            </a:r>
          </a:p>
          <a:p>
            <a:r>
              <a:rPr lang="en-ZA" sz="2800" dirty="0" smtClean="0"/>
              <a:t>Dismissals for misconduct</a:t>
            </a:r>
          </a:p>
          <a:p>
            <a:r>
              <a:rPr lang="en-ZA" sz="2800" dirty="0" smtClean="0"/>
              <a:t> Probation</a:t>
            </a:r>
          </a:p>
          <a:p>
            <a:r>
              <a:rPr lang="en-ZA" sz="2800" dirty="0" smtClean="0"/>
              <a:t> Dismissal for poor work performance</a:t>
            </a:r>
          </a:p>
          <a:p>
            <a:r>
              <a:rPr lang="en-ZA" sz="2800" dirty="0" smtClean="0"/>
              <a:t> Incapacity in the case of ill health and injury</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ox(i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ox(in)">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ox(in)">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Transport allowances, Bonuses, Increases, etc</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49</a:t>
            </a:fld>
            <a:endParaRPr lang="en-ZA" dirty="0"/>
          </a:p>
        </p:txBody>
      </p:sp>
      <p:sp>
        <p:nvSpPr>
          <p:cNvPr id="4" name="Content Placeholder 3"/>
          <p:cNvSpPr>
            <a:spLocks noGrp="1"/>
          </p:cNvSpPr>
          <p:nvPr>
            <p:ph sz="quarter" idx="1"/>
          </p:nvPr>
        </p:nvSpPr>
        <p:spPr/>
        <p:txBody>
          <a:bodyPr>
            <a:normAutofit/>
          </a:bodyPr>
          <a:lstStyle/>
          <a:p>
            <a:r>
              <a:rPr lang="en-ZA" sz="2800" dirty="0" smtClean="0"/>
              <a:t>Not regulated by the Basis Conditions of Employment Act</a:t>
            </a:r>
          </a:p>
          <a:p>
            <a:r>
              <a:rPr lang="en-ZA" sz="2800" dirty="0" smtClean="0"/>
              <a:t> Matter of Negotiation</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1.1.2 :The role of customers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5</a:t>
            </a:fld>
            <a:endParaRPr lang="en-ZA" dirty="0"/>
          </a:p>
        </p:txBody>
      </p:sp>
      <p:sp>
        <p:nvSpPr>
          <p:cNvPr id="4" name="Content Placeholder 3"/>
          <p:cNvSpPr>
            <a:spLocks noGrp="1"/>
          </p:cNvSpPr>
          <p:nvPr>
            <p:ph sz="quarter" idx="1"/>
          </p:nvPr>
        </p:nvSpPr>
        <p:spPr/>
        <p:txBody>
          <a:bodyPr/>
          <a:lstStyle/>
          <a:p>
            <a:pPr>
              <a:buNone/>
            </a:pPr>
            <a:endParaRPr lang="en-ZA" dirty="0" smtClean="0"/>
          </a:p>
          <a:p>
            <a:r>
              <a:rPr lang="en-ZA" dirty="0" smtClean="0"/>
              <a:t> Expect high quality and low prices</a:t>
            </a:r>
          </a:p>
          <a:p>
            <a:pPr>
              <a:buNone/>
            </a:pPr>
            <a:endParaRPr lang="en-ZA" dirty="0" smtClean="0"/>
          </a:p>
          <a:p>
            <a:r>
              <a:rPr lang="en-ZA" dirty="0" smtClean="0"/>
              <a:t> Company need constant feedback from customers</a:t>
            </a:r>
          </a:p>
          <a:p>
            <a:endParaRPr lang="en-ZA" dirty="0" smtClean="0"/>
          </a:p>
          <a:p>
            <a:r>
              <a:rPr lang="en-ZA" dirty="0" smtClean="0"/>
              <a:t> Customer is King</a:t>
            </a:r>
          </a:p>
          <a:p>
            <a:pPr>
              <a:buNone/>
            </a:pPr>
            <a:endParaRPr lang="en-ZA" dirty="0" smtClean="0"/>
          </a:p>
          <a:p>
            <a:r>
              <a:rPr lang="en-ZA" dirty="0" smtClean="0"/>
              <a:t> Improvement quality and competitive pricing important contributing factors to profitability.</a:t>
            </a:r>
          </a:p>
          <a:p>
            <a:endParaRPr lang="en-ZA" dirty="0" smtClean="0"/>
          </a:p>
          <a:p>
            <a:endParaRPr lang="en-ZA"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ox(in)">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ox(in)">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box(in)">
                                      <p:cBhvr>
                                        <p:cTn id="2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50</a:t>
            </a:fld>
            <a:endParaRPr lang="en-ZA" dirty="0"/>
          </a:p>
        </p:txBody>
      </p:sp>
      <p:sp>
        <p:nvSpPr>
          <p:cNvPr id="4" name="Content Placeholder 3"/>
          <p:cNvSpPr>
            <a:spLocks noGrp="1"/>
          </p:cNvSpPr>
          <p:nvPr>
            <p:ph sz="quarter" idx="1"/>
          </p:nvPr>
        </p:nvSpPr>
        <p:spPr/>
        <p:txBody>
          <a:bodyPr/>
          <a:lstStyle/>
          <a:p>
            <a:pPr>
              <a:buNone/>
            </a:pPr>
            <a:r>
              <a:rPr lang="en-ZA" sz="2800" b="1" dirty="0" smtClean="0"/>
              <a:t>Working Hours: Normal hours:</a:t>
            </a:r>
          </a:p>
          <a:p>
            <a:pPr>
              <a:buNone/>
            </a:pPr>
            <a:r>
              <a:rPr lang="en-ZA" sz="2800" dirty="0" smtClean="0"/>
              <a:t>A worker may not be made to:</a:t>
            </a:r>
          </a:p>
          <a:p>
            <a:r>
              <a:rPr lang="en-ZA" sz="2800" dirty="0" smtClean="0"/>
              <a:t> work more than 45 hours a week</a:t>
            </a:r>
          </a:p>
          <a:p>
            <a:r>
              <a:rPr lang="en-ZA" sz="2800" dirty="0" smtClean="0"/>
              <a:t> work more than 9 hours per day for a 5-day work week</a:t>
            </a:r>
          </a:p>
          <a:p>
            <a:r>
              <a:rPr lang="en-ZA" sz="2800" dirty="0" smtClean="0"/>
              <a:t> work more than 8 hours a day for a 6-day work week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500"/>
                                        <p:tgtEl>
                                          <p:spTgt spid="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ox(in)">
                                      <p:cBhvr>
                                        <p:cTn id="13" dur="500"/>
                                        <p:tgtEl>
                                          <p:spTgt spid="4">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box(in)">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51</a:t>
            </a:fld>
            <a:endParaRPr lang="en-ZA" dirty="0"/>
          </a:p>
        </p:txBody>
      </p:sp>
      <p:sp>
        <p:nvSpPr>
          <p:cNvPr id="4" name="Content Placeholder 3"/>
          <p:cNvSpPr>
            <a:spLocks noGrp="1"/>
          </p:cNvSpPr>
          <p:nvPr>
            <p:ph sz="quarter" idx="1"/>
          </p:nvPr>
        </p:nvSpPr>
        <p:spPr/>
        <p:txBody>
          <a:bodyPr/>
          <a:lstStyle/>
          <a:p>
            <a:pPr>
              <a:buNone/>
            </a:pPr>
            <a:r>
              <a:rPr lang="en-ZA" sz="2800" b="1" dirty="0" smtClean="0"/>
              <a:t>Working Hours: Overtime:</a:t>
            </a:r>
          </a:p>
          <a:p>
            <a:r>
              <a:rPr lang="en-ZA" sz="2800" dirty="0" smtClean="0"/>
              <a:t> A worker may not work more than 3 hours of overtime per day or 10 hours per week.</a:t>
            </a:r>
          </a:p>
          <a:p>
            <a:r>
              <a:rPr lang="en-ZA" sz="2800" dirty="0" smtClean="0"/>
              <a:t> Overtime must be paid at 1.5 times the employer’s normal wage or the employee may agree to </a:t>
            </a:r>
            <a:r>
              <a:rPr lang="en-ZA" sz="2800" dirty="0" err="1" smtClean="0"/>
              <a:t>recieve</a:t>
            </a:r>
            <a:r>
              <a:rPr lang="en-ZA" sz="2800" dirty="0" smtClean="0"/>
              <a:t> paid time off.</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52</a:t>
            </a:fld>
            <a:endParaRPr lang="en-ZA" dirty="0"/>
          </a:p>
        </p:txBody>
      </p:sp>
      <p:sp>
        <p:nvSpPr>
          <p:cNvPr id="4" name="Content Placeholder 3"/>
          <p:cNvSpPr>
            <a:spLocks noGrp="1"/>
          </p:cNvSpPr>
          <p:nvPr>
            <p:ph sz="quarter" idx="1"/>
          </p:nvPr>
        </p:nvSpPr>
        <p:spPr/>
        <p:txBody>
          <a:bodyPr/>
          <a:lstStyle/>
          <a:p>
            <a:pPr>
              <a:buNone/>
            </a:pPr>
            <a:r>
              <a:rPr lang="en-ZA" sz="2800" dirty="0" smtClean="0"/>
              <a:t>    </a:t>
            </a:r>
            <a:r>
              <a:rPr lang="en-ZA" sz="2800" b="1" dirty="0" smtClean="0"/>
              <a:t>Working Hours</a:t>
            </a:r>
            <a:r>
              <a:rPr lang="en-ZA" sz="2800" dirty="0" smtClean="0"/>
              <a:t>: </a:t>
            </a:r>
            <a:r>
              <a:rPr lang="en-ZA" sz="2800" b="1" dirty="0" smtClean="0"/>
              <a:t>Daily and weekly rest periods</a:t>
            </a:r>
          </a:p>
          <a:p>
            <a:pPr>
              <a:buNone/>
            </a:pPr>
            <a:r>
              <a:rPr lang="en-ZA" sz="2800" dirty="0" smtClean="0"/>
              <a:t>     A daily rest period of 12 consecutive hours and a weekly rest period of 36 consecutive hours , which must include Sunday, unless otherwise agreed, must be allowed.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53</a:t>
            </a:fld>
            <a:endParaRPr lang="en-ZA" dirty="0"/>
          </a:p>
        </p:txBody>
      </p:sp>
      <p:sp>
        <p:nvSpPr>
          <p:cNvPr id="4" name="Content Placeholder 3"/>
          <p:cNvSpPr>
            <a:spLocks noGrp="1"/>
          </p:cNvSpPr>
          <p:nvPr>
            <p:ph sz="quarter" idx="1"/>
          </p:nvPr>
        </p:nvSpPr>
        <p:spPr/>
        <p:txBody>
          <a:bodyPr/>
          <a:lstStyle/>
          <a:p>
            <a:pPr>
              <a:buNone/>
            </a:pPr>
            <a:r>
              <a:rPr lang="en-ZA" sz="2800" dirty="0" smtClean="0"/>
              <a:t> </a:t>
            </a:r>
            <a:r>
              <a:rPr lang="en-ZA" sz="2800" b="1" dirty="0" smtClean="0"/>
              <a:t>Meal intervals</a:t>
            </a:r>
          </a:p>
          <a:p>
            <a:pPr lvl="1"/>
            <a:r>
              <a:rPr lang="en-ZA" sz="2800" dirty="0" smtClean="0"/>
              <a:t> A worker is entitled to a one-hour break for a meal after not more than 5 hours work. </a:t>
            </a:r>
          </a:p>
          <a:p>
            <a:pPr lvl="1"/>
            <a:r>
              <a:rPr lang="en-ZA" sz="2800" dirty="0" smtClean="0"/>
              <a:t> By agreement can be reduced to 30 minutes.</a:t>
            </a:r>
          </a:p>
          <a:p>
            <a:pPr lvl="1"/>
            <a:r>
              <a:rPr lang="en-ZA" sz="2800" dirty="0" smtClean="0"/>
              <a:t> If required or permitted to work during this period, remuneration must be paid.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500"/>
                                        <p:tgtEl>
                                          <p:spTgt spid="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ox(in)">
                                      <p:cBhvr>
                                        <p:cTn id="13"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54</a:t>
            </a:fld>
            <a:endParaRPr lang="en-ZA" dirty="0"/>
          </a:p>
        </p:txBody>
      </p:sp>
      <p:sp>
        <p:nvSpPr>
          <p:cNvPr id="4" name="Content Placeholder 3"/>
          <p:cNvSpPr>
            <a:spLocks noGrp="1"/>
          </p:cNvSpPr>
          <p:nvPr>
            <p:ph sz="quarter" idx="1"/>
          </p:nvPr>
        </p:nvSpPr>
        <p:spPr/>
        <p:txBody>
          <a:bodyPr/>
          <a:lstStyle/>
          <a:p>
            <a:pPr>
              <a:buNone/>
            </a:pPr>
            <a:r>
              <a:rPr lang="en-ZA" sz="2800" dirty="0" smtClean="0"/>
              <a:t> </a:t>
            </a:r>
            <a:r>
              <a:rPr lang="en-ZA" sz="2800" b="1" dirty="0" smtClean="0"/>
              <a:t>Sunday work</a:t>
            </a:r>
          </a:p>
          <a:p>
            <a:r>
              <a:rPr lang="en-ZA" sz="2800" dirty="0" smtClean="0"/>
              <a:t> Work on Sundays voluntary.</a:t>
            </a:r>
          </a:p>
          <a:p>
            <a:r>
              <a:rPr lang="en-ZA" sz="2800" dirty="0" smtClean="0"/>
              <a:t> Work on Sunday shall be paid double the daily wage.</a:t>
            </a:r>
          </a:p>
          <a:p>
            <a:r>
              <a:rPr lang="en-ZA" sz="2800" dirty="0" smtClean="0"/>
              <a:t> If employee ordinarily works on a Sunday – be paid one and one-half time the wage for every hour worked.</a:t>
            </a:r>
          </a:p>
          <a:p>
            <a:r>
              <a:rPr lang="en-ZA" sz="2800" dirty="0" smtClean="0"/>
              <a:t>Paid time off may be agreed upon.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500"/>
                                        <p:tgtEl>
                                          <p:spTgt spid="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ox(in)">
                                      <p:cBhvr>
                                        <p:cTn id="13" dur="500"/>
                                        <p:tgtEl>
                                          <p:spTgt spid="4">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box(in)">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55</a:t>
            </a:fld>
            <a:endParaRPr lang="en-ZA" dirty="0"/>
          </a:p>
        </p:txBody>
      </p:sp>
      <p:sp>
        <p:nvSpPr>
          <p:cNvPr id="4" name="Content Placeholder 3"/>
          <p:cNvSpPr>
            <a:spLocks noGrp="1"/>
          </p:cNvSpPr>
          <p:nvPr>
            <p:ph sz="quarter" idx="1"/>
          </p:nvPr>
        </p:nvSpPr>
        <p:spPr/>
        <p:txBody>
          <a:bodyPr/>
          <a:lstStyle/>
          <a:p>
            <a:pPr>
              <a:buNone/>
            </a:pPr>
            <a:r>
              <a:rPr lang="en-ZA" sz="2800" dirty="0" smtClean="0"/>
              <a:t> </a:t>
            </a:r>
            <a:r>
              <a:rPr lang="en-ZA" sz="2800" b="1" dirty="0" smtClean="0"/>
              <a:t>Public Holidays</a:t>
            </a:r>
          </a:p>
          <a:p>
            <a:r>
              <a:rPr lang="en-ZA" sz="2800" dirty="0" smtClean="0"/>
              <a:t> Work on Public Holiday voluntary.</a:t>
            </a:r>
          </a:p>
          <a:p>
            <a:r>
              <a:rPr lang="en-ZA" sz="2800" dirty="0" smtClean="0"/>
              <a:t> Can be changed for any other day by agreement.</a:t>
            </a:r>
          </a:p>
          <a:p>
            <a:r>
              <a:rPr lang="en-ZA" sz="2800" dirty="0" smtClean="0"/>
              <a:t> Paid double the normal day’s wage.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500"/>
                                        <p:tgtEl>
                                          <p:spTgt spid="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ox(in)">
                                      <p:cBhvr>
                                        <p:cTn id="13"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56</a:t>
            </a:fld>
            <a:endParaRPr lang="en-ZA" dirty="0"/>
          </a:p>
        </p:txBody>
      </p:sp>
      <p:sp>
        <p:nvSpPr>
          <p:cNvPr id="4" name="Content Placeholder 3"/>
          <p:cNvSpPr>
            <a:spLocks noGrp="1"/>
          </p:cNvSpPr>
          <p:nvPr>
            <p:ph sz="quarter" idx="1"/>
          </p:nvPr>
        </p:nvSpPr>
        <p:spPr/>
        <p:txBody>
          <a:bodyPr/>
          <a:lstStyle/>
          <a:p>
            <a:pPr>
              <a:buNone/>
            </a:pPr>
            <a:r>
              <a:rPr lang="en-ZA" sz="2800" dirty="0" smtClean="0"/>
              <a:t> </a:t>
            </a:r>
            <a:r>
              <a:rPr lang="en-ZA" sz="2800" b="1" dirty="0" smtClean="0"/>
              <a:t>Annual Leave</a:t>
            </a:r>
          </a:p>
          <a:p>
            <a:r>
              <a:rPr lang="en-ZA" sz="2800" dirty="0" smtClean="0"/>
              <a:t> Not less than 21 consecutive days for full time workers.</a:t>
            </a:r>
          </a:p>
          <a:p>
            <a:r>
              <a:rPr lang="en-ZA" sz="2800" dirty="0" smtClean="0"/>
              <a:t> By agreement one day for every 17 days worked.</a:t>
            </a:r>
          </a:p>
          <a:p>
            <a:r>
              <a:rPr lang="en-ZA" sz="2800" dirty="0" smtClean="0"/>
              <a:t> Leave must be granted not later than 6 months after completion of 12 consecutive months of employment. </a:t>
            </a:r>
          </a:p>
          <a:p>
            <a:r>
              <a:rPr lang="en-ZA" sz="2800" dirty="0" smtClean="0"/>
              <a:t> Not concurrent with any period of sick leave.</a:t>
            </a:r>
          </a:p>
          <a:p>
            <a:r>
              <a:rPr lang="en-ZA" sz="2800" dirty="0" smtClean="0"/>
              <a:t> Not concurrent with notice of termination.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500"/>
                                        <p:tgtEl>
                                          <p:spTgt spid="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ox(in)">
                                      <p:cBhvr>
                                        <p:cTn id="13" dur="500"/>
                                        <p:tgtEl>
                                          <p:spTgt spid="4">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box(in)">
                                      <p:cBhvr>
                                        <p:cTn id="16" dur="500"/>
                                        <p:tgtEl>
                                          <p:spTgt spid="4">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box(in)">
                                      <p:cBhvr>
                                        <p:cTn id="19"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57</a:t>
            </a:fld>
            <a:endParaRPr lang="en-ZA" dirty="0"/>
          </a:p>
        </p:txBody>
      </p:sp>
      <p:sp>
        <p:nvSpPr>
          <p:cNvPr id="4" name="Content Placeholder 3"/>
          <p:cNvSpPr>
            <a:spLocks noGrp="1"/>
          </p:cNvSpPr>
          <p:nvPr>
            <p:ph sz="quarter" idx="1"/>
          </p:nvPr>
        </p:nvSpPr>
        <p:spPr/>
        <p:txBody>
          <a:bodyPr>
            <a:normAutofit fontScale="92500"/>
          </a:bodyPr>
          <a:lstStyle/>
          <a:p>
            <a:pPr>
              <a:buNone/>
            </a:pPr>
            <a:r>
              <a:rPr lang="en-ZA" sz="2800" dirty="0" smtClean="0"/>
              <a:t> </a:t>
            </a:r>
            <a:r>
              <a:rPr lang="en-ZA" sz="2800" b="1" dirty="0" smtClean="0"/>
              <a:t>Sick  Leave</a:t>
            </a:r>
          </a:p>
          <a:p>
            <a:r>
              <a:rPr lang="en-ZA" sz="2800" dirty="0" smtClean="0"/>
              <a:t> Every leave cycle of 36 months entitled to  an amount of paid sick leave equal to the number of days the employee will normally work during a period of 6 weeks.</a:t>
            </a:r>
          </a:p>
          <a:p>
            <a:r>
              <a:rPr lang="en-ZA" sz="2800" dirty="0" smtClean="0"/>
              <a:t> During first 6 months of employment : entitled to one day’s paid sick leave for every 26 days worked.</a:t>
            </a:r>
          </a:p>
          <a:p>
            <a:r>
              <a:rPr lang="en-ZA" sz="2800" dirty="0" smtClean="0"/>
              <a:t> Absent for more than 2 consecutive days, or more than two occasions during an 8-week period – employer not required to pay the employee, unless valid medical certificate is produced that employee was not able to work.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500"/>
                                        <p:tgtEl>
                                          <p:spTgt spid="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ox(in)">
                                      <p:cBhvr>
                                        <p:cTn id="13"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58</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 </a:t>
            </a:r>
            <a:r>
              <a:rPr lang="en-ZA" sz="2800" b="1" dirty="0" smtClean="0"/>
              <a:t>Maternity  Leave</a:t>
            </a:r>
          </a:p>
          <a:p>
            <a:r>
              <a:rPr lang="en-ZA" sz="2800" b="1" dirty="0" smtClean="0"/>
              <a:t> </a:t>
            </a:r>
            <a:r>
              <a:rPr lang="en-ZA" sz="2800" dirty="0" smtClean="0"/>
              <a:t>4 consecutive months.</a:t>
            </a:r>
          </a:p>
          <a:p>
            <a:r>
              <a:rPr lang="en-ZA" sz="2800" dirty="0" smtClean="0"/>
              <a:t>  Commence 4 weeks before expected date unless otherwise agreed.</a:t>
            </a:r>
          </a:p>
          <a:p>
            <a:r>
              <a:rPr lang="en-ZA" sz="2800" dirty="0" smtClean="0"/>
              <a:t> May commence on date determined by medical practitioner or midwife that is necessary for the health of the employee or her unborn child.</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59</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 </a:t>
            </a:r>
            <a:r>
              <a:rPr lang="en-ZA" sz="2800" b="1" dirty="0" smtClean="0"/>
              <a:t>Maternity  Leave (cont)</a:t>
            </a:r>
          </a:p>
          <a:p>
            <a:r>
              <a:rPr lang="en-ZA" sz="2800" b="1" dirty="0" smtClean="0"/>
              <a:t> </a:t>
            </a:r>
            <a:r>
              <a:rPr lang="en-ZA" sz="2800" dirty="0" smtClean="0"/>
              <a:t>No work for 6 weeks after birth unless fitness  certified by medical practitioner or midwife. </a:t>
            </a:r>
          </a:p>
          <a:p>
            <a:r>
              <a:rPr lang="en-ZA" sz="2800" dirty="0" smtClean="0"/>
              <a:t> Miscarriage or still birth during third trimester – entitled to 6 weeks maternity leave.</a:t>
            </a:r>
          </a:p>
          <a:p>
            <a:r>
              <a:rPr lang="en-ZA" sz="2800" dirty="0" smtClean="0"/>
              <a:t> Employee to notify employer of date she intends to commence maternity leave and return to week after maternity leave. Notice to be given at least 4 weeks before intended commencement or as soon as reasonably practical.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1.1.2 : The role of shareholders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a:t>
            </a:fld>
            <a:endParaRPr lang="en-ZA" dirty="0"/>
          </a:p>
        </p:txBody>
      </p:sp>
      <p:sp>
        <p:nvSpPr>
          <p:cNvPr id="4" name="Content Placeholder 3"/>
          <p:cNvSpPr>
            <a:spLocks noGrp="1"/>
          </p:cNvSpPr>
          <p:nvPr>
            <p:ph sz="quarter" idx="1"/>
          </p:nvPr>
        </p:nvSpPr>
        <p:spPr/>
        <p:txBody>
          <a:bodyPr>
            <a:normAutofit/>
          </a:bodyPr>
          <a:lstStyle/>
          <a:p>
            <a:pPr>
              <a:buNone/>
            </a:pPr>
            <a:endParaRPr lang="en-ZA" dirty="0" smtClean="0"/>
          </a:p>
          <a:p>
            <a:r>
              <a:rPr lang="en-ZA" sz="2800" dirty="0" smtClean="0"/>
              <a:t> Provide working capital</a:t>
            </a:r>
          </a:p>
          <a:p>
            <a:pPr>
              <a:buNone/>
            </a:pPr>
            <a:endParaRPr lang="en-ZA" sz="2800" dirty="0" smtClean="0"/>
          </a:p>
          <a:p>
            <a:r>
              <a:rPr lang="en-ZA" sz="2800" dirty="0" smtClean="0"/>
              <a:t> Expect good ROI</a:t>
            </a:r>
          </a:p>
          <a:p>
            <a:pPr>
              <a:buNone/>
            </a:pPr>
            <a:endParaRPr lang="en-ZA" sz="2800" dirty="0" smtClean="0"/>
          </a:p>
          <a:p>
            <a:r>
              <a:rPr lang="en-ZA" sz="2800" dirty="0" smtClean="0"/>
              <a:t> Need to be kept informed of business performance and challenges</a:t>
            </a:r>
          </a:p>
          <a:p>
            <a:pPr>
              <a:buNone/>
            </a:pPr>
            <a:endParaRPr lang="en-ZA" sz="2800" dirty="0" smtClean="0"/>
          </a:p>
          <a:p>
            <a:r>
              <a:rPr lang="en-ZA" sz="2800" dirty="0" smtClean="0"/>
              <a:t> Appoint the Executive</a:t>
            </a:r>
          </a:p>
          <a:p>
            <a:pPr>
              <a:buNone/>
            </a:pPr>
            <a:endParaRPr lang="en-ZA" dirty="0" smtClean="0"/>
          </a:p>
          <a:p>
            <a:pPr>
              <a:buNone/>
            </a:pPr>
            <a:endParaRPr lang="en-ZA" dirty="0" smtClean="0"/>
          </a:p>
          <a:p>
            <a:pPr>
              <a:buNone/>
            </a:pPr>
            <a:endParaRPr lang="en-ZA"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ox(in)">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ox(in)">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box(in)">
                                      <p:cBhvr>
                                        <p:cTn id="2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60</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 </a:t>
            </a:r>
            <a:r>
              <a:rPr lang="en-ZA" sz="2800" b="1" dirty="0" smtClean="0"/>
              <a:t>Family Responsibility    Leave</a:t>
            </a:r>
          </a:p>
          <a:p>
            <a:r>
              <a:rPr lang="en-ZA" sz="2800" dirty="0" smtClean="0"/>
              <a:t> Longer than 4 months employed and at least for 4 days a week, entitled to 3 days paid family responsibility leave, during each leave cycle.</a:t>
            </a:r>
          </a:p>
          <a:p>
            <a:r>
              <a:rPr lang="en-ZA" sz="2800" dirty="0" smtClean="0"/>
              <a:t> Child birth.</a:t>
            </a:r>
          </a:p>
          <a:p>
            <a:r>
              <a:rPr lang="en-ZA" sz="2800" dirty="0" smtClean="0"/>
              <a:t> Terminally illness of spouse or life partner, parent, adoptive parent, grandparent, child, adopted child, grandchild or sibling.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500"/>
                                        <p:tgtEl>
                                          <p:spTgt spid="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ox(in)">
                                      <p:cBhvr>
                                        <p:cTn id="13"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61</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 </a:t>
            </a:r>
            <a:r>
              <a:rPr lang="en-ZA" sz="2800" b="1" dirty="0" smtClean="0"/>
              <a:t>Deductions from an employee’s salary</a:t>
            </a:r>
          </a:p>
          <a:p>
            <a:pPr>
              <a:buNone/>
            </a:pPr>
            <a:r>
              <a:rPr lang="en-ZA" sz="2800" dirty="0" smtClean="0"/>
              <a:t>    No deductions allowed without permission from employee except statutory payment such as tax, UIF and pensions.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62</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 </a:t>
            </a:r>
            <a:r>
              <a:rPr lang="en-ZA" sz="2800" b="1" dirty="0" smtClean="0"/>
              <a:t>Other issues not regulated by the BCEA</a:t>
            </a:r>
          </a:p>
          <a:p>
            <a:r>
              <a:rPr lang="en-ZA" sz="2800" b="1" dirty="0" smtClean="0"/>
              <a:t> </a:t>
            </a:r>
            <a:r>
              <a:rPr lang="en-ZA" sz="2800" dirty="0" smtClean="0"/>
              <a:t>Some issuers not regulated By BCEA, such as probationary periods, right of entry into the employer’s premises, pension schemes, training/school fees, funeral benefits, etc.</a:t>
            </a:r>
          </a:p>
          <a:p>
            <a:r>
              <a:rPr lang="en-ZA" sz="2800" dirty="0" smtClean="0"/>
              <a:t> Can be part of the </a:t>
            </a:r>
            <a:r>
              <a:rPr lang="en-ZA" sz="2800" dirty="0" err="1" smtClean="0"/>
              <a:t>CoE</a:t>
            </a:r>
            <a:r>
              <a:rPr lang="en-ZA" sz="2800" dirty="0" smtClean="0"/>
              <a:t> negotiated between the parties.</a:t>
            </a:r>
          </a:p>
          <a:p>
            <a:r>
              <a:rPr lang="en-ZA" sz="2800" dirty="0" smtClean="0"/>
              <a:t>Can also be part of substantive agreement negotiated by employer organisations and trade union.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500"/>
                                        <p:tgtEl>
                                          <p:spTgt spid="4">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box(in)">
                                      <p:cBhvr>
                                        <p:cTn id="13"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63</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 </a:t>
            </a:r>
            <a:r>
              <a:rPr lang="en-ZA" sz="2800" b="1" dirty="0" smtClean="0"/>
              <a:t>Prohibition of employment</a:t>
            </a:r>
          </a:p>
          <a:p>
            <a:r>
              <a:rPr lang="en-ZA" sz="2800" dirty="0" smtClean="0"/>
              <a:t>Employment of any person under the age of 15 prohibited.  </a:t>
            </a:r>
          </a:p>
          <a:p>
            <a:r>
              <a:rPr lang="en-ZA" sz="2800" dirty="0" smtClean="0"/>
              <a:t> Important to verify when in doubt.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box(in)">
                                      <p:cBhvr>
                                        <p:cTn id="1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1.3.2 : Basic Conditions of Employment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64</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 </a:t>
            </a:r>
            <a:r>
              <a:rPr lang="en-ZA" sz="2800" b="1" dirty="0" smtClean="0"/>
              <a:t>Conditions less favourable than BCEA</a:t>
            </a:r>
          </a:p>
          <a:p>
            <a:pPr>
              <a:buNone/>
            </a:pPr>
            <a:endParaRPr lang="en-ZA" sz="2800" b="1" dirty="0" smtClean="0"/>
          </a:p>
          <a:p>
            <a:r>
              <a:rPr lang="en-ZA" sz="2800" dirty="0" smtClean="0"/>
              <a:t>The provisions of the BCEA cannot be out contracted”(less favourable)</a:t>
            </a:r>
          </a:p>
          <a:p>
            <a:r>
              <a:rPr lang="en-ZA" sz="2800" b="1" dirty="0" smtClean="0"/>
              <a:t> </a:t>
            </a:r>
            <a:r>
              <a:rPr lang="en-ZA" sz="2800" dirty="0" smtClean="0"/>
              <a:t>Only more favourable</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1.3.3 : Employment Equity</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65</a:t>
            </a:fld>
            <a:endParaRPr lang="en-ZA" dirty="0"/>
          </a:p>
        </p:txBody>
      </p:sp>
      <p:sp>
        <p:nvSpPr>
          <p:cNvPr id="4" name="Content Placeholder 3"/>
          <p:cNvSpPr>
            <a:spLocks noGrp="1"/>
          </p:cNvSpPr>
          <p:nvPr>
            <p:ph sz="quarter" idx="1"/>
          </p:nvPr>
        </p:nvSpPr>
        <p:spPr/>
        <p:txBody>
          <a:bodyPr>
            <a:normAutofit lnSpcReduction="10000"/>
          </a:bodyPr>
          <a:lstStyle/>
          <a:p>
            <a:pPr>
              <a:buNone/>
            </a:pPr>
            <a:r>
              <a:rPr lang="en-ZA" dirty="0" smtClean="0"/>
              <a:t>     </a:t>
            </a:r>
            <a:r>
              <a:rPr lang="en-ZA" sz="2800" dirty="0" smtClean="0"/>
              <a:t>Study the brief summary of the Employment Equity Act on p. 61 of your LG.</a:t>
            </a:r>
          </a:p>
          <a:p>
            <a:pPr>
              <a:buNone/>
            </a:pPr>
            <a:endParaRPr lang="en-ZA" sz="2800" dirty="0" smtClean="0"/>
          </a:p>
          <a:p>
            <a:pPr>
              <a:buNone/>
            </a:pPr>
            <a:r>
              <a:rPr lang="en-ZA" sz="2800" dirty="0" smtClean="0"/>
              <a:t>    What is the purpose of the Act?</a:t>
            </a:r>
          </a:p>
          <a:p>
            <a:pPr>
              <a:buNone/>
            </a:pPr>
            <a:endParaRPr lang="en-ZA" sz="2800" dirty="0" smtClean="0"/>
          </a:p>
          <a:p>
            <a:pPr>
              <a:buNone/>
            </a:pPr>
            <a:r>
              <a:rPr lang="en-ZA" sz="2800" dirty="0" smtClean="0"/>
              <a:t>     To whom does the Act apply?</a:t>
            </a:r>
          </a:p>
          <a:p>
            <a:pPr>
              <a:buNone/>
            </a:pPr>
            <a:endParaRPr lang="en-ZA" sz="2800" dirty="0" smtClean="0"/>
          </a:p>
          <a:p>
            <a:pPr>
              <a:buNone/>
            </a:pPr>
            <a:r>
              <a:rPr lang="en-ZA" sz="2800" dirty="0" smtClean="0"/>
              <a:t>     Definition of designated employer?</a:t>
            </a:r>
          </a:p>
          <a:p>
            <a:pPr>
              <a:buNone/>
            </a:pPr>
            <a:endParaRPr lang="en-ZA" sz="2800" dirty="0" smtClean="0"/>
          </a:p>
          <a:p>
            <a:pPr>
              <a:buNone/>
            </a:pPr>
            <a:r>
              <a:rPr lang="en-ZA" sz="2800" dirty="0" smtClean="0"/>
              <a:t>     Definition of designated employee?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ox(i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ox(in)">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ox(in)">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box(in)">
                                      <p:cBhvr>
                                        <p:cTn id="2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1.3.5 : Restraint of Trade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66</a:t>
            </a:fld>
            <a:endParaRPr lang="en-ZA" dirty="0"/>
          </a:p>
        </p:txBody>
      </p:sp>
      <p:sp>
        <p:nvSpPr>
          <p:cNvPr id="4" name="Content Placeholder 3"/>
          <p:cNvSpPr>
            <a:spLocks noGrp="1"/>
          </p:cNvSpPr>
          <p:nvPr>
            <p:ph sz="quarter" idx="1"/>
          </p:nvPr>
        </p:nvSpPr>
        <p:spPr/>
        <p:txBody>
          <a:bodyPr/>
          <a:lstStyle/>
          <a:p>
            <a:r>
              <a:rPr lang="en-ZA" dirty="0" smtClean="0"/>
              <a:t> Designed to protect business interests.</a:t>
            </a:r>
          </a:p>
          <a:p>
            <a:r>
              <a:rPr lang="en-ZA" dirty="0" smtClean="0"/>
              <a:t> Not enforceable when against public interest.</a:t>
            </a:r>
          </a:p>
          <a:p>
            <a:r>
              <a:rPr lang="en-ZA" dirty="0" smtClean="0"/>
              <a:t> Courts will only interfere where constraints is unreasonable.</a:t>
            </a:r>
          </a:p>
          <a:p>
            <a:r>
              <a:rPr lang="en-ZA" dirty="0" smtClean="0"/>
              <a:t> Examples : Not to divulge to third parties( trade secrets, confidential information, price lists, customer lists, etc (during or after employment)</a:t>
            </a:r>
          </a:p>
          <a:p>
            <a:r>
              <a:rPr lang="en-ZA" dirty="0" smtClean="0"/>
              <a:t> Terminated employee not allowed to:</a:t>
            </a:r>
          </a:p>
          <a:p>
            <a:pPr lvl="1">
              <a:buFont typeface="Wingdings" pitchFamily="2" charset="2"/>
              <a:buChar char="Ø"/>
            </a:pPr>
            <a:r>
              <a:rPr lang="en-ZA" dirty="0" smtClean="0"/>
              <a:t> Solicit customers</a:t>
            </a:r>
          </a:p>
          <a:p>
            <a:pPr lvl="1">
              <a:buFont typeface="Wingdings" pitchFamily="2" charset="2"/>
              <a:buChar char="Ø"/>
            </a:pPr>
            <a:r>
              <a:rPr lang="en-ZA" dirty="0" smtClean="0"/>
              <a:t> Canvass business from customers</a:t>
            </a:r>
          </a:p>
          <a:p>
            <a:pPr lvl="1">
              <a:buFont typeface="Wingdings" pitchFamily="2" charset="2"/>
              <a:buChar char="Ø"/>
            </a:pPr>
            <a:r>
              <a:rPr lang="en-ZA" dirty="0" smtClean="0"/>
              <a:t> Do anything that might deprive the organisation of customer’s goodwill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box(in)">
                                      <p:cBhvr>
                                        <p:cTn id="30" dur="500"/>
                                        <p:tgtEl>
                                          <p:spTgt spid="4">
                                            <p:txEl>
                                              <p:pRg st="5" end="5"/>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box(in)">
                                      <p:cBhvr>
                                        <p:cTn id="33" dur="500"/>
                                        <p:tgtEl>
                                          <p:spTgt spid="4">
                                            <p:txEl>
                                              <p:pRg st="6" end="6"/>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Effect transition="in" filter="box(in)">
                                      <p:cBhvr>
                                        <p:cTn id="36"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1.3.4 : Definition of Affirmative Action</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67</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First read the definition of affirmative action on p. 63 of your LG.</a:t>
            </a:r>
          </a:p>
          <a:p>
            <a:pPr>
              <a:buNone/>
            </a:pPr>
            <a:r>
              <a:rPr lang="en-ZA" sz="2800" b="1" dirty="0" smtClean="0"/>
              <a:t>Breakdown :</a:t>
            </a:r>
            <a:r>
              <a:rPr lang="en-ZA" b="1" dirty="0" smtClean="0"/>
              <a:t> </a:t>
            </a:r>
          </a:p>
          <a:p>
            <a:r>
              <a:rPr lang="en-ZA" dirty="0" smtClean="0"/>
              <a:t> </a:t>
            </a:r>
            <a:r>
              <a:rPr lang="en-ZA" sz="2800" dirty="0" smtClean="0"/>
              <a:t>Measures</a:t>
            </a:r>
          </a:p>
          <a:p>
            <a:r>
              <a:rPr lang="en-ZA" sz="2800" dirty="0" smtClean="0"/>
              <a:t> Suitably qualified </a:t>
            </a:r>
          </a:p>
          <a:p>
            <a:r>
              <a:rPr lang="en-ZA" sz="2800" dirty="0" smtClean="0"/>
              <a:t> Designated groups</a:t>
            </a:r>
          </a:p>
          <a:p>
            <a:r>
              <a:rPr lang="en-ZA" sz="2800" dirty="0" smtClean="0"/>
              <a:t> Equal employment opportunities</a:t>
            </a:r>
          </a:p>
          <a:p>
            <a:r>
              <a:rPr lang="en-ZA" sz="2800" dirty="0" smtClean="0"/>
              <a:t> Equally represented in all occupational categories in the workforce of  a designated employer</a:t>
            </a:r>
            <a:endParaRPr lang="en-US" sz="2800"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1.3.6 : Confidentiality Agreements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68</a:t>
            </a:fld>
            <a:endParaRPr lang="en-ZA" dirty="0"/>
          </a:p>
        </p:txBody>
      </p:sp>
      <p:sp>
        <p:nvSpPr>
          <p:cNvPr id="4" name="Content Placeholder 3"/>
          <p:cNvSpPr>
            <a:spLocks noGrp="1"/>
          </p:cNvSpPr>
          <p:nvPr>
            <p:ph sz="quarter" idx="1"/>
          </p:nvPr>
        </p:nvSpPr>
        <p:spPr/>
        <p:txBody>
          <a:bodyPr/>
          <a:lstStyle/>
          <a:p>
            <a:r>
              <a:rPr lang="en-ZA" dirty="0" smtClean="0"/>
              <a:t> </a:t>
            </a:r>
            <a:r>
              <a:rPr lang="en-ZA" sz="2800" dirty="0" smtClean="0"/>
              <a:t>Confidentiality agreements applicable in the event of employees get to know the systems and techniques that are vital to the business.</a:t>
            </a:r>
          </a:p>
          <a:p>
            <a:r>
              <a:rPr lang="en-ZA" sz="2800" dirty="0" smtClean="0"/>
              <a:t> Entered into  with such employees to protect this information.</a:t>
            </a:r>
          </a:p>
          <a:p>
            <a:r>
              <a:rPr lang="en-ZA" sz="2800" dirty="0" smtClean="0"/>
              <a:t> Examples : Know-how, trade secrets, IP, plans, procedures and strategies.</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69</a:t>
            </a:fld>
            <a:endParaRPr lang="en-ZA" dirty="0"/>
          </a:p>
        </p:txBody>
      </p:sp>
      <p:pic>
        <p:nvPicPr>
          <p:cNvPr id="5" name="Content Placeholder 4" descr="ec_i_formative_2.gif"/>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87624" y="1340768"/>
            <a:ext cx="2194560" cy="1097280"/>
          </a:xfrm>
          <a:prstGeom prst="rect">
            <a:avLst/>
          </a:prstGeom>
          <a:noFill/>
          <a:ln>
            <a:noFill/>
          </a:ln>
        </p:spPr>
      </p:pic>
      <p:sp>
        <p:nvSpPr>
          <p:cNvPr id="6" name="TextBox 5"/>
          <p:cNvSpPr txBox="1"/>
          <p:nvPr/>
        </p:nvSpPr>
        <p:spPr>
          <a:xfrm>
            <a:off x="1619672" y="3861048"/>
            <a:ext cx="5234125" cy="523220"/>
          </a:xfrm>
          <a:prstGeom prst="rect">
            <a:avLst/>
          </a:prstGeom>
          <a:noFill/>
        </p:spPr>
        <p:txBody>
          <a:bodyPr wrap="none" rtlCol="0">
            <a:spAutoFit/>
          </a:bodyPr>
          <a:lstStyle/>
          <a:p>
            <a:r>
              <a:rPr lang="en-ZA" sz="2800" dirty="0" smtClean="0"/>
              <a:t>Do formative activity 1.3  POE P 75</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1.1.2 : The role of employees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7</a:t>
            </a:fld>
            <a:endParaRPr lang="en-ZA" dirty="0"/>
          </a:p>
        </p:txBody>
      </p:sp>
      <p:sp>
        <p:nvSpPr>
          <p:cNvPr id="4" name="Content Placeholder 3"/>
          <p:cNvSpPr>
            <a:spLocks noGrp="1"/>
          </p:cNvSpPr>
          <p:nvPr>
            <p:ph sz="quarter" idx="1"/>
          </p:nvPr>
        </p:nvSpPr>
        <p:spPr/>
        <p:txBody>
          <a:bodyPr>
            <a:normAutofit/>
          </a:bodyPr>
          <a:lstStyle/>
          <a:p>
            <a:pPr>
              <a:buNone/>
            </a:pPr>
            <a:endParaRPr lang="en-ZA" dirty="0" smtClean="0"/>
          </a:p>
          <a:p>
            <a:r>
              <a:rPr lang="en-ZA" sz="2800" dirty="0" smtClean="0"/>
              <a:t> They provide the labour</a:t>
            </a:r>
          </a:p>
          <a:p>
            <a:pPr>
              <a:buNone/>
            </a:pPr>
            <a:endParaRPr lang="en-ZA" sz="2800" dirty="0" smtClean="0"/>
          </a:p>
          <a:p>
            <a:r>
              <a:rPr lang="en-ZA" sz="2800" dirty="0" smtClean="0"/>
              <a:t> They need to be trained and developed</a:t>
            </a:r>
          </a:p>
          <a:p>
            <a:pPr>
              <a:buNone/>
            </a:pPr>
            <a:endParaRPr lang="en-ZA" sz="2800" dirty="0" smtClean="0"/>
          </a:p>
          <a:p>
            <a:r>
              <a:rPr lang="en-ZA" sz="2800" dirty="0" smtClean="0"/>
              <a:t> They need to be kept informed</a:t>
            </a:r>
          </a:p>
          <a:p>
            <a:pPr>
              <a:buNone/>
            </a:pPr>
            <a:endParaRPr lang="en-ZA" sz="2800" dirty="0" smtClean="0"/>
          </a:p>
          <a:p>
            <a:r>
              <a:rPr lang="en-ZA" sz="2800" dirty="0" smtClean="0"/>
              <a:t> The need to be involved (sharing of ideas)</a:t>
            </a:r>
          </a:p>
          <a:p>
            <a:pPr>
              <a:buNone/>
            </a:pPr>
            <a:endParaRPr lang="en-ZA" dirty="0" smtClean="0"/>
          </a:p>
          <a:p>
            <a:pPr>
              <a:buNone/>
            </a:pPr>
            <a:endParaRPr lang="en-ZA" dirty="0" smtClean="0"/>
          </a:p>
          <a:p>
            <a:pPr>
              <a:buNone/>
            </a:pPr>
            <a:endParaRPr lang="en-ZA"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box(in)">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ox(in)">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box(in)">
                                      <p:cBhvr>
                                        <p:cTn id="2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221200"/>
            <a:ext cx="8219256" cy="1008000"/>
          </a:xfrm>
        </p:spPr>
        <p:txBody>
          <a:bodyPr>
            <a:normAutofit fontScale="90000"/>
          </a:bodyPr>
          <a:lstStyle/>
          <a:p>
            <a:r>
              <a:rPr lang="en-ZA" dirty="0" smtClean="0"/>
              <a:t>Do knowledge questionnaire 1  in your POE p. 109   </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70</a:t>
            </a:fld>
            <a:endParaRPr lang="en-ZA" dirty="0"/>
          </a:p>
        </p:txBody>
      </p:sp>
      <p:sp>
        <p:nvSpPr>
          <p:cNvPr id="5" name="TextBox 4"/>
          <p:cNvSpPr txBox="1"/>
          <p:nvPr/>
        </p:nvSpPr>
        <p:spPr>
          <a:xfrm>
            <a:off x="1835696" y="2276872"/>
            <a:ext cx="5660524" cy="769441"/>
          </a:xfrm>
          <a:prstGeom prst="rect">
            <a:avLst/>
          </a:prstGeom>
          <a:noFill/>
        </p:spPr>
        <p:txBody>
          <a:bodyPr wrap="none" rtlCol="0">
            <a:spAutoFit/>
          </a:bodyPr>
          <a:lstStyle/>
          <a:p>
            <a:r>
              <a:rPr lang="en-ZA" sz="4400" dirty="0" smtClean="0">
                <a:solidFill>
                  <a:srgbClr val="FF0000"/>
                </a:solidFill>
              </a:rPr>
              <a:t>Summative  assessment</a:t>
            </a:r>
            <a:endParaRPr lang="en-US" sz="4400" dirty="0">
              <a:solidFill>
                <a:srgbClr val="FF0000"/>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221200"/>
            <a:ext cx="8219256" cy="1008000"/>
          </a:xfrm>
        </p:spPr>
        <p:txBody>
          <a:bodyPr>
            <a:normAutofit fontScale="90000"/>
          </a:bodyPr>
          <a:lstStyle/>
          <a:p>
            <a:r>
              <a:rPr lang="en-ZA" dirty="0" smtClean="0"/>
              <a:t>Do workplace assignment 1 on p 132 of the POE   </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71</a:t>
            </a:fld>
            <a:endParaRPr lang="en-ZA" dirty="0"/>
          </a:p>
        </p:txBody>
      </p:sp>
      <p:sp>
        <p:nvSpPr>
          <p:cNvPr id="5" name="TextBox 4"/>
          <p:cNvSpPr txBox="1"/>
          <p:nvPr/>
        </p:nvSpPr>
        <p:spPr>
          <a:xfrm>
            <a:off x="1835696" y="2276872"/>
            <a:ext cx="5660524" cy="769441"/>
          </a:xfrm>
          <a:prstGeom prst="rect">
            <a:avLst/>
          </a:prstGeom>
          <a:noFill/>
        </p:spPr>
        <p:txBody>
          <a:bodyPr wrap="none" rtlCol="0">
            <a:spAutoFit/>
          </a:bodyPr>
          <a:lstStyle/>
          <a:p>
            <a:r>
              <a:rPr lang="en-ZA" sz="4400" dirty="0" smtClean="0">
                <a:solidFill>
                  <a:srgbClr val="FF0000"/>
                </a:solidFill>
              </a:rPr>
              <a:t>Summative  assessment</a:t>
            </a:r>
            <a:endParaRPr lang="en-US" sz="4400" dirty="0">
              <a:solidFill>
                <a:srgbClr val="FF0000"/>
              </a:solidFill>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80778A-6F9D-4141-8080-B8192EADCD40}" type="slidenum">
              <a:rPr lang="en-ZA" smtClean="0"/>
              <a:pPr/>
              <a:t>72</a:t>
            </a:fld>
            <a:endParaRPr lang="en-ZA"/>
          </a:p>
        </p:txBody>
      </p:sp>
      <p:sp>
        <p:nvSpPr>
          <p:cNvPr id="5" name="Title 4"/>
          <p:cNvSpPr>
            <a:spLocks noGrp="1"/>
          </p:cNvSpPr>
          <p:nvPr>
            <p:ph type="ctrTitle"/>
          </p:nvPr>
        </p:nvSpPr>
        <p:spPr/>
        <p:txBody>
          <a:bodyPr>
            <a:normAutofit/>
          </a:bodyPr>
          <a:lstStyle/>
          <a:p>
            <a:r>
              <a:rPr lang="en-ZA" dirty="0" smtClean="0"/>
              <a:t> Employment Relations</a:t>
            </a:r>
            <a:br>
              <a:rPr lang="en-ZA" dirty="0" smtClean="0"/>
            </a:br>
            <a:endParaRPr lang="en-ZA" dirty="0"/>
          </a:p>
        </p:txBody>
      </p:sp>
      <p:pic>
        <p:nvPicPr>
          <p:cNvPr id="3" name="Picture 2">
            <a:extLst>
              <a:ext uri="{FF2B5EF4-FFF2-40B4-BE49-F238E27FC236}">
                <a16:creationId xmlns:a16="http://schemas.microsoft.com/office/drawing/2014/main" xmlns="" id="{5C6D9978-24BF-4A39-8192-FB7EDD300E77}"/>
              </a:ext>
            </a:extLst>
          </p:cNvPr>
          <p:cNvPicPr>
            <a:picLocks noChangeAspect="1"/>
          </p:cNvPicPr>
          <p:nvPr/>
        </p:nvPicPr>
        <p:blipFill>
          <a:blip r:embed="rId2" cstate="print"/>
          <a:stretch>
            <a:fillRect/>
          </a:stretch>
        </p:blipFill>
        <p:spPr>
          <a:xfrm>
            <a:off x="3241607" y="6431866"/>
            <a:ext cx="2664183" cy="384081"/>
          </a:xfrm>
          <a:prstGeom prst="rect">
            <a:avLst/>
          </a:prstGeom>
        </p:spPr>
      </p:pic>
      <p:sp>
        <p:nvSpPr>
          <p:cNvPr id="6" name="TextBox 5"/>
          <p:cNvSpPr txBox="1"/>
          <p:nvPr/>
        </p:nvSpPr>
        <p:spPr>
          <a:xfrm>
            <a:off x="107504" y="4437112"/>
            <a:ext cx="1547218" cy="584775"/>
          </a:xfrm>
          <a:prstGeom prst="rect">
            <a:avLst/>
          </a:prstGeom>
          <a:noFill/>
        </p:spPr>
        <p:txBody>
          <a:bodyPr wrap="none" rtlCol="0">
            <a:spAutoFit/>
          </a:bodyPr>
          <a:lstStyle/>
          <a:p>
            <a:r>
              <a:rPr lang="en-ZA" sz="3200" dirty="0" smtClean="0"/>
              <a:t>SU 2.1 : </a:t>
            </a:r>
          </a:p>
        </p:txBody>
      </p:sp>
      <p:sp>
        <p:nvSpPr>
          <p:cNvPr id="7" name="Rectangle 6"/>
          <p:cNvSpPr/>
          <p:nvPr/>
        </p:nvSpPr>
        <p:spPr>
          <a:xfrm>
            <a:off x="2195736" y="4149080"/>
            <a:ext cx="6408712" cy="1077218"/>
          </a:xfrm>
          <a:prstGeom prst="rect">
            <a:avLst/>
          </a:prstGeom>
        </p:spPr>
        <p:txBody>
          <a:bodyPr wrap="square">
            <a:spAutoFit/>
          </a:bodyPr>
          <a:lstStyle/>
          <a:p>
            <a:r>
              <a:rPr lang="en-GB" sz="3200" dirty="0" smtClean="0"/>
              <a:t>Issues for Discussion, Consultation or Negotiation</a:t>
            </a:r>
            <a:endParaRPr lang="en-US" sz="3200" dirty="0"/>
          </a:p>
        </p:txBody>
      </p:sp>
    </p:spTree>
    <p:extLst>
      <p:ext uri="{BB962C8B-B14F-4D97-AF65-F5344CB8AC3E}">
        <p14:creationId xmlns:p14="http://schemas.microsoft.com/office/powerpoint/2010/main" xmlns="" val="273826971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2.1.1	Issues for Discussion, Consultation or Negotiation</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73</a:t>
            </a:fld>
            <a:endParaRPr lang="en-ZA" dirty="0"/>
          </a:p>
        </p:txBody>
      </p:sp>
      <p:sp>
        <p:nvSpPr>
          <p:cNvPr id="4" name="Content Placeholder 3"/>
          <p:cNvSpPr>
            <a:spLocks noGrp="1"/>
          </p:cNvSpPr>
          <p:nvPr>
            <p:ph sz="quarter" idx="1"/>
          </p:nvPr>
        </p:nvSpPr>
        <p:spPr/>
        <p:txBody>
          <a:bodyPr/>
          <a:lstStyle/>
          <a:p>
            <a:endParaRPr lang="en-ZA" dirty="0" smtClean="0"/>
          </a:p>
          <a:p>
            <a:r>
              <a:rPr lang="en-ZA" sz="3200" dirty="0" smtClean="0"/>
              <a:t>  Old era vs. New era</a:t>
            </a:r>
          </a:p>
          <a:p>
            <a:r>
              <a:rPr lang="en-ZA" sz="3200" dirty="0" smtClean="0"/>
              <a:t> 'involve and consult'</a:t>
            </a:r>
            <a:endParaRPr lang="en-US" sz="3200" dirty="0" smtClean="0"/>
          </a:p>
          <a:p>
            <a:r>
              <a:rPr lang="en-ZA" sz="3200" dirty="0" smtClean="0"/>
              <a:t> Meaning of consultation </a:t>
            </a:r>
          </a:p>
          <a:p>
            <a:r>
              <a:rPr lang="en-ZA" sz="3200" dirty="0" smtClean="0"/>
              <a:t>Meaning of negotiation</a:t>
            </a:r>
            <a:endParaRPr lang="en-US" sz="32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ZA" dirty="0" smtClean="0"/>
              <a:t>2.1.2	Verify Accuracy and Validity of Information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74</a:t>
            </a:fld>
            <a:endParaRPr lang="en-ZA" dirty="0"/>
          </a:p>
        </p:txBody>
      </p:sp>
      <p:sp>
        <p:nvSpPr>
          <p:cNvPr id="4" name="Content Placeholder 3"/>
          <p:cNvSpPr>
            <a:spLocks noGrp="1"/>
          </p:cNvSpPr>
          <p:nvPr>
            <p:ph sz="quarter" idx="1"/>
          </p:nvPr>
        </p:nvSpPr>
        <p:spPr/>
        <p:txBody>
          <a:bodyPr/>
          <a:lstStyle/>
          <a:p>
            <a:r>
              <a:rPr lang="en-ZA" dirty="0" smtClean="0"/>
              <a:t> </a:t>
            </a:r>
            <a:r>
              <a:rPr lang="en-ZA" sz="2800" dirty="0" smtClean="0"/>
              <a:t>Information not based on facts!!</a:t>
            </a:r>
          </a:p>
          <a:p>
            <a:r>
              <a:rPr lang="en-ZA" sz="2800" dirty="0" smtClean="0"/>
              <a:t> Everyone Has an Agenda</a:t>
            </a:r>
          </a:p>
          <a:p>
            <a:r>
              <a:rPr lang="en-ZA" sz="2800" dirty="0" smtClean="0"/>
              <a:t> Credible Sources</a:t>
            </a:r>
            <a:endParaRPr lang="en-US" sz="2800" b="1" u="sng" dirty="0" smtClean="0"/>
          </a:p>
          <a:p>
            <a:r>
              <a:rPr lang="en-ZA" sz="2800" dirty="0" smtClean="0"/>
              <a:t> Some Sources of Information Aim to Mislead</a:t>
            </a:r>
          </a:p>
          <a:p>
            <a:r>
              <a:rPr lang="en-ZA" sz="2800" dirty="0" smtClean="0"/>
              <a:t> Verify the name of the  game</a:t>
            </a:r>
          </a:p>
          <a:p>
            <a:r>
              <a:rPr lang="en-ZA" sz="2800" dirty="0" smtClean="0"/>
              <a:t> Golden rules : </a:t>
            </a:r>
            <a:r>
              <a:rPr lang="en-ZA" sz="2800" b="1" i="1" dirty="0" smtClean="0"/>
              <a:t>validity, accuracy, reliability</a:t>
            </a:r>
            <a:endParaRPr lang="en-US" sz="2800" b="1" i="1" dirty="0" smtClean="0"/>
          </a:p>
          <a:p>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ZA" dirty="0" smtClean="0"/>
              <a:t>2.1.3	Determine and Assess Merits of the Issue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75</a:t>
            </a:fld>
            <a:endParaRPr lang="en-ZA" dirty="0"/>
          </a:p>
        </p:txBody>
      </p:sp>
      <p:sp>
        <p:nvSpPr>
          <p:cNvPr id="4" name="Content Placeholder 3"/>
          <p:cNvSpPr>
            <a:spLocks noGrp="1"/>
          </p:cNvSpPr>
          <p:nvPr>
            <p:ph sz="quarter" idx="1"/>
          </p:nvPr>
        </p:nvSpPr>
        <p:spPr/>
        <p:txBody>
          <a:bodyPr/>
          <a:lstStyle/>
          <a:p>
            <a:r>
              <a:rPr lang="en-ZA" sz="2800" dirty="0" smtClean="0"/>
              <a:t> Successful  </a:t>
            </a:r>
          </a:p>
          <a:p>
            <a:r>
              <a:rPr lang="en-ZA" sz="2800" dirty="0" smtClean="0"/>
              <a:t> Has Acceptable Tradeoffs</a:t>
            </a:r>
          </a:p>
          <a:p>
            <a:r>
              <a:rPr lang="en-ZA" sz="2800" b="1" dirty="0" smtClean="0"/>
              <a:t> </a:t>
            </a:r>
            <a:r>
              <a:rPr lang="en-ZA" sz="2800" dirty="0" smtClean="0"/>
              <a:t>Meets Constraints</a:t>
            </a:r>
          </a:p>
          <a:p>
            <a:r>
              <a:rPr lang="en-ZA" sz="2800" b="1" dirty="0" smtClean="0"/>
              <a:t> </a:t>
            </a:r>
            <a:r>
              <a:rPr lang="en-ZA" sz="2800" dirty="0" smtClean="0"/>
              <a:t>Acceptable to Users</a:t>
            </a:r>
          </a:p>
          <a:p>
            <a:r>
              <a:rPr lang="en-ZA" sz="2800" dirty="0" smtClean="0"/>
              <a:t> Good Cost/Benefit Ratio</a:t>
            </a:r>
          </a:p>
          <a:p>
            <a:r>
              <a:rPr lang="en-ZA" sz="2800" dirty="0" smtClean="0"/>
              <a:t> Practical and reliable</a:t>
            </a:r>
          </a:p>
          <a:p>
            <a:r>
              <a:rPr lang="en-ZA" sz="2800" dirty="0" smtClean="0"/>
              <a:t> Original</a:t>
            </a:r>
          </a:p>
          <a:p>
            <a:r>
              <a:rPr lang="en-ZA" sz="2800" dirty="0" smtClean="0"/>
              <a:t>Surprising</a:t>
            </a:r>
          </a:p>
          <a:p>
            <a:r>
              <a:rPr lang="en-ZA" sz="2800" dirty="0" smtClean="0"/>
              <a:t> Shaping improvement</a:t>
            </a:r>
            <a:endParaRPr lang="en-US" sz="2800" dirty="0" smtClean="0"/>
          </a:p>
          <a:p>
            <a:endParaRPr lang="en-US" sz="2800" b="1" u="sng" dirty="0" smtClean="0"/>
          </a:p>
          <a:p>
            <a:endParaRPr lang="en-US" sz="2800" dirty="0" smtClean="0"/>
          </a:p>
          <a:p>
            <a:endParaRPr lang="en-US" dirty="0" smtClean="0"/>
          </a:p>
          <a:p>
            <a:endParaRPr lang="en-US" b="1" dirty="0" smtClean="0"/>
          </a:p>
          <a:p>
            <a:pPr>
              <a:buNone/>
            </a:pPr>
            <a:endParaRPr lang="en-US" dirty="0" smtClean="0"/>
          </a:p>
          <a:p>
            <a:endParaRPr lang="en-US" b="1" u="sng" dirty="0" smtClean="0"/>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2.1.4	Identify Appropriate Forum for an Issue </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76</a:t>
            </a:fld>
            <a:endParaRPr lang="en-ZA" dirty="0"/>
          </a:p>
        </p:txBody>
      </p:sp>
      <p:sp>
        <p:nvSpPr>
          <p:cNvPr id="4" name="Content Placeholder 3"/>
          <p:cNvSpPr>
            <a:spLocks noGrp="1"/>
          </p:cNvSpPr>
          <p:nvPr>
            <p:ph sz="quarter" idx="1"/>
          </p:nvPr>
        </p:nvSpPr>
        <p:spPr/>
        <p:txBody>
          <a:bodyPr/>
          <a:lstStyle/>
          <a:p>
            <a:r>
              <a:rPr lang="en-ZA" dirty="0" smtClean="0"/>
              <a:t> </a:t>
            </a:r>
            <a:r>
              <a:rPr lang="en-ZA" sz="2800" dirty="0" smtClean="0"/>
              <a:t>Workplace forums</a:t>
            </a:r>
          </a:p>
          <a:p>
            <a:r>
              <a:rPr lang="en-ZA" sz="2800" dirty="0" smtClean="0"/>
              <a:t> </a:t>
            </a:r>
            <a:r>
              <a:rPr lang="en-US" sz="2800" dirty="0" smtClean="0"/>
              <a:t>Promote the interests of all workers (not only trade union members)</a:t>
            </a:r>
          </a:p>
          <a:p>
            <a:r>
              <a:rPr lang="en-US" sz="2800" dirty="0" smtClean="0"/>
              <a:t>Enhance workplace efficiency</a:t>
            </a:r>
          </a:p>
          <a:p>
            <a:r>
              <a:rPr lang="en-US" sz="2800" dirty="0" smtClean="0"/>
              <a:t>Consult with the employer</a:t>
            </a:r>
          </a:p>
          <a:p>
            <a:r>
              <a:rPr lang="en-US" sz="2800" dirty="0" smtClean="0"/>
              <a:t>Take part in decision-making</a:t>
            </a:r>
          </a:p>
          <a:p>
            <a:r>
              <a:rPr lang="en-ZA" sz="2800" dirty="0" smtClean="0"/>
              <a:t> Workplace committees</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2.1.4	Identify Appropriate Forum for an Issue </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77</a:t>
            </a:fld>
            <a:endParaRPr lang="en-ZA" dirty="0"/>
          </a:p>
        </p:txBody>
      </p:sp>
      <p:sp>
        <p:nvSpPr>
          <p:cNvPr id="4" name="Content Placeholder 3"/>
          <p:cNvSpPr>
            <a:spLocks noGrp="1"/>
          </p:cNvSpPr>
          <p:nvPr>
            <p:ph sz="quarter" idx="1"/>
          </p:nvPr>
        </p:nvSpPr>
        <p:spPr/>
        <p:txBody>
          <a:bodyPr/>
          <a:lstStyle/>
          <a:p>
            <a:pPr>
              <a:buNone/>
            </a:pPr>
            <a:r>
              <a:rPr lang="en-ZA" dirty="0" smtClean="0"/>
              <a:t>Workplace Forum</a:t>
            </a:r>
          </a:p>
          <a:p>
            <a:r>
              <a:rPr lang="en-ZA" dirty="0" smtClean="0"/>
              <a:t> Registrated TU to apply at CCMA</a:t>
            </a:r>
          </a:p>
          <a:p>
            <a:r>
              <a:rPr lang="en-ZA" dirty="0" smtClean="0"/>
              <a:t> More than 100 staff members</a:t>
            </a:r>
          </a:p>
          <a:p>
            <a:r>
              <a:rPr lang="en-ZA" dirty="0" smtClean="0"/>
              <a:t> Represent all employees and not just union members</a:t>
            </a:r>
          </a:p>
          <a:p>
            <a:r>
              <a:rPr lang="en-ZA" dirty="0" smtClean="0"/>
              <a:t> Matters for consultation and negotiation</a:t>
            </a:r>
          </a:p>
          <a:p>
            <a:r>
              <a:rPr lang="en-ZA" dirty="0" smtClean="0"/>
              <a:t> Not met favourable by majority of trade unions  </a:t>
            </a:r>
            <a:endParaRPr lang="en-US" dirty="0" smtClean="0"/>
          </a:p>
          <a:p>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19256" cy="1008000"/>
          </a:xfrm>
        </p:spPr>
        <p:txBody>
          <a:bodyPr>
            <a:normAutofit fontScale="90000"/>
          </a:bodyPr>
          <a:lstStyle/>
          <a:p>
            <a:r>
              <a:rPr lang="en-ZA" dirty="0" smtClean="0"/>
              <a:t>2.1.5	Give Feedback on Assessment of and Issue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78</a:t>
            </a:fld>
            <a:endParaRPr lang="en-ZA" dirty="0"/>
          </a:p>
        </p:txBody>
      </p:sp>
      <p:sp>
        <p:nvSpPr>
          <p:cNvPr id="4" name="Content Placeholder 3"/>
          <p:cNvSpPr>
            <a:spLocks noGrp="1"/>
          </p:cNvSpPr>
          <p:nvPr>
            <p:ph sz="quarter" idx="1"/>
          </p:nvPr>
        </p:nvSpPr>
        <p:spPr/>
        <p:txBody>
          <a:bodyPr/>
          <a:lstStyle/>
          <a:p>
            <a:pPr>
              <a:buNone/>
            </a:pPr>
            <a:r>
              <a:rPr lang="en-ZA" dirty="0" smtClean="0"/>
              <a:t> </a:t>
            </a:r>
            <a:r>
              <a:rPr lang="en-ZA" sz="2800" b="1" dirty="0" smtClean="0"/>
              <a:t>Verbal Report</a:t>
            </a:r>
          </a:p>
          <a:p>
            <a:r>
              <a:rPr lang="en-ZA" sz="2800" b="1" dirty="0" smtClean="0"/>
              <a:t> </a:t>
            </a:r>
            <a:r>
              <a:rPr lang="en-ZA" sz="2800" dirty="0" smtClean="0"/>
              <a:t>Important aspects :  Credibility, Real facts, KISS, Highlight benefits, Anticipate counter arguments, Open minded, Stress points of agreement, Keep it cool, Show respect.</a:t>
            </a:r>
          </a:p>
          <a:p>
            <a:pPr>
              <a:buNone/>
            </a:pPr>
            <a:r>
              <a:rPr lang="en-ZA" sz="2800" b="1" dirty="0" smtClean="0"/>
              <a:t>Structure</a:t>
            </a:r>
          </a:p>
          <a:p>
            <a:r>
              <a:rPr lang="en-ZA" sz="2800" b="1" dirty="0" smtClean="0"/>
              <a:t> </a:t>
            </a:r>
            <a:r>
              <a:rPr lang="en-ZA" sz="2800" dirty="0" smtClean="0"/>
              <a:t>Issue -  facts – options – proposal - length</a:t>
            </a:r>
            <a:endParaRPr lang="en-US" sz="2800"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19256" cy="1008000"/>
          </a:xfrm>
        </p:spPr>
        <p:txBody>
          <a:bodyPr>
            <a:normAutofit fontScale="90000"/>
          </a:bodyPr>
          <a:lstStyle/>
          <a:p>
            <a:r>
              <a:rPr lang="en-ZA" dirty="0" smtClean="0"/>
              <a:t>2.1.5	Give Feedback on Assessment of and Issue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79</a:t>
            </a:fld>
            <a:endParaRPr lang="en-ZA" dirty="0"/>
          </a:p>
        </p:txBody>
      </p:sp>
      <p:sp>
        <p:nvSpPr>
          <p:cNvPr id="4" name="Content Placeholder 3"/>
          <p:cNvSpPr>
            <a:spLocks noGrp="1"/>
          </p:cNvSpPr>
          <p:nvPr>
            <p:ph sz="quarter" idx="1"/>
          </p:nvPr>
        </p:nvSpPr>
        <p:spPr/>
        <p:txBody>
          <a:bodyPr/>
          <a:lstStyle/>
          <a:p>
            <a:pPr>
              <a:buNone/>
            </a:pPr>
            <a:r>
              <a:rPr lang="en-ZA" dirty="0" smtClean="0"/>
              <a:t> </a:t>
            </a:r>
            <a:r>
              <a:rPr lang="en-ZA" sz="2800" b="1" dirty="0" smtClean="0"/>
              <a:t>Written  Report</a:t>
            </a:r>
          </a:p>
          <a:p>
            <a:pPr>
              <a:buNone/>
            </a:pPr>
            <a:r>
              <a:rPr lang="en-ZA" sz="2800" b="1" dirty="0" smtClean="0"/>
              <a:t>    </a:t>
            </a:r>
            <a:r>
              <a:rPr lang="en-ZA" sz="2800" dirty="0" smtClean="0"/>
              <a:t>Title – Executive summary – table of content – List of tables and diagrams – Introduction – Body – Conclusions – Recommendations  - Bibliography</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role of employees</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8</a:t>
            </a:fld>
            <a:endParaRPr lang="en-ZA" dirty="0"/>
          </a:p>
        </p:txBody>
      </p:sp>
      <p:sp>
        <p:nvSpPr>
          <p:cNvPr id="4" name="Content Placeholder 3"/>
          <p:cNvSpPr>
            <a:spLocks noGrp="1"/>
          </p:cNvSpPr>
          <p:nvPr>
            <p:ph sz="quarter" idx="1"/>
          </p:nvPr>
        </p:nvSpPr>
        <p:spPr/>
        <p:txBody>
          <a:bodyPr>
            <a:normAutofit fontScale="77500" lnSpcReduction="20000"/>
          </a:bodyPr>
          <a:lstStyle/>
          <a:p>
            <a:pPr>
              <a:buNone/>
            </a:pPr>
            <a:endParaRPr lang="en-ZA" dirty="0" smtClean="0"/>
          </a:p>
          <a:p>
            <a:pPr>
              <a:buNone/>
            </a:pPr>
            <a:r>
              <a:rPr lang="en-ZA" sz="2800" dirty="0" smtClean="0"/>
              <a:t> </a:t>
            </a:r>
            <a:r>
              <a:rPr lang="en-ZA" sz="3300" dirty="0" smtClean="0"/>
              <a:t>Sound communication and feedback through:</a:t>
            </a:r>
          </a:p>
          <a:p>
            <a:pPr>
              <a:buNone/>
            </a:pPr>
            <a:endParaRPr lang="en-ZA" sz="3300" dirty="0" smtClean="0"/>
          </a:p>
          <a:p>
            <a:pPr>
              <a:buNone/>
            </a:pPr>
            <a:endParaRPr lang="en-ZA" sz="3300" dirty="0" smtClean="0"/>
          </a:p>
          <a:p>
            <a:r>
              <a:rPr lang="en-ZA" sz="3300" dirty="0" smtClean="0"/>
              <a:t> Employee consultative committees</a:t>
            </a:r>
          </a:p>
          <a:p>
            <a:r>
              <a:rPr lang="en-ZA" sz="3300" dirty="0" smtClean="0"/>
              <a:t> Suggestion boxes</a:t>
            </a:r>
          </a:p>
          <a:p>
            <a:r>
              <a:rPr lang="en-ZA" sz="3300" dirty="0" smtClean="0"/>
              <a:t> Employee engagement</a:t>
            </a:r>
          </a:p>
          <a:p>
            <a:pPr>
              <a:buNone/>
            </a:pPr>
            <a:endParaRPr lang="en-ZA" sz="3300" dirty="0" smtClean="0"/>
          </a:p>
          <a:p>
            <a:pPr>
              <a:buNone/>
            </a:pPr>
            <a:r>
              <a:rPr lang="en-ZA" sz="3300" dirty="0" smtClean="0"/>
              <a:t>= Ways to ensure employee satisfaction and increased productivity</a:t>
            </a:r>
          </a:p>
          <a:p>
            <a:endParaRPr lang="en-ZA" sz="2800" dirty="0" smtClean="0"/>
          </a:p>
          <a:p>
            <a:pPr>
              <a:buNone/>
            </a:pPr>
            <a:r>
              <a:rPr lang="en-ZA" sz="2800" dirty="0" smtClean="0"/>
              <a:t> </a:t>
            </a:r>
          </a:p>
          <a:p>
            <a:pPr>
              <a:buNone/>
            </a:pPr>
            <a:endParaRPr lang="en-ZA" dirty="0" smtClean="0"/>
          </a:p>
          <a:p>
            <a:pPr>
              <a:buNone/>
            </a:pPr>
            <a:endParaRPr lang="en-ZA" dirty="0" smtClean="0"/>
          </a:p>
          <a:p>
            <a:pPr>
              <a:buNone/>
            </a:pPr>
            <a:endParaRPr lang="en-ZA"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ox(in)">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box(in)">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ox(in)">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box(in)">
                                      <p:cBhvr>
                                        <p:cTn id="2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80</a:t>
            </a:fld>
            <a:endParaRPr lang="en-ZA" dirty="0"/>
          </a:p>
        </p:txBody>
      </p:sp>
      <p:pic>
        <p:nvPicPr>
          <p:cNvPr id="5" name="Content Placeholder 4" descr="ec_i_formative_2.gif"/>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87624" y="1340768"/>
            <a:ext cx="2194560" cy="1097280"/>
          </a:xfrm>
          <a:prstGeom prst="rect">
            <a:avLst/>
          </a:prstGeom>
          <a:noFill/>
          <a:ln>
            <a:noFill/>
          </a:ln>
        </p:spPr>
      </p:pic>
      <p:sp>
        <p:nvSpPr>
          <p:cNvPr id="6" name="TextBox 5"/>
          <p:cNvSpPr txBox="1"/>
          <p:nvPr/>
        </p:nvSpPr>
        <p:spPr>
          <a:xfrm>
            <a:off x="1619672" y="3861048"/>
            <a:ext cx="3921266" cy="523220"/>
          </a:xfrm>
          <a:prstGeom prst="rect">
            <a:avLst/>
          </a:prstGeom>
          <a:noFill/>
        </p:spPr>
        <p:txBody>
          <a:bodyPr wrap="none" rtlCol="0">
            <a:spAutoFit/>
          </a:bodyPr>
          <a:lstStyle/>
          <a:p>
            <a:r>
              <a:rPr lang="en-ZA" sz="2800" dirty="0" smtClean="0"/>
              <a:t>Do formative activity 2.1  </a:t>
            </a:r>
            <a:endParaRPr lang="en-US" sz="2800"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80778A-6F9D-4141-8080-B8192EADCD40}" type="slidenum">
              <a:rPr lang="en-ZA" smtClean="0"/>
              <a:pPr/>
              <a:t>81</a:t>
            </a:fld>
            <a:endParaRPr lang="en-ZA"/>
          </a:p>
        </p:txBody>
      </p:sp>
      <p:sp>
        <p:nvSpPr>
          <p:cNvPr id="5" name="Title 4"/>
          <p:cNvSpPr>
            <a:spLocks noGrp="1"/>
          </p:cNvSpPr>
          <p:nvPr>
            <p:ph type="ctrTitle"/>
          </p:nvPr>
        </p:nvSpPr>
        <p:spPr/>
        <p:txBody>
          <a:bodyPr>
            <a:normAutofit/>
          </a:bodyPr>
          <a:lstStyle/>
          <a:p>
            <a:r>
              <a:rPr lang="en-ZA" dirty="0" smtClean="0"/>
              <a:t> Employment Relations</a:t>
            </a:r>
            <a:br>
              <a:rPr lang="en-ZA" dirty="0" smtClean="0"/>
            </a:br>
            <a:endParaRPr lang="en-ZA" dirty="0"/>
          </a:p>
        </p:txBody>
      </p:sp>
      <p:pic>
        <p:nvPicPr>
          <p:cNvPr id="3" name="Picture 2">
            <a:extLst>
              <a:ext uri="{FF2B5EF4-FFF2-40B4-BE49-F238E27FC236}">
                <a16:creationId xmlns:a16="http://schemas.microsoft.com/office/drawing/2014/main" xmlns="" id="{5C6D9978-24BF-4A39-8192-FB7EDD300E77}"/>
              </a:ext>
            </a:extLst>
          </p:cNvPr>
          <p:cNvPicPr>
            <a:picLocks noChangeAspect="1"/>
          </p:cNvPicPr>
          <p:nvPr/>
        </p:nvPicPr>
        <p:blipFill>
          <a:blip r:embed="rId2" cstate="print"/>
          <a:stretch>
            <a:fillRect/>
          </a:stretch>
        </p:blipFill>
        <p:spPr>
          <a:xfrm>
            <a:off x="3241607" y="6431866"/>
            <a:ext cx="2664183" cy="384081"/>
          </a:xfrm>
          <a:prstGeom prst="rect">
            <a:avLst/>
          </a:prstGeom>
        </p:spPr>
      </p:pic>
      <p:sp>
        <p:nvSpPr>
          <p:cNvPr id="6" name="TextBox 5"/>
          <p:cNvSpPr txBox="1"/>
          <p:nvPr/>
        </p:nvSpPr>
        <p:spPr>
          <a:xfrm>
            <a:off x="837181" y="4437112"/>
            <a:ext cx="6975179" cy="1569660"/>
          </a:xfrm>
          <a:prstGeom prst="rect">
            <a:avLst/>
          </a:prstGeom>
          <a:noFill/>
        </p:spPr>
        <p:txBody>
          <a:bodyPr wrap="none" rtlCol="0">
            <a:spAutoFit/>
          </a:bodyPr>
          <a:lstStyle/>
          <a:p>
            <a:r>
              <a:rPr lang="en-GB" sz="3200" dirty="0" smtClean="0"/>
              <a:t>Study Unit 2.2:  Prepare to Participate in </a:t>
            </a:r>
          </a:p>
          <a:p>
            <a:r>
              <a:rPr lang="en-GB" sz="3200" dirty="0" smtClean="0"/>
              <a:t>Relevant Forum</a:t>
            </a:r>
            <a:endParaRPr lang="en-US" sz="3200" dirty="0" smtClean="0"/>
          </a:p>
          <a:p>
            <a:r>
              <a:rPr lang="en-ZA" sz="3200" dirty="0" smtClean="0"/>
              <a:t> </a:t>
            </a:r>
          </a:p>
        </p:txBody>
      </p:sp>
    </p:spTree>
    <p:extLst>
      <p:ext uri="{BB962C8B-B14F-4D97-AF65-F5344CB8AC3E}">
        <p14:creationId xmlns:p14="http://schemas.microsoft.com/office/powerpoint/2010/main" xmlns="" val="273826971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2.2.1	Gather and Analyse Relevant Information </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82</a:t>
            </a:fld>
            <a:endParaRPr lang="en-ZA" dirty="0"/>
          </a:p>
        </p:txBody>
      </p:sp>
      <p:sp>
        <p:nvSpPr>
          <p:cNvPr id="4" name="Content Placeholder 3"/>
          <p:cNvSpPr>
            <a:spLocks noGrp="1"/>
          </p:cNvSpPr>
          <p:nvPr>
            <p:ph sz="quarter" idx="1"/>
          </p:nvPr>
        </p:nvSpPr>
        <p:spPr/>
        <p:txBody>
          <a:bodyPr/>
          <a:lstStyle/>
          <a:p>
            <a:pPr marL="457200" indent="-457200">
              <a:buNone/>
            </a:pPr>
            <a:r>
              <a:rPr lang="en-ZA" sz="2800" dirty="0" smtClean="0"/>
              <a:t> </a:t>
            </a:r>
            <a:r>
              <a:rPr lang="en-ZA" sz="2800" b="1" dirty="0" smtClean="0"/>
              <a:t>1</a:t>
            </a:r>
            <a:r>
              <a:rPr lang="en-ZA" sz="2800" dirty="0" smtClean="0"/>
              <a:t>. Decide whether to investigate</a:t>
            </a:r>
          </a:p>
          <a:p>
            <a:pPr marL="457200" indent="-457200">
              <a:buNone/>
            </a:pPr>
            <a:r>
              <a:rPr lang="en-ZA" sz="2800" dirty="0" smtClean="0"/>
              <a:t>2. Take immediate action, if necessary</a:t>
            </a:r>
          </a:p>
          <a:p>
            <a:pPr marL="457200" indent="-457200">
              <a:buNone/>
            </a:pPr>
            <a:r>
              <a:rPr lang="en-ZA" sz="2800" dirty="0" smtClean="0"/>
              <a:t>3. Plan the gathering of information</a:t>
            </a:r>
            <a:endParaRPr lang="en-US" sz="2800" dirty="0" smtClean="0"/>
          </a:p>
          <a:p>
            <a:pPr marL="457200" indent="-457200">
              <a:buNone/>
            </a:pPr>
            <a:r>
              <a:rPr lang="en-ZA" sz="2800" dirty="0" smtClean="0"/>
              <a:t>4. Conduct interviews</a:t>
            </a:r>
            <a:endParaRPr lang="en-US" sz="2800" dirty="0" smtClean="0"/>
          </a:p>
          <a:p>
            <a:pPr marL="457200" indent="-457200">
              <a:buNone/>
            </a:pPr>
            <a:r>
              <a:rPr lang="en-ZA" sz="2800" dirty="0" smtClean="0"/>
              <a:t>5. Gather documents and other evidence </a:t>
            </a:r>
            <a:endParaRPr lang="en-US" sz="2800" dirty="0" smtClean="0"/>
          </a:p>
          <a:p>
            <a:pPr marL="457200" indent="-457200">
              <a:buNone/>
            </a:pPr>
            <a:endParaRPr lang="en-US" dirty="0" smtClean="0"/>
          </a:p>
          <a:p>
            <a:pPr marL="457200" indent="-457200">
              <a:buNone/>
            </a:pPr>
            <a:endParaRPr lang="en-ZA" b="1" dirty="0" smtClean="0"/>
          </a:p>
          <a:p>
            <a:pPr marL="457200" indent="-457200">
              <a:buFont typeface="+mj-lt"/>
              <a:buAutoNum type="arabicPeriod"/>
            </a:pPr>
            <a:endParaRPr lang="en-US" dirty="0" smtClean="0"/>
          </a:p>
          <a:p>
            <a:pPr marL="457200" indent="-457200">
              <a:buFont typeface="+mj-lt"/>
              <a:buAutoNum type="arabicPeriod"/>
            </a:pP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2.2.1	Gather and Analyse Relevant Information </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83</a:t>
            </a:fld>
            <a:endParaRPr lang="en-ZA" dirty="0"/>
          </a:p>
        </p:txBody>
      </p:sp>
      <p:sp>
        <p:nvSpPr>
          <p:cNvPr id="4" name="Content Placeholder 3"/>
          <p:cNvSpPr>
            <a:spLocks noGrp="1"/>
          </p:cNvSpPr>
          <p:nvPr>
            <p:ph sz="quarter" idx="1"/>
          </p:nvPr>
        </p:nvSpPr>
        <p:spPr/>
        <p:txBody>
          <a:bodyPr/>
          <a:lstStyle/>
          <a:p>
            <a:pPr>
              <a:buNone/>
            </a:pPr>
            <a:r>
              <a:rPr lang="en-ZA" b="1" dirty="0" smtClean="0"/>
              <a:t>How to Analyse Information</a:t>
            </a:r>
            <a:endParaRPr lang="en-US" b="1" dirty="0" smtClean="0"/>
          </a:p>
          <a:p>
            <a:pPr>
              <a:buNone/>
            </a:pPr>
            <a:r>
              <a:rPr lang="en-ZA" dirty="0" smtClean="0"/>
              <a:t> Step 1. Review the questions</a:t>
            </a:r>
            <a:endParaRPr lang="en-US" dirty="0" smtClean="0"/>
          </a:p>
          <a:p>
            <a:pPr>
              <a:buNone/>
            </a:pPr>
            <a:r>
              <a:rPr lang="en-ZA" dirty="0" smtClean="0"/>
              <a:t> Step 2. Organise the information</a:t>
            </a:r>
            <a:endParaRPr lang="en-US" dirty="0" smtClean="0"/>
          </a:p>
          <a:p>
            <a:pPr>
              <a:buNone/>
            </a:pPr>
            <a:r>
              <a:rPr lang="en-ZA" dirty="0" smtClean="0"/>
              <a:t>Step 3. Decide how to analyse information</a:t>
            </a:r>
            <a:endParaRPr lang="en-US" dirty="0" smtClean="0"/>
          </a:p>
          <a:p>
            <a:pPr>
              <a:buNone/>
            </a:pPr>
            <a:r>
              <a:rPr lang="en-ZA" dirty="0" smtClean="0"/>
              <a:t> Step 4. How to analyse the information</a:t>
            </a:r>
            <a:endParaRPr lang="en-US" dirty="0" smtClean="0"/>
          </a:p>
          <a:p>
            <a:pPr>
              <a:buNone/>
            </a:pPr>
            <a:r>
              <a:rPr lang="en-ZA" dirty="0" smtClean="0"/>
              <a:t>Step 5. Integrate the information</a:t>
            </a:r>
            <a:endParaRPr lang="en-US" dirty="0" smtClean="0"/>
          </a:p>
          <a:p>
            <a:pPr>
              <a:buNone/>
            </a:pPr>
            <a:endParaRPr lang="en-US" dirty="0" smtClean="0"/>
          </a:p>
          <a:p>
            <a:pPr marL="457200" indent="-457200">
              <a:buNone/>
            </a:pPr>
            <a:endParaRPr lang="en-US" dirty="0" smtClean="0"/>
          </a:p>
          <a:p>
            <a:pPr marL="457200" indent="-457200">
              <a:buNone/>
            </a:pPr>
            <a:endParaRPr lang="en-ZA" b="1" dirty="0" smtClean="0"/>
          </a:p>
          <a:p>
            <a:pPr marL="457200" indent="-457200">
              <a:buFont typeface="+mj-lt"/>
              <a:buAutoNum type="arabicPeriod"/>
            </a:pPr>
            <a:endParaRPr lang="en-US" dirty="0" smtClean="0"/>
          </a:p>
          <a:p>
            <a:pPr marL="457200" indent="-457200">
              <a:buFont typeface="+mj-lt"/>
              <a:buAutoNum type="arabicPeriod"/>
            </a:pP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2.2.2	Presenting the Case</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84</a:t>
            </a:fld>
            <a:endParaRPr lang="en-ZA" dirty="0"/>
          </a:p>
        </p:txBody>
      </p:sp>
      <p:pic>
        <p:nvPicPr>
          <p:cNvPr id="5" name="Content Placeholder 4"/>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683568" y="1484784"/>
            <a:ext cx="1872000" cy="1116000"/>
          </a:xfrm>
          <a:prstGeom prst="rect">
            <a:avLst/>
          </a:prstGeom>
          <a:noFill/>
        </p:spPr>
      </p:pic>
      <p:graphicFrame>
        <p:nvGraphicFramePr>
          <p:cNvPr id="6" name="Table 5"/>
          <p:cNvGraphicFramePr>
            <a:graphicFrameLocks noGrp="1"/>
          </p:cNvGraphicFramePr>
          <p:nvPr/>
        </p:nvGraphicFramePr>
        <p:xfrm>
          <a:off x="1524000" y="3086100"/>
          <a:ext cx="6588000" cy="2743200"/>
        </p:xfrm>
        <a:graphic>
          <a:graphicData uri="http://schemas.openxmlformats.org/drawingml/2006/table">
            <a:tbl>
              <a:tblPr/>
              <a:tblGrid>
                <a:gridCol w="167680"/>
                <a:gridCol w="6420320"/>
              </a:tblGrid>
              <a:tr h="1764000">
                <a:tc>
                  <a:txBody>
                    <a:bodyPr/>
                    <a:lstStyle/>
                    <a:p>
                      <a:pPr algn="just" fontAlgn="base" hangingPunct="0">
                        <a:lnSpc>
                          <a:spcPct val="150000"/>
                        </a:lnSpc>
                        <a:spcAft>
                          <a:spcPts val="0"/>
                        </a:spcAft>
                      </a:pPr>
                      <a:endParaRPr lang="en-US" sz="1100" dirty="0">
                        <a:latin typeface="Calibri"/>
                        <a:ea typeface="Times New Roman"/>
                        <a:cs typeface="Times New Roman"/>
                      </a:endParaRPr>
                    </a:p>
                  </a:txBody>
                  <a:tcPr marL="68580" marR="68580" marT="0" marB="0" anchor="ctr">
                    <a:lnL>
                      <a:noFill/>
                    </a:lnL>
                    <a:lnR w="12700" cap="flat" cmpd="sng" algn="ctr">
                      <a:solidFill>
                        <a:srgbClr val="A6A6A6"/>
                      </a:solidFill>
                      <a:prstDash val="dash"/>
                      <a:round/>
                      <a:headEnd type="none" w="med" len="med"/>
                      <a:tailEnd type="none" w="med" len="med"/>
                    </a:lnR>
                    <a:lnT>
                      <a:noFill/>
                    </a:lnT>
                    <a:lnB>
                      <a:noFill/>
                    </a:lnB>
                  </a:tcPr>
                </a:tc>
                <a:tc>
                  <a:txBody>
                    <a:bodyPr/>
                    <a:lstStyle/>
                    <a:p>
                      <a:pPr algn="just">
                        <a:lnSpc>
                          <a:spcPct val="150000"/>
                        </a:lnSpc>
                        <a:spcAft>
                          <a:spcPts val="0"/>
                        </a:spcAft>
                      </a:pPr>
                      <a:r>
                        <a:rPr lang="en-ZA" sz="2400" b="1" dirty="0">
                          <a:latin typeface="Calibri"/>
                          <a:ea typeface="Calibri"/>
                          <a:cs typeface="Times New Roman"/>
                        </a:rPr>
                        <a:t>Mandate:</a:t>
                      </a:r>
                      <a:r>
                        <a:rPr lang="en-ZA" sz="2400" dirty="0">
                          <a:latin typeface="Calibri"/>
                          <a:ea typeface="Calibri"/>
                          <a:cs typeface="Times New Roman"/>
                        </a:rPr>
                        <a:t> To give someone the authority to act in a certain way. In the instance of presenting a case to a forum, it means that the person stating the case has been given the authority to act on behalf of the workforce that he/she represents.</a:t>
                      </a:r>
                      <a:endParaRPr lang="en-US" sz="2400" dirty="0">
                        <a:latin typeface="Calibri"/>
                        <a:ea typeface="Calibri"/>
                        <a:cs typeface="Times New Roman"/>
                      </a:endParaRPr>
                    </a:p>
                  </a:txBody>
                  <a:tcPr marL="68580" marR="68580" marT="0" marB="0" anchor="ctr">
                    <a:lnL w="12700" cap="flat" cmpd="sng" algn="ctr">
                      <a:solidFill>
                        <a:srgbClr val="A6A6A6"/>
                      </a:solidFill>
                      <a:prstDash val="dash"/>
                      <a:round/>
                      <a:headEnd type="none" w="med" len="med"/>
                      <a:tailEnd type="none" w="med" len="med"/>
                    </a:lnL>
                    <a:lnR w="12700" cap="flat" cmpd="sng" algn="ctr">
                      <a:solidFill>
                        <a:srgbClr val="A6A6A6"/>
                      </a:solidFill>
                      <a:prstDash val="dash"/>
                      <a:round/>
                      <a:headEnd type="none" w="med" len="med"/>
                      <a:tailEnd type="none" w="med" len="med"/>
                    </a:lnR>
                    <a:lnT w="12700" cap="flat" cmpd="sng" algn="ctr">
                      <a:solidFill>
                        <a:srgbClr val="A6A6A6"/>
                      </a:solidFill>
                      <a:prstDash val="dash"/>
                      <a:round/>
                      <a:headEnd type="none" w="med" len="med"/>
                      <a:tailEnd type="none" w="med" len="med"/>
                    </a:lnT>
                    <a:lnB w="12700" cap="flat" cmpd="sng" algn="ctr">
                      <a:solidFill>
                        <a:srgbClr val="A6A6A6"/>
                      </a:solidFill>
                      <a:prstDash val="dash"/>
                      <a:round/>
                      <a:headEnd type="none" w="med" len="med"/>
                      <a:tailEnd type="none" w="med" len="med"/>
                    </a:lnB>
                  </a:tcPr>
                </a:tc>
              </a:tr>
            </a:tbl>
          </a:graphicData>
        </a:graphic>
      </p:graphicFrame>
      <p:pic>
        <p:nvPicPr>
          <p:cNvPr id="1025" name="Picture 8"/>
          <p:cNvPicPr>
            <a:picLocks noChangeAspect="1" noChangeArrowheads="1"/>
          </p:cNvPicPr>
          <p:nvPr/>
        </p:nvPicPr>
        <p:blipFill>
          <a:blip r:embed="rId2" cstate="print"/>
          <a:srcRect/>
          <a:stretch>
            <a:fillRect/>
          </a:stretch>
        </p:blipFill>
        <p:spPr bwMode="auto">
          <a:xfrm>
            <a:off x="0" y="0"/>
            <a:ext cx="1076325" cy="419100"/>
          </a:xfrm>
          <a:prstGeom prst="rect">
            <a:avLst/>
          </a:prstGeom>
          <a:noFill/>
        </p:spPr>
      </p:pic>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2.2.2	Presenting the Case</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85</a:t>
            </a:fld>
            <a:endParaRPr lang="en-ZA" dirty="0"/>
          </a:p>
        </p:txBody>
      </p:sp>
      <p:pic>
        <p:nvPicPr>
          <p:cNvPr id="5" name="Content Placeholder 4"/>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683568" y="1484784"/>
            <a:ext cx="1872000" cy="1116000"/>
          </a:xfrm>
          <a:prstGeom prst="rect">
            <a:avLst/>
          </a:prstGeom>
          <a:noFill/>
        </p:spPr>
      </p:pic>
      <p:graphicFrame>
        <p:nvGraphicFramePr>
          <p:cNvPr id="6" name="Table 5"/>
          <p:cNvGraphicFramePr>
            <a:graphicFrameLocks noGrp="1"/>
          </p:cNvGraphicFramePr>
          <p:nvPr/>
        </p:nvGraphicFramePr>
        <p:xfrm>
          <a:off x="1524000" y="3086100"/>
          <a:ext cx="6588000" cy="2743200"/>
        </p:xfrm>
        <a:graphic>
          <a:graphicData uri="http://schemas.openxmlformats.org/drawingml/2006/table">
            <a:tbl>
              <a:tblPr/>
              <a:tblGrid>
                <a:gridCol w="167680"/>
                <a:gridCol w="6420320"/>
              </a:tblGrid>
              <a:tr h="1764000">
                <a:tc>
                  <a:txBody>
                    <a:bodyPr/>
                    <a:lstStyle/>
                    <a:p>
                      <a:pPr algn="just" fontAlgn="base" hangingPunct="0">
                        <a:lnSpc>
                          <a:spcPct val="150000"/>
                        </a:lnSpc>
                        <a:spcAft>
                          <a:spcPts val="0"/>
                        </a:spcAft>
                      </a:pPr>
                      <a:endParaRPr lang="en-US" sz="1100" dirty="0">
                        <a:latin typeface="Calibri"/>
                        <a:ea typeface="Times New Roman"/>
                        <a:cs typeface="Times New Roman"/>
                      </a:endParaRPr>
                    </a:p>
                  </a:txBody>
                  <a:tcPr marL="68580" marR="68580" marT="0" marB="0" anchor="ctr">
                    <a:lnL>
                      <a:noFill/>
                    </a:lnL>
                    <a:lnR w="12700" cap="flat" cmpd="sng" algn="ctr">
                      <a:solidFill>
                        <a:srgbClr val="A6A6A6"/>
                      </a:solidFill>
                      <a:prstDash val="dash"/>
                      <a:round/>
                      <a:headEnd type="none" w="med" len="med"/>
                      <a:tailEnd type="none" w="med" len="med"/>
                    </a:lnR>
                    <a:lnT>
                      <a:noFill/>
                    </a:lnT>
                    <a:lnB>
                      <a:noFill/>
                    </a:lnB>
                  </a:tcPr>
                </a:tc>
                <a:tc>
                  <a:txBody>
                    <a:bodyPr/>
                    <a:lstStyle/>
                    <a:p>
                      <a:pPr algn="just">
                        <a:lnSpc>
                          <a:spcPct val="150000"/>
                        </a:lnSpc>
                        <a:spcAft>
                          <a:spcPts val="0"/>
                        </a:spcAft>
                      </a:pPr>
                      <a:r>
                        <a:rPr lang="en-ZA" sz="2400" b="1" dirty="0">
                          <a:latin typeface="Calibri"/>
                          <a:ea typeface="Calibri"/>
                          <a:cs typeface="Times New Roman"/>
                        </a:rPr>
                        <a:t>Constituency: </a:t>
                      </a:r>
                      <a:r>
                        <a:rPr lang="en-ZA" sz="2400" dirty="0">
                          <a:latin typeface="Calibri"/>
                          <a:ea typeface="Calibri"/>
                          <a:cs typeface="Times New Roman"/>
                        </a:rPr>
                        <a:t>A group of people who have shared interests in a case. In the instance of presenting a case to a forum, the constituency means the workforce or employees of the specific organisation.</a:t>
                      </a:r>
                      <a:endParaRPr lang="en-US" sz="2400" dirty="0">
                        <a:latin typeface="Calibri"/>
                        <a:ea typeface="Calibri"/>
                        <a:cs typeface="Times New Roman"/>
                      </a:endParaRPr>
                    </a:p>
                  </a:txBody>
                  <a:tcPr marL="68580" marR="68580" marT="0" marB="0" anchor="ctr">
                    <a:lnL w="12700" cap="flat" cmpd="sng" algn="ctr">
                      <a:solidFill>
                        <a:srgbClr val="A6A6A6"/>
                      </a:solidFill>
                      <a:prstDash val="dash"/>
                      <a:round/>
                      <a:headEnd type="none" w="med" len="med"/>
                      <a:tailEnd type="none" w="med" len="med"/>
                    </a:lnL>
                    <a:lnR w="12700" cap="flat" cmpd="sng" algn="ctr">
                      <a:solidFill>
                        <a:srgbClr val="A6A6A6"/>
                      </a:solidFill>
                      <a:prstDash val="dash"/>
                      <a:round/>
                      <a:headEnd type="none" w="med" len="med"/>
                      <a:tailEnd type="none" w="med" len="med"/>
                    </a:lnR>
                    <a:lnT w="12700" cap="flat" cmpd="sng" algn="ctr">
                      <a:solidFill>
                        <a:srgbClr val="A6A6A6"/>
                      </a:solidFill>
                      <a:prstDash val="dash"/>
                      <a:round/>
                      <a:headEnd type="none" w="med" len="med"/>
                      <a:tailEnd type="none" w="med" len="med"/>
                    </a:lnT>
                    <a:lnB w="12700" cap="flat" cmpd="sng" algn="ctr">
                      <a:solidFill>
                        <a:srgbClr val="A6A6A6"/>
                      </a:solidFill>
                      <a:prstDash val="dash"/>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2.2.2	Presenting the Case</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86</a:t>
            </a:fld>
            <a:endParaRPr lang="en-ZA" dirty="0"/>
          </a:p>
        </p:txBody>
      </p:sp>
      <p:sp>
        <p:nvSpPr>
          <p:cNvPr id="5" name="TextBox 4"/>
          <p:cNvSpPr txBox="1"/>
          <p:nvPr/>
        </p:nvSpPr>
        <p:spPr>
          <a:xfrm>
            <a:off x="3352582" y="1700808"/>
            <a:ext cx="2443554" cy="523220"/>
          </a:xfrm>
          <a:prstGeom prst="rect">
            <a:avLst/>
          </a:prstGeom>
          <a:noFill/>
        </p:spPr>
        <p:txBody>
          <a:bodyPr wrap="none" rtlCol="0">
            <a:spAutoFit/>
          </a:bodyPr>
          <a:lstStyle/>
          <a:p>
            <a:r>
              <a:rPr lang="en-ZA" sz="2800" dirty="0" smtClean="0"/>
              <a:t>No consensus? </a:t>
            </a:r>
            <a:endParaRPr lang="en-US" sz="2800" dirty="0"/>
          </a:p>
        </p:txBody>
      </p:sp>
      <p:sp>
        <p:nvSpPr>
          <p:cNvPr id="6" name="TextBox 5"/>
          <p:cNvSpPr txBox="1"/>
          <p:nvPr/>
        </p:nvSpPr>
        <p:spPr>
          <a:xfrm>
            <a:off x="2851680" y="3573016"/>
            <a:ext cx="3232488" cy="523220"/>
          </a:xfrm>
          <a:prstGeom prst="rect">
            <a:avLst/>
          </a:prstGeom>
          <a:noFill/>
        </p:spPr>
        <p:txBody>
          <a:bodyPr wrap="none" rtlCol="0">
            <a:spAutoFit/>
          </a:bodyPr>
          <a:lstStyle/>
          <a:p>
            <a:r>
              <a:rPr lang="en-ZA" sz="2800" dirty="0" smtClean="0"/>
              <a:t>Arbitration  or CCMA</a:t>
            </a:r>
            <a:endParaRPr lang="en-US" sz="2800"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2.2.2	Presenting the Case</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87</a:t>
            </a:fld>
            <a:endParaRPr lang="en-ZA" dirty="0"/>
          </a:p>
        </p:txBody>
      </p:sp>
      <p:sp>
        <p:nvSpPr>
          <p:cNvPr id="4" name="Content Placeholder 3"/>
          <p:cNvSpPr>
            <a:spLocks noGrp="1"/>
          </p:cNvSpPr>
          <p:nvPr>
            <p:ph sz="quarter" idx="1"/>
          </p:nvPr>
        </p:nvSpPr>
        <p:spPr/>
        <p:txBody>
          <a:bodyPr>
            <a:normAutofit/>
          </a:bodyPr>
          <a:lstStyle/>
          <a:p>
            <a:r>
              <a:rPr lang="en-ZA" sz="2800" dirty="0" smtClean="0"/>
              <a:t> What classifies as evidence – proof of argument</a:t>
            </a:r>
            <a:endParaRPr lang="en-US" sz="2800" dirty="0" smtClean="0"/>
          </a:p>
          <a:p>
            <a:r>
              <a:rPr lang="en-ZA" sz="2800" dirty="0" smtClean="0"/>
              <a:t> Needs to be admissible</a:t>
            </a:r>
          </a:p>
          <a:p>
            <a:r>
              <a:rPr lang="en-ZA" sz="2800" dirty="0" smtClean="0"/>
              <a:t> Reliability</a:t>
            </a:r>
            <a:endParaRPr lang="en-US" sz="2800"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88</a:t>
            </a:fld>
            <a:endParaRPr lang="en-ZA" dirty="0"/>
          </a:p>
        </p:txBody>
      </p:sp>
      <p:pic>
        <p:nvPicPr>
          <p:cNvPr id="5" name="Content Placeholder 4" descr="ec_i_formative_2.gif"/>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87624" y="1340768"/>
            <a:ext cx="2194560" cy="1097280"/>
          </a:xfrm>
          <a:prstGeom prst="rect">
            <a:avLst/>
          </a:prstGeom>
          <a:noFill/>
          <a:ln>
            <a:noFill/>
          </a:ln>
        </p:spPr>
      </p:pic>
      <p:sp>
        <p:nvSpPr>
          <p:cNvPr id="6" name="TextBox 5"/>
          <p:cNvSpPr txBox="1"/>
          <p:nvPr/>
        </p:nvSpPr>
        <p:spPr>
          <a:xfrm>
            <a:off x="1619672" y="3861048"/>
            <a:ext cx="3921266" cy="523220"/>
          </a:xfrm>
          <a:prstGeom prst="rect">
            <a:avLst/>
          </a:prstGeom>
          <a:noFill/>
        </p:spPr>
        <p:txBody>
          <a:bodyPr wrap="none" rtlCol="0">
            <a:spAutoFit/>
          </a:bodyPr>
          <a:lstStyle/>
          <a:p>
            <a:r>
              <a:rPr lang="en-ZA" sz="2800" dirty="0" smtClean="0"/>
              <a:t>Do formative activity 2.2  </a:t>
            </a:r>
            <a:endParaRPr lang="en-US" sz="2800"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824"/>
            <a:ext cx="8219256" cy="1008000"/>
          </a:xfrm>
        </p:spPr>
        <p:txBody>
          <a:bodyPr>
            <a:normAutofit fontScale="90000"/>
          </a:bodyPr>
          <a:lstStyle/>
          <a:p>
            <a:r>
              <a:rPr lang="en-ZA" dirty="0" smtClean="0"/>
              <a:t>2.3.1	Applicable Labour Legislation and/or Agreement</a:t>
            </a:r>
            <a:r>
              <a:rPr lang="en-US" dirty="0" smtClean="0"/>
              <a:t/>
            </a:r>
            <a:br>
              <a:rPr lang="en-US" dirty="0" smtClean="0"/>
            </a:br>
            <a:r>
              <a:rPr lang="en-ZA"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89</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Read sections  79 and 83 to 86  of the LRA on page</a:t>
            </a:r>
          </a:p>
          <a:p>
            <a:pPr>
              <a:buNone/>
            </a:pPr>
            <a:r>
              <a:rPr lang="en-ZA" sz="2800" dirty="0" smtClean="0"/>
              <a:t>Ask questions to clarify</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1.1.2 : The role of Government</a:t>
            </a: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9</a:t>
            </a:fld>
            <a:endParaRPr lang="en-ZA" dirty="0"/>
          </a:p>
        </p:txBody>
      </p:sp>
      <p:sp>
        <p:nvSpPr>
          <p:cNvPr id="4" name="Content Placeholder 3"/>
          <p:cNvSpPr>
            <a:spLocks noGrp="1"/>
          </p:cNvSpPr>
          <p:nvPr>
            <p:ph sz="quarter" idx="1"/>
          </p:nvPr>
        </p:nvSpPr>
        <p:spPr/>
        <p:txBody>
          <a:bodyPr>
            <a:normAutofit/>
          </a:bodyPr>
          <a:lstStyle/>
          <a:p>
            <a:pPr>
              <a:buNone/>
            </a:pPr>
            <a:endParaRPr lang="en-ZA" dirty="0" smtClean="0"/>
          </a:p>
          <a:p>
            <a:r>
              <a:rPr lang="en-ZA" sz="2800" dirty="0" smtClean="0"/>
              <a:t> They need to provide a good infrastructure</a:t>
            </a:r>
          </a:p>
          <a:p>
            <a:r>
              <a:rPr lang="en-ZA" sz="2800" dirty="0" smtClean="0"/>
              <a:t> The need to create the climate in which the economy can grow</a:t>
            </a:r>
          </a:p>
          <a:p>
            <a:r>
              <a:rPr lang="en-ZA" sz="2800" dirty="0" smtClean="0"/>
              <a:t> Good relations important</a:t>
            </a:r>
          </a:p>
          <a:p>
            <a:r>
              <a:rPr lang="en-ZA" sz="2800" dirty="0" smtClean="0"/>
              <a:t> Provide laws, rule and regulations to ensure good practices.</a:t>
            </a:r>
          </a:p>
          <a:p>
            <a:pPr>
              <a:buNone/>
            </a:pPr>
            <a:endParaRPr lang="en-ZA" sz="2800" dirty="0" smtClean="0"/>
          </a:p>
          <a:p>
            <a:pPr>
              <a:buNone/>
            </a:pPr>
            <a:endParaRPr lang="en-ZA" dirty="0" smtClean="0"/>
          </a:p>
          <a:p>
            <a:pPr>
              <a:buNone/>
            </a:pPr>
            <a:endParaRPr lang="en-ZA"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ox(in)">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ox(i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ox(in)">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ox(in)">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90</a:t>
            </a:fld>
            <a:endParaRPr lang="en-ZA" dirty="0"/>
          </a:p>
        </p:txBody>
      </p:sp>
      <p:pic>
        <p:nvPicPr>
          <p:cNvPr id="5" name="Content Placeholder 4" descr="ec_i_formative_2.gif"/>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87624" y="1340768"/>
            <a:ext cx="2194560" cy="1097280"/>
          </a:xfrm>
          <a:prstGeom prst="rect">
            <a:avLst/>
          </a:prstGeom>
          <a:noFill/>
          <a:ln>
            <a:noFill/>
          </a:ln>
        </p:spPr>
      </p:pic>
      <p:sp>
        <p:nvSpPr>
          <p:cNvPr id="6" name="TextBox 5"/>
          <p:cNvSpPr txBox="1"/>
          <p:nvPr/>
        </p:nvSpPr>
        <p:spPr>
          <a:xfrm>
            <a:off x="1619672" y="3861048"/>
            <a:ext cx="3921266" cy="523220"/>
          </a:xfrm>
          <a:prstGeom prst="rect">
            <a:avLst/>
          </a:prstGeom>
          <a:noFill/>
        </p:spPr>
        <p:txBody>
          <a:bodyPr wrap="none" rtlCol="0">
            <a:spAutoFit/>
          </a:bodyPr>
          <a:lstStyle/>
          <a:p>
            <a:r>
              <a:rPr lang="en-ZA" sz="2800" dirty="0" smtClean="0"/>
              <a:t>Do formative activity 2.3  </a:t>
            </a:r>
            <a:endParaRPr lang="en-US" sz="2800"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80778A-6F9D-4141-8080-B8192EADCD40}" type="slidenum">
              <a:rPr lang="en-ZA" smtClean="0"/>
              <a:pPr/>
              <a:t>91</a:t>
            </a:fld>
            <a:endParaRPr lang="en-ZA"/>
          </a:p>
        </p:txBody>
      </p:sp>
      <p:sp>
        <p:nvSpPr>
          <p:cNvPr id="5" name="Title 4"/>
          <p:cNvSpPr>
            <a:spLocks noGrp="1"/>
          </p:cNvSpPr>
          <p:nvPr>
            <p:ph type="ctrTitle"/>
          </p:nvPr>
        </p:nvSpPr>
        <p:spPr/>
        <p:txBody>
          <a:bodyPr>
            <a:normAutofit/>
          </a:bodyPr>
          <a:lstStyle/>
          <a:p>
            <a:r>
              <a:rPr lang="en-ZA" dirty="0" smtClean="0"/>
              <a:t> Employment Relations</a:t>
            </a:r>
            <a:br>
              <a:rPr lang="en-ZA" dirty="0" smtClean="0"/>
            </a:br>
            <a:endParaRPr lang="en-ZA" dirty="0"/>
          </a:p>
        </p:txBody>
      </p:sp>
      <p:pic>
        <p:nvPicPr>
          <p:cNvPr id="3" name="Picture 2">
            <a:extLst>
              <a:ext uri="{FF2B5EF4-FFF2-40B4-BE49-F238E27FC236}">
                <a16:creationId xmlns:a16="http://schemas.microsoft.com/office/drawing/2014/main" xmlns="" id="{5C6D9978-24BF-4A39-8192-FB7EDD300E77}"/>
              </a:ext>
            </a:extLst>
          </p:cNvPr>
          <p:cNvPicPr>
            <a:picLocks noChangeAspect="1"/>
          </p:cNvPicPr>
          <p:nvPr/>
        </p:nvPicPr>
        <p:blipFill>
          <a:blip r:embed="rId2" cstate="print"/>
          <a:stretch>
            <a:fillRect/>
          </a:stretch>
        </p:blipFill>
        <p:spPr>
          <a:xfrm>
            <a:off x="3241607" y="6431866"/>
            <a:ext cx="2664183" cy="384081"/>
          </a:xfrm>
          <a:prstGeom prst="rect">
            <a:avLst/>
          </a:prstGeom>
        </p:spPr>
      </p:pic>
      <p:sp>
        <p:nvSpPr>
          <p:cNvPr id="6" name="TextBox 5"/>
          <p:cNvSpPr txBox="1"/>
          <p:nvPr/>
        </p:nvSpPr>
        <p:spPr>
          <a:xfrm>
            <a:off x="251520" y="4437112"/>
            <a:ext cx="8613640" cy="1077218"/>
          </a:xfrm>
          <a:prstGeom prst="rect">
            <a:avLst/>
          </a:prstGeom>
          <a:noFill/>
        </p:spPr>
        <p:txBody>
          <a:bodyPr wrap="none" rtlCol="0">
            <a:spAutoFit/>
          </a:bodyPr>
          <a:lstStyle/>
          <a:p>
            <a:r>
              <a:rPr lang="en-GB" sz="3200" dirty="0" smtClean="0"/>
              <a:t>Study Unit 2.4:  Provide Feedback to Stakeholder/s</a:t>
            </a:r>
            <a:endParaRPr lang="en-US" sz="3200" dirty="0" smtClean="0"/>
          </a:p>
          <a:p>
            <a:r>
              <a:rPr lang="en-ZA" sz="3200" dirty="0" smtClean="0"/>
              <a:t> </a:t>
            </a:r>
          </a:p>
        </p:txBody>
      </p:sp>
    </p:spTree>
    <p:extLst>
      <p:ext uri="{BB962C8B-B14F-4D97-AF65-F5344CB8AC3E}">
        <p14:creationId xmlns:p14="http://schemas.microsoft.com/office/powerpoint/2010/main" xmlns="" val="273826971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62670"/>
            <a:ext cx="8219256" cy="922114"/>
          </a:xfrm>
        </p:spPr>
        <p:txBody>
          <a:bodyPr>
            <a:normAutofit fontScale="90000"/>
          </a:bodyPr>
          <a:lstStyle/>
          <a:p>
            <a:r>
              <a:rPr lang="en-ZA" dirty="0" smtClean="0"/>
              <a:t>2.4.1	Report Outcomes of Representation</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92</a:t>
            </a:fld>
            <a:endParaRPr lang="en-ZA" dirty="0"/>
          </a:p>
        </p:txBody>
      </p:sp>
      <p:sp>
        <p:nvSpPr>
          <p:cNvPr id="4" name="Content Placeholder 3"/>
          <p:cNvSpPr>
            <a:spLocks noGrp="1"/>
          </p:cNvSpPr>
          <p:nvPr>
            <p:ph sz="quarter" idx="1"/>
          </p:nvPr>
        </p:nvSpPr>
        <p:spPr/>
        <p:txBody>
          <a:bodyPr>
            <a:normAutofit/>
          </a:bodyPr>
          <a:lstStyle/>
          <a:p>
            <a:pPr>
              <a:buNone/>
            </a:pPr>
            <a:r>
              <a:rPr lang="en-ZA" sz="2800" dirty="0" smtClean="0"/>
              <a:t>Same principles  to apply as studied in study unit 1.5 </a:t>
            </a:r>
            <a:endParaRPr lang="en-US" sz="2800" dirty="0" smtClean="0"/>
          </a:p>
          <a:p>
            <a:pPr>
              <a:buNone/>
            </a:pPr>
            <a:endParaRPr lang="en-US" sz="2800"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784"/>
            <a:ext cx="8219256" cy="1008000"/>
          </a:xfrm>
        </p:spPr>
        <p:txBody>
          <a:bodyPr>
            <a:normAutofit fontScale="90000"/>
          </a:bodyPr>
          <a:lstStyle/>
          <a:p>
            <a:r>
              <a:rPr lang="en-ZA" dirty="0" smtClean="0"/>
              <a:t>2.4.2	Monitor Implementation of Agreement</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93</a:t>
            </a:fld>
            <a:endParaRPr lang="en-ZA" dirty="0"/>
          </a:p>
        </p:txBody>
      </p:sp>
      <p:sp>
        <p:nvSpPr>
          <p:cNvPr id="4" name="Content Placeholder 3"/>
          <p:cNvSpPr>
            <a:spLocks noGrp="1"/>
          </p:cNvSpPr>
          <p:nvPr>
            <p:ph sz="quarter" idx="1"/>
          </p:nvPr>
        </p:nvSpPr>
        <p:spPr/>
        <p:txBody>
          <a:bodyPr/>
          <a:lstStyle/>
          <a:p>
            <a:r>
              <a:rPr lang="en-ZA" dirty="0" smtClean="0"/>
              <a:t> Responsible person/ department identified</a:t>
            </a:r>
          </a:p>
          <a:p>
            <a:r>
              <a:rPr lang="en-ZA" dirty="0" smtClean="0"/>
              <a:t> Key questions </a:t>
            </a:r>
          </a:p>
          <a:p>
            <a:pPr lvl="1">
              <a:buFont typeface="Wingdings" pitchFamily="2" charset="2"/>
              <a:buChar char="§"/>
            </a:pPr>
            <a:r>
              <a:rPr lang="en-ZA" dirty="0" smtClean="0"/>
              <a:t> Goals achieved?</a:t>
            </a:r>
          </a:p>
          <a:p>
            <a:pPr lvl="1">
              <a:buFont typeface="Wingdings" pitchFamily="2" charset="2"/>
              <a:buChar char="§"/>
            </a:pPr>
            <a:r>
              <a:rPr lang="en-ZA" dirty="0" smtClean="0"/>
              <a:t> Why timelines not met?</a:t>
            </a:r>
          </a:p>
          <a:p>
            <a:pPr lvl="1">
              <a:buFont typeface="Wingdings" pitchFamily="2" charset="2"/>
              <a:buChar char="§"/>
            </a:pPr>
            <a:r>
              <a:rPr lang="en-ZA" dirty="0" smtClean="0"/>
              <a:t> Should timelines change?</a:t>
            </a:r>
          </a:p>
          <a:p>
            <a:pPr lvl="1">
              <a:buFont typeface="Wingdings" pitchFamily="2" charset="2"/>
              <a:buChar char="§"/>
            </a:pPr>
            <a:r>
              <a:rPr lang="en-ZA" dirty="0" smtClean="0"/>
              <a:t> Adequate resources?</a:t>
            </a:r>
          </a:p>
          <a:p>
            <a:pPr lvl="1">
              <a:buFont typeface="Wingdings" pitchFamily="2" charset="2"/>
              <a:buChar char="§"/>
            </a:pPr>
            <a:r>
              <a:rPr lang="en-ZA" dirty="0" smtClean="0"/>
              <a:t> Goals realistic?</a:t>
            </a:r>
          </a:p>
          <a:p>
            <a:pPr lvl="1">
              <a:buFont typeface="Wingdings" pitchFamily="2" charset="2"/>
              <a:buChar char="§"/>
            </a:pPr>
            <a:r>
              <a:rPr lang="en-ZA" dirty="0" smtClean="0"/>
              <a:t> Changing priorities?</a:t>
            </a:r>
          </a:p>
          <a:p>
            <a:pPr lvl="1">
              <a:buFont typeface="Wingdings" pitchFamily="2" charset="2"/>
              <a:buChar char="§"/>
            </a:pPr>
            <a:r>
              <a:rPr lang="en-ZA" dirty="0" smtClean="0"/>
              <a:t> Goals be changed?</a:t>
            </a:r>
          </a:p>
          <a:p>
            <a:pPr lvl="1">
              <a:buFont typeface="Wingdings" pitchFamily="2" charset="2"/>
              <a:buChar char="§"/>
            </a:pPr>
            <a:r>
              <a:rPr lang="en-ZA" dirty="0" smtClean="0"/>
              <a:t> Lessons learned?</a:t>
            </a:r>
          </a:p>
          <a:p>
            <a:pPr lvl="1">
              <a:buNone/>
            </a:pPr>
            <a:r>
              <a:rPr lang="en-ZA" dirty="0" smtClean="0"/>
              <a:t>       </a:t>
            </a: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824"/>
            <a:ext cx="8219256" cy="1008000"/>
          </a:xfrm>
        </p:spPr>
        <p:txBody>
          <a:bodyPr>
            <a:normAutofit fontScale="90000"/>
          </a:bodyPr>
          <a:lstStyle/>
          <a:p>
            <a:r>
              <a:rPr lang="en-ZA" dirty="0" smtClean="0"/>
              <a:t>2.4.3	Take Appropriate Corrective Actions</a:t>
            </a:r>
            <a:r>
              <a:rPr lang="en-US" dirty="0" smtClean="0"/>
              <a:t/>
            </a:r>
            <a:br>
              <a:rPr lang="en-US" dirty="0" smtClean="0"/>
            </a:br>
            <a:r>
              <a:rPr lang="en-ZA" dirty="0" smtClean="0"/>
              <a:t> </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94</a:t>
            </a:fld>
            <a:endParaRPr lang="en-ZA" dirty="0"/>
          </a:p>
        </p:txBody>
      </p:sp>
      <p:pic>
        <p:nvPicPr>
          <p:cNvPr id="5" name="Picture 4"/>
          <p:cNvPicPr/>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l="17812" r="16971" b="3860"/>
          <a:stretch/>
        </p:blipFill>
        <p:spPr bwMode="auto">
          <a:xfrm>
            <a:off x="2772128" y="2314575"/>
            <a:ext cx="2952000" cy="2988000"/>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a:ext>
          </a:extLst>
        </p:spPr>
      </p:pic>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776"/>
            <a:ext cx="8219256" cy="1008000"/>
          </a:xfrm>
        </p:spPr>
        <p:txBody>
          <a:bodyPr>
            <a:normAutofit fontScale="90000"/>
          </a:bodyPr>
          <a:lstStyle/>
          <a:p>
            <a:r>
              <a:rPr lang="en-ZA" dirty="0" smtClean="0"/>
              <a:t>2.4.4	Provide Consultation to Stakeholders to Prevent Recurrence</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32F83655-DC73-417F-8B26-EB7A1DBB5382}" type="slidenum">
              <a:rPr lang="en-ZA" smtClean="0"/>
              <a:pPr/>
              <a:t>95</a:t>
            </a:fld>
            <a:endParaRPr lang="en-ZA" dirty="0"/>
          </a:p>
        </p:txBody>
      </p:sp>
      <p:sp>
        <p:nvSpPr>
          <p:cNvPr id="4" name="Content Placeholder 3"/>
          <p:cNvSpPr>
            <a:spLocks noGrp="1"/>
          </p:cNvSpPr>
          <p:nvPr>
            <p:ph sz="quarter" idx="1"/>
          </p:nvPr>
        </p:nvSpPr>
        <p:spPr/>
        <p:txBody>
          <a:bodyPr>
            <a:normAutofit/>
          </a:bodyPr>
          <a:lstStyle/>
          <a:p>
            <a:r>
              <a:rPr lang="en-ZA" dirty="0" smtClean="0"/>
              <a:t> </a:t>
            </a:r>
            <a:r>
              <a:rPr lang="en-ZA" sz="2800" dirty="0" smtClean="0"/>
              <a:t>Communications and consultation policy</a:t>
            </a:r>
          </a:p>
          <a:p>
            <a:r>
              <a:rPr lang="en-ZA" sz="2800" dirty="0" smtClean="0"/>
              <a:t> All levels involved</a:t>
            </a:r>
          </a:p>
          <a:p>
            <a:r>
              <a:rPr lang="en-ZA" sz="2800" dirty="0" smtClean="0"/>
              <a:t>  Generate and listen to views</a:t>
            </a:r>
          </a:p>
          <a:p>
            <a:r>
              <a:rPr lang="en-ZA" sz="2800" dirty="0" smtClean="0"/>
              <a:t> Two- way communication important</a:t>
            </a:r>
          </a:p>
          <a:p>
            <a:r>
              <a:rPr lang="en-ZA" sz="2800" dirty="0" smtClean="0"/>
              <a:t> Methods - </a:t>
            </a:r>
            <a:r>
              <a:rPr lang="en-US" sz="2800" dirty="0" smtClean="0"/>
              <a:t>Face to face meetings, Company handbooks, Video conferencing, Intranet, Email, Notice board, Newsletters, Individual letters to employees</a:t>
            </a:r>
          </a:p>
          <a:p>
            <a:endParaRPr lang="en-US" sz="2800"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96</a:t>
            </a:fld>
            <a:endParaRPr lang="en-ZA" dirty="0"/>
          </a:p>
        </p:txBody>
      </p:sp>
      <p:pic>
        <p:nvPicPr>
          <p:cNvPr id="5" name="Content Placeholder 4" descr="ec_i_formative_2.gif"/>
          <p:cNvPicPr>
            <a:picLocks noGrp="1"/>
          </p:cNvPicPr>
          <p:nvPr>
            <p:ph sz="quarter"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187624" y="1340768"/>
            <a:ext cx="2194560" cy="1097280"/>
          </a:xfrm>
          <a:prstGeom prst="rect">
            <a:avLst/>
          </a:prstGeom>
          <a:noFill/>
          <a:ln>
            <a:noFill/>
          </a:ln>
        </p:spPr>
      </p:pic>
      <p:sp>
        <p:nvSpPr>
          <p:cNvPr id="6" name="TextBox 5"/>
          <p:cNvSpPr txBox="1"/>
          <p:nvPr/>
        </p:nvSpPr>
        <p:spPr>
          <a:xfrm>
            <a:off x="1619672" y="3861048"/>
            <a:ext cx="3921266" cy="523220"/>
          </a:xfrm>
          <a:prstGeom prst="rect">
            <a:avLst/>
          </a:prstGeom>
          <a:noFill/>
        </p:spPr>
        <p:txBody>
          <a:bodyPr wrap="none" rtlCol="0">
            <a:spAutoFit/>
          </a:bodyPr>
          <a:lstStyle/>
          <a:p>
            <a:r>
              <a:rPr lang="en-ZA" sz="2800" dirty="0" smtClean="0"/>
              <a:t>Do formative activity 2.4  </a:t>
            </a:r>
            <a:endParaRPr lang="en-US" sz="2800"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97</a:t>
            </a:fld>
            <a:endParaRPr lang="en-ZA" dirty="0"/>
          </a:p>
        </p:txBody>
      </p:sp>
      <p:graphicFrame>
        <p:nvGraphicFramePr>
          <p:cNvPr id="8" name="Table 7"/>
          <p:cNvGraphicFramePr>
            <a:graphicFrameLocks noGrp="1"/>
          </p:cNvGraphicFramePr>
          <p:nvPr/>
        </p:nvGraphicFramePr>
        <p:xfrm>
          <a:off x="1524000" y="3200400"/>
          <a:ext cx="6096000" cy="841248"/>
        </p:xfrm>
        <a:graphic>
          <a:graphicData uri="http://schemas.openxmlformats.org/drawingml/2006/table">
            <a:tbl>
              <a:tblPr/>
              <a:tblGrid>
                <a:gridCol w="1187430"/>
                <a:gridCol w="4908570"/>
              </a:tblGrid>
              <a:tr h="0">
                <a:tc>
                  <a:txBody>
                    <a:bodyPr/>
                    <a:lstStyle/>
                    <a:p>
                      <a:pPr fontAlgn="base" hangingPunct="0">
                        <a:lnSpc>
                          <a:spcPct val="150000"/>
                        </a:lnSpc>
                        <a:spcAft>
                          <a:spcPts val="0"/>
                        </a:spcAft>
                      </a:pPr>
                      <a:r>
                        <a:rPr lang="en-ZA" sz="1000" dirty="0">
                          <a:latin typeface="Calibri"/>
                          <a:ea typeface="Calibri"/>
                          <a:cs typeface="Times New Roman"/>
                        </a:rPr>
                        <a:t/>
                      </a:r>
                      <a:br>
                        <a:rPr lang="en-ZA" sz="1000" dirty="0">
                          <a:latin typeface="Calibri"/>
                          <a:ea typeface="Calibri"/>
                          <a:cs typeface="Times New Roman"/>
                        </a:rPr>
                      </a:br>
                      <a:endParaRPr lang="en-US" sz="1000" dirty="0">
                        <a:latin typeface="Calibri"/>
                        <a:ea typeface="Calibri"/>
                        <a:cs typeface="Times New Roman"/>
                      </a:endParaRPr>
                    </a:p>
                  </a:txBody>
                  <a:tcPr marL="68580" marR="68580" marT="0" marB="0" anchor="ctr">
                    <a:lnL>
                      <a:noFill/>
                    </a:lnL>
                    <a:lnR w="12700" cap="flat" cmpd="sng" algn="ctr">
                      <a:solidFill>
                        <a:srgbClr val="A6A6A6"/>
                      </a:solidFill>
                      <a:prstDash val="dash"/>
                      <a:round/>
                      <a:headEnd type="none" w="med" len="med"/>
                      <a:tailEnd type="none" w="med" len="med"/>
                    </a:lnR>
                    <a:lnT>
                      <a:noFill/>
                    </a:lnT>
                    <a:lnB>
                      <a:noFill/>
                    </a:lnB>
                  </a:tcPr>
                </a:tc>
                <a:tc>
                  <a:txBody>
                    <a:bodyPr/>
                    <a:lstStyle/>
                    <a:p>
                      <a:pPr>
                        <a:lnSpc>
                          <a:spcPct val="115000"/>
                        </a:lnSpc>
                        <a:spcAft>
                          <a:spcPts val="0"/>
                        </a:spcAft>
                      </a:pPr>
                      <a:r>
                        <a:rPr lang="en-ZA" sz="2400" b="0" dirty="0">
                          <a:latin typeface="Calibri"/>
                          <a:ea typeface="Calibri"/>
                          <a:cs typeface="Calibri"/>
                        </a:rPr>
                        <a:t>Do the Knowledge Questionnaire 2 in your </a:t>
                      </a:r>
                      <a:r>
                        <a:rPr lang="en-ZA" sz="2400" b="0" dirty="0" err="1">
                          <a:latin typeface="Calibri"/>
                          <a:ea typeface="Calibri"/>
                          <a:cs typeface="Calibri"/>
                        </a:rPr>
                        <a:t>PoE</a:t>
                      </a:r>
                      <a:r>
                        <a:rPr lang="en-ZA" sz="2400" b="1" dirty="0">
                          <a:latin typeface="Calibri"/>
                          <a:ea typeface="Calibri"/>
                          <a:cs typeface="Calibri"/>
                        </a:rPr>
                        <a:t>.</a:t>
                      </a:r>
                      <a:endParaRPr lang="en-US" sz="2400" dirty="0">
                        <a:latin typeface="Calibri"/>
                        <a:ea typeface="Calibri"/>
                        <a:cs typeface="Times New Roman"/>
                      </a:endParaRPr>
                    </a:p>
                  </a:txBody>
                  <a:tcPr marL="68580" marR="68580" marT="0" marB="0" anchor="ctr">
                    <a:lnL w="12700" cap="flat" cmpd="sng" algn="ctr">
                      <a:solidFill>
                        <a:srgbClr val="A6A6A6"/>
                      </a:solidFill>
                      <a:prstDash val="dash"/>
                      <a:round/>
                      <a:headEnd type="none" w="med" len="med"/>
                      <a:tailEnd type="none" w="med" len="med"/>
                    </a:lnL>
                    <a:lnR w="12700" cap="flat" cmpd="sng" algn="ctr">
                      <a:solidFill>
                        <a:srgbClr val="A6A6A6"/>
                      </a:solidFill>
                      <a:prstDash val="dash"/>
                      <a:round/>
                      <a:headEnd type="none" w="med" len="med"/>
                      <a:tailEnd type="none" w="med" len="med"/>
                    </a:lnR>
                    <a:lnT w="12700" cap="flat" cmpd="sng" algn="ctr">
                      <a:solidFill>
                        <a:srgbClr val="A6A6A6"/>
                      </a:solidFill>
                      <a:prstDash val="dash"/>
                      <a:round/>
                      <a:headEnd type="none" w="med" len="med"/>
                      <a:tailEnd type="none" w="med" len="med"/>
                    </a:lnT>
                    <a:lnB w="12700" cap="flat" cmpd="sng" algn="ctr">
                      <a:solidFill>
                        <a:srgbClr val="A6A6A6"/>
                      </a:solidFill>
                      <a:prstDash val="dash"/>
                      <a:round/>
                      <a:headEnd type="none" w="med" len="med"/>
                      <a:tailEnd type="none" w="med" len="med"/>
                    </a:lnB>
                  </a:tcPr>
                </a:tc>
              </a:tr>
            </a:tbl>
          </a:graphicData>
        </a:graphic>
      </p:graphicFrame>
      <p:pic>
        <p:nvPicPr>
          <p:cNvPr id="100353" name="Picture 455"/>
          <p:cNvPicPr>
            <a:picLocks noChangeAspect="1" noChangeArrowheads="1"/>
          </p:cNvPicPr>
          <p:nvPr/>
        </p:nvPicPr>
        <p:blipFill>
          <a:blip r:embed="rId2" cstate="print"/>
          <a:srcRect/>
          <a:stretch>
            <a:fillRect/>
          </a:stretch>
        </p:blipFill>
        <p:spPr bwMode="auto">
          <a:xfrm>
            <a:off x="687356" y="1300758"/>
            <a:ext cx="2421427" cy="900000"/>
          </a:xfrm>
          <a:prstGeom prst="rect">
            <a:avLst/>
          </a:prstGeom>
          <a:noFill/>
        </p:spPr>
      </p:pic>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2F83655-DC73-417F-8B26-EB7A1DBB5382}" type="slidenum">
              <a:rPr lang="en-ZA" smtClean="0"/>
              <a:pPr/>
              <a:t>98</a:t>
            </a:fld>
            <a:endParaRPr lang="en-ZA" dirty="0"/>
          </a:p>
        </p:txBody>
      </p:sp>
      <p:pic>
        <p:nvPicPr>
          <p:cNvPr id="100353" name="Picture 455"/>
          <p:cNvPicPr>
            <a:picLocks noChangeAspect="1" noChangeArrowheads="1"/>
          </p:cNvPicPr>
          <p:nvPr/>
        </p:nvPicPr>
        <p:blipFill>
          <a:blip r:embed="rId2" cstate="print"/>
          <a:srcRect/>
          <a:stretch>
            <a:fillRect/>
          </a:stretch>
        </p:blipFill>
        <p:spPr bwMode="auto">
          <a:xfrm>
            <a:off x="687356" y="1300758"/>
            <a:ext cx="2421427" cy="900000"/>
          </a:xfrm>
          <a:prstGeom prst="rect">
            <a:avLst/>
          </a:prstGeom>
          <a:noFill/>
        </p:spPr>
      </p:pic>
      <p:sp>
        <p:nvSpPr>
          <p:cNvPr id="5" name="Rectangle 4"/>
          <p:cNvSpPr/>
          <p:nvPr/>
        </p:nvSpPr>
        <p:spPr>
          <a:xfrm>
            <a:off x="2388421" y="3244334"/>
            <a:ext cx="5765553" cy="461665"/>
          </a:xfrm>
          <a:prstGeom prst="rect">
            <a:avLst/>
          </a:prstGeom>
        </p:spPr>
        <p:txBody>
          <a:bodyPr wrap="none">
            <a:spAutoFit/>
          </a:bodyPr>
          <a:lstStyle/>
          <a:p>
            <a:r>
              <a:rPr lang="en-ZA" sz="2400" dirty="0" smtClean="0"/>
              <a:t>Do the Workplace Assignment 2 in your </a:t>
            </a:r>
            <a:r>
              <a:rPr lang="en-ZA" sz="2400" dirty="0" err="1" smtClean="0"/>
              <a:t>PoE</a:t>
            </a:r>
            <a:endParaRPr lang="en-US" sz="2400"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80778A-6F9D-4141-8080-B8192EADCD40}" type="slidenum">
              <a:rPr lang="en-ZA" smtClean="0"/>
              <a:pPr/>
              <a:t>99</a:t>
            </a:fld>
            <a:endParaRPr lang="en-ZA"/>
          </a:p>
        </p:txBody>
      </p:sp>
      <p:sp>
        <p:nvSpPr>
          <p:cNvPr id="5" name="Title 4"/>
          <p:cNvSpPr>
            <a:spLocks noGrp="1"/>
          </p:cNvSpPr>
          <p:nvPr>
            <p:ph type="ctrTitle"/>
          </p:nvPr>
        </p:nvSpPr>
        <p:spPr/>
        <p:txBody>
          <a:bodyPr>
            <a:normAutofit/>
          </a:bodyPr>
          <a:lstStyle/>
          <a:p>
            <a:r>
              <a:rPr lang="en-ZA" dirty="0" smtClean="0"/>
              <a:t> Employment Relations</a:t>
            </a:r>
            <a:br>
              <a:rPr lang="en-ZA" dirty="0" smtClean="0"/>
            </a:br>
            <a:endParaRPr lang="en-ZA" dirty="0"/>
          </a:p>
        </p:txBody>
      </p:sp>
      <p:pic>
        <p:nvPicPr>
          <p:cNvPr id="3" name="Picture 2">
            <a:extLst>
              <a:ext uri="{FF2B5EF4-FFF2-40B4-BE49-F238E27FC236}">
                <a16:creationId xmlns:a16="http://schemas.microsoft.com/office/drawing/2014/main" xmlns="" id="{5C6D9978-24BF-4A39-8192-FB7EDD300E77}"/>
              </a:ext>
            </a:extLst>
          </p:cNvPr>
          <p:cNvPicPr>
            <a:picLocks noChangeAspect="1"/>
          </p:cNvPicPr>
          <p:nvPr/>
        </p:nvPicPr>
        <p:blipFill>
          <a:blip r:embed="rId2" cstate="print"/>
          <a:stretch>
            <a:fillRect/>
          </a:stretch>
        </p:blipFill>
        <p:spPr>
          <a:xfrm>
            <a:off x="3241607" y="6431866"/>
            <a:ext cx="2664183" cy="384081"/>
          </a:xfrm>
          <a:prstGeom prst="rect">
            <a:avLst/>
          </a:prstGeom>
        </p:spPr>
      </p:pic>
      <p:sp>
        <p:nvSpPr>
          <p:cNvPr id="6" name="TextBox 5"/>
          <p:cNvSpPr txBox="1"/>
          <p:nvPr/>
        </p:nvSpPr>
        <p:spPr>
          <a:xfrm>
            <a:off x="251520" y="4437112"/>
            <a:ext cx="7835607" cy="1569660"/>
          </a:xfrm>
          <a:prstGeom prst="rect">
            <a:avLst/>
          </a:prstGeom>
          <a:noFill/>
        </p:spPr>
        <p:txBody>
          <a:bodyPr wrap="none" rtlCol="0">
            <a:spAutoFit/>
          </a:bodyPr>
          <a:lstStyle/>
          <a:p>
            <a:r>
              <a:rPr lang="en-GB" sz="3200" dirty="0" smtClean="0"/>
              <a:t>Study Unit 3.1:  The Nature, Role, History and </a:t>
            </a:r>
          </a:p>
          <a:p>
            <a:r>
              <a:rPr lang="en-GB" sz="3200" dirty="0" smtClean="0"/>
              <a:t>Sources of South African Law</a:t>
            </a:r>
            <a:endParaRPr lang="en-US" sz="3200" dirty="0" smtClean="0"/>
          </a:p>
          <a:p>
            <a:r>
              <a:rPr lang="en-ZA" sz="3200" dirty="0" smtClean="0"/>
              <a:t> </a:t>
            </a:r>
          </a:p>
        </p:txBody>
      </p:sp>
    </p:spTree>
    <p:extLst>
      <p:ext uri="{BB962C8B-B14F-4D97-AF65-F5344CB8AC3E}">
        <p14:creationId xmlns:p14="http://schemas.microsoft.com/office/powerpoint/2010/main" xmlns="" val="27382697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NJO 1">
      <a:dk1>
        <a:srgbClr val="000066"/>
      </a:dk1>
      <a:lt1>
        <a:sysClr val="window" lastClr="FFFFFF"/>
      </a:lt1>
      <a:dk2>
        <a:srgbClr val="000066"/>
      </a:dk2>
      <a:lt2>
        <a:srgbClr val="008080"/>
      </a:lt2>
      <a:accent1>
        <a:srgbClr val="000066"/>
      </a:accent1>
      <a:accent2>
        <a:srgbClr val="009DD9"/>
      </a:accent2>
      <a:accent3>
        <a:srgbClr val="CC0000"/>
      </a:accent3>
      <a:accent4>
        <a:srgbClr val="009592"/>
      </a:accent4>
      <a:accent5>
        <a:srgbClr val="008080"/>
      </a:accent5>
      <a:accent6>
        <a:srgbClr val="7F7F7F"/>
      </a:accent6>
      <a:hlink>
        <a:srgbClr val="3333FF"/>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 xmlns:thm15="http://schemas.microsoft.com/office/thememl/2012/main" name="US 117871 FTP PPT v 2.pptx.140909094015" id="{8E1A3306-1B03-43FD-B8F7-375FC4B83693}" vid="{DBB82B25-47FE-44CB-A21B-7B2171C81D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24709</TotalTime>
  <Words>4935</Words>
  <Application>Microsoft Office PowerPoint</Application>
  <PresentationFormat>On-screen Show (4:3)</PresentationFormat>
  <Paragraphs>862</Paragraphs>
  <Slides>142</Slides>
  <Notes>0</Notes>
  <HiddenSlides>0</HiddenSlides>
  <MMClips>0</MMClips>
  <ScaleCrop>false</ScaleCrop>
  <HeadingPairs>
    <vt:vector size="4" baseType="variant">
      <vt:variant>
        <vt:lpstr>Theme</vt:lpstr>
      </vt:variant>
      <vt:variant>
        <vt:i4>1</vt:i4>
      </vt:variant>
      <vt:variant>
        <vt:lpstr>Slide Titles</vt:lpstr>
      </vt:variant>
      <vt:variant>
        <vt:i4>142</vt:i4>
      </vt:variant>
    </vt:vector>
  </HeadingPairs>
  <TitlesOfParts>
    <vt:vector size="143" baseType="lpstr">
      <vt:lpstr>Equity</vt:lpstr>
      <vt:lpstr> Employment Relations </vt:lpstr>
      <vt:lpstr>Documents needed</vt:lpstr>
      <vt:lpstr>1.1.1 Stakeholder defined</vt:lpstr>
      <vt:lpstr>Internal and external customers</vt:lpstr>
      <vt:lpstr>1.1.2 :The role of customers</vt:lpstr>
      <vt:lpstr>1.1.2 : The role of shareholders</vt:lpstr>
      <vt:lpstr>1.1.2 : The role of employees</vt:lpstr>
      <vt:lpstr>The role of employees</vt:lpstr>
      <vt:lpstr>1.1.2 : The role of Government</vt:lpstr>
      <vt:lpstr>1.1.3 : Capital and organised labour</vt:lpstr>
      <vt:lpstr>Industrial Relations</vt:lpstr>
      <vt:lpstr>Potential conflict</vt:lpstr>
      <vt:lpstr>The tri-partite relationship</vt:lpstr>
      <vt:lpstr>Systems to balance the power</vt:lpstr>
      <vt:lpstr>Slide 15</vt:lpstr>
      <vt:lpstr> Employment Relations </vt:lpstr>
      <vt:lpstr>1.2.1 : Policies and procedures</vt:lpstr>
      <vt:lpstr>Difference between policies and procedures</vt:lpstr>
      <vt:lpstr>Review of policies and procedures</vt:lpstr>
      <vt:lpstr>Review of policies and procedures</vt:lpstr>
      <vt:lpstr>Benefits of policies and procedures</vt:lpstr>
      <vt:lpstr>Examples of issues covered</vt:lpstr>
      <vt:lpstr>1.2.2 : Discipline and grievances in the workplace</vt:lpstr>
      <vt:lpstr>Discipline and grievances in the workplace</vt:lpstr>
      <vt:lpstr>Example</vt:lpstr>
      <vt:lpstr>Grievance procedure</vt:lpstr>
      <vt:lpstr>Aim of grievance procedure</vt:lpstr>
      <vt:lpstr>Administration of grievance procedure</vt:lpstr>
      <vt:lpstr>Example</vt:lpstr>
      <vt:lpstr>Slide 30</vt:lpstr>
      <vt:lpstr> Employment Relations </vt:lpstr>
      <vt:lpstr>Centralised and De-centralised agreements</vt:lpstr>
      <vt:lpstr>1.3.1 : Employment-related agreement</vt:lpstr>
      <vt:lpstr>10 essential employment-related agreements</vt:lpstr>
      <vt:lpstr>10 essential employment-related agreements</vt:lpstr>
      <vt:lpstr>10 essential employment-related agreements</vt:lpstr>
      <vt:lpstr>10 essential employment-related agreements</vt:lpstr>
      <vt:lpstr>10 essential employment-related agreements</vt:lpstr>
      <vt:lpstr>10 essential employment-related agreements</vt:lpstr>
      <vt:lpstr>10 essential employment-related agreements</vt:lpstr>
      <vt:lpstr>10 essential employment-related agreements</vt:lpstr>
      <vt:lpstr>10 essential employment-related agreements</vt:lpstr>
      <vt:lpstr>10 essential employment-related agreements</vt:lpstr>
      <vt:lpstr>Employee handbook</vt:lpstr>
      <vt:lpstr>1.3.2 : Basic Conditions of Employment </vt:lpstr>
      <vt:lpstr>Procedure for termination of employment</vt:lpstr>
      <vt:lpstr>Incapacity due to injury or sickness</vt:lpstr>
      <vt:lpstr>The Code of Good Practice : Dismissal</vt:lpstr>
      <vt:lpstr>Transport allowances, Bonuses, Increases, etc</vt:lpstr>
      <vt:lpstr>1.3.2 : Basic Conditions of Employment</vt:lpstr>
      <vt:lpstr>1.3.2 : Basic Conditions of Employment</vt:lpstr>
      <vt:lpstr>1.3.2 : Basic Conditions of Employment</vt:lpstr>
      <vt:lpstr>1.3.2 : Basic Conditions of Employment</vt:lpstr>
      <vt:lpstr>1.3.2 : Basic Conditions of Employment</vt:lpstr>
      <vt:lpstr>1.3.2 : Basic Conditions of Employment</vt:lpstr>
      <vt:lpstr>1.3.2 : Basic Conditions of Employment</vt:lpstr>
      <vt:lpstr>1.3.2 : Basic Conditions of Employment</vt:lpstr>
      <vt:lpstr>1.3.2 : Basic Conditions of Employment</vt:lpstr>
      <vt:lpstr>1.3.2 : Basic Conditions of Employment</vt:lpstr>
      <vt:lpstr>1.3.2 : Basic Conditions of Employment</vt:lpstr>
      <vt:lpstr>1.3.2 : Basic Conditions of Employment</vt:lpstr>
      <vt:lpstr>1.3.2 : Basic Conditions of Employment</vt:lpstr>
      <vt:lpstr>1.3.2 : Basic Conditions of Employment</vt:lpstr>
      <vt:lpstr>1.3.2 : Basic Conditions of Employment</vt:lpstr>
      <vt:lpstr>1.3.3 : Employment Equity</vt:lpstr>
      <vt:lpstr>1.3.5 : Restraint of Trade Agreements</vt:lpstr>
      <vt:lpstr>1.3.4 : Definition of Affirmative Action</vt:lpstr>
      <vt:lpstr>1.3.6 : Confidentiality Agreements</vt:lpstr>
      <vt:lpstr>Slide 69</vt:lpstr>
      <vt:lpstr>Do knowledge questionnaire 1  in your POE p. 109   </vt:lpstr>
      <vt:lpstr>Do workplace assignment 1 on p 132 of the POE   </vt:lpstr>
      <vt:lpstr> Employment Relations </vt:lpstr>
      <vt:lpstr>2.1.1 Issues for Discussion, Consultation or Negotiation</vt:lpstr>
      <vt:lpstr>2.1.2 Verify Accuracy and Validity of Information  </vt:lpstr>
      <vt:lpstr>2.1.3 Determine and Assess Merits of the Issue  </vt:lpstr>
      <vt:lpstr>2.1.4 Identify Appropriate Forum for an Issue </vt:lpstr>
      <vt:lpstr>2.1.4 Identify Appropriate Forum for an Issue </vt:lpstr>
      <vt:lpstr>2.1.5 Give Feedback on Assessment of and Issue  </vt:lpstr>
      <vt:lpstr>2.1.5 Give Feedback on Assessment of and Issue  </vt:lpstr>
      <vt:lpstr>Slide 80</vt:lpstr>
      <vt:lpstr> Employment Relations </vt:lpstr>
      <vt:lpstr>2.2.1 Gather and Analyse Relevant Information </vt:lpstr>
      <vt:lpstr>2.2.1 Gather and Analyse Relevant Information </vt:lpstr>
      <vt:lpstr>2.2.2 Presenting the Case </vt:lpstr>
      <vt:lpstr>2.2.2 Presenting the Case </vt:lpstr>
      <vt:lpstr>2.2.2 Presenting the Case</vt:lpstr>
      <vt:lpstr>2.2.2 Presenting the Case</vt:lpstr>
      <vt:lpstr>Slide 88</vt:lpstr>
      <vt:lpstr>2.3.1 Applicable Labour Legislation and/or Agreement   </vt:lpstr>
      <vt:lpstr>Slide 90</vt:lpstr>
      <vt:lpstr> Employment Relations </vt:lpstr>
      <vt:lpstr>2.4.1 Report Outcomes of Representation </vt:lpstr>
      <vt:lpstr>2.4.2 Monitor Implementation of Agreement </vt:lpstr>
      <vt:lpstr>2.4.3 Take Appropriate Corrective Actions   </vt:lpstr>
      <vt:lpstr>2.4.4 Provide Consultation to Stakeholders to Prevent Recurrence </vt:lpstr>
      <vt:lpstr>Slide 96</vt:lpstr>
      <vt:lpstr>Slide 97</vt:lpstr>
      <vt:lpstr>Slide 98</vt:lpstr>
      <vt:lpstr> Employment Relations </vt:lpstr>
      <vt:lpstr>Introduction </vt:lpstr>
      <vt:lpstr>Constitutional Law   </vt:lpstr>
      <vt:lpstr>Commercial  Law   </vt:lpstr>
      <vt:lpstr>Civil  Law   </vt:lpstr>
      <vt:lpstr>Criminal   Law   </vt:lpstr>
      <vt:lpstr>3.1.1 The Concepts “Law” and “Right” </vt:lpstr>
      <vt:lpstr>3.1.1 The Concepts “Law” and “Right” </vt:lpstr>
      <vt:lpstr>3.1.1 The Concepts “Law” and “Right” </vt:lpstr>
      <vt:lpstr>3.1.1 The Concepts “Law” and “Right” </vt:lpstr>
      <vt:lpstr>3.1.2 ‘Natural Person’ and ‘Juristic Person’ </vt:lpstr>
      <vt:lpstr>3.1.3 Sources of South African Law</vt:lpstr>
      <vt:lpstr>3.1.4 The Court Structures in South Africa   </vt:lpstr>
      <vt:lpstr>3.1.5 Conflict Resolution Procedures </vt:lpstr>
      <vt:lpstr>.1.6 A brief History of South African law</vt:lpstr>
      <vt:lpstr>Slide 114</vt:lpstr>
      <vt:lpstr> Employment Relations </vt:lpstr>
      <vt:lpstr>3.2.1 Contractual Capacity </vt:lpstr>
      <vt:lpstr>3.2.2 Breach of Contract </vt:lpstr>
      <vt:lpstr>3.2.3 Terms and Conditions of a Contract </vt:lpstr>
      <vt:lpstr>3.2.4 Termination of a Contract </vt:lpstr>
      <vt:lpstr>Slide 120</vt:lpstr>
      <vt:lpstr> Employment Relations </vt:lpstr>
      <vt:lpstr>3.3.1 The Rights and Duties of "Buyers" and "Sellers" </vt:lpstr>
      <vt:lpstr>3.3.1 The Rights and Duties of "Buyers" and "Sellers" </vt:lpstr>
      <vt:lpstr>3.3.1 The Rights and Duties of "Buyers" and "Sellers" </vt:lpstr>
      <vt:lpstr>3.3.1 The Rights and Duties of "Buyers" and "Sellers" </vt:lpstr>
      <vt:lpstr>3.3.2 The Rights and Duties of "Lessors" and "Lessees" </vt:lpstr>
      <vt:lpstr>3.3.2 The Rights and Duties of "Lessors" and "Lessees" </vt:lpstr>
      <vt:lpstr>3.3.3 The Rights and Duties of "Insurers" and "an Insured" </vt:lpstr>
      <vt:lpstr>3.3.3 The Rights and Duties of "Insurers" and "an Insured" </vt:lpstr>
      <vt:lpstr>3.3.3 The Rights and Duties of "Insurers" and "an Insured" </vt:lpstr>
      <vt:lpstr>Slide 131</vt:lpstr>
      <vt:lpstr> Employment Relations </vt:lpstr>
      <vt:lpstr>3.4.1 Latent and Patent Defects </vt:lpstr>
      <vt:lpstr>3.4.2 Transfer of Ownership -property   </vt:lpstr>
      <vt:lpstr>3.4.2 Transfer of Ownership :property   </vt:lpstr>
      <vt:lpstr>Transfer of Ownership of a Vehicle   </vt:lpstr>
      <vt:lpstr>3.4.3 Indemnity and Non-Indemnity Insurance </vt:lpstr>
      <vt:lpstr>3.4.4 Duty to Disclose   </vt:lpstr>
      <vt:lpstr>3.4.4 Duty to Disclose   </vt:lpstr>
      <vt:lpstr>Slide 140</vt:lpstr>
      <vt:lpstr>Slide 141</vt:lpstr>
      <vt:lpstr>Slide 142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Sandys</dc:creator>
  <cp:lastModifiedBy>HP</cp:lastModifiedBy>
  <cp:revision>1221</cp:revision>
  <dcterms:created xsi:type="dcterms:W3CDTF">2011-11-11T09:45:04Z</dcterms:created>
  <dcterms:modified xsi:type="dcterms:W3CDTF">2018-07-27T13:11:33Z</dcterms:modified>
</cp:coreProperties>
</file>