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4" r:id="rId1"/>
  </p:sldMasterIdLst>
  <p:notesMasterIdLst>
    <p:notesMasterId r:id="rId54"/>
  </p:notesMasterIdLst>
  <p:handoutMasterIdLst>
    <p:handoutMasterId r:id="rId55"/>
  </p:handoutMasterIdLst>
  <p:sldIdLst>
    <p:sldId id="952" r:id="rId2"/>
    <p:sldId id="953" r:id="rId3"/>
    <p:sldId id="1157" r:id="rId4"/>
    <p:sldId id="924" r:id="rId5"/>
    <p:sldId id="515" r:id="rId6"/>
    <p:sldId id="517" r:id="rId7"/>
    <p:sldId id="1160" r:id="rId8"/>
    <p:sldId id="1156" r:id="rId9"/>
    <p:sldId id="1159" r:id="rId10"/>
    <p:sldId id="1165" r:id="rId11"/>
    <p:sldId id="1166" r:id="rId12"/>
    <p:sldId id="1167" r:id="rId13"/>
    <p:sldId id="1164" r:id="rId14"/>
    <p:sldId id="518" r:id="rId15"/>
    <p:sldId id="1129" r:id="rId16"/>
    <p:sldId id="954" r:id="rId17"/>
    <p:sldId id="1130" r:id="rId18"/>
    <p:sldId id="1132" r:id="rId19"/>
    <p:sldId id="1131" r:id="rId20"/>
    <p:sldId id="1135" r:id="rId21"/>
    <p:sldId id="1136" r:id="rId22"/>
    <p:sldId id="1137" r:id="rId23"/>
    <p:sldId id="1138" r:id="rId24"/>
    <p:sldId id="1172" r:id="rId25"/>
    <p:sldId id="955" r:id="rId26"/>
    <p:sldId id="956" r:id="rId27"/>
    <p:sldId id="1169" r:id="rId28"/>
    <p:sldId id="960" r:id="rId29"/>
    <p:sldId id="1139" r:id="rId30"/>
    <p:sldId id="1140" r:id="rId31"/>
    <p:sldId id="1170" r:id="rId32"/>
    <p:sldId id="1171" r:id="rId33"/>
    <p:sldId id="820" r:id="rId34"/>
    <p:sldId id="1146" r:id="rId35"/>
    <p:sldId id="1018" r:id="rId36"/>
    <p:sldId id="1142" r:id="rId37"/>
    <p:sldId id="1143" r:id="rId38"/>
    <p:sldId id="1144" r:id="rId39"/>
    <p:sldId id="1147" r:id="rId40"/>
    <p:sldId id="1148" r:id="rId41"/>
    <p:sldId id="1149" r:id="rId42"/>
    <p:sldId id="1150" r:id="rId43"/>
    <p:sldId id="1145" r:id="rId44"/>
    <p:sldId id="1151" r:id="rId45"/>
    <p:sldId id="821" r:id="rId46"/>
    <p:sldId id="1056" r:id="rId47"/>
    <p:sldId id="1063" r:id="rId48"/>
    <p:sldId id="1152" r:id="rId49"/>
    <p:sldId id="1064" r:id="rId50"/>
    <p:sldId id="1155" r:id="rId51"/>
    <p:sldId id="1065" r:id="rId52"/>
    <p:sldId id="1163" r:id="rId53"/>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8080"/>
    <a:srgbClr val="4D4D4D"/>
    <a:srgbClr val="808080"/>
    <a:srgbClr val="000066"/>
    <a:srgbClr val="FFFFFF"/>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293" autoAdjust="0"/>
    <p:restoredTop sz="94280" autoAdjust="0"/>
  </p:normalViewPr>
  <p:slideViewPr>
    <p:cSldViewPr>
      <p:cViewPr varScale="1">
        <p:scale>
          <a:sx n="82" d="100"/>
          <a:sy n="82" d="100"/>
        </p:scale>
        <p:origin x="-6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DA942-A46A-40C9-B8C1-E30329FE0A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5D6A01-85DA-489F-A89A-275BBDD41684}">
      <dgm:prSet phldrT="[Text]"/>
      <dgm:spPr>
        <a:solidFill>
          <a:srgbClr val="008080"/>
        </a:solidFill>
      </dgm:spPr>
      <dgm:t>
        <a:bodyPr/>
        <a:lstStyle/>
        <a:p>
          <a:pPr algn="ctr"/>
          <a:r>
            <a:rPr lang="en-ZA" dirty="0" smtClean="0"/>
            <a:t>DO</a:t>
          </a:r>
          <a:endParaRPr lang="en-US" dirty="0"/>
        </a:p>
      </dgm:t>
    </dgm:pt>
    <dgm:pt modelId="{6EFA5654-2157-401A-8EDC-377B3CDB80FF}" type="parTrans" cxnId="{A08D02C5-FE81-4F4F-B78F-F34565EF29C8}">
      <dgm:prSet/>
      <dgm:spPr/>
      <dgm:t>
        <a:bodyPr/>
        <a:lstStyle/>
        <a:p>
          <a:endParaRPr lang="en-US"/>
        </a:p>
      </dgm:t>
    </dgm:pt>
    <dgm:pt modelId="{2A0323B4-4090-416E-9792-C9358E2592EA}" type="sibTrans" cxnId="{A08D02C5-FE81-4F4F-B78F-F34565EF29C8}">
      <dgm:prSet/>
      <dgm:spPr/>
      <dgm:t>
        <a:bodyPr/>
        <a:lstStyle/>
        <a:p>
          <a:endParaRPr lang="en-US"/>
        </a:p>
      </dgm:t>
    </dgm:pt>
    <dgm:pt modelId="{C84F8E80-BF76-4CA9-9549-B04663664935}">
      <dgm:prSet phldrT="[Text]"/>
      <dgm:spPr>
        <a:solidFill>
          <a:srgbClr val="008080"/>
        </a:solidFill>
      </dgm:spPr>
      <dgm:t>
        <a:bodyPr/>
        <a:lstStyle/>
        <a:p>
          <a:pPr algn="ctr"/>
          <a:r>
            <a:rPr lang="en-ZA" dirty="0" smtClean="0"/>
            <a:t>THINK</a:t>
          </a:r>
          <a:endParaRPr lang="en-US" dirty="0"/>
        </a:p>
      </dgm:t>
    </dgm:pt>
    <dgm:pt modelId="{96AA11B5-C7A8-4EAC-AE19-217D230EF3B1}" type="parTrans" cxnId="{FF514B05-F939-4E24-93FF-7C6A7BF53C23}">
      <dgm:prSet/>
      <dgm:spPr/>
      <dgm:t>
        <a:bodyPr/>
        <a:lstStyle/>
        <a:p>
          <a:endParaRPr lang="en-US"/>
        </a:p>
      </dgm:t>
    </dgm:pt>
    <dgm:pt modelId="{F2B6769E-677C-4392-9A7A-1A885E4E8240}" type="sibTrans" cxnId="{FF514B05-F939-4E24-93FF-7C6A7BF53C23}">
      <dgm:prSet/>
      <dgm:spPr/>
      <dgm:t>
        <a:bodyPr/>
        <a:lstStyle/>
        <a:p>
          <a:endParaRPr lang="en-US"/>
        </a:p>
      </dgm:t>
    </dgm:pt>
    <dgm:pt modelId="{D22D227A-00F5-470A-A260-4A1680651DEE}">
      <dgm:prSet phldrT="[Text]"/>
      <dgm:spPr>
        <a:solidFill>
          <a:srgbClr val="008080"/>
        </a:solidFill>
      </dgm:spPr>
      <dgm:t>
        <a:bodyPr/>
        <a:lstStyle/>
        <a:p>
          <a:pPr algn="ctr"/>
          <a:r>
            <a:rPr lang="en-ZA" dirty="0" smtClean="0"/>
            <a:t>UNDERSTANDING</a:t>
          </a:r>
          <a:endParaRPr lang="en-US" dirty="0"/>
        </a:p>
      </dgm:t>
    </dgm:pt>
    <dgm:pt modelId="{16633471-7B79-4D5E-BA03-9744A9F955DC}" type="parTrans" cxnId="{2098D38E-057F-47F0-B737-ADDD85539914}">
      <dgm:prSet/>
      <dgm:spPr/>
      <dgm:t>
        <a:bodyPr/>
        <a:lstStyle/>
        <a:p>
          <a:endParaRPr lang="en-US"/>
        </a:p>
      </dgm:t>
    </dgm:pt>
    <dgm:pt modelId="{12ACA6D4-4FE7-474E-90A1-9708B6FAADF6}" type="sibTrans" cxnId="{2098D38E-057F-47F0-B737-ADDD85539914}">
      <dgm:prSet/>
      <dgm:spPr/>
      <dgm:t>
        <a:bodyPr/>
        <a:lstStyle/>
        <a:p>
          <a:endParaRPr lang="en-US"/>
        </a:p>
      </dgm:t>
    </dgm:pt>
    <dgm:pt modelId="{29876AB7-1447-44A6-B5E6-D8090C3DB51A}" type="pres">
      <dgm:prSet presAssocID="{681DA942-A46A-40C9-B8C1-E30329FE0A22}" presName="linear" presStyleCnt="0">
        <dgm:presLayoutVars>
          <dgm:dir/>
          <dgm:animLvl val="lvl"/>
          <dgm:resizeHandles val="exact"/>
        </dgm:presLayoutVars>
      </dgm:prSet>
      <dgm:spPr/>
      <dgm:t>
        <a:bodyPr/>
        <a:lstStyle/>
        <a:p>
          <a:endParaRPr lang="en-US"/>
        </a:p>
      </dgm:t>
    </dgm:pt>
    <dgm:pt modelId="{C99345E7-152F-475E-9574-69FE91A54148}" type="pres">
      <dgm:prSet presAssocID="{1D5D6A01-85DA-489F-A89A-275BBDD41684}" presName="parentLin" presStyleCnt="0"/>
      <dgm:spPr/>
    </dgm:pt>
    <dgm:pt modelId="{E23AC43B-4804-43A4-A1A9-A4A483B3EA6A}" type="pres">
      <dgm:prSet presAssocID="{1D5D6A01-85DA-489F-A89A-275BBDD41684}" presName="parentLeftMargin" presStyleLbl="node1" presStyleIdx="0" presStyleCnt="3"/>
      <dgm:spPr/>
      <dgm:t>
        <a:bodyPr/>
        <a:lstStyle/>
        <a:p>
          <a:endParaRPr lang="en-US"/>
        </a:p>
      </dgm:t>
    </dgm:pt>
    <dgm:pt modelId="{9E52AAD3-9E9F-4D60-ACE9-A8FE38225CE6}" type="pres">
      <dgm:prSet presAssocID="{1D5D6A01-85DA-489F-A89A-275BBDD41684}" presName="parentText" presStyleLbl="node1" presStyleIdx="0" presStyleCnt="3" custLinFactNeighborY="32649">
        <dgm:presLayoutVars>
          <dgm:chMax val="0"/>
          <dgm:bulletEnabled val="1"/>
        </dgm:presLayoutVars>
      </dgm:prSet>
      <dgm:spPr/>
      <dgm:t>
        <a:bodyPr/>
        <a:lstStyle/>
        <a:p>
          <a:endParaRPr lang="en-US"/>
        </a:p>
      </dgm:t>
    </dgm:pt>
    <dgm:pt modelId="{D2028545-8ADA-44BC-B2E9-183D76A0FC2C}" type="pres">
      <dgm:prSet presAssocID="{1D5D6A01-85DA-489F-A89A-275BBDD41684}" presName="negativeSpace" presStyleCnt="0"/>
      <dgm:spPr/>
    </dgm:pt>
    <dgm:pt modelId="{33ACD08C-B7CD-4E10-AE70-77D12F4C3400}" type="pres">
      <dgm:prSet presAssocID="{1D5D6A01-85DA-489F-A89A-275BBDD41684}" presName="childText" presStyleLbl="conFgAcc1" presStyleIdx="0" presStyleCnt="3" custLinFactNeighborY="-31354">
        <dgm:presLayoutVars>
          <dgm:bulletEnabled val="1"/>
        </dgm:presLayoutVars>
      </dgm:prSet>
      <dgm:spPr/>
    </dgm:pt>
    <dgm:pt modelId="{6D7A31A9-DFDC-4D29-936F-2939DF3226D8}" type="pres">
      <dgm:prSet presAssocID="{2A0323B4-4090-416E-9792-C9358E2592EA}" presName="spaceBetweenRectangles" presStyleCnt="0"/>
      <dgm:spPr/>
    </dgm:pt>
    <dgm:pt modelId="{227BED75-DB39-45F3-A006-4140078F63C0}" type="pres">
      <dgm:prSet presAssocID="{C84F8E80-BF76-4CA9-9549-B04663664935}" presName="parentLin" presStyleCnt="0"/>
      <dgm:spPr/>
    </dgm:pt>
    <dgm:pt modelId="{92B48CD4-F24A-4BF0-8929-934EC25C26B5}" type="pres">
      <dgm:prSet presAssocID="{C84F8E80-BF76-4CA9-9549-B04663664935}" presName="parentLeftMargin" presStyleLbl="node1" presStyleIdx="0" presStyleCnt="3"/>
      <dgm:spPr/>
      <dgm:t>
        <a:bodyPr/>
        <a:lstStyle/>
        <a:p>
          <a:endParaRPr lang="en-US"/>
        </a:p>
      </dgm:t>
    </dgm:pt>
    <dgm:pt modelId="{0632E720-7237-4C93-B459-9751CF2A0309}" type="pres">
      <dgm:prSet presAssocID="{C84F8E80-BF76-4CA9-9549-B04663664935}" presName="parentText" presStyleLbl="node1" presStyleIdx="1" presStyleCnt="3" custLinFactNeighborY="34536">
        <dgm:presLayoutVars>
          <dgm:chMax val="0"/>
          <dgm:bulletEnabled val="1"/>
        </dgm:presLayoutVars>
      </dgm:prSet>
      <dgm:spPr/>
      <dgm:t>
        <a:bodyPr/>
        <a:lstStyle/>
        <a:p>
          <a:endParaRPr lang="en-US"/>
        </a:p>
      </dgm:t>
    </dgm:pt>
    <dgm:pt modelId="{12CB696F-5D9F-475F-8B35-5A6FBA23F5FA}" type="pres">
      <dgm:prSet presAssocID="{C84F8E80-BF76-4CA9-9549-B04663664935}" presName="negativeSpace" presStyleCnt="0"/>
      <dgm:spPr/>
    </dgm:pt>
    <dgm:pt modelId="{291886D1-019F-4CD8-8D15-B3883C53AFBD}" type="pres">
      <dgm:prSet presAssocID="{C84F8E80-BF76-4CA9-9549-B04663664935}" presName="childText" presStyleLbl="conFgAcc1" presStyleIdx="1" presStyleCnt="3">
        <dgm:presLayoutVars>
          <dgm:bulletEnabled val="1"/>
        </dgm:presLayoutVars>
      </dgm:prSet>
      <dgm:spPr/>
    </dgm:pt>
    <dgm:pt modelId="{1200E5A6-2052-4502-ADB9-D82BA447B0DB}" type="pres">
      <dgm:prSet presAssocID="{F2B6769E-677C-4392-9A7A-1A885E4E8240}" presName="spaceBetweenRectangles" presStyleCnt="0"/>
      <dgm:spPr/>
    </dgm:pt>
    <dgm:pt modelId="{E3E74905-BFC2-4675-8072-937DA9725C1B}" type="pres">
      <dgm:prSet presAssocID="{D22D227A-00F5-470A-A260-4A1680651DEE}" presName="parentLin" presStyleCnt="0"/>
      <dgm:spPr/>
    </dgm:pt>
    <dgm:pt modelId="{213DF705-EE24-49FB-AC8E-EDCE7CA1372A}" type="pres">
      <dgm:prSet presAssocID="{D22D227A-00F5-470A-A260-4A1680651DEE}" presName="parentLeftMargin" presStyleLbl="node1" presStyleIdx="1" presStyleCnt="3"/>
      <dgm:spPr/>
      <dgm:t>
        <a:bodyPr/>
        <a:lstStyle/>
        <a:p>
          <a:endParaRPr lang="en-US"/>
        </a:p>
      </dgm:t>
    </dgm:pt>
    <dgm:pt modelId="{CF513BFF-BD8E-4CF2-99B1-A38079A9A71E}" type="pres">
      <dgm:prSet presAssocID="{D22D227A-00F5-470A-A260-4A1680651DEE}" presName="parentText" presStyleLbl="node1" presStyleIdx="2" presStyleCnt="3" custLinFactNeighborY="43497">
        <dgm:presLayoutVars>
          <dgm:chMax val="0"/>
          <dgm:bulletEnabled val="1"/>
        </dgm:presLayoutVars>
      </dgm:prSet>
      <dgm:spPr/>
      <dgm:t>
        <a:bodyPr/>
        <a:lstStyle/>
        <a:p>
          <a:endParaRPr lang="en-US"/>
        </a:p>
      </dgm:t>
    </dgm:pt>
    <dgm:pt modelId="{ADEAF4D8-80D5-495B-91B0-860FA275FBAD}" type="pres">
      <dgm:prSet presAssocID="{D22D227A-00F5-470A-A260-4A1680651DEE}" presName="negativeSpace" presStyleCnt="0"/>
      <dgm:spPr/>
    </dgm:pt>
    <dgm:pt modelId="{BDB9B68B-229D-4157-A855-00A0275DE8CD}" type="pres">
      <dgm:prSet presAssocID="{D22D227A-00F5-470A-A260-4A1680651DEE}" presName="childText" presStyleLbl="conFgAcc1" presStyleIdx="2" presStyleCnt="3">
        <dgm:presLayoutVars>
          <dgm:bulletEnabled val="1"/>
        </dgm:presLayoutVars>
      </dgm:prSet>
      <dgm:spPr/>
    </dgm:pt>
  </dgm:ptLst>
  <dgm:cxnLst>
    <dgm:cxn modelId="{2098D38E-057F-47F0-B737-ADDD85539914}" srcId="{681DA942-A46A-40C9-B8C1-E30329FE0A22}" destId="{D22D227A-00F5-470A-A260-4A1680651DEE}" srcOrd="2" destOrd="0" parTransId="{16633471-7B79-4D5E-BA03-9744A9F955DC}" sibTransId="{12ACA6D4-4FE7-474E-90A1-9708B6FAADF6}"/>
    <dgm:cxn modelId="{E955B30C-4223-4F20-9462-0AF1B37896EA}" type="presOf" srcId="{1D5D6A01-85DA-489F-A89A-275BBDD41684}" destId="{9E52AAD3-9E9F-4D60-ACE9-A8FE38225CE6}" srcOrd="1" destOrd="0" presId="urn:microsoft.com/office/officeart/2005/8/layout/list1"/>
    <dgm:cxn modelId="{FAA3E67B-908C-4DE1-85AF-393EE9590D0F}" type="presOf" srcId="{D22D227A-00F5-470A-A260-4A1680651DEE}" destId="{213DF705-EE24-49FB-AC8E-EDCE7CA1372A}" srcOrd="0" destOrd="0" presId="urn:microsoft.com/office/officeart/2005/8/layout/list1"/>
    <dgm:cxn modelId="{B0212AC7-C821-4096-A412-DA495C5C9874}" type="presOf" srcId="{C84F8E80-BF76-4CA9-9549-B04663664935}" destId="{92B48CD4-F24A-4BF0-8929-934EC25C26B5}" srcOrd="0" destOrd="0" presId="urn:microsoft.com/office/officeart/2005/8/layout/list1"/>
    <dgm:cxn modelId="{A6A3732A-F534-4977-8E94-13459663712E}" type="presOf" srcId="{C84F8E80-BF76-4CA9-9549-B04663664935}" destId="{0632E720-7237-4C93-B459-9751CF2A0309}" srcOrd="1" destOrd="0" presId="urn:microsoft.com/office/officeart/2005/8/layout/list1"/>
    <dgm:cxn modelId="{74343C1D-F219-4B96-9444-9EF38DB472D4}" type="presOf" srcId="{681DA942-A46A-40C9-B8C1-E30329FE0A22}" destId="{29876AB7-1447-44A6-B5E6-D8090C3DB51A}" srcOrd="0" destOrd="0" presId="urn:microsoft.com/office/officeart/2005/8/layout/list1"/>
    <dgm:cxn modelId="{FF514B05-F939-4E24-93FF-7C6A7BF53C23}" srcId="{681DA942-A46A-40C9-B8C1-E30329FE0A22}" destId="{C84F8E80-BF76-4CA9-9549-B04663664935}" srcOrd="1" destOrd="0" parTransId="{96AA11B5-C7A8-4EAC-AE19-217D230EF3B1}" sibTransId="{F2B6769E-677C-4392-9A7A-1A885E4E8240}"/>
    <dgm:cxn modelId="{A08D02C5-FE81-4F4F-B78F-F34565EF29C8}" srcId="{681DA942-A46A-40C9-B8C1-E30329FE0A22}" destId="{1D5D6A01-85DA-489F-A89A-275BBDD41684}" srcOrd="0" destOrd="0" parTransId="{6EFA5654-2157-401A-8EDC-377B3CDB80FF}" sibTransId="{2A0323B4-4090-416E-9792-C9358E2592EA}"/>
    <dgm:cxn modelId="{5D584A20-B9B7-4B95-9A4C-6A36F7EA697D}" type="presOf" srcId="{1D5D6A01-85DA-489F-A89A-275BBDD41684}" destId="{E23AC43B-4804-43A4-A1A9-A4A483B3EA6A}" srcOrd="0" destOrd="0" presId="urn:microsoft.com/office/officeart/2005/8/layout/list1"/>
    <dgm:cxn modelId="{7179181E-11F6-4C12-840F-FF40C782D344}" type="presOf" srcId="{D22D227A-00F5-470A-A260-4A1680651DEE}" destId="{CF513BFF-BD8E-4CF2-99B1-A38079A9A71E}" srcOrd="1" destOrd="0" presId="urn:microsoft.com/office/officeart/2005/8/layout/list1"/>
    <dgm:cxn modelId="{6E1EBF14-4C74-44D2-A4E1-00875E3ECDFF}" type="presParOf" srcId="{29876AB7-1447-44A6-B5E6-D8090C3DB51A}" destId="{C99345E7-152F-475E-9574-69FE91A54148}" srcOrd="0" destOrd="0" presId="urn:microsoft.com/office/officeart/2005/8/layout/list1"/>
    <dgm:cxn modelId="{642294CA-AA96-419C-ACD8-3869FB377F52}" type="presParOf" srcId="{C99345E7-152F-475E-9574-69FE91A54148}" destId="{E23AC43B-4804-43A4-A1A9-A4A483B3EA6A}" srcOrd="0" destOrd="0" presId="urn:microsoft.com/office/officeart/2005/8/layout/list1"/>
    <dgm:cxn modelId="{7AFAAF1C-10B9-460D-8450-C71EFF6A9E63}" type="presParOf" srcId="{C99345E7-152F-475E-9574-69FE91A54148}" destId="{9E52AAD3-9E9F-4D60-ACE9-A8FE38225CE6}" srcOrd="1" destOrd="0" presId="urn:microsoft.com/office/officeart/2005/8/layout/list1"/>
    <dgm:cxn modelId="{7B331BD5-92ED-47DC-AD45-ACEFA2C4FB84}" type="presParOf" srcId="{29876AB7-1447-44A6-B5E6-D8090C3DB51A}" destId="{D2028545-8ADA-44BC-B2E9-183D76A0FC2C}" srcOrd="1" destOrd="0" presId="urn:microsoft.com/office/officeart/2005/8/layout/list1"/>
    <dgm:cxn modelId="{99CCC755-9932-41B0-AC12-90E7E3850D2D}" type="presParOf" srcId="{29876AB7-1447-44A6-B5E6-D8090C3DB51A}" destId="{33ACD08C-B7CD-4E10-AE70-77D12F4C3400}" srcOrd="2" destOrd="0" presId="urn:microsoft.com/office/officeart/2005/8/layout/list1"/>
    <dgm:cxn modelId="{9F4587E1-8781-4CD3-B481-5AFC332FFFC3}" type="presParOf" srcId="{29876AB7-1447-44A6-B5E6-D8090C3DB51A}" destId="{6D7A31A9-DFDC-4D29-936F-2939DF3226D8}" srcOrd="3" destOrd="0" presId="urn:microsoft.com/office/officeart/2005/8/layout/list1"/>
    <dgm:cxn modelId="{0D87CE45-43D7-405E-9387-A5541CAC9A90}" type="presParOf" srcId="{29876AB7-1447-44A6-B5E6-D8090C3DB51A}" destId="{227BED75-DB39-45F3-A006-4140078F63C0}" srcOrd="4" destOrd="0" presId="urn:microsoft.com/office/officeart/2005/8/layout/list1"/>
    <dgm:cxn modelId="{48D7D7C1-3632-461D-91DC-1596C03E074A}" type="presParOf" srcId="{227BED75-DB39-45F3-A006-4140078F63C0}" destId="{92B48CD4-F24A-4BF0-8929-934EC25C26B5}" srcOrd="0" destOrd="0" presId="urn:microsoft.com/office/officeart/2005/8/layout/list1"/>
    <dgm:cxn modelId="{106764CD-D4BD-4FC5-A1BB-C40EA51B3579}" type="presParOf" srcId="{227BED75-DB39-45F3-A006-4140078F63C0}" destId="{0632E720-7237-4C93-B459-9751CF2A0309}" srcOrd="1" destOrd="0" presId="urn:microsoft.com/office/officeart/2005/8/layout/list1"/>
    <dgm:cxn modelId="{EA567629-C44E-480D-9C2A-CA143650C095}" type="presParOf" srcId="{29876AB7-1447-44A6-B5E6-D8090C3DB51A}" destId="{12CB696F-5D9F-475F-8B35-5A6FBA23F5FA}" srcOrd="5" destOrd="0" presId="urn:microsoft.com/office/officeart/2005/8/layout/list1"/>
    <dgm:cxn modelId="{0A28E400-C71B-4536-A9D7-2C832BA75BCC}" type="presParOf" srcId="{29876AB7-1447-44A6-B5E6-D8090C3DB51A}" destId="{291886D1-019F-4CD8-8D15-B3883C53AFBD}" srcOrd="6" destOrd="0" presId="urn:microsoft.com/office/officeart/2005/8/layout/list1"/>
    <dgm:cxn modelId="{2D5A3074-8CE5-4E12-9B70-4CE8A1F2A0AE}" type="presParOf" srcId="{29876AB7-1447-44A6-B5E6-D8090C3DB51A}" destId="{1200E5A6-2052-4502-ADB9-D82BA447B0DB}" srcOrd="7" destOrd="0" presId="urn:microsoft.com/office/officeart/2005/8/layout/list1"/>
    <dgm:cxn modelId="{DCB5EC7C-E60A-4788-94B1-B8C565B620BD}" type="presParOf" srcId="{29876AB7-1447-44A6-B5E6-D8090C3DB51A}" destId="{E3E74905-BFC2-4675-8072-937DA9725C1B}" srcOrd="8" destOrd="0" presId="urn:microsoft.com/office/officeart/2005/8/layout/list1"/>
    <dgm:cxn modelId="{BFE5053D-9A8A-4A9C-8CA9-3FEEC637CCB1}" type="presParOf" srcId="{E3E74905-BFC2-4675-8072-937DA9725C1B}" destId="{213DF705-EE24-49FB-AC8E-EDCE7CA1372A}" srcOrd="0" destOrd="0" presId="urn:microsoft.com/office/officeart/2005/8/layout/list1"/>
    <dgm:cxn modelId="{D6D51A66-BB04-477C-8E84-2B55771A21A2}" type="presParOf" srcId="{E3E74905-BFC2-4675-8072-937DA9725C1B}" destId="{CF513BFF-BD8E-4CF2-99B1-A38079A9A71E}" srcOrd="1" destOrd="0" presId="urn:microsoft.com/office/officeart/2005/8/layout/list1"/>
    <dgm:cxn modelId="{1676511F-89DD-4F7E-9D6B-017DDAC9D285}" type="presParOf" srcId="{29876AB7-1447-44A6-B5E6-D8090C3DB51A}" destId="{ADEAF4D8-80D5-495B-91B0-860FA275FBAD}" srcOrd="9" destOrd="0" presId="urn:microsoft.com/office/officeart/2005/8/layout/list1"/>
    <dgm:cxn modelId="{77189780-047A-4A51-8B20-B91BBBA5A711}" type="presParOf" srcId="{29876AB7-1447-44A6-B5E6-D8090C3DB51A}" destId="{BDB9B68B-229D-4157-A855-00A0275DE8CD}"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BB50C-7024-4771-9F2D-01108843EC3F}" type="doc">
      <dgm:prSet loTypeId="urn:microsoft.com/office/officeart/2005/8/layout/process1" loCatId="process" qsTypeId="urn:microsoft.com/office/officeart/2005/8/quickstyle/simple1" qsCatId="simple" csTypeId="urn:microsoft.com/office/officeart/2005/8/colors/accent1_2" csCatId="accent1" phldr="1"/>
      <dgm:spPr/>
    </dgm:pt>
    <dgm:pt modelId="{B847818A-6F39-4232-A443-FE4AE65322E9}">
      <dgm:prSet phldrT="[Text]"/>
      <dgm:spPr/>
      <dgm:t>
        <a:bodyPr/>
        <a:lstStyle/>
        <a:p>
          <a:r>
            <a:rPr lang="en-ZA" dirty="0" smtClean="0"/>
            <a:t>Informal</a:t>
          </a:r>
        </a:p>
        <a:p>
          <a:r>
            <a:rPr lang="en-ZA" dirty="0" smtClean="0"/>
            <a:t>Stage one Informal procedure  </a:t>
          </a:r>
          <a:endParaRPr lang="en-US" dirty="0"/>
        </a:p>
      </dgm:t>
    </dgm:pt>
    <dgm:pt modelId="{046078DE-7ED1-4B1D-A886-A9370D7F5744}" type="parTrans" cxnId="{E0A31DF2-A3EB-418F-9633-8C84E1D395ED}">
      <dgm:prSet/>
      <dgm:spPr/>
      <dgm:t>
        <a:bodyPr/>
        <a:lstStyle/>
        <a:p>
          <a:endParaRPr lang="en-US"/>
        </a:p>
      </dgm:t>
    </dgm:pt>
    <dgm:pt modelId="{DEEDBDCF-3595-4220-B983-3098DAC8F017}" type="sibTrans" cxnId="{E0A31DF2-A3EB-418F-9633-8C84E1D395ED}">
      <dgm:prSet/>
      <dgm:spPr/>
      <dgm:t>
        <a:bodyPr/>
        <a:lstStyle/>
        <a:p>
          <a:endParaRPr lang="en-US"/>
        </a:p>
      </dgm:t>
    </dgm:pt>
    <dgm:pt modelId="{540CC0B5-243E-400A-8021-BB76ECE616A4}">
      <dgm:prSet/>
      <dgm:spPr/>
      <dgm:t>
        <a:bodyPr/>
        <a:lstStyle/>
        <a:p>
          <a:r>
            <a:rPr lang="en-ZA" dirty="0" smtClean="0"/>
            <a:t>Formal</a:t>
          </a:r>
        </a:p>
        <a:p>
          <a:r>
            <a:rPr lang="en-ZA" dirty="0" smtClean="0"/>
            <a:t>Stage two Immediate supervisor</a:t>
          </a:r>
          <a:endParaRPr lang="en-US" dirty="0"/>
        </a:p>
      </dgm:t>
    </dgm:pt>
    <dgm:pt modelId="{94805835-99FC-49C9-A7E5-7A526F50E380}" type="parTrans" cxnId="{6DCEAADA-6C22-49A6-A236-3CE75858A0E0}">
      <dgm:prSet/>
      <dgm:spPr/>
      <dgm:t>
        <a:bodyPr/>
        <a:lstStyle/>
        <a:p>
          <a:endParaRPr lang="en-US"/>
        </a:p>
      </dgm:t>
    </dgm:pt>
    <dgm:pt modelId="{419632F9-48AD-44A1-B4AD-EF2EB5D977BC}" type="sibTrans" cxnId="{6DCEAADA-6C22-49A6-A236-3CE75858A0E0}">
      <dgm:prSet/>
      <dgm:spPr/>
      <dgm:t>
        <a:bodyPr/>
        <a:lstStyle/>
        <a:p>
          <a:endParaRPr lang="en-US"/>
        </a:p>
      </dgm:t>
    </dgm:pt>
    <dgm:pt modelId="{A2F6B8B0-2160-4FAD-B102-5AD926991F76}">
      <dgm:prSet/>
      <dgm:spPr/>
      <dgm:t>
        <a:bodyPr/>
        <a:lstStyle/>
        <a:p>
          <a:r>
            <a:rPr lang="en-ZA" dirty="0" smtClean="0"/>
            <a:t>Formal</a:t>
          </a:r>
        </a:p>
        <a:p>
          <a:r>
            <a:rPr lang="en-ZA" dirty="0" smtClean="0"/>
            <a:t>Stage three – Next level of management</a:t>
          </a:r>
          <a:endParaRPr lang="en-US" dirty="0"/>
        </a:p>
      </dgm:t>
    </dgm:pt>
    <dgm:pt modelId="{2A8D4A82-B04A-48A2-AC6F-3958ADBD08AF}" type="parTrans" cxnId="{3B443A58-5806-4716-BDCE-41DB86DF3880}">
      <dgm:prSet/>
      <dgm:spPr/>
      <dgm:t>
        <a:bodyPr/>
        <a:lstStyle/>
        <a:p>
          <a:endParaRPr lang="en-US"/>
        </a:p>
      </dgm:t>
    </dgm:pt>
    <dgm:pt modelId="{BCBB4D2D-6E8C-487F-859D-4FE45A8D9499}" type="sibTrans" cxnId="{3B443A58-5806-4716-BDCE-41DB86DF3880}">
      <dgm:prSet/>
      <dgm:spPr/>
      <dgm:t>
        <a:bodyPr/>
        <a:lstStyle/>
        <a:p>
          <a:endParaRPr lang="en-US"/>
        </a:p>
      </dgm:t>
    </dgm:pt>
    <dgm:pt modelId="{22408463-300C-432B-9A91-801F32EE4533}">
      <dgm:prSet/>
      <dgm:spPr/>
      <dgm:t>
        <a:bodyPr/>
        <a:lstStyle/>
        <a:p>
          <a:r>
            <a:rPr lang="en-ZA" dirty="0" smtClean="0"/>
            <a:t>Formal</a:t>
          </a:r>
        </a:p>
        <a:p>
          <a:r>
            <a:rPr lang="en-ZA" dirty="0" smtClean="0"/>
            <a:t>Stage four – Senior management</a:t>
          </a:r>
          <a:endParaRPr lang="en-US" dirty="0"/>
        </a:p>
      </dgm:t>
    </dgm:pt>
    <dgm:pt modelId="{C698E5B9-B40B-4DBE-ABED-2C6480557E30}" type="parTrans" cxnId="{CA655EBB-D73A-4014-A6B6-DE7609AAB93B}">
      <dgm:prSet/>
      <dgm:spPr/>
      <dgm:t>
        <a:bodyPr/>
        <a:lstStyle/>
        <a:p>
          <a:endParaRPr lang="en-US"/>
        </a:p>
      </dgm:t>
    </dgm:pt>
    <dgm:pt modelId="{886A4894-72E4-4E61-9B7A-EE9F643AB41E}" type="sibTrans" cxnId="{CA655EBB-D73A-4014-A6B6-DE7609AAB93B}">
      <dgm:prSet/>
      <dgm:spPr/>
      <dgm:t>
        <a:bodyPr/>
        <a:lstStyle/>
        <a:p>
          <a:endParaRPr lang="en-US"/>
        </a:p>
      </dgm:t>
    </dgm:pt>
    <dgm:pt modelId="{321C5DD8-D6FE-49AC-89D6-871FAD6C0276}" type="pres">
      <dgm:prSet presAssocID="{1C2BB50C-7024-4771-9F2D-01108843EC3F}" presName="Name0" presStyleCnt="0">
        <dgm:presLayoutVars>
          <dgm:dir/>
          <dgm:resizeHandles val="exact"/>
        </dgm:presLayoutVars>
      </dgm:prSet>
      <dgm:spPr/>
    </dgm:pt>
    <dgm:pt modelId="{5A69EECC-F9A6-4CFB-9C79-4FCA6FCD8331}" type="pres">
      <dgm:prSet presAssocID="{B847818A-6F39-4232-A443-FE4AE65322E9}" presName="node" presStyleLbl="node1" presStyleIdx="0" presStyleCnt="4">
        <dgm:presLayoutVars>
          <dgm:bulletEnabled val="1"/>
        </dgm:presLayoutVars>
      </dgm:prSet>
      <dgm:spPr/>
      <dgm:t>
        <a:bodyPr/>
        <a:lstStyle/>
        <a:p>
          <a:endParaRPr lang="en-US"/>
        </a:p>
      </dgm:t>
    </dgm:pt>
    <dgm:pt modelId="{AF454F85-2B6F-44D4-89F3-ADF52A9837D0}" type="pres">
      <dgm:prSet presAssocID="{DEEDBDCF-3595-4220-B983-3098DAC8F017}" presName="sibTrans" presStyleLbl="sibTrans2D1" presStyleIdx="0" presStyleCnt="3"/>
      <dgm:spPr/>
      <dgm:t>
        <a:bodyPr/>
        <a:lstStyle/>
        <a:p>
          <a:endParaRPr lang="en-US"/>
        </a:p>
      </dgm:t>
    </dgm:pt>
    <dgm:pt modelId="{56F0C4AA-A96A-40A8-A420-024AF81123D6}" type="pres">
      <dgm:prSet presAssocID="{DEEDBDCF-3595-4220-B983-3098DAC8F017}" presName="connectorText" presStyleLbl="sibTrans2D1" presStyleIdx="0" presStyleCnt="3"/>
      <dgm:spPr/>
      <dgm:t>
        <a:bodyPr/>
        <a:lstStyle/>
        <a:p>
          <a:endParaRPr lang="en-US"/>
        </a:p>
      </dgm:t>
    </dgm:pt>
    <dgm:pt modelId="{4C1762A3-37FB-4218-AB61-28B86B36A12D}" type="pres">
      <dgm:prSet presAssocID="{540CC0B5-243E-400A-8021-BB76ECE616A4}" presName="node" presStyleLbl="node1" presStyleIdx="1" presStyleCnt="4">
        <dgm:presLayoutVars>
          <dgm:bulletEnabled val="1"/>
        </dgm:presLayoutVars>
      </dgm:prSet>
      <dgm:spPr/>
      <dgm:t>
        <a:bodyPr/>
        <a:lstStyle/>
        <a:p>
          <a:endParaRPr lang="en-US"/>
        </a:p>
      </dgm:t>
    </dgm:pt>
    <dgm:pt modelId="{DF7F2643-79CD-40F2-967F-FF566AD17163}" type="pres">
      <dgm:prSet presAssocID="{419632F9-48AD-44A1-B4AD-EF2EB5D977BC}" presName="sibTrans" presStyleLbl="sibTrans2D1" presStyleIdx="1" presStyleCnt="3"/>
      <dgm:spPr/>
      <dgm:t>
        <a:bodyPr/>
        <a:lstStyle/>
        <a:p>
          <a:endParaRPr lang="en-US"/>
        </a:p>
      </dgm:t>
    </dgm:pt>
    <dgm:pt modelId="{5F542C95-85BD-4B8F-B71A-E09883B5832B}" type="pres">
      <dgm:prSet presAssocID="{419632F9-48AD-44A1-B4AD-EF2EB5D977BC}" presName="connectorText" presStyleLbl="sibTrans2D1" presStyleIdx="1" presStyleCnt="3"/>
      <dgm:spPr/>
      <dgm:t>
        <a:bodyPr/>
        <a:lstStyle/>
        <a:p>
          <a:endParaRPr lang="en-US"/>
        </a:p>
      </dgm:t>
    </dgm:pt>
    <dgm:pt modelId="{8045FFCB-2EE4-4608-8C1C-F16587208380}" type="pres">
      <dgm:prSet presAssocID="{A2F6B8B0-2160-4FAD-B102-5AD926991F76}" presName="node" presStyleLbl="node1" presStyleIdx="2" presStyleCnt="4">
        <dgm:presLayoutVars>
          <dgm:bulletEnabled val="1"/>
        </dgm:presLayoutVars>
      </dgm:prSet>
      <dgm:spPr/>
      <dgm:t>
        <a:bodyPr/>
        <a:lstStyle/>
        <a:p>
          <a:endParaRPr lang="en-US"/>
        </a:p>
      </dgm:t>
    </dgm:pt>
    <dgm:pt modelId="{769ECCC2-6E3D-46E3-BA31-0E4C9D7406C1}" type="pres">
      <dgm:prSet presAssocID="{BCBB4D2D-6E8C-487F-859D-4FE45A8D9499}" presName="sibTrans" presStyleLbl="sibTrans2D1" presStyleIdx="2" presStyleCnt="3"/>
      <dgm:spPr/>
      <dgm:t>
        <a:bodyPr/>
        <a:lstStyle/>
        <a:p>
          <a:endParaRPr lang="en-US"/>
        </a:p>
      </dgm:t>
    </dgm:pt>
    <dgm:pt modelId="{A66FF7DE-49FE-4D69-A4F4-AF2F94D75B3D}" type="pres">
      <dgm:prSet presAssocID="{BCBB4D2D-6E8C-487F-859D-4FE45A8D9499}" presName="connectorText" presStyleLbl="sibTrans2D1" presStyleIdx="2" presStyleCnt="3"/>
      <dgm:spPr/>
      <dgm:t>
        <a:bodyPr/>
        <a:lstStyle/>
        <a:p>
          <a:endParaRPr lang="en-US"/>
        </a:p>
      </dgm:t>
    </dgm:pt>
    <dgm:pt modelId="{6C4A20BF-9229-4965-B754-92D64855B149}" type="pres">
      <dgm:prSet presAssocID="{22408463-300C-432B-9A91-801F32EE4533}" presName="node" presStyleLbl="node1" presStyleIdx="3" presStyleCnt="4">
        <dgm:presLayoutVars>
          <dgm:bulletEnabled val="1"/>
        </dgm:presLayoutVars>
      </dgm:prSet>
      <dgm:spPr/>
      <dgm:t>
        <a:bodyPr/>
        <a:lstStyle/>
        <a:p>
          <a:endParaRPr lang="en-US"/>
        </a:p>
      </dgm:t>
    </dgm:pt>
  </dgm:ptLst>
  <dgm:cxnLst>
    <dgm:cxn modelId="{44E45F0D-5D4A-4132-9F91-04250F2762A6}" type="presOf" srcId="{419632F9-48AD-44A1-B4AD-EF2EB5D977BC}" destId="{5F542C95-85BD-4B8F-B71A-E09883B5832B}" srcOrd="1" destOrd="0" presId="urn:microsoft.com/office/officeart/2005/8/layout/process1"/>
    <dgm:cxn modelId="{CA655EBB-D73A-4014-A6B6-DE7609AAB93B}" srcId="{1C2BB50C-7024-4771-9F2D-01108843EC3F}" destId="{22408463-300C-432B-9A91-801F32EE4533}" srcOrd="3" destOrd="0" parTransId="{C698E5B9-B40B-4DBE-ABED-2C6480557E30}" sibTransId="{886A4894-72E4-4E61-9B7A-EE9F643AB41E}"/>
    <dgm:cxn modelId="{E0A31DF2-A3EB-418F-9633-8C84E1D395ED}" srcId="{1C2BB50C-7024-4771-9F2D-01108843EC3F}" destId="{B847818A-6F39-4232-A443-FE4AE65322E9}" srcOrd="0" destOrd="0" parTransId="{046078DE-7ED1-4B1D-A886-A9370D7F5744}" sibTransId="{DEEDBDCF-3595-4220-B983-3098DAC8F017}"/>
    <dgm:cxn modelId="{B0129FB3-DB6F-4B9F-804C-7D4A218B0608}" type="presOf" srcId="{1C2BB50C-7024-4771-9F2D-01108843EC3F}" destId="{321C5DD8-D6FE-49AC-89D6-871FAD6C0276}" srcOrd="0" destOrd="0" presId="urn:microsoft.com/office/officeart/2005/8/layout/process1"/>
    <dgm:cxn modelId="{678BC65D-6CE3-4D3B-8F0B-BD68E873C08F}" type="presOf" srcId="{419632F9-48AD-44A1-B4AD-EF2EB5D977BC}" destId="{DF7F2643-79CD-40F2-967F-FF566AD17163}" srcOrd="0" destOrd="0" presId="urn:microsoft.com/office/officeart/2005/8/layout/process1"/>
    <dgm:cxn modelId="{6DCEAADA-6C22-49A6-A236-3CE75858A0E0}" srcId="{1C2BB50C-7024-4771-9F2D-01108843EC3F}" destId="{540CC0B5-243E-400A-8021-BB76ECE616A4}" srcOrd="1" destOrd="0" parTransId="{94805835-99FC-49C9-A7E5-7A526F50E380}" sibTransId="{419632F9-48AD-44A1-B4AD-EF2EB5D977BC}"/>
    <dgm:cxn modelId="{085EA693-F477-4BC0-B7BF-8C3346DF441C}" type="presOf" srcId="{22408463-300C-432B-9A91-801F32EE4533}" destId="{6C4A20BF-9229-4965-B754-92D64855B149}" srcOrd="0" destOrd="0" presId="urn:microsoft.com/office/officeart/2005/8/layout/process1"/>
    <dgm:cxn modelId="{3B443A58-5806-4716-BDCE-41DB86DF3880}" srcId="{1C2BB50C-7024-4771-9F2D-01108843EC3F}" destId="{A2F6B8B0-2160-4FAD-B102-5AD926991F76}" srcOrd="2" destOrd="0" parTransId="{2A8D4A82-B04A-48A2-AC6F-3958ADBD08AF}" sibTransId="{BCBB4D2D-6E8C-487F-859D-4FE45A8D9499}"/>
    <dgm:cxn modelId="{075BC501-1041-4604-B704-199EEABD4CCB}" type="presOf" srcId="{BCBB4D2D-6E8C-487F-859D-4FE45A8D9499}" destId="{769ECCC2-6E3D-46E3-BA31-0E4C9D7406C1}" srcOrd="0" destOrd="0" presId="urn:microsoft.com/office/officeart/2005/8/layout/process1"/>
    <dgm:cxn modelId="{96AF5A64-925B-410B-B59C-1B871180A4A4}" type="presOf" srcId="{A2F6B8B0-2160-4FAD-B102-5AD926991F76}" destId="{8045FFCB-2EE4-4608-8C1C-F16587208380}" srcOrd="0" destOrd="0" presId="urn:microsoft.com/office/officeart/2005/8/layout/process1"/>
    <dgm:cxn modelId="{800AAFB0-7C56-45A4-9C98-EB8A7AC3D4C8}" type="presOf" srcId="{DEEDBDCF-3595-4220-B983-3098DAC8F017}" destId="{56F0C4AA-A96A-40A8-A420-024AF81123D6}" srcOrd="1" destOrd="0" presId="urn:microsoft.com/office/officeart/2005/8/layout/process1"/>
    <dgm:cxn modelId="{8A2A2FEA-45C9-40ED-B141-1C2FB9465101}" type="presOf" srcId="{DEEDBDCF-3595-4220-B983-3098DAC8F017}" destId="{AF454F85-2B6F-44D4-89F3-ADF52A9837D0}" srcOrd="0" destOrd="0" presId="urn:microsoft.com/office/officeart/2005/8/layout/process1"/>
    <dgm:cxn modelId="{83BD9343-9554-41E5-AAF9-F1F7D0BA0150}" type="presOf" srcId="{BCBB4D2D-6E8C-487F-859D-4FE45A8D9499}" destId="{A66FF7DE-49FE-4D69-A4F4-AF2F94D75B3D}" srcOrd="1" destOrd="0" presId="urn:microsoft.com/office/officeart/2005/8/layout/process1"/>
    <dgm:cxn modelId="{8D305D50-56F6-4A48-902C-4D1737009FC0}" type="presOf" srcId="{B847818A-6F39-4232-A443-FE4AE65322E9}" destId="{5A69EECC-F9A6-4CFB-9C79-4FCA6FCD8331}" srcOrd="0" destOrd="0" presId="urn:microsoft.com/office/officeart/2005/8/layout/process1"/>
    <dgm:cxn modelId="{EE7DB3A8-8A6B-40B8-9BB9-133F4DCF3E65}" type="presOf" srcId="{540CC0B5-243E-400A-8021-BB76ECE616A4}" destId="{4C1762A3-37FB-4218-AB61-28B86B36A12D}" srcOrd="0" destOrd="0" presId="urn:microsoft.com/office/officeart/2005/8/layout/process1"/>
    <dgm:cxn modelId="{FACA01E0-CE62-4335-A08E-3B43F17F3143}" type="presParOf" srcId="{321C5DD8-D6FE-49AC-89D6-871FAD6C0276}" destId="{5A69EECC-F9A6-4CFB-9C79-4FCA6FCD8331}" srcOrd="0" destOrd="0" presId="urn:microsoft.com/office/officeart/2005/8/layout/process1"/>
    <dgm:cxn modelId="{E114B75D-71A1-45A3-9353-66EA9E4BADA3}" type="presParOf" srcId="{321C5DD8-D6FE-49AC-89D6-871FAD6C0276}" destId="{AF454F85-2B6F-44D4-89F3-ADF52A9837D0}" srcOrd="1" destOrd="0" presId="urn:microsoft.com/office/officeart/2005/8/layout/process1"/>
    <dgm:cxn modelId="{A8B8BC56-5B16-4573-93D0-D207AFDA995A}" type="presParOf" srcId="{AF454F85-2B6F-44D4-89F3-ADF52A9837D0}" destId="{56F0C4AA-A96A-40A8-A420-024AF81123D6}" srcOrd="0" destOrd="0" presId="urn:microsoft.com/office/officeart/2005/8/layout/process1"/>
    <dgm:cxn modelId="{3B7073B2-ECC6-4D05-805C-A39C3E113D31}" type="presParOf" srcId="{321C5DD8-D6FE-49AC-89D6-871FAD6C0276}" destId="{4C1762A3-37FB-4218-AB61-28B86B36A12D}" srcOrd="2" destOrd="0" presId="urn:microsoft.com/office/officeart/2005/8/layout/process1"/>
    <dgm:cxn modelId="{B1AD0031-9B02-4AC9-921A-3BE65820B371}" type="presParOf" srcId="{321C5DD8-D6FE-49AC-89D6-871FAD6C0276}" destId="{DF7F2643-79CD-40F2-967F-FF566AD17163}" srcOrd="3" destOrd="0" presId="urn:microsoft.com/office/officeart/2005/8/layout/process1"/>
    <dgm:cxn modelId="{D0032212-7624-4406-945C-BD63477A4270}" type="presParOf" srcId="{DF7F2643-79CD-40F2-967F-FF566AD17163}" destId="{5F542C95-85BD-4B8F-B71A-E09883B5832B}" srcOrd="0" destOrd="0" presId="urn:microsoft.com/office/officeart/2005/8/layout/process1"/>
    <dgm:cxn modelId="{73086922-C15E-4FB2-ABB5-3C8DDD005371}" type="presParOf" srcId="{321C5DD8-D6FE-49AC-89D6-871FAD6C0276}" destId="{8045FFCB-2EE4-4608-8C1C-F16587208380}" srcOrd="4" destOrd="0" presId="urn:microsoft.com/office/officeart/2005/8/layout/process1"/>
    <dgm:cxn modelId="{2FB09B1C-B824-46F4-8085-EF57EE84CB86}" type="presParOf" srcId="{321C5DD8-D6FE-49AC-89D6-871FAD6C0276}" destId="{769ECCC2-6E3D-46E3-BA31-0E4C9D7406C1}" srcOrd="5" destOrd="0" presId="urn:microsoft.com/office/officeart/2005/8/layout/process1"/>
    <dgm:cxn modelId="{FFF9485F-18C2-45B5-A62F-6D7AEBB98B43}" type="presParOf" srcId="{769ECCC2-6E3D-46E3-BA31-0E4C9D7406C1}" destId="{A66FF7DE-49FE-4D69-A4F4-AF2F94D75B3D}" srcOrd="0" destOrd="0" presId="urn:microsoft.com/office/officeart/2005/8/layout/process1"/>
    <dgm:cxn modelId="{701CA425-591D-438F-A95F-2A4FC81AF4EE}" type="presParOf" srcId="{321C5DD8-D6FE-49AC-89D6-871FAD6C0276}" destId="{6C4A20BF-9229-4965-B754-92D64855B149}"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ACD08C-B7CD-4E10-AE70-77D12F4C3400}">
      <dsp:nvSpPr>
        <dsp:cNvPr id="0" name=""/>
        <dsp:cNvSpPr/>
      </dsp:nvSpPr>
      <dsp:spPr>
        <a:xfrm>
          <a:off x="0" y="319584"/>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2AAD3-9E9F-4D60-ACE9-A8FE38225CE6}">
      <dsp:nvSpPr>
        <dsp:cNvPr id="0" name=""/>
        <dsp:cNvSpPr/>
      </dsp:nvSpPr>
      <dsp:spPr>
        <a:xfrm>
          <a:off x="242316" y="247577"/>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DO</a:t>
          </a:r>
          <a:endParaRPr lang="en-US" sz="2100" kern="1200" dirty="0"/>
        </a:p>
      </dsp:txBody>
      <dsp:txXfrm>
        <a:off x="242316" y="247577"/>
        <a:ext cx="3392424" cy="619920"/>
      </dsp:txXfrm>
    </dsp:sp>
    <dsp:sp modelId="{291886D1-019F-4CD8-8D15-B3883C53AFBD}">
      <dsp:nvSpPr>
        <dsp:cNvPr id="0" name=""/>
        <dsp:cNvSpPr/>
      </dsp:nvSpPr>
      <dsp:spPr>
        <a:xfrm>
          <a:off x="0" y="1307699"/>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32E720-7237-4C93-B459-9751CF2A0309}">
      <dsp:nvSpPr>
        <dsp:cNvPr id="0" name=""/>
        <dsp:cNvSpPr/>
      </dsp:nvSpPr>
      <dsp:spPr>
        <a:xfrm>
          <a:off x="242316" y="1211835"/>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THINK</a:t>
          </a:r>
          <a:endParaRPr lang="en-US" sz="2100" kern="1200" dirty="0"/>
        </a:p>
      </dsp:txBody>
      <dsp:txXfrm>
        <a:off x="242316" y="1211835"/>
        <a:ext cx="3392424" cy="619920"/>
      </dsp:txXfrm>
    </dsp:sp>
    <dsp:sp modelId="{BDB9B68B-229D-4157-A855-00A0275DE8CD}">
      <dsp:nvSpPr>
        <dsp:cNvPr id="0" name=""/>
        <dsp:cNvSpPr/>
      </dsp:nvSpPr>
      <dsp:spPr>
        <a:xfrm>
          <a:off x="0" y="2260260"/>
          <a:ext cx="4846320"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13BFF-BD8E-4CF2-99B1-A38079A9A71E}">
      <dsp:nvSpPr>
        <dsp:cNvPr id="0" name=""/>
        <dsp:cNvSpPr/>
      </dsp:nvSpPr>
      <dsp:spPr>
        <a:xfrm>
          <a:off x="242316" y="2214720"/>
          <a:ext cx="3392424" cy="619920"/>
        </a:xfrm>
        <a:prstGeom prst="roundRect">
          <a:avLst/>
        </a:prstGeom>
        <a:solidFill>
          <a:srgbClr val="00808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226" tIns="0" rIns="128226" bIns="0" numCol="1" spcCol="1270" anchor="ctr" anchorCtr="0">
          <a:noAutofit/>
        </a:bodyPr>
        <a:lstStyle/>
        <a:p>
          <a:pPr lvl="0" algn="ctr" defTabSz="933450">
            <a:lnSpc>
              <a:spcPct val="90000"/>
            </a:lnSpc>
            <a:spcBef>
              <a:spcPct val="0"/>
            </a:spcBef>
            <a:spcAft>
              <a:spcPct val="35000"/>
            </a:spcAft>
          </a:pPr>
          <a:r>
            <a:rPr lang="en-ZA" sz="2100" kern="1200" dirty="0" smtClean="0"/>
            <a:t>UNDERSTANDING</a:t>
          </a:r>
          <a:endParaRPr lang="en-US" sz="2100" kern="1200" dirty="0"/>
        </a:p>
      </dsp:txBody>
      <dsp:txXfrm>
        <a:off x="242316" y="2214720"/>
        <a:ext cx="3392424" cy="6199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9EECC-F9A6-4CFB-9C79-4FCA6FCD8331}">
      <dsp:nvSpPr>
        <dsp:cNvPr id="0" name=""/>
        <dsp:cNvSpPr/>
      </dsp:nvSpPr>
      <dsp:spPr>
        <a:xfrm>
          <a:off x="3638"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Informal</a:t>
          </a:r>
        </a:p>
        <a:p>
          <a:pPr lvl="0" algn="ctr" defTabSz="800100">
            <a:lnSpc>
              <a:spcPct val="90000"/>
            </a:lnSpc>
            <a:spcBef>
              <a:spcPct val="0"/>
            </a:spcBef>
            <a:spcAft>
              <a:spcPct val="35000"/>
            </a:spcAft>
          </a:pPr>
          <a:r>
            <a:rPr lang="en-ZA" sz="1800" kern="1200" dirty="0" smtClean="0"/>
            <a:t>Stage one Informal procedure  </a:t>
          </a:r>
          <a:endParaRPr lang="en-US" sz="1800" kern="1200" dirty="0"/>
        </a:p>
      </dsp:txBody>
      <dsp:txXfrm>
        <a:off x="3638" y="337360"/>
        <a:ext cx="1590949" cy="1357278"/>
      </dsp:txXfrm>
    </dsp:sp>
    <dsp:sp modelId="{AF454F85-2B6F-44D4-89F3-ADF52A9837D0}">
      <dsp:nvSpPr>
        <dsp:cNvPr id="0" name=""/>
        <dsp:cNvSpPr/>
      </dsp:nvSpPr>
      <dsp:spPr>
        <a:xfrm>
          <a:off x="1753683" y="818722"/>
          <a:ext cx="337281" cy="394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53683" y="818722"/>
        <a:ext cx="337281" cy="394555"/>
      </dsp:txXfrm>
    </dsp:sp>
    <dsp:sp modelId="{4C1762A3-37FB-4218-AB61-28B86B36A12D}">
      <dsp:nvSpPr>
        <dsp:cNvPr id="0" name=""/>
        <dsp:cNvSpPr/>
      </dsp:nvSpPr>
      <dsp:spPr>
        <a:xfrm>
          <a:off x="2230968"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Formal</a:t>
          </a:r>
        </a:p>
        <a:p>
          <a:pPr lvl="0" algn="ctr" defTabSz="800100">
            <a:lnSpc>
              <a:spcPct val="90000"/>
            </a:lnSpc>
            <a:spcBef>
              <a:spcPct val="0"/>
            </a:spcBef>
            <a:spcAft>
              <a:spcPct val="35000"/>
            </a:spcAft>
          </a:pPr>
          <a:r>
            <a:rPr lang="en-ZA" sz="1800" kern="1200" dirty="0" smtClean="0"/>
            <a:t>Stage two Immediate supervisor</a:t>
          </a:r>
          <a:endParaRPr lang="en-US" sz="1800" kern="1200" dirty="0"/>
        </a:p>
      </dsp:txBody>
      <dsp:txXfrm>
        <a:off x="2230968" y="337360"/>
        <a:ext cx="1590949" cy="1357278"/>
      </dsp:txXfrm>
    </dsp:sp>
    <dsp:sp modelId="{DF7F2643-79CD-40F2-967F-FF566AD17163}">
      <dsp:nvSpPr>
        <dsp:cNvPr id="0" name=""/>
        <dsp:cNvSpPr/>
      </dsp:nvSpPr>
      <dsp:spPr>
        <a:xfrm>
          <a:off x="3981013" y="818722"/>
          <a:ext cx="337281" cy="394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81013" y="818722"/>
        <a:ext cx="337281" cy="394555"/>
      </dsp:txXfrm>
    </dsp:sp>
    <dsp:sp modelId="{8045FFCB-2EE4-4608-8C1C-F16587208380}">
      <dsp:nvSpPr>
        <dsp:cNvPr id="0" name=""/>
        <dsp:cNvSpPr/>
      </dsp:nvSpPr>
      <dsp:spPr>
        <a:xfrm>
          <a:off x="4458297"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Formal</a:t>
          </a:r>
        </a:p>
        <a:p>
          <a:pPr lvl="0" algn="ctr" defTabSz="800100">
            <a:lnSpc>
              <a:spcPct val="90000"/>
            </a:lnSpc>
            <a:spcBef>
              <a:spcPct val="0"/>
            </a:spcBef>
            <a:spcAft>
              <a:spcPct val="35000"/>
            </a:spcAft>
          </a:pPr>
          <a:r>
            <a:rPr lang="en-ZA" sz="1800" kern="1200" dirty="0" smtClean="0"/>
            <a:t>Stage three – Next level of management</a:t>
          </a:r>
          <a:endParaRPr lang="en-US" sz="1800" kern="1200" dirty="0"/>
        </a:p>
      </dsp:txBody>
      <dsp:txXfrm>
        <a:off x="4458297" y="337360"/>
        <a:ext cx="1590949" cy="1357278"/>
      </dsp:txXfrm>
    </dsp:sp>
    <dsp:sp modelId="{769ECCC2-6E3D-46E3-BA31-0E4C9D7406C1}">
      <dsp:nvSpPr>
        <dsp:cNvPr id="0" name=""/>
        <dsp:cNvSpPr/>
      </dsp:nvSpPr>
      <dsp:spPr>
        <a:xfrm>
          <a:off x="6208342" y="818722"/>
          <a:ext cx="337281" cy="394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208342" y="818722"/>
        <a:ext cx="337281" cy="394555"/>
      </dsp:txXfrm>
    </dsp:sp>
    <dsp:sp modelId="{6C4A20BF-9229-4965-B754-92D64855B149}">
      <dsp:nvSpPr>
        <dsp:cNvPr id="0" name=""/>
        <dsp:cNvSpPr/>
      </dsp:nvSpPr>
      <dsp:spPr>
        <a:xfrm>
          <a:off x="6685627" y="337360"/>
          <a:ext cx="1590949" cy="13572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Formal</a:t>
          </a:r>
        </a:p>
        <a:p>
          <a:pPr lvl="0" algn="ctr" defTabSz="800100">
            <a:lnSpc>
              <a:spcPct val="90000"/>
            </a:lnSpc>
            <a:spcBef>
              <a:spcPct val="0"/>
            </a:spcBef>
            <a:spcAft>
              <a:spcPct val="35000"/>
            </a:spcAft>
          </a:pPr>
          <a:r>
            <a:rPr lang="en-ZA" sz="1800" kern="1200" dirty="0" smtClean="0"/>
            <a:t>Stage four – Senior management</a:t>
          </a:r>
          <a:endParaRPr lang="en-US" sz="1800" kern="1200" dirty="0"/>
        </a:p>
      </dsp:txBody>
      <dsp:txXfrm>
        <a:off x="6685627" y="337360"/>
        <a:ext cx="1590949" cy="13572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dirty="0">
              <a:latin typeface="Calibri" panose="020F0502020204030204" pitchFamily="34" charset="0"/>
            </a:endParaRPr>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latin typeface="Calibri" panose="020F0502020204030204" pitchFamily="34" charset="0"/>
              </a:rPr>
              <a:pPr/>
              <a:t>2017/10/03</a:t>
            </a:fld>
            <a:endParaRPr lang="en-ZA" dirty="0">
              <a:latin typeface="Calibri" panose="020F0502020204030204" pitchFamily="34" charset="0"/>
            </a:endParaRPr>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dirty="0">
              <a:latin typeface="Calibri" panose="020F0502020204030204" pitchFamily="34" charset="0"/>
            </a:endParaRPr>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latin typeface="Calibri" panose="020F0502020204030204" pitchFamily="34" charset="0"/>
              </a:rPr>
              <a:pPr/>
              <a:t>‹#›</a:t>
            </a:fld>
            <a:endParaRPr lang="en-ZA" dirty="0">
              <a:latin typeface="Calibri" panose="020F0502020204030204" pitchFamily="34" charset="0"/>
            </a:endParaRPr>
          </a:p>
        </p:txBody>
      </p:sp>
    </p:spTree>
    <p:extLst>
      <p:ext uri="{BB962C8B-B14F-4D97-AF65-F5344CB8AC3E}">
        <p14:creationId xmlns:p14="http://schemas.microsoft.com/office/powerpoint/2010/main" xmlns="" val="16483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atin typeface="Calibri" panose="020F0502020204030204" pitchFamily="34" charset="0"/>
              </a:defRPr>
            </a:lvl1pPr>
          </a:lstStyle>
          <a:p>
            <a:endParaRPr lang="en-ZA"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atin typeface="Calibri" panose="020F0502020204030204" pitchFamily="34" charset="0"/>
              </a:defRPr>
            </a:lvl1pPr>
          </a:lstStyle>
          <a:p>
            <a:fld id="{7C1F5CC3-43A9-4FC9-A98E-AB3544849CDE}" type="datetimeFigureOut">
              <a:rPr lang="en-ZA" smtClean="0"/>
              <a:pPr/>
              <a:t>2017/10/03</a:t>
            </a:fld>
            <a:endParaRPr lang="en-ZA"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atin typeface="Calibri" panose="020F0502020204030204" pitchFamily="34" charset="0"/>
              </a:defRPr>
            </a:lvl1pPr>
          </a:lstStyle>
          <a:p>
            <a:endParaRPr lang="en-ZA"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atin typeface="Calibri" panose="020F0502020204030204" pitchFamily="34" charset="0"/>
              </a:defRPr>
            </a:lvl1pPr>
          </a:lstStyle>
          <a:p>
            <a:fld id="{284FEFDE-B284-4E28-A845-D955150CEFBF}" type="slidenum">
              <a:rPr lang="en-ZA" smtClean="0"/>
              <a:pPr/>
              <a:t>‹#›</a:t>
            </a:fld>
            <a:endParaRPr lang="en-ZA" dirty="0"/>
          </a:p>
        </p:txBody>
      </p:sp>
    </p:spTree>
    <p:extLst>
      <p:ext uri="{BB962C8B-B14F-4D97-AF65-F5344CB8AC3E}">
        <p14:creationId xmlns:p14="http://schemas.microsoft.com/office/powerpoint/2010/main" xmlns="" val="29868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3" name="Rounded Rectangle 12"/>
          <p:cNvSpPr/>
          <p:nvPr/>
        </p:nvSpPr>
        <p:spPr>
          <a:xfrm>
            <a:off x="62931" y="920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Subtitle 8"/>
          <p:cNvSpPr>
            <a:spLocks noGrp="1"/>
          </p:cNvSpPr>
          <p:nvPr>
            <p:ph type="subTitle" idx="1"/>
          </p:nvPr>
        </p:nvSpPr>
        <p:spPr>
          <a:xfrm>
            <a:off x="1373299" y="3200400"/>
            <a:ext cx="6400800" cy="1600200"/>
          </a:xfrm>
        </p:spPr>
        <p:txBody>
          <a:bodyPr>
            <a:normAutofit/>
          </a:bodyPr>
          <a:lstStyle>
            <a:lvl1pPr marL="0" indent="0" algn="ctr">
              <a:buNone/>
              <a:defRPr sz="2400" b="1">
                <a:solidFill>
                  <a:srgbClr val="008080"/>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2987824" y="6381328"/>
            <a:ext cx="3024335" cy="320080"/>
          </a:xfrm>
          <a:prstGeom prst="rect">
            <a:avLst/>
          </a:prstGeo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6" name="Picture 15" descr="C:\Users\User\AppData\Local\Microsoft\Windows\INetCache\Content.Word\ENJO logo 20170724 jpg.jpg">
            <a:extLst>
              <a:ext uri="{FF2B5EF4-FFF2-40B4-BE49-F238E27FC236}">
                <a16:creationId xmlns:a16="http://schemas.microsoft.com/office/drawing/2014/main" xmlns="" id="{35285961-26DC-4D9E-B297-606E5D6F3CD8}"/>
              </a:ext>
            </a:extLst>
          </p:cNvPr>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07706" y="6087979"/>
            <a:ext cx="1180793" cy="579521"/>
          </a:xfrm>
          <a:prstGeom prst="rect">
            <a:avLst/>
          </a:prstGeom>
          <a:noFill/>
          <a:ln>
            <a:noFill/>
          </a:ln>
        </p:spPr>
      </p:pic>
    </p:spTree>
    <p:extLst>
      <p:ext uri="{BB962C8B-B14F-4D97-AF65-F5344CB8AC3E}">
        <p14:creationId xmlns:p14="http://schemas.microsoft.com/office/powerpoint/2010/main" xmlns="" val="34088084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2017/10/03</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xmlns="" val="27370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2017/10/03</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xmlns="" val="887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anose="020F0502020204030204"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2017/10/03</a:t>
            </a:fld>
            <a:endParaRPr lang="en-ZA"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defRPr sz="2400">
                <a:effectLst/>
                <a:latin typeface="Calibri" panose="020F0502020204030204" pitchFamily="34" charset="0"/>
              </a:defRPr>
            </a:lvl1pPr>
            <a:lvl2pPr marL="720725" indent="-366713">
              <a:defRPr sz="2400">
                <a:effectLst/>
                <a:latin typeface="Calibri" panose="020F0502020204030204" pitchFamily="34" charset="0"/>
              </a:defRPr>
            </a:lvl2pPr>
            <a:lvl3pPr marL="1074738" indent="-354013">
              <a:defRPr sz="2400">
                <a:effectLst/>
                <a:latin typeface="Calibri" panose="020F0502020204030204" pitchFamily="34" charset="0"/>
              </a:defRPr>
            </a:lvl3pPr>
            <a:lvl4pPr marL="1439863" indent="-365125">
              <a:defRPr sz="2400">
                <a:effectLst/>
                <a:latin typeface="Calibri" panose="020F0502020204030204" pitchFamily="34" charset="0"/>
              </a:defRPr>
            </a:lvl4pPr>
            <a:lvl5pPr marL="1793875" indent="-354013">
              <a:defRPr sz="2400">
                <a:effectLst/>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xmlns="" val="5742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anose="020F0502020204030204"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a:extLst>
              <a:ext uri="{FF2B5EF4-FFF2-40B4-BE49-F238E27FC236}">
                <a16:creationId xmlns:a16="http://schemas.microsoft.com/office/drawing/2014/main" xmlns="" id="{A32BE3D5-D9A8-4DE5-BC1F-C7D5BF8A1D9C}"/>
              </a:ext>
            </a:extLst>
          </p:cNvPr>
          <p:cNvPicPr>
            <a:picLocks noChangeAspect="1"/>
          </p:cNvPicPr>
          <p:nvPr userDrawn="1"/>
        </p:nvPicPr>
        <p:blipFill>
          <a:blip r:embed="rId2" cstate="print"/>
          <a:stretch>
            <a:fillRect/>
          </a:stretch>
        </p:blipFill>
        <p:spPr>
          <a:xfrm>
            <a:off x="3239908" y="6423826"/>
            <a:ext cx="2664183" cy="384081"/>
          </a:xfrm>
          <a:prstGeom prst="rect">
            <a:avLst/>
          </a:prstGeom>
        </p:spPr>
      </p:pic>
      <p:pic>
        <p:nvPicPr>
          <p:cNvPr id="5" name="Picture 4">
            <a:extLst>
              <a:ext uri="{FF2B5EF4-FFF2-40B4-BE49-F238E27FC236}">
                <a16:creationId xmlns:a16="http://schemas.microsoft.com/office/drawing/2014/main" xmlns="" id="{804560F5-94EA-45C8-BDA2-44EE78D5FBE3}"/>
              </a:ext>
            </a:extLst>
          </p:cNvPr>
          <p:cNvPicPr>
            <a:picLocks noChangeAspect="1"/>
          </p:cNvPicPr>
          <p:nvPr userDrawn="1"/>
        </p:nvPicPr>
        <p:blipFill>
          <a:blip r:embed="rId3" cstate="print"/>
          <a:stretch>
            <a:fillRect/>
          </a:stretch>
        </p:blipFill>
        <p:spPr>
          <a:xfrm>
            <a:off x="7974566" y="6249209"/>
            <a:ext cx="971508" cy="609096"/>
          </a:xfrm>
          <a:prstGeom prst="rect">
            <a:avLst/>
          </a:prstGeom>
        </p:spPr>
      </p:pic>
    </p:spTree>
    <p:extLst>
      <p:ext uri="{BB962C8B-B14F-4D97-AF65-F5344CB8AC3E}">
        <p14:creationId xmlns:p14="http://schemas.microsoft.com/office/powerpoint/2010/main" xmlns="" val="4083614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xmlns="" val="176038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xmlns="" val="27715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xmlns="" val="39025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xmlns="" val="426837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Content Placeholder 3" descr="enjo-logo-1-jpeg.jpg"/>
          <p:cNvPicPr>
            <a:picLocks noChangeAspect="1"/>
          </p:cNvPicPr>
          <p:nvPr/>
        </p:nvPicPr>
        <p:blipFill>
          <a:blip r:embed="rId2" cstate="print"/>
          <a:stretch>
            <a:fillRect/>
          </a:stretch>
        </p:blipFill>
        <p:spPr>
          <a:xfrm>
            <a:off x="7524328" y="6237312"/>
            <a:ext cx="1147596" cy="569237"/>
          </a:xfrm>
          <a:prstGeom prst="rect">
            <a:avLst/>
          </a:prstGeom>
        </p:spPr>
      </p:pic>
      <p:pic>
        <p:nvPicPr>
          <p:cNvPr id="4" name="Picture 3">
            <a:extLst>
              <a:ext uri="{FF2B5EF4-FFF2-40B4-BE49-F238E27FC236}">
                <a16:creationId xmlns:a16="http://schemas.microsoft.com/office/drawing/2014/main" xmlns="" id="{AA6E0785-C3F8-45C0-A837-FC8DC2579991}"/>
              </a:ext>
            </a:extLst>
          </p:cNvPr>
          <p:cNvPicPr>
            <a:picLocks noChangeAspect="1"/>
          </p:cNvPicPr>
          <p:nvPr userDrawn="1"/>
        </p:nvPicPr>
        <p:blipFill>
          <a:blip r:embed="rId3" cstate="print"/>
          <a:stretch>
            <a:fillRect/>
          </a:stretch>
        </p:blipFill>
        <p:spPr>
          <a:xfrm>
            <a:off x="3239908" y="6422468"/>
            <a:ext cx="2664183" cy="384081"/>
          </a:xfrm>
          <a:prstGeom prst="rect">
            <a:avLst/>
          </a:prstGeom>
        </p:spPr>
      </p:pic>
    </p:spTree>
    <p:extLst>
      <p:ext uri="{BB962C8B-B14F-4D97-AF65-F5344CB8AC3E}">
        <p14:creationId xmlns:p14="http://schemas.microsoft.com/office/powerpoint/2010/main" xmlns="" val="20041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xmlns="" val="26402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Calibri" panose="020F0502020204030204" pitchFamily="34" charset="0"/>
              </a:defRPr>
            </a:lvl1pPr>
          </a:lstStyle>
          <a:p>
            <a:fld id="{744EAEA5-7BFB-4BF3-B902-218CE399D210}" type="datetimeFigureOut">
              <a:rPr lang="en-ZA" smtClean="0"/>
              <a:pPr/>
              <a:t>2017/10/03</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Calibri" panose="020F0502020204030204" pitchFamily="34" charset="0"/>
                <a:ea typeface="+mj-ea"/>
                <a:cs typeface="+mj-cs"/>
              </a:defRPr>
            </a:lvl1pPr>
          </a:lstStyle>
          <a:p>
            <a:fld id="{042AED99-7FB4-404E-8A97-64753DCE42EC}" type="slidenum">
              <a:rPr lang="en-US" smtClean="0"/>
              <a:pPr/>
              <a:t>‹#›</a:t>
            </a:fld>
            <a:endParaRPr lang="en-US" dirty="0"/>
          </a:p>
        </p:txBody>
      </p:sp>
      <p:pic>
        <p:nvPicPr>
          <p:cNvPr id="2" name="Picture 1">
            <a:extLst>
              <a:ext uri="{FF2B5EF4-FFF2-40B4-BE49-F238E27FC236}">
                <a16:creationId xmlns:a16="http://schemas.microsoft.com/office/drawing/2014/main" xmlns="" id="{0E84F23B-4550-4916-9367-62EA0337459E}"/>
              </a:ext>
            </a:extLst>
          </p:cNvPr>
          <p:cNvPicPr>
            <a:picLocks noChangeAspect="1"/>
          </p:cNvPicPr>
          <p:nvPr userDrawn="1"/>
        </p:nvPicPr>
        <p:blipFill>
          <a:blip r:embed="rId13" cstate="print"/>
          <a:stretch>
            <a:fillRect/>
          </a:stretch>
        </p:blipFill>
        <p:spPr>
          <a:xfrm>
            <a:off x="3245080" y="6437584"/>
            <a:ext cx="2664183" cy="384081"/>
          </a:xfrm>
          <a:prstGeom prst="rect">
            <a:avLst/>
          </a:prstGeom>
        </p:spPr>
      </p:pic>
      <p:pic>
        <p:nvPicPr>
          <p:cNvPr id="4" name="Picture 3">
            <a:extLst>
              <a:ext uri="{FF2B5EF4-FFF2-40B4-BE49-F238E27FC236}">
                <a16:creationId xmlns:a16="http://schemas.microsoft.com/office/drawing/2014/main" xmlns="" id="{7285BB79-E060-4B7D-8EF9-4195FC31891A}"/>
              </a:ext>
            </a:extLst>
          </p:cNvPr>
          <p:cNvPicPr>
            <a:picLocks noChangeAspect="1"/>
          </p:cNvPicPr>
          <p:nvPr userDrawn="1"/>
        </p:nvPicPr>
        <p:blipFill>
          <a:blip r:embed="rId14" cstate="print"/>
          <a:stretch>
            <a:fillRect/>
          </a:stretch>
        </p:blipFill>
        <p:spPr>
          <a:xfrm>
            <a:off x="7516477" y="6145276"/>
            <a:ext cx="1032184" cy="647138"/>
          </a:xfrm>
          <a:prstGeom prst="rect">
            <a:avLst/>
          </a:prstGeom>
        </p:spPr>
      </p:pic>
    </p:spTree>
    <p:extLst>
      <p:ext uri="{BB962C8B-B14F-4D97-AF65-F5344CB8AC3E}">
        <p14:creationId xmlns:p14="http://schemas.microsoft.com/office/powerpoint/2010/main" xmlns="" val="2368433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4000" b="1" kern="1200">
          <a:solidFill>
            <a:srgbClr val="008080"/>
          </a:solidFill>
          <a:latin typeface="Calibri" panose="020F0502020204030204"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80778A-6F9D-4141-8080-B8192EADCD40}" type="slidenum">
              <a:rPr lang="en-ZA" smtClean="0"/>
              <a:pPr/>
              <a:t>1</a:t>
            </a:fld>
            <a:endParaRPr lang="en-ZA"/>
          </a:p>
        </p:txBody>
      </p:sp>
      <p:sp>
        <p:nvSpPr>
          <p:cNvPr id="5" name="Title 4"/>
          <p:cNvSpPr>
            <a:spLocks noGrp="1"/>
          </p:cNvSpPr>
          <p:nvPr>
            <p:ph type="ctrTitle"/>
          </p:nvPr>
        </p:nvSpPr>
        <p:spPr/>
        <p:txBody>
          <a:bodyPr/>
          <a:lstStyle/>
          <a:p>
            <a:r>
              <a:rPr lang="en-ZA" dirty="0"/>
              <a:t>Employee Grievances</a:t>
            </a:r>
          </a:p>
        </p:txBody>
      </p:sp>
      <p:pic>
        <p:nvPicPr>
          <p:cNvPr id="3" name="Picture 2">
            <a:extLst>
              <a:ext uri="{FF2B5EF4-FFF2-40B4-BE49-F238E27FC236}">
                <a16:creationId xmlns:a16="http://schemas.microsoft.com/office/drawing/2014/main" xmlns="" id="{5C6D9978-24BF-4A39-8192-FB7EDD300E77}"/>
              </a:ext>
            </a:extLst>
          </p:cNvPr>
          <p:cNvPicPr>
            <a:picLocks noChangeAspect="1"/>
          </p:cNvPicPr>
          <p:nvPr/>
        </p:nvPicPr>
        <p:blipFill>
          <a:blip r:embed="rId2" cstate="print"/>
          <a:stretch>
            <a:fillRect/>
          </a:stretch>
        </p:blipFill>
        <p:spPr>
          <a:xfrm>
            <a:off x="3241607" y="6431866"/>
            <a:ext cx="2664183" cy="384081"/>
          </a:xfrm>
          <a:prstGeom prst="rect">
            <a:avLst/>
          </a:prstGeom>
        </p:spPr>
      </p:pic>
    </p:spTree>
    <p:extLst>
      <p:ext uri="{BB962C8B-B14F-4D97-AF65-F5344CB8AC3E}">
        <p14:creationId xmlns:p14="http://schemas.microsoft.com/office/powerpoint/2010/main" xmlns="" val="273826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smtClean="0"/>
              <a:t>Grievance procedure part of the communication system</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a:t>
            </a:fld>
            <a:endParaRPr lang="en-ZA" dirty="0"/>
          </a:p>
        </p:txBody>
      </p:sp>
      <p:sp>
        <p:nvSpPr>
          <p:cNvPr id="4" name="Content Placeholder 3"/>
          <p:cNvSpPr>
            <a:spLocks noGrp="1"/>
          </p:cNvSpPr>
          <p:nvPr>
            <p:ph sz="quarter" idx="1"/>
          </p:nvPr>
        </p:nvSpPr>
        <p:spPr>
          <a:xfrm>
            <a:off x="107504" y="1413296"/>
            <a:ext cx="8064896" cy="3815904"/>
          </a:xfrm>
        </p:spPr>
        <p:txBody>
          <a:bodyPr/>
          <a:lstStyle/>
          <a:p>
            <a:pPr algn="just">
              <a:buNone/>
            </a:pPr>
            <a:r>
              <a:rPr lang="en-ZA" dirty="0" smtClean="0"/>
              <a:t>     Communication and the channels used for it are essential for the growth of the Company, and the Grievance procedure is one of the most important communication systems to support the Company’s employee relations. The Grievance procedure is a </a:t>
            </a:r>
            <a:r>
              <a:rPr lang="en-ZA" b="1" dirty="0" smtClean="0"/>
              <a:t>form of upward communication </a:t>
            </a:r>
            <a:r>
              <a:rPr lang="en-ZA" dirty="0" smtClean="0"/>
              <a:t>from the employees to the Company, concerning problems and work-related issues. Management should be aware of grievances and the sources of dissatisfaction and therefore employees should be encouraged to utilise the Grievance procedure. </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Grievance procedure a tool towards people engagement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a:t>
            </a:fld>
            <a:endParaRPr lang="en-ZA" dirty="0"/>
          </a:p>
        </p:txBody>
      </p:sp>
      <p:sp>
        <p:nvSpPr>
          <p:cNvPr id="6" name="Rectangle 5"/>
          <p:cNvSpPr/>
          <p:nvPr/>
        </p:nvSpPr>
        <p:spPr>
          <a:xfrm>
            <a:off x="395536" y="1712997"/>
            <a:ext cx="8114104" cy="2585323"/>
          </a:xfrm>
          <a:prstGeom prst="rect">
            <a:avLst/>
          </a:prstGeom>
        </p:spPr>
        <p:txBody>
          <a:bodyPr wrap="square">
            <a:spAutoFit/>
          </a:bodyPr>
          <a:lstStyle/>
          <a:p>
            <a:pPr algn="ctr" eaLnBrk="0" hangingPunct="0">
              <a:defRPr/>
            </a:pPr>
            <a:r>
              <a:rPr lang="en-US" i="1" dirty="0" smtClean="0">
                <a:cs typeface="Arial" charset="0"/>
              </a:rPr>
              <a:t>“</a:t>
            </a:r>
            <a:r>
              <a:rPr lang="en-ZA" i="1" dirty="0" smtClean="0">
                <a:cs typeface="Arial" charset="0"/>
              </a:rPr>
              <a:t>…</a:t>
            </a:r>
            <a:r>
              <a:rPr lang="en-ZA" b="1" i="1" dirty="0" smtClean="0">
                <a:cs typeface="Arial" charset="0"/>
              </a:rPr>
              <a:t>a positive attitude </a:t>
            </a:r>
            <a:r>
              <a:rPr lang="en-ZA" i="1" dirty="0" smtClean="0">
                <a:cs typeface="Arial" charset="0"/>
              </a:rPr>
              <a:t>held by the employee towards the organisation and its values. An engaged employee </a:t>
            </a:r>
            <a:r>
              <a:rPr lang="en-ZA" b="1" i="1" dirty="0" smtClean="0">
                <a:cs typeface="Arial" charset="0"/>
              </a:rPr>
              <a:t>is aware of business context</a:t>
            </a:r>
            <a:r>
              <a:rPr lang="en-ZA" i="1" dirty="0" smtClean="0">
                <a:cs typeface="Arial" charset="0"/>
              </a:rPr>
              <a:t>, and works with colleagues to improve performance within the job for the benefit of the organisation. </a:t>
            </a:r>
          </a:p>
          <a:p>
            <a:pPr algn="ctr" eaLnBrk="0" hangingPunct="0">
              <a:defRPr/>
            </a:pPr>
            <a:endParaRPr lang="en-ZA" i="1" dirty="0" smtClean="0">
              <a:cs typeface="Arial" charset="0"/>
            </a:endParaRPr>
          </a:p>
          <a:p>
            <a:pPr algn="ctr" eaLnBrk="0" hangingPunct="0">
              <a:defRPr/>
            </a:pPr>
            <a:r>
              <a:rPr lang="en-ZA" i="1" dirty="0" smtClean="0">
                <a:cs typeface="Arial" charset="0"/>
              </a:rPr>
              <a:t>“The organisation must work to nurture, </a:t>
            </a:r>
            <a:r>
              <a:rPr lang="en-ZA" b="1" i="1" dirty="0" smtClean="0">
                <a:cs typeface="Arial" charset="0"/>
              </a:rPr>
              <a:t>maintain and grow the engagement</a:t>
            </a:r>
            <a:r>
              <a:rPr lang="en-ZA" i="1" dirty="0" smtClean="0">
                <a:cs typeface="Arial" charset="0"/>
              </a:rPr>
              <a:t>, which requires a </a:t>
            </a:r>
            <a:r>
              <a:rPr lang="en-ZA" b="1" i="1" dirty="0" smtClean="0">
                <a:cs typeface="Arial" charset="0"/>
              </a:rPr>
              <a:t>two-way relationship between employer and employee.</a:t>
            </a:r>
          </a:p>
          <a:p>
            <a:pPr algn="ctr" eaLnBrk="0" hangingPunct="0">
              <a:defRPr/>
            </a:pPr>
            <a:endParaRPr lang="en-ZA" i="1" dirty="0" smtClean="0">
              <a:cs typeface="Arial" charset="0"/>
            </a:endParaRPr>
          </a:p>
          <a:p>
            <a:pPr algn="ctr" eaLnBrk="0" hangingPunct="0">
              <a:defRPr/>
            </a:pPr>
            <a:r>
              <a:rPr lang="en-ZA" i="1" dirty="0" smtClean="0">
                <a:cs typeface="Arial" charset="0"/>
              </a:rPr>
              <a:t>“The most significant driver in employee engagement levels is for the employee to have a </a:t>
            </a:r>
            <a:r>
              <a:rPr lang="en-ZA" b="1" i="1" dirty="0" smtClean="0">
                <a:cs typeface="Arial" charset="0"/>
              </a:rPr>
              <a:t>sense of feeling involved and valued by the organisation</a:t>
            </a:r>
            <a:r>
              <a:rPr lang="en-ZA" dirty="0" smtClean="0">
                <a:cs typeface="Arial" charset="0"/>
              </a:rPr>
              <a:t>.”</a:t>
            </a:r>
            <a:endParaRPr lang="en-ZA" dirty="0">
              <a:cs typeface="Arial" charset="0"/>
            </a:endParaRPr>
          </a:p>
        </p:txBody>
      </p:sp>
      <p:sp>
        <p:nvSpPr>
          <p:cNvPr id="7" name="Rectangle 6"/>
          <p:cNvSpPr/>
          <p:nvPr/>
        </p:nvSpPr>
        <p:spPr>
          <a:xfrm>
            <a:off x="1043608" y="4870901"/>
            <a:ext cx="7128792" cy="307777"/>
          </a:xfrm>
          <a:prstGeom prst="rect">
            <a:avLst/>
          </a:prstGeom>
        </p:spPr>
        <p:txBody>
          <a:bodyPr wrap="square">
            <a:spAutoFit/>
          </a:bodyPr>
          <a:lstStyle/>
          <a:p>
            <a:r>
              <a:rPr lang="en-ZA" sz="1400" i="1" dirty="0" smtClean="0">
                <a:cs typeface="Arial" charset="0"/>
              </a:rPr>
              <a:t>Robinson, Perryman and </a:t>
            </a:r>
            <a:r>
              <a:rPr lang="en-ZA" sz="1400" i="1" dirty="0" err="1" smtClean="0">
                <a:cs typeface="Arial" charset="0"/>
              </a:rPr>
              <a:t>Hayday</a:t>
            </a:r>
            <a:r>
              <a:rPr lang="en-ZA" sz="1400" i="1" dirty="0" smtClean="0">
                <a:cs typeface="Arial" charset="0"/>
              </a:rPr>
              <a:t> from the Institute of Employee Studies (IES) </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principles of  employee engagement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Rectangle 3"/>
          <p:cNvSpPr>
            <a:spLocks noGrp="1" noChangeArrowheads="1"/>
          </p:cNvSpPr>
          <p:nvPr>
            <p:ph sz="quarter" idx="1"/>
          </p:nvPr>
        </p:nvSpPr>
        <p:spPr/>
        <p:txBody>
          <a:bodyPr rtlCol="0">
            <a:normAutofit lnSpcReduction="10000"/>
          </a:bodyPr>
          <a:lstStyle/>
          <a:p>
            <a:pPr marL="0" indent="0" eaLnBrk="1" fontAlgn="auto" hangingPunct="1">
              <a:spcAft>
                <a:spcPts val="0"/>
              </a:spcAft>
              <a:buClr>
                <a:srgbClr val="8E002F"/>
              </a:buClr>
              <a:buFont typeface="Calibri" pitchFamily="34" charset="0"/>
              <a:buNone/>
              <a:defRPr/>
            </a:pPr>
            <a:r>
              <a:rPr lang="en-US" dirty="0" smtClean="0">
                <a:latin typeface="+mn-lt"/>
              </a:rPr>
              <a:t>1. Treat people as individuals.</a:t>
            </a:r>
          </a:p>
          <a:p>
            <a:pPr marL="0" indent="0" eaLnBrk="1" fontAlgn="auto" hangingPunct="1">
              <a:spcAft>
                <a:spcPts val="0"/>
              </a:spcAft>
              <a:buClr>
                <a:srgbClr val="8E002F"/>
              </a:buClr>
              <a:buFont typeface="Calibri" pitchFamily="34" charset="0"/>
              <a:buNone/>
              <a:defRPr/>
            </a:pPr>
            <a:r>
              <a:rPr lang="en-ZA" sz="1800" dirty="0" smtClean="0">
                <a:latin typeface="+mn-lt"/>
              </a:rPr>
              <a:t>Show </a:t>
            </a:r>
            <a:r>
              <a:rPr lang="en-ZA" sz="1800" dirty="0">
                <a:latin typeface="+mn-lt"/>
              </a:rPr>
              <a:t>an interest in </a:t>
            </a:r>
            <a:r>
              <a:rPr lang="en-ZA" sz="1800" dirty="0" smtClean="0">
                <a:latin typeface="+mn-lt"/>
              </a:rPr>
              <a:t>employees as </a:t>
            </a:r>
            <a:r>
              <a:rPr lang="en-ZA" sz="1800" dirty="0">
                <a:latin typeface="+mn-lt"/>
              </a:rPr>
              <a:t>individuals (not just employees, but real people</a:t>
            </a:r>
            <a:r>
              <a:rPr lang="en-ZA" sz="1800" dirty="0" smtClean="0">
                <a:latin typeface="+mn-lt"/>
              </a:rPr>
              <a:t>).  </a:t>
            </a:r>
            <a:endParaRPr lang="en-US" sz="1800" dirty="0" smtClean="0">
              <a:latin typeface="+mn-lt"/>
              <a:ea typeface="Batang" pitchFamily="18" charset="-127"/>
            </a:endParaRPr>
          </a:p>
          <a:p>
            <a:pPr marL="0" indent="0" eaLnBrk="1" fontAlgn="auto" hangingPunct="1">
              <a:spcAft>
                <a:spcPts val="0"/>
              </a:spcAft>
              <a:buClr>
                <a:srgbClr val="8E002F"/>
              </a:buClr>
              <a:buFont typeface="Calibri" pitchFamily="34" charset="0"/>
              <a:buNone/>
              <a:defRPr/>
            </a:pPr>
            <a:r>
              <a:rPr lang="en-US" dirty="0" smtClean="0">
                <a:latin typeface="+mn-lt"/>
              </a:rPr>
              <a:t>2. Treat people as adults.</a:t>
            </a:r>
          </a:p>
          <a:p>
            <a:pPr marL="0" indent="0" eaLnBrk="1" fontAlgn="auto" hangingPunct="1">
              <a:spcAft>
                <a:spcPts val="0"/>
              </a:spcAft>
              <a:buClr>
                <a:srgbClr val="8E002F"/>
              </a:buClr>
              <a:buFont typeface="Calibri" pitchFamily="34" charset="0"/>
              <a:buNone/>
              <a:defRPr/>
            </a:pPr>
            <a:r>
              <a:rPr lang="en-ZA" sz="1800" dirty="0">
                <a:latin typeface="+mn-lt"/>
              </a:rPr>
              <a:t>Encourage healthy criticism and disagreement; listen well, and then ask for </a:t>
            </a:r>
            <a:r>
              <a:rPr lang="en-ZA" sz="1800" dirty="0" smtClean="0">
                <a:latin typeface="+mn-lt"/>
              </a:rPr>
              <a:t>support.  </a:t>
            </a:r>
            <a:endParaRPr lang="en-US" sz="1800" dirty="0">
              <a:latin typeface="+mn-lt"/>
              <a:ea typeface="Batang" pitchFamily="18" charset="-127"/>
            </a:endParaRPr>
          </a:p>
          <a:p>
            <a:pPr marL="0" indent="0" eaLnBrk="1" fontAlgn="auto" hangingPunct="1">
              <a:spcAft>
                <a:spcPts val="0"/>
              </a:spcAft>
              <a:buClr>
                <a:srgbClr val="BC0000"/>
              </a:buClr>
              <a:buFont typeface="Calibri" pitchFamily="34" charset="0"/>
              <a:buNone/>
              <a:defRPr/>
            </a:pPr>
            <a:r>
              <a:rPr lang="en-US" dirty="0" smtClean="0">
                <a:latin typeface="+mn-lt"/>
              </a:rPr>
              <a:t>3. Make employees partners. </a:t>
            </a:r>
          </a:p>
          <a:p>
            <a:pPr marL="0" indent="0" eaLnBrk="1" fontAlgn="auto" hangingPunct="1">
              <a:spcAft>
                <a:spcPts val="0"/>
              </a:spcAft>
              <a:buClr>
                <a:srgbClr val="BC0000"/>
              </a:buClr>
              <a:buFont typeface="Calibri" pitchFamily="34" charset="0"/>
              <a:buNone/>
              <a:defRPr/>
            </a:pPr>
            <a:r>
              <a:rPr lang="en-ZA" sz="1800" dirty="0" smtClean="0">
                <a:latin typeface="+mn-lt"/>
              </a:rPr>
              <a:t>Educate </a:t>
            </a:r>
            <a:r>
              <a:rPr lang="en-ZA" sz="1800" dirty="0">
                <a:latin typeface="+mn-lt"/>
              </a:rPr>
              <a:t>your employees on the financial aspects of the business. </a:t>
            </a:r>
            <a:r>
              <a:rPr lang="en-ZA" sz="1800" dirty="0" smtClean="0">
                <a:latin typeface="+mn-lt"/>
              </a:rPr>
              <a:t>Keep </a:t>
            </a:r>
            <a:r>
              <a:rPr lang="en-ZA" sz="1800" dirty="0">
                <a:latin typeface="+mn-lt"/>
              </a:rPr>
              <a:t>people </a:t>
            </a:r>
            <a:r>
              <a:rPr lang="en-ZA" sz="1800" dirty="0" smtClean="0">
                <a:latin typeface="+mn-lt"/>
              </a:rPr>
              <a:t>informed.</a:t>
            </a:r>
          </a:p>
          <a:p>
            <a:pPr marL="0" indent="0" eaLnBrk="1" fontAlgn="auto" hangingPunct="1">
              <a:spcAft>
                <a:spcPts val="0"/>
              </a:spcAft>
              <a:buClr>
                <a:srgbClr val="8E002F"/>
              </a:buClr>
              <a:buFont typeface="Calibri" pitchFamily="34" charset="0"/>
              <a:buNone/>
              <a:defRPr/>
            </a:pPr>
            <a:r>
              <a:rPr lang="en-US" dirty="0" smtClean="0">
                <a:latin typeface="+mn-lt"/>
              </a:rPr>
              <a:t>4. Respect </a:t>
            </a:r>
            <a:r>
              <a:rPr lang="en-US" dirty="0">
                <a:latin typeface="+mn-lt"/>
              </a:rPr>
              <a:t>employees. </a:t>
            </a:r>
          </a:p>
          <a:p>
            <a:pPr marL="0" indent="0" eaLnBrk="1" fontAlgn="auto" hangingPunct="1">
              <a:spcAft>
                <a:spcPts val="0"/>
              </a:spcAft>
              <a:buClr>
                <a:srgbClr val="8E002F"/>
              </a:buClr>
              <a:buFont typeface="Calibri" pitchFamily="34" charset="0"/>
              <a:buNone/>
              <a:defRPr/>
            </a:pPr>
            <a:r>
              <a:rPr lang="en-ZA" sz="1800" dirty="0">
                <a:latin typeface="+mn-lt"/>
              </a:rPr>
              <a:t>Treat people the same no matter their race, religion, gender, education, </a:t>
            </a:r>
            <a:r>
              <a:rPr lang="en-ZA" sz="1800" dirty="0" smtClean="0">
                <a:latin typeface="+mn-lt"/>
              </a:rPr>
              <a:t>or age. </a:t>
            </a:r>
            <a:endParaRPr lang="en-US" sz="1800" dirty="0">
              <a:latin typeface="+mn-lt"/>
              <a:ea typeface="Batang" pitchFamily="18" charset="-127"/>
            </a:endParaRPr>
          </a:p>
          <a:p>
            <a:pPr marL="0" indent="0" eaLnBrk="1" fontAlgn="auto" hangingPunct="1">
              <a:spcAft>
                <a:spcPts val="0"/>
              </a:spcAft>
              <a:buClr>
                <a:srgbClr val="8E002F"/>
              </a:buClr>
              <a:buFont typeface="Calibri" pitchFamily="34" charset="0"/>
              <a:buNone/>
              <a:defRPr/>
            </a:pPr>
            <a:r>
              <a:rPr lang="en-US" dirty="0" smtClean="0">
                <a:latin typeface="+mn-lt"/>
              </a:rPr>
              <a:t>5.Become </a:t>
            </a:r>
            <a:r>
              <a:rPr lang="en-US" dirty="0">
                <a:latin typeface="+mn-lt"/>
              </a:rPr>
              <a:t>a lifelong student of people.</a:t>
            </a:r>
          </a:p>
          <a:p>
            <a:pPr marL="0" indent="0" eaLnBrk="1" fontAlgn="auto" hangingPunct="1">
              <a:spcAft>
                <a:spcPts val="0"/>
              </a:spcAft>
              <a:buClr>
                <a:srgbClr val="8E002F"/>
              </a:buClr>
              <a:buFont typeface="Calibri" pitchFamily="34" charset="0"/>
              <a:buNone/>
              <a:defRPr/>
            </a:pPr>
            <a:r>
              <a:rPr lang="en-ZA" sz="1800" dirty="0" smtClean="0">
                <a:latin typeface="+mn-lt"/>
              </a:rPr>
              <a:t>Learn about </a:t>
            </a:r>
            <a:r>
              <a:rPr lang="en-ZA" sz="1800" dirty="0">
                <a:latin typeface="+mn-lt"/>
              </a:rPr>
              <a:t>people, </a:t>
            </a:r>
            <a:r>
              <a:rPr lang="en-ZA" sz="1800" dirty="0" smtClean="0">
                <a:latin typeface="+mn-lt"/>
              </a:rPr>
              <a:t>cultures, </a:t>
            </a:r>
            <a:r>
              <a:rPr lang="en-ZA" sz="1800" dirty="0">
                <a:latin typeface="+mn-lt"/>
              </a:rPr>
              <a:t>relationships, people growth and </a:t>
            </a:r>
            <a:r>
              <a:rPr lang="en-ZA" sz="1800" dirty="0" smtClean="0">
                <a:latin typeface="+mn-lt"/>
              </a:rPr>
              <a:t>development. </a:t>
            </a:r>
          </a:p>
          <a:p>
            <a:pPr marL="0" indent="0" eaLnBrk="1" fontAlgn="auto" hangingPunct="1">
              <a:spcAft>
                <a:spcPts val="0"/>
              </a:spcAft>
              <a:buClr>
                <a:srgbClr val="BC0000"/>
              </a:buClr>
              <a:buFont typeface="Calibri" pitchFamily="34" charset="0"/>
              <a:buNone/>
              <a:defRPr/>
            </a:pPr>
            <a:r>
              <a:rPr lang="en-US" sz="1800" dirty="0" smtClean="0">
                <a:latin typeface="+mn-lt"/>
                <a:ea typeface="Batang" pitchFamily="18" charset="-127"/>
              </a:rPr>
              <a:t>   </a:t>
            </a:r>
            <a:endParaRPr lang="en-US" sz="1800" dirty="0">
              <a:latin typeface="+mn-lt"/>
              <a:ea typeface="Batang" pitchFamily="18" charset="-127"/>
            </a:endParaRPr>
          </a:p>
          <a:p>
            <a:pPr marL="0" indent="0" eaLnBrk="1" fontAlgn="auto" hangingPunct="1">
              <a:lnSpc>
                <a:spcPct val="50000"/>
              </a:lnSpc>
              <a:spcAft>
                <a:spcPts val="0"/>
              </a:spcAft>
              <a:buClr>
                <a:srgbClr val="BC0000"/>
              </a:buClr>
              <a:buFont typeface="Calibri" pitchFamily="34" charset="0"/>
              <a:buNone/>
              <a:defRPr/>
            </a:pPr>
            <a:r>
              <a:rPr lang="en-US" sz="1800" dirty="0">
                <a:latin typeface="Candara" pitchFamily="34" charset="0"/>
                <a:ea typeface="Batang" pitchFamily="18" charset="-127"/>
              </a:rPr>
              <a:t> </a:t>
            </a:r>
          </a:p>
          <a:p>
            <a:pPr marL="651910" indent="-651910" eaLnBrk="1" fontAlgn="auto" hangingPunct="1">
              <a:lnSpc>
                <a:spcPct val="50000"/>
              </a:lnSpc>
              <a:spcAft>
                <a:spcPts val="0"/>
              </a:spcAft>
              <a:buClr>
                <a:srgbClr val="BC0000"/>
              </a:buClr>
              <a:buFont typeface="Arial" pitchFamily="34" charset="0"/>
              <a:buChar char="•"/>
              <a:defRPr/>
            </a:pPr>
            <a:endParaRPr lang="en-US" sz="2100" dirty="0">
              <a:latin typeface="Candara" pitchFamily="34" charset="0"/>
            </a:endParaRPr>
          </a:p>
          <a:p>
            <a:pPr marL="651910" indent="-651910" eaLnBrk="1" fontAlgn="auto" hangingPunct="1">
              <a:lnSpc>
                <a:spcPct val="80000"/>
              </a:lnSpc>
              <a:spcAft>
                <a:spcPts val="0"/>
              </a:spcAft>
              <a:buClr>
                <a:srgbClr val="BC0000"/>
              </a:buClr>
              <a:buFont typeface="Calibri" pitchFamily="34" charset="0"/>
              <a:buNone/>
              <a:defRPr/>
            </a:pPr>
            <a:endParaRPr lang="en-US" sz="2100" dirty="0">
              <a:latin typeface="Candara" pitchFamily="34" charset="0"/>
            </a:endParaRPr>
          </a:p>
          <a:p>
            <a:pPr marL="0" indent="0" eaLnBrk="1" fontAlgn="auto" hangingPunct="1">
              <a:spcAft>
                <a:spcPts val="0"/>
              </a:spcAft>
              <a:buClr>
                <a:srgbClr val="BC0000"/>
              </a:buClr>
              <a:buFont typeface="Calibri" pitchFamily="34" charset="0"/>
              <a:buNone/>
              <a:defRPr/>
            </a:pPr>
            <a:endParaRPr lang="en-US" sz="2200" dirty="0" smtClean="0">
              <a:latin typeface="Candara" pitchFamily="34" charset="0"/>
            </a:endParaRPr>
          </a:p>
          <a:p>
            <a:pPr marL="0" indent="0" eaLnBrk="1" fontAlgn="auto" hangingPunct="1">
              <a:spcAft>
                <a:spcPts val="0"/>
              </a:spcAft>
              <a:buClr>
                <a:srgbClr val="BC0000"/>
              </a:buClr>
              <a:buFont typeface="Calibri" pitchFamily="34" charset="0"/>
              <a:buNone/>
              <a:defRPr/>
            </a:pPr>
            <a:endParaRPr lang="en-US" sz="2200" dirty="0" smtClean="0">
              <a:latin typeface="Candara" pitchFamily="34" charset="0"/>
            </a:endParaRPr>
          </a:p>
          <a:p>
            <a:pPr marL="651910" indent="-651910" eaLnBrk="1" fontAlgn="auto" hangingPunct="1">
              <a:lnSpc>
                <a:spcPct val="50000"/>
              </a:lnSpc>
              <a:spcAft>
                <a:spcPts val="0"/>
              </a:spcAft>
              <a:buClr>
                <a:srgbClr val="BC0000"/>
              </a:buClr>
              <a:buFont typeface="Arial" pitchFamily="34" charset="0"/>
              <a:buChar char="•"/>
              <a:defRPr/>
            </a:pPr>
            <a:endParaRPr lang="en-US" sz="1800" dirty="0" smtClean="0">
              <a:latin typeface="Candara" pitchFamily="34" charset="0"/>
            </a:endParaRPr>
          </a:p>
          <a:p>
            <a:pPr marL="651910" indent="-651910" eaLnBrk="1" fontAlgn="auto" hangingPunct="1">
              <a:lnSpc>
                <a:spcPct val="80000"/>
              </a:lnSpc>
              <a:spcAft>
                <a:spcPts val="0"/>
              </a:spcAft>
              <a:buClr>
                <a:srgbClr val="BC0000"/>
              </a:buClr>
              <a:buFont typeface="Calibri" pitchFamily="34" charset="0"/>
              <a:buNone/>
              <a:defRPr/>
            </a:pPr>
            <a:endParaRPr lang="en-US" sz="1800" dirty="0" smtClean="0">
              <a:latin typeface="Candara" pitchFamily="34" charset="0"/>
            </a:endParaRPr>
          </a:p>
          <a:p>
            <a:pPr marL="651910" indent="-651910" eaLnBrk="1" fontAlgn="auto" hangingPunct="1">
              <a:lnSpc>
                <a:spcPct val="80000"/>
              </a:lnSpc>
              <a:spcAft>
                <a:spcPts val="0"/>
              </a:spcAft>
              <a:buClr>
                <a:srgbClr val="BC0000"/>
              </a:buClr>
              <a:buFont typeface="Arial" pitchFamily="34" charset="0"/>
              <a:buChar char="•"/>
              <a:defRPr/>
            </a:pPr>
            <a:endParaRPr lang="en-US" sz="1800" b="1" dirty="0" smtClean="0">
              <a:latin typeface="Candara" pitchFamily="34" charset="0"/>
            </a:endParaRPr>
          </a:p>
          <a:p>
            <a:pPr marL="651910" indent="-651910" eaLnBrk="1" fontAlgn="auto" hangingPunct="1">
              <a:lnSpc>
                <a:spcPct val="80000"/>
              </a:lnSpc>
              <a:spcAft>
                <a:spcPts val="0"/>
              </a:spcAft>
              <a:buFont typeface="Arial" pitchFamily="34" charset="0"/>
              <a:buChar char="•"/>
              <a:defRPr/>
            </a:pPr>
            <a:endParaRPr lang="en-US" sz="1800" dirty="0" smtClean="0">
              <a:latin typeface="Candara" pitchFamily="34" charset="0"/>
            </a:endParaRPr>
          </a:p>
          <a:p>
            <a:pPr marL="651910" indent="-651910" eaLnBrk="1" fontAlgn="auto" hangingPunct="1">
              <a:lnSpc>
                <a:spcPct val="80000"/>
              </a:lnSpc>
              <a:spcAft>
                <a:spcPts val="0"/>
              </a:spcAft>
              <a:buFont typeface="Calibri" pitchFamily="34" charset="0"/>
              <a:buNone/>
              <a:defRPr/>
            </a:pPr>
            <a:endParaRPr lang="en-US" sz="1800" dirty="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100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100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100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100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1000"/>
                                        <p:tgtEl>
                                          <p:spTgt spid="5">
                                            <p:txEl>
                                              <p:pRg st="7" end="7"/>
                                            </p:txEl>
                                          </p:spTgt>
                                        </p:tgtEl>
                                      </p:cBhvr>
                                    </p:animEffect>
                                    <p:anim calcmode="lin" valueType="num">
                                      <p:cBhvr>
                                        <p:cTn id="5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100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1000"/>
                                        <p:tgtEl>
                                          <p:spTgt spid="5">
                                            <p:txEl>
                                              <p:pRg st="8" end="8"/>
                                            </p:txEl>
                                          </p:spTgt>
                                        </p:tgtEl>
                                      </p:cBhvr>
                                    </p:animEffect>
                                    <p:anim calcmode="lin" valueType="num">
                                      <p:cBhvr>
                                        <p:cTn id="6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grpId="0" nodeType="afterEffect">
                                  <p:stCondLst>
                                    <p:cond delay="100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fade">
                                      <p:cBhvr>
                                        <p:cTn id="65" dur="1000"/>
                                        <p:tgtEl>
                                          <p:spTgt spid="5">
                                            <p:txEl>
                                              <p:pRg st="9" end="9"/>
                                            </p:txEl>
                                          </p:spTgt>
                                        </p:tgtEl>
                                      </p:cBhvr>
                                    </p:animEffect>
                                    <p:anim calcmode="lin" valueType="num">
                                      <p:cBhvr>
                                        <p:cTn id="6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3" name="Text Placeholder 2"/>
          <p:cNvSpPr>
            <a:spLocks noGrp="1"/>
          </p:cNvSpPr>
          <p:nvPr>
            <p:ph type="body" idx="1"/>
          </p:nvPr>
        </p:nvSpPr>
        <p:spPr/>
        <p:txBody>
          <a:bodyPr>
            <a:noAutofit/>
          </a:bodyPr>
          <a:lstStyle/>
          <a:p>
            <a:r>
              <a:rPr lang="en-US" sz="4000" dirty="0"/>
              <a:t>Study Unit 1:</a:t>
            </a:r>
            <a:br>
              <a:rPr lang="en-US" sz="4000" dirty="0"/>
            </a:br>
            <a:r>
              <a:rPr lang="en-ZA" sz="4000" dirty="0"/>
              <a:t>Structures and Procedures to Resolve Employee Grievances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13</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Structures and Procedures to Resolve Employee Grievances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Content Placeholder 4"/>
          <p:cNvSpPr>
            <a:spLocks noGrp="1"/>
          </p:cNvSpPr>
          <p:nvPr>
            <p:ph sz="quarter" idx="1"/>
          </p:nvPr>
        </p:nvSpPr>
        <p:spPr>
          <a:xfrm>
            <a:off x="467544" y="1268760"/>
            <a:ext cx="8219256" cy="4824536"/>
          </a:xfrm>
        </p:spPr>
        <p:txBody>
          <a:bodyPr>
            <a:normAutofit/>
          </a:bodyPr>
          <a:lstStyle/>
          <a:p>
            <a:pPr marL="0" indent="0">
              <a:buNone/>
            </a:pPr>
            <a:endParaRPr lang="en-ZA" dirty="0"/>
          </a:p>
          <a:p>
            <a:pPr marL="0" indent="0">
              <a:buNone/>
            </a:pPr>
            <a:r>
              <a:rPr lang="en-ZA" dirty="0"/>
              <a:t>A grievance would constitute </a:t>
            </a:r>
          </a:p>
          <a:p>
            <a:r>
              <a:rPr lang="en-ZA" dirty="0"/>
              <a:t>a real</a:t>
            </a:r>
          </a:p>
          <a:p>
            <a:r>
              <a:rPr lang="en-ZA" dirty="0"/>
              <a:t>a perceived</a:t>
            </a:r>
          </a:p>
          <a:p>
            <a:r>
              <a:rPr lang="en-ZA" dirty="0"/>
              <a:t>an alleged </a:t>
            </a:r>
          </a:p>
          <a:p>
            <a:pPr marL="0" indent="0">
              <a:buNone/>
            </a:pPr>
            <a:r>
              <a:rPr lang="en-ZA" dirty="0"/>
              <a:t>breach of </a:t>
            </a:r>
            <a:r>
              <a:rPr lang="en-ZA" dirty="0" smtClean="0"/>
              <a:t>the real terms </a:t>
            </a:r>
            <a:r>
              <a:rPr lang="en-ZA" dirty="0"/>
              <a:t>of the employment contract</a:t>
            </a:r>
            <a:endParaRPr lang="en-ZA"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The psychological contract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5" name="Content Placeholder 4"/>
          <p:cNvSpPr>
            <a:spLocks noGrp="1"/>
          </p:cNvSpPr>
          <p:nvPr>
            <p:ph sz="quarter" idx="1"/>
          </p:nvPr>
        </p:nvSpPr>
        <p:spPr>
          <a:xfrm>
            <a:off x="2257400" y="2052152"/>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lgn="just">
              <a:buNone/>
            </a:pPr>
            <a:r>
              <a:rPr lang="en-ZA" sz="2000" b="1" i="1" dirty="0" smtClean="0"/>
              <a:t>      The </a:t>
            </a:r>
            <a:r>
              <a:rPr lang="en-ZA" sz="2000" b="1" i="1" dirty="0"/>
              <a:t>psychological contract lays the foundation </a:t>
            </a:r>
            <a:r>
              <a:rPr lang="en-ZA" sz="2000" b="1" i="1" dirty="0" smtClean="0"/>
              <a:t>of employment </a:t>
            </a:r>
            <a:r>
              <a:rPr lang="en-ZA" sz="2000" b="1" i="1" dirty="0"/>
              <a:t>relationships and entails beliefs about what the employees are entitled to receive or should receive because they perceive that the employer made certain promises to provide these things.</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12776"/>
            <a:ext cx="2004668" cy="783392"/>
          </a:xfrm>
          <a:prstGeom prst="rect">
            <a:avLst/>
          </a:prstGeom>
          <a:noFill/>
        </p:spPr>
      </p:pic>
      <p:sp>
        <p:nvSpPr>
          <p:cNvPr id="7" name="Rectangle 6"/>
          <p:cNvSpPr/>
          <p:nvPr/>
        </p:nvSpPr>
        <p:spPr>
          <a:xfrm>
            <a:off x="2286000" y="4277995"/>
            <a:ext cx="5166320" cy="2246769"/>
          </a:xfrm>
          <a:prstGeom prst="rect">
            <a:avLst/>
          </a:prstGeom>
        </p:spPr>
        <p:txBody>
          <a:bodyPr wrap="square">
            <a:spAutoFit/>
          </a:bodyPr>
          <a:lstStyle/>
          <a:p>
            <a:r>
              <a:rPr lang="en-ZA" sz="2000" dirty="0" smtClean="0"/>
              <a:t>The </a:t>
            </a:r>
            <a:r>
              <a:rPr lang="en-ZA" sz="2000" b="1" dirty="0" smtClean="0"/>
              <a:t>psychological contract</a:t>
            </a:r>
            <a:r>
              <a:rPr lang="en-ZA" sz="2000" dirty="0" smtClean="0"/>
              <a:t> refers to the unwritten set of </a:t>
            </a:r>
            <a:r>
              <a:rPr lang="en-ZA" sz="2000" b="1" dirty="0" smtClean="0"/>
              <a:t>expectations</a:t>
            </a:r>
            <a:r>
              <a:rPr lang="en-ZA" sz="2000" dirty="0" smtClean="0"/>
              <a:t> of the employment relationship as distinct from the formal, codified employment </a:t>
            </a:r>
            <a:r>
              <a:rPr lang="en-ZA" sz="2000" b="1" dirty="0" smtClean="0"/>
              <a:t>contract</a:t>
            </a:r>
            <a:r>
              <a:rPr lang="en-ZA" sz="2000" dirty="0" smtClean="0"/>
              <a:t>. Taken together, the </a:t>
            </a:r>
            <a:r>
              <a:rPr lang="en-ZA" sz="2000" b="1" dirty="0" smtClean="0"/>
              <a:t>psychological contract</a:t>
            </a:r>
            <a:r>
              <a:rPr lang="en-ZA" sz="2000" dirty="0" smtClean="0"/>
              <a:t> and the employment </a:t>
            </a:r>
            <a:r>
              <a:rPr lang="en-ZA" sz="2000" b="1" dirty="0" smtClean="0"/>
              <a:t>contract</a:t>
            </a:r>
            <a:r>
              <a:rPr lang="en-ZA" sz="2000" dirty="0" smtClean="0"/>
              <a:t> define the employer-employee relationship.</a:t>
            </a:r>
            <a:endParaRPr lang="en-US" dirty="0"/>
          </a:p>
        </p:txBody>
      </p:sp>
    </p:spTree>
    <p:extLst>
      <p:ext uri="{BB962C8B-B14F-4D97-AF65-F5344CB8AC3E}">
        <p14:creationId xmlns:p14="http://schemas.microsoft.com/office/powerpoint/2010/main" xmlns="" val="1208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p:txBody>
          <a:bodyPr>
            <a:normAutofit/>
          </a:bodyPr>
          <a:lstStyle/>
          <a:p>
            <a:r>
              <a:rPr lang="en-ZA" dirty="0" smtClean="0"/>
              <a:t>Why focus on  grievances?</a:t>
            </a: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16</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529208" y="1772816"/>
            <a:ext cx="8219256" cy="3456384"/>
          </a:xfrm>
        </p:spPr>
        <p:txBody>
          <a:bodyPr>
            <a:normAutofit/>
          </a:bodyPr>
          <a:lstStyle/>
          <a:p>
            <a:pPr marL="0" indent="0">
              <a:buNone/>
            </a:pPr>
            <a:r>
              <a:rPr lang="en-ZA" dirty="0"/>
              <a:t>The existence of a grievance assumes one or all of the following:</a:t>
            </a:r>
          </a:p>
          <a:p>
            <a:pPr lvl="0" fontAlgn="base"/>
            <a:r>
              <a:rPr lang="en-ZA" dirty="0">
                <a:effectLst>
                  <a:outerShdw sx="0" sy="0">
                    <a:srgbClr val="000000"/>
                  </a:outerShdw>
                </a:effectLst>
              </a:rPr>
              <a:t>Failure on the part of managers to </a:t>
            </a:r>
            <a:r>
              <a:rPr lang="en-ZA" dirty="0" smtClean="0">
                <a:effectLst>
                  <a:outerShdw sx="0" sy="0">
                    <a:srgbClr val="000000"/>
                  </a:outerShdw>
                </a:effectLst>
              </a:rPr>
              <a:t>react in time.</a:t>
            </a:r>
            <a:endParaRPr lang="en-ZA" dirty="0">
              <a:effectLst>
                <a:outerShdw sx="0" sy="0">
                  <a:srgbClr val="000000"/>
                </a:outerShdw>
              </a:effectLst>
            </a:endParaRPr>
          </a:p>
          <a:p>
            <a:pPr lvl="0" fontAlgn="base"/>
            <a:r>
              <a:rPr lang="en-ZA" dirty="0" smtClean="0">
                <a:effectLst>
                  <a:outerShdw sx="0" sy="0">
                    <a:srgbClr val="000000"/>
                  </a:outerShdw>
                </a:effectLst>
              </a:rPr>
              <a:t>Responsibility of management.</a:t>
            </a:r>
            <a:endParaRPr lang="en-ZA" dirty="0">
              <a:effectLst>
                <a:outerShdw sx="0" sy="0">
                  <a:srgbClr val="000000"/>
                </a:outerShdw>
              </a:effectLst>
            </a:endParaRPr>
          </a:p>
          <a:p>
            <a:pPr lvl="0" fontAlgn="base"/>
            <a:r>
              <a:rPr lang="en-ZA" dirty="0" smtClean="0">
                <a:effectLst>
                  <a:outerShdw sx="0" sy="0">
                    <a:srgbClr val="000000"/>
                  </a:outerShdw>
                </a:effectLst>
              </a:rPr>
              <a:t>Fairness</a:t>
            </a:r>
            <a:r>
              <a:rPr lang="en-ZA" dirty="0">
                <a:effectLst>
                  <a:outerShdw sx="0" sy="0">
                    <a:srgbClr val="000000"/>
                  </a:outerShdw>
                </a:effectLst>
              </a:rPr>
              <a:t>, justice and equity are </a:t>
            </a:r>
            <a:r>
              <a:rPr lang="en-ZA" dirty="0" smtClean="0">
                <a:effectLst>
                  <a:outerShdw sx="0" sy="0">
                    <a:srgbClr val="000000"/>
                  </a:outerShdw>
                </a:effectLst>
              </a:rPr>
              <a:t>prerequisites.</a:t>
            </a:r>
            <a:endParaRPr lang="en-ZA" dirty="0">
              <a:effectLst>
                <a:outerShdw sx="0" sy="0">
                  <a:srgbClr val="000000"/>
                </a:outerShdw>
              </a:effectLst>
            </a:endParaRPr>
          </a:p>
          <a:p>
            <a:pPr lvl="0" fontAlgn="base"/>
            <a:r>
              <a:rPr lang="en-ZA" dirty="0">
                <a:effectLst>
                  <a:outerShdw sx="0" sy="0">
                    <a:srgbClr val="000000"/>
                  </a:outerShdw>
                </a:effectLst>
              </a:rPr>
              <a:t>The spreading of </a:t>
            </a:r>
            <a:r>
              <a:rPr lang="en-ZA" dirty="0" smtClean="0">
                <a:effectLst>
                  <a:outerShdw sx="0" sy="0">
                    <a:srgbClr val="000000"/>
                  </a:outerShdw>
                </a:effectLst>
              </a:rPr>
              <a:t>rumours.</a:t>
            </a:r>
            <a:endParaRPr lang="en-ZA" dirty="0">
              <a:effectLst>
                <a:outerShdw sx="0" sy="0">
                  <a:srgbClr val="000000"/>
                </a:outerShdw>
              </a:effectLst>
            </a:endParaRPr>
          </a:p>
          <a:p>
            <a:pPr lvl="0" fontAlgn="base"/>
            <a:r>
              <a:rPr lang="en-ZA" dirty="0">
                <a:effectLst>
                  <a:outerShdw sx="0" sy="0">
                    <a:srgbClr val="000000"/>
                  </a:outerShdw>
                </a:effectLst>
              </a:rPr>
              <a:t>The incompatibility of people.</a:t>
            </a:r>
          </a:p>
          <a:p>
            <a:pPr lvl="0" fontAlgn="base"/>
            <a:r>
              <a:rPr lang="en-ZA" dirty="0" smtClean="0">
                <a:effectLst>
                  <a:outerShdw sx="0" sy="0">
                    <a:srgbClr val="000000"/>
                  </a:outerShdw>
                </a:effectLst>
              </a:rPr>
              <a:t>Consideration </a:t>
            </a:r>
            <a:r>
              <a:rPr lang="en-ZA" dirty="0">
                <a:effectLst>
                  <a:outerShdw sx="0" sy="0">
                    <a:srgbClr val="000000"/>
                  </a:outerShdw>
                </a:effectLst>
              </a:rPr>
              <a:t>for other people’s feelings.</a:t>
            </a:r>
          </a:p>
        </p:txBody>
      </p:sp>
    </p:spTree>
    <p:extLst>
      <p:ext uri="{BB962C8B-B14F-4D97-AF65-F5344CB8AC3E}">
        <p14:creationId xmlns:p14="http://schemas.microsoft.com/office/powerpoint/2010/main" xmlns="" val="32597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476784"/>
            <a:ext cx="8219256" cy="575952"/>
          </a:xfrm>
        </p:spPr>
        <p:txBody>
          <a:bodyPr>
            <a:normAutofit fontScale="90000"/>
          </a:bodyPr>
          <a:lstStyle/>
          <a:p>
            <a:r>
              <a:rPr lang="en-ZA" dirty="0" smtClean="0"/>
              <a:t>The underlying principles </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17</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67544" y="1196752"/>
            <a:ext cx="8219256" cy="4680520"/>
          </a:xfrm>
        </p:spPr>
        <p:txBody>
          <a:bodyPr>
            <a:normAutofit fontScale="92500" lnSpcReduction="20000"/>
          </a:bodyPr>
          <a:lstStyle/>
          <a:p>
            <a:pPr marL="0" indent="0">
              <a:buNone/>
            </a:pPr>
            <a:endParaRPr lang="en-ZA" b="1" dirty="0"/>
          </a:p>
          <a:p>
            <a:r>
              <a:rPr lang="en-ZA" dirty="0" smtClean="0"/>
              <a:t> Unsettled grievances lead to poor relationships</a:t>
            </a:r>
          </a:p>
          <a:p>
            <a:r>
              <a:rPr lang="en-ZA" dirty="0" smtClean="0"/>
              <a:t> The operation of the Grievance procedure during all the stages should be just and fair and no employee should be victimised or discriminated against for utilising the procedure.</a:t>
            </a:r>
          </a:p>
          <a:p>
            <a:r>
              <a:rPr lang="en-ZA" dirty="0" smtClean="0"/>
              <a:t> Grievances should be raised with management as soon as possible, in order that they may be speedily resolved. </a:t>
            </a:r>
          </a:p>
          <a:p>
            <a:r>
              <a:rPr lang="en-ZA" dirty="0" smtClean="0"/>
              <a:t> Perceptions and expectations leads to feelings of unhappiness and injustice and need to be addressed. </a:t>
            </a:r>
            <a:endParaRPr lang="en-ZA" dirty="0"/>
          </a:p>
          <a:p>
            <a:r>
              <a:rPr lang="en-ZA" dirty="0" smtClean="0"/>
              <a:t> Rivalry between individuals, groups and departments negatively impacts on the working relationship and need to be addressed.  </a:t>
            </a:r>
            <a:endParaRPr lang="en-ZA" dirty="0"/>
          </a:p>
          <a:p>
            <a:r>
              <a:rPr lang="en-ZA" dirty="0" smtClean="0"/>
              <a:t> Expectations need to be clarified. </a:t>
            </a:r>
          </a:p>
          <a:p>
            <a:r>
              <a:rPr lang="en-ZA" dirty="0" smtClean="0"/>
              <a:t> Feelings of unhappiness, insecurity  or general unsettledness result in negative feelings and lack of productivity and should be avoided.</a:t>
            </a:r>
            <a:endParaRPr lang="en-ZA" dirty="0"/>
          </a:p>
          <a:p>
            <a:pPr marL="0" indent="0">
              <a:buNone/>
            </a:pPr>
            <a:endParaRPr lang="en-ZA" dirty="0">
              <a:effectLst>
                <a:outerShdw sx="0" sy="0">
                  <a:srgbClr val="000000"/>
                </a:outerShdw>
              </a:effectLst>
            </a:endParaRPr>
          </a:p>
        </p:txBody>
      </p:sp>
    </p:spTree>
    <p:extLst>
      <p:ext uri="{BB962C8B-B14F-4D97-AF65-F5344CB8AC3E}">
        <p14:creationId xmlns:p14="http://schemas.microsoft.com/office/powerpoint/2010/main" xmlns="" val="4528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meaning of the grievance procedure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The grievance procedure means a formal complaint by an employee concerning a possible violation of the labour contract.</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xmlns="" val="411363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274638"/>
            <a:ext cx="8219256" cy="1008000"/>
          </a:xfrm>
        </p:spPr>
        <p:txBody>
          <a:bodyPr>
            <a:normAutofit fontScale="90000"/>
          </a:bodyPr>
          <a:lstStyle/>
          <a:p>
            <a:r>
              <a:rPr lang="en-ZA" dirty="0" smtClean="0"/>
              <a:t>The Value of Effective Grievance Handling</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19</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196752"/>
            <a:ext cx="4114800" cy="3240360"/>
          </a:xfrm>
        </p:spPr>
        <p:txBody>
          <a:bodyPr>
            <a:normAutofit/>
          </a:bodyPr>
          <a:lstStyle/>
          <a:p>
            <a:pPr marL="263525" indent="-263525">
              <a:buNone/>
            </a:pPr>
            <a:r>
              <a:rPr lang="en-ZA" dirty="0" smtClean="0">
                <a:effectLst>
                  <a:outerShdw sx="0" sy="0">
                    <a:srgbClr val="000000"/>
                  </a:outerShdw>
                </a:effectLst>
              </a:rPr>
              <a:t>• Tension released. </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Employee satisfaction.</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Improved relationships.</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Pro-active management.</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Prevent high levels of conflict.</a:t>
            </a:r>
          </a:p>
          <a:p>
            <a:pPr marL="263525" indent="-263525"/>
            <a:r>
              <a:rPr lang="en-ZA" dirty="0" smtClean="0">
                <a:effectLst>
                  <a:outerShdw sx="0" sy="0">
                    <a:srgbClr val="000000"/>
                  </a:outerShdw>
                </a:effectLst>
              </a:rPr>
              <a:t>Prevent major unrest.</a:t>
            </a:r>
            <a:endParaRPr lang="en-ZA" dirty="0">
              <a:effectLst>
                <a:outerShdw sx="0" sy="0">
                  <a:srgbClr val="000000"/>
                </a:outerShdw>
              </a:effectLst>
            </a:endParaRPr>
          </a:p>
          <a:p>
            <a:pPr marL="263525" indent="-263525">
              <a:buNone/>
            </a:pPr>
            <a:r>
              <a:rPr lang="en-ZA" dirty="0">
                <a:effectLst>
                  <a:outerShdw sx="0" sy="0">
                    <a:srgbClr val="000000"/>
                  </a:outerShdw>
                </a:effectLst>
              </a:rPr>
              <a:t>• </a:t>
            </a:r>
            <a:r>
              <a:rPr lang="en-ZA" dirty="0" smtClean="0">
                <a:effectLst>
                  <a:outerShdw sx="0" sy="0">
                    <a:srgbClr val="000000"/>
                  </a:outerShdw>
                </a:effectLst>
              </a:rPr>
              <a:t>Work ethics improved.</a:t>
            </a:r>
            <a:endParaRPr lang="en-ZA" dirty="0">
              <a:effectLst>
                <a:outerShdw sx="0" sy="0">
                  <a:srgbClr val="000000"/>
                </a:outerShdw>
              </a:effectLst>
            </a:endParaRPr>
          </a:p>
        </p:txBody>
      </p:sp>
      <p:sp>
        <p:nvSpPr>
          <p:cNvPr id="5" name="Right Brace 4"/>
          <p:cNvSpPr/>
          <p:nvPr/>
        </p:nvSpPr>
        <p:spPr>
          <a:xfrm>
            <a:off x="5004048" y="1484784"/>
            <a:ext cx="182880" cy="3017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364088" y="2444695"/>
            <a:ext cx="2793714" cy="1200329"/>
          </a:xfrm>
          <a:prstGeom prst="rect">
            <a:avLst/>
          </a:prstGeom>
          <a:noFill/>
        </p:spPr>
        <p:txBody>
          <a:bodyPr wrap="none" rtlCol="0">
            <a:spAutoFit/>
          </a:bodyPr>
          <a:lstStyle/>
          <a:p>
            <a:r>
              <a:rPr lang="en-ZA" sz="2400" b="1" dirty="0" smtClean="0">
                <a:solidFill>
                  <a:srgbClr val="008080"/>
                </a:solidFill>
              </a:rPr>
              <a:t>An enabling climate </a:t>
            </a:r>
          </a:p>
          <a:p>
            <a:r>
              <a:rPr lang="en-ZA" sz="2400" b="1" dirty="0" smtClean="0">
                <a:solidFill>
                  <a:srgbClr val="008080"/>
                </a:solidFill>
              </a:rPr>
              <a:t>towards operational</a:t>
            </a:r>
          </a:p>
          <a:p>
            <a:r>
              <a:rPr lang="en-ZA" sz="2400" b="1" dirty="0" smtClean="0">
                <a:solidFill>
                  <a:srgbClr val="008080"/>
                </a:solidFill>
              </a:rPr>
              <a:t> excellence</a:t>
            </a:r>
            <a:endParaRPr lang="en-US" sz="2400" b="1" dirty="0">
              <a:solidFill>
                <a:srgbClr val="008080"/>
              </a:solidFill>
            </a:endParaRPr>
          </a:p>
        </p:txBody>
      </p:sp>
    </p:spTree>
    <p:extLst>
      <p:ext uri="{BB962C8B-B14F-4D97-AF65-F5344CB8AC3E}">
        <p14:creationId xmlns:p14="http://schemas.microsoft.com/office/powerpoint/2010/main" xmlns="" val="114506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ox(in)">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health &amp; safety and security information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0" indent="0">
              <a:buNone/>
            </a:pPr>
            <a:r>
              <a:rPr lang="en-ZA" b="1" dirty="0"/>
              <a:t>Health, safety and security relating to the venue:</a:t>
            </a:r>
          </a:p>
          <a:p>
            <a:pPr marL="0" indent="0">
              <a:buNone/>
            </a:pPr>
            <a:endParaRPr lang="en-ZA" b="1" dirty="0"/>
          </a:p>
          <a:p>
            <a:pPr lvl="0"/>
            <a:r>
              <a:rPr lang="en-GB" dirty="0"/>
              <a:t>Toilets</a:t>
            </a:r>
          </a:p>
          <a:p>
            <a:pPr lvl="0"/>
            <a:r>
              <a:rPr lang="en-GB" dirty="0"/>
              <a:t>Nearest assembly point</a:t>
            </a:r>
          </a:p>
          <a:p>
            <a:pPr lvl="0"/>
            <a:r>
              <a:rPr lang="en-US" dirty="0"/>
              <a:t>Emergency exits</a:t>
            </a:r>
            <a:endParaRPr lang="en-ZA" dirty="0"/>
          </a:p>
          <a:p>
            <a:pPr lvl="0"/>
            <a:r>
              <a:rPr lang="en-GB" dirty="0"/>
              <a:t>Nearest fire alarm and fire extinguisher</a:t>
            </a:r>
            <a:endParaRPr lang="en-ZA" dirty="0"/>
          </a:p>
          <a:p>
            <a:pPr lvl="0"/>
            <a:r>
              <a:rPr lang="en-GB" dirty="0"/>
              <a:t>Location of the first aid kit</a:t>
            </a:r>
            <a:endParaRPr lang="en-ZA" dirty="0"/>
          </a:p>
          <a:p>
            <a:pPr marL="0" indent="0">
              <a:buNone/>
            </a:pPr>
            <a:endParaRPr lang="en-ZA" b="1" dirty="0"/>
          </a:p>
        </p:txBody>
      </p:sp>
    </p:spTree>
    <p:extLst>
      <p:ext uri="{BB962C8B-B14F-4D97-AF65-F5344CB8AC3E}">
        <p14:creationId xmlns:p14="http://schemas.microsoft.com/office/powerpoint/2010/main" xmlns="" val="421902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476784"/>
            <a:ext cx="8219256" cy="1008000"/>
          </a:xfrm>
        </p:spPr>
        <p:txBody>
          <a:bodyPr>
            <a:normAutofit fontScale="90000"/>
          </a:bodyPr>
          <a:lstStyle/>
          <a:p>
            <a:r>
              <a:rPr lang="en-ZA" dirty="0" smtClean="0"/>
              <a:t>Prerequisites for a Sound Grievance Procedure</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20</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412218"/>
            <a:ext cx="8219256" cy="5026682"/>
          </a:xfrm>
        </p:spPr>
        <p:txBody>
          <a:bodyPr>
            <a:normAutofit/>
          </a:bodyPr>
          <a:lstStyle/>
          <a:p>
            <a:pPr lvl="0" fontAlgn="base"/>
            <a:r>
              <a:rPr lang="en-ZA" dirty="0" smtClean="0">
                <a:effectLst>
                  <a:outerShdw sx="0" sy="0">
                    <a:srgbClr val="000000"/>
                  </a:outerShdw>
                </a:effectLst>
              </a:rPr>
              <a:t>Perceived as </a:t>
            </a:r>
            <a:r>
              <a:rPr lang="en-ZA" dirty="0">
                <a:effectLst>
                  <a:outerShdw sx="0" sy="0">
                    <a:srgbClr val="000000"/>
                  </a:outerShdw>
                </a:effectLst>
              </a:rPr>
              <a:t>fair and </a:t>
            </a:r>
            <a:r>
              <a:rPr lang="en-ZA" dirty="0" smtClean="0">
                <a:effectLst>
                  <a:outerShdw sx="0" sy="0">
                    <a:srgbClr val="000000"/>
                  </a:outerShdw>
                </a:effectLst>
              </a:rPr>
              <a:t>just by all. </a:t>
            </a:r>
          </a:p>
          <a:p>
            <a:pPr lvl="0" fontAlgn="base"/>
            <a:r>
              <a:rPr lang="en-ZA" dirty="0" smtClean="0">
                <a:effectLst>
                  <a:outerShdw sx="0" sy="0">
                    <a:srgbClr val="000000"/>
                  </a:outerShdw>
                </a:effectLst>
              </a:rPr>
              <a:t>Employee feedback regarding improvement.</a:t>
            </a:r>
            <a:endParaRPr lang="en-ZA" dirty="0">
              <a:effectLst>
                <a:outerShdw sx="0" sy="0">
                  <a:srgbClr val="000000"/>
                </a:outerShdw>
              </a:effectLst>
            </a:endParaRPr>
          </a:p>
          <a:p>
            <a:pPr lvl="0" fontAlgn="base"/>
            <a:r>
              <a:rPr lang="en-ZA" dirty="0" smtClean="0">
                <a:effectLst>
                  <a:outerShdw sx="0" sy="0">
                    <a:srgbClr val="000000"/>
                  </a:outerShdw>
                </a:effectLst>
              </a:rPr>
              <a:t>Policy statement and procedure well documented.</a:t>
            </a:r>
          </a:p>
          <a:p>
            <a:pPr lvl="0" fontAlgn="base"/>
            <a:r>
              <a:rPr lang="en-ZA" dirty="0" smtClean="0">
                <a:effectLst>
                  <a:outerShdw sx="0" sy="0">
                    <a:srgbClr val="000000"/>
                  </a:outerShdw>
                </a:effectLst>
              </a:rPr>
              <a:t>Well communicated and promoted. “What is in it for us?”</a:t>
            </a:r>
          </a:p>
          <a:p>
            <a:pPr lvl="0" fontAlgn="base"/>
            <a:r>
              <a:rPr lang="en-ZA" dirty="0" smtClean="0">
                <a:effectLst>
                  <a:outerShdw sx="0" sy="0">
                    <a:srgbClr val="000000"/>
                  </a:outerShdw>
                </a:effectLst>
              </a:rPr>
              <a:t> Perceived as crucial to sustained sound relationships. </a:t>
            </a:r>
            <a:endParaRPr lang="en-ZA" dirty="0">
              <a:effectLst>
                <a:outerShdw sx="0" sy="0">
                  <a:srgbClr val="000000"/>
                </a:outerShdw>
              </a:effectLst>
            </a:endParaRPr>
          </a:p>
          <a:p>
            <a:pPr lvl="0" fontAlgn="base"/>
            <a:r>
              <a:rPr lang="en-ZA" dirty="0" smtClean="0">
                <a:effectLst>
                  <a:outerShdw sx="0" sy="0">
                    <a:srgbClr val="000000"/>
                  </a:outerShdw>
                </a:effectLst>
              </a:rPr>
              <a:t> 100% buy-in by all levels of management.</a:t>
            </a:r>
            <a:endParaRPr lang="en-ZA" dirty="0">
              <a:effectLst>
                <a:outerShdw sx="0" sy="0">
                  <a:srgbClr val="000000"/>
                </a:outerShdw>
              </a:effectLst>
            </a:endParaRPr>
          </a:p>
        </p:txBody>
      </p:sp>
    </p:spTree>
    <p:extLst>
      <p:ext uri="{BB962C8B-B14F-4D97-AF65-F5344CB8AC3E}">
        <p14:creationId xmlns:p14="http://schemas.microsoft.com/office/powerpoint/2010/main" xmlns="" val="347378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ox(i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476784"/>
            <a:ext cx="8219256" cy="1008000"/>
          </a:xfrm>
        </p:spPr>
        <p:txBody>
          <a:bodyPr>
            <a:normAutofit fontScale="90000"/>
          </a:bodyPr>
          <a:lstStyle/>
          <a:p>
            <a:r>
              <a:rPr lang="en-ZA" dirty="0" smtClean="0"/>
              <a:t>Prerequisites for a Good Grievance Procedure(cont.)</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21</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700250"/>
            <a:ext cx="8219256" cy="3744974"/>
          </a:xfrm>
        </p:spPr>
        <p:txBody>
          <a:bodyPr>
            <a:normAutofit/>
          </a:bodyPr>
          <a:lstStyle/>
          <a:p>
            <a:pPr lvl="0" fontAlgn="base"/>
            <a:r>
              <a:rPr lang="en-ZA" dirty="0" smtClean="0">
                <a:effectLst>
                  <a:outerShdw sx="0" sy="0">
                    <a:srgbClr val="000000"/>
                  </a:outerShdw>
                </a:effectLst>
              </a:rPr>
              <a:t>Right </a:t>
            </a:r>
            <a:r>
              <a:rPr lang="en-ZA" dirty="0">
                <a:effectLst>
                  <a:outerShdw sx="0" sy="0">
                    <a:srgbClr val="000000"/>
                  </a:outerShdw>
                </a:effectLst>
              </a:rPr>
              <a:t>to submit a grievance </a:t>
            </a:r>
            <a:r>
              <a:rPr lang="en-ZA" dirty="0" smtClean="0">
                <a:effectLst>
                  <a:outerShdw sx="0" sy="0">
                    <a:srgbClr val="000000"/>
                  </a:outerShdw>
                </a:effectLst>
              </a:rPr>
              <a:t>part of company policy. </a:t>
            </a:r>
            <a:endParaRPr lang="en-ZA" dirty="0">
              <a:effectLst>
                <a:outerShdw sx="0" sy="0">
                  <a:srgbClr val="000000"/>
                </a:outerShdw>
              </a:effectLst>
            </a:endParaRPr>
          </a:p>
          <a:p>
            <a:pPr lvl="0" fontAlgn="base"/>
            <a:r>
              <a:rPr lang="en-ZA" dirty="0" smtClean="0">
                <a:effectLst>
                  <a:outerShdw sx="0" sy="0">
                    <a:srgbClr val="000000"/>
                  </a:outerShdw>
                </a:effectLst>
              </a:rPr>
              <a:t>Protection </a:t>
            </a:r>
            <a:r>
              <a:rPr lang="en-ZA" dirty="0">
                <a:effectLst>
                  <a:outerShdw sx="0" sy="0">
                    <a:srgbClr val="000000"/>
                  </a:outerShdw>
                </a:effectLst>
              </a:rPr>
              <a:t>against victimisation or </a:t>
            </a:r>
            <a:r>
              <a:rPr lang="en-ZA" dirty="0" smtClean="0">
                <a:effectLst>
                  <a:outerShdw sx="0" sy="0">
                    <a:srgbClr val="000000"/>
                  </a:outerShdw>
                </a:effectLst>
              </a:rPr>
              <a:t>threat. </a:t>
            </a:r>
            <a:endParaRPr lang="en-ZA" dirty="0">
              <a:effectLst>
                <a:outerShdw sx="0" sy="0">
                  <a:srgbClr val="000000"/>
                </a:outerShdw>
              </a:effectLst>
            </a:endParaRPr>
          </a:p>
          <a:p>
            <a:pPr lvl="0" fontAlgn="base"/>
            <a:r>
              <a:rPr lang="en-ZA" dirty="0" smtClean="0">
                <a:effectLst>
                  <a:outerShdw sx="0" sy="0">
                    <a:srgbClr val="000000"/>
                  </a:outerShdw>
                </a:effectLst>
              </a:rPr>
              <a:t>Simple </a:t>
            </a:r>
            <a:r>
              <a:rPr lang="en-ZA" dirty="0">
                <a:effectLst>
                  <a:outerShdw sx="0" sy="0">
                    <a:srgbClr val="000000"/>
                  </a:outerShdw>
                </a:effectLst>
              </a:rPr>
              <a:t>and easy to use by all employees concerned.</a:t>
            </a:r>
          </a:p>
          <a:p>
            <a:pPr lvl="0" fontAlgn="base"/>
            <a:r>
              <a:rPr lang="en-ZA" dirty="0" smtClean="0">
                <a:effectLst>
                  <a:outerShdw sx="0" sy="0">
                    <a:srgbClr val="000000"/>
                  </a:outerShdw>
                </a:effectLst>
              </a:rPr>
              <a:t>Effective </a:t>
            </a:r>
            <a:r>
              <a:rPr lang="en-ZA" dirty="0">
                <a:effectLst>
                  <a:outerShdw sx="0" sy="0">
                    <a:srgbClr val="000000"/>
                  </a:outerShdw>
                </a:effectLst>
              </a:rPr>
              <a:t>action </a:t>
            </a:r>
            <a:r>
              <a:rPr lang="en-ZA" dirty="0" smtClean="0">
                <a:effectLst>
                  <a:outerShdw sx="0" sy="0">
                    <a:srgbClr val="000000"/>
                  </a:outerShdw>
                </a:effectLst>
              </a:rPr>
              <a:t>without </a:t>
            </a:r>
            <a:r>
              <a:rPr lang="en-ZA" dirty="0">
                <a:effectLst>
                  <a:outerShdw sx="0" sy="0">
                    <a:srgbClr val="000000"/>
                  </a:outerShdw>
                </a:effectLst>
              </a:rPr>
              <a:t>any undue delays.</a:t>
            </a:r>
          </a:p>
        </p:txBody>
      </p:sp>
    </p:spTree>
    <p:extLst>
      <p:ext uri="{BB962C8B-B14F-4D97-AF65-F5344CB8AC3E}">
        <p14:creationId xmlns:p14="http://schemas.microsoft.com/office/powerpoint/2010/main" xmlns="" val="28372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274638"/>
            <a:ext cx="8219256" cy="1008000"/>
          </a:xfrm>
        </p:spPr>
        <p:txBody>
          <a:bodyPr>
            <a:normAutofit fontScale="90000"/>
          </a:bodyPr>
          <a:lstStyle/>
          <a:p>
            <a:r>
              <a:rPr lang="en-ZA" dirty="0" smtClean="0"/>
              <a:t>Circumstances  leading to  grievances</a:t>
            </a:r>
            <a:br>
              <a:rPr lang="en-ZA" dirty="0" smtClean="0"/>
            </a:b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22</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124744"/>
            <a:ext cx="8219256" cy="5026682"/>
          </a:xfrm>
        </p:spPr>
        <p:txBody>
          <a:bodyPr>
            <a:normAutofit/>
          </a:bodyPr>
          <a:lstStyle/>
          <a:p>
            <a:pPr marL="0" indent="0">
              <a:buNone/>
            </a:pPr>
            <a:r>
              <a:rPr lang="en-ZA" dirty="0" smtClean="0">
                <a:effectLst>
                  <a:outerShdw sx="0" sy="0">
                    <a:srgbClr val="000000"/>
                  </a:outerShdw>
                </a:effectLst>
              </a:rPr>
              <a:t>• </a:t>
            </a:r>
            <a:r>
              <a:rPr lang="en-ZA" dirty="0">
                <a:effectLst>
                  <a:outerShdw sx="0" sy="0">
                    <a:srgbClr val="000000"/>
                  </a:outerShdw>
                </a:effectLst>
              </a:rPr>
              <a:t>Favouritism by supervisors</a:t>
            </a:r>
          </a:p>
          <a:p>
            <a:pPr marL="0" indent="0">
              <a:buNone/>
            </a:pPr>
            <a:r>
              <a:rPr lang="en-ZA" dirty="0">
                <a:effectLst>
                  <a:outerShdw sx="0" sy="0">
                    <a:srgbClr val="000000"/>
                  </a:outerShdw>
                </a:effectLst>
              </a:rPr>
              <a:t>• </a:t>
            </a:r>
            <a:r>
              <a:rPr lang="en-ZA" dirty="0" smtClean="0">
                <a:effectLst>
                  <a:outerShdw sx="0" sy="0">
                    <a:srgbClr val="000000"/>
                  </a:outerShdw>
                </a:effectLst>
              </a:rPr>
              <a:t>Lack of respect and care</a:t>
            </a:r>
            <a:endParaRPr lang="en-ZA" dirty="0">
              <a:effectLst>
                <a:outerShdw sx="0" sy="0">
                  <a:srgbClr val="000000"/>
                </a:outerShdw>
              </a:effectLst>
            </a:endParaRPr>
          </a:p>
          <a:p>
            <a:pPr marL="0" indent="0">
              <a:buNone/>
            </a:pPr>
            <a:r>
              <a:rPr lang="en-ZA" dirty="0">
                <a:effectLst>
                  <a:outerShdw sx="0" sy="0">
                    <a:srgbClr val="000000"/>
                  </a:outerShdw>
                </a:effectLst>
              </a:rPr>
              <a:t>• Harsh, unjust discipline</a:t>
            </a:r>
          </a:p>
          <a:p>
            <a:pPr marL="263525" indent="-263525">
              <a:buNone/>
            </a:pPr>
            <a:r>
              <a:rPr lang="en-ZA" dirty="0">
                <a:effectLst>
                  <a:outerShdw sx="0" sy="0">
                    <a:srgbClr val="000000"/>
                  </a:outerShdw>
                </a:effectLst>
              </a:rPr>
              <a:t>• Short pay, incorrect rates, unequal rates, incorrect recording of work time</a:t>
            </a:r>
          </a:p>
          <a:p>
            <a:pPr marL="0" indent="0">
              <a:buNone/>
            </a:pPr>
            <a:r>
              <a:rPr lang="en-ZA" dirty="0">
                <a:effectLst>
                  <a:outerShdw sx="0" sy="0">
                    <a:srgbClr val="000000"/>
                  </a:outerShdw>
                </a:effectLst>
              </a:rPr>
              <a:t>• Working conditions</a:t>
            </a:r>
          </a:p>
          <a:p>
            <a:pPr marL="0" indent="0">
              <a:buNone/>
            </a:pPr>
            <a:r>
              <a:rPr lang="en-ZA" dirty="0">
                <a:effectLst>
                  <a:outerShdw sx="0" sy="0">
                    <a:srgbClr val="000000"/>
                  </a:outerShdw>
                </a:effectLst>
              </a:rPr>
              <a:t>• Hours of </a:t>
            </a:r>
            <a:r>
              <a:rPr lang="en-ZA" dirty="0" smtClean="0">
                <a:effectLst>
                  <a:outerShdw sx="0" sy="0">
                    <a:srgbClr val="000000"/>
                  </a:outerShdw>
                </a:effectLst>
              </a:rPr>
              <a:t>work</a:t>
            </a:r>
          </a:p>
          <a:p>
            <a:pPr marL="0" indent="0">
              <a:buNone/>
            </a:pPr>
            <a:endParaRPr lang="en-ZA" dirty="0" smtClean="0">
              <a:effectLst>
                <a:outerShdw sx="0" sy="0">
                  <a:srgbClr val="000000"/>
                </a:outerShdw>
              </a:effectLst>
            </a:endParaRPr>
          </a:p>
          <a:p>
            <a:pPr marL="0" indent="0">
              <a:buNone/>
            </a:pPr>
            <a:endParaRPr lang="en-ZA" i="1" dirty="0">
              <a:effectLst>
                <a:outerShdw sx="0" sy="0">
                  <a:srgbClr val="000000"/>
                </a:outerShdw>
              </a:effectLst>
            </a:endParaRPr>
          </a:p>
          <a:p>
            <a:pPr marL="0" indent="0">
              <a:buNone/>
            </a:pPr>
            <a:endParaRPr lang="en-ZA" dirty="0">
              <a:effectLst>
                <a:outerShdw sx="0" sy="0">
                  <a:srgbClr val="000000"/>
                </a:outerShdw>
              </a:effectLst>
            </a:endParaRPr>
          </a:p>
          <a:p>
            <a:pPr marL="0" indent="0">
              <a:buNone/>
            </a:pPr>
            <a:endParaRPr lang="en-ZA" sz="2800" b="1" dirty="0">
              <a:effectLst>
                <a:outerShdw sx="0" sy="0">
                  <a:srgbClr val="000000"/>
                </a:outerShdw>
              </a:effectLst>
            </a:endParaRPr>
          </a:p>
          <a:p>
            <a:pPr marL="0" indent="0">
              <a:buNone/>
            </a:pPr>
            <a:endParaRPr lang="en-ZA" dirty="0">
              <a:effectLst>
                <a:outerShdw sx="0" sy="0">
                  <a:srgbClr val="000000"/>
                </a:outerShdw>
              </a:effectLst>
            </a:endParaRPr>
          </a:p>
        </p:txBody>
      </p:sp>
    </p:spTree>
    <p:extLst>
      <p:ext uri="{BB962C8B-B14F-4D97-AF65-F5344CB8AC3E}">
        <p14:creationId xmlns:p14="http://schemas.microsoft.com/office/powerpoint/2010/main" xmlns="" val="18876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61B2-C0D6-4C37-A6BE-6E62B2098D22}"/>
              </a:ext>
            </a:extLst>
          </p:cNvPr>
          <p:cNvSpPr>
            <a:spLocks noGrp="1"/>
          </p:cNvSpPr>
          <p:nvPr>
            <p:ph type="title"/>
          </p:nvPr>
        </p:nvSpPr>
        <p:spPr>
          <a:xfrm>
            <a:off x="467544" y="-171400"/>
            <a:ext cx="8219256" cy="1008000"/>
          </a:xfrm>
        </p:spPr>
        <p:txBody>
          <a:bodyPr>
            <a:normAutofit fontScale="90000"/>
          </a:bodyPr>
          <a:lstStyle/>
          <a:p>
            <a:r>
              <a:rPr lang="en-ZA" dirty="0" smtClean="0"/>
              <a:t/>
            </a:r>
            <a:br>
              <a:rPr lang="en-ZA" dirty="0" smtClean="0"/>
            </a:br>
            <a:r>
              <a:rPr lang="en-ZA" dirty="0" smtClean="0"/>
              <a:t> Circumstances  leading to  grievances</a:t>
            </a:r>
            <a:endParaRPr lang="en-ZA" dirty="0"/>
          </a:p>
        </p:txBody>
      </p:sp>
      <p:sp>
        <p:nvSpPr>
          <p:cNvPr id="3" name="Slide Number Placeholder 2">
            <a:extLst>
              <a:ext uri="{FF2B5EF4-FFF2-40B4-BE49-F238E27FC236}">
                <a16:creationId xmlns:a16="http://schemas.microsoft.com/office/drawing/2014/main" xmlns="" id="{3724668C-D84C-464E-B8E4-FD7D3AE02182}"/>
              </a:ext>
            </a:extLst>
          </p:cNvPr>
          <p:cNvSpPr>
            <a:spLocks noGrp="1"/>
          </p:cNvSpPr>
          <p:nvPr>
            <p:ph type="sldNum" sz="quarter" idx="12"/>
          </p:nvPr>
        </p:nvSpPr>
        <p:spPr/>
        <p:txBody>
          <a:bodyPr/>
          <a:lstStyle/>
          <a:p>
            <a:fld id="{32F83655-DC73-417F-8B26-EB7A1DBB5382}" type="slidenum">
              <a:rPr lang="en-ZA" smtClean="0"/>
              <a:pPr/>
              <a:t>23</a:t>
            </a:fld>
            <a:endParaRPr lang="en-ZA" dirty="0"/>
          </a:p>
        </p:txBody>
      </p:sp>
      <p:sp>
        <p:nvSpPr>
          <p:cNvPr id="4" name="Content Placeholder 3">
            <a:extLst>
              <a:ext uri="{FF2B5EF4-FFF2-40B4-BE49-F238E27FC236}">
                <a16:creationId xmlns:a16="http://schemas.microsoft.com/office/drawing/2014/main" xmlns="" id="{EA1DF3C1-A544-4B3A-9966-37C5AD978E48}"/>
              </a:ext>
            </a:extLst>
          </p:cNvPr>
          <p:cNvSpPr>
            <a:spLocks noGrp="1"/>
          </p:cNvSpPr>
          <p:nvPr>
            <p:ph sz="quarter" idx="1"/>
          </p:nvPr>
        </p:nvSpPr>
        <p:spPr>
          <a:xfrm>
            <a:off x="451093" y="1412218"/>
            <a:ext cx="8219256" cy="5026682"/>
          </a:xfrm>
        </p:spPr>
        <p:txBody>
          <a:bodyPr>
            <a:normAutofit/>
          </a:bodyPr>
          <a:lstStyle/>
          <a:p>
            <a:pPr marL="0" indent="0"/>
            <a:r>
              <a:rPr lang="en-ZA" sz="2800" b="1" dirty="0" smtClean="0">
                <a:effectLst>
                  <a:outerShdw sx="0" sy="0">
                    <a:srgbClr val="000000"/>
                  </a:outerShdw>
                </a:effectLst>
              </a:rPr>
              <a:t> </a:t>
            </a:r>
            <a:r>
              <a:rPr lang="en-ZA" dirty="0" smtClean="0">
                <a:effectLst>
                  <a:outerShdw sx="0" sy="0">
                    <a:srgbClr val="000000"/>
                  </a:outerShdw>
                </a:effectLst>
              </a:rPr>
              <a:t>Personality conflict</a:t>
            </a:r>
            <a:endParaRPr lang="en-ZA" sz="2800" b="1" dirty="0">
              <a:effectLst>
                <a:outerShdw sx="0" sy="0">
                  <a:srgbClr val="000000"/>
                </a:outerShdw>
              </a:effectLst>
            </a:endParaRPr>
          </a:p>
          <a:p>
            <a:pPr marL="0" indent="0">
              <a:buNone/>
            </a:pPr>
            <a:r>
              <a:rPr lang="en-ZA" dirty="0">
                <a:effectLst>
                  <a:outerShdw sx="0" sy="0">
                    <a:srgbClr val="000000"/>
                  </a:outerShdw>
                </a:effectLst>
              </a:rPr>
              <a:t>• Holidays, vacations, time off</a:t>
            </a:r>
          </a:p>
          <a:p>
            <a:pPr marL="0" indent="0">
              <a:buNone/>
            </a:pPr>
            <a:r>
              <a:rPr lang="en-ZA" dirty="0">
                <a:effectLst>
                  <a:outerShdw sx="0" sy="0">
                    <a:srgbClr val="000000"/>
                  </a:outerShdw>
                </a:effectLst>
              </a:rPr>
              <a:t>• Assault</a:t>
            </a:r>
          </a:p>
          <a:p>
            <a:pPr marL="0" indent="0">
              <a:buNone/>
            </a:pPr>
            <a:r>
              <a:rPr lang="en-ZA" dirty="0">
                <a:effectLst>
                  <a:outerShdw sx="0" sy="0">
                    <a:srgbClr val="000000"/>
                  </a:outerShdw>
                </a:effectLst>
              </a:rPr>
              <a:t>• Poor instructions or communications</a:t>
            </a:r>
          </a:p>
          <a:p>
            <a:pPr marL="0" indent="0">
              <a:buNone/>
            </a:pPr>
            <a:r>
              <a:rPr lang="en-ZA" dirty="0">
                <a:effectLst>
                  <a:outerShdw sx="0" sy="0">
                    <a:srgbClr val="000000"/>
                  </a:outerShdw>
                </a:effectLst>
              </a:rPr>
              <a:t>• Ignoring employee needs, situations, problems</a:t>
            </a:r>
          </a:p>
          <a:p>
            <a:pPr marL="0" indent="0">
              <a:buNone/>
            </a:pPr>
            <a:r>
              <a:rPr lang="en-ZA" dirty="0">
                <a:effectLst>
                  <a:outerShdw sx="0" sy="0">
                    <a:srgbClr val="000000"/>
                  </a:outerShdw>
                </a:effectLst>
              </a:rPr>
              <a:t>• Unfair and variable supervisory practices</a:t>
            </a:r>
          </a:p>
          <a:p>
            <a:pPr marL="0" indent="0">
              <a:buNone/>
            </a:pPr>
            <a:r>
              <a:rPr lang="en-ZA" dirty="0">
                <a:effectLst>
                  <a:outerShdw sx="0" sy="0">
                    <a:srgbClr val="000000"/>
                  </a:outerShdw>
                </a:effectLst>
              </a:rPr>
              <a:t>• Ignoring employee suggestions</a:t>
            </a:r>
          </a:p>
          <a:p>
            <a:pPr marL="0" indent="0">
              <a:buNone/>
            </a:pPr>
            <a:r>
              <a:rPr lang="en-ZA" dirty="0">
                <a:effectLst>
                  <a:outerShdw sx="0" sy="0">
                    <a:srgbClr val="000000"/>
                  </a:outerShdw>
                </a:effectLst>
              </a:rPr>
              <a:t>• Unsound personnel policies</a:t>
            </a:r>
          </a:p>
        </p:txBody>
      </p:sp>
      <p:pic>
        <p:nvPicPr>
          <p:cNvPr id="5" name="Picture 4">
            <a:extLst>
              <a:ext uri="{FF2B5EF4-FFF2-40B4-BE49-F238E27FC236}">
                <a16:creationId xmlns:a16="http://schemas.microsoft.com/office/drawing/2014/main" xmlns="" id="{152070EB-7C9A-4B07-BF5B-9DD9CE8F9594}"/>
              </a:ext>
            </a:extLst>
          </p:cNvPr>
          <p:cNvPicPr>
            <a:picLocks noChangeAspect="1"/>
          </p:cNvPicPr>
          <p:nvPr/>
        </p:nvPicPr>
        <p:blipFill>
          <a:blip r:embed="rId2" cstate="print"/>
          <a:stretch>
            <a:fillRect/>
          </a:stretch>
        </p:blipFill>
        <p:spPr>
          <a:xfrm>
            <a:off x="6588224" y="3068960"/>
            <a:ext cx="1978266" cy="2967398"/>
          </a:xfrm>
          <a:prstGeom prst="rect">
            <a:avLst/>
          </a:prstGeom>
        </p:spPr>
      </p:pic>
    </p:spTree>
    <p:extLst>
      <p:ext uri="{BB962C8B-B14F-4D97-AF65-F5344CB8AC3E}">
        <p14:creationId xmlns:p14="http://schemas.microsoft.com/office/powerpoint/2010/main" xmlns="" val="7756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Ignoring employee suggestions </a:t>
            </a:r>
            <a:r>
              <a:rPr lang="en-ZA" dirty="0" err="1" smtClean="0"/>
              <a:t>vs</a:t>
            </a:r>
            <a:r>
              <a:rPr lang="en-ZA" dirty="0" smtClean="0"/>
              <a:t> Participative decision-making</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Text Box 5"/>
          <p:cNvSpPr txBox="1">
            <a:spLocks noChangeArrowheads="1"/>
          </p:cNvSpPr>
          <p:nvPr/>
        </p:nvSpPr>
        <p:spPr bwMode="auto">
          <a:xfrm>
            <a:off x="323528" y="1196752"/>
            <a:ext cx="8496944" cy="1584176"/>
          </a:xfrm>
          <a:prstGeom prst="rect">
            <a:avLst/>
          </a:prstGeom>
          <a:noFill/>
          <a:ln w="9525">
            <a:noFill/>
            <a:miter lim="800000"/>
            <a:headEnd/>
            <a:tailEnd/>
          </a:ln>
        </p:spPr>
        <p:txBody>
          <a:bodyPr wrap="square" lIns="104306" tIns="52153" rIns="104306" bIns="52153">
            <a:spAutoFit/>
          </a:bodyPr>
          <a:lstStyle/>
          <a:p>
            <a:pPr algn="just">
              <a:spcBef>
                <a:spcPct val="50000"/>
              </a:spcBef>
            </a:pPr>
            <a:r>
              <a:rPr lang="en-ZA" sz="2400" dirty="0" smtClean="0">
                <a:latin typeface="+mn-lt"/>
              </a:rPr>
              <a:t>Participative decision making </a:t>
            </a:r>
            <a:r>
              <a:rPr lang="en-ZA" sz="2400" dirty="0">
                <a:latin typeface="+mn-lt"/>
              </a:rPr>
              <a:t>is a specific style of </a:t>
            </a:r>
            <a:r>
              <a:rPr lang="en-ZA" sz="2400" b="1" dirty="0">
                <a:latin typeface="+mn-lt"/>
              </a:rPr>
              <a:t>involvement</a:t>
            </a:r>
            <a:r>
              <a:rPr lang="en-ZA" sz="2400" dirty="0">
                <a:latin typeface="+mn-lt"/>
              </a:rPr>
              <a:t> and decision making.  Leaders involve team members by </a:t>
            </a:r>
            <a:r>
              <a:rPr lang="en-ZA" sz="2400" dirty="0" smtClean="0">
                <a:latin typeface="+mn-lt"/>
              </a:rPr>
              <a:t>providing information </a:t>
            </a:r>
            <a:r>
              <a:rPr lang="en-ZA" sz="2400" dirty="0">
                <a:latin typeface="+mn-lt"/>
              </a:rPr>
              <a:t>and encouraging </a:t>
            </a:r>
            <a:r>
              <a:rPr lang="en-ZA" sz="2400" b="1" dirty="0" smtClean="0">
                <a:latin typeface="+mn-lt"/>
              </a:rPr>
              <a:t>sharing of ideas </a:t>
            </a:r>
            <a:r>
              <a:rPr lang="en-ZA" sz="2400" dirty="0">
                <a:latin typeface="+mn-lt"/>
              </a:rPr>
              <a:t>and an open discussion before making and implementing decisions.</a:t>
            </a:r>
            <a:endParaRPr lang="en-US" sz="2400" dirty="0">
              <a:latin typeface="+mn-lt"/>
            </a:endParaRPr>
          </a:p>
        </p:txBody>
      </p:sp>
      <p:graphicFrame>
        <p:nvGraphicFramePr>
          <p:cNvPr id="6" name="Group 44"/>
          <p:cNvGraphicFramePr>
            <a:graphicFrameLocks noGrp="1"/>
          </p:cNvGraphicFramePr>
          <p:nvPr>
            <p:ph idx="4294967295"/>
          </p:nvPr>
        </p:nvGraphicFramePr>
        <p:xfrm>
          <a:off x="3923928" y="3284984"/>
          <a:ext cx="4815050" cy="2320889"/>
        </p:xfrm>
        <a:graphic>
          <a:graphicData uri="http://schemas.openxmlformats.org/drawingml/2006/table">
            <a:tbl>
              <a:tblPr/>
              <a:tblGrid>
                <a:gridCol w="4815050"/>
              </a:tblGrid>
              <a:tr h="4988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a:ln>
                            <a:noFill/>
                          </a:ln>
                          <a:solidFill>
                            <a:schemeClr val="tx1"/>
                          </a:solidFill>
                          <a:effectLst/>
                          <a:latin typeface="Trebuchet MS" pitchFamily="34" charset="0"/>
                          <a:cs typeface="Times New Roman" pitchFamily="18" charset="0"/>
                        </a:rPr>
                        <a:t>Participation decision - making steps:</a:t>
                      </a:r>
                      <a:endParaRPr kumimoji="0" lang="en-ZA" sz="1800" b="0" i="0" u="none" strike="noStrike" cap="none" normalizeH="0" baseline="0" dirty="0" smtClean="0">
                        <a:ln>
                          <a:noFill/>
                        </a:ln>
                        <a:solidFill>
                          <a:schemeClr val="tx1"/>
                        </a:solidFill>
                        <a:effectLst/>
                        <a:latin typeface="Trebuchet MS" pitchFamily="34" charset="0"/>
                        <a:cs typeface="Arial" charset="0"/>
                      </a:endParaRPr>
                    </a:p>
                  </a:txBody>
                  <a:tcPr marL="106934" marR="106934"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18220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1.Think on your own</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2. Outline the situation and ask inputs. Listen attentively</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3. Facilitate discussions and acknowledge</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4. Final decision and reasoning</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831850" algn="l"/>
                        </a:tabLst>
                      </a:pPr>
                      <a:r>
                        <a:rPr kumimoji="0" lang="en-ZA" sz="1800" b="0" i="0" u="none" strike="noStrike" cap="none" normalizeH="0" baseline="0" dirty="0" smtClean="0">
                          <a:ln>
                            <a:noFill/>
                          </a:ln>
                          <a:solidFill>
                            <a:schemeClr val="tx1"/>
                          </a:solidFill>
                          <a:effectLst/>
                          <a:latin typeface="Trebuchet MS" pitchFamily="34" charset="0"/>
                          <a:cs typeface="Times New Roman" pitchFamily="18" charset="0"/>
                        </a:rPr>
                        <a:t>5. See to implementation</a:t>
                      </a:r>
                      <a:endParaRPr kumimoji="0" lang="en-US" sz="1800" b="0" i="0" u="none" strike="noStrike" cap="none" normalizeH="0" baseline="0" dirty="0" smtClean="0">
                        <a:ln>
                          <a:noFill/>
                        </a:ln>
                        <a:solidFill>
                          <a:schemeClr val="tx1"/>
                        </a:solidFill>
                        <a:effectLst/>
                        <a:latin typeface="Trebuchet MS" pitchFamily="34" charset="0"/>
                        <a:cs typeface="Times New Roman" pitchFamily="18" charset="0"/>
                      </a:endParaRPr>
                    </a:p>
                  </a:txBody>
                  <a:tcPr marL="106934" marR="106934"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AutoShape 7"/>
          <p:cNvSpPr>
            <a:spLocks noChangeArrowheads="1"/>
          </p:cNvSpPr>
          <p:nvPr/>
        </p:nvSpPr>
        <p:spPr bwMode="auto">
          <a:xfrm>
            <a:off x="179512" y="3013964"/>
            <a:ext cx="3482781" cy="2600934"/>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lIns="104306" tIns="52153" rIns="104306" bIns="52153" anchor="ctr"/>
          <a:lstStyle/>
          <a:p>
            <a:endParaRPr lang="en-US"/>
          </a:p>
        </p:txBody>
      </p:sp>
      <p:sp>
        <p:nvSpPr>
          <p:cNvPr id="8" name="Oval 8"/>
          <p:cNvSpPr>
            <a:spLocks noChangeArrowheads="1"/>
          </p:cNvSpPr>
          <p:nvPr/>
        </p:nvSpPr>
        <p:spPr bwMode="auto">
          <a:xfrm>
            <a:off x="1679560" y="2852936"/>
            <a:ext cx="469692" cy="329055"/>
          </a:xfrm>
          <a:prstGeom prst="ellipse">
            <a:avLst/>
          </a:prstGeom>
          <a:gradFill rotWithShape="1">
            <a:gsLst>
              <a:gs pos="0">
                <a:srgbClr val="DDDDDD"/>
              </a:gs>
              <a:gs pos="100000">
                <a:srgbClr val="929292"/>
              </a:gs>
            </a:gsLst>
            <a:path path="shape">
              <a:fillToRect l="50000" t="50000" r="50000" b="50000"/>
            </a:path>
          </a:gradFill>
          <a:ln w="22225">
            <a:solidFill>
              <a:srgbClr val="333333"/>
            </a:solidFill>
            <a:round/>
            <a:headEnd/>
            <a:tailEnd/>
          </a:ln>
        </p:spPr>
        <p:txBody>
          <a:bodyPr lIns="104306" tIns="52153" rIns="104306" bIns="52153"/>
          <a:lstStyle/>
          <a:p>
            <a:endParaRPr lang="en-US"/>
          </a:p>
        </p:txBody>
      </p:sp>
      <p:grpSp>
        <p:nvGrpSpPr>
          <p:cNvPr id="9" name="Group 28"/>
          <p:cNvGrpSpPr>
            <a:grpSpLocks/>
          </p:cNvGrpSpPr>
          <p:nvPr/>
        </p:nvGrpSpPr>
        <p:grpSpPr bwMode="auto">
          <a:xfrm>
            <a:off x="1518930" y="3518007"/>
            <a:ext cx="750023" cy="2046091"/>
            <a:chOff x="4479" y="3796"/>
            <a:chExt cx="833" cy="1682"/>
          </a:xfrm>
          <a:solidFill>
            <a:schemeClr val="bg1"/>
          </a:solidFill>
        </p:grpSpPr>
        <p:sp>
          <p:nvSpPr>
            <p:cNvPr id="10" name="AutoShape 29"/>
            <p:cNvSpPr>
              <a:spLocks noChangeArrowheads="1"/>
            </p:cNvSpPr>
            <p:nvPr/>
          </p:nvSpPr>
          <p:spPr bwMode="auto">
            <a:xfrm>
              <a:off x="4479" y="3796"/>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sp>
          <p:nvSpPr>
            <p:cNvPr id="11" name="AutoShape 30"/>
            <p:cNvSpPr>
              <a:spLocks noChangeArrowheads="1"/>
            </p:cNvSpPr>
            <p:nvPr/>
          </p:nvSpPr>
          <p:spPr bwMode="auto">
            <a:xfrm flipV="1">
              <a:off x="4972" y="3798"/>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grpSp>
      <p:grpSp>
        <p:nvGrpSpPr>
          <p:cNvPr id="12" name="Group 47"/>
          <p:cNvGrpSpPr>
            <a:grpSpLocks/>
          </p:cNvGrpSpPr>
          <p:nvPr/>
        </p:nvGrpSpPr>
        <p:grpSpPr bwMode="auto">
          <a:xfrm rot="-5400000">
            <a:off x="1598330" y="3808777"/>
            <a:ext cx="628354" cy="1737678"/>
            <a:chOff x="4479" y="3796"/>
            <a:chExt cx="833" cy="1682"/>
          </a:xfrm>
          <a:solidFill>
            <a:schemeClr val="bg1"/>
          </a:solidFill>
        </p:grpSpPr>
        <p:sp>
          <p:nvSpPr>
            <p:cNvPr id="13" name="AutoShape 48"/>
            <p:cNvSpPr>
              <a:spLocks noChangeArrowheads="1"/>
            </p:cNvSpPr>
            <p:nvPr/>
          </p:nvSpPr>
          <p:spPr bwMode="auto">
            <a:xfrm>
              <a:off x="4479" y="3796"/>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sp>
          <p:nvSpPr>
            <p:cNvPr id="14" name="AutoShape 49"/>
            <p:cNvSpPr>
              <a:spLocks noChangeArrowheads="1"/>
            </p:cNvSpPr>
            <p:nvPr/>
          </p:nvSpPr>
          <p:spPr bwMode="auto">
            <a:xfrm flipV="1">
              <a:off x="4972" y="3798"/>
              <a:ext cx="340" cy="1680"/>
            </a:xfrm>
            <a:prstGeom prst="upArrow">
              <a:avLst>
                <a:gd name="adj1" fmla="val 50000"/>
                <a:gd name="adj2" fmla="val 123529"/>
              </a:avLst>
            </a:prstGeom>
            <a:grpFill/>
            <a:ln w="15875">
              <a:solidFill>
                <a:srgbClr val="00B05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DEF20-9F27-4A6D-AD37-F09DC1CAB690}"/>
              </a:ext>
            </a:extLst>
          </p:cNvPr>
          <p:cNvSpPr>
            <a:spLocks noGrp="1"/>
          </p:cNvSpPr>
          <p:nvPr>
            <p:ph type="title"/>
          </p:nvPr>
        </p:nvSpPr>
        <p:spPr/>
        <p:txBody>
          <a:bodyPr>
            <a:normAutofit/>
          </a:bodyPr>
          <a:lstStyle/>
          <a:p>
            <a:r>
              <a:rPr lang="en-ZA" dirty="0"/>
              <a:t>Stakeholder Contribution</a:t>
            </a:r>
          </a:p>
        </p:txBody>
      </p:sp>
      <p:sp>
        <p:nvSpPr>
          <p:cNvPr id="3" name="Slide Number Placeholder 2">
            <a:extLst>
              <a:ext uri="{FF2B5EF4-FFF2-40B4-BE49-F238E27FC236}">
                <a16:creationId xmlns:a16="http://schemas.microsoft.com/office/drawing/2014/main" xmlns="" id="{E25A9786-1A2E-4680-B383-E1BB697EFAC5}"/>
              </a:ext>
            </a:extLst>
          </p:cNvPr>
          <p:cNvSpPr>
            <a:spLocks noGrp="1"/>
          </p:cNvSpPr>
          <p:nvPr>
            <p:ph type="sldNum" sz="quarter" idx="12"/>
          </p:nvPr>
        </p:nvSpPr>
        <p:spPr/>
        <p:txBody>
          <a:bodyPr/>
          <a:lstStyle/>
          <a:p>
            <a:fld id="{32F83655-DC73-417F-8B26-EB7A1DBB5382}" type="slidenum">
              <a:rPr lang="en-ZA" smtClean="0"/>
              <a:pPr/>
              <a:t>25</a:t>
            </a:fld>
            <a:endParaRPr lang="en-ZA" dirty="0"/>
          </a:p>
        </p:txBody>
      </p:sp>
      <p:sp>
        <p:nvSpPr>
          <p:cNvPr id="4" name="Content Placeholder 3">
            <a:extLst>
              <a:ext uri="{FF2B5EF4-FFF2-40B4-BE49-F238E27FC236}">
                <a16:creationId xmlns:a16="http://schemas.microsoft.com/office/drawing/2014/main" xmlns="" id="{91D994BD-5E2E-4EF7-935E-3388D442EBD8}"/>
              </a:ext>
            </a:extLst>
          </p:cNvPr>
          <p:cNvSpPr>
            <a:spLocks noGrp="1"/>
          </p:cNvSpPr>
          <p:nvPr>
            <p:ph sz="quarter" idx="1"/>
          </p:nvPr>
        </p:nvSpPr>
        <p:spPr/>
        <p:txBody>
          <a:bodyPr>
            <a:normAutofit/>
          </a:bodyPr>
          <a:lstStyle/>
          <a:p>
            <a:pPr marL="0" indent="0">
              <a:buNone/>
            </a:pPr>
            <a:r>
              <a:rPr lang="en-ZA" dirty="0"/>
              <a:t>Commitment to grievance procedures should be ensured by having both </a:t>
            </a:r>
            <a:r>
              <a:rPr lang="en-ZA" b="1" dirty="0"/>
              <a:t>management</a:t>
            </a:r>
            <a:r>
              <a:rPr lang="en-ZA" dirty="0"/>
              <a:t> and </a:t>
            </a:r>
            <a:r>
              <a:rPr lang="en-ZA" b="1" dirty="0"/>
              <a:t>employees</a:t>
            </a:r>
            <a:r>
              <a:rPr lang="en-ZA" dirty="0"/>
              <a:t> involved in the </a:t>
            </a:r>
            <a:r>
              <a:rPr lang="en-ZA" dirty="0" smtClean="0"/>
              <a:t>formulation and review </a:t>
            </a:r>
            <a:r>
              <a:rPr lang="en-ZA" dirty="0"/>
              <a:t>of the procedure</a:t>
            </a:r>
            <a:r>
              <a:rPr lang="en-ZA" dirty="0" smtClean="0"/>
              <a:t>.</a:t>
            </a:r>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marL="0" indent="0">
              <a:buNone/>
            </a:pPr>
            <a:r>
              <a:rPr lang="en-ZA" dirty="0" smtClean="0"/>
              <a:t>* </a:t>
            </a:r>
            <a:r>
              <a:rPr lang="en-ZA" sz="1400" i="1" dirty="0" smtClean="0"/>
              <a:t>HR POLICIES AND PROCEDURES – A GUIDE TO THE DEVELOPMENT OF HUMAN RESOURCES POLICIES AND PROCEDURES IN SOUTH AFRICA, </a:t>
            </a:r>
            <a:r>
              <a:rPr lang="en-ZA" sz="1400" dirty="0" err="1" smtClean="0"/>
              <a:t>Randburg</a:t>
            </a:r>
            <a:r>
              <a:rPr lang="en-ZA" sz="1400" dirty="0" smtClean="0"/>
              <a:t>: </a:t>
            </a:r>
            <a:r>
              <a:rPr lang="en-ZA" sz="1400" dirty="0" err="1" smtClean="0"/>
              <a:t>Knowres</a:t>
            </a:r>
            <a:r>
              <a:rPr lang="en-ZA" sz="1400" dirty="0" smtClean="0"/>
              <a:t> Publishing, 2008.(Johan du Toit)</a:t>
            </a:r>
            <a:endParaRPr lang="en-ZA" dirty="0"/>
          </a:p>
        </p:txBody>
      </p:sp>
    </p:spTree>
    <p:extLst>
      <p:ext uri="{BB962C8B-B14F-4D97-AF65-F5344CB8AC3E}">
        <p14:creationId xmlns:p14="http://schemas.microsoft.com/office/powerpoint/2010/main" xmlns="" val="1220765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7641B-190E-4623-949F-8236B06C893E}"/>
              </a:ext>
            </a:extLst>
          </p:cNvPr>
          <p:cNvSpPr>
            <a:spLocks noGrp="1"/>
          </p:cNvSpPr>
          <p:nvPr>
            <p:ph type="title"/>
          </p:nvPr>
        </p:nvSpPr>
        <p:spPr/>
        <p:txBody>
          <a:bodyPr>
            <a:normAutofit/>
          </a:bodyPr>
          <a:lstStyle/>
          <a:p>
            <a:r>
              <a:rPr lang="en-ZA" dirty="0" smtClean="0"/>
              <a:t>Grievance policy and procedures</a:t>
            </a:r>
            <a:endParaRPr lang="en-ZA" dirty="0"/>
          </a:p>
        </p:txBody>
      </p:sp>
      <p:sp>
        <p:nvSpPr>
          <p:cNvPr id="3" name="Slide Number Placeholder 2">
            <a:extLst>
              <a:ext uri="{FF2B5EF4-FFF2-40B4-BE49-F238E27FC236}">
                <a16:creationId xmlns:a16="http://schemas.microsoft.com/office/drawing/2014/main" xmlns="" id="{609FB297-17E1-41ED-8594-56C74320A027}"/>
              </a:ext>
            </a:extLst>
          </p:cNvPr>
          <p:cNvSpPr>
            <a:spLocks noGrp="1"/>
          </p:cNvSpPr>
          <p:nvPr>
            <p:ph type="sldNum" sz="quarter" idx="12"/>
          </p:nvPr>
        </p:nvSpPr>
        <p:spPr/>
        <p:txBody>
          <a:bodyPr/>
          <a:lstStyle/>
          <a:p>
            <a:fld id="{32F83655-DC73-417F-8B26-EB7A1DBB5382}" type="slidenum">
              <a:rPr lang="en-ZA" smtClean="0"/>
              <a:pPr/>
              <a:t>26</a:t>
            </a:fld>
            <a:endParaRPr lang="en-ZA" dirty="0"/>
          </a:p>
        </p:txBody>
      </p:sp>
      <p:sp>
        <p:nvSpPr>
          <p:cNvPr id="4" name="Content Placeholder 3">
            <a:extLst>
              <a:ext uri="{FF2B5EF4-FFF2-40B4-BE49-F238E27FC236}">
                <a16:creationId xmlns:a16="http://schemas.microsoft.com/office/drawing/2014/main" xmlns="" id="{6B58707F-CB56-47B9-B4A7-B3DC80147521}"/>
              </a:ext>
            </a:extLst>
          </p:cNvPr>
          <p:cNvSpPr>
            <a:spLocks noGrp="1"/>
          </p:cNvSpPr>
          <p:nvPr>
            <p:ph sz="quarter" idx="1"/>
          </p:nvPr>
        </p:nvSpPr>
        <p:spPr/>
        <p:txBody>
          <a:bodyPr/>
          <a:lstStyle/>
          <a:p>
            <a:r>
              <a:rPr lang="en-ZA" dirty="0"/>
              <a:t>Please study and discuss in class the example of a Grievance Policy on </a:t>
            </a:r>
            <a:r>
              <a:rPr lang="en-ZA" dirty="0" smtClean="0"/>
              <a:t>p11 </a:t>
            </a:r>
            <a:r>
              <a:rPr lang="en-ZA" dirty="0"/>
              <a:t>of the Learner Guide</a:t>
            </a:r>
            <a:r>
              <a:rPr lang="en-ZA" dirty="0" smtClean="0"/>
              <a:t>.</a:t>
            </a:r>
            <a:endParaRPr lang="en-ZA" dirty="0"/>
          </a:p>
          <a:p>
            <a:r>
              <a:rPr lang="en-ZA" dirty="0"/>
              <a:t>How does your organisation’s Grievance Policy compare to this one?</a:t>
            </a:r>
          </a:p>
          <a:p>
            <a:r>
              <a:rPr lang="en-ZA" dirty="0"/>
              <a:t>What should be added to either the example or your organisation’s</a:t>
            </a:r>
            <a:r>
              <a:rPr lang="en-ZA" dirty="0" smtClean="0"/>
              <a:t>?</a:t>
            </a:r>
          </a:p>
          <a:p>
            <a:endParaRPr lang="en-ZA" dirty="0" smtClean="0"/>
          </a:p>
          <a:p>
            <a:pPr>
              <a:buNone/>
            </a:pPr>
            <a:r>
              <a:rPr lang="en-ZA" dirty="0" smtClean="0"/>
              <a:t>Any questions?</a:t>
            </a:r>
            <a:endParaRPr lang="en-ZA" dirty="0"/>
          </a:p>
        </p:txBody>
      </p:sp>
    </p:spTree>
    <p:extLst>
      <p:ext uri="{BB962C8B-B14F-4D97-AF65-F5344CB8AC3E}">
        <p14:creationId xmlns:p14="http://schemas.microsoft.com/office/powerpoint/2010/main" xmlns="" val="2574485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Recommended stages in the grievance procedure</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a:t>
            </a:fld>
            <a:endParaRPr lang="en-ZA" dirty="0"/>
          </a:p>
        </p:txBody>
      </p:sp>
      <p:graphicFrame>
        <p:nvGraphicFramePr>
          <p:cNvPr id="14" name="Diagram 13"/>
          <p:cNvGraphicFramePr/>
          <p:nvPr/>
        </p:nvGraphicFramePr>
        <p:xfrm>
          <a:off x="467544" y="1397000"/>
          <a:ext cx="8280216"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1403648" y="3934797"/>
            <a:ext cx="6624736" cy="461665"/>
          </a:xfrm>
          <a:prstGeom prst="rect">
            <a:avLst/>
          </a:prstGeom>
          <a:noFill/>
        </p:spPr>
        <p:txBody>
          <a:bodyPr wrap="square" rtlCol="0">
            <a:spAutoFit/>
          </a:bodyPr>
          <a:lstStyle/>
          <a:p>
            <a:r>
              <a:rPr lang="en-ZA" sz="2400" dirty="0" smtClean="0"/>
              <a:t>Time frames should be reasonable and practical</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07CB-4D60-4D54-BD39-C9D16F856B8E}"/>
              </a:ext>
            </a:extLst>
          </p:cNvPr>
          <p:cNvSpPr>
            <a:spLocks noGrp="1"/>
          </p:cNvSpPr>
          <p:nvPr>
            <p:ph type="title"/>
          </p:nvPr>
        </p:nvSpPr>
        <p:spPr/>
        <p:txBody>
          <a:bodyPr>
            <a:normAutofit fontScale="90000"/>
          </a:bodyPr>
          <a:lstStyle/>
          <a:p>
            <a:r>
              <a:rPr lang="en-ZA" dirty="0" smtClean="0"/>
              <a:t>Drafting/ review of policy : Critical check-list</a:t>
            </a:r>
            <a:endParaRPr lang="en-ZA" dirty="0"/>
          </a:p>
        </p:txBody>
      </p:sp>
      <p:sp>
        <p:nvSpPr>
          <p:cNvPr id="3" name="Slide Number Placeholder 2">
            <a:extLst>
              <a:ext uri="{FF2B5EF4-FFF2-40B4-BE49-F238E27FC236}">
                <a16:creationId xmlns:a16="http://schemas.microsoft.com/office/drawing/2014/main" xmlns="" id="{EEA444B5-EB37-4EF2-B5EB-53BD49ED2A76}"/>
              </a:ext>
            </a:extLst>
          </p:cNvPr>
          <p:cNvSpPr>
            <a:spLocks noGrp="1"/>
          </p:cNvSpPr>
          <p:nvPr>
            <p:ph type="sldNum" sz="quarter" idx="12"/>
          </p:nvPr>
        </p:nvSpPr>
        <p:spPr/>
        <p:txBody>
          <a:bodyPr/>
          <a:lstStyle/>
          <a:p>
            <a:fld id="{32F83655-DC73-417F-8B26-EB7A1DBB5382}" type="slidenum">
              <a:rPr lang="en-ZA" smtClean="0"/>
              <a:pPr/>
              <a:t>28</a:t>
            </a:fld>
            <a:endParaRPr lang="en-ZA" dirty="0"/>
          </a:p>
        </p:txBody>
      </p:sp>
      <p:sp>
        <p:nvSpPr>
          <p:cNvPr id="4" name="Content Placeholder 3">
            <a:extLst>
              <a:ext uri="{FF2B5EF4-FFF2-40B4-BE49-F238E27FC236}">
                <a16:creationId xmlns:a16="http://schemas.microsoft.com/office/drawing/2014/main" xmlns="" id="{80DE58E1-0923-48D7-B3DF-F91EFA6EF029}"/>
              </a:ext>
            </a:extLst>
          </p:cNvPr>
          <p:cNvSpPr>
            <a:spLocks noGrp="1"/>
          </p:cNvSpPr>
          <p:nvPr>
            <p:ph sz="quarter" idx="1"/>
          </p:nvPr>
        </p:nvSpPr>
        <p:spPr/>
        <p:txBody>
          <a:bodyPr>
            <a:normAutofit/>
          </a:bodyPr>
          <a:lstStyle/>
          <a:p>
            <a:endParaRPr lang="en-ZA" dirty="0"/>
          </a:p>
          <a:p>
            <a:r>
              <a:rPr lang="en-ZA" dirty="0"/>
              <a:t>Are the steps of the grievance procedure well defined and the responsibilities of each party well defined?</a:t>
            </a:r>
          </a:p>
          <a:p>
            <a:r>
              <a:rPr lang="en-ZA" dirty="0"/>
              <a:t>Do these steps follow each other progressively?</a:t>
            </a:r>
          </a:p>
          <a:p>
            <a:r>
              <a:rPr lang="en-ZA" dirty="0"/>
              <a:t> How much time is allowed for each step to be carried out?</a:t>
            </a:r>
          </a:p>
          <a:p>
            <a:r>
              <a:rPr lang="en-ZA" dirty="0"/>
              <a:t>Are time limits between steps specified?</a:t>
            </a:r>
          </a:p>
          <a:p>
            <a:r>
              <a:rPr lang="en-ZA" dirty="0"/>
              <a:t>Is the grievance seen as being settled if there has been no appeal to the authority above this level in the specified time?</a:t>
            </a:r>
          </a:p>
          <a:p>
            <a:r>
              <a:rPr lang="en-ZA" dirty="0"/>
              <a:t>Is the action of each party clearly identified?</a:t>
            </a:r>
          </a:p>
          <a:p>
            <a:r>
              <a:rPr lang="en-ZA" dirty="0"/>
              <a:t>Must the grievance be recorded – must the proceedings be </a:t>
            </a:r>
            <a:r>
              <a:rPr lang="en-ZA" dirty="0" err="1"/>
              <a:t>minuted</a:t>
            </a:r>
            <a:r>
              <a:rPr lang="en-ZA" dirty="0"/>
              <a:t> and, if so, at what </a:t>
            </a:r>
            <a:r>
              <a:rPr lang="en-ZA" dirty="0" smtClean="0"/>
              <a:t>stage?</a:t>
            </a:r>
            <a:endParaRPr lang="en-ZA" dirty="0"/>
          </a:p>
        </p:txBody>
      </p:sp>
    </p:spTree>
    <p:extLst>
      <p:ext uri="{BB962C8B-B14F-4D97-AF65-F5344CB8AC3E}">
        <p14:creationId xmlns:p14="http://schemas.microsoft.com/office/powerpoint/2010/main" xmlns="" val="37442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ox(i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ox(in)">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07CB-4D60-4D54-BD39-C9D16F856B8E}"/>
              </a:ext>
            </a:extLst>
          </p:cNvPr>
          <p:cNvSpPr>
            <a:spLocks noGrp="1"/>
          </p:cNvSpPr>
          <p:nvPr>
            <p:ph type="title"/>
          </p:nvPr>
        </p:nvSpPr>
        <p:spPr/>
        <p:txBody>
          <a:bodyPr>
            <a:normAutofit fontScale="90000"/>
          </a:bodyPr>
          <a:lstStyle/>
          <a:p>
            <a:r>
              <a:rPr lang="en-ZA" dirty="0" smtClean="0"/>
              <a:t>Drafting/ review of policy : Critical check-list</a:t>
            </a:r>
            <a:endParaRPr lang="en-ZA" dirty="0"/>
          </a:p>
        </p:txBody>
      </p:sp>
      <p:sp>
        <p:nvSpPr>
          <p:cNvPr id="3" name="Slide Number Placeholder 2">
            <a:extLst>
              <a:ext uri="{FF2B5EF4-FFF2-40B4-BE49-F238E27FC236}">
                <a16:creationId xmlns:a16="http://schemas.microsoft.com/office/drawing/2014/main" xmlns="" id="{EEA444B5-EB37-4EF2-B5EB-53BD49ED2A76}"/>
              </a:ext>
            </a:extLst>
          </p:cNvPr>
          <p:cNvSpPr>
            <a:spLocks noGrp="1"/>
          </p:cNvSpPr>
          <p:nvPr>
            <p:ph type="sldNum" sz="quarter" idx="12"/>
          </p:nvPr>
        </p:nvSpPr>
        <p:spPr/>
        <p:txBody>
          <a:bodyPr/>
          <a:lstStyle/>
          <a:p>
            <a:fld id="{32F83655-DC73-417F-8B26-EB7A1DBB5382}" type="slidenum">
              <a:rPr lang="en-ZA" smtClean="0"/>
              <a:pPr/>
              <a:t>29</a:t>
            </a:fld>
            <a:endParaRPr lang="en-ZA" dirty="0"/>
          </a:p>
        </p:txBody>
      </p:sp>
      <p:sp>
        <p:nvSpPr>
          <p:cNvPr id="4" name="Content Placeholder 3">
            <a:extLst>
              <a:ext uri="{FF2B5EF4-FFF2-40B4-BE49-F238E27FC236}">
                <a16:creationId xmlns:a16="http://schemas.microsoft.com/office/drawing/2014/main" xmlns="" id="{80DE58E1-0923-48D7-B3DF-F91EFA6EF029}"/>
              </a:ext>
            </a:extLst>
          </p:cNvPr>
          <p:cNvSpPr>
            <a:spLocks noGrp="1"/>
          </p:cNvSpPr>
          <p:nvPr>
            <p:ph sz="quarter" idx="1"/>
          </p:nvPr>
        </p:nvSpPr>
        <p:spPr>
          <a:xfrm>
            <a:off x="467544" y="1413296"/>
            <a:ext cx="8219256" cy="4968032"/>
          </a:xfrm>
        </p:spPr>
        <p:txBody>
          <a:bodyPr>
            <a:normAutofit lnSpcReduction="10000"/>
          </a:bodyPr>
          <a:lstStyle/>
          <a:p>
            <a:r>
              <a:rPr lang="en-ZA" dirty="0"/>
              <a:t>May representatives be involved and, if so, at what stage?</a:t>
            </a:r>
          </a:p>
          <a:p>
            <a:r>
              <a:rPr lang="en-ZA" dirty="0"/>
              <a:t>May representatives investigate grievances during working hours?</a:t>
            </a:r>
          </a:p>
          <a:p>
            <a:r>
              <a:rPr lang="en-ZA" dirty="0"/>
              <a:t>Do all employees know their rights and obligations under the grievance system?  Have these been recorded in writing, made available and clearly explained to every employee?</a:t>
            </a:r>
          </a:p>
          <a:p>
            <a:r>
              <a:rPr lang="en-ZA" dirty="0"/>
              <a:t>Has the role of the union been spelt out clearly in the grievance procedure?</a:t>
            </a:r>
          </a:p>
          <a:p>
            <a:r>
              <a:rPr lang="en-ZA" dirty="0"/>
              <a:t>Have the grievances of the previous year been analysed and studied to identify possible areas of discontent?</a:t>
            </a:r>
          </a:p>
          <a:p>
            <a:r>
              <a:rPr lang="en-ZA" dirty="0"/>
              <a:t>Do the grievances indicate a contravention of the collective agreement or poor manager behaviour or organisation climate?</a:t>
            </a:r>
          </a:p>
        </p:txBody>
      </p:sp>
    </p:spTree>
    <p:extLst>
      <p:ext uri="{BB962C8B-B14F-4D97-AF65-F5344CB8AC3E}">
        <p14:creationId xmlns:p14="http://schemas.microsoft.com/office/powerpoint/2010/main" xmlns="" val="2489738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Text Box 3"/>
          <p:cNvSpPr txBox="1">
            <a:spLocks noGrp="1" noChangeArrowheads="1"/>
          </p:cNvSpPr>
          <p:nvPr>
            <p:ph sz="quarter" idx="1"/>
          </p:nvPr>
        </p:nvSpPr>
        <p:spPr bwMode="auto">
          <a:xfrm>
            <a:off x="467544" y="1413296"/>
            <a:ext cx="8219256" cy="4154984"/>
          </a:xfrm>
          <a:prstGeom prst="rect">
            <a:avLst/>
          </a:prstGeom>
          <a:noFill/>
          <a:ln w="9525">
            <a:noFill/>
            <a:miter lim="800000"/>
            <a:headEnd/>
            <a:tailEnd/>
          </a:ln>
        </p:spPr>
        <p:txBody>
          <a:bodyPr>
            <a:spAutoFit/>
          </a:bodyPr>
          <a:lstStyle/>
          <a:p>
            <a:pPr algn="l" eaLnBrk="1" hangingPunct="1">
              <a:lnSpc>
                <a:spcPct val="100000"/>
              </a:lnSpc>
              <a:spcBef>
                <a:spcPct val="50000"/>
              </a:spcBef>
              <a:spcAft>
                <a:spcPct val="0"/>
              </a:spcAft>
              <a:buClrTx/>
              <a:buFont typeface="Wingdings" pitchFamily="2" charset="2"/>
              <a:buNone/>
            </a:pPr>
            <a:r>
              <a:rPr lang="en-GB" sz="1600" dirty="0"/>
              <a:t> </a:t>
            </a:r>
            <a:r>
              <a:rPr lang="en-GB" sz="2400" dirty="0"/>
              <a:t>Name</a:t>
            </a:r>
            <a:r>
              <a:rPr lang="en-GB" sz="2400" dirty="0" smtClean="0"/>
              <a:t>:</a:t>
            </a:r>
          </a:p>
          <a:p>
            <a:pPr algn="l" eaLnBrk="1" hangingPunct="1">
              <a:lnSpc>
                <a:spcPct val="100000"/>
              </a:lnSpc>
              <a:spcBef>
                <a:spcPct val="50000"/>
              </a:spcBef>
              <a:spcAft>
                <a:spcPct val="0"/>
              </a:spcAft>
              <a:buClrTx/>
              <a:buFont typeface="Wingdings" pitchFamily="2" charset="2"/>
              <a:buNone/>
            </a:pPr>
            <a:r>
              <a:rPr lang="en-GB" dirty="0" smtClean="0"/>
              <a:t>Employer:</a:t>
            </a:r>
            <a:endParaRPr lang="en-GB" sz="2400" dirty="0"/>
          </a:p>
          <a:p>
            <a:pPr algn="l" eaLnBrk="1" hangingPunct="1">
              <a:lnSpc>
                <a:spcPct val="100000"/>
              </a:lnSpc>
              <a:spcBef>
                <a:spcPct val="50000"/>
              </a:spcBef>
              <a:spcAft>
                <a:spcPct val="0"/>
              </a:spcAft>
              <a:buClrTx/>
              <a:buFont typeface="Wingdings" pitchFamily="2" charset="2"/>
              <a:buNone/>
            </a:pPr>
            <a:r>
              <a:rPr lang="en-GB" sz="2400" dirty="0"/>
              <a:t> </a:t>
            </a:r>
            <a:r>
              <a:rPr lang="en-GB" dirty="0" smtClean="0"/>
              <a:t>Position</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Years of service</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Family, </a:t>
            </a:r>
            <a:r>
              <a:rPr lang="en-GB" sz="2400" dirty="0" smtClean="0"/>
              <a:t>home </a:t>
            </a:r>
            <a:r>
              <a:rPr lang="en-GB" sz="2400" dirty="0"/>
              <a:t>language and place of birth</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Special interest/hobbies:</a:t>
            </a:r>
          </a:p>
          <a:p>
            <a:pPr algn="l" eaLnBrk="1" hangingPunct="1">
              <a:lnSpc>
                <a:spcPct val="100000"/>
              </a:lnSpc>
              <a:spcBef>
                <a:spcPct val="50000"/>
              </a:spcBef>
              <a:spcAft>
                <a:spcPct val="0"/>
              </a:spcAft>
              <a:buClrTx/>
              <a:buFont typeface="Wingdings" pitchFamily="2" charset="2"/>
              <a:buNone/>
            </a:pPr>
            <a:endParaRPr lang="en-GB" sz="2400" dirty="0"/>
          </a:p>
          <a:p>
            <a:pPr algn="l" eaLnBrk="1" hangingPunct="1">
              <a:lnSpc>
                <a:spcPct val="100000"/>
              </a:lnSpc>
              <a:spcBef>
                <a:spcPct val="50000"/>
              </a:spcBef>
              <a:spcAft>
                <a:spcPct val="0"/>
              </a:spcAft>
              <a:buClrTx/>
              <a:buFont typeface="Wingdings" pitchFamily="2" charset="2"/>
              <a:buNone/>
            </a:pPr>
            <a:r>
              <a:rPr lang="en-GB" sz="1600"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07CB-4D60-4D54-BD39-C9D16F856B8E}"/>
              </a:ext>
            </a:extLst>
          </p:cNvPr>
          <p:cNvSpPr>
            <a:spLocks noGrp="1"/>
          </p:cNvSpPr>
          <p:nvPr>
            <p:ph type="title"/>
          </p:nvPr>
        </p:nvSpPr>
        <p:spPr/>
        <p:txBody>
          <a:bodyPr>
            <a:normAutofit fontScale="90000"/>
          </a:bodyPr>
          <a:lstStyle/>
          <a:p>
            <a:r>
              <a:rPr lang="en-ZA" dirty="0" smtClean="0"/>
              <a:t>Drafting/ review of policy : Critical check-list</a:t>
            </a:r>
            <a:endParaRPr lang="en-ZA" dirty="0"/>
          </a:p>
        </p:txBody>
      </p:sp>
      <p:sp>
        <p:nvSpPr>
          <p:cNvPr id="3" name="Slide Number Placeholder 2">
            <a:extLst>
              <a:ext uri="{FF2B5EF4-FFF2-40B4-BE49-F238E27FC236}">
                <a16:creationId xmlns:a16="http://schemas.microsoft.com/office/drawing/2014/main" xmlns="" id="{EEA444B5-EB37-4EF2-B5EB-53BD49ED2A76}"/>
              </a:ext>
            </a:extLst>
          </p:cNvPr>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a:extLst>
              <a:ext uri="{FF2B5EF4-FFF2-40B4-BE49-F238E27FC236}">
                <a16:creationId xmlns:a16="http://schemas.microsoft.com/office/drawing/2014/main" xmlns="" id="{80DE58E1-0923-48D7-B3DF-F91EFA6EF029}"/>
              </a:ext>
            </a:extLst>
          </p:cNvPr>
          <p:cNvSpPr>
            <a:spLocks noGrp="1"/>
          </p:cNvSpPr>
          <p:nvPr>
            <p:ph sz="quarter" idx="1"/>
          </p:nvPr>
        </p:nvSpPr>
        <p:spPr/>
        <p:txBody>
          <a:bodyPr/>
          <a:lstStyle/>
          <a:p>
            <a:endParaRPr lang="en-ZA" dirty="0"/>
          </a:p>
          <a:p>
            <a:r>
              <a:rPr lang="en-ZA" dirty="0"/>
              <a:t>At what level must grievances </a:t>
            </a:r>
            <a:r>
              <a:rPr lang="en-ZA"/>
              <a:t>be </a:t>
            </a:r>
            <a:r>
              <a:rPr lang="en-ZA" smtClean="0"/>
              <a:t>resolved</a:t>
            </a:r>
            <a:r>
              <a:rPr lang="en-ZA" dirty="0"/>
              <a:t>?</a:t>
            </a:r>
          </a:p>
          <a:p>
            <a:r>
              <a:rPr lang="en-ZA" dirty="0"/>
              <a:t>Have the grievances been analysed by a department or section or by an individual supervisor?</a:t>
            </a:r>
          </a:p>
          <a:p>
            <a:r>
              <a:rPr lang="en-ZA" dirty="0"/>
              <a:t>Has the cost of grievances been determined; has time lost been calculated in?</a:t>
            </a:r>
          </a:p>
        </p:txBody>
      </p:sp>
      <p:pic>
        <p:nvPicPr>
          <p:cNvPr id="5" name="Picture 4">
            <a:extLst>
              <a:ext uri="{FF2B5EF4-FFF2-40B4-BE49-F238E27FC236}">
                <a16:creationId xmlns:a16="http://schemas.microsoft.com/office/drawing/2014/main" xmlns="" id="{EA2CC275-4691-41A5-9ED4-C03330BC06AC}"/>
              </a:ext>
            </a:extLst>
          </p:cNvPr>
          <p:cNvPicPr>
            <a:picLocks noChangeAspect="1"/>
          </p:cNvPicPr>
          <p:nvPr/>
        </p:nvPicPr>
        <p:blipFill>
          <a:blip r:embed="rId2" cstate="print"/>
          <a:stretch>
            <a:fillRect/>
          </a:stretch>
        </p:blipFill>
        <p:spPr>
          <a:xfrm>
            <a:off x="4644008" y="3525010"/>
            <a:ext cx="3508033" cy="2338690"/>
          </a:xfrm>
          <a:prstGeom prst="rect">
            <a:avLst/>
          </a:prstGeom>
        </p:spPr>
      </p:pic>
    </p:spTree>
    <p:extLst>
      <p:ext uri="{BB962C8B-B14F-4D97-AF65-F5344CB8AC3E}">
        <p14:creationId xmlns:p14="http://schemas.microsoft.com/office/powerpoint/2010/main" xmlns="" val="2564752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How to handle grievances(facilitation skills)</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p:txBody>
          <a:bodyPr/>
          <a:lstStyle/>
          <a:p>
            <a:r>
              <a:rPr lang="en-ZA" dirty="0" smtClean="0"/>
              <a:t> Listen attentively. Do not interrupt.</a:t>
            </a:r>
          </a:p>
          <a:p>
            <a:r>
              <a:rPr lang="en-ZA" dirty="0" smtClean="0"/>
              <a:t> Listen before you talk.</a:t>
            </a:r>
          </a:p>
          <a:p>
            <a:r>
              <a:rPr lang="en-ZA" dirty="0" smtClean="0"/>
              <a:t> Ask questions for clarification.</a:t>
            </a:r>
          </a:p>
          <a:p>
            <a:r>
              <a:rPr lang="en-ZA" dirty="0" smtClean="0"/>
              <a:t> Ask for proposed solution.</a:t>
            </a:r>
          </a:p>
          <a:p>
            <a:r>
              <a:rPr lang="en-ZA" dirty="0" smtClean="0"/>
              <a:t> Suggest possible solutions.</a:t>
            </a:r>
          </a:p>
          <a:p>
            <a:r>
              <a:rPr lang="en-ZA" dirty="0" smtClean="0"/>
              <a:t> Investigate the problems. Determine the root cause of the problem.</a:t>
            </a:r>
          </a:p>
          <a:p>
            <a:r>
              <a:rPr lang="en-ZA" dirty="0" smtClean="0"/>
              <a:t> Provide feedback.</a:t>
            </a:r>
          </a:p>
          <a:p>
            <a:r>
              <a:rPr lang="en-ZA" dirty="0" smtClean="0"/>
              <a:t> NB. Remain empathetic, rational and controlled.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Role play</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p:cNvSpPr>
            <a:spLocks noGrp="1"/>
          </p:cNvSpPr>
          <p:nvPr>
            <p:ph sz="quarter" idx="1"/>
          </p:nvPr>
        </p:nvSpPr>
        <p:spPr/>
        <p:txBody>
          <a:bodyPr/>
          <a:lstStyle/>
          <a:p>
            <a:r>
              <a:rPr lang="en-ZA" dirty="0" smtClean="0"/>
              <a:t> In groups of two (complainant and representative) take some time to formulate a grievance statement. Use your imagination. Think about actual grievances in your workplace.</a:t>
            </a:r>
          </a:p>
          <a:p>
            <a:r>
              <a:rPr lang="en-ZA" dirty="0" smtClean="0"/>
              <a:t> Present the grievance to the nominated chairperson.</a:t>
            </a:r>
          </a:p>
          <a:p>
            <a:r>
              <a:rPr lang="en-ZA" dirty="0" smtClean="0"/>
              <a:t> The nominated chairperson to facilitate the solution of the grievance.</a:t>
            </a:r>
          </a:p>
          <a:p>
            <a:r>
              <a:rPr lang="en-ZA" dirty="0" smtClean="0"/>
              <a:t>The nominated chairperson to apply the recommended facilitation skills.</a:t>
            </a:r>
          </a:p>
          <a:p>
            <a:r>
              <a:rPr lang="en-ZA" dirty="0" smtClean="0"/>
              <a:t>Group members to give feedback regarding the quality of the facilitation.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3" name="Text Placeholder 2"/>
          <p:cNvSpPr>
            <a:spLocks noGrp="1"/>
          </p:cNvSpPr>
          <p:nvPr>
            <p:ph type="body" idx="1"/>
          </p:nvPr>
        </p:nvSpPr>
        <p:spPr>
          <a:xfrm>
            <a:off x="687920" y="2547938"/>
            <a:ext cx="7772400" cy="2041080"/>
          </a:xfrm>
        </p:spPr>
        <p:txBody>
          <a:bodyPr>
            <a:noAutofit/>
          </a:bodyPr>
          <a:lstStyle/>
          <a:p>
            <a:r>
              <a:rPr lang="en-US" sz="4400" dirty="0"/>
              <a:t>Study Unit 2:</a:t>
            </a:r>
            <a:br>
              <a:rPr lang="en-US" sz="4400" dirty="0"/>
            </a:br>
            <a:r>
              <a:rPr lang="en-ZA" sz="4400" dirty="0"/>
              <a:t>Implementing Structures and Procedures to Resolve Employee Grievances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33</a:t>
            </a:fld>
            <a:endParaRPr lang="en-ZA"/>
          </a:p>
        </p:txBody>
      </p:sp>
      <p:pic>
        <p:nvPicPr>
          <p:cNvPr id="6" name="Picture 5" descr="ec_i_outcomes_2.gif"/>
          <p:cNvPicPr/>
          <p:nvPr/>
        </p:nvPicPr>
        <p:blipFill>
          <a:blip r:embed="rId2" cstate="print"/>
          <a:stretch>
            <a:fillRect/>
          </a:stretch>
        </p:blipFill>
        <p:spPr>
          <a:xfrm>
            <a:off x="4932040" y="48070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Advising 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dirty="0"/>
              <a:t>The following stakeholders must be advised of the structures and procedures to resolve employee grievances:</a:t>
            </a:r>
          </a:p>
          <a:p>
            <a:pPr marL="0" indent="0">
              <a:buNone/>
            </a:pPr>
            <a:endParaRPr lang="en-ZA" dirty="0"/>
          </a:p>
          <a:p>
            <a:pPr marL="0" indent="0">
              <a:buNone/>
            </a:pPr>
            <a:r>
              <a:rPr lang="en-ZA" dirty="0"/>
              <a:t>• Business owners (employers)</a:t>
            </a:r>
          </a:p>
          <a:p>
            <a:pPr marL="0" indent="0">
              <a:buNone/>
            </a:pPr>
            <a:r>
              <a:rPr lang="en-ZA" dirty="0"/>
              <a:t>• Employer associations and unions</a:t>
            </a:r>
          </a:p>
          <a:p>
            <a:pPr marL="0" indent="0">
              <a:buNone/>
            </a:pPr>
            <a:r>
              <a:rPr lang="en-ZA" dirty="0"/>
              <a:t>• Human Resources Department</a:t>
            </a:r>
          </a:p>
          <a:p>
            <a:pPr marL="0" indent="0">
              <a:buNone/>
            </a:pPr>
            <a:r>
              <a:rPr lang="en-ZA" dirty="0"/>
              <a:t>• Employees</a:t>
            </a:r>
          </a:p>
          <a:p>
            <a:pPr marL="0" indent="0">
              <a:buNone/>
            </a:pPr>
            <a:r>
              <a:rPr lang="en-ZA" dirty="0"/>
              <a:t>• Employee representatives</a:t>
            </a:r>
          </a:p>
          <a:p>
            <a:pPr marL="0" indent="0">
              <a:buNone/>
            </a:pPr>
            <a:endParaRPr lang="en-ZA" dirty="0"/>
          </a:p>
        </p:txBody>
      </p:sp>
    </p:spTree>
    <p:extLst>
      <p:ext uri="{BB962C8B-B14F-4D97-AF65-F5344CB8AC3E}">
        <p14:creationId xmlns:p14="http://schemas.microsoft.com/office/powerpoint/2010/main" xmlns="" val="3104294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Advising 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sz="2800" b="1" dirty="0"/>
              <a:t>Policy Manual</a:t>
            </a:r>
          </a:p>
          <a:p>
            <a:r>
              <a:rPr lang="en-ZA" dirty="0"/>
              <a:t>Must be in writing</a:t>
            </a:r>
          </a:p>
          <a:p>
            <a:r>
              <a:rPr lang="en-ZA" dirty="0"/>
              <a:t>Must be communicated to all employees</a:t>
            </a:r>
          </a:p>
          <a:p>
            <a:r>
              <a:rPr lang="en-ZA" dirty="0"/>
              <a:t>All managers should have an HR Policy manual and be familiar with all policies</a:t>
            </a:r>
          </a:p>
          <a:p>
            <a:r>
              <a:rPr lang="en-ZA" dirty="0"/>
              <a:t>Updates should be posted on bulletin boards</a:t>
            </a:r>
          </a:p>
          <a:p>
            <a:r>
              <a:rPr lang="en-ZA" dirty="0"/>
              <a:t>HR policies should be included in new employee induction</a:t>
            </a:r>
          </a:p>
          <a:p>
            <a:pPr marL="0" indent="0">
              <a:buNone/>
            </a:pPr>
            <a:endParaRPr lang="en-ZA" dirty="0"/>
          </a:p>
        </p:txBody>
      </p:sp>
      <p:pic>
        <p:nvPicPr>
          <p:cNvPr id="5" name="Picture 4">
            <a:extLst>
              <a:ext uri="{FF2B5EF4-FFF2-40B4-BE49-F238E27FC236}">
                <a16:creationId xmlns:a16="http://schemas.microsoft.com/office/drawing/2014/main" xmlns="" id="{07188E81-FB02-4AB4-9A1C-A16367687819}"/>
              </a:ext>
            </a:extLst>
          </p:cNvPr>
          <p:cNvPicPr>
            <a:picLocks noChangeAspect="1"/>
          </p:cNvPicPr>
          <p:nvPr/>
        </p:nvPicPr>
        <p:blipFill>
          <a:blip r:embed="rId2" cstate="print"/>
          <a:stretch>
            <a:fillRect/>
          </a:stretch>
        </p:blipFill>
        <p:spPr>
          <a:xfrm>
            <a:off x="4860032" y="4594855"/>
            <a:ext cx="2607358" cy="1844045"/>
          </a:xfrm>
          <a:prstGeom prst="rect">
            <a:avLst/>
          </a:prstGeom>
        </p:spPr>
      </p:pic>
    </p:spTree>
    <p:extLst>
      <p:ext uri="{BB962C8B-B14F-4D97-AF65-F5344CB8AC3E}">
        <p14:creationId xmlns:p14="http://schemas.microsoft.com/office/powerpoint/2010/main" xmlns="" val="2162794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Advising 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a:xfrm>
            <a:off x="586069" y="1415827"/>
            <a:ext cx="8219256" cy="4680000"/>
          </a:xfrm>
        </p:spPr>
        <p:txBody>
          <a:bodyPr/>
          <a:lstStyle/>
          <a:p>
            <a:pPr marL="0" indent="0">
              <a:buNone/>
            </a:pPr>
            <a:r>
              <a:rPr lang="en-ZA" sz="2800" b="1" dirty="0"/>
              <a:t>Communication Meetings</a:t>
            </a:r>
          </a:p>
          <a:p>
            <a:pPr marL="0" indent="0">
              <a:buNone/>
            </a:pPr>
            <a:endParaRPr lang="en-ZA" sz="2800" b="1" dirty="0"/>
          </a:p>
          <a:p>
            <a:pPr marL="0" indent="0">
              <a:buNone/>
            </a:pPr>
            <a:r>
              <a:rPr lang="en-ZA" dirty="0"/>
              <a:t>Hold open communication meetings with small groups of employees to:</a:t>
            </a:r>
          </a:p>
          <a:p>
            <a:r>
              <a:rPr lang="en-ZA" dirty="0"/>
              <a:t>Answer questions </a:t>
            </a:r>
          </a:p>
          <a:p>
            <a:r>
              <a:rPr lang="en-ZA" dirty="0"/>
              <a:t>Provide an opportunity for employees to raise questions or to address concerns</a:t>
            </a:r>
          </a:p>
          <a:p>
            <a:r>
              <a:rPr lang="en-ZA" dirty="0"/>
              <a:t>Help employees to develop a sense that management has a sincere interest in their concerns </a:t>
            </a:r>
            <a:r>
              <a:rPr lang="en-ZA" dirty="0" smtClean="0"/>
              <a:t> </a:t>
            </a:r>
            <a:endParaRPr lang="en-ZA" dirty="0"/>
          </a:p>
          <a:p>
            <a:r>
              <a:rPr lang="en-ZA" dirty="0"/>
              <a:t>Provide an excellent source of upward communication</a:t>
            </a:r>
          </a:p>
        </p:txBody>
      </p:sp>
    </p:spTree>
    <p:extLst>
      <p:ext uri="{BB962C8B-B14F-4D97-AF65-F5344CB8AC3E}">
        <p14:creationId xmlns:p14="http://schemas.microsoft.com/office/powerpoint/2010/main" xmlns="" val="28179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Advising Stakeholders</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sz="2800" b="1" dirty="0"/>
              <a:t>Newsletters</a:t>
            </a:r>
          </a:p>
          <a:p>
            <a:pPr marL="0" indent="0">
              <a:buNone/>
            </a:pPr>
            <a:endParaRPr lang="en-ZA" sz="2800" b="1" dirty="0"/>
          </a:p>
          <a:p>
            <a:pPr marL="0" lvl="0" indent="0" fontAlgn="base">
              <a:buNone/>
            </a:pPr>
            <a:r>
              <a:rPr lang="en-ZA" dirty="0"/>
              <a:t>Use newsletters to explain and promote changes in the organisation and the industry.</a:t>
            </a:r>
          </a:p>
          <a:p>
            <a:pPr marL="0" lvl="0" indent="0" fontAlgn="base">
              <a:buNone/>
            </a:pPr>
            <a:endParaRPr lang="en-ZA" dirty="0"/>
          </a:p>
          <a:p>
            <a:pPr marL="0" lvl="0" indent="0" fontAlgn="base">
              <a:buNone/>
            </a:pPr>
            <a:r>
              <a:rPr lang="en-ZA" b="1" dirty="0"/>
              <a:t>Employee Handbooks</a:t>
            </a:r>
          </a:p>
          <a:p>
            <a:pPr marL="0" lvl="0" indent="0" fontAlgn="base">
              <a:buNone/>
            </a:pPr>
            <a:endParaRPr lang="en-ZA" b="1" dirty="0"/>
          </a:p>
          <a:p>
            <a:pPr marL="0" lvl="0" indent="0" fontAlgn="base">
              <a:buNone/>
            </a:pPr>
            <a:r>
              <a:rPr lang="en-ZA" dirty="0"/>
              <a:t>A well-written, up-to-date handbook can </a:t>
            </a:r>
          </a:p>
          <a:p>
            <a:pPr marL="0" lvl="0" indent="0" fontAlgn="base">
              <a:buNone/>
            </a:pPr>
            <a:r>
              <a:rPr lang="en-ZA" dirty="0"/>
              <a:t>address important policies, procedures and </a:t>
            </a:r>
          </a:p>
          <a:p>
            <a:pPr marL="0" lvl="0" indent="0" fontAlgn="base">
              <a:buNone/>
            </a:pPr>
            <a:r>
              <a:rPr lang="en-ZA" dirty="0"/>
              <a:t>rules that apply to employees.</a:t>
            </a:r>
          </a:p>
        </p:txBody>
      </p:sp>
      <p:pic>
        <p:nvPicPr>
          <p:cNvPr id="5" name="Picture 4">
            <a:extLst>
              <a:ext uri="{FF2B5EF4-FFF2-40B4-BE49-F238E27FC236}">
                <a16:creationId xmlns:a16="http://schemas.microsoft.com/office/drawing/2014/main" xmlns="" id="{6D9480F5-1C0C-492C-9542-33776D411596}"/>
              </a:ext>
            </a:extLst>
          </p:cNvPr>
          <p:cNvPicPr>
            <a:picLocks noChangeAspect="1"/>
          </p:cNvPicPr>
          <p:nvPr/>
        </p:nvPicPr>
        <p:blipFill>
          <a:blip r:embed="rId2" cstate="print"/>
          <a:stretch>
            <a:fillRect/>
          </a:stretch>
        </p:blipFill>
        <p:spPr>
          <a:xfrm>
            <a:off x="6300192" y="3330348"/>
            <a:ext cx="2296424" cy="2782819"/>
          </a:xfrm>
          <a:prstGeom prst="rect">
            <a:avLst/>
          </a:prstGeom>
        </p:spPr>
      </p:pic>
    </p:spTree>
    <p:extLst>
      <p:ext uri="{BB962C8B-B14F-4D97-AF65-F5344CB8AC3E}">
        <p14:creationId xmlns:p14="http://schemas.microsoft.com/office/powerpoint/2010/main" xmlns="" val="2473035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Commitment and Support</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dirty="0"/>
              <a:t>Participation mainly consists of three interrelated elements namely:</a:t>
            </a:r>
          </a:p>
          <a:p>
            <a:pPr marL="0" indent="0">
              <a:buNone/>
            </a:pPr>
            <a:endParaRPr lang="en-ZA" dirty="0"/>
          </a:p>
          <a:p>
            <a:pPr marL="0" indent="0">
              <a:buNone/>
            </a:pPr>
            <a:r>
              <a:rPr lang="en-ZA" dirty="0"/>
              <a:t>•	Influence</a:t>
            </a:r>
          </a:p>
          <a:p>
            <a:pPr marL="0" indent="0">
              <a:buNone/>
            </a:pPr>
            <a:r>
              <a:rPr lang="en-ZA" dirty="0"/>
              <a:t>•	Interaction</a:t>
            </a:r>
          </a:p>
          <a:p>
            <a:pPr marL="0" indent="0">
              <a:buNone/>
            </a:pPr>
            <a:r>
              <a:rPr lang="en-ZA" dirty="0"/>
              <a:t>•	Informal sharing</a:t>
            </a:r>
          </a:p>
          <a:p>
            <a:pPr marL="0" indent="0">
              <a:buNone/>
            </a:pPr>
            <a:endParaRPr lang="en-ZA" dirty="0"/>
          </a:p>
        </p:txBody>
      </p:sp>
    </p:spTree>
    <p:extLst>
      <p:ext uri="{BB962C8B-B14F-4D97-AF65-F5344CB8AC3E}">
        <p14:creationId xmlns:p14="http://schemas.microsoft.com/office/powerpoint/2010/main" xmlns="" val="3050230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Commitment 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Participation refers to influence in the decision making that is done through a process of interaction between management and employees based on the sharing of information.</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xmlns="" val="1015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Ground </a:t>
            </a:r>
            <a:r>
              <a:rPr lang="en-ZA" dirty="0" smtClean="0"/>
              <a:t>rules and arrangements</a:t>
            </a:r>
            <a:br>
              <a:rPr lang="en-ZA" dirty="0" smtClean="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normAutofit/>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Times New Roman" pitchFamily="18" charset="0"/>
              </a:rPr>
              <a:t>Lunch – 12h30</a:t>
            </a:r>
            <a:endParaRPr lang="en-ZA" altLang="en-US" dirty="0">
              <a:cs typeface="Times New Roman" pitchFamily="18" charset="0"/>
            </a:endParaRP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Times New Roman" pitchFamily="18" charset="0"/>
              </a:rPr>
              <a:t>Tea break – 10h30</a:t>
            </a:r>
            <a:endParaRPr lang="en-ZA" altLang="en-US" dirty="0">
              <a:cs typeface="Times New Roman" pitchFamily="18" charset="0"/>
            </a:endParaRP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Finish – 15h30</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Cell phones</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Participation</a:t>
            </a:r>
          </a:p>
          <a:p>
            <a:pPr marL="342900" indent="-342900" eaLnBrk="0" fontAlgn="base" hangingPunct="0">
              <a:lnSpc>
                <a:spcPct val="114000"/>
              </a:lnSpc>
              <a:spcBef>
                <a:spcPct val="0"/>
              </a:spcBef>
              <a:spcAft>
                <a:spcPct val="0"/>
              </a:spcAft>
              <a:buClrTx/>
              <a:buSzTx/>
              <a:buNone/>
            </a:pPr>
            <a:endParaRPr lang="en-US" altLang="en-US" b="1" dirty="0">
              <a:cs typeface="Arial" pitchFamily="34" charset="0"/>
            </a:endParaRPr>
          </a:p>
          <a:p>
            <a:pPr marL="609600" indent="-609600">
              <a:buClr>
                <a:srgbClr val="BC0000"/>
              </a:buClr>
              <a:buNone/>
              <a:tabLst>
                <a:tab pos="3594100" algn="l"/>
                <a:tab pos="3683000" algn="l"/>
              </a:tabLst>
            </a:pPr>
            <a:r>
              <a:rPr lang="en-US" dirty="0" smtClean="0"/>
              <a:t> </a:t>
            </a:r>
          </a:p>
          <a:p>
            <a:pPr marL="609600" indent="-609600">
              <a:buClr>
                <a:srgbClr val="BC0000"/>
              </a:buClr>
              <a:buNone/>
              <a:tabLst>
                <a:tab pos="3594100" algn="l"/>
                <a:tab pos="3683000" algn="l"/>
              </a:tabLst>
            </a:pPr>
            <a:r>
              <a:rPr lang="en-US" dirty="0" smtClean="0"/>
              <a:t> </a:t>
            </a:r>
            <a:r>
              <a:rPr lang="en-US" b="1" dirty="0" smtClean="0"/>
              <a:t>Timekeeper </a:t>
            </a:r>
            <a:endParaRPr lang="en-US" altLang="en-US" b="1" dirty="0">
              <a:cs typeface="Arial" pitchFamily="34" charset="0"/>
            </a:endParaRPr>
          </a:p>
        </p:txBody>
      </p:sp>
      <p:pic>
        <p:nvPicPr>
          <p:cNvPr id="6" name="Picture 3" descr="time-management.jpg"/>
          <p:cNvPicPr>
            <a:picLocks noChangeAspect="1"/>
          </p:cNvPicPr>
          <p:nvPr/>
        </p:nvPicPr>
        <p:blipFill>
          <a:blip r:embed="rId2" cstate="print"/>
          <a:srcRect/>
          <a:stretch>
            <a:fillRect/>
          </a:stretch>
        </p:blipFill>
        <p:spPr bwMode="auto">
          <a:xfrm>
            <a:off x="6588224" y="3494633"/>
            <a:ext cx="1963738" cy="1806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91920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Commitment and Support</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normAutofit/>
          </a:bodyPr>
          <a:lstStyle/>
          <a:p>
            <a:pPr marL="0" indent="0">
              <a:buNone/>
            </a:pPr>
            <a:r>
              <a:rPr lang="en-ZA" dirty="0"/>
              <a:t>The objectives of participation:</a:t>
            </a:r>
          </a:p>
          <a:p>
            <a:r>
              <a:rPr lang="en-ZA" dirty="0"/>
              <a:t>The </a:t>
            </a:r>
            <a:r>
              <a:rPr lang="en-ZA" b="1" dirty="0"/>
              <a:t>ethical </a:t>
            </a:r>
            <a:r>
              <a:rPr lang="en-ZA" dirty="0"/>
              <a:t>objective deals with the personal growth of the employee</a:t>
            </a:r>
          </a:p>
          <a:p>
            <a:r>
              <a:rPr lang="en-ZA" dirty="0"/>
              <a:t>The </a:t>
            </a:r>
            <a:r>
              <a:rPr lang="en-ZA" b="1" dirty="0"/>
              <a:t>political</a:t>
            </a:r>
            <a:r>
              <a:rPr lang="en-ZA" dirty="0"/>
              <a:t> objective deals with the extension the individual’s civic rights in the organisation, which must be consistent with the concept of democracy</a:t>
            </a:r>
          </a:p>
          <a:p>
            <a:r>
              <a:rPr lang="en-ZA" dirty="0"/>
              <a:t>The</a:t>
            </a:r>
            <a:r>
              <a:rPr lang="en-ZA" b="1" dirty="0"/>
              <a:t> social </a:t>
            </a:r>
            <a:r>
              <a:rPr lang="en-ZA" dirty="0"/>
              <a:t>objective deals with the fostering of good relations within the organisation </a:t>
            </a:r>
          </a:p>
          <a:p>
            <a:r>
              <a:rPr lang="en-ZA" dirty="0"/>
              <a:t>The </a:t>
            </a:r>
            <a:r>
              <a:rPr lang="en-ZA" b="1" dirty="0"/>
              <a:t>economic</a:t>
            </a:r>
            <a:r>
              <a:rPr lang="en-ZA" dirty="0"/>
              <a:t> objective is aimed at the improvement of productivity, which will result in higher profits</a:t>
            </a:r>
          </a:p>
          <a:p>
            <a:pPr marL="0" indent="0">
              <a:buNone/>
            </a:pPr>
            <a:endParaRPr lang="en-ZA" dirty="0"/>
          </a:p>
        </p:txBody>
      </p:sp>
    </p:spTree>
    <p:extLst>
      <p:ext uri="{BB962C8B-B14F-4D97-AF65-F5344CB8AC3E}">
        <p14:creationId xmlns:p14="http://schemas.microsoft.com/office/powerpoint/2010/main" xmlns="" val="38534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Training is a learning experience in that it seeks a relatively permanent change in an individual that will improve his or her ability to perform on the job.</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xmlns="" val="34550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Training</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normAutofit/>
          </a:bodyPr>
          <a:lstStyle/>
          <a:p>
            <a:r>
              <a:rPr lang="en-ZA" dirty="0"/>
              <a:t>All stakeholders should receive appropriate training in use of structures and procedures</a:t>
            </a:r>
          </a:p>
          <a:p>
            <a:r>
              <a:rPr lang="en-ZA" dirty="0"/>
              <a:t>Overall responsibility of HR department</a:t>
            </a:r>
          </a:p>
          <a:p>
            <a:r>
              <a:rPr lang="en-ZA" dirty="0"/>
              <a:t>Training programmes should be geared to the needs of employees as well as those of the organisation</a:t>
            </a:r>
          </a:p>
          <a:p>
            <a:pPr marL="0" indent="0">
              <a:buNone/>
            </a:pPr>
            <a:endParaRPr lang="en-ZA" dirty="0"/>
          </a:p>
        </p:txBody>
      </p:sp>
    </p:spTree>
    <p:extLst>
      <p:ext uri="{BB962C8B-B14F-4D97-AF65-F5344CB8AC3E}">
        <p14:creationId xmlns:p14="http://schemas.microsoft.com/office/powerpoint/2010/main" xmlns="" val="110288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Assistance and Advice</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endParaRPr lang="en-ZA" dirty="0"/>
          </a:p>
          <a:p>
            <a:pPr marL="0" indent="0">
              <a:buNone/>
            </a:pPr>
            <a:r>
              <a:rPr lang="en-ZA" dirty="0"/>
              <a:t>Appropriate assistance and advice to all relevant stakeholders to ensure </a:t>
            </a:r>
          </a:p>
          <a:p>
            <a:r>
              <a:rPr lang="en-ZA" dirty="0"/>
              <a:t> adherence to the agreed grievance procedures </a:t>
            </a:r>
          </a:p>
          <a:p>
            <a:r>
              <a:rPr lang="en-ZA" dirty="0"/>
              <a:t>adherence to specified timeframes </a:t>
            </a:r>
          </a:p>
          <a:p>
            <a:r>
              <a:rPr lang="en-ZA" dirty="0"/>
              <a:t>correctly formulated grievances </a:t>
            </a:r>
          </a:p>
          <a:p>
            <a:pPr marL="357188" indent="0">
              <a:buNone/>
            </a:pPr>
            <a:r>
              <a:rPr lang="en-ZA" dirty="0"/>
              <a:t>resolution at the lowest possible </a:t>
            </a:r>
          </a:p>
          <a:p>
            <a:pPr marL="357188" indent="0">
              <a:buNone/>
            </a:pPr>
            <a:r>
              <a:rPr lang="en-ZA" dirty="0"/>
              <a:t>managerial level</a:t>
            </a:r>
          </a:p>
          <a:p>
            <a:pPr marL="0" indent="0">
              <a:buNone/>
            </a:pPr>
            <a:endParaRPr lang="en-ZA" dirty="0"/>
          </a:p>
        </p:txBody>
      </p:sp>
      <p:pic>
        <p:nvPicPr>
          <p:cNvPr id="5" name="Picture 4">
            <a:extLst>
              <a:ext uri="{FF2B5EF4-FFF2-40B4-BE49-F238E27FC236}">
                <a16:creationId xmlns:a16="http://schemas.microsoft.com/office/drawing/2014/main" xmlns="" id="{3366760D-4AEF-444E-8FA0-ED71A1059F9A}"/>
              </a:ext>
            </a:extLst>
          </p:cNvPr>
          <p:cNvPicPr>
            <a:picLocks noChangeAspect="1"/>
          </p:cNvPicPr>
          <p:nvPr/>
        </p:nvPicPr>
        <p:blipFill>
          <a:blip r:embed="rId2" cstate="print"/>
          <a:stretch>
            <a:fillRect/>
          </a:stretch>
        </p:blipFill>
        <p:spPr>
          <a:xfrm>
            <a:off x="5940152" y="3288802"/>
            <a:ext cx="2617595" cy="2607681"/>
          </a:xfrm>
          <a:prstGeom prst="rect">
            <a:avLst/>
          </a:prstGeom>
        </p:spPr>
      </p:pic>
    </p:spTree>
    <p:extLst>
      <p:ext uri="{BB962C8B-B14F-4D97-AF65-F5344CB8AC3E}">
        <p14:creationId xmlns:p14="http://schemas.microsoft.com/office/powerpoint/2010/main" xmlns="" val="1956977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EA8F6-862A-4976-87ED-0EAE0AE6AB6C}"/>
              </a:ext>
            </a:extLst>
          </p:cNvPr>
          <p:cNvSpPr>
            <a:spLocks noGrp="1"/>
          </p:cNvSpPr>
          <p:nvPr>
            <p:ph type="title"/>
          </p:nvPr>
        </p:nvSpPr>
        <p:spPr/>
        <p:txBody>
          <a:bodyPr/>
          <a:lstStyle/>
          <a:p>
            <a:r>
              <a:rPr lang="en-ZA" dirty="0"/>
              <a:t>Assistance and Advice</a:t>
            </a:r>
          </a:p>
        </p:txBody>
      </p:sp>
      <p:sp>
        <p:nvSpPr>
          <p:cNvPr id="3" name="Slide Number Placeholder 2">
            <a:extLst>
              <a:ext uri="{FF2B5EF4-FFF2-40B4-BE49-F238E27FC236}">
                <a16:creationId xmlns:a16="http://schemas.microsoft.com/office/drawing/2014/main" xmlns="" id="{94037C6B-1D0D-4110-B772-894DAE067ACA}"/>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xmlns="" id="{6A6739D8-10A2-4571-8161-CD0D306C78E5}"/>
              </a:ext>
            </a:extLst>
          </p:cNvPr>
          <p:cNvSpPr>
            <a:spLocks noGrp="1"/>
          </p:cNvSpPr>
          <p:nvPr>
            <p:ph sz="quarter" idx="1"/>
          </p:nvPr>
        </p:nvSpPr>
        <p:spPr/>
        <p:txBody>
          <a:bodyPr/>
          <a:lstStyle/>
          <a:p>
            <a:pPr marL="0" indent="0">
              <a:buNone/>
            </a:pPr>
            <a:r>
              <a:rPr lang="en-ZA" sz="2800" b="1" dirty="0"/>
              <a:t>Preparing a Grievance</a:t>
            </a:r>
          </a:p>
          <a:p>
            <a:pPr marL="0" indent="0">
              <a:buNone/>
            </a:pPr>
            <a:endParaRPr lang="en-ZA" dirty="0"/>
          </a:p>
          <a:p>
            <a:r>
              <a:rPr lang="en-ZA" dirty="0"/>
              <a:t>Get the facts and details correct</a:t>
            </a:r>
          </a:p>
          <a:p>
            <a:r>
              <a:rPr lang="en-ZA" dirty="0"/>
              <a:t>Discuss the grievance thoroughly with the person lodging the grievance and any witnesses  </a:t>
            </a:r>
          </a:p>
          <a:p>
            <a:r>
              <a:rPr lang="en-ZA" dirty="0"/>
              <a:t>Discuss and develop your arguments before seeing management</a:t>
            </a:r>
          </a:p>
          <a:p>
            <a:r>
              <a:rPr lang="en-ZA" dirty="0"/>
              <a:t>Think of what management will argue.</a:t>
            </a:r>
          </a:p>
          <a:p>
            <a:r>
              <a:rPr lang="en-ZA" dirty="0"/>
              <a:t>Do research or get advice where the nature of the grievance requires specialist knowledge</a:t>
            </a:r>
          </a:p>
        </p:txBody>
      </p:sp>
    </p:spTree>
    <p:extLst>
      <p:ext uri="{BB962C8B-B14F-4D97-AF65-F5344CB8AC3E}">
        <p14:creationId xmlns:p14="http://schemas.microsoft.com/office/powerpoint/2010/main" xmlns="" val="24510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3:</a:t>
            </a:r>
            <a:br>
              <a:rPr lang="en-US" sz="4400" dirty="0"/>
            </a:br>
            <a:r>
              <a:rPr lang="en-ZA" sz="4400" dirty="0"/>
              <a:t>Monitoring and Adjusting the Application of the Grievance Procedures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45</a:t>
            </a:fld>
            <a:endParaRPr lang="en-ZA"/>
          </a:p>
        </p:txBody>
      </p:sp>
      <p:pic>
        <p:nvPicPr>
          <p:cNvPr id="6" name="Picture 5" descr="ec_i_outcomes_2.gif"/>
          <p:cNvPicPr/>
          <p:nvPr/>
        </p:nvPicPr>
        <p:blipFill>
          <a:blip r:embed="rId2" cstate="print"/>
          <a:stretch>
            <a:fillRect/>
          </a:stretch>
        </p:blipFill>
        <p:spPr>
          <a:xfrm>
            <a:off x="4932040" y="48018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C1718-87B0-434D-BC0D-092B1F324A38}"/>
              </a:ext>
            </a:extLst>
          </p:cNvPr>
          <p:cNvSpPr>
            <a:spLocks noGrp="1"/>
          </p:cNvSpPr>
          <p:nvPr>
            <p:ph type="title"/>
          </p:nvPr>
        </p:nvSpPr>
        <p:spPr/>
        <p:txBody>
          <a:bodyPr>
            <a:normAutofit fontScale="90000"/>
          </a:bodyPr>
          <a:lstStyle/>
          <a:p>
            <a:r>
              <a:rPr lang="en-ZA" dirty="0"/>
              <a:t>Problems in the Application of the Procedures</a:t>
            </a:r>
          </a:p>
        </p:txBody>
      </p:sp>
      <p:sp>
        <p:nvSpPr>
          <p:cNvPr id="3" name="Slide Number Placeholder 2">
            <a:extLst>
              <a:ext uri="{FF2B5EF4-FFF2-40B4-BE49-F238E27FC236}">
                <a16:creationId xmlns:a16="http://schemas.microsoft.com/office/drawing/2014/main" xmlns="" id="{20EB8206-B4D7-46C0-BE11-CF83602549E8}"/>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xmlns="" id="{DFAAFCD8-4A29-49F8-8AA9-E5A0CB9A796A}"/>
              </a:ext>
            </a:extLst>
          </p:cNvPr>
          <p:cNvSpPr>
            <a:spLocks noGrp="1"/>
          </p:cNvSpPr>
          <p:nvPr>
            <p:ph sz="quarter" idx="1"/>
          </p:nvPr>
        </p:nvSpPr>
        <p:spPr/>
        <p:txBody>
          <a:bodyPr>
            <a:normAutofit lnSpcReduction="10000"/>
          </a:bodyPr>
          <a:lstStyle/>
          <a:p>
            <a:r>
              <a:rPr lang="en-ZA" sz="2800" dirty="0"/>
              <a:t>Stakeholders that are not aware of their rights and obligations</a:t>
            </a:r>
          </a:p>
          <a:p>
            <a:r>
              <a:rPr lang="en-ZA" sz="2800" dirty="0"/>
              <a:t>Grievances that are not considered as being serious</a:t>
            </a:r>
          </a:p>
          <a:p>
            <a:r>
              <a:rPr lang="en-ZA" sz="2800" dirty="0"/>
              <a:t>Parties that do not have access to required information</a:t>
            </a:r>
          </a:p>
          <a:p>
            <a:r>
              <a:rPr lang="en-ZA" sz="2800" dirty="0"/>
              <a:t>Not adhering to the proper procedure</a:t>
            </a:r>
          </a:p>
          <a:p>
            <a:r>
              <a:rPr lang="en-ZA" sz="2800" dirty="0"/>
              <a:t>Non-adherence to time lines</a:t>
            </a:r>
          </a:p>
          <a:p>
            <a:r>
              <a:rPr lang="en-ZA" sz="2800" dirty="0"/>
              <a:t>Documents that are not user-friendly</a:t>
            </a:r>
          </a:p>
          <a:p>
            <a:r>
              <a:rPr lang="en-ZA" sz="2800" dirty="0"/>
              <a:t>Not sufficient documentation of the process</a:t>
            </a:r>
          </a:p>
          <a:p>
            <a:r>
              <a:rPr lang="en-ZA" sz="2800" dirty="0"/>
              <a:t>Not formulating the grievance properly</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xmlns="" val="260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A1979-B7DE-4F74-8C21-A85A0221390C}"/>
              </a:ext>
            </a:extLst>
          </p:cNvPr>
          <p:cNvSpPr>
            <a:spLocks noGrp="1"/>
          </p:cNvSpPr>
          <p:nvPr>
            <p:ph type="title"/>
          </p:nvPr>
        </p:nvSpPr>
        <p:spPr/>
        <p:txBody>
          <a:bodyPr/>
          <a:lstStyle/>
          <a:p>
            <a:r>
              <a:rPr lang="en-ZA" dirty="0"/>
              <a:t>Checking Procedures</a:t>
            </a:r>
          </a:p>
        </p:txBody>
      </p:sp>
      <p:sp>
        <p:nvSpPr>
          <p:cNvPr id="3" name="Slide Number Placeholder 2">
            <a:extLst>
              <a:ext uri="{FF2B5EF4-FFF2-40B4-BE49-F238E27FC236}">
                <a16:creationId xmlns:a16="http://schemas.microsoft.com/office/drawing/2014/main" xmlns="" id="{B5F842BC-8EDF-4E11-9301-0B5D7C53E00B}"/>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xmlns="" id="{21E1D39B-4C04-433A-917E-C9CA0216B64E}"/>
              </a:ext>
            </a:extLst>
          </p:cNvPr>
          <p:cNvSpPr>
            <a:spLocks noGrp="1"/>
          </p:cNvSpPr>
          <p:nvPr>
            <p:ph sz="quarter" idx="1"/>
          </p:nvPr>
        </p:nvSpPr>
        <p:spPr/>
        <p:txBody>
          <a:bodyPr>
            <a:normAutofit fontScale="92500" lnSpcReduction="20000"/>
          </a:bodyPr>
          <a:lstStyle/>
          <a:p>
            <a:pPr marL="514350" indent="-514350">
              <a:buFont typeface="+mj-lt"/>
              <a:buAutoNum type="arabicPeriod"/>
            </a:pPr>
            <a:r>
              <a:rPr lang="en-ZA" sz="2800" dirty="0"/>
              <a:t>The assurance that all employees are free to raise grievances and that they won’t be victimised for doing so.</a:t>
            </a:r>
          </a:p>
          <a:p>
            <a:pPr marL="514350" indent="-514350">
              <a:buFont typeface="+mj-lt"/>
              <a:buAutoNum type="arabicPeriod"/>
            </a:pPr>
            <a:r>
              <a:rPr lang="en-ZA" sz="2800" dirty="0"/>
              <a:t>The assurance that grievances will be handled with discretion, protecting confidentiality and privacy of employees.</a:t>
            </a:r>
          </a:p>
          <a:p>
            <a:pPr marL="514350" indent="-514350">
              <a:buFont typeface="+mj-lt"/>
              <a:buAutoNum type="arabicPeriod"/>
            </a:pPr>
            <a:r>
              <a:rPr lang="en-ZA" sz="2800" dirty="0"/>
              <a:t>A requirement that the employee who has a grievance sets out his/her complaint in writing</a:t>
            </a:r>
          </a:p>
          <a:p>
            <a:pPr marL="514350" indent="-514350">
              <a:buFont typeface="+mj-lt"/>
              <a:buAutoNum type="arabicPeriod"/>
            </a:pPr>
            <a:r>
              <a:rPr lang="en-ZA" sz="2800" dirty="0"/>
              <a:t>A requirement that the employee who has a grievance sets out in writing what outcome he/she is looking for to resolve his/her grievance.</a:t>
            </a:r>
          </a:p>
          <a:p>
            <a:pPr marL="514350" indent="-514350">
              <a:buFont typeface="+mj-lt"/>
              <a:buAutoNum type="arabicPeriod"/>
            </a:pPr>
            <a:r>
              <a:rPr lang="en-ZA" sz="2800" dirty="0"/>
              <a:t>Set out who the grievance must be lodged with in the first instance.</a:t>
            </a:r>
          </a:p>
        </p:txBody>
      </p:sp>
    </p:spTree>
    <p:extLst>
      <p:ext uri="{BB962C8B-B14F-4D97-AF65-F5344CB8AC3E}">
        <p14:creationId xmlns:p14="http://schemas.microsoft.com/office/powerpoint/2010/main" xmlns="" val="32473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A1979-B7DE-4F74-8C21-A85A0221390C}"/>
              </a:ext>
            </a:extLst>
          </p:cNvPr>
          <p:cNvSpPr>
            <a:spLocks noGrp="1"/>
          </p:cNvSpPr>
          <p:nvPr>
            <p:ph type="title"/>
          </p:nvPr>
        </p:nvSpPr>
        <p:spPr/>
        <p:txBody>
          <a:bodyPr/>
          <a:lstStyle/>
          <a:p>
            <a:r>
              <a:rPr lang="en-ZA" dirty="0"/>
              <a:t>Checking Procedures</a:t>
            </a:r>
          </a:p>
        </p:txBody>
      </p:sp>
      <p:sp>
        <p:nvSpPr>
          <p:cNvPr id="3" name="Slide Number Placeholder 2">
            <a:extLst>
              <a:ext uri="{FF2B5EF4-FFF2-40B4-BE49-F238E27FC236}">
                <a16:creationId xmlns:a16="http://schemas.microsoft.com/office/drawing/2014/main" xmlns="" id="{B5F842BC-8EDF-4E11-9301-0B5D7C53E00B}"/>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xmlns="" id="{21E1D39B-4C04-433A-917E-C9CA0216B64E}"/>
              </a:ext>
            </a:extLst>
          </p:cNvPr>
          <p:cNvSpPr>
            <a:spLocks noGrp="1"/>
          </p:cNvSpPr>
          <p:nvPr>
            <p:ph sz="quarter" idx="1"/>
          </p:nvPr>
        </p:nvSpPr>
        <p:spPr/>
        <p:txBody>
          <a:bodyPr>
            <a:normAutofit/>
          </a:bodyPr>
          <a:lstStyle/>
          <a:p>
            <a:pPr marL="357188" indent="-357188">
              <a:buNone/>
            </a:pPr>
            <a:r>
              <a:rPr lang="en-ZA" dirty="0"/>
              <a:t>6. Set out the different stages or levels that the grievance should go through.</a:t>
            </a:r>
          </a:p>
          <a:p>
            <a:pPr marL="357188" indent="-357188">
              <a:buNone/>
            </a:pPr>
            <a:r>
              <a:rPr lang="en-ZA" dirty="0"/>
              <a:t>7. Give a guideline for how long it should take to deal with the grievance at each level.</a:t>
            </a:r>
          </a:p>
          <a:p>
            <a:pPr marL="357188" indent="-357188">
              <a:buNone/>
            </a:pPr>
            <a:r>
              <a:rPr lang="en-ZA" dirty="0"/>
              <a:t>8. Indicate the final level that a grievance can go to in an effort to resolve it internally.</a:t>
            </a:r>
          </a:p>
          <a:p>
            <a:pPr marL="357188" indent="-357188">
              <a:buNone/>
            </a:pPr>
            <a:r>
              <a:rPr lang="en-ZA" dirty="0"/>
              <a:t>9. Indicate what the employee can do if he/she is still unhappy after the grievance has reached the last level. </a:t>
            </a:r>
          </a:p>
        </p:txBody>
      </p:sp>
    </p:spTree>
    <p:extLst>
      <p:ext uri="{BB962C8B-B14F-4D97-AF65-F5344CB8AC3E}">
        <p14:creationId xmlns:p14="http://schemas.microsoft.com/office/powerpoint/2010/main" xmlns="" val="40301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06EDD-9AE7-4A15-9428-E146ADA36EA3}"/>
              </a:ext>
            </a:extLst>
          </p:cNvPr>
          <p:cNvSpPr>
            <a:spLocks noGrp="1"/>
          </p:cNvSpPr>
          <p:nvPr>
            <p:ph type="title"/>
          </p:nvPr>
        </p:nvSpPr>
        <p:spPr/>
        <p:txBody>
          <a:bodyPr/>
          <a:lstStyle/>
          <a:p>
            <a:r>
              <a:rPr lang="en-ZA" dirty="0"/>
              <a:t>Corrective Interventions</a:t>
            </a:r>
          </a:p>
        </p:txBody>
      </p:sp>
      <p:sp>
        <p:nvSpPr>
          <p:cNvPr id="3" name="Slide Number Placeholder 2">
            <a:extLst>
              <a:ext uri="{FF2B5EF4-FFF2-40B4-BE49-F238E27FC236}">
                <a16:creationId xmlns:a16="http://schemas.microsoft.com/office/drawing/2014/main" xmlns="" id="{A118687A-DD62-47C0-AFDB-18C243A50AB7}"/>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xmlns="" id="{408481A8-43D2-46F0-857E-F0AA84F79E9B}"/>
              </a:ext>
            </a:extLst>
          </p:cNvPr>
          <p:cNvSpPr>
            <a:spLocks noGrp="1"/>
          </p:cNvSpPr>
          <p:nvPr>
            <p:ph sz="quarter" idx="1"/>
          </p:nvPr>
        </p:nvSpPr>
        <p:spPr/>
        <p:txBody>
          <a:bodyPr>
            <a:normAutofit lnSpcReduction="10000"/>
          </a:bodyPr>
          <a:lstStyle/>
          <a:p>
            <a:pPr marL="0" indent="0">
              <a:buNone/>
            </a:pPr>
            <a:endParaRPr lang="en-ZA" sz="2800" b="1" dirty="0"/>
          </a:p>
          <a:p>
            <a:pPr lvl="0" fontAlgn="base"/>
            <a:r>
              <a:rPr lang="en-ZA" dirty="0"/>
              <a:t>Must be identified and implemented in accordance with the identified problems</a:t>
            </a:r>
          </a:p>
          <a:p>
            <a:pPr lvl="0" fontAlgn="base"/>
            <a:r>
              <a:rPr lang="en-ZA" dirty="0"/>
              <a:t>Encourage staff to informally resolve any conflicts and grievances which arise in the workplace as quickly as possible. </a:t>
            </a:r>
          </a:p>
          <a:p>
            <a:pPr lvl="0" fontAlgn="base"/>
            <a:r>
              <a:rPr lang="en-ZA" dirty="0"/>
              <a:t>First use informal approaches rather than to use the formal procedure. </a:t>
            </a:r>
          </a:p>
          <a:p>
            <a:pPr lvl="0" fontAlgn="base"/>
            <a:r>
              <a:rPr lang="en-ZA" dirty="0"/>
              <a:t>Only if the informal methods are not successful should the employee use the formal procedure</a:t>
            </a:r>
          </a:p>
          <a:p>
            <a:pPr lvl="0" fontAlgn="base"/>
            <a:r>
              <a:rPr lang="en-ZA" dirty="0"/>
              <a:t>Where a formal grievance is submitted and the employee then decides to seek a solution informally, the grievance will be placed on hold</a:t>
            </a:r>
          </a:p>
          <a:p>
            <a:pPr marL="0" indent="0">
              <a:buNone/>
            </a:pPr>
            <a:endParaRPr lang="en-ZA" sz="2800" b="1" dirty="0"/>
          </a:p>
        </p:txBody>
      </p:sp>
    </p:spTree>
    <p:extLst>
      <p:ext uri="{BB962C8B-B14F-4D97-AF65-F5344CB8AC3E}">
        <p14:creationId xmlns:p14="http://schemas.microsoft.com/office/powerpoint/2010/main" xmlns="" val="3566529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Employee Grievances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5</a:t>
            </a:fld>
            <a:endParaRPr lang="en-ZA" dirty="0"/>
          </a:p>
        </p:txBody>
      </p:sp>
      <p:sp>
        <p:nvSpPr>
          <p:cNvPr id="7" name="Text Placeholder 6"/>
          <p:cNvSpPr>
            <a:spLocks noGrp="1"/>
          </p:cNvSpPr>
          <p:nvPr>
            <p:ph type="body" idx="1"/>
          </p:nvPr>
        </p:nvSpPr>
        <p:spPr/>
        <p:txBody>
          <a:bodyPr>
            <a:normAutofit/>
          </a:bodyPr>
          <a:lstStyle/>
          <a:p>
            <a:r>
              <a:rPr lang="en-ZA" sz="3600" dirty="0" smtClean="0"/>
              <a:t>The Context</a:t>
            </a:r>
            <a:endParaRPr lang="en-US"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06EDD-9AE7-4A15-9428-E146ADA36EA3}"/>
              </a:ext>
            </a:extLst>
          </p:cNvPr>
          <p:cNvSpPr>
            <a:spLocks noGrp="1"/>
          </p:cNvSpPr>
          <p:nvPr>
            <p:ph type="title"/>
          </p:nvPr>
        </p:nvSpPr>
        <p:spPr/>
        <p:txBody>
          <a:bodyPr/>
          <a:lstStyle/>
          <a:p>
            <a:r>
              <a:rPr lang="en-ZA" dirty="0"/>
              <a:t>Corrective Interventions</a:t>
            </a:r>
          </a:p>
        </p:txBody>
      </p:sp>
      <p:sp>
        <p:nvSpPr>
          <p:cNvPr id="3" name="Slide Number Placeholder 2">
            <a:extLst>
              <a:ext uri="{FF2B5EF4-FFF2-40B4-BE49-F238E27FC236}">
                <a16:creationId xmlns:a16="http://schemas.microsoft.com/office/drawing/2014/main" xmlns="" id="{A118687A-DD62-47C0-AFDB-18C243A50AB7}"/>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xmlns="" id="{408481A8-43D2-46F0-857E-F0AA84F79E9B}"/>
              </a:ext>
            </a:extLst>
          </p:cNvPr>
          <p:cNvSpPr>
            <a:spLocks noGrp="1"/>
          </p:cNvSpPr>
          <p:nvPr>
            <p:ph sz="quarter" idx="1"/>
          </p:nvPr>
        </p:nvSpPr>
        <p:spPr/>
        <p:txBody>
          <a:bodyPr>
            <a:normAutofit/>
          </a:bodyPr>
          <a:lstStyle/>
          <a:p>
            <a:pPr marL="0" indent="0">
              <a:buNone/>
            </a:pPr>
            <a:r>
              <a:rPr lang="en-ZA" sz="2800" b="1" dirty="0"/>
              <a:t>Informal Approaches</a:t>
            </a:r>
          </a:p>
          <a:p>
            <a:pPr marL="0" indent="0">
              <a:buNone/>
            </a:pPr>
            <a:endParaRPr lang="en-ZA" sz="2800" b="1" dirty="0"/>
          </a:p>
          <a:p>
            <a:r>
              <a:rPr lang="en-ZA" sz="2800" dirty="0"/>
              <a:t>Making a Direct Approach to the Person Concerned</a:t>
            </a:r>
          </a:p>
          <a:p>
            <a:r>
              <a:rPr lang="en-ZA" sz="2800" dirty="0"/>
              <a:t>Third party intervention</a:t>
            </a:r>
          </a:p>
          <a:p>
            <a:r>
              <a:rPr lang="en-ZA" sz="2800" dirty="0"/>
              <a:t>Mediation</a:t>
            </a:r>
          </a:p>
          <a:p>
            <a:pPr marL="0" indent="0">
              <a:buNone/>
            </a:pPr>
            <a:endParaRPr lang="en-ZA" sz="2800" b="1" dirty="0"/>
          </a:p>
          <a:p>
            <a:pPr marL="0" indent="0">
              <a:buNone/>
            </a:pPr>
            <a:endParaRPr lang="en-ZA" sz="2800" b="1" dirty="0"/>
          </a:p>
        </p:txBody>
      </p:sp>
      <p:pic>
        <p:nvPicPr>
          <p:cNvPr id="5" name="Picture 4">
            <a:extLst>
              <a:ext uri="{FF2B5EF4-FFF2-40B4-BE49-F238E27FC236}">
                <a16:creationId xmlns:a16="http://schemas.microsoft.com/office/drawing/2014/main" xmlns="" id="{9AE616FE-DD6B-490C-906D-1555F6473649}"/>
              </a:ext>
            </a:extLst>
          </p:cNvPr>
          <p:cNvPicPr>
            <a:picLocks noChangeAspect="1"/>
          </p:cNvPicPr>
          <p:nvPr/>
        </p:nvPicPr>
        <p:blipFill>
          <a:blip r:embed="rId2" cstate="print"/>
          <a:stretch>
            <a:fillRect/>
          </a:stretch>
        </p:blipFill>
        <p:spPr>
          <a:xfrm>
            <a:off x="4630946" y="3933056"/>
            <a:ext cx="3580566" cy="1886818"/>
          </a:xfrm>
          <a:prstGeom prst="rect">
            <a:avLst/>
          </a:prstGeom>
        </p:spPr>
      </p:pic>
    </p:spTree>
    <p:extLst>
      <p:ext uri="{BB962C8B-B14F-4D97-AF65-F5344CB8AC3E}">
        <p14:creationId xmlns:p14="http://schemas.microsoft.com/office/powerpoint/2010/main" xmlns="" val="1606431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AAD06-14B1-4B2E-A1CD-D38105F53ECF}"/>
              </a:ext>
            </a:extLst>
          </p:cNvPr>
          <p:cNvSpPr>
            <a:spLocks noGrp="1"/>
          </p:cNvSpPr>
          <p:nvPr>
            <p:ph type="title"/>
          </p:nvPr>
        </p:nvSpPr>
        <p:spPr/>
        <p:txBody>
          <a:bodyPr/>
          <a:lstStyle/>
          <a:p>
            <a:r>
              <a:rPr lang="en-ZA" dirty="0"/>
              <a:t>Amendment to Grievance Procedures</a:t>
            </a:r>
          </a:p>
        </p:txBody>
      </p:sp>
      <p:sp>
        <p:nvSpPr>
          <p:cNvPr id="3" name="Slide Number Placeholder 2">
            <a:extLst>
              <a:ext uri="{FF2B5EF4-FFF2-40B4-BE49-F238E27FC236}">
                <a16:creationId xmlns:a16="http://schemas.microsoft.com/office/drawing/2014/main" xmlns="" id="{A8FEF80C-5DE2-400A-B6D6-74A78B09B14C}"/>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xmlns="" id="{53872F8A-498D-45B9-ACEC-A34E3F5EF5F1}"/>
              </a:ext>
            </a:extLst>
          </p:cNvPr>
          <p:cNvSpPr>
            <a:spLocks noGrp="1"/>
          </p:cNvSpPr>
          <p:nvPr>
            <p:ph sz="quarter" idx="1"/>
          </p:nvPr>
        </p:nvSpPr>
        <p:spPr/>
        <p:txBody>
          <a:bodyPr>
            <a:normAutofit/>
          </a:bodyPr>
          <a:lstStyle/>
          <a:p>
            <a:pPr marL="0" indent="0">
              <a:buNone/>
            </a:pPr>
            <a:r>
              <a:rPr lang="en-ZA" dirty="0"/>
              <a:t>All relevant stakeholders need to be informed immediately when amendments to the grievance procedures have been agreed to.</a:t>
            </a:r>
          </a:p>
        </p:txBody>
      </p:sp>
    </p:spTree>
    <p:extLst>
      <p:ext uri="{BB962C8B-B14F-4D97-AF65-F5344CB8AC3E}">
        <p14:creationId xmlns:p14="http://schemas.microsoft.com/office/powerpoint/2010/main" xmlns="" val="3468623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 conclusion</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p:txBody>
          <a:bodyPr/>
          <a:lstStyle/>
          <a:p>
            <a:r>
              <a:rPr lang="en-ZA" dirty="0" smtClean="0"/>
              <a:t> Comment on your feelings about the workshop</a:t>
            </a:r>
          </a:p>
          <a:p>
            <a:r>
              <a:rPr lang="en-ZA" dirty="0" smtClean="0"/>
              <a:t> What is the most important thing you learned?</a:t>
            </a:r>
          </a:p>
          <a:p>
            <a:r>
              <a:rPr lang="en-ZA" dirty="0" smtClean="0"/>
              <a:t> What are you going to do differently?</a:t>
            </a:r>
          </a:p>
          <a:p>
            <a:endParaRPr lang="en-ZA" dirty="0" smtClean="0"/>
          </a:p>
          <a:p>
            <a:endParaRPr lang="en-ZA" dirty="0" smtClean="0"/>
          </a:p>
          <a:p>
            <a:pPr>
              <a:buNone/>
            </a:pPr>
            <a:endParaRPr lang="en-ZA" dirty="0" smtClean="0"/>
          </a:p>
          <a:p>
            <a:endParaRPr lang="en-ZA" dirty="0" smtClean="0"/>
          </a:p>
          <a:p>
            <a:pPr algn="ctr">
              <a:buNone/>
            </a:pPr>
            <a:r>
              <a:rPr lang="en-ZA" dirty="0" smtClean="0"/>
              <a:t>Thank you for the participation and good luck in your future career!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What is a grievance?</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a:xfrm>
            <a:off x="2257400" y="3132272"/>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A grievance is an occurrence, situation or condition that justifies the individual lodging a complaint.</a:t>
            </a:r>
            <a:endParaRPr lang="en-ZA" sz="2000"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2" y="2492896"/>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ox(i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Components of a  grievance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a:t>
            </a:fld>
            <a:endParaRPr lang="en-ZA" dirty="0"/>
          </a:p>
        </p:txBody>
      </p:sp>
      <p:sp>
        <p:nvSpPr>
          <p:cNvPr id="4" name="Content Placeholder 3"/>
          <p:cNvSpPr>
            <a:spLocks noGrp="1"/>
          </p:cNvSpPr>
          <p:nvPr>
            <p:ph sz="quarter" idx="1"/>
          </p:nvPr>
        </p:nvSpPr>
        <p:spPr>
          <a:xfrm>
            <a:off x="467544" y="2493416"/>
            <a:ext cx="8219256" cy="2519760"/>
          </a:xfrm>
        </p:spPr>
        <p:txBody>
          <a:bodyPr/>
          <a:lstStyle/>
          <a:p>
            <a:r>
              <a:rPr lang="en-ZA" dirty="0" smtClean="0"/>
              <a:t> a dissatisfaction</a:t>
            </a:r>
          </a:p>
          <a:p>
            <a:r>
              <a:rPr lang="en-ZA" dirty="0" smtClean="0"/>
              <a:t> feeling of injustice</a:t>
            </a:r>
          </a:p>
          <a:p>
            <a:r>
              <a:rPr lang="en-ZA" dirty="0" smtClean="0"/>
              <a:t> affecting an employee</a:t>
            </a:r>
          </a:p>
          <a:p>
            <a:r>
              <a:rPr lang="en-ZA" dirty="0" smtClean="0"/>
              <a:t> arises from conditions of work/employment/employment </a:t>
            </a:r>
          </a:p>
          <a:p>
            <a:pPr>
              <a:buNone/>
            </a:pPr>
            <a:r>
              <a:rPr lang="en-ZA" dirty="0" smtClean="0"/>
              <a:t>      relationship( “psychological contract”)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ox(in)">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need for an enabling culture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a:t>
            </a:fld>
            <a:endParaRPr lang="en-ZA" dirty="0"/>
          </a:p>
        </p:txBody>
      </p:sp>
      <p:sp>
        <p:nvSpPr>
          <p:cNvPr id="14" name="AutoShape 6"/>
          <p:cNvSpPr>
            <a:spLocks noChangeArrowheads="1"/>
          </p:cNvSpPr>
          <p:nvPr/>
        </p:nvSpPr>
        <p:spPr bwMode="auto">
          <a:xfrm>
            <a:off x="1143000" y="3328392"/>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pPr eaLnBrk="1" hangingPunct="1">
              <a:lnSpc>
                <a:spcPct val="100000"/>
              </a:lnSpc>
              <a:spcBef>
                <a:spcPct val="0"/>
              </a:spcBef>
              <a:spcAft>
                <a:spcPct val="0"/>
              </a:spcAft>
              <a:buClrTx/>
            </a:pPr>
            <a:endParaRPr lang="en-ZA" sz="1800" dirty="0">
              <a:solidFill>
                <a:schemeClr val="bg2"/>
              </a:solidFill>
            </a:endParaRPr>
          </a:p>
        </p:txBody>
      </p:sp>
      <p:sp>
        <p:nvSpPr>
          <p:cNvPr id="15" name="Oval 7"/>
          <p:cNvSpPr>
            <a:spLocks noChangeArrowheads="1"/>
          </p:cNvSpPr>
          <p:nvPr/>
        </p:nvSpPr>
        <p:spPr bwMode="auto">
          <a:xfrm>
            <a:off x="787544" y="3284984"/>
            <a:ext cx="2560320" cy="2286000"/>
          </a:xfrm>
          <a:prstGeom prst="ellipse">
            <a:avLst/>
          </a:prstGeom>
          <a:noFill/>
          <a:ln w="57150">
            <a:solidFill>
              <a:srgbClr val="4D4D4D"/>
            </a:solidFill>
            <a:round/>
            <a:headEnd type="none" w="sm" len="sm"/>
            <a:tailEnd type="none" w="sm" len="sm"/>
          </a:ln>
        </p:spPr>
        <p:txBody>
          <a:bodyPr wrap="none" anchor="ctr"/>
          <a:lstStyle/>
          <a:p>
            <a:endParaRPr lang="en-ZA" dirty="0">
              <a:ln>
                <a:solidFill>
                  <a:srgbClr val="00B0F0"/>
                </a:solidFill>
              </a:ln>
              <a:solidFill>
                <a:srgbClr val="002060"/>
              </a:solidFill>
            </a:endParaRPr>
          </a:p>
        </p:txBody>
      </p:sp>
      <p:sp>
        <p:nvSpPr>
          <p:cNvPr id="16" name="Rectangle 8"/>
          <p:cNvSpPr>
            <a:spLocks noChangeArrowheads="1"/>
          </p:cNvSpPr>
          <p:nvPr/>
        </p:nvSpPr>
        <p:spPr bwMode="auto">
          <a:xfrm>
            <a:off x="650875" y="5780112"/>
            <a:ext cx="2990850" cy="369332"/>
          </a:xfrm>
          <a:prstGeom prst="rect">
            <a:avLst/>
          </a:prstGeom>
          <a:noFill/>
          <a:ln w="9525">
            <a:noFill/>
            <a:miter lim="800000"/>
            <a:headEnd/>
            <a:tailEnd/>
          </a:ln>
        </p:spPr>
        <p:txBody>
          <a:bodyPr>
            <a:spAutoFit/>
          </a:bodyPr>
          <a:lstStyle/>
          <a:p>
            <a:pPr algn="l" eaLnBrk="1" hangingPunct="1">
              <a:lnSpc>
                <a:spcPct val="100000"/>
              </a:lnSpc>
              <a:spcBef>
                <a:spcPct val="0"/>
              </a:spcBef>
              <a:spcAft>
                <a:spcPct val="0"/>
              </a:spcAft>
              <a:buClrTx/>
            </a:pPr>
            <a:r>
              <a:rPr lang="en-US" dirty="0" smtClean="0">
                <a:solidFill>
                  <a:srgbClr val="002060"/>
                </a:solidFill>
              </a:rPr>
              <a:t>An enabling </a:t>
            </a:r>
            <a:r>
              <a:rPr lang="en-US" dirty="0">
                <a:solidFill>
                  <a:srgbClr val="002060"/>
                </a:solidFill>
              </a:rPr>
              <a:t>culture</a:t>
            </a:r>
          </a:p>
        </p:txBody>
      </p:sp>
      <p:sp>
        <p:nvSpPr>
          <p:cNvPr id="17" name="AutoShape 9"/>
          <p:cNvSpPr>
            <a:spLocks noChangeArrowheads="1"/>
          </p:cNvSpPr>
          <p:nvPr/>
        </p:nvSpPr>
        <p:spPr bwMode="auto">
          <a:xfrm>
            <a:off x="6629400" y="3319140"/>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endParaRPr lang="en-ZA"/>
          </a:p>
        </p:txBody>
      </p:sp>
      <p:sp>
        <p:nvSpPr>
          <p:cNvPr id="18" name="Line 10"/>
          <p:cNvSpPr>
            <a:spLocks noChangeShapeType="1"/>
          </p:cNvSpPr>
          <p:nvPr/>
        </p:nvSpPr>
        <p:spPr bwMode="auto">
          <a:xfrm flipV="1">
            <a:off x="7543800" y="2874640"/>
            <a:ext cx="0" cy="255587"/>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19" name="Rectangle 12"/>
          <p:cNvSpPr>
            <a:spLocks noChangeArrowheads="1"/>
          </p:cNvSpPr>
          <p:nvPr/>
        </p:nvSpPr>
        <p:spPr bwMode="auto">
          <a:xfrm>
            <a:off x="4114800" y="4509120"/>
            <a:ext cx="2178050" cy="1190625"/>
          </a:xfrm>
          <a:prstGeom prst="rect">
            <a:avLst/>
          </a:prstGeom>
          <a:noFill/>
          <a:ln w="9525">
            <a:noFill/>
            <a:miter lim="800000"/>
            <a:headEnd/>
            <a:tailEnd/>
          </a:ln>
        </p:spPr>
        <p:txBody>
          <a:bodyPr>
            <a:spAutoFit/>
          </a:bodyPr>
          <a:lstStyle/>
          <a:p>
            <a:pPr algn="ctr" eaLnBrk="1" hangingPunct="1">
              <a:lnSpc>
                <a:spcPct val="100000"/>
              </a:lnSpc>
              <a:spcBef>
                <a:spcPct val="0"/>
              </a:spcBef>
              <a:spcAft>
                <a:spcPct val="0"/>
              </a:spcAft>
              <a:buClrTx/>
            </a:pPr>
            <a:r>
              <a:rPr lang="en-US" sz="1800" dirty="0">
                <a:solidFill>
                  <a:srgbClr val="002060"/>
                </a:solidFill>
              </a:rPr>
              <a:t>Cost</a:t>
            </a:r>
          </a:p>
          <a:p>
            <a:pPr algn="ctr" eaLnBrk="1" hangingPunct="1">
              <a:lnSpc>
                <a:spcPct val="100000"/>
              </a:lnSpc>
              <a:spcBef>
                <a:spcPct val="0"/>
              </a:spcBef>
              <a:spcAft>
                <a:spcPct val="0"/>
              </a:spcAft>
              <a:buClrTx/>
            </a:pPr>
            <a:r>
              <a:rPr lang="en-US" sz="1800" dirty="0">
                <a:solidFill>
                  <a:srgbClr val="002060"/>
                </a:solidFill>
              </a:rPr>
              <a:t>Quality</a:t>
            </a:r>
          </a:p>
          <a:p>
            <a:pPr algn="ctr" eaLnBrk="1" hangingPunct="1">
              <a:lnSpc>
                <a:spcPct val="100000"/>
              </a:lnSpc>
              <a:spcBef>
                <a:spcPct val="0"/>
              </a:spcBef>
              <a:spcAft>
                <a:spcPct val="0"/>
              </a:spcAft>
              <a:buClrTx/>
            </a:pPr>
            <a:r>
              <a:rPr lang="en-US" sz="1800" dirty="0">
                <a:solidFill>
                  <a:srgbClr val="002060"/>
                </a:solidFill>
              </a:rPr>
              <a:t>Customer service</a:t>
            </a:r>
          </a:p>
          <a:p>
            <a:pPr eaLnBrk="1" hangingPunct="1">
              <a:lnSpc>
                <a:spcPct val="100000"/>
              </a:lnSpc>
              <a:spcBef>
                <a:spcPct val="0"/>
              </a:spcBef>
              <a:spcAft>
                <a:spcPct val="0"/>
              </a:spcAft>
              <a:buClrTx/>
            </a:pPr>
            <a:endParaRPr lang="en-US" sz="1800" b="1" dirty="0">
              <a:solidFill>
                <a:srgbClr val="5F5F5F"/>
              </a:solidFill>
            </a:endParaRPr>
          </a:p>
        </p:txBody>
      </p:sp>
      <p:sp>
        <p:nvSpPr>
          <p:cNvPr id="20" name="Freeform 14"/>
          <p:cNvSpPr>
            <a:spLocks/>
          </p:cNvSpPr>
          <p:nvPr/>
        </p:nvSpPr>
        <p:spPr bwMode="auto">
          <a:xfrm>
            <a:off x="3558952" y="2874640"/>
            <a:ext cx="3389312" cy="579437"/>
          </a:xfrm>
          <a:custGeom>
            <a:avLst/>
            <a:gdLst>
              <a:gd name="T0" fmla="*/ 0 w 1736"/>
              <a:gd name="T1" fmla="*/ 1257480256 h 267"/>
              <a:gd name="T2" fmla="*/ 587009003 w 1736"/>
              <a:gd name="T3" fmla="*/ 758255089 h 267"/>
              <a:gd name="T4" fmla="*/ 1288370159 w 1736"/>
              <a:gd name="T5" fmla="*/ 409740034 h 267"/>
              <a:gd name="T6" fmla="*/ 2043095149 w 1736"/>
              <a:gd name="T7" fmla="*/ 174258613 h 267"/>
              <a:gd name="T8" fmla="*/ 2147483647 w 1736"/>
              <a:gd name="T9" fmla="*/ 28257858 h 267"/>
              <a:gd name="T10" fmla="*/ 2147483647 w 1736"/>
              <a:gd name="T11" fmla="*/ 28257858 h 267"/>
              <a:gd name="T12" fmla="*/ 2147483647 w 1736"/>
              <a:gd name="T13" fmla="*/ 193095732 h 267"/>
              <a:gd name="T14" fmla="*/ 2147483647 w 1736"/>
              <a:gd name="T15" fmla="*/ 574577984 h 267"/>
              <a:gd name="T16" fmla="*/ 2147483647 w 1736"/>
              <a:gd name="T17" fmla="*/ 861867926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6"/>
              <a:gd name="T28" fmla="*/ 0 h 267"/>
              <a:gd name="T29" fmla="*/ 1736 w 1736"/>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6" h="267">
                <a:moveTo>
                  <a:pt x="0" y="267"/>
                </a:moveTo>
                <a:cubicBezTo>
                  <a:pt x="25" y="249"/>
                  <a:pt x="98" y="191"/>
                  <a:pt x="154" y="161"/>
                </a:cubicBezTo>
                <a:cubicBezTo>
                  <a:pt x="210" y="131"/>
                  <a:pt x="274" y="108"/>
                  <a:pt x="338" y="87"/>
                </a:cubicBezTo>
                <a:cubicBezTo>
                  <a:pt x="402" y="66"/>
                  <a:pt x="459" y="50"/>
                  <a:pt x="536" y="37"/>
                </a:cubicBezTo>
                <a:cubicBezTo>
                  <a:pt x="613" y="24"/>
                  <a:pt x="715" y="11"/>
                  <a:pt x="801" y="6"/>
                </a:cubicBezTo>
                <a:cubicBezTo>
                  <a:pt x="887" y="1"/>
                  <a:pt x="961" y="0"/>
                  <a:pt x="1050" y="6"/>
                </a:cubicBezTo>
                <a:cubicBezTo>
                  <a:pt x="1139" y="12"/>
                  <a:pt x="1243" y="22"/>
                  <a:pt x="1336" y="41"/>
                </a:cubicBezTo>
                <a:cubicBezTo>
                  <a:pt x="1429" y="60"/>
                  <a:pt x="1544" y="98"/>
                  <a:pt x="1611" y="122"/>
                </a:cubicBezTo>
                <a:cubicBezTo>
                  <a:pt x="1678" y="146"/>
                  <a:pt x="1710" y="170"/>
                  <a:pt x="1736" y="183"/>
                </a:cubicBezTo>
              </a:path>
            </a:pathLst>
          </a:custGeom>
          <a:noFill/>
          <a:ln w="38100">
            <a:solidFill>
              <a:srgbClr val="002060"/>
            </a:solidFill>
            <a:round/>
            <a:headEnd type="none" w="sm" len="sm"/>
            <a:tailEnd type="triangle" w="med" len="med"/>
          </a:ln>
        </p:spPr>
        <p:txBody>
          <a:bodyPr wrap="none" anchor="ctr"/>
          <a:lstStyle/>
          <a:p>
            <a:endParaRPr lang="en-US" dirty="0">
              <a:ln>
                <a:solidFill>
                  <a:srgbClr val="0070C0"/>
                </a:solidFill>
              </a:ln>
              <a:solidFill>
                <a:srgbClr val="002060"/>
              </a:solidFill>
            </a:endParaRPr>
          </a:p>
        </p:txBody>
      </p:sp>
      <p:sp>
        <p:nvSpPr>
          <p:cNvPr id="21" name="Text Box 15"/>
          <p:cNvSpPr txBox="1">
            <a:spLocks noChangeArrowheads="1"/>
          </p:cNvSpPr>
          <p:nvPr/>
        </p:nvSpPr>
        <p:spPr bwMode="auto">
          <a:xfrm>
            <a:off x="6663017" y="1231592"/>
            <a:ext cx="1869423" cy="1477328"/>
          </a:xfrm>
          <a:prstGeom prst="rect">
            <a:avLst/>
          </a:prstGeom>
          <a:noFill/>
          <a:ln w="25400" algn="ctr">
            <a:noFill/>
            <a:miter lim="800000"/>
            <a:headEnd/>
            <a:tailEnd/>
          </a:ln>
        </p:spPr>
        <p:txBody>
          <a:bodyPr wrap="none">
            <a:spAutoFit/>
          </a:bodyPr>
          <a:lstStyle/>
          <a:p>
            <a:r>
              <a:rPr lang="en-US" dirty="0">
                <a:solidFill>
                  <a:srgbClr val="002060"/>
                </a:solidFill>
              </a:rPr>
              <a:t>A </a:t>
            </a:r>
            <a:r>
              <a:rPr lang="en-US" dirty="0" smtClean="0">
                <a:solidFill>
                  <a:srgbClr val="002060"/>
                </a:solidFill>
              </a:rPr>
              <a:t>company</a:t>
            </a:r>
          </a:p>
          <a:p>
            <a:r>
              <a:rPr lang="en-US" dirty="0" smtClean="0">
                <a:solidFill>
                  <a:srgbClr val="002060"/>
                </a:solidFill>
              </a:rPr>
              <a:t> </a:t>
            </a:r>
            <a:r>
              <a:rPr lang="en-US" dirty="0">
                <a:solidFill>
                  <a:srgbClr val="002060"/>
                </a:solidFill>
              </a:rPr>
              <a:t>compelling to:</a:t>
            </a:r>
          </a:p>
          <a:p>
            <a:pPr>
              <a:buFontTx/>
              <a:buChar char="•"/>
            </a:pPr>
            <a:r>
              <a:rPr lang="en-US" dirty="0">
                <a:solidFill>
                  <a:srgbClr val="002060"/>
                </a:solidFill>
              </a:rPr>
              <a:t> invest in</a:t>
            </a:r>
          </a:p>
          <a:p>
            <a:pPr>
              <a:buFontTx/>
              <a:buChar char="•"/>
            </a:pPr>
            <a:r>
              <a:rPr lang="en-US" dirty="0">
                <a:solidFill>
                  <a:srgbClr val="002060"/>
                </a:solidFill>
              </a:rPr>
              <a:t>do business with</a:t>
            </a:r>
          </a:p>
          <a:p>
            <a:pPr>
              <a:buFontTx/>
              <a:buChar char="•"/>
            </a:pPr>
            <a:r>
              <a:rPr lang="en-US" dirty="0">
                <a:solidFill>
                  <a:srgbClr val="002060"/>
                </a:solidFill>
              </a:rPr>
              <a:t>to work for</a:t>
            </a:r>
          </a:p>
        </p:txBody>
      </p:sp>
      <p:sp>
        <p:nvSpPr>
          <p:cNvPr id="22" name="TextBox 21"/>
          <p:cNvSpPr txBox="1"/>
          <p:nvPr/>
        </p:nvSpPr>
        <p:spPr>
          <a:xfrm>
            <a:off x="4067944" y="3645024"/>
            <a:ext cx="2405532" cy="369332"/>
          </a:xfrm>
          <a:prstGeom prst="rect">
            <a:avLst/>
          </a:prstGeom>
          <a:noFill/>
        </p:spPr>
        <p:txBody>
          <a:bodyPr wrap="square" rtlCol="0">
            <a:spAutoFit/>
          </a:bodyPr>
          <a:lstStyle/>
          <a:p>
            <a:r>
              <a:rPr lang="en-ZA" dirty="0" smtClean="0"/>
              <a:t>Operational challenges</a:t>
            </a:r>
            <a:endParaRPr lang="en-US" dirty="0"/>
          </a:p>
        </p:txBody>
      </p:sp>
      <p:sp>
        <p:nvSpPr>
          <p:cNvPr id="23" name="Line 10"/>
          <p:cNvSpPr>
            <a:spLocks noChangeShapeType="1"/>
          </p:cNvSpPr>
          <p:nvPr/>
        </p:nvSpPr>
        <p:spPr bwMode="auto">
          <a:xfrm flipV="1">
            <a:off x="2051720" y="2852936"/>
            <a:ext cx="0" cy="255587"/>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24" name="TextBox 23"/>
          <p:cNvSpPr txBox="1"/>
          <p:nvPr/>
        </p:nvSpPr>
        <p:spPr>
          <a:xfrm>
            <a:off x="971600" y="1641574"/>
            <a:ext cx="2269211" cy="923330"/>
          </a:xfrm>
          <a:prstGeom prst="rect">
            <a:avLst/>
          </a:prstGeom>
          <a:noFill/>
        </p:spPr>
        <p:txBody>
          <a:bodyPr wrap="square" rtlCol="0">
            <a:spAutoFit/>
          </a:bodyPr>
          <a:lstStyle/>
          <a:p>
            <a:r>
              <a:rPr lang="en-ZA" dirty="0" smtClean="0"/>
              <a:t>People doing the right</a:t>
            </a:r>
          </a:p>
          <a:p>
            <a:r>
              <a:rPr lang="en-ZA" dirty="0" smtClean="0"/>
              <a:t>things in the right way</a:t>
            </a:r>
          </a:p>
          <a:p>
            <a:r>
              <a:rPr lang="en-ZA" dirty="0" smtClean="0"/>
              <a:t>at the right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ox(i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ox(in)">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box(in)">
                                      <p:cBhvr>
                                        <p:cTn id="43" dur="500"/>
                                        <p:tgtEl>
                                          <p:spTgt spid="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box(in)">
                                      <p:cBhvr>
                                        <p:cTn id="48" dur="500"/>
                                        <p:tgtEl>
                                          <p:spTgt spid="1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ox(i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ox(in)">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ox(i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ox(in)">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20" grpId="0" animBg="1"/>
      <p:bldP spid="21" grpId="0"/>
      <p:bldP spid="22"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Changing behaviour</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AutoShape 6"/>
          <p:cNvSpPr>
            <a:spLocks noChangeArrowheads="1"/>
          </p:cNvSpPr>
          <p:nvPr/>
        </p:nvSpPr>
        <p:spPr bwMode="auto">
          <a:xfrm>
            <a:off x="606976" y="2248272"/>
            <a:ext cx="1828800" cy="1828800"/>
          </a:xfrm>
          <a:prstGeom prst="triangle">
            <a:avLst>
              <a:gd name="adj" fmla="val 50000"/>
            </a:avLst>
          </a:prstGeom>
          <a:solidFill>
            <a:srgbClr val="008080"/>
          </a:solidFill>
          <a:ln w="19050">
            <a:solidFill>
              <a:schemeClr val="tx1"/>
            </a:solidFill>
            <a:miter lim="800000"/>
            <a:headEnd type="none" w="sm" len="sm"/>
            <a:tailEnd type="none" w="sm" len="sm"/>
          </a:ln>
        </p:spPr>
        <p:txBody>
          <a:bodyPr wrap="none" anchor="ctr"/>
          <a:lstStyle/>
          <a:p>
            <a:pPr eaLnBrk="1" hangingPunct="1">
              <a:lnSpc>
                <a:spcPct val="100000"/>
              </a:lnSpc>
              <a:spcBef>
                <a:spcPct val="0"/>
              </a:spcBef>
              <a:spcAft>
                <a:spcPct val="0"/>
              </a:spcAft>
              <a:buClrTx/>
            </a:pPr>
            <a:endParaRPr lang="en-ZA" sz="1800" dirty="0">
              <a:solidFill>
                <a:schemeClr val="bg2"/>
              </a:solidFill>
            </a:endParaRPr>
          </a:p>
        </p:txBody>
      </p:sp>
      <p:sp>
        <p:nvSpPr>
          <p:cNvPr id="6" name="Oval 7"/>
          <p:cNvSpPr>
            <a:spLocks noChangeArrowheads="1"/>
          </p:cNvSpPr>
          <p:nvPr/>
        </p:nvSpPr>
        <p:spPr bwMode="auto">
          <a:xfrm>
            <a:off x="251520" y="2204864"/>
            <a:ext cx="2560320" cy="2286000"/>
          </a:xfrm>
          <a:prstGeom prst="ellipse">
            <a:avLst/>
          </a:prstGeom>
          <a:noFill/>
          <a:ln w="57150">
            <a:solidFill>
              <a:srgbClr val="4D4D4D"/>
            </a:solidFill>
            <a:round/>
            <a:headEnd type="none" w="sm" len="sm"/>
            <a:tailEnd type="none" w="sm" len="sm"/>
          </a:ln>
        </p:spPr>
        <p:txBody>
          <a:bodyPr wrap="none" anchor="ctr"/>
          <a:lstStyle/>
          <a:p>
            <a:endParaRPr lang="en-ZA" dirty="0">
              <a:ln>
                <a:solidFill>
                  <a:srgbClr val="00B0F0"/>
                </a:solidFill>
              </a:ln>
              <a:solidFill>
                <a:srgbClr val="002060"/>
              </a:solidFill>
            </a:endParaRPr>
          </a:p>
        </p:txBody>
      </p:sp>
      <p:graphicFrame>
        <p:nvGraphicFramePr>
          <p:cNvPr id="7" name="Diagram 6"/>
          <p:cNvGraphicFramePr/>
          <p:nvPr/>
        </p:nvGraphicFramePr>
        <p:xfrm>
          <a:off x="3588568" y="1669256"/>
          <a:ext cx="4846320" cy="2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p:cNvSpPr/>
          <p:nvPr/>
        </p:nvSpPr>
        <p:spPr>
          <a:xfrm rot="16200000">
            <a:off x="6633936" y="3618737"/>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6614512" y="2630057"/>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flipV="1">
            <a:off x="4310256" y="2610624"/>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flipV="1">
            <a:off x="4310256" y="3618736"/>
            <a:ext cx="27432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xmlns="" name="US 117871 FTP PPT v 2.pptx.140909094015" id="{8E1A3306-1B03-43FD-B8F7-375FC4B83693}" vid="{DBB82B25-47FE-44CB-A21B-7B2171C81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11596</TotalTime>
  <Words>2537</Words>
  <Application>Microsoft Office PowerPoint</Application>
  <PresentationFormat>On-screen Show (4:3)</PresentationFormat>
  <Paragraphs>396</Paragraphs>
  <Slides>52</Slides>
  <Notes>0</Notes>
  <HiddenSlides>2</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Equity</vt:lpstr>
      <vt:lpstr>Employee Grievances</vt:lpstr>
      <vt:lpstr>Occupational health &amp; safety and security information</vt:lpstr>
      <vt:lpstr>Introduction</vt:lpstr>
      <vt:lpstr>Ground rules and arrangements </vt:lpstr>
      <vt:lpstr>Employee Grievances</vt:lpstr>
      <vt:lpstr>What is a grievance?</vt:lpstr>
      <vt:lpstr>Components of a  grievance ?</vt:lpstr>
      <vt:lpstr>The need for an enabling culture </vt:lpstr>
      <vt:lpstr>Changing behaviour</vt:lpstr>
      <vt:lpstr>Grievance procedure part of the communication system</vt:lpstr>
      <vt:lpstr>Grievance procedure a tool towards people engagement</vt:lpstr>
      <vt:lpstr>The principles of  employee engagement</vt:lpstr>
      <vt:lpstr>Employee Grievances</vt:lpstr>
      <vt:lpstr>Structures and Procedures to Resolve Employee Grievances</vt:lpstr>
      <vt:lpstr>The psychological contract</vt:lpstr>
      <vt:lpstr>Why focus on  grievances?</vt:lpstr>
      <vt:lpstr>The underlying principles  </vt:lpstr>
      <vt:lpstr>The meaning of the grievance procedure</vt:lpstr>
      <vt:lpstr>The Value of Effective Grievance Handling </vt:lpstr>
      <vt:lpstr>Prerequisites for a Sound Grievance Procedure </vt:lpstr>
      <vt:lpstr>Prerequisites for a Good Grievance Procedure(cont.) </vt:lpstr>
      <vt:lpstr>Circumstances  leading to  grievances </vt:lpstr>
      <vt:lpstr>  Circumstances  leading to  grievances</vt:lpstr>
      <vt:lpstr>Ignoring employee suggestions vs Participative decision-making</vt:lpstr>
      <vt:lpstr>Stakeholder Contribution</vt:lpstr>
      <vt:lpstr>Grievance policy and procedures</vt:lpstr>
      <vt:lpstr>Recommended stages in the grievance procedure</vt:lpstr>
      <vt:lpstr>Drafting/ review of policy : Critical check-list</vt:lpstr>
      <vt:lpstr>Drafting/ review of policy : Critical check-list</vt:lpstr>
      <vt:lpstr>Drafting/ review of policy : Critical check-list</vt:lpstr>
      <vt:lpstr>How to handle grievances(facilitation skills)</vt:lpstr>
      <vt:lpstr>Role play</vt:lpstr>
      <vt:lpstr>Employee Grievances</vt:lpstr>
      <vt:lpstr>Advising Stakeholders</vt:lpstr>
      <vt:lpstr>Advising Stakeholders</vt:lpstr>
      <vt:lpstr>Advising Stakeholders</vt:lpstr>
      <vt:lpstr>Advising Stakeholders</vt:lpstr>
      <vt:lpstr>Commitment and Support</vt:lpstr>
      <vt:lpstr>Commitment and Support</vt:lpstr>
      <vt:lpstr>Commitment and Support</vt:lpstr>
      <vt:lpstr>Training</vt:lpstr>
      <vt:lpstr>Training</vt:lpstr>
      <vt:lpstr>Assistance and Advice</vt:lpstr>
      <vt:lpstr>Assistance and Advice</vt:lpstr>
      <vt:lpstr>Employee Grievances</vt:lpstr>
      <vt:lpstr>Problems in the Application of the Procedures</vt:lpstr>
      <vt:lpstr>Checking Procedures</vt:lpstr>
      <vt:lpstr>Checking Procedures</vt:lpstr>
      <vt:lpstr>Corrective Interventions</vt:lpstr>
      <vt:lpstr>Corrective Interventions</vt:lpstr>
      <vt:lpstr>Amendment to Grievance Procedures</vt:lpstr>
      <vt:lpstr>In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Johan</cp:lastModifiedBy>
  <cp:revision>796</cp:revision>
  <dcterms:created xsi:type="dcterms:W3CDTF">2011-11-11T09:45:04Z</dcterms:created>
  <dcterms:modified xsi:type="dcterms:W3CDTF">2017-10-03T03:20:59Z</dcterms:modified>
</cp:coreProperties>
</file>