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7" r:id="rId30"/>
    <p:sldId id="286" r:id="rId31"/>
    <p:sldId id="288" r:id="rId32"/>
    <p:sldId id="289" r:id="rId33"/>
    <p:sldId id="290" r:id="rId34"/>
    <p:sldId id="291" r:id="rId35"/>
    <p:sldId id="292" r:id="rId36"/>
    <p:sldId id="293" r:id="rId37"/>
    <p:sldId id="295" r:id="rId38"/>
    <p:sldId id="296" r:id="rId39"/>
    <p:sldId id="297" r:id="rId40"/>
    <p:sldId id="299" r:id="rId41"/>
    <p:sldId id="298" r:id="rId42"/>
    <p:sldId id="301" r:id="rId43"/>
    <p:sldId id="300" r:id="rId44"/>
    <p:sldId id="304" r:id="rId45"/>
    <p:sldId id="302" r:id="rId46"/>
    <p:sldId id="305" r:id="rId47"/>
    <p:sldId id="306" r:id="rId48"/>
    <p:sldId id="307" r:id="rId49"/>
    <p:sldId id="309" r:id="rId50"/>
    <p:sldId id="308" r:id="rId51"/>
    <p:sldId id="310" r:id="rId52"/>
    <p:sldId id="311" r:id="rId53"/>
    <p:sldId id="313" r:id="rId54"/>
    <p:sldId id="312" r:id="rId55"/>
    <p:sldId id="314" r:id="rId56"/>
    <p:sldId id="316" r:id="rId57"/>
    <p:sldId id="317" r:id="rId58"/>
    <p:sldId id="315" r:id="rId59"/>
    <p:sldId id="318" r:id="rId60"/>
    <p:sldId id="319" r:id="rId61"/>
    <p:sldId id="320" r:id="rId62"/>
    <p:sldId id="322" r:id="rId63"/>
    <p:sldId id="321" r:id="rId64"/>
    <p:sldId id="323" r:id="rId65"/>
    <p:sldId id="324" r:id="rId66"/>
    <p:sldId id="325" r:id="rId67"/>
    <p:sldId id="326" r:id="rId68"/>
    <p:sldId id="327" r:id="rId69"/>
    <p:sldId id="328" r:id="rId70"/>
    <p:sldId id="329" r:id="rId71"/>
    <p:sldId id="330" r:id="rId72"/>
    <p:sldId id="331" r:id="rId73"/>
    <p:sldId id="332" r:id="rId74"/>
    <p:sldId id="334" r:id="rId75"/>
    <p:sldId id="333" r:id="rId76"/>
    <p:sldId id="335" r:id="rId77"/>
    <p:sldId id="336" r:id="rId78"/>
    <p:sldId id="337" r:id="rId79"/>
    <p:sldId id="338" r:id="rId80"/>
    <p:sldId id="339" r:id="rId81"/>
    <p:sldId id="340" r:id="rId82"/>
    <p:sldId id="341" r:id="rId83"/>
    <p:sldId id="342" r:id="rId84"/>
    <p:sldId id="343" r:id="rId85"/>
    <p:sldId id="344" r:id="rId86"/>
    <p:sldId id="346" r:id="rId87"/>
    <p:sldId id="347" r:id="rId88"/>
    <p:sldId id="345" r:id="rId89"/>
    <p:sldId id="349" r:id="rId90"/>
    <p:sldId id="348"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9" r:id="rId150"/>
    <p:sldId id="408"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6" r:id="rId167"/>
    <p:sldId id="427" r:id="rId168"/>
    <p:sldId id="425" r:id="rId169"/>
    <p:sldId id="428" r:id="rId170"/>
    <p:sldId id="429" r:id="rId171"/>
    <p:sldId id="430" r:id="rId172"/>
    <p:sldId id="431"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4" r:id="rId186"/>
    <p:sldId id="445" r:id="rId187"/>
    <p:sldId id="446" r:id="rId188"/>
    <p:sldId id="447"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2" d="100"/>
          <a:sy n="72" d="100"/>
        </p:scale>
        <p:origin x="13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viewProps" Target="viewProps.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CFA81786-B748-48AF-9BFF-282DDBA00D8C}" srcId="{4912FC0A-C24F-404E-A0F7-42F309206DF3}" destId="{45A05D77-9081-4709-A301-ED1670679511}" srcOrd="0" destOrd="0" parTransId="{D71044DB-2B70-4F4E-80BE-2774EFE23D9B}" sibTransId="{6E62E6EC-8AE2-4AF1-A2B3-4B2DFA7C2E76}"/>
    <dgm:cxn modelId="{3BA6AD95-3725-4D95-B13F-F82511442B0D}" type="presOf" srcId="{45A05D77-9081-4709-A301-ED1670679511}" destId="{00DD5ACD-371A-4729-B992-E39098DC1F1D}"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1E6CA5DC-591C-4B2A-AA60-BB50F1FD5DF9}" type="presOf" srcId="{1E1F23DD-C042-4219-9C9C-280CD91B28AC}" destId="{BA70270E-585D-4A22-B309-A104DFB9AC6E}" srcOrd="1"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A0938CA-C636-4105-B9AD-4EA7A5994EF3}" srcId="{45A05D77-9081-4709-A301-ED1670679511}" destId="{EE2601E4-BD06-488F-8835-BD42E9836204}" srcOrd="0" destOrd="0" parTransId="{B12096FB-3CD0-49F4-BAF9-B1380D9A54B8}" sibTransId="{94FA67A3-20B5-450F-BA2D-9FD3B2CD0B91}"/>
    <dgm:cxn modelId="{A9632E11-356B-45B5-9A5F-D764C0D006B1}" srcId="{45A05D77-9081-4709-A301-ED1670679511}" destId="{26B039C9-4E13-4463-9C35-681A3ADA2ED4}" srcOrd="2" destOrd="0" parTransId="{DAF10627-20FA-4BDB-9365-30405B888CDC}" sibTransId="{3A9988E5-D2FC-4053-A3B2-804D55B5D78C}"/>
    <dgm:cxn modelId="{79937491-C0C2-42A2-BCBC-B60D9C37FB15}" type="presOf" srcId="{EE2601E4-BD06-488F-8835-BD42E9836204}" destId="{EB3699A1-9B8A-4C7E-8558-A6BFFBF82444}" srcOrd="0"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0C6F802B-066E-43DD-AD60-BF5E9E0E752C}" type="presOf" srcId="{DAF10627-20FA-4BDB-9365-30405B888CDC}" destId="{79A44E13-0693-4EF4-ADC9-07A7A193F52E}" srcOrd="0" destOrd="0" presId="urn:microsoft.com/office/officeart/2005/8/layout/orgChart1"/>
    <dgm:cxn modelId="{8A5E2189-037A-4299-A4CA-B163E5C35E00}" type="presOf" srcId="{EE2601E4-BD06-488F-8835-BD42E9836204}" destId="{A9E7900D-BCDB-4A4D-9C7E-77C9A0D75570}" srcOrd="1" destOrd="0" presId="urn:microsoft.com/office/officeart/2005/8/layout/orgChart1"/>
    <dgm:cxn modelId="{03186664-12D9-4D6F-A229-522D891751ED}" type="presOf" srcId="{1E1F23DD-C042-4219-9C9C-280CD91B28AC}" destId="{4C255BB0-1E6B-41BD-A9B3-29EA7F5693FC}" srcOrd="0"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C6D1EF41-A834-4E99-B18F-B69DA8A4C57B}" type="presOf" srcId="{EE6CBC93-6715-43C1-80BC-45B80A3E58E7}" destId="{9F7C733D-6C18-473C-9252-3E3A83C47239}" srcOrd="1" destOrd="0" presId="urn:microsoft.com/office/officeart/2005/8/layout/orgChart1"/>
    <dgm:cxn modelId="{F4E5A624-AF12-4737-B11C-6E104024C160}" type="presOf" srcId="{5C469DF5-3E53-4AE1-8B9D-B27970097842}" destId="{F93CE84B-53EF-4DD2-B4D9-E30662D3F97C}" srcOrd="0" destOrd="0" presId="urn:microsoft.com/office/officeart/2005/8/layout/orgChart1"/>
    <dgm:cxn modelId="{386B3EE8-FB7E-4B7B-8AA0-C81F6E9626E0}" type="presOf" srcId="{EE6CBC93-6715-43C1-80BC-45B80A3E58E7}" destId="{A8B7EC9A-A054-47E5-B4AB-ABADB33095FE}" srcOrd="0"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96F33402-923C-4299-9459-0852868C6EFE}" type="presOf" srcId="{4315F62E-86AB-44B4-BE42-9FEE4B62E21B}" destId="{A608B290-BBA1-42EA-8627-DF801751698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59CD02ED-A305-4693-9887-3C4BE01EB4ED}" type="presOf" srcId="{1F909842-DB45-460F-87D0-E29CB3839B8C}" destId="{9F43FAE7-D1CC-4FF3-8799-33684CC5FC64}" srcOrd="1"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444F91FC-5D2F-49C4-A718-930058785EA8}" type="presOf" srcId="{45A05D77-9081-4709-A301-ED1670679511}" destId="{00DD5ACD-371A-4729-B992-E39098DC1F1D}"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2C645E28-0854-45CA-A8EB-21D24A6003A9}" type="presOf" srcId="{03C84F75-2031-4AA4-B6F0-27F44773D70D}" destId="{64E85D38-C8F4-45A8-A4FB-7B00B79166F0}"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E73F3B17-2E1F-4D3A-A7E0-B67ABA8C62E0}" type="presOf" srcId="{DAF10627-20FA-4BDB-9365-30405B888CDC}" destId="{79A44E13-0693-4EF4-ADC9-07A7A193F52E}" srcOrd="0" destOrd="0" presId="urn:microsoft.com/office/officeart/2005/8/layout/orgChart1"/>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89FA4D95-4C56-460D-8911-7ED693DF8256}" srcId="{1E1F23DD-C042-4219-9C9C-280CD91B28AC}" destId="{131B696B-5ADE-43C6-AA8A-2BFD36522445}" srcOrd="0" destOrd="0" parTransId="{92213584-4208-4165-B72E-03559A3E37D5}" sibTransId="{C5AA6F92-6248-4027-9030-326B000788C7}"/>
    <dgm:cxn modelId="{DC2F6123-B0B7-4A69-900E-E549FF3BF1EA}" type="presOf" srcId="{4912FC0A-C24F-404E-A0F7-42F309206DF3}" destId="{1CA79E3D-2962-42C0-8C9A-1398AB3AA113}" srcOrd="0" destOrd="0" presId="urn:microsoft.com/office/officeart/2005/8/layout/orgChart1"/>
    <dgm:cxn modelId="{FBF12055-B9F4-40D0-B5D4-1C47454DF936}" type="presOf" srcId="{03C84F75-2031-4AA4-B6F0-27F44773D70D}" destId="{0CF0A423-816F-4B5D-83EE-9FAACC09906A}" srcOrd="1" destOrd="0" presId="urn:microsoft.com/office/officeart/2005/8/layout/orgChart1"/>
    <dgm:cxn modelId="{111EF304-7D88-4254-8F35-7B57ADA7085A}" type="presOf" srcId="{131B696B-5ADE-43C6-AA8A-2BFD36522445}" destId="{CC3C5B9F-7C7E-48D7-BEFA-F5C8A50EDB1F}" srcOrd="0"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B8EC7589-404B-4E59-AB91-A50654D4E0A1}" type="presOf" srcId="{26B039C9-4E13-4463-9C35-681A3ADA2ED4}" destId="{24349B9E-7679-48F3-8C1B-516E244933D3}" srcOrd="0"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932B10C5-D970-4BBC-9D1B-06D69CA4AB4C}" type="presOf" srcId="{26B039C9-4E13-4463-9C35-681A3ADA2ED4}" destId="{00998848-0883-4A30-8D28-291E7D75C6FB}" srcOrd="1"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AA16B72F-F188-4EFA-98BC-88E9BCB5C771}" type="presOf" srcId="{D8C0EB12-2BEE-4E57-ADB5-74CCFFDB9151}" destId="{681624F5-0C14-4AA2-8F41-9C06658E6BBF}" srcOrd="1"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434805DC-8F6E-4540-BE37-1144CAA59946}" type="presOf" srcId="{D8C0EB12-2BEE-4E57-ADB5-74CCFFDB9151}" destId="{4C30E907-9459-4BCE-9CEE-D50CA8E25CB3}"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8B1CD91B-A259-4523-80B9-4E8BD22D2CF5}" srcId="{EFAE4652-5489-4792-B8F1-0CE32FD278F2}" destId="{C03CB1F4-7F17-4518-AF8A-CC898C565749}" srcOrd="0" destOrd="0" parTransId="{80756A21-35ED-4CD4-8EAB-32A04926BD9D}" sibTransId="{B3E6741A-7221-43E6-A44C-5937A7D515A1}"/>
    <dgm:cxn modelId="{24A5024C-AA03-45CB-A035-B4625133BEDC}" srcId="{E82240EE-AA92-4ED4-8AD9-9B9FB566383A}" destId="{D8C0EB12-2BEE-4E57-ADB5-74CCFFDB9151}" srcOrd="0" destOrd="0" parTransId="{CE7FC174-8AD8-4DC5-824B-A09EC541DC6F}" sibTransId="{3BD1FFD2-FE6B-464D-8C88-892038AC9C4E}"/>
    <dgm:cxn modelId="{D2EBE1AE-440E-4AE0-8B92-85616A2CC76A}" type="presOf" srcId="{54F9B4B8-539B-463A-B7B6-30D321D00FB5}" destId="{226821CC-D27B-4EF3-A2C7-C4B85FB42DF7}"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E3692BD8-8404-4AF3-A9FF-0C2A93B8AB40}" type="presOf" srcId="{1B1E88D3-988D-4436-A148-0D01B717E27E}" destId="{411840A0-FE1C-4D59-9ED4-67B2E7F68839}"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26CBD26D-32C3-44CF-832F-5BE754681AC8}" type="presOf" srcId="{E82240EE-AA92-4ED4-8AD9-9B9FB566383A}" destId="{924D2391-0E92-4FED-9C83-BF3AA5750AE1}"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57B47298-5ACD-4D05-9502-441F4A5E2B36}" type="presOf" srcId="{7BC72181-087A-4586-AFB7-142E1F2088CD}" destId="{68B5D3B7-AC34-4DC8-BBA6-0AE75D13CF4B}"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4968E117-D0DE-4FFF-8440-28136D7E65EB}" srcId="{38DCAA6B-A358-448E-BC3E-6A625329735A}" destId="{0825D63F-D9D6-438B-AA59-8282EBEB875E}" srcOrd="2" destOrd="0" parTransId="{FFD16068-C5E6-479E-B52B-F0685D11E4C4}" sibTransId="{60A78926-F1FC-4E2B-B475-6878F3923C60}"/>
    <dgm:cxn modelId="{C31688B8-2213-4EBE-B2D7-CB84BAC3F166}" srcId="{38DCAA6B-A358-448E-BC3E-6A625329735A}" destId="{FE180A4F-BA84-4DD5-A8C5-63064108C86D}" srcOrd="1" destOrd="0" parTransId="{D8FBCF9D-ADC0-46FA-B537-53F0A0064092}" sibTransId="{F8B29AB0-BF4D-48F9-A510-664C6C079FEF}"/>
    <dgm:cxn modelId="{E827B502-CB71-41CD-9D98-67E4FCB1E42B}" type="presOf" srcId="{0825D63F-D9D6-438B-AA59-8282EBEB875E}" destId="{29F903C9-F548-48EF-8ABD-A11130E99CEB}"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A4E719DF-E068-4330-AA5D-7074EFE9484D}" type="presOf" srcId="{38DCAA6B-A358-448E-BC3E-6A625329735A}" destId="{77F74482-C8DA-4864-A560-38E558C43570}" srcOrd="0" destOrd="0" presId="urn:microsoft.com/office/officeart/2005/8/layout/hProcess9"/>
    <dgm:cxn modelId="{B96F677F-5164-4F21-BDC2-0C6B61951BAB}" type="presOf" srcId="{FE180A4F-BA84-4DD5-A8C5-63064108C86D}" destId="{814C0117-EC7B-4EBC-A009-0C73F43105B8}"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userDrawn="1"/>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52623"/>
            <a:ext cx="1731414" cy="286537"/>
          </a:xfrm>
          <a:prstGeom prst="rect">
            <a:avLst/>
          </a:prstGeom>
        </p:spPr>
      </p:pic>
      <p:pic>
        <p:nvPicPr>
          <p:cNvPr id="4" name="Picture 3"/>
          <p:cNvPicPr>
            <a:picLocks noChangeAspect="1"/>
          </p:cNvPicPr>
          <p:nvPr userDrawn="1"/>
        </p:nvPicPr>
        <p:blipFill>
          <a:blip r:embed="rId3"/>
          <a:stretch>
            <a:fillRect/>
          </a:stretch>
        </p:blipFill>
        <p:spPr>
          <a:xfrm>
            <a:off x="7668286" y="6020547"/>
            <a:ext cx="1152244" cy="71939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userDrawn="1"/>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4044"/>
            <a:ext cx="1731414" cy="286537"/>
          </a:xfrm>
          <a:prstGeom prst="rect">
            <a:avLst/>
          </a:prstGeom>
        </p:spPr>
      </p:pic>
      <p:pic>
        <p:nvPicPr>
          <p:cNvPr id="5" name="Picture 4"/>
          <p:cNvPicPr>
            <a:picLocks noChangeAspect="1"/>
          </p:cNvPicPr>
          <p:nvPr userDrawn="1"/>
        </p:nvPicPr>
        <p:blipFill>
          <a:blip r:embed="rId3"/>
          <a:stretch>
            <a:fillRect/>
          </a:stretch>
        </p:blipFill>
        <p:spPr>
          <a:xfrm>
            <a:off x="7686956" y="6017660"/>
            <a:ext cx="1152244" cy="7193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10 10 2016</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10 10 2016</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10 10 2016</a:t>
            </a:fld>
            <a:endParaRPr lang="en-ZA"/>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10 10 2016</a:t>
            </a:fld>
            <a:endParaRPr lang="en-ZA"/>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10 10 2016</a:t>
            </a:fld>
            <a:endParaRPr lang="en-ZA"/>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algn="ctr"/>
            <a:r>
              <a:rPr lang="en-ZA" sz="9600" dirty="0">
                <a:solidFill>
                  <a:srgbClr val="FFFFFF"/>
                </a:solidFill>
              </a:rPr>
              <a:t>Activity</a:t>
            </a:r>
            <a:endParaRPr lang="en-ZA" dirty="0">
              <a:solidFill>
                <a:srgbClr val="FFFFFF"/>
              </a:solidFill>
            </a:endParaRP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userDrawn="1"/>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p:cNvPicPr>
            <a:picLocks noChangeAspect="1"/>
          </p:cNvPicPr>
          <p:nvPr userDrawn="1"/>
        </p:nvPicPr>
        <p:blipFill>
          <a:blip r:embed="rId2"/>
          <a:stretch>
            <a:fillRect/>
          </a:stretch>
        </p:blipFill>
        <p:spPr>
          <a:xfrm>
            <a:off x="3706293" y="6522707"/>
            <a:ext cx="1731414" cy="286537"/>
          </a:xfrm>
          <a:prstGeom prst="rect">
            <a:avLst/>
          </a:prstGeom>
        </p:spPr>
      </p:pic>
      <p:pic>
        <p:nvPicPr>
          <p:cNvPr id="13" name="Picture 12"/>
          <p:cNvPicPr>
            <a:picLocks noChangeAspect="1"/>
          </p:cNvPicPr>
          <p:nvPr userDrawn="1"/>
        </p:nvPicPr>
        <p:blipFill>
          <a:blip r:embed="rId3"/>
          <a:stretch>
            <a:fillRect/>
          </a:stretch>
        </p:blipFill>
        <p:spPr>
          <a:xfrm>
            <a:off x="7640416" y="6042566"/>
            <a:ext cx="1152244" cy="71939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10 10 2016</a:t>
            </a:fld>
            <a:endParaRPr lang="en-Z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2" name="Picture 1"/>
          <p:cNvPicPr>
            <a:picLocks noChangeAspect="1"/>
          </p:cNvPicPr>
          <p:nvPr userDrawn="1"/>
        </p:nvPicPr>
        <p:blipFill>
          <a:blip r:embed="rId16"/>
          <a:stretch>
            <a:fillRect/>
          </a:stretch>
        </p:blipFill>
        <p:spPr>
          <a:xfrm>
            <a:off x="3711465" y="6520012"/>
            <a:ext cx="1731414" cy="286537"/>
          </a:xfrm>
          <a:prstGeom prst="rect">
            <a:avLst/>
          </a:prstGeom>
        </p:spPr>
      </p:pic>
      <p:pic>
        <p:nvPicPr>
          <p:cNvPr id="4" name="Picture 3"/>
          <p:cNvPicPr>
            <a:picLocks noChangeAspect="1"/>
          </p:cNvPicPr>
          <p:nvPr userDrawn="1"/>
        </p:nvPicPr>
        <p:blipFill>
          <a:blip r:embed="rId17"/>
          <a:stretch>
            <a:fillRect/>
          </a:stretch>
        </p:blipFill>
        <p:spPr>
          <a:xfrm>
            <a:off x="7629974" y="6019012"/>
            <a:ext cx="1152244" cy="719390"/>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8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a:p>
        </p:txBody>
      </p:sp>
      <p:sp>
        <p:nvSpPr>
          <p:cNvPr id="4" name="Title 3"/>
          <p:cNvSpPr>
            <a:spLocks noGrp="1"/>
          </p:cNvSpPr>
          <p:nvPr>
            <p:ph type="ctrTitle"/>
          </p:nvPr>
        </p:nvSpPr>
        <p:spPr/>
        <p:txBody>
          <a:bodyPr/>
          <a:lstStyle/>
          <a:p>
            <a:r>
              <a:rPr lang="en-ZA" dirty="0"/>
              <a:t>HIV and Aids</a:t>
            </a:r>
          </a:p>
        </p:txBody>
      </p:sp>
      <p:sp>
        <p:nvSpPr>
          <p:cNvPr id="5" name="Subtitle 4"/>
          <p:cNvSpPr>
            <a:spLocks noGrp="1"/>
          </p:cNvSpPr>
          <p:nvPr>
            <p:ph type="subTitle" idx="1"/>
          </p:nvPr>
        </p:nvSpPr>
        <p:spPr/>
        <p:txBody>
          <a:bodyPr/>
          <a:lstStyle/>
          <a:p>
            <a:r>
              <a:rPr lang="en-ZA" dirty="0"/>
              <a:t>Unit Standard ID 13915  |  NQF Level 3  |  Credits  4</a:t>
            </a: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r>
              <a:rPr lang="en-ZA" dirty="0"/>
              <a:t>There is open access to this unit standard. Learners should </a:t>
            </a:r>
          </a:p>
          <a:p>
            <a:r>
              <a:rPr lang="en-ZA" dirty="0"/>
              <a:t>Hold a GETC or equivalent qualification or </a:t>
            </a:r>
          </a:p>
          <a:p>
            <a:r>
              <a:rPr lang="en-ZA" dirty="0"/>
              <a:t>Be competent in communication and mathematical literacy NQF level 2 </a:t>
            </a:r>
          </a:p>
          <a:p>
            <a:endParaRPr lang="en-ZA" dirty="0"/>
          </a:p>
        </p:txBody>
      </p:sp>
      <p:pic>
        <p:nvPicPr>
          <p:cNvPr id="6" name="Picture 2" descr="C:\Users\Nortje\Pictures\Business LR (1)\Business LR (1)\shutterstock_112605986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003" y="3753296"/>
            <a:ext cx="3054338" cy="242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Places where VCT are done include, amongst others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5" name="Content Placeholder 4"/>
          <p:cNvSpPr>
            <a:spLocks noGrp="1"/>
          </p:cNvSpPr>
          <p:nvPr>
            <p:ph sz="quarter" idx="1"/>
          </p:nvPr>
        </p:nvSpPr>
        <p:spPr/>
        <p:txBody>
          <a:bodyPr>
            <a:normAutofit lnSpcReduction="10000"/>
          </a:bodyPr>
          <a:lstStyle/>
          <a:p>
            <a:pPr lvl="0" fontAlgn="base"/>
            <a:r>
              <a:rPr lang="en-ZA" dirty="0">
                <a:effectLst>
                  <a:outerShdw sx="0" sy="0">
                    <a:srgbClr val="000000"/>
                  </a:outerShdw>
                </a:effectLst>
              </a:rPr>
              <a:t>The majority (90+%) of government health facilities (hospitals and clinics) now provide a free VCT service.  All government HIV service points offer VCT. </a:t>
            </a:r>
          </a:p>
          <a:p>
            <a:pPr lvl="0" fontAlgn="base"/>
            <a:r>
              <a:rPr lang="en-ZA" dirty="0">
                <a:effectLst>
                  <a:outerShdw sx="0" sy="0">
                    <a:srgbClr val="000000"/>
                  </a:outerShdw>
                </a:effectLst>
              </a:rPr>
              <a:t>Most of the ATICCs (AIDS Training, Information and Counselling Centres) set up by the government throughout the different provinces provide free VCT.  </a:t>
            </a:r>
          </a:p>
          <a:p>
            <a:pPr lvl="0" fontAlgn="base"/>
            <a:r>
              <a:rPr lang="en-ZA" dirty="0">
                <a:effectLst>
                  <a:outerShdw sx="0" sy="0">
                    <a:srgbClr val="000000"/>
                  </a:outerShdw>
                </a:effectLst>
              </a:rPr>
              <a:t>Many Non-Profit Organisations (NPO’s), such as love Life Youth Centres and the Planned Parenthood Association of South Africa (PPASA) Youth Centres provide a free VCT service (search the AIDS buzz directory under VCT sites to find out which organisations offer a testing service). </a:t>
            </a:r>
          </a:p>
          <a:p>
            <a:pPr lvl="0" fontAlgn="base"/>
            <a:r>
              <a:rPr lang="en-ZA" dirty="0">
                <a:effectLst>
                  <a:outerShdw sx="0" sy="0">
                    <a:srgbClr val="000000"/>
                  </a:outerShdw>
                </a:effectLst>
              </a:rPr>
              <a:t>Large businesses usually offer free VCT to their employees. </a:t>
            </a:r>
          </a:p>
          <a:p>
            <a:endParaRPr lang="en-ZA" dirty="0"/>
          </a:p>
        </p:txBody>
      </p:sp>
    </p:spTree>
    <p:extLst>
      <p:ext uri="{BB962C8B-B14F-4D97-AF65-F5344CB8AC3E}">
        <p14:creationId xmlns:p14="http://schemas.microsoft.com/office/powerpoint/2010/main" val="18253130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Places where VCT are done include, amongst others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p:txBody>
          <a:bodyPr>
            <a:normAutofit lnSpcReduction="10000"/>
          </a:bodyPr>
          <a:lstStyle/>
          <a:p>
            <a:pPr lvl="0" fontAlgn="base"/>
            <a:r>
              <a:rPr lang="en-ZA" dirty="0">
                <a:effectLst>
                  <a:outerShdw sx="0" sy="0">
                    <a:srgbClr val="000000"/>
                  </a:outerShdw>
                </a:effectLst>
              </a:rPr>
              <a:t>Private doctors and hospitals. Private laboratories will not do an HIV test without a doctor’s referral, and will only give the results to the referring doctor. This is because the doctor needs to provide pre- and post-test counselling. The person will be charged for this service. Medical Aids generally cover the cost of VCT.  </a:t>
            </a:r>
          </a:p>
          <a:p>
            <a:pPr lvl="0" fontAlgn="base"/>
            <a:r>
              <a:rPr lang="en-ZA" dirty="0">
                <a:effectLst>
                  <a:outerShdw sx="0" sy="0">
                    <a:srgbClr val="000000"/>
                  </a:outerShdw>
                </a:effectLst>
              </a:rPr>
              <a:t>Mobile VCT facilities, for instance, New Start, run by the Society for Family Health, provides a mobile VCT service. The organisation pitches its hallmark blue tents in poor and under-serviced areas on the outskirts of Johannesburg, Durban and Cape Town. This free and convenient VCT facility is meant for people who do not usually visit clinics or travel to the city centres (see directory for further information).  </a:t>
            </a:r>
          </a:p>
        </p:txBody>
      </p:sp>
    </p:spTree>
    <p:extLst>
      <p:ext uri="{BB962C8B-B14F-4D97-AF65-F5344CB8AC3E}">
        <p14:creationId xmlns:p14="http://schemas.microsoft.com/office/powerpoint/2010/main" val="21703690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p:txBody>
          <a:bodyPr>
            <a:normAutofit/>
          </a:bodyPr>
          <a:lstStyle/>
          <a:p>
            <a:r>
              <a:rPr lang="en-ZA" dirty="0"/>
              <a:t>The AIDS helpline on 0800 012 322 can provide information about the nearest VCT centre for any person wanting an HIV test. Any questions a person may have about the VCT process will also be answered.</a:t>
            </a:r>
          </a:p>
          <a:p>
            <a:r>
              <a:rPr lang="en-ZA" dirty="0"/>
              <a:t>Remember that the testing for HIV/AIDS, and also the results are confidential – please do not discuss the testing or status of other people, or even of yourself, where everybody can read it, especially not on Facebook or Twitter. </a:t>
            </a:r>
          </a:p>
          <a:p>
            <a:r>
              <a:rPr lang="en-ZA" dirty="0"/>
              <a:t>If you feel you want to share your own results, do it with a few trusted friends or family members. Important to remember is that you never have the right to discuss of any other person with friends or family, or on social media.</a:t>
            </a:r>
          </a:p>
        </p:txBody>
      </p:sp>
    </p:spTree>
    <p:extLst>
      <p:ext uri="{BB962C8B-B14F-4D97-AF65-F5344CB8AC3E}">
        <p14:creationId xmlns:p14="http://schemas.microsoft.com/office/powerpoint/2010/main" val="6390141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Stages Of The Disease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p:txBody>
          <a:bodyPr/>
          <a:lstStyle/>
          <a:p>
            <a:pPr marL="0" indent="0">
              <a:buNone/>
            </a:pPr>
            <a:r>
              <a:rPr lang="en-ZA" dirty="0"/>
              <a:t>HIV-infection can be divided into the following stages:</a:t>
            </a:r>
          </a:p>
          <a:p>
            <a:pPr marL="457200" indent="-457200">
              <a:buFont typeface="+mj-lt"/>
              <a:buAutoNum type="arabicPeriod"/>
            </a:pPr>
            <a:r>
              <a:rPr lang="en-ZA" dirty="0"/>
              <a:t>Primary HIV infection stage.</a:t>
            </a:r>
          </a:p>
          <a:p>
            <a:pPr marL="457200" indent="-457200">
              <a:buFont typeface="+mj-lt"/>
              <a:buAutoNum type="arabicPeriod"/>
            </a:pPr>
            <a:r>
              <a:rPr lang="en-ZA" dirty="0"/>
              <a:t>Asymptomatic latent stage. </a:t>
            </a:r>
          </a:p>
          <a:p>
            <a:pPr marL="457200" indent="-457200">
              <a:buFont typeface="+mj-lt"/>
              <a:buAutoNum type="arabicPeriod"/>
            </a:pPr>
            <a:r>
              <a:rPr lang="en-ZA" dirty="0"/>
              <a:t>Minor symptomatic stage. </a:t>
            </a:r>
          </a:p>
          <a:p>
            <a:pPr marL="457200" indent="-457200">
              <a:buFont typeface="+mj-lt"/>
              <a:buAutoNum type="arabicPeriod"/>
            </a:pPr>
            <a:r>
              <a:rPr lang="en-ZA" dirty="0"/>
              <a:t>Major symptomatic stage and opportunistic diseases</a:t>
            </a:r>
          </a:p>
          <a:p>
            <a:pPr marL="457200" indent="-457200">
              <a:buFont typeface="+mj-lt"/>
              <a:buAutoNum type="arabicPeriod"/>
            </a:pPr>
            <a:r>
              <a:rPr lang="en-ZA" dirty="0"/>
              <a:t>AIDS-defining conditions: Severe symptomatic stage</a:t>
            </a:r>
          </a:p>
          <a:p>
            <a:endParaRPr lang="en-ZA" dirty="0"/>
          </a:p>
        </p:txBody>
      </p:sp>
    </p:spTree>
    <p:extLst>
      <p:ext uri="{BB962C8B-B14F-4D97-AF65-F5344CB8AC3E}">
        <p14:creationId xmlns:p14="http://schemas.microsoft.com/office/powerpoint/2010/main" val="11718863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Primary HIV infection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p:txBody>
          <a:bodyPr/>
          <a:lstStyle/>
          <a:p>
            <a:r>
              <a:rPr lang="en-ZA" dirty="0"/>
              <a:t>The critical stage of HIV begins as soon as seroconversion has taken place. Seroconversion means the point in time when a person’s HIV status changes from being HIV negative to HIV positive. </a:t>
            </a:r>
          </a:p>
          <a:p>
            <a:r>
              <a:rPr lang="en-ZA" dirty="0"/>
              <a:t>This stage usually occurs four to eight weeks after an individual has been infected with the HI virus. </a:t>
            </a:r>
          </a:p>
        </p:txBody>
      </p:sp>
    </p:spTree>
    <p:extLst>
      <p:ext uri="{BB962C8B-B14F-4D97-AF65-F5344CB8AC3E}">
        <p14:creationId xmlns:p14="http://schemas.microsoft.com/office/powerpoint/2010/main" val="32402075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Primary HIV infection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5" name="Content Placeholder 4"/>
          <p:cNvSpPr>
            <a:spLocks noGrp="1"/>
          </p:cNvSpPr>
          <p:nvPr>
            <p:ph sz="quarter" idx="1"/>
          </p:nvPr>
        </p:nvSpPr>
        <p:spPr/>
        <p:txBody>
          <a:bodyPr/>
          <a:lstStyle/>
          <a:p>
            <a:r>
              <a:rPr lang="en-ZA" dirty="0"/>
              <a:t>Many people develop </a:t>
            </a:r>
            <a:r>
              <a:rPr lang="en-ZA" b="1" dirty="0"/>
              <a:t>flu-like symptoms</a:t>
            </a:r>
            <a:r>
              <a:rPr lang="en-ZA" dirty="0"/>
              <a:t> such as sore throat, headache, mild fever, fatigue, muscle and joint pains, swelling of the lymph nodes, rash, and oral ulcers. </a:t>
            </a:r>
          </a:p>
          <a:p>
            <a:r>
              <a:rPr lang="en-ZA" dirty="0"/>
              <a:t>These symptoms usually last from between one and two weeks.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810409" y="3369039"/>
            <a:ext cx="1533525" cy="2350770"/>
          </a:xfrm>
          <a:prstGeom prst="rect">
            <a:avLst/>
          </a:prstGeom>
        </p:spPr>
      </p:pic>
    </p:spTree>
    <p:extLst>
      <p:ext uri="{BB962C8B-B14F-4D97-AF65-F5344CB8AC3E}">
        <p14:creationId xmlns:p14="http://schemas.microsoft.com/office/powerpoint/2010/main" val="36398489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asymptomatic latent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p:txBody>
          <a:bodyPr/>
          <a:lstStyle/>
          <a:p>
            <a:r>
              <a:rPr lang="en-ZA" dirty="0"/>
              <a:t>In this stage, an infected person displays no symptoms. Infected individuals are often not even aware that they are carrying the HI virus. </a:t>
            </a:r>
          </a:p>
          <a:p>
            <a:r>
              <a:rPr lang="en-ZA" dirty="0"/>
              <a:t>They often accidentally infect new sex partners.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829459" y="3617876"/>
            <a:ext cx="1495425" cy="1811655"/>
          </a:xfrm>
          <a:prstGeom prst="rect">
            <a:avLst/>
          </a:prstGeom>
        </p:spPr>
      </p:pic>
    </p:spTree>
    <p:extLst>
      <p:ext uri="{BB962C8B-B14F-4D97-AF65-F5344CB8AC3E}">
        <p14:creationId xmlns:p14="http://schemas.microsoft.com/office/powerpoint/2010/main" val="22829128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asymptomatic latent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5" name="Content Placeholder 4"/>
          <p:cNvSpPr>
            <a:spLocks noGrp="1"/>
          </p:cNvSpPr>
          <p:nvPr>
            <p:ph sz="quarter" idx="1"/>
          </p:nvPr>
        </p:nvSpPr>
        <p:spPr/>
        <p:txBody>
          <a:bodyPr/>
          <a:lstStyle/>
          <a:p>
            <a:r>
              <a:rPr lang="en-ZA" dirty="0"/>
              <a:t>The virus remains active in the body during this stage. It continues to damage its victim’s immune system. </a:t>
            </a:r>
          </a:p>
          <a:p>
            <a:r>
              <a:rPr lang="en-ZA" dirty="0"/>
              <a:t>HIV-infected people can remain healthy for a long time, show no symptoms and carry on with their work.</a:t>
            </a:r>
          </a:p>
        </p:txBody>
      </p:sp>
    </p:spTree>
    <p:extLst>
      <p:ext uri="{BB962C8B-B14F-4D97-AF65-F5344CB8AC3E}">
        <p14:creationId xmlns:p14="http://schemas.microsoft.com/office/powerpoint/2010/main" val="9248309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minor symptomatic stage of HIV disease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p:txBody>
          <a:bodyPr>
            <a:normAutofit lnSpcReduction="10000"/>
          </a:bodyPr>
          <a:lstStyle/>
          <a:p>
            <a:r>
              <a:rPr lang="en-ZA" dirty="0"/>
              <a:t>Minor and early symptoms of HIV disease usually begin to manifest in the third stage.</a:t>
            </a:r>
          </a:p>
          <a:p>
            <a:r>
              <a:rPr lang="en-ZA" dirty="0"/>
              <a:t>This starts when people with HIV antibodies begin to present the following symptoms:</a:t>
            </a:r>
          </a:p>
          <a:p>
            <a:r>
              <a:rPr lang="en-ZA" dirty="0"/>
              <a:t>Fevers</a:t>
            </a:r>
          </a:p>
          <a:p>
            <a:r>
              <a:rPr lang="en-ZA" dirty="0"/>
              <a:t>Swelling in the neck, armpits and groin</a:t>
            </a:r>
          </a:p>
          <a:p>
            <a:r>
              <a:rPr lang="en-ZA" dirty="0"/>
              <a:t>Rashes</a:t>
            </a:r>
          </a:p>
          <a:p>
            <a:r>
              <a:rPr lang="en-ZA" dirty="0"/>
              <a:t>Sores in the mouth</a:t>
            </a:r>
          </a:p>
          <a:p>
            <a:r>
              <a:rPr lang="en-ZA" dirty="0"/>
              <a:t>Weight loss </a:t>
            </a:r>
          </a:p>
          <a:p>
            <a:r>
              <a:rPr lang="en-ZA" dirty="0"/>
              <a:t>Tiredness </a:t>
            </a:r>
          </a:p>
          <a:p>
            <a:r>
              <a:rPr lang="en-ZA" dirty="0"/>
              <a:t>Shingles</a:t>
            </a:r>
          </a:p>
          <a:p>
            <a:endParaRPr lang="en-ZA" dirty="0"/>
          </a:p>
        </p:txBody>
      </p:sp>
      <p:pic>
        <p:nvPicPr>
          <p:cNvPr id="9" name="Picture 8" descr="C:\Users\Danielle\AppData\Local\Microsoft\Windows\Temporary Internet Files\Content.IE5\HW3AHNF1\MP90034140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9286" y="2819174"/>
            <a:ext cx="2160498" cy="3027285"/>
          </a:xfrm>
          <a:prstGeom prst="rect">
            <a:avLst/>
          </a:prstGeom>
          <a:noFill/>
          <a:ln>
            <a:noFill/>
          </a:ln>
        </p:spPr>
      </p:pic>
    </p:spTree>
    <p:extLst>
      <p:ext uri="{BB962C8B-B14F-4D97-AF65-F5344CB8AC3E}">
        <p14:creationId xmlns:p14="http://schemas.microsoft.com/office/powerpoint/2010/main" val="35097541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major symptomatic stage of HIV infection and opportunistic diseases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p:txBody>
          <a:bodyPr/>
          <a:lstStyle/>
          <a:p>
            <a:pPr marL="0" indent="0">
              <a:buNone/>
            </a:pPr>
            <a:r>
              <a:rPr lang="en-ZA" dirty="0"/>
              <a:t>The following symptoms are usually an indication of advanced immune deficiency:</a:t>
            </a:r>
          </a:p>
          <a:p>
            <a:r>
              <a:rPr lang="en-ZA" dirty="0"/>
              <a:t>Bacterial infections, skin rashes, shingles and cold sores</a:t>
            </a:r>
          </a:p>
          <a:p>
            <a:r>
              <a:rPr lang="en-ZA" dirty="0"/>
              <a:t>Fever lasting more than a month and night sweats</a:t>
            </a:r>
          </a:p>
          <a:p>
            <a:r>
              <a:rPr lang="en-ZA" dirty="0"/>
              <a:t>Persistent diarrhoea for more than a month and more weight loss</a:t>
            </a:r>
          </a:p>
          <a:p>
            <a:r>
              <a:rPr lang="en-ZA" dirty="0"/>
              <a:t>Abdominal discomfort, headaches</a:t>
            </a:r>
          </a:p>
          <a:p>
            <a:r>
              <a:rPr lang="en-ZA" dirty="0"/>
              <a:t>Persistent cough and reactivation of tuberculosis</a:t>
            </a:r>
          </a:p>
          <a:p>
            <a:endParaRPr lang="en-ZA" dirty="0"/>
          </a:p>
        </p:txBody>
      </p:sp>
    </p:spTree>
    <p:extLst>
      <p:ext uri="{BB962C8B-B14F-4D97-AF65-F5344CB8AC3E}">
        <p14:creationId xmlns:p14="http://schemas.microsoft.com/office/powerpoint/2010/main" val="406779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4 credits = 40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Aids-defining conditions: The severe symptomatic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p:txBody>
          <a:bodyPr/>
          <a:lstStyle/>
          <a:p>
            <a:r>
              <a:rPr lang="en-ZA" dirty="0"/>
              <a:t>Only in the last stage of HIV infection can people be said to have full-blown Aids. It takes about 18 months for the major symptomatic stage to develop into Aids.</a:t>
            </a:r>
          </a:p>
          <a:p>
            <a:r>
              <a:rPr lang="en-ZA" dirty="0"/>
              <a:t>The symptoms of HIV disease become more acute, patients become infected by rare organisms that do not respond to antibiotics, the immune system deteriorates, and more untreatable opportunistic conditions and cancers begin to manifest. </a:t>
            </a:r>
          </a:p>
          <a:p>
            <a:r>
              <a:rPr lang="en-ZA" dirty="0"/>
              <a:t>While people with AIDS usually die within two years, anti-retroviral therapy and the prevention and treatment of opportunistic infections may prolong this period.</a:t>
            </a:r>
          </a:p>
          <a:p>
            <a:endParaRPr lang="en-ZA" dirty="0"/>
          </a:p>
        </p:txBody>
      </p:sp>
    </p:spTree>
    <p:extLst>
      <p:ext uri="{BB962C8B-B14F-4D97-AF65-F5344CB8AC3E}">
        <p14:creationId xmlns:p14="http://schemas.microsoft.com/office/powerpoint/2010/main" val="1045124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Aids-defining conditions: The severe symptomatic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p:txBody>
          <a:bodyPr/>
          <a:lstStyle/>
          <a:p>
            <a:pPr marL="0" indent="0">
              <a:buNone/>
            </a:pPr>
            <a:r>
              <a:rPr lang="en-ZA" b="1" dirty="0"/>
              <a:t>Many of the following problems usually plague the Aids patient in the final stage:</a:t>
            </a:r>
            <a:endParaRPr lang="en-ZA" dirty="0"/>
          </a:p>
          <a:p>
            <a:pPr lvl="0" fontAlgn="base"/>
            <a:r>
              <a:rPr lang="en-ZA" dirty="0">
                <a:effectLst>
                  <a:outerShdw sx="0" sy="0">
                    <a:srgbClr val="000000"/>
                  </a:outerShdw>
                </a:effectLst>
              </a:rPr>
              <a:t>Continuous diarrhoea, nausea and vomiting </a:t>
            </a:r>
          </a:p>
          <a:p>
            <a:pPr lvl="0" fontAlgn="base"/>
            <a:r>
              <a:rPr lang="en-ZA" dirty="0">
                <a:effectLst>
                  <a:outerShdw sx="0" sy="0">
                    <a:srgbClr val="000000"/>
                  </a:outerShdw>
                </a:effectLst>
              </a:rPr>
              <a:t>Conditions in the mouth may become so painful that the patient is no longer able to eat.</a:t>
            </a:r>
          </a:p>
          <a:p>
            <a:pPr lvl="0" fontAlgn="base"/>
            <a:r>
              <a:rPr lang="en-ZA" dirty="0">
                <a:effectLst>
                  <a:outerShdw sx="0" sy="0">
                    <a:srgbClr val="000000"/>
                  </a:outerShdw>
                </a:effectLst>
              </a:rPr>
              <a:t>Cervical cancer.</a:t>
            </a:r>
          </a:p>
          <a:p>
            <a:pPr lvl="0" fontAlgn="base"/>
            <a:r>
              <a:rPr lang="en-ZA" dirty="0">
                <a:effectLst>
                  <a:outerShdw sx="0" sy="0">
                    <a:srgbClr val="000000"/>
                  </a:outerShdw>
                </a:effectLst>
              </a:rPr>
              <a:t>Severe skin infections, warts and ringworm.</a:t>
            </a:r>
          </a:p>
          <a:p>
            <a:pPr lvl="0" fontAlgn="base"/>
            <a:r>
              <a:rPr lang="en-ZA" dirty="0">
                <a:effectLst>
                  <a:outerShdw sx="0" sy="0">
                    <a:srgbClr val="000000"/>
                  </a:outerShdw>
                </a:effectLst>
              </a:rPr>
              <a:t>Respiratory infections, persistent cough, chest pain and fever.</a:t>
            </a:r>
          </a:p>
          <a:p>
            <a:pPr lvl="0" fontAlgn="base"/>
            <a:r>
              <a:rPr lang="en-ZA" dirty="0">
                <a:effectLst>
                  <a:outerShdw sx="0" sy="0">
                    <a:srgbClr val="000000"/>
                  </a:outerShdw>
                </a:effectLst>
              </a:rPr>
              <a:t>Pneumonia, especially pneumocystis </a:t>
            </a:r>
            <a:r>
              <a:rPr lang="en-ZA" dirty="0" err="1">
                <a:effectLst>
                  <a:outerShdw sx="0" sy="0">
                    <a:srgbClr val="000000"/>
                  </a:outerShdw>
                </a:effectLst>
              </a:rPr>
              <a:t>carinii</a:t>
            </a:r>
            <a:r>
              <a:rPr lang="en-ZA" dirty="0">
                <a:effectLst>
                  <a:outerShdw sx="0" sy="0">
                    <a:srgbClr val="000000"/>
                  </a:outerShdw>
                </a:effectLst>
              </a:rPr>
              <a:t> pneumonia (PCP).</a:t>
            </a:r>
          </a:p>
          <a:p>
            <a:pPr lvl="0" fontAlgn="base"/>
            <a:r>
              <a:rPr lang="en-ZA" dirty="0">
                <a:effectLst>
                  <a:outerShdw sx="0" sy="0">
                    <a:srgbClr val="000000"/>
                  </a:outerShdw>
                </a:effectLst>
              </a:rPr>
              <a:t>Severe shingles</a:t>
            </a:r>
          </a:p>
        </p:txBody>
      </p:sp>
    </p:spTree>
    <p:extLst>
      <p:ext uri="{BB962C8B-B14F-4D97-AF65-F5344CB8AC3E}">
        <p14:creationId xmlns:p14="http://schemas.microsoft.com/office/powerpoint/2010/main" val="37760925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Aids-defining conditions: The severe symptomatic stage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5" name="Content Placeholder 4"/>
          <p:cNvSpPr>
            <a:spLocks noGrp="1"/>
          </p:cNvSpPr>
          <p:nvPr>
            <p:ph sz="quarter" idx="1"/>
          </p:nvPr>
        </p:nvSpPr>
        <p:spPr/>
        <p:txBody>
          <a:bodyPr/>
          <a:lstStyle/>
          <a:p>
            <a:pPr marL="0" indent="0">
              <a:buNone/>
            </a:pPr>
            <a:r>
              <a:rPr lang="en-ZA" b="1" dirty="0"/>
              <a:t>Many of the following problems usually plague the Aids patient in the final stage:</a:t>
            </a:r>
            <a:endParaRPr lang="en-ZA" dirty="0"/>
          </a:p>
          <a:p>
            <a:pPr lvl="0" fontAlgn="base"/>
            <a:r>
              <a:rPr lang="en-ZA" dirty="0">
                <a:effectLst>
                  <a:outerShdw sx="0" sy="0">
                    <a:srgbClr val="000000"/>
                  </a:outerShdw>
                </a:effectLst>
              </a:rPr>
              <a:t>Nervous system problems - often complaining of pains</a:t>
            </a:r>
          </a:p>
          <a:p>
            <a:pPr lvl="0" fontAlgn="base"/>
            <a:r>
              <a:rPr lang="en-ZA" dirty="0">
                <a:effectLst>
                  <a:outerShdw sx="0" sy="0">
                    <a:srgbClr val="000000"/>
                  </a:outerShdw>
                </a:effectLst>
              </a:rPr>
              <a:t>Neurological abnormalities with symptoms such as memory loss and seizures.</a:t>
            </a:r>
          </a:p>
          <a:p>
            <a:pPr lvl="0" fontAlgn="base"/>
            <a:r>
              <a:rPr lang="en-ZA" dirty="0">
                <a:effectLst>
                  <a:outerShdw sx="0" sy="0">
                    <a:srgbClr val="000000"/>
                  </a:outerShdw>
                </a:effectLst>
              </a:rPr>
              <a:t>Skin cancer </a:t>
            </a:r>
          </a:p>
          <a:p>
            <a:pPr lvl="0" fontAlgn="base"/>
            <a:r>
              <a:rPr lang="en-ZA" dirty="0">
                <a:effectLst>
                  <a:outerShdw sx="0" sy="0">
                    <a:srgbClr val="000000"/>
                  </a:outerShdw>
                </a:effectLst>
              </a:rPr>
              <a:t>Lymphoma or cancer of the lymph nodes.</a:t>
            </a:r>
          </a:p>
          <a:p>
            <a:pPr lvl="0" fontAlgn="base"/>
            <a:r>
              <a:rPr lang="en-ZA" dirty="0">
                <a:effectLst>
                  <a:outerShdw sx="0" sy="0">
                    <a:srgbClr val="000000"/>
                  </a:outerShdw>
                </a:effectLst>
              </a:rPr>
              <a:t>Tuberculosis.</a:t>
            </a:r>
          </a:p>
          <a:p>
            <a:pPr lvl="0" fontAlgn="base"/>
            <a:r>
              <a:rPr lang="en-ZA" dirty="0">
                <a:effectLst>
                  <a:outerShdw sx="0" sy="0">
                    <a:srgbClr val="000000"/>
                  </a:outerShdw>
                </a:effectLst>
              </a:rPr>
              <a:t>Other sexually transmitted diseases.</a:t>
            </a:r>
          </a:p>
        </p:txBody>
      </p:sp>
    </p:spTree>
    <p:extLst>
      <p:ext uri="{BB962C8B-B14F-4D97-AF65-F5344CB8AC3E}">
        <p14:creationId xmlns:p14="http://schemas.microsoft.com/office/powerpoint/2010/main" val="32546689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Death rates and chances of survival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5" name="Content Placeholder 4"/>
          <p:cNvSpPr>
            <a:spLocks noGrp="1"/>
          </p:cNvSpPr>
          <p:nvPr>
            <p:ph sz="quarter" idx="1"/>
          </p:nvPr>
        </p:nvSpPr>
        <p:spPr/>
        <p:txBody>
          <a:bodyPr>
            <a:normAutofit/>
          </a:bodyPr>
          <a:lstStyle/>
          <a:p>
            <a:r>
              <a:rPr lang="en-ZA" dirty="0"/>
              <a:t>HIV/AIDS is a serious problem worldwide but those who are taking effective treatment often live healthy, productive lives. It's common to find no patients with HIV on hospital's wards.</a:t>
            </a:r>
          </a:p>
          <a:p>
            <a:r>
              <a:rPr lang="en-ZA" dirty="0"/>
              <a:t>The treatment is called highly active anti-retroviral therapy, or HAART. </a:t>
            </a:r>
          </a:p>
          <a:p>
            <a:r>
              <a:rPr lang="en-ZA" dirty="0"/>
              <a:t>A new study from London included more than 16,000 people, where researchers compared death rates of those infected with HIV death rates of the general population. </a:t>
            </a:r>
          </a:p>
          <a:p>
            <a:r>
              <a:rPr lang="en-ZA" dirty="0"/>
              <a:t>They made a remarkable observation: Among those diagnosed in the last 10 years, there was no increased risk of death in the first 5 years of infection.</a:t>
            </a:r>
          </a:p>
          <a:p>
            <a:endParaRPr lang="en-ZA" dirty="0"/>
          </a:p>
        </p:txBody>
      </p:sp>
    </p:spTree>
    <p:extLst>
      <p:ext uri="{BB962C8B-B14F-4D97-AF65-F5344CB8AC3E}">
        <p14:creationId xmlns:p14="http://schemas.microsoft.com/office/powerpoint/2010/main" val="18185523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Death rates and chances of survival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People who had higher death rates related to HIV infection were more likely to be:</a:t>
            </a:r>
            <a:endParaRPr lang="en-ZA" dirty="0"/>
          </a:p>
          <a:p>
            <a:pPr lvl="0" fontAlgn="base"/>
            <a:r>
              <a:rPr lang="en-ZA" dirty="0">
                <a:effectLst>
                  <a:outerShdw sx="0" sy="0">
                    <a:srgbClr val="000000"/>
                  </a:outerShdw>
                </a:effectLst>
              </a:rPr>
              <a:t>Older at the time when the HIV infection was first diagnosed</a:t>
            </a:r>
          </a:p>
          <a:p>
            <a:pPr lvl="0" fontAlgn="base"/>
            <a:r>
              <a:rPr lang="en-ZA" dirty="0">
                <a:effectLst>
                  <a:outerShdw sx="0" sy="0">
                    <a:srgbClr val="000000"/>
                  </a:outerShdw>
                </a:effectLst>
              </a:rPr>
              <a:t>Users of injection drugs</a:t>
            </a:r>
          </a:p>
          <a:p>
            <a:pPr lvl="0" fontAlgn="base"/>
            <a:r>
              <a:rPr lang="en-ZA" dirty="0">
                <a:effectLst>
                  <a:outerShdw sx="0" sy="0">
                    <a:srgbClr val="000000"/>
                  </a:outerShdw>
                </a:effectLst>
              </a:rPr>
              <a:t>Males</a:t>
            </a:r>
          </a:p>
        </p:txBody>
      </p:sp>
    </p:spTree>
    <p:extLst>
      <p:ext uri="{BB962C8B-B14F-4D97-AF65-F5344CB8AC3E}">
        <p14:creationId xmlns:p14="http://schemas.microsoft.com/office/powerpoint/2010/main" val="41697417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Death rates and chances of survival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5" name="Content Placeholder 4"/>
          <p:cNvSpPr>
            <a:spLocks noGrp="1"/>
          </p:cNvSpPr>
          <p:nvPr>
            <p:ph sz="quarter" idx="1"/>
          </p:nvPr>
        </p:nvSpPr>
        <p:spPr/>
        <p:txBody>
          <a:bodyPr>
            <a:normAutofit/>
          </a:bodyPr>
          <a:lstStyle/>
          <a:p>
            <a:r>
              <a:rPr lang="en-ZA" dirty="0">
                <a:effectLst>
                  <a:outerShdw sx="0" sy="0">
                    <a:srgbClr val="000000"/>
                  </a:outerShdw>
                </a:effectLst>
              </a:rPr>
              <a:t>In August 2013, </a:t>
            </a:r>
            <a:r>
              <a:rPr lang="en-ZA" dirty="0" err="1">
                <a:effectLst>
                  <a:outerShdw sx="0" sy="0">
                    <a:srgbClr val="000000"/>
                  </a:outerShdw>
                </a:effectLst>
              </a:rPr>
              <a:t>Tivicay</a:t>
            </a:r>
            <a:r>
              <a:rPr lang="en-ZA" dirty="0">
                <a:effectLst>
                  <a:outerShdw sx="0" sy="0">
                    <a:srgbClr val="000000"/>
                  </a:outerShdw>
                </a:effectLst>
              </a:rPr>
              <a:t> (</a:t>
            </a:r>
            <a:r>
              <a:rPr lang="en-ZA" dirty="0" err="1">
                <a:effectLst>
                  <a:outerShdw sx="0" sy="0">
                    <a:srgbClr val="000000"/>
                  </a:outerShdw>
                </a:effectLst>
              </a:rPr>
              <a:t>dolutegravir</a:t>
            </a:r>
            <a:r>
              <a:rPr lang="en-ZA" dirty="0">
                <a:effectLst>
                  <a:outerShdw sx="0" sy="0">
                    <a:srgbClr val="000000"/>
                  </a:outerShdw>
                </a:effectLst>
              </a:rPr>
              <a:t>) has been approved as treatment of the infection HIV-1, a strain of the virus that causes AIDS. </a:t>
            </a:r>
          </a:p>
          <a:p>
            <a:r>
              <a:rPr lang="en-ZA" dirty="0">
                <a:effectLst>
                  <a:outerShdw sx="0" sy="0">
                    <a:srgbClr val="000000"/>
                  </a:outerShdw>
                </a:effectLst>
              </a:rPr>
              <a:t>The drug, among a class called integrase strand transfer inhibitors, interferes with an enzyme that HIV needs to multiply. It has been approved in combination with other antiretroviral drugs, like the ones seen below.</a:t>
            </a:r>
          </a:p>
        </p:txBody>
      </p:sp>
      <p:pic>
        <p:nvPicPr>
          <p:cNvPr id="6" name="Picture 5"/>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36992" y="4182581"/>
            <a:ext cx="2880360" cy="1910715"/>
          </a:xfrm>
          <a:prstGeom prst="rect">
            <a:avLst/>
          </a:prstGeom>
        </p:spPr>
      </p:pic>
    </p:spTree>
    <p:extLst>
      <p:ext uri="{BB962C8B-B14F-4D97-AF65-F5344CB8AC3E}">
        <p14:creationId xmlns:p14="http://schemas.microsoft.com/office/powerpoint/2010/main" val="39194576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Some approved All-in-one Combination drugs for HIV</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09977236"/>
              </p:ext>
            </p:extLst>
          </p:nvPr>
        </p:nvGraphicFramePr>
        <p:xfrm>
          <a:off x="468313" y="1240798"/>
          <a:ext cx="8218487" cy="4157329"/>
        </p:xfrm>
        <a:graphic>
          <a:graphicData uri="http://schemas.openxmlformats.org/drawingml/2006/table">
            <a:tbl>
              <a:tblPr firstRow="1" firstCol="1" bandRow="1">
                <a:tableStyleId>{5C22544A-7EE6-4342-B048-85BDC9FD1C3A}</a:tableStyleId>
              </a:tblPr>
              <a:tblGrid>
                <a:gridCol w="2149956">
                  <a:extLst>
                    <a:ext uri="{9D8B030D-6E8A-4147-A177-3AD203B41FA5}">
                      <a16:colId xmlns:a16="http://schemas.microsoft.com/office/drawing/2014/main" val="20000"/>
                    </a:ext>
                  </a:extLst>
                </a:gridCol>
                <a:gridCol w="6068531">
                  <a:extLst>
                    <a:ext uri="{9D8B030D-6E8A-4147-A177-3AD203B41FA5}">
                      <a16:colId xmlns:a16="http://schemas.microsoft.com/office/drawing/2014/main" val="20001"/>
                    </a:ext>
                  </a:extLst>
                </a:gridCol>
              </a:tblGrid>
              <a:tr h="648432">
                <a:tc>
                  <a:txBody>
                    <a:bodyPr/>
                    <a:lstStyle/>
                    <a:p>
                      <a:pPr algn="ctr">
                        <a:lnSpc>
                          <a:spcPct val="150000"/>
                        </a:lnSpc>
                        <a:spcAft>
                          <a:spcPts val="0"/>
                        </a:spcAft>
                      </a:pPr>
                      <a:r>
                        <a:rPr lang="en-ZA" sz="1800" dirty="0">
                          <a:effectLst/>
                        </a:rPr>
                        <a:t>Pill’s appearance</a:t>
                      </a:r>
                      <a:endParaRPr lang="en-ZA"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800" dirty="0">
                          <a:effectLst/>
                        </a:rPr>
                        <a:t>Drug</a:t>
                      </a:r>
                      <a:endParaRPr lang="en-ZA"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90427">
                <a:tc>
                  <a:txBody>
                    <a:bodyPr/>
                    <a:lstStyle/>
                    <a:p>
                      <a:pPr algn="ctr">
                        <a:lnSpc>
                          <a:spcPct val="150000"/>
                        </a:lnSpc>
                        <a:spcAft>
                          <a:spcPts val="0"/>
                        </a:spcAft>
                      </a:pPr>
                      <a:endParaRPr lang="en-ZA" sz="2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dirty="0" err="1">
                          <a:effectLst/>
                        </a:rPr>
                        <a:t>Stribild</a:t>
                      </a:r>
                      <a:endParaRPr lang="en-ZA" sz="2000" dirty="0">
                        <a:effectLst/>
                      </a:endParaRPr>
                    </a:p>
                    <a:p>
                      <a:pPr algn="ctr">
                        <a:lnSpc>
                          <a:spcPct val="150000"/>
                        </a:lnSpc>
                        <a:spcAft>
                          <a:spcPts val="0"/>
                        </a:spcAft>
                      </a:pPr>
                      <a:r>
                        <a:rPr lang="en-ZA" sz="2000" dirty="0">
                          <a:effectLst/>
                        </a:rPr>
                        <a:t>(</a:t>
                      </a:r>
                      <a:r>
                        <a:rPr lang="en-ZA" sz="2000" dirty="0" err="1">
                          <a:effectLst/>
                        </a:rPr>
                        <a:t>elvitegravir</a:t>
                      </a:r>
                      <a:r>
                        <a:rPr lang="en-ZA" sz="2000" dirty="0">
                          <a:effectLst/>
                        </a:rPr>
                        <a:t> + </a:t>
                      </a:r>
                      <a:r>
                        <a:rPr lang="en-ZA" sz="2000" dirty="0" err="1">
                          <a:effectLst/>
                        </a:rPr>
                        <a:t>cobicistat</a:t>
                      </a:r>
                      <a:r>
                        <a:rPr lang="en-ZA" sz="2000" dirty="0">
                          <a:effectLst/>
                        </a:rPr>
                        <a:t> + </a:t>
                      </a:r>
                      <a:r>
                        <a:rPr lang="en-ZA" sz="2000" dirty="0" err="1">
                          <a:effectLst/>
                        </a:rPr>
                        <a:t>tenofovir</a:t>
                      </a:r>
                      <a:r>
                        <a:rPr lang="en-ZA" sz="2000" dirty="0">
                          <a:effectLst/>
                        </a:rPr>
                        <a:t> + </a:t>
                      </a:r>
                      <a:r>
                        <a:rPr lang="en-ZA" sz="2000" dirty="0" err="1">
                          <a:effectLst/>
                        </a:rPr>
                        <a:t>emtricitabine</a:t>
                      </a:r>
                      <a:r>
                        <a:rPr lang="en-ZA" sz="2000" dirty="0">
                          <a:effectLst/>
                        </a:rPr>
                        <a:t>) </a:t>
                      </a:r>
                      <a:endParaRPr lang="en-ZA" sz="2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46921">
                <a:tc>
                  <a:txBody>
                    <a:bodyPr/>
                    <a:lstStyle/>
                    <a:p>
                      <a:pPr algn="ctr">
                        <a:lnSpc>
                          <a:spcPct val="150000"/>
                        </a:lnSpc>
                        <a:spcAft>
                          <a:spcPts val="0"/>
                        </a:spcAft>
                      </a:pPr>
                      <a:endParaRPr lang="en-ZA" sz="20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a:effectLst/>
                        </a:rPr>
                        <a:t>Atripla</a:t>
                      </a:r>
                    </a:p>
                    <a:p>
                      <a:pPr algn="ctr">
                        <a:lnSpc>
                          <a:spcPct val="150000"/>
                        </a:lnSpc>
                        <a:spcAft>
                          <a:spcPts val="0"/>
                        </a:spcAft>
                      </a:pPr>
                      <a:r>
                        <a:rPr lang="en-ZA" sz="2000">
                          <a:effectLst/>
                        </a:rPr>
                        <a:t>(efavirenz + tenofovir + emtricitabine)</a:t>
                      </a:r>
                      <a:endParaRPr lang="en-ZA" sz="20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71549">
                <a:tc>
                  <a:txBody>
                    <a:bodyPr/>
                    <a:lstStyle/>
                    <a:p>
                      <a:pPr algn="ctr">
                        <a:lnSpc>
                          <a:spcPct val="150000"/>
                        </a:lnSpc>
                        <a:spcAft>
                          <a:spcPts val="0"/>
                        </a:spcAft>
                      </a:pPr>
                      <a:endParaRPr lang="en-ZA" sz="2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2000" dirty="0" err="1">
                          <a:effectLst/>
                        </a:rPr>
                        <a:t>Complera</a:t>
                      </a:r>
                      <a:endParaRPr lang="en-ZA" sz="2000" dirty="0">
                        <a:effectLst/>
                      </a:endParaRPr>
                    </a:p>
                    <a:p>
                      <a:pPr algn="ctr">
                        <a:lnSpc>
                          <a:spcPct val="150000"/>
                        </a:lnSpc>
                        <a:spcAft>
                          <a:spcPts val="0"/>
                        </a:spcAft>
                      </a:pPr>
                      <a:r>
                        <a:rPr lang="en-ZA" sz="2000" dirty="0">
                          <a:effectLst/>
                        </a:rPr>
                        <a:t>(</a:t>
                      </a:r>
                      <a:r>
                        <a:rPr lang="en-ZA" sz="2000" dirty="0" err="1">
                          <a:effectLst/>
                        </a:rPr>
                        <a:t>rilpivirine</a:t>
                      </a:r>
                      <a:r>
                        <a:rPr lang="en-ZA" sz="2000" dirty="0">
                          <a:effectLst/>
                        </a:rPr>
                        <a:t> + </a:t>
                      </a:r>
                      <a:r>
                        <a:rPr lang="en-ZA" sz="2000" dirty="0" err="1">
                          <a:effectLst/>
                        </a:rPr>
                        <a:t>tenofovir</a:t>
                      </a:r>
                      <a:r>
                        <a:rPr lang="en-ZA" sz="2000" dirty="0">
                          <a:effectLst/>
                        </a:rPr>
                        <a:t> + </a:t>
                      </a:r>
                      <a:r>
                        <a:rPr lang="en-ZA" sz="2000" dirty="0" err="1">
                          <a:effectLst/>
                        </a:rPr>
                        <a:t>emtricitabine</a:t>
                      </a:r>
                      <a:r>
                        <a:rPr lang="en-ZA" sz="2000" dirty="0">
                          <a:effectLst/>
                        </a:rPr>
                        <a:t>)</a:t>
                      </a:r>
                      <a:endParaRPr lang="en-ZA" sz="20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pic>
        <p:nvPicPr>
          <p:cNvPr id="19" name="Picture 18" descr="Aptivus"/>
          <p:cNvPicPr/>
          <p:nvPr/>
        </p:nvPicPr>
        <p:blipFill>
          <a:blip r:embed="rId2">
            <a:extLst>
              <a:ext uri="{28A0092B-C50C-407E-A947-70E740481C1C}">
                <a14:useLocalDpi xmlns:a14="http://schemas.microsoft.com/office/drawing/2010/main" val="0"/>
              </a:ext>
            </a:extLst>
          </a:blip>
          <a:srcRect/>
          <a:stretch>
            <a:fillRect/>
          </a:stretch>
        </p:blipFill>
        <p:spPr bwMode="auto">
          <a:xfrm>
            <a:off x="1406815" y="2454833"/>
            <a:ext cx="200025" cy="428625"/>
          </a:xfrm>
          <a:prstGeom prst="rect">
            <a:avLst/>
          </a:prstGeom>
          <a:noFill/>
          <a:ln>
            <a:noFill/>
          </a:ln>
        </p:spPr>
      </p:pic>
      <p:pic>
        <p:nvPicPr>
          <p:cNvPr id="20" name="Picture 19" descr="Atripla"/>
          <p:cNvPicPr/>
          <p:nvPr/>
        </p:nvPicPr>
        <p:blipFill>
          <a:blip r:embed="rId3">
            <a:extLst>
              <a:ext uri="{28A0092B-C50C-407E-A947-70E740481C1C}">
                <a14:useLocalDpi xmlns:a14="http://schemas.microsoft.com/office/drawing/2010/main" val="0"/>
              </a:ext>
            </a:extLst>
          </a:blip>
          <a:srcRect/>
          <a:stretch>
            <a:fillRect/>
          </a:stretch>
        </p:blipFill>
        <p:spPr bwMode="auto">
          <a:xfrm>
            <a:off x="1368714" y="3319462"/>
            <a:ext cx="238125" cy="428625"/>
          </a:xfrm>
          <a:prstGeom prst="rect">
            <a:avLst/>
          </a:prstGeom>
          <a:noFill/>
          <a:ln>
            <a:noFill/>
          </a:ln>
        </p:spPr>
      </p:pic>
      <p:pic>
        <p:nvPicPr>
          <p:cNvPr id="21" name="Picture 20" descr="Complera"/>
          <p:cNvPicPr/>
          <p:nvPr/>
        </p:nvPicPr>
        <p:blipFill>
          <a:blip r:embed="rId4">
            <a:extLst>
              <a:ext uri="{28A0092B-C50C-407E-A947-70E740481C1C}">
                <a14:useLocalDpi xmlns:a14="http://schemas.microsoft.com/office/drawing/2010/main" val="0"/>
              </a:ext>
            </a:extLst>
          </a:blip>
          <a:srcRect/>
          <a:stretch>
            <a:fillRect/>
          </a:stretch>
        </p:blipFill>
        <p:spPr bwMode="auto">
          <a:xfrm>
            <a:off x="1368714" y="4489141"/>
            <a:ext cx="238125" cy="428625"/>
          </a:xfrm>
          <a:prstGeom prst="rect">
            <a:avLst/>
          </a:prstGeom>
          <a:noFill/>
          <a:ln>
            <a:noFill/>
          </a:ln>
        </p:spPr>
      </p:pic>
      <p:pic>
        <p:nvPicPr>
          <p:cNvPr id="7171" name="Picture 255" descr="Aptiv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00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54" descr="Atrip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81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253" descr="Compl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81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ptiv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00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Atrip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381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mpl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81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146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and Aids</a:t>
            </a:r>
          </a:p>
        </p:txBody>
      </p:sp>
      <p:sp>
        <p:nvSpPr>
          <p:cNvPr id="3" name="Text Placeholder 2"/>
          <p:cNvSpPr>
            <a:spLocks noGrp="1"/>
          </p:cNvSpPr>
          <p:nvPr>
            <p:ph type="body" idx="1"/>
          </p:nvPr>
        </p:nvSpPr>
        <p:spPr/>
        <p:txBody>
          <a:bodyPr/>
          <a:lstStyle/>
          <a:p>
            <a:r>
              <a:rPr lang="en-ZA" dirty="0"/>
              <a:t>Study Unit 2:  Know and understand how HIV/AIDS is transmitted</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117</a:t>
            </a:fld>
            <a:endParaRPr lang="en-ZA"/>
          </a:p>
        </p:txBody>
      </p:sp>
    </p:spTree>
    <p:extLst>
      <p:ext uri="{BB962C8B-B14F-4D97-AF65-F5344CB8AC3E}">
        <p14:creationId xmlns:p14="http://schemas.microsoft.com/office/powerpoint/2010/main" val="35210076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Body Fluids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5" name="Content Placeholder 4"/>
          <p:cNvSpPr>
            <a:spLocks noGrp="1"/>
          </p:cNvSpPr>
          <p:nvPr>
            <p:ph sz="quarter" idx="1"/>
          </p:nvPr>
        </p:nvSpPr>
        <p:spPr/>
        <p:txBody>
          <a:bodyPr/>
          <a:lstStyle/>
          <a:p>
            <a:pPr marL="0" indent="0">
              <a:buNone/>
            </a:pPr>
            <a:r>
              <a:rPr lang="en-ZA" dirty="0"/>
              <a:t>HIV can be detected in several fluids and tissue of a person living with HIV, namely:</a:t>
            </a:r>
          </a:p>
          <a:p>
            <a:pPr lvl="0" fontAlgn="base"/>
            <a:r>
              <a:rPr lang="en-ZA" dirty="0">
                <a:effectLst>
                  <a:outerShdw sx="0" sy="0">
                    <a:srgbClr val="000000"/>
                  </a:outerShdw>
                </a:effectLst>
              </a:rPr>
              <a:t>Blood</a:t>
            </a:r>
          </a:p>
          <a:p>
            <a:pPr lvl="0" fontAlgn="base"/>
            <a:r>
              <a:rPr lang="en-ZA" dirty="0">
                <a:effectLst>
                  <a:outerShdw sx="0" sy="0">
                    <a:srgbClr val="000000"/>
                  </a:outerShdw>
                </a:effectLst>
              </a:rPr>
              <a:t>Semen</a:t>
            </a:r>
          </a:p>
          <a:p>
            <a:pPr lvl="0" fontAlgn="base"/>
            <a:r>
              <a:rPr lang="en-ZA" dirty="0">
                <a:effectLst>
                  <a:outerShdw sx="0" sy="0">
                    <a:srgbClr val="000000"/>
                  </a:outerShdw>
                </a:effectLst>
              </a:rPr>
              <a:t>Vaginal secretions </a:t>
            </a:r>
          </a:p>
          <a:p>
            <a:pPr lvl="0" fontAlgn="base"/>
            <a:r>
              <a:rPr lang="en-ZA" dirty="0">
                <a:effectLst>
                  <a:outerShdw sx="0" sy="0">
                    <a:srgbClr val="000000"/>
                  </a:outerShdw>
                </a:effectLst>
              </a:rPr>
              <a:t>Breast milk</a:t>
            </a:r>
          </a:p>
          <a:p>
            <a:endParaRPr lang="en-ZA" dirty="0"/>
          </a:p>
        </p:txBody>
      </p:sp>
    </p:spTree>
    <p:extLst>
      <p:ext uri="{BB962C8B-B14F-4D97-AF65-F5344CB8AC3E}">
        <p14:creationId xmlns:p14="http://schemas.microsoft.com/office/powerpoint/2010/main" val="38846059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Body Fluids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5" name="Content Placeholder 4"/>
          <p:cNvSpPr>
            <a:spLocks noGrp="1"/>
          </p:cNvSpPr>
          <p:nvPr>
            <p:ph sz="quarter" idx="1"/>
          </p:nvPr>
        </p:nvSpPr>
        <p:spPr/>
        <p:txBody>
          <a:bodyPr/>
          <a:lstStyle/>
          <a:p>
            <a:r>
              <a:rPr lang="en-ZA" dirty="0"/>
              <a:t>It is important to understand however, that finding a small amount of HIV in a body fluid or tissue does not mean that HIV is transmitted by that body fluid or tissue. </a:t>
            </a:r>
          </a:p>
          <a:p>
            <a:r>
              <a:rPr lang="en-ZA" dirty="0"/>
              <a:t>Only specific fluids from an HIV-infected person can transmit HIV. </a:t>
            </a:r>
          </a:p>
          <a:p>
            <a:r>
              <a:rPr lang="en-ZA" dirty="0"/>
              <a:t>These specific fluids must come in contact with a mucous membrane or damaged tissue or be directly injected into the blood-stream (from a needle or syringe) for transmission to possibly occur. </a:t>
            </a:r>
          </a:p>
        </p:txBody>
      </p:sp>
    </p:spTree>
    <p:extLst>
      <p:ext uri="{BB962C8B-B14F-4D97-AF65-F5344CB8AC3E}">
        <p14:creationId xmlns:p14="http://schemas.microsoft.com/office/powerpoint/2010/main" val="235516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Transmitting the HIV Virus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5" name="Content Placeholder 4"/>
          <p:cNvSpPr>
            <a:spLocks noGrp="1"/>
          </p:cNvSpPr>
          <p:nvPr>
            <p:ph sz="quarter" idx="1"/>
          </p:nvPr>
        </p:nvSpPr>
        <p:spPr/>
        <p:txBody>
          <a:bodyPr/>
          <a:lstStyle/>
          <a:p>
            <a:r>
              <a:rPr lang="en-ZA" dirty="0"/>
              <a:t>HIV is most commonly transmitted through specific sexual behaviours or sharing needles with an infected person. </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418172" y="2721646"/>
            <a:ext cx="4318000" cy="2882900"/>
          </a:xfrm>
          <a:prstGeom prst="rect">
            <a:avLst/>
          </a:prstGeom>
        </p:spPr>
      </p:pic>
    </p:spTree>
    <p:extLst>
      <p:ext uri="{BB962C8B-B14F-4D97-AF65-F5344CB8AC3E}">
        <p14:creationId xmlns:p14="http://schemas.microsoft.com/office/powerpoint/2010/main" val="8266564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Vaginal sex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5" name="Content Placeholder 4"/>
          <p:cNvSpPr>
            <a:spLocks noGrp="1"/>
          </p:cNvSpPr>
          <p:nvPr>
            <p:ph sz="quarter" idx="1"/>
          </p:nvPr>
        </p:nvSpPr>
        <p:spPr/>
        <p:txBody>
          <a:bodyPr/>
          <a:lstStyle/>
          <a:p>
            <a:r>
              <a:rPr lang="en-ZA" dirty="0"/>
              <a:t>Vaginal sex is the most common way the virus is transmitted. HIV can be found in the blood, semen, pre-seminal fluid or vaginal fluid of a person infected with the virus.</a:t>
            </a:r>
          </a:p>
          <a:p>
            <a:r>
              <a:rPr lang="en-ZA" dirty="0"/>
              <a:t>In women, the lining of the vagina tears most of the time during sex and can allow HIV to enter the body. </a:t>
            </a:r>
          </a:p>
          <a:p>
            <a:r>
              <a:rPr lang="en-ZA" dirty="0"/>
              <a:t>HIV can also be directly absorbed through the mucous membranes that line the vagina and cervix. Infection is thus unavoidable.</a:t>
            </a:r>
          </a:p>
          <a:p>
            <a:endParaRPr lang="en-ZA" dirty="0"/>
          </a:p>
        </p:txBody>
      </p:sp>
    </p:spTree>
    <p:extLst>
      <p:ext uri="{BB962C8B-B14F-4D97-AF65-F5344CB8AC3E}">
        <p14:creationId xmlns:p14="http://schemas.microsoft.com/office/powerpoint/2010/main" val="9293184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Vaginal sex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5" name="Content Placeholder 4"/>
          <p:cNvSpPr>
            <a:spLocks noGrp="1"/>
          </p:cNvSpPr>
          <p:nvPr>
            <p:ph sz="quarter" idx="1"/>
          </p:nvPr>
        </p:nvSpPr>
        <p:spPr/>
        <p:txBody>
          <a:bodyPr/>
          <a:lstStyle/>
          <a:p>
            <a:r>
              <a:rPr lang="en-ZA" dirty="0"/>
              <a:t>In men, HIV can enter the body through the urethra (the opening at the tip of the penis) or through small cuts or open sores on the penis.</a:t>
            </a:r>
          </a:p>
          <a:p>
            <a:r>
              <a:rPr lang="en-ZA" dirty="0"/>
              <a:t>Not having sex is the most effective way to avoid HIV.</a:t>
            </a:r>
          </a:p>
          <a:p>
            <a:r>
              <a:rPr lang="en-ZA" dirty="0"/>
              <a:t>If you choose to have vaginal sex, use a latex condom to help protect both you and your partner from HIV and other STDs. </a:t>
            </a:r>
          </a:p>
          <a:p>
            <a:r>
              <a:rPr lang="en-ZA" dirty="0"/>
              <a:t>Studies have shown that </a:t>
            </a:r>
            <a:r>
              <a:rPr lang="en-ZA" b="1" u="sng" dirty="0"/>
              <a:t>latex condoms</a:t>
            </a:r>
            <a:r>
              <a:rPr lang="en-ZA" dirty="0"/>
              <a:t> are very effective, though not perfect, in preventing HIV transmission when used correctly and consistently. </a:t>
            </a:r>
          </a:p>
        </p:txBody>
      </p:sp>
    </p:spTree>
    <p:extLst>
      <p:ext uri="{BB962C8B-B14F-4D97-AF65-F5344CB8AC3E}">
        <p14:creationId xmlns:p14="http://schemas.microsoft.com/office/powerpoint/2010/main" val="27605230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Anal sex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5" name="Content Placeholder 4"/>
          <p:cNvSpPr>
            <a:spLocks noGrp="1"/>
          </p:cNvSpPr>
          <p:nvPr>
            <p:ph sz="quarter" idx="1"/>
          </p:nvPr>
        </p:nvSpPr>
        <p:spPr/>
        <p:txBody>
          <a:bodyPr>
            <a:normAutofit/>
          </a:bodyPr>
          <a:lstStyle/>
          <a:p>
            <a:r>
              <a:rPr lang="en-ZA" dirty="0"/>
              <a:t>Unprotected (without a condom) anal sex is considered very risky behaviour. </a:t>
            </a:r>
          </a:p>
          <a:p>
            <a:r>
              <a:rPr lang="en-ZA" dirty="0"/>
              <a:t>HIV can be found in the blood, semen, and pre-seminal fluid of a person infected with the virus. </a:t>
            </a:r>
          </a:p>
          <a:p>
            <a:r>
              <a:rPr lang="en-ZA" dirty="0"/>
              <a:t>In general, the person receiving the semen is at greater risk of getting HIV because the lining of the rectum is thin and may allow the virus to enter the body during anal sex. </a:t>
            </a:r>
          </a:p>
          <a:p>
            <a:r>
              <a:rPr lang="en-ZA" dirty="0"/>
              <a:t>However, a person who inserts his penis into an infected partner also is at risk because HIV can enter through the urethra (the opening at the tip of the penis) or through small cuts, abrasions, or open sores on the penis.</a:t>
            </a:r>
          </a:p>
          <a:p>
            <a:endParaRPr lang="en-ZA" dirty="0"/>
          </a:p>
        </p:txBody>
      </p:sp>
    </p:spTree>
    <p:extLst>
      <p:ext uri="{BB962C8B-B14F-4D97-AF65-F5344CB8AC3E}">
        <p14:creationId xmlns:p14="http://schemas.microsoft.com/office/powerpoint/2010/main" val="36507538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Anal sex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5" name="Content Placeholder 4"/>
          <p:cNvSpPr>
            <a:spLocks noGrp="1"/>
          </p:cNvSpPr>
          <p:nvPr>
            <p:ph sz="quarter" idx="1"/>
          </p:nvPr>
        </p:nvSpPr>
        <p:spPr/>
        <p:txBody>
          <a:bodyPr>
            <a:normAutofit/>
          </a:bodyPr>
          <a:lstStyle/>
          <a:p>
            <a:r>
              <a:rPr lang="en-ZA" dirty="0"/>
              <a:t>Abstaining from sex, not having sex, is the most effective way to avoid HIV. If people choose to have anal sex, they should use a latex condom. </a:t>
            </a:r>
          </a:p>
          <a:p>
            <a:r>
              <a:rPr lang="en-ZA" dirty="0"/>
              <a:t>However, condoms are more likely to break during anal sex than during vaginal sex. Thus, even with a condom, anal sex can be risky. </a:t>
            </a:r>
          </a:p>
        </p:txBody>
      </p:sp>
    </p:spTree>
    <p:extLst>
      <p:ext uri="{BB962C8B-B14F-4D97-AF65-F5344CB8AC3E}">
        <p14:creationId xmlns:p14="http://schemas.microsoft.com/office/powerpoint/2010/main" val="15257775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Oral sex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5" name="Content Placeholder 4"/>
          <p:cNvSpPr>
            <a:spLocks noGrp="1"/>
          </p:cNvSpPr>
          <p:nvPr>
            <p:ph sz="quarter" idx="1"/>
          </p:nvPr>
        </p:nvSpPr>
        <p:spPr/>
        <p:txBody>
          <a:bodyPr/>
          <a:lstStyle/>
          <a:p>
            <a:r>
              <a:rPr lang="en-ZA" dirty="0"/>
              <a:t>It is possible for either partner to become infected with HIV through performing or receiving oral sex.</a:t>
            </a:r>
          </a:p>
          <a:p>
            <a:r>
              <a:rPr lang="en-ZA" dirty="0"/>
              <a:t>It is a less common mode of transmission than other sexual behaviours (anal and vaginal sex). </a:t>
            </a:r>
          </a:p>
        </p:txBody>
      </p:sp>
      <p:pic>
        <p:nvPicPr>
          <p:cNvPr id="6" name="Picture 5" descr="C:\Users\Danielle\AppData\Local\Microsoft\Windows\Temporary Internet Files\Content.IE5\XVQI7HWM\MC900437803[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0372" y="3585693"/>
            <a:ext cx="2133600" cy="2133600"/>
          </a:xfrm>
          <a:prstGeom prst="rect">
            <a:avLst/>
          </a:prstGeom>
          <a:noFill/>
          <a:ln>
            <a:noFill/>
          </a:ln>
        </p:spPr>
      </p:pic>
    </p:spTree>
    <p:extLst>
      <p:ext uri="{BB962C8B-B14F-4D97-AF65-F5344CB8AC3E}">
        <p14:creationId xmlns:p14="http://schemas.microsoft.com/office/powerpoint/2010/main" val="38393362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Oral sex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5" name="Content Placeholder 4"/>
          <p:cNvSpPr>
            <a:spLocks noGrp="1"/>
          </p:cNvSpPr>
          <p:nvPr>
            <p:ph sz="quarter" idx="1"/>
          </p:nvPr>
        </p:nvSpPr>
        <p:spPr/>
        <p:txBody>
          <a:bodyPr/>
          <a:lstStyle/>
          <a:p>
            <a:pPr marL="0" indent="0">
              <a:buNone/>
            </a:pPr>
            <a:r>
              <a:rPr lang="en-ZA" dirty="0"/>
              <a:t>However, if the person performing oral sex has HIV, blood from their mouth may enter the body of the person receiving oral sex through various places:</a:t>
            </a:r>
          </a:p>
          <a:p>
            <a:pPr lvl="0" fontAlgn="base"/>
            <a:r>
              <a:rPr lang="en-ZA" dirty="0">
                <a:effectLst>
                  <a:outerShdw sx="0" sy="0">
                    <a:srgbClr val="000000"/>
                  </a:outerShdw>
                </a:effectLst>
              </a:rPr>
              <a:t>The lining of the opening at the tip of the penis</a:t>
            </a:r>
          </a:p>
          <a:p>
            <a:pPr lvl="0" fontAlgn="base"/>
            <a:r>
              <a:rPr lang="en-ZA" dirty="0">
                <a:effectLst>
                  <a:outerShdw sx="0" sy="0">
                    <a:srgbClr val="000000"/>
                  </a:outerShdw>
                </a:effectLst>
              </a:rPr>
              <a:t>The lining of the vagina or cervix</a:t>
            </a:r>
          </a:p>
          <a:p>
            <a:pPr lvl="0" fontAlgn="base"/>
            <a:r>
              <a:rPr lang="en-ZA" dirty="0">
                <a:effectLst>
                  <a:outerShdw sx="0" sy="0">
                    <a:srgbClr val="000000"/>
                  </a:outerShdw>
                </a:effectLst>
              </a:rPr>
              <a:t>The lining of the anus</a:t>
            </a:r>
          </a:p>
          <a:p>
            <a:pPr lvl="0" fontAlgn="base"/>
            <a:r>
              <a:rPr lang="en-ZA" dirty="0">
                <a:effectLst>
                  <a:outerShdw sx="0" sy="0">
                    <a:srgbClr val="000000"/>
                  </a:outerShdw>
                </a:effectLst>
              </a:rPr>
              <a:t>Directly into the body through small cuts or open sores.</a:t>
            </a:r>
          </a:p>
          <a:p>
            <a:pPr marL="0" indent="0">
              <a:buNone/>
            </a:pPr>
            <a:endParaRPr lang="en-ZA" dirty="0"/>
          </a:p>
          <a:p>
            <a:r>
              <a:rPr lang="en-ZA" dirty="0"/>
              <a:t>Cells lining the mouth of the person performing oral sex may allow HIV to enter their body. </a:t>
            </a:r>
          </a:p>
        </p:txBody>
      </p:sp>
    </p:spTree>
    <p:extLst>
      <p:ext uri="{BB962C8B-B14F-4D97-AF65-F5344CB8AC3E}">
        <p14:creationId xmlns:p14="http://schemas.microsoft.com/office/powerpoint/2010/main" val="40518548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127</a:t>
            </a:fld>
            <a:endParaRPr lang="en-US" dirty="0"/>
          </a:p>
        </p:txBody>
      </p:sp>
      <p:sp>
        <p:nvSpPr>
          <p:cNvPr id="5" name="Content Placeholder 4"/>
          <p:cNvSpPr>
            <a:spLocks noGrp="1"/>
          </p:cNvSpPr>
          <p:nvPr>
            <p:ph sz="quarter" idx="1"/>
          </p:nvPr>
        </p:nvSpPr>
        <p:spPr/>
        <p:txBody>
          <a:bodyPr/>
          <a:lstStyle/>
          <a:p>
            <a:r>
              <a:rPr lang="en-ZA" dirty="0"/>
              <a:t>Not having sex is the most effective way to avoid HIV.</a:t>
            </a:r>
          </a:p>
        </p:txBody>
      </p:sp>
    </p:spTree>
    <p:extLst>
      <p:ext uri="{BB962C8B-B14F-4D97-AF65-F5344CB8AC3E}">
        <p14:creationId xmlns:p14="http://schemas.microsoft.com/office/powerpoint/2010/main" val="28049351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Advice about oral sex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5" name="Content Placeholder 4"/>
          <p:cNvSpPr>
            <a:spLocks noGrp="1"/>
          </p:cNvSpPr>
          <p:nvPr>
            <p:ph sz="quarter" idx="1"/>
          </p:nvPr>
        </p:nvSpPr>
        <p:spPr/>
        <p:txBody>
          <a:bodyPr/>
          <a:lstStyle/>
          <a:p>
            <a:r>
              <a:rPr lang="en-ZA" dirty="0"/>
              <a:t>If you choose to perform oral sex, and your partner is male, use a latex condom on the penis. </a:t>
            </a:r>
          </a:p>
          <a:p>
            <a:r>
              <a:rPr lang="en-ZA" dirty="0"/>
              <a:t>If you or your partner is allergic to latex, polyurethane condoms can be used. </a:t>
            </a:r>
          </a:p>
          <a:p>
            <a:r>
              <a:rPr lang="en-ZA" dirty="0"/>
              <a:t>If you choose to have oral sex, and your partner is female, use a latex barrier (such as a natural rubber latex sheet, a dental dam, or a cut-open condom that makes a square) between your mouth and the vagina.</a:t>
            </a:r>
          </a:p>
          <a:p>
            <a:endParaRPr lang="en-ZA" dirty="0"/>
          </a:p>
        </p:txBody>
      </p:sp>
    </p:spTree>
    <p:extLst>
      <p:ext uri="{BB962C8B-B14F-4D97-AF65-F5344CB8AC3E}">
        <p14:creationId xmlns:p14="http://schemas.microsoft.com/office/powerpoint/2010/main" val="32200049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Oral Protection</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129</a:t>
            </a:fld>
            <a:endParaRPr lang="en-US" dirty="0"/>
          </a:p>
        </p:txBody>
      </p:sp>
      <p:sp>
        <p:nvSpPr>
          <p:cNvPr id="5" name="Content Placeholder 4"/>
          <p:cNvSpPr>
            <a:spLocks noGrp="1"/>
          </p:cNvSpPr>
          <p:nvPr>
            <p:ph sz="quarter" idx="1"/>
          </p:nvPr>
        </p:nvSpPr>
        <p:spPr/>
        <p:txBody>
          <a:bodyPr/>
          <a:lstStyle/>
          <a:p>
            <a:r>
              <a:rPr lang="en-ZA" dirty="0"/>
              <a:t>A latex barrier such as a dental dam reduces the risk of blood or vaginal fluids entering your mouth. Plastic food wrap also can be used as a barrier.</a:t>
            </a:r>
          </a:p>
        </p:txBody>
      </p:sp>
    </p:spTree>
    <p:extLst>
      <p:ext uri="{BB962C8B-B14F-4D97-AF65-F5344CB8AC3E}">
        <p14:creationId xmlns:p14="http://schemas.microsoft.com/office/powerpoint/2010/main" val="176286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Advice about anal sex</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5" name="Content Placeholder 4"/>
          <p:cNvSpPr>
            <a:spLocks noGrp="1"/>
          </p:cNvSpPr>
          <p:nvPr>
            <p:ph sz="quarter" idx="1"/>
          </p:nvPr>
        </p:nvSpPr>
        <p:spPr/>
        <p:txBody>
          <a:bodyPr/>
          <a:lstStyle/>
          <a:p>
            <a:r>
              <a:rPr lang="en-ZA" dirty="0"/>
              <a:t>If you choose to perform oral sex with either a male or female partner and this sex includes oral contact with your partners anus, use a latex barrier such as a natural rubber latex sheet, a dental dam, or a cut-open condom that makes a square between your mouth and the anus. </a:t>
            </a:r>
          </a:p>
          <a:p>
            <a:r>
              <a:rPr lang="en-ZA" dirty="0"/>
              <a:t>If you choose to share sex toys with your partner, such as dildos or vibrators, each partner should use a new condom on the sex toy and be sure to clean sex toys between each use. </a:t>
            </a:r>
          </a:p>
          <a:p>
            <a:endParaRPr lang="en-ZA" dirty="0"/>
          </a:p>
        </p:txBody>
      </p:sp>
    </p:spTree>
    <p:extLst>
      <p:ext uri="{BB962C8B-B14F-4D97-AF65-F5344CB8AC3E}">
        <p14:creationId xmlns:p14="http://schemas.microsoft.com/office/powerpoint/2010/main" val="33726654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Mother to Child Transmission</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131</a:t>
            </a:fld>
            <a:endParaRPr lang="en-US" dirty="0"/>
          </a:p>
        </p:txBody>
      </p:sp>
      <p:sp>
        <p:nvSpPr>
          <p:cNvPr id="5" name="Content Placeholder 4"/>
          <p:cNvSpPr>
            <a:spLocks noGrp="1"/>
          </p:cNvSpPr>
          <p:nvPr>
            <p:ph sz="quarter" idx="1"/>
          </p:nvPr>
        </p:nvSpPr>
        <p:spPr/>
        <p:txBody>
          <a:bodyPr/>
          <a:lstStyle/>
          <a:p>
            <a:r>
              <a:rPr lang="en-ZA" dirty="0"/>
              <a:t>Mother-to-child transmission (MTCT) is when an HIV-infected woman passes the virus to her baby.</a:t>
            </a:r>
          </a:p>
        </p:txBody>
      </p:sp>
    </p:spTree>
    <p:extLst>
      <p:ext uri="{BB962C8B-B14F-4D97-AF65-F5344CB8AC3E}">
        <p14:creationId xmlns:p14="http://schemas.microsoft.com/office/powerpoint/2010/main" val="11985317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Mother to Child Transmission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5" name="Content Placeholder 4"/>
          <p:cNvSpPr>
            <a:spLocks noGrp="1"/>
          </p:cNvSpPr>
          <p:nvPr>
            <p:ph sz="quarter" idx="1"/>
          </p:nvPr>
        </p:nvSpPr>
        <p:spPr/>
        <p:txBody>
          <a:bodyPr/>
          <a:lstStyle/>
          <a:p>
            <a:pPr marL="0" indent="0">
              <a:buNone/>
            </a:pPr>
            <a:r>
              <a:rPr lang="en-ZA" b="1" dirty="0"/>
              <a:t>MTCT can occur during:</a:t>
            </a:r>
            <a:endParaRPr lang="en-ZA" dirty="0"/>
          </a:p>
          <a:p>
            <a:pPr lvl="0"/>
            <a:r>
              <a:rPr lang="en-GB" dirty="0"/>
              <a:t>pregnancy, </a:t>
            </a:r>
            <a:endParaRPr lang="en-ZA" dirty="0"/>
          </a:p>
          <a:p>
            <a:pPr lvl="0"/>
            <a:r>
              <a:rPr lang="en-GB" dirty="0"/>
              <a:t>labour and delivery, or </a:t>
            </a:r>
            <a:endParaRPr lang="en-ZA" dirty="0"/>
          </a:p>
          <a:p>
            <a:pPr lvl="0"/>
            <a:r>
              <a:rPr lang="en-GB" dirty="0"/>
              <a:t>breastfeeding. </a:t>
            </a:r>
            <a:endParaRPr lang="en-ZA" dirty="0"/>
          </a:p>
          <a:p>
            <a:pPr marL="0" indent="0">
              <a:buNone/>
            </a:pPr>
            <a:endParaRPr lang="en-ZA" dirty="0"/>
          </a:p>
          <a:p>
            <a:r>
              <a:rPr lang="en-ZA" dirty="0"/>
              <a:t>Without treatment, around 15-30% of babies born to HIV positive women will become infected with HIV during pregnancy and delivery. A further 5-20% will become infected through breastfeeding.</a:t>
            </a:r>
          </a:p>
          <a:p>
            <a:endParaRPr lang="en-ZA" dirty="0"/>
          </a:p>
        </p:txBody>
      </p:sp>
    </p:spTree>
    <p:extLst>
      <p:ext uri="{BB962C8B-B14F-4D97-AF65-F5344CB8AC3E}">
        <p14:creationId xmlns:p14="http://schemas.microsoft.com/office/powerpoint/2010/main" val="41083077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Mother to Child Transmission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5" name="Content Placeholder 4"/>
          <p:cNvSpPr>
            <a:spLocks noGrp="1"/>
          </p:cNvSpPr>
          <p:nvPr>
            <p:ph sz="quarter" idx="1"/>
          </p:nvPr>
        </p:nvSpPr>
        <p:spPr/>
        <p:txBody>
          <a:bodyPr>
            <a:normAutofit lnSpcReduction="10000"/>
          </a:bodyPr>
          <a:lstStyle/>
          <a:p>
            <a:pPr marL="0" indent="0">
              <a:buNone/>
            </a:pPr>
            <a:r>
              <a:rPr lang="en-ZA" b="1" dirty="0"/>
              <a:t>Effective prevention of mother-to-child transmission requires a strategy:</a:t>
            </a:r>
            <a:endParaRPr lang="en-ZA" dirty="0"/>
          </a:p>
          <a:p>
            <a:pPr lvl="0" fontAlgn="base"/>
            <a:r>
              <a:rPr lang="en-ZA" dirty="0">
                <a:effectLst>
                  <a:outerShdw sx="0" sy="0">
                    <a:srgbClr val="000000"/>
                  </a:outerShdw>
                </a:effectLst>
              </a:rPr>
              <a:t>Preventing HIV infection among parents.</a:t>
            </a:r>
          </a:p>
          <a:p>
            <a:pPr lvl="0" fontAlgn="base"/>
            <a:r>
              <a:rPr lang="en-ZA" dirty="0">
                <a:effectLst>
                  <a:outerShdw sx="0" sy="0">
                    <a:srgbClr val="000000"/>
                  </a:outerShdw>
                </a:effectLst>
              </a:rPr>
              <a:t>Making HIV testing and other prevention methods available. </a:t>
            </a:r>
          </a:p>
          <a:p>
            <a:pPr lvl="0" fontAlgn="base"/>
            <a:r>
              <a:rPr lang="en-ZA" dirty="0">
                <a:effectLst>
                  <a:outerShdw sx="0" sy="0">
                    <a:srgbClr val="000000"/>
                  </a:outerShdw>
                </a:effectLst>
              </a:rPr>
              <a:t>Avoiding unwanted pregnancies among HIV positive women</a:t>
            </a:r>
          </a:p>
          <a:p>
            <a:pPr lvl="0" fontAlgn="base"/>
            <a:r>
              <a:rPr lang="en-ZA" dirty="0">
                <a:effectLst>
                  <a:outerShdw sx="0" sy="0">
                    <a:srgbClr val="000000"/>
                  </a:outerShdw>
                </a:effectLst>
              </a:rPr>
              <a:t>Providing appropriate counselling and support to women living with HIV.</a:t>
            </a:r>
          </a:p>
          <a:p>
            <a:pPr lvl="0" fontAlgn="base"/>
            <a:r>
              <a:rPr lang="en-ZA" dirty="0">
                <a:effectLst>
                  <a:outerShdw sx="0" sy="0">
                    <a:srgbClr val="000000"/>
                  </a:outerShdw>
                </a:effectLst>
              </a:rPr>
              <a:t>Preventing the transmission of HIV from HIV positive mothers to their infants during pregnancy, labour, delivery and breastfeeding.</a:t>
            </a:r>
          </a:p>
          <a:p>
            <a:pPr lvl="0" fontAlgn="base"/>
            <a:r>
              <a:rPr lang="en-ZA" dirty="0">
                <a:effectLst>
                  <a:outerShdw sx="0" sy="0">
                    <a:srgbClr val="000000"/>
                  </a:outerShdw>
                </a:effectLst>
              </a:rPr>
              <a:t>Integration of HIV care, treatment and support for women found to be positive and their families.</a:t>
            </a:r>
          </a:p>
        </p:txBody>
      </p:sp>
    </p:spTree>
    <p:extLst>
      <p:ext uri="{BB962C8B-B14F-4D97-AF65-F5344CB8AC3E}">
        <p14:creationId xmlns:p14="http://schemas.microsoft.com/office/powerpoint/2010/main" val="159465400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Mother to Child Transmission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5" name="Content Placeholder 4"/>
          <p:cNvSpPr>
            <a:spLocks noGrp="1"/>
          </p:cNvSpPr>
          <p:nvPr>
            <p:ph sz="quarter" idx="1"/>
          </p:nvPr>
        </p:nvSpPr>
        <p:spPr/>
        <p:txBody>
          <a:bodyPr>
            <a:normAutofit/>
          </a:bodyPr>
          <a:lstStyle/>
          <a:p>
            <a:r>
              <a:rPr lang="en-ZA" b="1" dirty="0"/>
              <a:t>Mothers with HIV are advised not to breastfeed.</a:t>
            </a:r>
            <a:r>
              <a:rPr lang="en-ZA" dirty="0"/>
              <a:t> </a:t>
            </a:r>
          </a:p>
          <a:p>
            <a:r>
              <a:rPr lang="en-ZA" dirty="0"/>
              <a:t>However if they live in a country where safe water is not available then the risk of life-threatening conditions from formula feeding may be higher than the risk from breastfeeding.</a:t>
            </a:r>
          </a:p>
        </p:txBody>
      </p:sp>
    </p:spTree>
    <p:extLst>
      <p:ext uri="{BB962C8B-B14F-4D97-AF65-F5344CB8AC3E}">
        <p14:creationId xmlns:p14="http://schemas.microsoft.com/office/powerpoint/2010/main" val="4083681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Dangers Of Drug Abuse And Behaviour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5" name="Content Placeholder 4"/>
          <p:cNvSpPr>
            <a:spLocks noGrp="1"/>
          </p:cNvSpPr>
          <p:nvPr>
            <p:ph sz="quarter" idx="1"/>
          </p:nvPr>
        </p:nvSpPr>
        <p:spPr/>
        <p:txBody>
          <a:bodyPr/>
          <a:lstStyle/>
          <a:p>
            <a:r>
              <a:rPr lang="en-ZA" dirty="0"/>
              <a:t>Any drug or alcohol usage contributes to the spread of HIV / AIDS because they interfere with good decision making. </a:t>
            </a:r>
          </a:p>
          <a:p>
            <a:r>
              <a:rPr lang="en-ZA" dirty="0"/>
              <a:t>And if needles are shared with HIV positive people, the virus can be spread in this way.</a:t>
            </a:r>
          </a:p>
        </p:txBody>
      </p:sp>
      <p:pic>
        <p:nvPicPr>
          <p:cNvPr id="6" name="Picture 5" descr="C:\Users\Danielle\AppData\Local\Microsoft\Windows\Temporary Internet Files\Content.IE5\TI923ET7\MC900199368[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129182" y="2973315"/>
            <a:ext cx="895979" cy="3280194"/>
          </a:xfrm>
          <a:prstGeom prst="rect">
            <a:avLst/>
          </a:prstGeom>
          <a:noFill/>
          <a:ln>
            <a:noFill/>
          </a:ln>
        </p:spPr>
      </p:pic>
    </p:spTree>
    <p:extLst>
      <p:ext uri="{BB962C8B-B14F-4D97-AF65-F5344CB8AC3E}">
        <p14:creationId xmlns:p14="http://schemas.microsoft.com/office/powerpoint/2010/main" val="11324506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Dangers Of Drug Abuse And Behaviour</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136</a:t>
            </a:fld>
            <a:endParaRPr lang="en-US" dirty="0"/>
          </a:p>
        </p:txBody>
      </p:sp>
      <p:sp>
        <p:nvSpPr>
          <p:cNvPr id="5" name="Content Placeholder 4"/>
          <p:cNvSpPr>
            <a:spLocks noGrp="1"/>
          </p:cNvSpPr>
          <p:nvPr>
            <p:ph sz="quarter" idx="1"/>
          </p:nvPr>
        </p:nvSpPr>
        <p:spPr/>
        <p:txBody>
          <a:bodyPr/>
          <a:lstStyle/>
          <a:p>
            <a:r>
              <a:rPr lang="en-ZA" dirty="0"/>
              <a:t>Drug and alcohol usage can also lead to the condom not being used correctly. </a:t>
            </a:r>
          </a:p>
        </p:txBody>
      </p:sp>
    </p:spTree>
    <p:extLst>
      <p:ext uri="{BB962C8B-B14F-4D97-AF65-F5344CB8AC3E}">
        <p14:creationId xmlns:p14="http://schemas.microsoft.com/office/powerpoint/2010/main" val="4183855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Dangers Of Drug Abuse And Behaviour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5" name="Content Placeholder 4"/>
          <p:cNvSpPr>
            <a:spLocks noGrp="1"/>
          </p:cNvSpPr>
          <p:nvPr>
            <p:ph sz="quarter" idx="1"/>
          </p:nvPr>
        </p:nvSpPr>
        <p:spPr/>
        <p:txBody>
          <a:bodyPr/>
          <a:lstStyle/>
          <a:p>
            <a:r>
              <a:rPr lang="en-ZA" dirty="0"/>
              <a:t>Also, remember that alcohol abuse interferes with the body’s use of vitamins and minerals, both critical in maintaining a healthy immune system.  </a:t>
            </a:r>
          </a:p>
          <a:p>
            <a:r>
              <a:rPr lang="en-ZA" dirty="0"/>
              <a:t>It decreases white blood cell counts and this inhibits the body’s ability to fight infection.</a:t>
            </a:r>
          </a:p>
          <a:p>
            <a:r>
              <a:rPr lang="en-ZA" dirty="0"/>
              <a:t>Like alcohol abuse, drug abuse results in high-risk behaviours that include unprotected sex and the sharing of contaminated needles.</a:t>
            </a:r>
          </a:p>
          <a:p>
            <a:endParaRPr lang="en-ZA" dirty="0"/>
          </a:p>
        </p:txBody>
      </p:sp>
    </p:spTree>
    <p:extLst>
      <p:ext uri="{BB962C8B-B14F-4D97-AF65-F5344CB8AC3E}">
        <p14:creationId xmlns:p14="http://schemas.microsoft.com/office/powerpoint/2010/main" val="33795718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Drugs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5" name="Content Placeholder 4"/>
          <p:cNvSpPr>
            <a:spLocks noGrp="1"/>
          </p:cNvSpPr>
          <p:nvPr>
            <p:ph sz="quarter" idx="1"/>
          </p:nvPr>
        </p:nvSpPr>
        <p:spPr/>
        <p:txBody>
          <a:bodyPr/>
          <a:lstStyle/>
          <a:p>
            <a:r>
              <a:rPr lang="en-ZA" dirty="0"/>
              <a:t>Drugs are chemicals or substances that change the way our bodies work. </a:t>
            </a:r>
          </a:p>
          <a:p>
            <a:r>
              <a:rPr lang="en-ZA" dirty="0"/>
              <a:t>Drugs may intensify or dull your senses, alter your sense of alertness, and sometimes decrease physical pain.</a:t>
            </a:r>
          </a:p>
          <a:p>
            <a:r>
              <a:rPr lang="en-ZA" dirty="0"/>
              <a:t>Although it can feel good at first, they can do a lot of harm to the body and brain. </a:t>
            </a:r>
          </a:p>
          <a:p>
            <a:r>
              <a:rPr lang="en-ZA" dirty="0"/>
              <a:t>Drinking alcohol, taking illegal drugs, and sniffing glue can all cause serious damage to the human body and immune system. </a:t>
            </a:r>
          </a:p>
          <a:p>
            <a:endParaRPr lang="en-ZA" dirty="0"/>
          </a:p>
        </p:txBody>
      </p:sp>
    </p:spTree>
    <p:extLst>
      <p:ext uri="{BB962C8B-B14F-4D97-AF65-F5344CB8AC3E}">
        <p14:creationId xmlns:p14="http://schemas.microsoft.com/office/powerpoint/2010/main" val="31039189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Drugs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5" name="Content Placeholder 4"/>
          <p:cNvSpPr>
            <a:spLocks noGrp="1"/>
          </p:cNvSpPr>
          <p:nvPr>
            <p:ph sz="quarter" idx="1"/>
          </p:nvPr>
        </p:nvSpPr>
        <p:spPr/>
        <p:txBody>
          <a:bodyPr/>
          <a:lstStyle/>
          <a:p>
            <a:r>
              <a:rPr lang="en-ZA" dirty="0"/>
              <a:t>Some drugs severely impair a person's ability to make healthy choices and decisions. </a:t>
            </a:r>
          </a:p>
          <a:p>
            <a:r>
              <a:rPr lang="en-ZA" dirty="0"/>
              <a:t>Teens that drink, for example, are more likely to get involved in dangerous situations, such as driving under the influence or having unprotected sex.</a:t>
            </a:r>
          </a:p>
        </p:txBody>
      </p:sp>
    </p:spTree>
    <p:extLst>
      <p:ext uri="{BB962C8B-B14F-4D97-AF65-F5344CB8AC3E}">
        <p14:creationId xmlns:p14="http://schemas.microsoft.com/office/powerpoint/2010/main" val="349809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2597231"/>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Drugs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5" name="Content Placeholder 4"/>
          <p:cNvSpPr>
            <a:spLocks noGrp="1"/>
          </p:cNvSpPr>
          <p:nvPr>
            <p:ph sz="quarter" idx="1"/>
          </p:nvPr>
        </p:nvSpPr>
        <p:spPr/>
        <p:txBody>
          <a:bodyPr/>
          <a:lstStyle/>
          <a:p>
            <a:pPr marL="0" indent="0">
              <a:buNone/>
            </a:pPr>
            <a:r>
              <a:rPr lang="en-ZA" b="1" dirty="0"/>
              <a:t>The effects of some common drugs:</a:t>
            </a:r>
          </a:p>
          <a:p>
            <a:pPr lvl="0" fontAlgn="base"/>
            <a:r>
              <a:rPr lang="en-ZA" dirty="0">
                <a:effectLst>
                  <a:outerShdw sx="0" sy="0">
                    <a:srgbClr val="000000"/>
                  </a:outerShdw>
                </a:effectLst>
              </a:rPr>
              <a:t>Alcohol first acts as a stimulant, and then it makes people feel relaxed and a bit sleepy. High doses of alcohol seriously affect judgment and coordination. </a:t>
            </a:r>
          </a:p>
          <a:p>
            <a:pPr lvl="0" fontAlgn="base"/>
            <a:r>
              <a:rPr lang="en-ZA" dirty="0">
                <a:effectLst>
                  <a:outerShdw sx="0" sy="0">
                    <a:srgbClr val="000000"/>
                  </a:outerShdw>
                </a:effectLst>
              </a:rPr>
              <a:t>Cocaine is a stimulant that affects the central nervous system, giving users a quick, intense feeling of power and energy. Injecting cocaine can give you</a:t>
            </a:r>
            <a:r>
              <a:rPr lang="en-ZA" dirty="0"/>
              <a:t> </a:t>
            </a:r>
            <a:r>
              <a:rPr lang="en-ZA" dirty="0">
                <a:effectLst>
                  <a:outerShdw sx="0" sy="0">
                    <a:srgbClr val="000000"/>
                  </a:outerShdw>
                </a:effectLst>
              </a:rPr>
              <a:t>hepatitis</a:t>
            </a:r>
            <a:r>
              <a:rPr lang="en-ZA" dirty="0"/>
              <a:t> </a:t>
            </a:r>
            <a:r>
              <a:rPr lang="en-ZA" dirty="0">
                <a:effectLst>
                  <a:outerShdw sx="0" sy="0">
                    <a:srgbClr val="000000"/>
                  </a:outerShdw>
                </a:effectLst>
              </a:rPr>
              <a:t>B or C or</a:t>
            </a:r>
            <a:r>
              <a:rPr lang="en-ZA" dirty="0"/>
              <a:t> </a:t>
            </a:r>
            <a:r>
              <a:rPr lang="en-ZA" dirty="0">
                <a:effectLst>
                  <a:outerShdw sx="0" sy="0">
                    <a:srgbClr val="000000"/>
                  </a:outerShdw>
                </a:effectLst>
              </a:rPr>
              <a:t>HIV/AIDS</a:t>
            </a:r>
            <a:r>
              <a:rPr lang="en-ZA" dirty="0"/>
              <a:t> </a:t>
            </a:r>
            <a:r>
              <a:rPr lang="en-ZA" dirty="0">
                <a:effectLst>
                  <a:outerShdw sx="0" sy="0">
                    <a:srgbClr val="000000"/>
                  </a:outerShdw>
                </a:effectLst>
              </a:rPr>
              <a:t>if you share needles with other users. </a:t>
            </a:r>
          </a:p>
        </p:txBody>
      </p:sp>
    </p:spTree>
    <p:extLst>
      <p:ext uri="{BB962C8B-B14F-4D97-AF65-F5344CB8AC3E}">
        <p14:creationId xmlns:p14="http://schemas.microsoft.com/office/powerpoint/2010/main" val="26922821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Drugs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5" name="Content Placeholder 4"/>
          <p:cNvSpPr>
            <a:spLocks noGrp="1"/>
          </p:cNvSpPr>
          <p:nvPr>
            <p:ph sz="quarter" idx="1"/>
          </p:nvPr>
        </p:nvSpPr>
        <p:spPr/>
        <p:txBody>
          <a:bodyPr/>
          <a:lstStyle/>
          <a:p>
            <a:pPr marL="0" indent="0">
              <a:buNone/>
            </a:pPr>
            <a:r>
              <a:rPr lang="en-ZA" b="1" dirty="0"/>
              <a:t>The effects of some common drugs:</a:t>
            </a:r>
          </a:p>
          <a:p>
            <a:pPr lvl="0" fontAlgn="base"/>
            <a:r>
              <a:rPr lang="en-ZA" dirty="0">
                <a:effectLst>
                  <a:outerShdw sx="0" sy="0">
                    <a:srgbClr val="000000"/>
                  </a:outerShdw>
                </a:effectLst>
              </a:rPr>
              <a:t>Ecstasy combines a hallucinogenic with a stimulant effect, making all emotions, both negative and positive, much more intense. Many users experience depression, paranoia, anxiety, and confusion. There is some concern that these effects on the brain and emotion can become permanent with chronic use of ecstasy. In other words, it makes you dumb.</a:t>
            </a:r>
          </a:p>
        </p:txBody>
      </p:sp>
    </p:spTree>
    <p:extLst>
      <p:ext uri="{BB962C8B-B14F-4D97-AF65-F5344CB8AC3E}">
        <p14:creationId xmlns:p14="http://schemas.microsoft.com/office/powerpoint/2010/main" val="13715086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Drugs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5" name="Content Placeholder 4"/>
          <p:cNvSpPr>
            <a:spLocks noGrp="1"/>
          </p:cNvSpPr>
          <p:nvPr>
            <p:ph sz="quarter" idx="1"/>
          </p:nvPr>
        </p:nvSpPr>
        <p:spPr/>
        <p:txBody>
          <a:bodyPr/>
          <a:lstStyle/>
          <a:p>
            <a:pPr marL="0" indent="0">
              <a:buNone/>
            </a:pPr>
            <a:r>
              <a:rPr lang="en-ZA" b="1" dirty="0"/>
              <a:t>The effects of some common drugs:</a:t>
            </a:r>
          </a:p>
          <a:p>
            <a:pPr lvl="0" fontAlgn="base"/>
            <a:r>
              <a:rPr lang="en-ZA" dirty="0">
                <a:effectLst>
                  <a:outerShdw sx="0" sy="0">
                    <a:srgbClr val="000000"/>
                  </a:outerShdw>
                </a:effectLst>
              </a:rPr>
              <a:t>Heroin gives you a burst of euphoric feelings, especially if it is injected. This high is often followed by drowsiness, nausea, stomach cramps, and vomiting. Users feel the need to take more heroin as soon as possible just to feel good again. Users who inject heroin often have collapsed veins and put themselves at risk of getting deadly infections such as HIV/AIDS, hepatitis B or C, and bacterial endocarditis (inflammation of the lining of the heart) if they share needles with other users.</a:t>
            </a:r>
          </a:p>
        </p:txBody>
      </p:sp>
    </p:spTree>
    <p:extLst>
      <p:ext uri="{BB962C8B-B14F-4D97-AF65-F5344CB8AC3E}">
        <p14:creationId xmlns:p14="http://schemas.microsoft.com/office/powerpoint/2010/main" val="17400406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Drugs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5" name="Content Placeholder 4"/>
          <p:cNvSpPr>
            <a:spLocks noGrp="1"/>
          </p:cNvSpPr>
          <p:nvPr>
            <p:ph sz="quarter" idx="1"/>
          </p:nvPr>
        </p:nvSpPr>
        <p:spPr/>
        <p:txBody>
          <a:bodyPr/>
          <a:lstStyle/>
          <a:p>
            <a:pPr marL="0" indent="0">
              <a:buNone/>
            </a:pPr>
            <a:r>
              <a:rPr lang="en-ZA" b="1" dirty="0"/>
              <a:t>The effects of some common drugs:</a:t>
            </a:r>
          </a:p>
          <a:p>
            <a:pPr lvl="0" fontAlgn="base"/>
            <a:r>
              <a:rPr lang="en-ZA" dirty="0">
                <a:effectLst>
                  <a:outerShdw sx="0" sy="0">
                    <a:srgbClr val="000000"/>
                  </a:outerShdw>
                </a:effectLst>
              </a:rPr>
              <a:t>Inhalants are breathed in directly from the original container (sniffing or snorting), from a plastic bag (bagging), or by holding an inhalant-soaked rag in the mouth (huffing). Inhalants make you feel giddy and confused, as if you were drunk. Long-time users get headaches,</a:t>
            </a:r>
            <a:r>
              <a:rPr lang="en-ZA" dirty="0"/>
              <a:t> </a:t>
            </a:r>
            <a:r>
              <a:rPr lang="en-ZA" dirty="0">
                <a:effectLst>
                  <a:outerShdw sx="0" sy="0">
                    <a:srgbClr val="000000"/>
                  </a:outerShdw>
                </a:effectLst>
              </a:rPr>
              <a:t>nosebleeds, and may suffer loss of hearing and sense of smell. Inhalants are the most likely of abused substances to cause severe toxic reaction and death. Using inhalants, even one time, can kill you.</a:t>
            </a:r>
          </a:p>
        </p:txBody>
      </p:sp>
    </p:spTree>
    <p:extLst>
      <p:ext uri="{BB962C8B-B14F-4D97-AF65-F5344CB8AC3E}">
        <p14:creationId xmlns:p14="http://schemas.microsoft.com/office/powerpoint/2010/main" val="35434108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Drugs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5" name="Content Placeholder 4"/>
          <p:cNvSpPr>
            <a:spLocks noGrp="1"/>
          </p:cNvSpPr>
          <p:nvPr>
            <p:ph sz="quarter" idx="1"/>
          </p:nvPr>
        </p:nvSpPr>
        <p:spPr/>
        <p:txBody>
          <a:bodyPr/>
          <a:lstStyle/>
          <a:p>
            <a:pPr marL="0" indent="0">
              <a:buNone/>
            </a:pPr>
            <a:r>
              <a:rPr lang="en-ZA" b="1" dirty="0"/>
              <a:t>The effects of some common drugs:</a:t>
            </a:r>
          </a:p>
          <a:p>
            <a:pPr lvl="0" fontAlgn="base"/>
            <a:r>
              <a:rPr lang="en-ZA" dirty="0">
                <a:effectLst>
                  <a:outerShdw sx="0" sy="0">
                    <a:srgbClr val="000000"/>
                  </a:outerShdw>
                </a:effectLst>
              </a:rPr>
              <a:t>Marijuana can affect mood and coordination. Users may experience mood swings that range from stimulated or happy to drowsy or depressed. As with other drugs that impair your decision making abilities, Marijuana may cause you to have unsafe sex with someone infected with HIV.</a:t>
            </a:r>
          </a:p>
          <a:p>
            <a:pPr lvl="0" fontAlgn="base"/>
            <a:endParaRPr lang="en-ZA" dirty="0">
              <a:effectLst>
                <a:outerShdw sx="0" sy="0">
                  <a:srgbClr val="000000"/>
                </a:outerShdw>
              </a:effectLst>
            </a:endParaRPr>
          </a:p>
          <a:p>
            <a:pPr lvl="0" fontAlgn="base"/>
            <a:endParaRPr lang="en-ZA" dirty="0">
              <a:effectLst>
                <a:outerShdw sx="0" sy="0">
                  <a:srgbClr val="000000"/>
                </a:outerShdw>
              </a:effectLst>
            </a:endParaRPr>
          </a:p>
        </p:txBody>
      </p:sp>
    </p:spTree>
    <p:extLst>
      <p:ext uri="{BB962C8B-B14F-4D97-AF65-F5344CB8AC3E}">
        <p14:creationId xmlns:p14="http://schemas.microsoft.com/office/powerpoint/2010/main" val="31733265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Drugs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5" name="Content Placeholder 4"/>
          <p:cNvSpPr>
            <a:spLocks noGrp="1"/>
          </p:cNvSpPr>
          <p:nvPr>
            <p:ph sz="quarter" idx="1"/>
          </p:nvPr>
        </p:nvSpPr>
        <p:spPr/>
        <p:txBody>
          <a:bodyPr/>
          <a:lstStyle/>
          <a:p>
            <a:r>
              <a:rPr lang="en-ZA" dirty="0"/>
              <a:t>The best way to reduce your change of being infected with HIV because of drug use, is simply not to use drugs. There are many drug treatment centres throughout South Africa. You can use the internet or Yellow Pages to find a centre near you. You can also visit a clinic nearby and ask a professional for advice.</a:t>
            </a:r>
          </a:p>
        </p:txBody>
      </p:sp>
      <p:pic>
        <p:nvPicPr>
          <p:cNvPr id="6" name="Picture 5" descr="C:\Users\Danielle\AppData\Local\Microsoft\Windows\Temporary Internet Files\Content.IE5\TI923ET7\MP900321057[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114" y="3640049"/>
            <a:ext cx="1651975" cy="2315087"/>
          </a:xfrm>
          <a:prstGeom prst="rect">
            <a:avLst/>
          </a:prstGeom>
          <a:noFill/>
          <a:ln>
            <a:noFill/>
          </a:ln>
        </p:spPr>
      </p:pic>
    </p:spTree>
    <p:extLst>
      <p:ext uri="{BB962C8B-B14F-4D97-AF65-F5344CB8AC3E}">
        <p14:creationId xmlns:p14="http://schemas.microsoft.com/office/powerpoint/2010/main" val="1883658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Blood Products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5" name="Content Placeholder 4"/>
          <p:cNvSpPr>
            <a:spLocks noGrp="1"/>
          </p:cNvSpPr>
          <p:nvPr>
            <p:ph sz="quarter" idx="1"/>
          </p:nvPr>
        </p:nvSpPr>
        <p:spPr/>
        <p:txBody>
          <a:bodyPr/>
          <a:lstStyle/>
          <a:p>
            <a:r>
              <a:rPr lang="en-ZA" dirty="0"/>
              <a:t>In South Africa, blood donated for transfusions or blood products is screened for antibodies related to HIV and for the presence of one of the viral proteins. </a:t>
            </a:r>
          </a:p>
          <a:p>
            <a:r>
              <a:rPr lang="en-ZA" dirty="0"/>
              <a:t>Any contaminated blood is discarded. </a:t>
            </a:r>
          </a:p>
          <a:p>
            <a:r>
              <a:rPr lang="en-ZA" dirty="0"/>
              <a:t>The probability of HIV infection via blood transfusion in this country is therefore extremely low, but can still occur because the tests used do not detect very early HIV infection in a donor. </a:t>
            </a:r>
          </a:p>
        </p:txBody>
      </p:sp>
    </p:spTree>
    <p:extLst>
      <p:ext uri="{BB962C8B-B14F-4D97-AF65-F5344CB8AC3E}">
        <p14:creationId xmlns:p14="http://schemas.microsoft.com/office/powerpoint/2010/main" val="9902741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Blood Products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5" name="Content Placeholder 4"/>
          <p:cNvSpPr>
            <a:spLocks noGrp="1"/>
          </p:cNvSpPr>
          <p:nvPr>
            <p:ph sz="quarter" idx="1"/>
          </p:nvPr>
        </p:nvSpPr>
        <p:spPr/>
        <p:txBody>
          <a:bodyPr/>
          <a:lstStyle/>
          <a:p>
            <a:r>
              <a:rPr lang="en-ZA" dirty="0"/>
              <a:t>“Whole” blood is still frequently used for transfusion, particularly where blood services have limited facilities and resources, but the processing of units of whole blood into their constituent components is becoming more common. </a:t>
            </a:r>
          </a:p>
          <a:p>
            <a:r>
              <a:rPr lang="en-ZA" dirty="0"/>
              <a:t>Depending on their clinical condition, most patients need only one component or product, so this process enables a unit of whole blood to be used for more patients.</a:t>
            </a:r>
          </a:p>
        </p:txBody>
      </p:sp>
    </p:spTree>
    <p:extLst>
      <p:ext uri="{BB962C8B-B14F-4D97-AF65-F5344CB8AC3E}">
        <p14:creationId xmlns:p14="http://schemas.microsoft.com/office/powerpoint/2010/main" val="3936603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Blood’s components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5" name="Content Placeholder 4"/>
          <p:cNvSpPr>
            <a:spLocks noGrp="1"/>
          </p:cNvSpPr>
          <p:nvPr>
            <p:ph sz="quarter" idx="1"/>
          </p:nvPr>
        </p:nvSpPr>
        <p:spPr/>
        <p:txBody>
          <a:bodyPr/>
          <a:lstStyle/>
          <a:p>
            <a:pPr marL="0" indent="0">
              <a:buNone/>
            </a:pPr>
            <a:r>
              <a:rPr lang="en-ZA" b="1" dirty="0"/>
              <a:t>About 45 per cent of the total volume of blood is made up of:</a:t>
            </a:r>
            <a:endParaRPr lang="en-ZA" dirty="0"/>
          </a:p>
          <a:p>
            <a:pPr lvl="0" fontAlgn="base"/>
            <a:r>
              <a:rPr lang="en-ZA" dirty="0">
                <a:effectLst>
                  <a:outerShdw sx="0" sy="0">
                    <a:srgbClr val="000000"/>
                  </a:outerShdw>
                </a:effectLst>
              </a:rPr>
              <a:t>Red blood cells</a:t>
            </a:r>
          </a:p>
          <a:p>
            <a:pPr lvl="0" fontAlgn="base"/>
            <a:r>
              <a:rPr lang="en-ZA" dirty="0">
                <a:effectLst>
                  <a:outerShdw sx="0" sy="0">
                    <a:srgbClr val="000000"/>
                  </a:outerShdw>
                </a:effectLst>
              </a:rPr>
              <a:t>White blood cells</a:t>
            </a:r>
          </a:p>
          <a:p>
            <a:pPr lvl="0" fontAlgn="base"/>
            <a:r>
              <a:rPr lang="en-ZA" dirty="0">
                <a:effectLst>
                  <a:outerShdw sx="0" sy="0">
                    <a:srgbClr val="000000"/>
                  </a:outerShdw>
                </a:effectLst>
              </a:rPr>
              <a:t>Platelets</a:t>
            </a:r>
          </a:p>
          <a:p>
            <a:endParaRPr lang="en-ZA" dirty="0"/>
          </a:p>
        </p:txBody>
      </p:sp>
      <p:pic>
        <p:nvPicPr>
          <p:cNvPr id="6" name="Picture 5" descr="C:\Users\Danielle\AppData\Local\Microsoft\Windows\Temporary Internet Files\Content.IE5\TI923ET7\MC910216386[1].png"/>
          <p:cNvPicPr/>
          <p:nvPr/>
        </p:nvPicPr>
        <p:blipFill>
          <a:blip r:embed="rId2">
            <a:extLst>
              <a:ext uri="{28A0092B-C50C-407E-A947-70E740481C1C}">
                <a14:useLocalDpi xmlns:a14="http://schemas.microsoft.com/office/drawing/2010/main" val="0"/>
              </a:ext>
            </a:extLst>
          </a:blip>
          <a:srcRect/>
          <a:stretch>
            <a:fillRect/>
          </a:stretch>
        </p:blipFill>
        <p:spPr bwMode="auto">
          <a:xfrm>
            <a:off x="3071920" y="3470776"/>
            <a:ext cx="3010503" cy="2622520"/>
          </a:xfrm>
          <a:prstGeom prst="rect">
            <a:avLst/>
          </a:prstGeom>
          <a:noFill/>
          <a:ln>
            <a:noFill/>
          </a:ln>
        </p:spPr>
      </p:pic>
    </p:spTree>
    <p:extLst>
      <p:ext uri="{BB962C8B-B14F-4D97-AF65-F5344CB8AC3E}">
        <p14:creationId xmlns:p14="http://schemas.microsoft.com/office/powerpoint/2010/main" val="254334598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and Aids</a:t>
            </a:r>
          </a:p>
        </p:txBody>
      </p:sp>
      <p:sp>
        <p:nvSpPr>
          <p:cNvPr id="3" name="Text Placeholder 2"/>
          <p:cNvSpPr>
            <a:spLocks noGrp="1"/>
          </p:cNvSpPr>
          <p:nvPr>
            <p:ph type="body" idx="1"/>
          </p:nvPr>
        </p:nvSpPr>
        <p:spPr/>
        <p:txBody>
          <a:bodyPr/>
          <a:lstStyle/>
          <a:p>
            <a:r>
              <a:rPr lang="en-ZA" dirty="0"/>
              <a:t>Study Unit 3:  Know what behaviour is safe and what behaviour carries the risk of HIV transmission.</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149</a:t>
            </a:fld>
            <a:endParaRPr lang="en-ZA"/>
          </a:p>
        </p:txBody>
      </p:sp>
    </p:spTree>
    <p:extLst>
      <p:ext uri="{BB962C8B-B14F-4D97-AF65-F5344CB8AC3E}">
        <p14:creationId xmlns:p14="http://schemas.microsoft.com/office/powerpoint/2010/main" val="44433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Relationship Between Human Behaviour And HIV/AIDS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5" name="Content Placeholder 4"/>
          <p:cNvSpPr>
            <a:spLocks noGrp="1"/>
          </p:cNvSpPr>
          <p:nvPr>
            <p:ph sz="quarter" idx="1"/>
          </p:nvPr>
        </p:nvSpPr>
        <p:spPr/>
        <p:txBody>
          <a:bodyPr/>
          <a:lstStyle/>
          <a:p>
            <a:pPr marL="0" indent="0">
              <a:buNone/>
            </a:pPr>
            <a:r>
              <a:rPr lang="en-ZA" dirty="0"/>
              <a:t>In South Africa, the number of people infected with HIV/AIDS remains very high due to a certain amount of unawareness in the general population about:</a:t>
            </a:r>
          </a:p>
          <a:p>
            <a:pPr lvl="0" fontAlgn="base"/>
            <a:r>
              <a:rPr lang="en-ZA" dirty="0">
                <a:effectLst>
                  <a:outerShdw sx="0" sy="0">
                    <a:srgbClr val="000000"/>
                  </a:outerShdw>
                </a:effectLst>
              </a:rPr>
              <a:t>What HIV/AIDS is</a:t>
            </a:r>
          </a:p>
          <a:p>
            <a:pPr lvl="0" fontAlgn="base"/>
            <a:r>
              <a:rPr lang="en-ZA" dirty="0">
                <a:effectLst>
                  <a:outerShdw sx="0" sy="0">
                    <a:srgbClr val="000000"/>
                  </a:outerShdw>
                </a:effectLst>
              </a:rPr>
              <a:t>How it is transmitted</a:t>
            </a:r>
          </a:p>
          <a:p>
            <a:pPr lvl="0" fontAlgn="base"/>
            <a:r>
              <a:rPr lang="en-ZA" dirty="0">
                <a:effectLst>
                  <a:outerShdw sx="0" sy="0">
                    <a:srgbClr val="000000"/>
                  </a:outerShdw>
                </a:effectLst>
              </a:rPr>
              <a:t>What one can do to prevent getting it</a:t>
            </a:r>
          </a:p>
          <a:p>
            <a:pPr lvl="0" fontAlgn="base"/>
            <a:r>
              <a:rPr lang="en-ZA" dirty="0">
                <a:effectLst>
                  <a:outerShdw sx="0" sy="0">
                    <a:srgbClr val="000000"/>
                  </a:outerShdw>
                </a:effectLst>
              </a:rPr>
              <a:t>How it is treated</a:t>
            </a:r>
          </a:p>
          <a:p>
            <a:pPr lvl="0" fontAlgn="base"/>
            <a:r>
              <a:rPr lang="en-ZA" dirty="0">
                <a:effectLst>
                  <a:outerShdw sx="0" sy="0">
                    <a:srgbClr val="000000"/>
                  </a:outerShdw>
                </a:effectLst>
              </a:rPr>
              <a:t>Common effects of having it</a:t>
            </a:r>
          </a:p>
        </p:txBody>
      </p:sp>
    </p:spTree>
    <p:extLst>
      <p:ext uri="{BB962C8B-B14F-4D97-AF65-F5344CB8AC3E}">
        <p14:creationId xmlns:p14="http://schemas.microsoft.com/office/powerpoint/2010/main" val="20705939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Relationship between human behaviour and HIV/AIDS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5" name="Content Placeholder 4"/>
          <p:cNvSpPr>
            <a:spLocks noGrp="1"/>
          </p:cNvSpPr>
          <p:nvPr>
            <p:ph sz="quarter" idx="1"/>
          </p:nvPr>
        </p:nvSpPr>
        <p:spPr/>
        <p:txBody>
          <a:bodyPr/>
          <a:lstStyle/>
          <a:p>
            <a:r>
              <a:rPr lang="en-ZA" dirty="0"/>
              <a:t>Generally speaking, we all know that if a person’s actions are based on ignorance instead of knowledge, bad things happen. Our every-day behaviour should be cautious, not risky. </a:t>
            </a:r>
          </a:p>
          <a:p>
            <a:r>
              <a:rPr lang="en-ZA" dirty="0"/>
              <a:t>People who live without caution are more likely to be involved with unsafe sex, drugs, dirty needles and other dangerous activities like gangs, anonymous intercourse, crime and immorality.</a:t>
            </a:r>
          </a:p>
          <a:p>
            <a:r>
              <a:rPr lang="en-ZA" dirty="0"/>
              <a:t>If people make themselves familiar with the information about HIV/AIDS and preventative precautions, they are more likely to have safe behavioural patterns.</a:t>
            </a:r>
          </a:p>
        </p:txBody>
      </p:sp>
    </p:spTree>
    <p:extLst>
      <p:ext uri="{BB962C8B-B14F-4D97-AF65-F5344CB8AC3E}">
        <p14:creationId xmlns:p14="http://schemas.microsoft.com/office/powerpoint/2010/main" val="26291140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Relationship Between Human Behaviour And HIV/AIDS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5" name="Content Placeholder 4"/>
          <p:cNvSpPr>
            <a:spLocks noGrp="1"/>
          </p:cNvSpPr>
          <p:nvPr>
            <p:ph sz="quarter" idx="1"/>
          </p:nvPr>
        </p:nvSpPr>
        <p:spPr/>
        <p:txBody>
          <a:bodyPr/>
          <a:lstStyle/>
          <a:p>
            <a:r>
              <a:rPr lang="en-ZA" dirty="0"/>
              <a:t>People who play with fire, burn their fingers. Be safe.</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624547" y="2332166"/>
            <a:ext cx="3905250" cy="2842260"/>
          </a:xfrm>
          <a:prstGeom prst="rect">
            <a:avLst/>
          </a:prstGeom>
        </p:spPr>
      </p:pic>
    </p:spTree>
    <p:extLst>
      <p:ext uri="{BB962C8B-B14F-4D97-AF65-F5344CB8AC3E}">
        <p14:creationId xmlns:p14="http://schemas.microsoft.com/office/powerpoint/2010/main" val="36573320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Avoid Contracting Or Spreading HIV/AIDS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5" name="Content Placeholder 4"/>
          <p:cNvSpPr>
            <a:spLocks noGrp="1"/>
          </p:cNvSpPr>
          <p:nvPr>
            <p:ph sz="quarter" idx="1"/>
          </p:nvPr>
        </p:nvSpPr>
        <p:spPr/>
        <p:txBody>
          <a:bodyPr/>
          <a:lstStyle/>
          <a:p>
            <a:pPr marL="0" indent="0">
              <a:buNone/>
            </a:pPr>
            <a:r>
              <a:rPr lang="en-ZA" dirty="0"/>
              <a:t>Transmitting HIV / AIDS in the Workplace </a:t>
            </a:r>
          </a:p>
          <a:p>
            <a:r>
              <a:rPr lang="en-ZA" dirty="0"/>
              <a:t>HIV is spread through the exchange of body fluids such as blood and semen, where it is found in high quantities. It is found in tiny amounts in saliva and urine too.</a:t>
            </a:r>
          </a:p>
          <a:p>
            <a:endParaRPr lang="en-ZA" dirty="0"/>
          </a:p>
        </p:txBody>
      </p:sp>
    </p:spTree>
    <p:extLst>
      <p:ext uri="{BB962C8B-B14F-4D97-AF65-F5344CB8AC3E}">
        <p14:creationId xmlns:p14="http://schemas.microsoft.com/office/powerpoint/2010/main" val="29848456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Transmitting HIV / AIDS in the Workplace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5" name="Content Placeholder 4"/>
          <p:cNvSpPr>
            <a:spLocks noGrp="1"/>
          </p:cNvSpPr>
          <p:nvPr>
            <p:ph sz="quarter" idx="1"/>
          </p:nvPr>
        </p:nvSpPr>
        <p:spPr/>
        <p:txBody>
          <a:bodyPr/>
          <a:lstStyle/>
          <a:p>
            <a:pPr marL="0" indent="0">
              <a:buNone/>
            </a:pPr>
            <a:r>
              <a:rPr lang="en-ZA" b="1" u="sng" dirty="0"/>
              <a:t>The following precautions are important:</a:t>
            </a:r>
            <a:endParaRPr lang="en-ZA" dirty="0"/>
          </a:p>
          <a:p>
            <a:pPr lvl="0" fontAlgn="base"/>
            <a:r>
              <a:rPr lang="en-ZA" dirty="0">
                <a:effectLst>
                  <a:outerShdw sx="0" sy="0">
                    <a:srgbClr val="000000"/>
                  </a:outerShdw>
                </a:effectLst>
              </a:rPr>
              <a:t>All employees need to receive training on how to prevent HIV transmission when helping an injured person.</a:t>
            </a:r>
          </a:p>
          <a:p>
            <a:pPr lvl="0" fontAlgn="base"/>
            <a:r>
              <a:rPr lang="en-ZA" dirty="0">
                <a:effectLst>
                  <a:outerShdw sx="0" sy="0">
                    <a:srgbClr val="000000"/>
                  </a:outerShdw>
                </a:effectLst>
              </a:rPr>
              <a:t>Treat all blood as infected blood. Do not touch it.</a:t>
            </a:r>
          </a:p>
          <a:p>
            <a:pPr lvl="0" fontAlgn="base"/>
            <a:r>
              <a:rPr lang="en-ZA" dirty="0">
                <a:effectLst>
                  <a:outerShdw sx="0" sy="0">
                    <a:srgbClr val="000000"/>
                  </a:outerShdw>
                </a:effectLst>
              </a:rPr>
              <a:t>If you want to help someone, the first thing that anyone providing first aid should be aware of when entering a situation is the potential for danger to themselves. </a:t>
            </a:r>
          </a:p>
          <a:p>
            <a:endParaRPr lang="en-ZA" dirty="0"/>
          </a:p>
        </p:txBody>
      </p:sp>
    </p:spTree>
    <p:extLst>
      <p:ext uri="{BB962C8B-B14F-4D97-AF65-F5344CB8AC3E}">
        <p14:creationId xmlns:p14="http://schemas.microsoft.com/office/powerpoint/2010/main" val="1446045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Transmitting HIV / AIDS in the Workplace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5" name="Content Placeholder 4"/>
          <p:cNvSpPr>
            <a:spLocks noGrp="1"/>
          </p:cNvSpPr>
          <p:nvPr>
            <p:ph sz="quarter" idx="1"/>
          </p:nvPr>
        </p:nvSpPr>
        <p:spPr/>
        <p:txBody>
          <a:bodyPr/>
          <a:lstStyle/>
          <a:p>
            <a:pPr marL="0" indent="0">
              <a:buNone/>
            </a:pPr>
            <a:r>
              <a:rPr lang="en-ZA" b="1" u="sng" dirty="0"/>
              <a:t>The following precautions are important:</a:t>
            </a:r>
            <a:endParaRPr lang="en-ZA" dirty="0"/>
          </a:p>
          <a:p>
            <a:pPr lvl="0" fontAlgn="base"/>
            <a:r>
              <a:rPr lang="en-ZA" dirty="0">
                <a:effectLst>
                  <a:outerShdw sx="0" sy="0">
                    <a:srgbClr val="000000"/>
                  </a:outerShdw>
                </a:effectLst>
              </a:rPr>
              <a:t>Ensure that your workplace has a fully stocked first aid kit.</a:t>
            </a:r>
          </a:p>
          <a:p>
            <a:pPr lvl="0" fontAlgn="base"/>
            <a:r>
              <a:rPr lang="en-ZA" dirty="0">
                <a:effectLst>
                  <a:outerShdw sx="0" sy="0">
                    <a:srgbClr val="000000"/>
                  </a:outerShdw>
                </a:effectLst>
              </a:rPr>
              <a:t>Make sure it includes gloves. Never help an injured person without them.</a:t>
            </a:r>
          </a:p>
          <a:p>
            <a:pPr lvl="0" fontAlgn="base"/>
            <a:r>
              <a:rPr lang="en-ZA" dirty="0">
                <a:effectLst>
                  <a:outerShdw sx="0" sy="0">
                    <a:srgbClr val="000000"/>
                  </a:outerShdw>
                </a:effectLst>
              </a:rPr>
              <a:t>Use a mouthpiece to give CPR</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820473" y="3772654"/>
            <a:ext cx="3643245" cy="2451300"/>
          </a:xfrm>
          <a:prstGeom prst="rect">
            <a:avLst/>
          </a:prstGeom>
        </p:spPr>
      </p:pic>
    </p:spTree>
    <p:extLst>
      <p:ext uri="{BB962C8B-B14F-4D97-AF65-F5344CB8AC3E}">
        <p14:creationId xmlns:p14="http://schemas.microsoft.com/office/powerpoint/2010/main" val="42469252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High, Medium and Low Risk Behaviour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5" name="Content Placeholder 4"/>
          <p:cNvSpPr>
            <a:spLocks noGrp="1"/>
          </p:cNvSpPr>
          <p:nvPr>
            <p:ph sz="quarter" idx="1"/>
          </p:nvPr>
        </p:nvSpPr>
        <p:spPr/>
        <p:txBody>
          <a:bodyPr/>
          <a:lstStyle/>
          <a:p>
            <a:r>
              <a:rPr lang="en-ZA" dirty="0"/>
              <a:t>High, medium and low risk behaviour</a:t>
            </a:r>
          </a:p>
          <a:p>
            <a:r>
              <a:rPr lang="en-ZA" dirty="0"/>
              <a:t>HIV is spread through the exchange of body fluids such as blood and semen, where it is found in high quantities. It is found in tiny amounts in saliva and urine too. </a:t>
            </a:r>
          </a:p>
        </p:txBody>
      </p:sp>
    </p:spTree>
    <p:extLst>
      <p:ext uri="{BB962C8B-B14F-4D97-AF65-F5344CB8AC3E}">
        <p14:creationId xmlns:p14="http://schemas.microsoft.com/office/powerpoint/2010/main" val="23230414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High, Medium and Low Risk Behaviour </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157</a:t>
            </a:fld>
            <a:endParaRPr lang="en-US" dirty="0"/>
          </a:p>
        </p:txBody>
      </p:sp>
      <p:sp>
        <p:nvSpPr>
          <p:cNvPr id="5" name="Content Placeholder 4"/>
          <p:cNvSpPr>
            <a:spLocks noGrp="1"/>
          </p:cNvSpPr>
          <p:nvPr>
            <p:ph sz="quarter" idx="1"/>
          </p:nvPr>
        </p:nvSpPr>
        <p:spPr>
          <a:xfrm>
            <a:off x="1968500" y="2420888"/>
            <a:ext cx="6502400" cy="1342729"/>
          </a:xfrm>
        </p:spPr>
        <p:txBody>
          <a:bodyPr/>
          <a:lstStyle/>
          <a:p>
            <a:r>
              <a:rPr lang="en-ZA" dirty="0"/>
              <a:t>Other STD/STIs (sexually transmitted diseases and infections) can spread through surface contact as well as through exchange of fluids.</a:t>
            </a:r>
          </a:p>
        </p:txBody>
      </p:sp>
    </p:spTree>
    <p:extLst>
      <p:ext uri="{BB962C8B-B14F-4D97-AF65-F5344CB8AC3E}">
        <p14:creationId xmlns:p14="http://schemas.microsoft.com/office/powerpoint/2010/main" val="40051602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High, Medium and Low Risk Behaviour </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158</a:t>
            </a:fld>
            <a:endParaRPr lang="en-US" dirty="0"/>
          </a:p>
        </p:txBody>
      </p:sp>
      <p:sp>
        <p:nvSpPr>
          <p:cNvPr id="5" name="Content Placeholder 4"/>
          <p:cNvSpPr>
            <a:spLocks noGrp="1"/>
          </p:cNvSpPr>
          <p:nvPr>
            <p:ph sz="quarter" idx="1"/>
          </p:nvPr>
        </p:nvSpPr>
        <p:spPr>
          <a:xfrm>
            <a:off x="1968500" y="2420888"/>
            <a:ext cx="6502400" cy="1369234"/>
          </a:xfrm>
        </p:spPr>
        <p:txBody>
          <a:bodyPr/>
          <a:lstStyle/>
          <a:p>
            <a:r>
              <a:rPr lang="en-ZA" dirty="0"/>
              <a:t>Reducing the exchange of fluids from one person's body to another will reduce the risk of infection.</a:t>
            </a:r>
          </a:p>
        </p:txBody>
      </p:sp>
    </p:spTree>
    <p:extLst>
      <p:ext uri="{BB962C8B-B14F-4D97-AF65-F5344CB8AC3E}">
        <p14:creationId xmlns:p14="http://schemas.microsoft.com/office/powerpoint/2010/main" val="2466858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High, Medium and Low Risk Behaviour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5" name="Content Placeholder 4"/>
          <p:cNvSpPr>
            <a:spLocks noGrp="1"/>
          </p:cNvSpPr>
          <p:nvPr>
            <p:ph sz="quarter" idx="1"/>
          </p:nvPr>
        </p:nvSpPr>
        <p:spPr/>
        <p:txBody>
          <a:bodyPr/>
          <a:lstStyle/>
          <a:p>
            <a:r>
              <a:rPr lang="en-ZA" dirty="0"/>
              <a:t>You can choose the level of risk you are willing to take. If possible, talk to your partner about risks and practises before you start having sex.</a:t>
            </a:r>
          </a:p>
        </p:txBody>
      </p:sp>
    </p:spTree>
    <p:extLst>
      <p:ext uri="{BB962C8B-B14F-4D97-AF65-F5344CB8AC3E}">
        <p14:creationId xmlns:p14="http://schemas.microsoft.com/office/powerpoint/2010/main" val="3878094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High, Medium and Low Risk Behaviour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5" name="Content Placeholder 4"/>
          <p:cNvSpPr>
            <a:spLocks noGrp="1"/>
          </p:cNvSpPr>
          <p:nvPr>
            <p:ph sz="quarter" idx="1"/>
          </p:nvPr>
        </p:nvSpPr>
        <p:spPr/>
        <p:txBody>
          <a:bodyPr/>
          <a:lstStyle/>
          <a:p>
            <a:pPr marL="0" indent="0">
              <a:buNone/>
            </a:pPr>
            <a:r>
              <a:rPr lang="en-ZA" b="1" dirty="0"/>
              <a:t>How much risk are you taking?</a:t>
            </a:r>
          </a:p>
          <a:p>
            <a:pPr lvl="0" fontAlgn="base"/>
            <a:r>
              <a:rPr lang="en-ZA" dirty="0">
                <a:effectLst>
                  <a:outerShdw sx="0" sy="0">
                    <a:srgbClr val="000000"/>
                  </a:outerShdw>
                </a:effectLst>
              </a:rPr>
              <a:t>Giving or receiving oral sex using a latex barrier on a woman or a condom on a man – low risk.</a:t>
            </a:r>
          </a:p>
          <a:p>
            <a:pPr lvl="0" fontAlgn="base"/>
            <a:r>
              <a:rPr lang="en-ZA" dirty="0">
                <a:effectLst>
                  <a:outerShdw sx="0" sy="0">
                    <a:srgbClr val="000000"/>
                  </a:outerShdw>
                </a:effectLst>
              </a:rPr>
              <a:t>Massage, touching, masturbating or being masturbated as long as there is no contact with your partner’s semen or vaginal fluids – low risk.</a:t>
            </a:r>
          </a:p>
          <a:p>
            <a:pPr lvl="0" fontAlgn="base"/>
            <a:r>
              <a:rPr lang="en-ZA" dirty="0">
                <a:effectLst>
                  <a:outerShdw sx="0" sy="0">
                    <a:srgbClr val="000000"/>
                  </a:outerShdw>
                </a:effectLst>
              </a:rPr>
              <a:t>Using sex toys that no one else has used	 - low risk.</a:t>
            </a:r>
          </a:p>
          <a:p>
            <a:pPr lvl="0" fontAlgn="base"/>
            <a:r>
              <a:rPr lang="en-ZA" dirty="0">
                <a:effectLst>
                  <a:outerShdw sx="0" sy="0">
                    <a:srgbClr val="000000"/>
                  </a:outerShdw>
                </a:effectLst>
              </a:rPr>
              <a:t>Injecting with a new needle – low risk.</a:t>
            </a:r>
          </a:p>
          <a:p>
            <a:pPr lvl="0" fontAlgn="base"/>
            <a:r>
              <a:rPr lang="en-ZA" dirty="0">
                <a:effectLst>
                  <a:outerShdw sx="0" sy="0">
                    <a:srgbClr val="000000"/>
                  </a:outerShdw>
                </a:effectLst>
              </a:rPr>
              <a:t>Giving or receiving oral sex using a latex barrier/condom	 - low risk.</a:t>
            </a:r>
          </a:p>
        </p:txBody>
      </p:sp>
    </p:spTree>
    <p:extLst>
      <p:ext uri="{BB962C8B-B14F-4D97-AF65-F5344CB8AC3E}">
        <p14:creationId xmlns:p14="http://schemas.microsoft.com/office/powerpoint/2010/main" val="33179122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High, Medium and Low Risk Behaviour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5" name="Content Placeholder 4"/>
          <p:cNvSpPr>
            <a:spLocks noGrp="1"/>
          </p:cNvSpPr>
          <p:nvPr>
            <p:ph sz="quarter" idx="1"/>
          </p:nvPr>
        </p:nvSpPr>
        <p:spPr/>
        <p:txBody>
          <a:bodyPr/>
          <a:lstStyle/>
          <a:p>
            <a:pPr marL="0" indent="0">
              <a:buNone/>
            </a:pPr>
            <a:r>
              <a:rPr lang="en-ZA" b="1" dirty="0"/>
              <a:t>How much risk are you taking?</a:t>
            </a:r>
          </a:p>
          <a:p>
            <a:pPr lvl="0" fontAlgn="base"/>
            <a:r>
              <a:rPr lang="en-ZA" dirty="0">
                <a:effectLst>
                  <a:outerShdw sx="0" sy="0">
                    <a:srgbClr val="000000"/>
                  </a:outerShdw>
                </a:effectLst>
              </a:rPr>
              <a:t>Kissing or touching each other’s genitals: infections like oral herpes can be spread to the genitals from the partner’s mouth - low risk.</a:t>
            </a:r>
          </a:p>
          <a:p>
            <a:pPr lvl="0" fontAlgn="base"/>
            <a:r>
              <a:rPr lang="en-ZA" dirty="0">
                <a:effectLst>
                  <a:outerShdw sx="0" sy="0">
                    <a:srgbClr val="000000"/>
                  </a:outerShdw>
                </a:effectLst>
              </a:rPr>
              <a:t>Giving or receiving vaginal or anal sex using a condom - medium risk.</a:t>
            </a:r>
          </a:p>
          <a:p>
            <a:pPr lvl="0" fontAlgn="base"/>
            <a:r>
              <a:rPr lang="en-ZA" dirty="0">
                <a:effectLst>
                  <a:outerShdw sx="0" sy="0">
                    <a:srgbClr val="000000"/>
                  </a:outerShdw>
                </a:effectLst>
              </a:rPr>
              <a:t>Injecting with a used needle that has been cleaned with bleach and water – medium risk.</a:t>
            </a:r>
          </a:p>
          <a:p>
            <a:pPr lvl="0" fontAlgn="base"/>
            <a:r>
              <a:rPr lang="en-ZA" dirty="0">
                <a:effectLst>
                  <a:outerShdw sx="0" sy="0">
                    <a:srgbClr val="000000"/>
                  </a:outerShdw>
                </a:effectLst>
              </a:rPr>
              <a:t>Unprotected sex - High risk.</a:t>
            </a:r>
          </a:p>
        </p:txBody>
      </p:sp>
    </p:spTree>
    <p:extLst>
      <p:ext uri="{BB962C8B-B14F-4D97-AF65-F5344CB8AC3E}">
        <p14:creationId xmlns:p14="http://schemas.microsoft.com/office/powerpoint/2010/main" val="325473206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High, Medium and Low Risk Behaviour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5" name="Content Placeholder 4"/>
          <p:cNvSpPr>
            <a:spLocks noGrp="1"/>
          </p:cNvSpPr>
          <p:nvPr>
            <p:ph sz="quarter" idx="1"/>
          </p:nvPr>
        </p:nvSpPr>
        <p:spPr/>
        <p:txBody>
          <a:bodyPr/>
          <a:lstStyle/>
          <a:p>
            <a:pPr marL="0" indent="0">
              <a:buNone/>
            </a:pPr>
            <a:r>
              <a:rPr lang="en-ZA" b="1" dirty="0"/>
              <a:t>How much risk are you taking?</a:t>
            </a:r>
          </a:p>
          <a:p>
            <a:pPr lvl="0" fontAlgn="base"/>
            <a:r>
              <a:rPr lang="en-ZA" dirty="0">
                <a:effectLst>
                  <a:outerShdw sx="0" sy="0">
                    <a:srgbClr val="000000"/>
                  </a:outerShdw>
                </a:effectLst>
              </a:rPr>
              <a:t>Using a sex toy that someone else has used - High risk.</a:t>
            </a:r>
          </a:p>
          <a:p>
            <a:pPr lvl="0" fontAlgn="base"/>
            <a:r>
              <a:rPr lang="en-ZA" dirty="0">
                <a:effectLst>
                  <a:outerShdw sx="0" sy="0">
                    <a:srgbClr val="000000"/>
                  </a:outerShdw>
                </a:effectLst>
              </a:rPr>
              <a:t>Sharing contaminated needles - High risk.</a:t>
            </a:r>
          </a:p>
          <a:p>
            <a:pPr lvl="0" fontAlgn="base"/>
            <a:r>
              <a:rPr lang="en-ZA" dirty="0">
                <a:effectLst>
                  <a:outerShdw sx="0" sy="0">
                    <a:srgbClr val="000000"/>
                  </a:outerShdw>
                </a:effectLst>
              </a:rPr>
              <a:t>IV drug use, tattooing, skin piercing or acupuncture with unsterilized, used needles - High risk.</a:t>
            </a:r>
          </a:p>
        </p:txBody>
      </p:sp>
    </p:spTree>
    <p:extLst>
      <p:ext uri="{BB962C8B-B14F-4D97-AF65-F5344CB8AC3E}">
        <p14:creationId xmlns:p14="http://schemas.microsoft.com/office/powerpoint/2010/main" val="4320006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Reasons Why Certain Behaviours And Activities Carry A Low Risk Of Infection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5" name="Content Placeholder 4"/>
          <p:cNvSpPr>
            <a:spLocks noGrp="1"/>
          </p:cNvSpPr>
          <p:nvPr>
            <p:ph sz="quarter" idx="1"/>
          </p:nvPr>
        </p:nvSpPr>
        <p:spPr/>
        <p:txBody>
          <a:bodyPr/>
          <a:lstStyle/>
          <a:p>
            <a:r>
              <a:rPr lang="en-ZA" dirty="0"/>
              <a:t>The immune system contains many types of cells which guard against germs responsible for most diseases. </a:t>
            </a:r>
          </a:p>
          <a:p>
            <a:r>
              <a:rPr lang="en-ZA" dirty="0"/>
              <a:t>HIV is transmitted from an infected person by body fluids. </a:t>
            </a:r>
          </a:p>
          <a:p>
            <a:r>
              <a:rPr lang="en-ZA" dirty="0"/>
              <a:t>As a result, anyone who is occupationally (at their workplace) exposed to these body fluids risks contracting the disease. </a:t>
            </a:r>
          </a:p>
          <a:p>
            <a:endParaRPr lang="en-ZA" dirty="0"/>
          </a:p>
        </p:txBody>
      </p:sp>
    </p:spTree>
    <p:extLst>
      <p:ext uri="{BB962C8B-B14F-4D97-AF65-F5344CB8AC3E}">
        <p14:creationId xmlns:p14="http://schemas.microsoft.com/office/powerpoint/2010/main" val="36535485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Reasons Why Certain Behaviours And Activities Carry A Low Risk Of Infection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5" name="Content Placeholder 4"/>
          <p:cNvSpPr>
            <a:spLocks noGrp="1"/>
          </p:cNvSpPr>
          <p:nvPr>
            <p:ph sz="quarter" idx="1"/>
          </p:nvPr>
        </p:nvSpPr>
        <p:spPr/>
        <p:txBody>
          <a:bodyPr/>
          <a:lstStyle/>
          <a:p>
            <a:pPr marL="0" indent="0">
              <a:buNone/>
            </a:pPr>
            <a:r>
              <a:rPr lang="en-ZA" b="1" dirty="0"/>
              <a:t>Preventive measures include:</a:t>
            </a:r>
            <a:endParaRPr lang="en-ZA" dirty="0"/>
          </a:p>
          <a:p>
            <a:pPr lvl="0" fontAlgn="base"/>
            <a:r>
              <a:rPr lang="en-ZA" dirty="0">
                <a:effectLst>
                  <a:outerShdw sx="0" sy="0">
                    <a:srgbClr val="000000"/>
                  </a:outerShdw>
                </a:effectLst>
              </a:rPr>
              <a:t>Wearing protective clothing</a:t>
            </a:r>
          </a:p>
          <a:p>
            <a:pPr lvl="0" fontAlgn="base"/>
            <a:r>
              <a:rPr lang="en-ZA" dirty="0">
                <a:effectLst>
                  <a:outerShdw sx="0" sy="0">
                    <a:srgbClr val="000000"/>
                  </a:outerShdw>
                </a:effectLst>
              </a:rPr>
              <a:t>Wearing protective gowns</a:t>
            </a:r>
          </a:p>
          <a:p>
            <a:pPr lvl="0" fontAlgn="base"/>
            <a:r>
              <a:rPr lang="en-ZA" dirty="0">
                <a:effectLst>
                  <a:outerShdw sx="0" sy="0">
                    <a:srgbClr val="000000"/>
                  </a:outerShdw>
                </a:effectLst>
              </a:rPr>
              <a:t>Wearing protective gloves</a:t>
            </a:r>
          </a:p>
          <a:p>
            <a:pPr lvl="0" fontAlgn="base"/>
            <a:r>
              <a:rPr lang="en-ZA" dirty="0">
                <a:effectLst>
                  <a:outerShdw sx="0" sy="0">
                    <a:srgbClr val="000000"/>
                  </a:outerShdw>
                </a:effectLst>
              </a:rPr>
              <a:t>Wearing protective masks</a:t>
            </a:r>
          </a:p>
          <a:p>
            <a:pPr lvl="0" fontAlgn="base"/>
            <a:r>
              <a:rPr lang="en-ZA" dirty="0">
                <a:effectLst>
                  <a:outerShdw sx="0" sy="0">
                    <a:srgbClr val="000000"/>
                  </a:outerShdw>
                </a:effectLst>
              </a:rPr>
              <a:t>Wearing protective goggles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396868" y="1752689"/>
            <a:ext cx="3314700" cy="2451100"/>
          </a:xfrm>
          <a:prstGeom prst="rect">
            <a:avLst/>
          </a:prstGeom>
        </p:spPr>
      </p:pic>
    </p:spTree>
    <p:extLst>
      <p:ext uri="{BB962C8B-B14F-4D97-AF65-F5344CB8AC3E}">
        <p14:creationId xmlns:p14="http://schemas.microsoft.com/office/powerpoint/2010/main" val="14815879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Preventive Measures</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165</a:t>
            </a:fld>
            <a:endParaRPr lang="en-US" dirty="0"/>
          </a:p>
        </p:txBody>
      </p:sp>
      <p:sp>
        <p:nvSpPr>
          <p:cNvPr id="5" name="Content Placeholder 4"/>
          <p:cNvSpPr>
            <a:spLocks noGrp="1"/>
          </p:cNvSpPr>
          <p:nvPr>
            <p:ph sz="quarter" idx="1"/>
          </p:nvPr>
        </p:nvSpPr>
        <p:spPr>
          <a:xfrm>
            <a:off x="1968500" y="2420888"/>
            <a:ext cx="6502400" cy="958416"/>
          </a:xfrm>
        </p:spPr>
        <p:txBody>
          <a:bodyPr/>
          <a:lstStyle/>
          <a:p>
            <a:r>
              <a:rPr lang="en-ZA" dirty="0"/>
              <a:t>The transmission of HIV occurs only when the virus enters the bloodstream.</a:t>
            </a:r>
          </a:p>
        </p:txBody>
      </p:sp>
    </p:spTree>
    <p:extLst>
      <p:ext uri="{BB962C8B-B14F-4D97-AF65-F5344CB8AC3E}">
        <p14:creationId xmlns:p14="http://schemas.microsoft.com/office/powerpoint/2010/main" val="5724968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Reasons Why Certain Behaviours And Activities Carry A Low Risk Of Infection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5" name="Content Placeholder 4"/>
          <p:cNvSpPr>
            <a:spLocks noGrp="1"/>
          </p:cNvSpPr>
          <p:nvPr>
            <p:ph sz="quarter" idx="1"/>
          </p:nvPr>
        </p:nvSpPr>
        <p:spPr/>
        <p:txBody>
          <a:bodyPr/>
          <a:lstStyle/>
          <a:p>
            <a:pPr marL="0" indent="0">
              <a:buNone/>
            </a:pPr>
            <a:r>
              <a:rPr lang="en-ZA" dirty="0"/>
              <a:t>Casual contact with a person who has HIV does not pose a risk. Several studies indicate that the follow situations pose NO RISK. Sharing with an HIV positive person any of the following:</a:t>
            </a:r>
          </a:p>
          <a:p>
            <a:pPr lvl="0" fontAlgn="base"/>
            <a:r>
              <a:rPr lang="en-ZA" dirty="0">
                <a:effectLst>
                  <a:outerShdw sx="0" sy="0">
                    <a:srgbClr val="000000"/>
                  </a:outerShdw>
                </a:effectLst>
              </a:rPr>
              <a:t>Telephones, </a:t>
            </a:r>
          </a:p>
          <a:p>
            <a:pPr lvl="0" fontAlgn="base"/>
            <a:r>
              <a:rPr lang="en-ZA" dirty="0">
                <a:effectLst>
                  <a:outerShdw sx="0" sy="0">
                    <a:srgbClr val="000000"/>
                  </a:outerShdw>
                </a:effectLst>
              </a:rPr>
              <a:t>Swimming pools, </a:t>
            </a:r>
          </a:p>
          <a:p>
            <a:pPr lvl="0" fontAlgn="base"/>
            <a:r>
              <a:rPr lang="en-ZA" dirty="0">
                <a:effectLst>
                  <a:outerShdw sx="0" sy="0">
                    <a:srgbClr val="000000"/>
                  </a:outerShdw>
                </a:effectLst>
              </a:rPr>
              <a:t>Toilets or other </a:t>
            </a:r>
          </a:p>
          <a:p>
            <a:pPr lvl="0" fontAlgn="base"/>
            <a:r>
              <a:rPr lang="en-ZA" dirty="0">
                <a:effectLst>
                  <a:outerShdw sx="0" sy="0">
                    <a:srgbClr val="000000"/>
                  </a:outerShdw>
                </a:effectLst>
              </a:rPr>
              <a:t>Household items </a:t>
            </a:r>
          </a:p>
        </p:txBody>
      </p:sp>
    </p:spTree>
    <p:extLst>
      <p:ext uri="{BB962C8B-B14F-4D97-AF65-F5344CB8AC3E}">
        <p14:creationId xmlns:p14="http://schemas.microsoft.com/office/powerpoint/2010/main" val="214614310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Reasons Why Certain Behaviours And Activities Carry A Low Risk Of Infection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5" name="Content Placeholder 4"/>
          <p:cNvSpPr>
            <a:spLocks noGrp="1"/>
          </p:cNvSpPr>
          <p:nvPr>
            <p:ph sz="quarter" idx="1"/>
          </p:nvPr>
        </p:nvSpPr>
        <p:spPr/>
        <p:txBody>
          <a:bodyPr/>
          <a:lstStyle/>
          <a:p>
            <a:pPr marL="0" indent="0">
              <a:buNone/>
            </a:pPr>
            <a:r>
              <a:rPr lang="en-ZA" b="1" dirty="0"/>
              <a:t>HIV is also not transmitted: </a:t>
            </a:r>
            <a:endParaRPr lang="en-ZA" dirty="0"/>
          </a:p>
          <a:p>
            <a:pPr lvl="0" fontAlgn="base"/>
            <a:r>
              <a:rPr lang="en-ZA" dirty="0">
                <a:effectLst>
                  <a:outerShdw sx="0" sy="0">
                    <a:srgbClr val="000000"/>
                  </a:outerShdw>
                </a:effectLst>
              </a:rPr>
              <a:t>During the preparation or serving of food and beverages. </a:t>
            </a:r>
          </a:p>
          <a:p>
            <a:pPr lvl="0" fontAlgn="base"/>
            <a:r>
              <a:rPr lang="en-ZA" dirty="0">
                <a:effectLst>
                  <a:outerShdw sx="0" sy="0">
                    <a:srgbClr val="000000"/>
                  </a:outerShdw>
                </a:effectLst>
              </a:rPr>
              <a:t>While traveling through air </a:t>
            </a:r>
          </a:p>
          <a:p>
            <a:pPr lvl="0" fontAlgn="base"/>
            <a:r>
              <a:rPr lang="en-ZA" dirty="0">
                <a:effectLst>
                  <a:outerShdw sx="0" sy="0">
                    <a:srgbClr val="000000"/>
                  </a:outerShdw>
                </a:effectLst>
              </a:rPr>
              <a:t>By mosquitoes or other insects.</a:t>
            </a:r>
          </a:p>
        </p:txBody>
      </p:sp>
      <p:pic>
        <p:nvPicPr>
          <p:cNvPr id="6" name="Picture 5" descr="C:\Users\Danielle\AppData\Local\Microsoft\Windows\Temporary Internet Files\Content.IE5\3IPE84IH\MP90041403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0601" y="3427512"/>
            <a:ext cx="2113141" cy="2665784"/>
          </a:xfrm>
          <a:prstGeom prst="rect">
            <a:avLst/>
          </a:prstGeom>
          <a:noFill/>
          <a:ln>
            <a:noFill/>
          </a:ln>
        </p:spPr>
      </p:pic>
    </p:spTree>
    <p:extLst>
      <p:ext uri="{BB962C8B-B14F-4D97-AF65-F5344CB8AC3E}">
        <p14:creationId xmlns:p14="http://schemas.microsoft.com/office/powerpoint/2010/main" val="2510932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Role of Sexually Transmitted Diseases (STDs) in Transmitting HIV /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5" name="Content Placeholder 4"/>
          <p:cNvSpPr>
            <a:spLocks noGrp="1"/>
          </p:cNvSpPr>
          <p:nvPr>
            <p:ph sz="quarter" idx="1"/>
          </p:nvPr>
        </p:nvSpPr>
        <p:spPr/>
        <p:txBody>
          <a:bodyPr/>
          <a:lstStyle/>
          <a:p>
            <a:pPr marL="0" indent="0">
              <a:buNone/>
            </a:pPr>
            <a:r>
              <a:rPr lang="en-ZA" dirty="0"/>
              <a:t>STDs and HIV / AIDS</a:t>
            </a:r>
          </a:p>
          <a:p>
            <a:r>
              <a:rPr lang="en-ZA" dirty="0"/>
              <a:t>A sexually transmitted disease (STD) is one that is moved from one organism to another through sexual intercourse or genital contact.</a:t>
            </a:r>
          </a:p>
          <a:p>
            <a:endParaRPr lang="en-ZA" dirty="0"/>
          </a:p>
        </p:txBody>
      </p:sp>
    </p:spTree>
    <p:extLst>
      <p:ext uri="{BB962C8B-B14F-4D97-AF65-F5344CB8AC3E}">
        <p14:creationId xmlns:p14="http://schemas.microsoft.com/office/powerpoint/2010/main" val="188376560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STDs and HIV / AIDS</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169</a:t>
            </a:fld>
            <a:endParaRPr lang="en-US" dirty="0"/>
          </a:p>
        </p:txBody>
      </p:sp>
      <p:sp>
        <p:nvSpPr>
          <p:cNvPr id="5" name="Content Placeholder 4"/>
          <p:cNvSpPr>
            <a:spLocks noGrp="1"/>
          </p:cNvSpPr>
          <p:nvPr>
            <p:ph sz="quarter" idx="1"/>
          </p:nvPr>
        </p:nvSpPr>
        <p:spPr>
          <a:xfrm>
            <a:off x="1968500" y="2420888"/>
            <a:ext cx="6502400" cy="998173"/>
          </a:xfrm>
        </p:spPr>
        <p:txBody>
          <a:bodyPr/>
          <a:lstStyle/>
          <a:p>
            <a:r>
              <a:rPr lang="en-ZA" dirty="0"/>
              <a:t>It has been proven the presence of STDs makes it more likely for the body to get aids.</a:t>
            </a:r>
          </a:p>
        </p:txBody>
      </p:sp>
    </p:spTree>
    <p:extLst>
      <p:ext uri="{BB962C8B-B14F-4D97-AF65-F5344CB8AC3E}">
        <p14:creationId xmlns:p14="http://schemas.microsoft.com/office/powerpoint/2010/main" val="298291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STDs and HIV /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5" name="Content Placeholder 4"/>
          <p:cNvSpPr>
            <a:spLocks noGrp="1"/>
          </p:cNvSpPr>
          <p:nvPr>
            <p:ph sz="quarter" idx="1"/>
          </p:nvPr>
        </p:nvSpPr>
        <p:spPr/>
        <p:txBody>
          <a:bodyPr/>
          <a:lstStyle/>
          <a:p>
            <a:r>
              <a:rPr lang="en-ZA" dirty="0"/>
              <a:t>Some STDs cause open wounds or ulcers to form in the genital area. These openings provide a way for HIV to enter the blood stream.</a:t>
            </a:r>
          </a:p>
          <a:p>
            <a:r>
              <a:rPr lang="en-ZA" dirty="0"/>
              <a:t>While some STDs do not cause open wounds, the presence of the STD causes the body to increase the concentration of CD4 cells in the genital area. </a:t>
            </a:r>
          </a:p>
          <a:p>
            <a:r>
              <a:rPr lang="en-ZA" dirty="0"/>
              <a:t>It has been shown that increased concentrations of CD4 cells in the genital area provide HIV with a favourable target for infection.</a:t>
            </a:r>
          </a:p>
          <a:p>
            <a:endParaRPr lang="en-ZA" dirty="0"/>
          </a:p>
        </p:txBody>
      </p:sp>
    </p:spTree>
    <p:extLst>
      <p:ext uri="{BB962C8B-B14F-4D97-AF65-F5344CB8AC3E}">
        <p14:creationId xmlns:p14="http://schemas.microsoft.com/office/powerpoint/2010/main" val="35592724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STDs and HIV /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5" name="Content Placeholder 4"/>
          <p:cNvSpPr>
            <a:spLocks noGrp="1"/>
          </p:cNvSpPr>
          <p:nvPr>
            <p:ph sz="quarter" idx="1"/>
          </p:nvPr>
        </p:nvSpPr>
        <p:spPr/>
        <p:txBody>
          <a:bodyPr/>
          <a:lstStyle/>
          <a:p>
            <a:r>
              <a:rPr lang="en-ZA" dirty="0"/>
              <a:t>People infected with an STD have increased concentrations of HIV in their genital fluids, increasing the possibility of HIV transmission. </a:t>
            </a:r>
          </a:p>
          <a:p>
            <a:r>
              <a:rPr lang="en-ZA" dirty="0"/>
              <a:t>One studied showed that men infected with HIV and gonorrhoea has 10 times more HIV in their semen than men infected only with HIV. </a:t>
            </a:r>
          </a:p>
          <a:p>
            <a:r>
              <a:rPr lang="en-ZA" dirty="0"/>
              <a:t>If you get treatment for an STI, it can also slow the spread of HIV. Using condoms and abstaining from sex are the keys to reducing the risk of STDs and HIV.</a:t>
            </a:r>
          </a:p>
          <a:p>
            <a:endParaRPr lang="en-ZA" dirty="0"/>
          </a:p>
        </p:txBody>
      </p:sp>
    </p:spTree>
    <p:extLst>
      <p:ext uri="{BB962C8B-B14F-4D97-AF65-F5344CB8AC3E}">
        <p14:creationId xmlns:p14="http://schemas.microsoft.com/office/powerpoint/2010/main" val="304550483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and Aids</a:t>
            </a:r>
          </a:p>
        </p:txBody>
      </p:sp>
      <p:sp>
        <p:nvSpPr>
          <p:cNvPr id="3" name="Text Placeholder 2"/>
          <p:cNvSpPr>
            <a:spLocks noGrp="1"/>
          </p:cNvSpPr>
          <p:nvPr>
            <p:ph type="body" idx="1"/>
          </p:nvPr>
        </p:nvSpPr>
        <p:spPr/>
        <p:txBody>
          <a:bodyPr/>
          <a:lstStyle/>
          <a:p>
            <a:r>
              <a:rPr lang="en-ZA" dirty="0"/>
              <a:t>Study Unit 4:  Know what guidelines and assistance are available to support workers with HIV/AIDS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172</a:t>
            </a:fld>
            <a:endParaRPr lang="en-ZA"/>
          </a:p>
        </p:txBody>
      </p:sp>
    </p:spTree>
    <p:extLst>
      <p:ext uri="{BB962C8B-B14F-4D97-AF65-F5344CB8AC3E}">
        <p14:creationId xmlns:p14="http://schemas.microsoft.com/office/powerpoint/2010/main" val="98960871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Company Policy On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5" name="Content Placeholder 4"/>
          <p:cNvSpPr>
            <a:spLocks noGrp="1"/>
          </p:cNvSpPr>
          <p:nvPr>
            <p:ph sz="quarter" idx="1"/>
          </p:nvPr>
        </p:nvSpPr>
        <p:spPr/>
        <p:txBody>
          <a:bodyPr/>
          <a:lstStyle/>
          <a:p>
            <a:r>
              <a:rPr lang="en-ZA" dirty="0"/>
              <a:t>HIV in the workplace</a:t>
            </a:r>
          </a:p>
          <a:p>
            <a:r>
              <a:rPr lang="en-ZA" dirty="0"/>
              <a:t>In 2013 an HIV report concluded that the total number of persons living with HIV in South Africa increased from an estimated 4 million in 2002 to 5,26 million by 2013. For 2013, an estimated 10% of the total population is HIV positive. </a:t>
            </a:r>
          </a:p>
          <a:p>
            <a:r>
              <a:rPr lang="en-ZA" dirty="0"/>
              <a:t>Approximately seventeen percent of South African women in their reproductive ages are HIV positive.</a:t>
            </a:r>
          </a:p>
          <a:p>
            <a:endParaRPr lang="en-ZA" dirty="0"/>
          </a:p>
        </p:txBody>
      </p:sp>
    </p:spTree>
    <p:extLst>
      <p:ext uri="{BB962C8B-B14F-4D97-AF65-F5344CB8AC3E}">
        <p14:creationId xmlns:p14="http://schemas.microsoft.com/office/powerpoint/2010/main" val="10205598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Company Policy On HIV/AIDS </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174</a:t>
            </a:fld>
            <a:endParaRPr lang="en-US" dirty="0"/>
          </a:p>
        </p:txBody>
      </p:sp>
      <p:sp>
        <p:nvSpPr>
          <p:cNvPr id="5" name="Content Placeholder 4"/>
          <p:cNvSpPr>
            <a:spLocks noGrp="1"/>
          </p:cNvSpPr>
          <p:nvPr>
            <p:ph sz="quarter" idx="1"/>
          </p:nvPr>
        </p:nvSpPr>
        <p:spPr>
          <a:xfrm>
            <a:off x="1968500" y="2420888"/>
            <a:ext cx="6502400" cy="3052260"/>
          </a:xfrm>
        </p:spPr>
        <p:txBody>
          <a:bodyPr>
            <a:normAutofit/>
          </a:bodyPr>
          <a:lstStyle/>
          <a:p>
            <a:r>
              <a:rPr lang="en-ZA" dirty="0"/>
              <a:t>Employers should set in place an HIV workplace policy that can prevent discrimination against people with HIV / AIDS.  The policy must control practices and procedures and ensure that employees living with HIV/AIDS are treated in a fair and consistent way.  The policy should also describe the treatment of employees that are indirectly affected by the epidemic.</a:t>
            </a:r>
          </a:p>
        </p:txBody>
      </p:sp>
    </p:spTree>
    <p:extLst>
      <p:ext uri="{BB962C8B-B14F-4D97-AF65-F5344CB8AC3E}">
        <p14:creationId xmlns:p14="http://schemas.microsoft.com/office/powerpoint/2010/main" val="382195354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Company Policy On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5" name="Content Placeholder 4"/>
          <p:cNvSpPr>
            <a:spLocks noGrp="1"/>
          </p:cNvSpPr>
          <p:nvPr>
            <p:ph sz="quarter" idx="1"/>
          </p:nvPr>
        </p:nvSpPr>
        <p:spPr/>
        <p:txBody>
          <a:bodyPr/>
          <a:lstStyle/>
          <a:p>
            <a:pPr marL="0" indent="0">
              <a:buNone/>
            </a:pPr>
            <a:r>
              <a:rPr lang="en-ZA" dirty="0"/>
              <a:t>The Department of Health’s HIV and AIDS guidelines states:</a:t>
            </a:r>
          </a:p>
          <a:p>
            <a:r>
              <a:rPr lang="en-ZA" dirty="0"/>
              <a:t>“HIV, AIDS and Tuberculosis contribute significantly to the burden of disease faced by South Africans. </a:t>
            </a:r>
          </a:p>
          <a:p>
            <a:r>
              <a:rPr lang="en-ZA" dirty="0"/>
              <a:t>This is particularly true for poor and vulnerable groups. </a:t>
            </a:r>
          </a:p>
          <a:p>
            <a:r>
              <a:rPr lang="en-ZA" dirty="0"/>
              <a:t>This is why the government has decided to put a huge effort into addressing HIV and AIDS and TB in an integrated manner. </a:t>
            </a:r>
          </a:p>
          <a:p>
            <a:r>
              <a:rPr lang="en-ZA" dirty="0"/>
              <a:t>The most important strategy to combat these diseases is the HIV and AIDS Counselling and Testing (HCT) Campaign.”</a:t>
            </a:r>
          </a:p>
          <a:p>
            <a:endParaRPr lang="en-ZA" dirty="0"/>
          </a:p>
        </p:txBody>
      </p:sp>
    </p:spTree>
    <p:extLst>
      <p:ext uri="{BB962C8B-B14F-4D97-AF65-F5344CB8AC3E}">
        <p14:creationId xmlns:p14="http://schemas.microsoft.com/office/powerpoint/2010/main" val="177844789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Company Policy On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5" name="Content Placeholder 4"/>
          <p:cNvSpPr>
            <a:spLocks noGrp="1"/>
          </p:cNvSpPr>
          <p:nvPr>
            <p:ph sz="quarter" idx="1"/>
          </p:nvPr>
        </p:nvSpPr>
        <p:spPr/>
        <p:txBody>
          <a:bodyPr/>
          <a:lstStyle/>
          <a:p>
            <a:pPr marL="0" indent="0">
              <a:buNone/>
            </a:pPr>
            <a:r>
              <a:rPr lang="en-ZA" b="1" dirty="0"/>
              <a:t>Their policy is based on the following:</a:t>
            </a:r>
            <a:endParaRPr lang="en-ZA" dirty="0"/>
          </a:p>
          <a:p>
            <a:r>
              <a:rPr lang="en-ZA" dirty="0"/>
              <a:t>“Once people know their status, the government will show people the benefits of prevention and early access to treatment. To achieve this, the department will work closely with social partners to promote open dialogue among communities, civil society and social partners.”</a:t>
            </a:r>
            <a:r>
              <a:rPr lang="en-ZA" b="1" dirty="0"/>
              <a:t>  - </a:t>
            </a:r>
            <a:r>
              <a:rPr lang="en-ZA" i="1" dirty="0"/>
              <a:t>Source: South African Department of Health</a:t>
            </a:r>
            <a:endParaRPr lang="en-ZA" dirty="0"/>
          </a:p>
          <a:p>
            <a:pPr marL="0" indent="0">
              <a:buNone/>
            </a:pPr>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339874" y="4254971"/>
            <a:ext cx="2474595" cy="1838325"/>
          </a:xfrm>
          <a:prstGeom prst="rect">
            <a:avLst/>
          </a:prstGeom>
        </p:spPr>
      </p:pic>
    </p:spTree>
    <p:extLst>
      <p:ext uri="{BB962C8B-B14F-4D97-AF65-F5344CB8AC3E}">
        <p14:creationId xmlns:p14="http://schemas.microsoft.com/office/powerpoint/2010/main" val="37929235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Problems of a Worker with HIV /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5" name="Content Placeholder 4"/>
          <p:cNvSpPr>
            <a:spLocks noGrp="1"/>
          </p:cNvSpPr>
          <p:nvPr>
            <p:ph sz="quarter" idx="1"/>
          </p:nvPr>
        </p:nvSpPr>
        <p:spPr/>
        <p:txBody>
          <a:bodyPr/>
          <a:lstStyle/>
          <a:p>
            <a:r>
              <a:rPr lang="en-ZA" dirty="0"/>
              <a:t>There are some limitations encountered by people with HIV/AIDS. </a:t>
            </a:r>
          </a:p>
          <a:p>
            <a:r>
              <a:rPr lang="en-ZA" dirty="0"/>
              <a:t>Let us discuss some possible limitations in order to gain knowledge on how to overcome these situations. Be aware that not all people with HIV/AIDS will need accommodations to perform their jobs and many others may only need a few accommodations. </a:t>
            </a:r>
          </a:p>
          <a:p>
            <a:r>
              <a:rPr lang="en-ZA" dirty="0"/>
              <a:t>The following is only a sample of the possibilities available. Numerous other accommodation solutions may exist.</a:t>
            </a:r>
          </a:p>
        </p:txBody>
      </p:sp>
    </p:spTree>
    <p:extLst>
      <p:ext uri="{BB962C8B-B14F-4D97-AF65-F5344CB8AC3E}">
        <p14:creationId xmlns:p14="http://schemas.microsoft.com/office/powerpoint/2010/main" val="26273598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Problems of a Worker with HIV /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5" name="Content Placeholder 4"/>
          <p:cNvSpPr>
            <a:spLocks noGrp="1"/>
          </p:cNvSpPr>
          <p:nvPr>
            <p:ph sz="quarter" idx="1"/>
          </p:nvPr>
        </p:nvSpPr>
        <p:spPr/>
        <p:txBody>
          <a:bodyPr/>
          <a:lstStyle/>
          <a:p>
            <a:pPr marL="0" indent="0">
              <a:buNone/>
            </a:pPr>
            <a:r>
              <a:rPr lang="en-ZA" b="1" dirty="0"/>
              <a:t>Questions to Consider:</a:t>
            </a:r>
            <a:endParaRPr lang="en-ZA" dirty="0"/>
          </a:p>
          <a:p>
            <a:r>
              <a:rPr lang="en-ZA" dirty="0"/>
              <a:t>What limitations is the employee experiencing?</a:t>
            </a:r>
          </a:p>
          <a:p>
            <a:r>
              <a:rPr lang="en-ZA" dirty="0"/>
              <a:t>How do these limitations affect his/her job performance?</a:t>
            </a:r>
          </a:p>
          <a:p>
            <a:r>
              <a:rPr lang="en-ZA" dirty="0"/>
              <a:t>What accommodations are available to reduce these problems? </a:t>
            </a:r>
          </a:p>
          <a:p>
            <a:r>
              <a:rPr lang="en-ZA" dirty="0"/>
              <a:t>Has the employee been consulted regarding possible accommodations?</a:t>
            </a:r>
          </a:p>
          <a:p>
            <a:r>
              <a:rPr lang="en-ZA" dirty="0"/>
              <a:t>Do supervisory personnel and employees need training?</a:t>
            </a:r>
          </a:p>
        </p:txBody>
      </p:sp>
    </p:spTree>
    <p:extLst>
      <p:ext uri="{BB962C8B-B14F-4D97-AF65-F5344CB8AC3E}">
        <p14:creationId xmlns:p14="http://schemas.microsoft.com/office/powerpoint/2010/main" val="25715286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Employers Play A Proactive Role In Addressing The AIDS Pandemic</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5" name="Content Placeholder 4"/>
          <p:cNvSpPr>
            <a:spLocks noGrp="1"/>
          </p:cNvSpPr>
          <p:nvPr>
            <p:ph sz="quarter" idx="1"/>
          </p:nvPr>
        </p:nvSpPr>
        <p:spPr/>
        <p:txBody>
          <a:bodyPr/>
          <a:lstStyle/>
          <a:p>
            <a:pPr marL="0" indent="0">
              <a:buNone/>
            </a:pPr>
            <a:r>
              <a:rPr lang="en-ZA" b="1" dirty="0"/>
              <a:t>Employers have some responsibilities in the workplace regarding HIV and AIDS:</a:t>
            </a:r>
            <a:endParaRPr lang="en-ZA" dirty="0"/>
          </a:p>
          <a:p>
            <a:pPr lvl="0" fontAlgn="base"/>
            <a:r>
              <a:rPr lang="en-ZA" dirty="0">
                <a:effectLst>
                  <a:outerShdw sx="0" sy="0">
                    <a:srgbClr val="000000"/>
                  </a:outerShdw>
                </a:effectLst>
              </a:rPr>
              <a:t>Making sure all their workers, HIV positive and negative persons, are tested for the virus</a:t>
            </a:r>
          </a:p>
          <a:p>
            <a:pPr lvl="0" fontAlgn="base"/>
            <a:r>
              <a:rPr lang="en-ZA" dirty="0">
                <a:effectLst>
                  <a:outerShdw sx="0" sy="0">
                    <a:srgbClr val="000000"/>
                  </a:outerShdw>
                </a:effectLst>
              </a:rPr>
              <a:t>Making sure all their employees understand the virus, like we explained in previous sections of this learner guide</a:t>
            </a:r>
          </a:p>
          <a:p>
            <a:pPr lvl="0" fontAlgn="base"/>
            <a:r>
              <a:rPr lang="en-ZA" dirty="0">
                <a:effectLst>
                  <a:outerShdw sx="0" sy="0">
                    <a:srgbClr val="000000"/>
                  </a:outerShdw>
                </a:effectLst>
              </a:rPr>
              <a:t>Creating a safe workplace for unaffected workers</a:t>
            </a:r>
          </a:p>
          <a:p>
            <a:pPr lvl="0" fontAlgn="base"/>
            <a:r>
              <a:rPr lang="en-ZA" dirty="0">
                <a:effectLst>
                  <a:outerShdw sx="0" sy="0">
                    <a:srgbClr val="000000"/>
                  </a:outerShdw>
                </a:effectLst>
              </a:rPr>
              <a:t>Creating a caring environment for HIV positive workers. </a:t>
            </a:r>
          </a:p>
          <a:p>
            <a:endParaRPr lang="en-ZA" dirty="0"/>
          </a:p>
        </p:txBody>
      </p:sp>
    </p:spTree>
    <p:extLst>
      <p:ext uri="{BB962C8B-B14F-4D97-AF65-F5344CB8AC3E}">
        <p14:creationId xmlns:p14="http://schemas.microsoft.com/office/powerpoint/2010/main" val="247988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Organisational HIV policy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5" name="Content Placeholder 4"/>
          <p:cNvSpPr>
            <a:spLocks noGrp="1"/>
          </p:cNvSpPr>
          <p:nvPr>
            <p:ph sz="quarter" idx="1"/>
          </p:nvPr>
        </p:nvSpPr>
        <p:spPr/>
        <p:txBody>
          <a:bodyPr/>
          <a:lstStyle/>
          <a:p>
            <a:r>
              <a:rPr lang="en-ZA" dirty="0"/>
              <a:t>Employers should set in place an HIV workplace policy that can prevent discrimination against people with HIV / AIDS.  </a:t>
            </a:r>
          </a:p>
          <a:p>
            <a:r>
              <a:rPr lang="en-ZA" dirty="0"/>
              <a:t>The policy must control practices and procedures and ensure that employees living with HIV/AIDS are treated in a fair and consistent way.  </a:t>
            </a:r>
          </a:p>
          <a:p>
            <a:r>
              <a:rPr lang="en-ZA" dirty="0"/>
              <a:t>The policy should also describe the treatment of employees that are indirectly affected by the epidemic.</a:t>
            </a:r>
          </a:p>
          <a:p>
            <a:r>
              <a:rPr lang="en-ZA" dirty="0"/>
              <a:t>Irrespective of your company's size, it is very important that you have a clear and comprehensive HIV/AIDS workplace policy in place.</a:t>
            </a:r>
          </a:p>
          <a:p>
            <a:endParaRPr lang="en-ZA" dirty="0"/>
          </a:p>
        </p:txBody>
      </p:sp>
    </p:spTree>
    <p:extLst>
      <p:ext uri="{BB962C8B-B14F-4D97-AF65-F5344CB8AC3E}">
        <p14:creationId xmlns:p14="http://schemas.microsoft.com/office/powerpoint/2010/main" val="100964515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Government HIV and health programmes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5" name="Content Placeholder 4"/>
          <p:cNvSpPr>
            <a:spLocks noGrp="1"/>
          </p:cNvSpPr>
          <p:nvPr>
            <p:ph sz="quarter" idx="1"/>
          </p:nvPr>
        </p:nvSpPr>
        <p:spPr/>
        <p:txBody>
          <a:bodyPr/>
          <a:lstStyle/>
          <a:p>
            <a:r>
              <a:rPr lang="en-ZA" dirty="0"/>
              <a:t>A plan to scale-up South Africa's fight against HIV/Aids was announced on World Aids Day, 2011. </a:t>
            </a:r>
          </a:p>
          <a:p>
            <a:r>
              <a:rPr lang="en-ZA" dirty="0"/>
              <a:t>Prevention is at the heart of the new National Strategic Plan for HIV, which aims to reduce new infections by 50% by taking a holistic approach.</a:t>
            </a:r>
          </a:p>
          <a:p>
            <a:endParaRPr lang="en-ZA" dirty="0"/>
          </a:p>
        </p:txBody>
      </p:sp>
      <p:pic>
        <p:nvPicPr>
          <p:cNvPr id="6" name="Picture 5"/>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3055" y="3711447"/>
            <a:ext cx="3008234" cy="2498853"/>
          </a:xfrm>
          <a:prstGeom prst="rect">
            <a:avLst/>
          </a:prstGeom>
        </p:spPr>
      </p:pic>
    </p:spTree>
    <p:extLst>
      <p:ext uri="{BB962C8B-B14F-4D97-AF65-F5344CB8AC3E}">
        <p14:creationId xmlns:p14="http://schemas.microsoft.com/office/powerpoint/2010/main" val="289831032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Government HIV and health programmes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5" name="Content Placeholder 4"/>
          <p:cNvSpPr>
            <a:spLocks noGrp="1"/>
          </p:cNvSpPr>
          <p:nvPr>
            <p:ph sz="quarter" idx="1"/>
          </p:nvPr>
        </p:nvSpPr>
        <p:spPr/>
        <p:txBody>
          <a:bodyPr>
            <a:normAutofit lnSpcReduction="10000"/>
          </a:bodyPr>
          <a:lstStyle/>
          <a:p>
            <a:pPr marL="0" indent="0">
              <a:buNone/>
            </a:pPr>
            <a:r>
              <a:rPr lang="en-ZA" dirty="0"/>
              <a:t>The NSP has identified four objectives that will help South Africa reach these goals:</a:t>
            </a:r>
          </a:p>
          <a:p>
            <a:r>
              <a:rPr lang="en-ZA" dirty="0"/>
              <a:t>Address the social and structural factors that drive HIV and affect the way they care for affected people.</a:t>
            </a:r>
          </a:p>
          <a:p>
            <a:r>
              <a:rPr lang="en-ZA" dirty="0"/>
              <a:t>Prevent new HIV infections through a combination of biomedical, behavioural, social and structural interventions.</a:t>
            </a:r>
          </a:p>
          <a:p>
            <a:r>
              <a:rPr lang="en-ZA" dirty="0"/>
              <a:t>Sustain health and wellness, primarily by access to quality treatment, care and support services, and to develop programmes that focus on wellness.</a:t>
            </a:r>
          </a:p>
          <a:p>
            <a:r>
              <a:rPr lang="en-ZA" dirty="0"/>
              <a:t>Protect the human rights of people living with HIV, primarily through ending stigma, discrimination, human rights violations and gender inequality.</a:t>
            </a:r>
          </a:p>
          <a:p>
            <a:endParaRPr lang="en-ZA" dirty="0"/>
          </a:p>
        </p:txBody>
      </p:sp>
    </p:spTree>
    <p:extLst>
      <p:ext uri="{BB962C8B-B14F-4D97-AF65-F5344CB8AC3E}">
        <p14:creationId xmlns:p14="http://schemas.microsoft.com/office/powerpoint/2010/main" val="260263539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National Strategic Plan’s HIV Counselling and Testing campaign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5" name="Content Placeholder 4"/>
          <p:cNvSpPr>
            <a:spLocks noGrp="1"/>
          </p:cNvSpPr>
          <p:nvPr>
            <p:ph sz="quarter" idx="1"/>
          </p:nvPr>
        </p:nvSpPr>
        <p:spPr/>
        <p:txBody>
          <a:bodyPr/>
          <a:lstStyle/>
          <a:p>
            <a:r>
              <a:rPr lang="en-ZA" dirty="0"/>
              <a:t>In 2010, the government launched its HIV Counselling and Testing campaign, which offers free testing to all patients at public hospitals and clinics across the country. </a:t>
            </a:r>
          </a:p>
          <a:p>
            <a:r>
              <a:rPr lang="en-ZA" dirty="0"/>
              <a:t>While providing people with the information and interventions they need to manage their health and to prevent further HIV transmission.</a:t>
            </a:r>
          </a:p>
          <a:p>
            <a:r>
              <a:rPr lang="en-ZA" dirty="0"/>
              <a:t>The campaign aims to ensure that people in need are fast-tracked onto the treatment programme.</a:t>
            </a:r>
          </a:p>
          <a:p>
            <a:r>
              <a:rPr lang="en-ZA" dirty="0"/>
              <a:t>You can access this free service at public hospitals and clinics across the country.</a:t>
            </a:r>
          </a:p>
          <a:p>
            <a:endParaRPr lang="en-ZA" dirty="0"/>
          </a:p>
        </p:txBody>
      </p:sp>
    </p:spTree>
    <p:extLst>
      <p:ext uri="{BB962C8B-B14F-4D97-AF65-F5344CB8AC3E}">
        <p14:creationId xmlns:p14="http://schemas.microsoft.com/office/powerpoint/2010/main" val="427637194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Treatments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5" name="Content Placeholder 4"/>
          <p:cNvSpPr>
            <a:spLocks noGrp="1"/>
          </p:cNvSpPr>
          <p:nvPr>
            <p:ph sz="quarter" idx="1"/>
          </p:nvPr>
        </p:nvSpPr>
        <p:spPr/>
        <p:txBody>
          <a:bodyPr/>
          <a:lstStyle/>
          <a:p>
            <a:r>
              <a:rPr lang="en-ZA" dirty="0"/>
              <a:t>The U.S. has highly respected official guidelines on when the best time is for a person to start HIV meds, as well as what to start treatment with. </a:t>
            </a:r>
          </a:p>
          <a:p>
            <a:r>
              <a:rPr lang="en-ZA" dirty="0"/>
              <a:t>They currently recommend the following drugs as First-Line Regimens:</a:t>
            </a:r>
          </a:p>
        </p:txBody>
      </p:sp>
    </p:spTree>
    <p:extLst>
      <p:ext uri="{BB962C8B-B14F-4D97-AF65-F5344CB8AC3E}">
        <p14:creationId xmlns:p14="http://schemas.microsoft.com/office/powerpoint/2010/main" val="93092402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Treatments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328776003"/>
              </p:ext>
            </p:extLst>
          </p:nvPr>
        </p:nvGraphicFramePr>
        <p:xfrm>
          <a:off x="467544" y="1282640"/>
          <a:ext cx="8219256" cy="4927660"/>
        </p:xfrm>
        <a:graphic>
          <a:graphicData uri="http://schemas.openxmlformats.org/drawingml/2006/table">
            <a:tbl>
              <a:tblPr firstRow="1" firstCol="1" bandRow="1"/>
              <a:tblGrid>
                <a:gridCol w="974416">
                  <a:extLst>
                    <a:ext uri="{9D8B030D-6E8A-4147-A177-3AD203B41FA5}">
                      <a16:colId xmlns:a16="http://schemas.microsoft.com/office/drawing/2014/main" val="20000"/>
                    </a:ext>
                  </a:extLst>
                </a:gridCol>
                <a:gridCol w="7244840">
                  <a:extLst>
                    <a:ext uri="{9D8B030D-6E8A-4147-A177-3AD203B41FA5}">
                      <a16:colId xmlns:a16="http://schemas.microsoft.com/office/drawing/2014/main" val="20001"/>
                    </a:ext>
                  </a:extLst>
                </a:gridCol>
              </a:tblGrid>
              <a:tr h="985532">
                <a:tc>
                  <a:txBody>
                    <a:bodyPr/>
                    <a:lstStyle/>
                    <a:p>
                      <a:pPr algn="just">
                        <a:lnSpc>
                          <a:spcPct val="150000"/>
                        </a:lnSpc>
                        <a:spcAft>
                          <a:spcPts val="0"/>
                        </a:spcAft>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1</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Atripla</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0"/>
                  </a:ext>
                </a:extLst>
              </a:tr>
              <a:tr h="985532">
                <a:tc>
                  <a:txBody>
                    <a:bodyPr/>
                    <a:lstStyle/>
                    <a:p>
                      <a:pPr algn="just">
                        <a:lnSpc>
                          <a:spcPct val="150000"/>
                        </a:lnSpc>
                        <a:spcAft>
                          <a:spcPts val="0"/>
                        </a:spcAft>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2</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Reyataz + Norvir + Truvada</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985532">
                <a:tc>
                  <a:txBody>
                    <a:bodyPr/>
                    <a:lstStyle/>
                    <a:p>
                      <a:pPr algn="just">
                        <a:lnSpc>
                          <a:spcPct val="150000"/>
                        </a:lnSpc>
                        <a:spcAft>
                          <a:spcPts val="0"/>
                        </a:spcAft>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3</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Prezista + Norvir + Truvada</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985532">
                <a:tc>
                  <a:txBody>
                    <a:bodyPr/>
                    <a:lstStyle/>
                    <a:p>
                      <a:pPr algn="just">
                        <a:lnSpc>
                          <a:spcPct val="150000"/>
                        </a:lnSpc>
                        <a:spcAft>
                          <a:spcPts val="0"/>
                        </a:spcAft>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4</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Isentress + Truvada</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985532">
                <a:tc>
                  <a:txBody>
                    <a:bodyPr/>
                    <a:lstStyle/>
                    <a:p>
                      <a:pPr algn="just">
                        <a:lnSpc>
                          <a:spcPct val="150000"/>
                        </a:lnSpc>
                        <a:spcAft>
                          <a:spcPts val="0"/>
                        </a:spcAft>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5</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50000"/>
                        </a:lnSpc>
                        <a:spcAft>
                          <a:spcPts val="0"/>
                        </a:spcAft>
                      </a:pP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Kaletra</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Combivir</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(for pregnant women)</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4789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When To Start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286344031"/>
              </p:ext>
            </p:extLst>
          </p:nvPr>
        </p:nvGraphicFramePr>
        <p:xfrm>
          <a:off x="467543" y="1282638"/>
          <a:ext cx="8219256" cy="2859832"/>
        </p:xfrm>
        <a:graphic>
          <a:graphicData uri="http://schemas.openxmlformats.org/drawingml/2006/table">
            <a:tbl>
              <a:tblPr firstRow="1" firstCol="1" bandRow="1"/>
              <a:tblGrid>
                <a:gridCol w="4413550">
                  <a:extLst>
                    <a:ext uri="{9D8B030D-6E8A-4147-A177-3AD203B41FA5}">
                      <a16:colId xmlns:a16="http://schemas.microsoft.com/office/drawing/2014/main" val="20000"/>
                    </a:ext>
                  </a:extLst>
                </a:gridCol>
                <a:gridCol w="3805706">
                  <a:extLst>
                    <a:ext uri="{9D8B030D-6E8A-4147-A177-3AD203B41FA5}">
                      <a16:colId xmlns:a16="http://schemas.microsoft.com/office/drawing/2014/main" val="20001"/>
                    </a:ext>
                  </a:extLst>
                </a:gridCol>
              </a:tblGrid>
              <a:tr h="864214">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CD4 count above 500:</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Starting is worth considering.</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0"/>
                  </a:ext>
                </a:extLst>
              </a:tr>
              <a:tr h="811921">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CD4 count between 350 and 500:</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Starting is recommended.</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1183697">
                <a:tc>
                  <a:txBody>
                    <a:bodyPr/>
                    <a:lstStyle/>
                    <a:p>
                      <a:pPr algn="just">
                        <a:lnSpc>
                          <a:spcPct val="150000"/>
                        </a:lnSpc>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CD4 count below 350 (or if you've ever had an AIDS-defining illness):</a:t>
                      </a:r>
                      <a:endParaRPr lang="en-Z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lnSpc>
                          <a:spcPct val="150000"/>
                        </a:lnSpc>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Start as soon as possible.</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297668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Rights Of All Workers In Respect Of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5" name="Content Placeholder 4"/>
          <p:cNvSpPr>
            <a:spLocks noGrp="1"/>
          </p:cNvSpPr>
          <p:nvPr>
            <p:ph sz="quarter" idx="1"/>
          </p:nvPr>
        </p:nvSpPr>
        <p:spPr/>
        <p:txBody>
          <a:bodyPr/>
          <a:lstStyle/>
          <a:p>
            <a:r>
              <a:rPr lang="en-ZA" dirty="0"/>
              <a:t>The South African Labour Guide presents a code of good practice on aspects of HIV/AIDS Employment that is freely available to the public and should be consulted if any questions arise about workers who are HIV positive and their rights.</a:t>
            </a:r>
          </a:p>
        </p:txBody>
      </p:sp>
    </p:spTree>
    <p:extLst>
      <p:ext uri="{BB962C8B-B14F-4D97-AF65-F5344CB8AC3E}">
        <p14:creationId xmlns:p14="http://schemas.microsoft.com/office/powerpoint/2010/main" val="320395582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Rights Of All Workers In Respect Of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5" name="Content Placeholder 4"/>
          <p:cNvSpPr>
            <a:spLocks noGrp="1"/>
          </p:cNvSpPr>
          <p:nvPr>
            <p:ph sz="quarter" idx="1"/>
          </p:nvPr>
        </p:nvSpPr>
        <p:spPr/>
        <p:txBody>
          <a:bodyPr/>
          <a:lstStyle/>
          <a:p>
            <a:pPr marL="0" indent="0">
              <a:buNone/>
            </a:pPr>
            <a:r>
              <a:rPr lang="en-ZA" b="1" dirty="0"/>
              <a:t>The Code suggests: </a:t>
            </a:r>
            <a:endParaRPr lang="en-ZA" dirty="0"/>
          </a:p>
          <a:p>
            <a:pPr lvl="0"/>
            <a:r>
              <a:rPr lang="en-GB" dirty="0"/>
              <a:t>The Human Immunodeficiency Virus (HIV) and the Acquired Immune Deficiency Syndrome (AIDS) are serious public health problems which have socio economic, employment and human rights implications.</a:t>
            </a:r>
            <a:endParaRPr lang="en-ZA" dirty="0"/>
          </a:p>
          <a:p>
            <a:pPr lvl="0"/>
            <a:r>
              <a:rPr lang="en-GB" dirty="0"/>
              <a:t>It is recognised that the HIV/AIDS epidemic will affect every workplace, with prolonged staff illness, absenteeism, and death impacting on productivity, employee benefits, occupational health and safety, production costs and workplace morale.</a:t>
            </a:r>
            <a:endParaRPr lang="en-ZA" dirty="0"/>
          </a:p>
        </p:txBody>
      </p:sp>
    </p:spTree>
    <p:extLst>
      <p:ext uri="{BB962C8B-B14F-4D97-AF65-F5344CB8AC3E}">
        <p14:creationId xmlns:p14="http://schemas.microsoft.com/office/powerpoint/2010/main" val="41627811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Rights Of All Workers In Respect Of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5" name="Content Placeholder 4"/>
          <p:cNvSpPr>
            <a:spLocks noGrp="1"/>
          </p:cNvSpPr>
          <p:nvPr>
            <p:ph sz="quarter" idx="1"/>
          </p:nvPr>
        </p:nvSpPr>
        <p:spPr/>
        <p:txBody>
          <a:bodyPr/>
          <a:lstStyle/>
          <a:p>
            <a:pPr marL="0" indent="0">
              <a:buNone/>
            </a:pPr>
            <a:r>
              <a:rPr lang="en-ZA" b="1" dirty="0"/>
              <a:t>The Code suggests: </a:t>
            </a:r>
            <a:endParaRPr lang="en-ZA" dirty="0"/>
          </a:p>
          <a:p>
            <a:pPr lvl="0"/>
            <a:r>
              <a:rPr lang="en-ZA" dirty="0"/>
              <a:t>HIV knows no social, gender, age or racial boundaries, but it is accepted that socio-economic circumstances do influence disease patterns. </a:t>
            </a:r>
          </a:p>
          <a:p>
            <a:pPr lvl="0"/>
            <a:r>
              <a:rPr lang="en-ZA" dirty="0"/>
              <a:t>HIV thrives in an environment of poverty, rapid urbanisation, violence and destabilisation. Transmission is exacerbated by disparities in resources and patterns of migration from rural to urban areas. </a:t>
            </a:r>
          </a:p>
          <a:p>
            <a:pPr lvl="0"/>
            <a:r>
              <a:rPr lang="en-ZA" dirty="0"/>
              <a:t>Women are particularly more vulnerable to infection in cultures and economic circumstances where they have little control over their lives.</a:t>
            </a:r>
          </a:p>
        </p:txBody>
      </p:sp>
    </p:spTree>
    <p:extLst>
      <p:ext uri="{BB962C8B-B14F-4D97-AF65-F5344CB8AC3E}">
        <p14:creationId xmlns:p14="http://schemas.microsoft.com/office/powerpoint/2010/main" val="386286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Rights Of All Workers In Respect Of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5" name="Content Placeholder 4"/>
          <p:cNvSpPr>
            <a:spLocks noGrp="1"/>
          </p:cNvSpPr>
          <p:nvPr>
            <p:ph sz="quarter" idx="1"/>
          </p:nvPr>
        </p:nvSpPr>
        <p:spPr/>
        <p:txBody>
          <a:bodyPr/>
          <a:lstStyle/>
          <a:p>
            <a:pPr marL="0" indent="0">
              <a:buNone/>
            </a:pPr>
            <a:r>
              <a:rPr lang="en-ZA" b="1" dirty="0"/>
              <a:t>The Code suggests: </a:t>
            </a:r>
            <a:endParaRPr lang="en-ZA" dirty="0"/>
          </a:p>
          <a:p>
            <a:pPr lvl="0"/>
            <a:r>
              <a:rPr lang="en-GB" dirty="0"/>
              <a:t>Furthermore HIV/AIDS is still a disease surrounded by ignorance, prejudice, discrimination and stigma. In the workplace unfair discrimination against people living with HIV and AIDS has been perpetuated through practices such as pre-employment HIV testing, dismissals for being HIV positive and the denial of employee benefits.</a:t>
            </a:r>
            <a:endParaRPr lang="en-ZA" dirty="0"/>
          </a:p>
        </p:txBody>
      </p:sp>
    </p:spTree>
    <p:extLst>
      <p:ext uri="{BB962C8B-B14F-4D97-AF65-F5344CB8AC3E}">
        <p14:creationId xmlns:p14="http://schemas.microsoft.com/office/powerpoint/2010/main" val="48835338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Rights Of All Workers In Respect Of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5" name="Content Placeholder 4"/>
          <p:cNvSpPr>
            <a:spLocks noGrp="1"/>
          </p:cNvSpPr>
          <p:nvPr>
            <p:ph sz="quarter" idx="1"/>
          </p:nvPr>
        </p:nvSpPr>
        <p:spPr/>
        <p:txBody>
          <a:bodyPr/>
          <a:lstStyle/>
          <a:p>
            <a:pPr marL="0" indent="0">
              <a:buNone/>
            </a:pPr>
            <a:r>
              <a:rPr lang="en-ZA" b="1" dirty="0"/>
              <a:t>The Code suggests: </a:t>
            </a:r>
            <a:endParaRPr lang="en-ZA" dirty="0"/>
          </a:p>
          <a:p>
            <a:pPr lvl="0"/>
            <a:r>
              <a:rPr lang="en-GB" dirty="0"/>
              <a:t>One of the most effective ways of reducing and managing the impact of HIV/AIDS in the workplace is through the implementation of an HIV/AIDS policy and programme. Addressing aspects of HIV/AIDS in the workplace will enable employers, trade unions and government to actively contribute towards local, national and international efforts to prevent and control HIV/AIDS. In light of this, the Code has been developed as a guide to employers, trade unions and employees.</a:t>
            </a:r>
            <a:endParaRPr lang="en-ZA" dirty="0"/>
          </a:p>
        </p:txBody>
      </p:sp>
    </p:spTree>
    <p:extLst>
      <p:ext uri="{BB962C8B-B14F-4D97-AF65-F5344CB8AC3E}">
        <p14:creationId xmlns:p14="http://schemas.microsoft.com/office/powerpoint/2010/main" val="6815562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Rights Of All Workers In Respect Of HIV/AIDS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5" name="Content Placeholder 4"/>
          <p:cNvSpPr>
            <a:spLocks noGrp="1"/>
          </p:cNvSpPr>
          <p:nvPr>
            <p:ph sz="quarter" idx="1"/>
          </p:nvPr>
        </p:nvSpPr>
        <p:spPr/>
        <p:txBody>
          <a:bodyPr>
            <a:normAutofit fontScale="92500" lnSpcReduction="10000"/>
          </a:bodyPr>
          <a:lstStyle/>
          <a:p>
            <a:pPr marL="0" indent="0">
              <a:buNone/>
            </a:pPr>
            <a:r>
              <a:rPr lang="en-ZA" b="1" dirty="0"/>
              <a:t>The Code suggests: </a:t>
            </a:r>
            <a:endParaRPr lang="en-ZA" dirty="0"/>
          </a:p>
          <a:p>
            <a:pPr lvl="0"/>
            <a:r>
              <a:rPr lang="en-GB" dirty="0"/>
              <a:t>Furthermore the Code seeks to assist with the attainment of the broader goals of:</a:t>
            </a:r>
            <a:endParaRPr lang="en-ZA" dirty="0"/>
          </a:p>
          <a:p>
            <a:pPr lvl="1" fontAlgn="base"/>
            <a:r>
              <a:rPr lang="en-ZA" dirty="0">
                <a:effectLst>
                  <a:outerShdw sx="0" sy="0">
                    <a:srgbClr val="000000"/>
                  </a:outerShdw>
                </a:effectLst>
              </a:rPr>
              <a:t>Eliminating unfair discrimination in the workplace based on HIV status;</a:t>
            </a:r>
          </a:p>
          <a:p>
            <a:pPr lvl="1" fontAlgn="base"/>
            <a:r>
              <a:rPr lang="en-ZA" dirty="0">
                <a:effectLst>
                  <a:outerShdw sx="0" sy="0">
                    <a:srgbClr val="000000"/>
                  </a:outerShdw>
                </a:effectLst>
              </a:rPr>
              <a:t>Promoting a non-discriminatory workplace in which people living with HIV or AIDS are able to be open about their HIV status without fear of stigma or rejection;</a:t>
            </a:r>
          </a:p>
          <a:p>
            <a:pPr lvl="1" fontAlgn="base"/>
            <a:r>
              <a:rPr lang="en-ZA" dirty="0">
                <a:effectLst>
                  <a:outerShdw sx="0" sy="0">
                    <a:srgbClr val="000000"/>
                  </a:outerShdw>
                </a:effectLst>
              </a:rPr>
              <a:t>Promoting appropriate and effective ways of managing HIV in the workplace;</a:t>
            </a:r>
          </a:p>
          <a:p>
            <a:pPr lvl="1" fontAlgn="base"/>
            <a:r>
              <a:rPr lang="en-ZA" dirty="0">
                <a:effectLst>
                  <a:outerShdw sx="0" sy="0">
                    <a:srgbClr val="000000"/>
                  </a:outerShdw>
                </a:effectLst>
              </a:rPr>
              <a:t>Creating a balance between the rights and responsibilities of all parties; and</a:t>
            </a:r>
          </a:p>
          <a:p>
            <a:pPr lvl="1" fontAlgn="base"/>
            <a:r>
              <a:rPr lang="en-ZA" dirty="0">
                <a:effectLst>
                  <a:outerShdw sx="0" sy="0">
                    <a:srgbClr val="000000"/>
                  </a:outerShdw>
                </a:effectLst>
              </a:rPr>
              <a:t>Giving effect to the regional obligations of the republic as a member of the Southern African development community.</a:t>
            </a:r>
          </a:p>
        </p:txBody>
      </p:sp>
    </p:spTree>
    <p:extLst>
      <p:ext uri="{BB962C8B-B14F-4D97-AF65-F5344CB8AC3E}">
        <p14:creationId xmlns:p14="http://schemas.microsoft.com/office/powerpoint/2010/main" val="112129755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Universal Precautions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5" name="Content Placeholder 4"/>
          <p:cNvSpPr>
            <a:spLocks noGrp="1"/>
          </p:cNvSpPr>
          <p:nvPr>
            <p:ph sz="quarter" idx="1"/>
          </p:nvPr>
        </p:nvSpPr>
        <p:spPr/>
        <p:txBody>
          <a:bodyPr/>
          <a:lstStyle/>
          <a:p>
            <a:r>
              <a:rPr lang="en-ZA" dirty="0"/>
              <a:t>Many people risk contact with blood or other body fluids in their workplace. </a:t>
            </a:r>
          </a:p>
          <a:p>
            <a:r>
              <a:rPr lang="en-ZA" dirty="0"/>
              <a:t>Universal Blood and Body Fluid Precautions are widely accepted in most workplaces as crucial measures to protect workers from exposure to disease-causing biological agents. </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780122" y="3692996"/>
            <a:ext cx="3594100" cy="2400300"/>
          </a:xfrm>
          <a:prstGeom prst="rect">
            <a:avLst/>
          </a:prstGeom>
        </p:spPr>
      </p:pic>
    </p:spTree>
    <p:extLst>
      <p:ext uri="{BB962C8B-B14F-4D97-AF65-F5344CB8AC3E}">
        <p14:creationId xmlns:p14="http://schemas.microsoft.com/office/powerpoint/2010/main" val="368204149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Universal Precautions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5" name="Content Placeholder 4"/>
          <p:cNvSpPr>
            <a:spLocks noGrp="1"/>
          </p:cNvSpPr>
          <p:nvPr>
            <p:ph sz="quarter" idx="1"/>
          </p:nvPr>
        </p:nvSpPr>
        <p:spPr/>
        <p:txBody>
          <a:bodyPr/>
          <a:lstStyle/>
          <a:p>
            <a:pPr marL="0" indent="0">
              <a:buNone/>
            </a:pPr>
            <a:r>
              <a:rPr lang="en-ZA" dirty="0"/>
              <a:t>These agents include:</a:t>
            </a:r>
          </a:p>
          <a:p>
            <a:r>
              <a:rPr lang="en-ZA" dirty="0"/>
              <a:t>Faeces</a:t>
            </a:r>
          </a:p>
          <a:p>
            <a:r>
              <a:rPr lang="en-ZA" dirty="0"/>
              <a:t>Blood</a:t>
            </a:r>
          </a:p>
          <a:p>
            <a:r>
              <a:rPr lang="en-ZA" dirty="0"/>
              <a:t>Saliva</a:t>
            </a:r>
          </a:p>
          <a:p>
            <a:r>
              <a:rPr lang="en-ZA" dirty="0"/>
              <a:t>Mucous</a:t>
            </a:r>
          </a:p>
          <a:p>
            <a:r>
              <a:rPr lang="en-ZA" dirty="0"/>
              <a:t>Urine</a:t>
            </a:r>
          </a:p>
          <a:p>
            <a:r>
              <a:rPr lang="en-ZA" dirty="0"/>
              <a:t>Semen</a:t>
            </a:r>
          </a:p>
          <a:p>
            <a:r>
              <a:rPr lang="en-ZA" dirty="0"/>
              <a:t>Vaginal fluids </a:t>
            </a:r>
          </a:p>
          <a:p>
            <a:r>
              <a:rPr lang="en-ZA" dirty="0"/>
              <a:t>Other body fluid containing blood. </a:t>
            </a:r>
          </a:p>
        </p:txBody>
      </p:sp>
    </p:spTree>
    <p:extLst>
      <p:ext uri="{BB962C8B-B14F-4D97-AF65-F5344CB8AC3E}">
        <p14:creationId xmlns:p14="http://schemas.microsoft.com/office/powerpoint/2010/main" val="55844866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Universal Precautions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5" name="Content Placeholder 4"/>
          <p:cNvSpPr>
            <a:spLocks noGrp="1"/>
          </p:cNvSpPr>
          <p:nvPr>
            <p:ph sz="quarter" idx="1"/>
          </p:nvPr>
        </p:nvSpPr>
        <p:spPr/>
        <p:txBody>
          <a:bodyPr/>
          <a:lstStyle/>
          <a:p>
            <a:r>
              <a:rPr lang="en-ZA" dirty="0"/>
              <a:t>Infection can occur when these agents come into contact with broken skin or contact with mucous membranes of the eyes, nose and mouth. </a:t>
            </a:r>
          </a:p>
          <a:p>
            <a:r>
              <a:rPr lang="en-ZA" dirty="0"/>
              <a:t>It is important to consider all biological wastes as infectious. </a:t>
            </a:r>
          </a:p>
          <a:p>
            <a:r>
              <a:rPr lang="en-ZA" dirty="0"/>
              <a:t>All members should follow these universal precautions at all times.</a:t>
            </a:r>
          </a:p>
        </p:txBody>
      </p:sp>
    </p:spTree>
    <p:extLst>
      <p:ext uri="{BB962C8B-B14F-4D97-AF65-F5344CB8AC3E}">
        <p14:creationId xmlns:p14="http://schemas.microsoft.com/office/powerpoint/2010/main" val="39741209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Universal Precautions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5" name="Content Placeholder 4"/>
          <p:cNvSpPr>
            <a:spLocks noGrp="1"/>
          </p:cNvSpPr>
          <p:nvPr>
            <p:ph sz="quarter" idx="1"/>
          </p:nvPr>
        </p:nvSpPr>
        <p:spPr/>
        <p:txBody>
          <a:bodyPr/>
          <a:lstStyle/>
          <a:p>
            <a:pPr marL="0" indent="0">
              <a:buNone/>
            </a:pPr>
            <a:r>
              <a:rPr lang="en-ZA" b="1" dirty="0"/>
              <a:t>Five Steps of Universal Precautions</a:t>
            </a:r>
            <a:endParaRPr lang="en-ZA" dirty="0"/>
          </a:p>
          <a:p>
            <a:pPr lvl="0"/>
            <a:r>
              <a:rPr lang="en-GB" dirty="0"/>
              <a:t>Education – understanding the dangers</a:t>
            </a:r>
            <a:endParaRPr lang="en-ZA" dirty="0"/>
          </a:p>
          <a:p>
            <a:pPr lvl="0"/>
            <a:r>
              <a:rPr lang="en-GB" dirty="0"/>
              <a:t>Hand washing</a:t>
            </a:r>
            <a:endParaRPr lang="en-ZA" dirty="0"/>
          </a:p>
          <a:p>
            <a:pPr lvl="0"/>
            <a:r>
              <a:rPr lang="en-GB" dirty="0"/>
              <a:t>Use of protective barriers like masks</a:t>
            </a:r>
            <a:endParaRPr lang="en-ZA" dirty="0"/>
          </a:p>
          <a:p>
            <a:pPr lvl="0"/>
            <a:r>
              <a:rPr lang="en-GB" dirty="0"/>
              <a:t>Cleaning of contaminated surfaces</a:t>
            </a:r>
            <a:endParaRPr lang="en-ZA" dirty="0"/>
          </a:p>
          <a:p>
            <a:r>
              <a:rPr lang="en-ZA" dirty="0"/>
              <a:t>Safe handling/disposal of contaminated material</a:t>
            </a:r>
          </a:p>
        </p:txBody>
      </p:sp>
    </p:spTree>
    <p:extLst>
      <p:ext uri="{BB962C8B-B14F-4D97-AF65-F5344CB8AC3E}">
        <p14:creationId xmlns:p14="http://schemas.microsoft.com/office/powerpoint/2010/main" val="80946064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Workplace ‘Code Of Behaviour’.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5" name="Content Placeholder 4"/>
          <p:cNvSpPr>
            <a:spLocks noGrp="1"/>
          </p:cNvSpPr>
          <p:nvPr>
            <p:ph sz="quarter" idx="1"/>
          </p:nvPr>
        </p:nvSpPr>
        <p:spPr/>
        <p:txBody>
          <a:bodyPr/>
          <a:lstStyle/>
          <a:p>
            <a:pPr marL="0" indent="0">
              <a:buNone/>
            </a:pPr>
            <a:r>
              <a:rPr lang="en-ZA" dirty="0"/>
              <a:t>Every organisation should have a HIV/AIDS workplace programme. Companies can usually implement change in the following areas:</a:t>
            </a:r>
          </a:p>
          <a:p>
            <a:pPr lvl="0" fontAlgn="base"/>
            <a:r>
              <a:rPr lang="en-ZA" dirty="0">
                <a:effectLst>
                  <a:outerShdw sx="0" sy="0">
                    <a:srgbClr val="000000"/>
                  </a:outerShdw>
                </a:effectLst>
              </a:rPr>
              <a:t>Developing an HIV/AIDS workplace policy</a:t>
            </a:r>
          </a:p>
          <a:p>
            <a:pPr lvl="0" fontAlgn="base"/>
            <a:r>
              <a:rPr lang="en-ZA" dirty="0">
                <a:effectLst>
                  <a:outerShdw sx="0" sy="0">
                    <a:srgbClr val="000000"/>
                  </a:outerShdw>
                </a:effectLst>
              </a:rPr>
              <a:t>Provide education and awareness in the workplace</a:t>
            </a:r>
          </a:p>
          <a:p>
            <a:pPr lvl="0" fontAlgn="base"/>
            <a:r>
              <a:rPr lang="en-ZA" dirty="0">
                <a:effectLst>
                  <a:outerShdw sx="0" sy="0">
                    <a:srgbClr val="000000"/>
                  </a:outerShdw>
                </a:effectLst>
              </a:rPr>
              <a:t>Implement fair employment practices</a:t>
            </a:r>
          </a:p>
          <a:p>
            <a:pPr lvl="0" fontAlgn="base"/>
            <a:r>
              <a:rPr lang="en-ZA" dirty="0">
                <a:effectLst>
                  <a:outerShdw sx="0" sy="0">
                    <a:srgbClr val="000000"/>
                  </a:outerShdw>
                </a:effectLst>
              </a:rPr>
              <a:t>Provide care and support in the workplace</a:t>
            </a:r>
          </a:p>
          <a:p>
            <a:pPr lvl="0" fontAlgn="base"/>
            <a:r>
              <a:rPr lang="en-ZA" dirty="0">
                <a:effectLst>
                  <a:outerShdw sx="0" sy="0">
                    <a:srgbClr val="000000"/>
                  </a:outerShdw>
                </a:effectLst>
              </a:rPr>
              <a:t>Community involvement</a:t>
            </a:r>
          </a:p>
          <a:p>
            <a:endParaRPr lang="en-ZA" dirty="0"/>
          </a:p>
        </p:txBody>
      </p:sp>
    </p:spTree>
    <p:extLst>
      <p:ext uri="{BB962C8B-B14F-4D97-AF65-F5344CB8AC3E}">
        <p14:creationId xmlns:p14="http://schemas.microsoft.com/office/powerpoint/2010/main" val="68751916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Workplace ‘Code Of Behaviour’.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5" name="Content Placeholder 4"/>
          <p:cNvSpPr>
            <a:spLocks noGrp="1"/>
          </p:cNvSpPr>
          <p:nvPr>
            <p:ph sz="quarter" idx="1"/>
          </p:nvPr>
        </p:nvSpPr>
        <p:spPr/>
        <p:txBody>
          <a:bodyPr/>
          <a:lstStyle/>
          <a:p>
            <a:r>
              <a:rPr lang="en-ZA" dirty="0"/>
              <a:t>We can achieve this by being conducting various awareness and education programmes, encouraging voluntary testing, promoting condom distribution and enforcing universal infection control measures, providing access to counselling for HIV positive people, having an HIV policy and HIV committee and assist in adequate referrals.</a:t>
            </a:r>
          </a:p>
        </p:txBody>
      </p:sp>
    </p:spTree>
    <p:extLst>
      <p:ext uri="{BB962C8B-B14F-4D97-AF65-F5344CB8AC3E}">
        <p14:creationId xmlns:p14="http://schemas.microsoft.com/office/powerpoint/2010/main" val="12661102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Example of a HIV workplace ‘Code of Behaviour’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5" name="Content Placeholder 4"/>
          <p:cNvSpPr>
            <a:spLocks noGrp="1"/>
          </p:cNvSpPr>
          <p:nvPr>
            <p:ph sz="quarter" idx="1"/>
          </p:nvPr>
        </p:nvSpPr>
        <p:spPr/>
        <p:txBody>
          <a:bodyPr/>
          <a:lstStyle/>
          <a:p>
            <a:r>
              <a:rPr lang="en-ZA" dirty="0"/>
              <a:t>The purpose of this policy is to provide clarity on MY COOL COMPANY's views and commitments with regard to HIV/AIDS and the comprehensive management of HIV positive employees and employees living with AIDS. The scope of this policy applies to all staff.</a:t>
            </a:r>
          </a:p>
          <a:p>
            <a:pPr marL="0" indent="0">
              <a:buNone/>
            </a:pPr>
            <a:endParaRPr lang="en-ZA" dirty="0"/>
          </a:p>
          <a:p>
            <a:r>
              <a:rPr lang="en-ZA" dirty="0"/>
              <a:t>RESPONSIBLE PERSONS</a:t>
            </a:r>
          </a:p>
          <a:p>
            <a:pPr lvl="1"/>
            <a:r>
              <a:rPr lang="en-ZA" dirty="0"/>
              <a:t>The HIV/AIDS Committee</a:t>
            </a:r>
          </a:p>
          <a:p>
            <a:pPr lvl="1"/>
            <a:r>
              <a:rPr lang="en-ZA" dirty="0"/>
              <a:t>All levels of Management</a:t>
            </a:r>
          </a:p>
          <a:p>
            <a:pPr lvl="1"/>
            <a:r>
              <a:rPr lang="en-ZA" dirty="0"/>
              <a:t>All employees</a:t>
            </a:r>
          </a:p>
          <a:p>
            <a:endParaRPr lang="en-ZA" dirty="0"/>
          </a:p>
        </p:txBody>
      </p:sp>
    </p:spTree>
    <p:extLst>
      <p:ext uri="{BB962C8B-B14F-4D97-AF65-F5344CB8AC3E}">
        <p14:creationId xmlns:p14="http://schemas.microsoft.com/office/powerpoint/2010/main" val="98627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 presentation: HIV / AIDS in the Workplace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5" name="Content Placeholder 4"/>
          <p:cNvSpPr>
            <a:spLocks noGrp="1"/>
          </p:cNvSpPr>
          <p:nvPr>
            <p:ph sz="quarter" idx="1"/>
          </p:nvPr>
        </p:nvSpPr>
        <p:spPr/>
        <p:txBody>
          <a:bodyPr/>
          <a:lstStyle/>
          <a:p>
            <a:pPr marL="0" indent="0">
              <a:buNone/>
            </a:pPr>
            <a:r>
              <a:rPr lang="en-ZA" dirty="0"/>
              <a:t>How can I support someone who has HIV/AIDS?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780122" y="2197546"/>
            <a:ext cx="3594100" cy="3111500"/>
          </a:xfrm>
          <a:prstGeom prst="rect">
            <a:avLst/>
          </a:prstGeom>
          <a:ln>
            <a:solidFill>
              <a:schemeClr val="tx1"/>
            </a:solidFill>
          </a:ln>
        </p:spPr>
      </p:pic>
    </p:spTree>
    <p:extLst>
      <p:ext uri="{BB962C8B-B14F-4D97-AF65-F5344CB8AC3E}">
        <p14:creationId xmlns:p14="http://schemas.microsoft.com/office/powerpoint/2010/main" val="106155964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Eat a balanced diet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5" name="Content Placeholder 4"/>
          <p:cNvSpPr>
            <a:spLocks noGrp="1"/>
          </p:cNvSpPr>
          <p:nvPr>
            <p:ph sz="quarter" idx="1"/>
          </p:nvPr>
        </p:nvSpPr>
        <p:spPr/>
        <p:txBody>
          <a:bodyPr/>
          <a:lstStyle/>
          <a:p>
            <a:r>
              <a:rPr lang="en-ZA" dirty="0"/>
              <a:t>Protein (meat, fish, eggs, nuts), carbohydrates </a:t>
            </a:r>
          </a:p>
          <a:p>
            <a:r>
              <a:rPr lang="en-ZA" dirty="0"/>
              <a:t>(Pap, potatoes, rice, bread), vegetables and fruit. </a:t>
            </a:r>
          </a:p>
          <a:p>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935528" y="2478332"/>
            <a:ext cx="3283286" cy="3699447"/>
          </a:xfrm>
          <a:prstGeom prst="rect">
            <a:avLst/>
          </a:prstGeom>
        </p:spPr>
      </p:pic>
    </p:spTree>
    <p:extLst>
      <p:ext uri="{BB962C8B-B14F-4D97-AF65-F5344CB8AC3E}">
        <p14:creationId xmlns:p14="http://schemas.microsoft.com/office/powerpoint/2010/main" val="237087948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Care for their feelings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5" name="Content Placeholder 4"/>
          <p:cNvSpPr>
            <a:spLocks noGrp="1"/>
          </p:cNvSpPr>
          <p:nvPr>
            <p:ph sz="quarter" idx="1"/>
          </p:nvPr>
        </p:nvSpPr>
        <p:spPr/>
        <p:txBody>
          <a:bodyPr/>
          <a:lstStyle/>
          <a:p>
            <a:r>
              <a:rPr lang="en-ZA" dirty="0"/>
              <a:t>When they feel scared or depressed, they must talk to someone. Just like you and me.</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229594" y="2623153"/>
            <a:ext cx="2319686" cy="3152523"/>
          </a:xfrm>
          <a:prstGeom prst="rect">
            <a:avLst/>
          </a:prstGeom>
        </p:spPr>
      </p:pic>
    </p:spTree>
    <p:extLst>
      <p:ext uri="{BB962C8B-B14F-4D97-AF65-F5344CB8AC3E}">
        <p14:creationId xmlns:p14="http://schemas.microsoft.com/office/powerpoint/2010/main" val="104911232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Support their immune system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5" name="Content Placeholder 4"/>
          <p:cNvSpPr>
            <a:spLocks noGrp="1"/>
          </p:cNvSpPr>
          <p:nvPr>
            <p:ph sz="quarter" idx="1"/>
          </p:nvPr>
        </p:nvSpPr>
        <p:spPr/>
        <p:txBody>
          <a:bodyPr/>
          <a:lstStyle/>
          <a:p>
            <a:r>
              <a:rPr lang="en-ZA" dirty="0"/>
              <a:t>They have to avoid alcohol, smoking, stress and people who are sick with flu, colds and other infectious diseases, including STIs. </a:t>
            </a:r>
          </a:p>
          <a:p>
            <a:r>
              <a:rPr lang="en-ZA" dirty="0"/>
              <a:t>This is good advice for all of us!</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219719" y="3517541"/>
            <a:ext cx="2703888" cy="2302737"/>
          </a:xfrm>
          <a:prstGeom prst="rect">
            <a:avLst/>
          </a:prstGeom>
        </p:spPr>
      </p:pic>
    </p:spTree>
    <p:extLst>
      <p:ext uri="{BB962C8B-B14F-4D97-AF65-F5344CB8AC3E}">
        <p14:creationId xmlns:p14="http://schemas.microsoft.com/office/powerpoint/2010/main" val="35041348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Get medical care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5" name="Content Placeholder 4"/>
          <p:cNvSpPr>
            <a:spLocks noGrp="1"/>
          </p:cNvSpPr>
          <p:nvPr>
            <p:ph sz="quarter" idx="1"/>
          </p:nvPr>
        </p:nvSpPr>
        <p:spPr/>
        <p:txBody>
          <a:bodyPr/>
          <a:lstStyle/>
          <a:p>
            <a:r>
              <a:rPr lang="en-ZA" dirty="0"/>
              <a:t>Go for regular check-ups and stay in tune with their health. </a:t>
            </a:r>
          </a:p>
          <a:p>
            <a:r>
              <a:rPr lang="en-ZA" dirty="0"/>
              <a:t>When any of us gets sick, we have to go to the doctor and soon we feel a little better.</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232598" y="3198589"/>
            <a:ext cx="2690275" cy="2690275"/>
          </a:xfrm>
          <a:prstGeom prst="rect">
            <a:avLst/>
          </a:prstGeom>
        </p:spPr>
      </p:pic>
    </p:spTree>
    <p:extLst>
      <p:ext uri="{BB962C8B-B14F-4D97-AF65-F5344CB8AC3E}">
        <p14:creationId xmlns:p14="http://schemas.microsoft.com/office/powerpoint/2010/main" val="20691752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Practice safe sex and use condoms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5" name="Content Placeholder 4"/>
          <p:cNvSpPr>
            <a:spLocks noGrp="1"/>
          </p:cNvSpPr>
          <p:nvPr>
            <p:ph sz="quarter" idx="1"/>
          </p:nvPr>
        </p:nvSpPr>
        <p:spPr/>
        <p:txBody>
          <a:bodyPr/>
          <a:lstStyle/>
          <a:p>
            <a:r>
              <a:rPr lang="en-ZA" dirty="0"/>
              <a:t>So that they do not get any more sexually transmitted diseases.</a:t>
            </a:r>
          </a:p>
          <a:p>
            <a:r>
              <a:rPr lang="en-ZA" dirty="0"/>
              <a:t>Abstain from unsafe sex whether you are HIV positive or not.</a:t>
            </a:r>
          </a:p>
          <a:p>
            <a:r>
              <a:rPr lang="en-ZA" b="1" dirty="0"/>
              <a:t>Use Condoms.</a:t>
            </a:r>
            <a:endParaRPr lang="en-ZA" dirty="0"/>
          </a:p>
          <a:p>
            <a:endParaRPr lang="en-ZA" dirty="0"/>
          </a:p>
        </p:txBody>
      </p:sp>
      <p:pic>
        <p:nvPicPr>
          <p:cNvPr id="6" name="Picture 5"/>
          <p:cNvPicPr/>
          <p:nvPr/>
        </p:nvPicPr>
        <p:blipFill rotWithShape="1">
          <a:blip r:embed="rId2">
            <a:extLst>
              <a:ext uri="{28A0092B-C50C-407E-A947-70E740481C1C}">
                <a14:useLocalDpi xmlns:a14="http://schemas.microsoft.com/office/drawing/2010/main" val="0"/>
              </a:ext>
            </a:extLst>
          </a:blip>
          <a:srcRect l="57616" t="14815" b="16667"/>
          <a:stretch/>
        </p:blipFill>
        <p:spPr bwMode="auto">
          <a:xfrm>
            <a:off x="3258355" y="3230519"/>
            <a:ext cx="2638581" cy="2546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463895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And AIDS</a:t>
            </a:r>
          </a:p>
        </p:txBody>
      </p:sp>
      <p:sp>
        <p:nvSpPr>
          <p:cNvPr id="3" name="Text Placeholder 2"/>
          <p:cNvSpPr>
            <a:spLocks noGrp="1"/>
          </p:cNvSpPr>
          <p:nvPr>
            <p:ph type="body" idx="1"/>
          </p:nvPr>
        </p:nvSpPr>
        <p:spPr/>
        <p:txBody>
          <a:bodyPr/>
          <a:lstStyle/>
          <a:p>
            <a:r>
              <a:rPr lang="en-ZA" dirty="0"/>
              <a:t>Study Unit 5:  Know and understand the implications of the HIV/AIDS pandemic</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206</a:t>
            </a:fld>
            <a:endParaRPr lang="en-ZA"/>
          </a:p>
        </p:txBody>
      </p:sp>
    </p:spTree>
    <p:extLst>
      <p:ext uri="{BB962C8B-B14F-4D97-AF65-F5344CB8AC3E}">
        <p14:creationId xmlns:p14="http://schemas.microsoft.com/office/powerpoint/2010/main" val="209741928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AIDS Orphans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5" name="Content Placeholder 4"/>
          <p:cNvSpPr>
            <a:spLocks noGrp="1"/>
          </p:cNvSpPr>
          <p:nvPr>
            <p:ph sz="quarter" idx="1"/>
          </p:nvPr>
        </p:nvSpPr>
        <p:spPr/>
        <p:txBody>
          <a:bodyPr>
            <a:normAutofit/>
          </a:bodyPr>
          <a:lstStyle/>
          <a:p>
            <a:r>
              <a:rPr lang="en-ZA" dirty="0"/>
              <a:t>The HIV and AIDS epidemic has left in its wake a population of orphaned or vulnerable children, many of whom are living with HIV and AIDS themselves.</a:t>
            </a:r>
          </a:p>
          <a:p>
            <a:r>
              <a:rPr lang="en-ZA" dirty="0"/>
              <a:t>There are currently about millions of orphans in South Africa of which about half are HIV/AIDS orphans.</a:t>
            </a:r>
          </a:p>
          <a:p>
            <a:r>
              <a:rPr lang="en-ZA" dirty="0"/>
              <a:t>Not only are many AIDS orphans struggling with the implications of their own medical condition, but are living in a context of sadness and stress associated with the death of a parent or caregiver, discrimination, and poverty, a status that is linked to HIV and AIDS. </a:t>
            </a:r>
          </a:p>
        </p:txBody>
      </p:sp>
    </p:spTree>
    <p:extLst>
      <p:ext uri="{BB962C8B-B14F-4D97-AF65-F5344CB8AC3E}">
        <p14:creationId xmlns:p14="http://schemas.microsoft.com/office/powerpoint/2010/main" val="344660762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AIDS Orphans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5" name="Content Placeholder 4"/>
          <p:cNvSpPr>
            <a:spLocks noGrp="1"/>
          </p:cNvSpPr>
          <p:nvPr>
            <p:ph sz="quarter" idx="1"/>
          </p:nvPr>
        </p:nvSpPr>
        <p:spPr/>
        <p:txBody>
          <a:bodyPr>
            <a:normAutofit/>
          </a:bodyPr>
          <a:lstStyle/>
          <a:p>
            <a:r>
              <a:rPr lang="en-ZA" dirty="0"/>
              <a:t>Children living with HIV and AIDS face medical, cognitive, behavioural, and psychosocial problems as a result of their illness and the context in which they live.</a:t>
            </a:r>
          </a:p>
          <a:p>
            <a:r>
              <a:rPr lang="en-ZA" dirty="0"/>
              <a:t>AIDS orphans represent one of the most damaging effects of the HIV/AIDS epidemic. Focused research and planning are urgently needed to ensure that the effect on children and society at large are adequately managed.</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93115" y="4252767"/>
            <a:ext cx="2768113" cy="1840529"/>
          </a:xfrm>
          <a:prstGeom prst="rect">
            <a:avLst/>
          </a:prstGeom>
        </p:spPr>
      </p:pic>
    </p:spTree>
    <p:extLst>
      <p:ext uri="{BB962C8B-B14F-4D97-AF65-F5344CB8AC3E}">
        <p14:creationId xmlns:p14="http://schemas.microsoft.com/office/powerpoint/2010/main" val="14133370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cost of HIV /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5" name="Content Placeholder 4"/>
          <p:cNvSpPr>
            <a:spLocks noGrp="1"/>
          </p:cNvSpPr>
          <p:nvPr>
            <p:ph sz="quarter" idx="1"/>
          </p:nvPr>
        </p:nvSpPr>
        <p:spPr/>
        <p:txBody>
          <a:bodyPr/>
          <a:lstStyle/>
          <a:p>
            <a:r>
              <a:rPr lang="en-ZA" dirty="0"/>
              <a:t>The cost of HIV/AIDS to South Africa will be significant in economic terms. South Africa currently faces one of the highest HIV prevalence rates in the world. HIV/AIDS is estimated to be reducing South Africa’s growth rate by a minimum of 0.35% per year.</a:t>
            </a:r>
          </a:p>
          <a:p>
            <a:r>
              <a:rPr lang="en-ZA" dirty="0"/>
              <a:t>HIV/AIDS will cause great long-term damage to the national economy because the disease often robs children of a proper education through the death of one or both parents, and so undermines the basis of economic growth over the long haul.</a:t>
            </a:r>
          </a:p>
          <a:p>
            <a:endParaRPr lang="en-ZA" dirty="0"/>
          </a:p>
        </p:txBody>
      </p:sp>
    </p:spTree>
    <p:extLst>
      <p:ext uri="{BB962C8B-B14F-4D97-AF65-F5344CB8AC3E}">
        <p14:creationId xmlns:p14="http://schemas.microsoft.com/office/powerpoint/2010/main" val="4202070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cost of HIV /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5" name="Content Placeholder 4"/>
          <p:cNvSpPr>
            <a:spLocks noGrp="1"/>
          </p:cNvSpPr>
          <p:nvPr>
            <p:ph sz="quarter" idx="1"/>
          </p:nvPr>
        </p:nvSpPr>
        <p:spPr/>
        <p:txBody>
          <a:bodyPr/>
          <a:lstStyle/>
          <a:p>
            <a:r>
              <a:rPr lang="en-ZA" dirty="0"/>
              <a:t>By taking the lives of young adults, AIDS seriously weakens a country’s tax base. As a result, national finances will come under increasing pressure. Less income from taxes will reduce the government’s ability to finance public expenditures, including those aimed at accumulating human capital, such as education and public health services.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768817" y="3960048"/>
            <a:ext cx="1616710" cy="1616710"/>
          </a:xfrm>
          <a:prstGeom prst="rect">
            <a:avLst/>
          </a:prstGeom>
        </p:spPr>
      </p:pic>
    </p:spTree>
    <p:extLst>
      <p:ext uri="{BB962C8B-B14F-4D97-AF65-F5344CB8AC3E}">
        <p14:creationId xmlns:p14="http://schemas.microsoft.com/office/powerpoint/2010/main" val="179380251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cost of HIV /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5" name="Content Placeholder 4"/>
          <p:cNvSpPr>
            <a:spLocks noGrp="1"/>
          </p:cNvSpPr>
          <p:nvPr>
            <p:ph sz="quarter" idx="1"/>
          </p:nvPr>
        </p:nvSpPr>
        <p:spPr/>
        <p:txBody>
          <a:bodyPr/>
          <a:lstStyle/>
          <a:p>
            <a:r>
              <a:rPr lang="en-ZA" dirty="0"/>
              <a:t>A vital step in decreasing the economic effects of HIV/AIDS is to develop more comprehensive policies that cater for the economic needs of South Africa. </a:t>
            </a:r>
          </a:p>
          <a:p>
            <a:r>
              <a:rPr lang="en-ZA" dirty="0"/>
              <a:t>These polices should include both treatment and prevention programs, but may even include various economic measures like targeted skill training required in affected sectors.</a:t>
            </a:r>
          </a:p>
        </p:txBody>
      </p:sp>
    </p:spTree>
    <p:extLst>
      <p:ext uri="{BB962C8B-B14F-4D97-AF65-F5344CB8AC3E}">
        <p14:creationId xmlns:p14="http://schemas.microsoft.com/office/powerpoint/2010/main" val="205988609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Need for Medical Care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5" name="Content Placeholder 4"/>
          <p:cNvSpPr>
            <a:spLocks noGrp="1"/>
          </p:cNvSpPr>
          <p:nvPr>
            <p:ph sz="quarter" idx="1"/>
          </p:nvPr>
        </p:nvSpPr>
        <p:spPr/>
        <p:txBody>
          <a:bodyPr/>
          <a:lstStyle/>
          <a:p>
            <a:pPr marL="0" indent="0">
              <a:buNone/>
            </a:pPr>
            <a:r>
              <a:rPr lang="en-ZA" dirty="0"/>
              <a:t>The long-term objectives of AIDS campaigns are:</a:t>
            </a:r>
          </a:p>
          <a:p>
            <a:r>
              <a:rPr lang="en-ZA" dirty="0"/>
              <a:t>To encourage people to know their HIV status</a:t>
            </a:r>
          </a:p>
          <a:p>
            <a:r>
              <a:rPr lang="en-ZA" dirty="0"/>
              <a:t>To give people prevention methods in order </a:t>
            </a:r>
          </a:p>
          <a:p>
            <a:r>
              <a:rPr lang="en-ZA" dirty="0"/>
              <a:t>To take proactive steps to the population’s general healthy lifestyle - irrespective of HIV status</a:t>
            </a:r>
          </a:p>
          <a:p>
            <a:r>
              <a:rPr lang="en-ZA" dirty="0"/>
              <a:t>To increase the incidence of health-seeking behaviour;</a:t>
            </a:r>
          </a:p>
          <a:p>
            <a:r>
              <a:rPr lang="en-ZA" dirty="0"/>
              <a:t>To increase access to treatment, care and support services</a:t>
            </a:r>
          </a:p>
          <a:p>
            <a:endParaRPr lang="en-ZA" dirty="0"/>
          </a:p>
        </p:txBody>
      </p:sp>
    </p:spTree>
    <p:extLst>
      <p:ext uri="{BB962C8B-B14F-4D97-AF65-F5344CB8AC3E}">
        <p14:creationId xmlns:p14="http://schemas.microsoft.com/office/powerpoint/2010/main" val="163094065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Need for Medical Care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5" name="Content Placeholder 4"/>
          <p:cNvSpPr>
            <a:spLocks noGrp="1"/>
          </p:cNvSpPr>
          <p:nvPr>
            <p:ph sz="quarter" idx="1"/>
          </p:nvPr>
        </p:nvSpPr>
        <p:spPr/>
        <p:txBody>
          <a:bodyPr/>
          <a:lstStyle/>
          <a:p>
            <a:r>
              <a:rPr lang="en-ZA" dirty="0"/>
              <a:t>All South Africans are encouraged to go for their own HIV tests and to know their status. </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513290" y="2796474"/>
            <a:ext cx="4097617" cy="2728561"/>
          </a:xfrm>
          <a:prstGeom prst="rect">
            <a:avLst/>
          </a:prstGeom>
        </p:spPr>
      </p:pic>
    </p:spTree>
    <p:extLst>
      <p:ext uri="{BB962C8B-B14F-4D97-AF65-F5344CB8AC3E}">
        <p14:creationId xmlns:p14="http://schemas.microsoft.com/office/powerpoint/2010/main" val="46369951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Need for Medical Care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5" name="Content Placeholder 4"/>
          <p:cNvSpPr>
            <a:spLocks noGrp="1"/>
          </p:cNvSpPr>
          <p:nvPr>
            <p:ph sz="quarter" idx="1"/>
          </p:nvPr>
        </p:nvSpPr>
        <p:spPr/>
        <p:txBody>
          <a:bodyPr/>
          <a:lstStyle/>
          <a:p>
            <a:r>
              <a:rPr lang="en-ZA" dirty="0"/>
              <a:t>In South Africa, the AIDS epidemic is adding more and more pressure on the health sector. As the epidemic matures, the demand for care for those living with HIV rises, as does the toll of AIDS on health workers. As the HIV rate of a country rises, the strain placed on its hospitals is likely to increase.</a:t>
            </a:r>
          </a:p>
          <a:p>
            <a:r>
              <a:rPr lang="en-ZA" dirty="0"/>
              <a:t>Hospitals are struggling to cope because there are often too few beds available. This shortage results in people being admitted only in the later stages of illness, reducing their chances of recovery.</a:t>
            </a:r>
          </a:p>
        </p:txBody>
      </p:sp>
    </p:spTree>
    <p:extLst>
      <p:ext uri="{BB962C8B-B14F-4D97-AF65-F5344CB8AC3E}">
        <p14:creationId xmlns:p14="http://schemas.microsoft.com/office/powerpoint/2010/main" val="1421979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Need for Medical Care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5" name="Content Placeholder 4"/>
          <p:cNvSpPr>
            <a:spLocks noGrp="1"/>
          </p:cNvSpPr>
          <p:nvPr>
            <p:ph sz="quarter" idx="1"/>
          </p:nvPr>
        </p:nvSpPr>
        <p:spPr/>
        <p:txBody>
          <a:bodyPr/>
          <a:lstStyle/>
          <a:p>
            <a:r>
              <a:rPr lang="en-ZA" dirty="0"/>
              <a:t>While AIDS is causing an increased demand for health services, large numbers of healthcare professionals are being directly affected by the epidemic. </a:t>
            </a:r>
          </a:p>
          <a:p>
            <a:r>
              <a:rPr lang="en-ZA" dirty="0"/>
              <a:t>A study in one region of Zambia found that 40% of midwives were HIV-positive. </a:t>
            </a:r>
          </a:p>
          <a:p>
            <a:r>
              <a:rPr lang="en-ZA" dirty="0"/>
              <a:t>Although the recent increase in the provision of antiretroviral drugs has brought hope to many in Africa, it has also put increased strain on healthcare workers. </a:t>
            </a:r>
          </a:p>
          <a:p>
            <a:r>
              <a:rPr lang="en-ZA" dirty="0"/>
              <a:t>Providing antiretroviral treatment to everyone who needs it requires more time and training than is currently available in most countries.</a:t>
            </a:r>
          </a:p>
        </p:txBody>
      </p:sp>
    </p:spTree>
    <p:extLst>
      <p:ext uri="{BB962C8B-B14F-4D97-AF65-F5344CB8AC3E}">
        <p14:creationId xmlns:p14="http://schemas.microsoft.com/office/powerpoint/2010/main" val="25165724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Effect of HIV / AIDS on Family Income</a:t>
            </a:r>
          </a:p>
        </p:txBody>
      </p:sp>
      <p:sp>
        <p:nvSpPr>
          <p:cNvPr id="4" name="Slide Number Placeholder 3"/>
          <p:cNvSpPr>
            <a:spLocks noGrp="1"/>
          </p:cNvSpPr>
          <p:nvPr>
            <p:ph type="sldNum" sz="quarter" idx="12"/>
          </p:nvPr>
        </p:nvSpPr>
        <p:spPr/>
        <p:txBody>
          <a:bodyPr/>
          <a:lstStyle/>
          <a:p>
            <a:fld id="{042AED99-7FB4-404E-8A97-64753DCE42EC}" type="slidenum">
              <a:rPr lang="en-US" smtClean="0"/>
              <a:pPr/>
              <a:t>216</a:t>
            </a:fld>
            <a:endParaRPr lang="en-US" dirty="0"/>
          </a:p>
        </p:txBody>
      </p:sp>
      <p:sp>
        <p:nvSpPr>
          <p:cNvPr id="5" name="Content Placeholder 4"/>
          <p:cNvSpPr>
            <a:spLocks noGrp="1"/>
          </p:cNvSpPr>
          <p:nvPr>
            <p:ph sz="quarter" idx="1"/>
          </p:nvPr>
        </p:nvSpPr>
        <p:spPr/>
        <p:txBody>
          <a:bodyPr/>
          <a:lstStyle/>
          <a:p>
            <a:r>
              <a:rPr lang="en-ZA" dirty="0"/>
              <a:t>One study estimated that households experience a decline in income of between 48 percent and 78 percent when a household member dies from HIV/AIDS, excluding the costs of funerals</a:t>
            </a:r>
          </a:p>
        </p:txBody>
      </p:sp>
    </p:spTree>
    <p:extLst>
      <p:ext uri="{BB962C8B-B14F-4D97-AF65-F5344CB8AC3E}">
        <p14:creationId xmlns:p14="http://schemas.microsoft.com/office/powerpoint/2010/main" val="389674988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Effect of HIV / AIDS on Family Income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5" name="Content Placeholder 4"/>
          <p:cNvSpPr>
            <a:spLocks noGrp="1"/>
          </p:cNvSpPr>
          <p:nvPr>
            <p:ph sz="quarter" idx="1"/>
          </p:nvPr>
        </p:nvSpPr>
        <p:spPr/>
        <p:txBody>
          <a:bodyPr/>
          <a:lstStyle/>
          <a:p>
            <a:r>
              <a:rPr lang="en-ZA" dirty="0"/>
              <a:t>The toll of HIV and AIDS on households can be very severe. </a:t>
            </a:r>
          </a:p>
          <a:p>
            <a:r>
              <a:rPr lang="en-ZA" dirty="0"/>
              <a:t>Although no part of the population is unaffected by HIV, it is often the poorest sectors of society that are most vulnerable to the epidemic and for whom the consequences are most severe.</a:t>
            </a:r>
          </a:p>
        </p:txBody>
      </p:sp>
      <p:pic>
        <p:nvPicPr>
          <p:cNvPr id="6" name="Picture 5"/>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168202" y="3506831"/>
            <a:ext cx="2717123" cy="2717123"/>
          </a:xfrm>
          <a:prstGeom prst="rect">
            <a:avLst/>
          </a:prstGeom>
        </p:spPr>
      </p:pic>
    </p:spTree>
    <p:extLst>
      <p:ext uri="{BB962C8B-B14F-4D97-AF65-F5344CB8AC3E}">
        <p14:creationId xmlns:p14="http://schemas.microsoft.com/office/powerpoint/2010/main" val="276167377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Effect of HIV / AIDS on Family Income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5" name="Content Placeholder 4"/>
          <p:cNvSpPr>
            <a:spLocks noGrp="1"/>
          </p:cNvSpPr>
          <p:nvPr>
            <p:ph sz="quarter" idx="1"/>
          </p:nvPr>
        </p:nvSpPr>
        <p:spPr/>
        <p:txBody>
          <a:bodyPr>
            <a:normAutofit lnSpcReduction="10000"/>
          </a:bodyPr>
          <a:lstStyle/>
          <a:p>
            <a:r>
              <a:rPr lang="en-ZA" dirty="0"/>
              <a:t>Other countries in the region are experiencing the same problem, as individuals who would otherwise provide a household with income are prevented from working – either because they are ill with AIDS themselves or because they are caring for another sick family member.</a:t>
            </a:r>
          </a:p>
          <a:p>
            <a:r>
              <a:rPr lang="en-ZA" dirty="0"/>
              <a:t>Such a situation is likely to have repercussions for every member of the family. </a:t>
            </a:r>
          </a:p>
          <a:p>
            <a:r>
              <a:rPr lang="en-ZA" dirty="0"/>
              <a:t>Children may be forced to abandon their education and in some cases, women may be forced to turn to sex work ('prostitution'). </a:t>
            </a:r>
          </a:p>
          <a:p>
            <a:r>
              <a:rPr lang="en-ZA" dirty="0"/>
              <a:t>This can lead to a higher risk of HIV transmission, which further exacerbates the situation. </a:t>
            </a:r>
          </a:p>
          <a:p>
            <a:endParaRPr lang="en-ZA" dirty="0"/>
          </a:p>
        </p:txBody>
      </p:sp>
    </p:spTree>
    <p:extLst>
      <p:ext uri="{BB962C8B-B14F-4D97-AF65-F5344CB8AC3E}">
        <p14:creationId xmlns:p14="http://schemas.microsoft.com/office/powerpoint/2010/main" val="418718472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Effect of HIV / AIDS on the Workplace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5" name="Content Placeholder 4"/>
          <p:cNvSpPr>
            <a:spLocks noGrp="1"/>
          </p:cNvSpPr>
          <p:nvPr>
            <p:ph sz="quarter" idx="1"/>
          </p:nvPr>
        </p:nvSpPr>
        <p:spPr/>
        <p:txBody>
          <a:bodyPr/>
          <a:lstStyle/>
          <a:p>
            <a:r>
              <a:rPr lang="en-ZA" dirty="0"/>
              <a:t>HIV / AIDS radically affects labour, setting back economic and social progress. The vast majority of people living with HIV in Africa are between the ages of 15 and 49 - in the prime of their working lives.</a:t>
            </a:r>
          </a:p>
          <a:p>
            <a:r>
              <a:rPr lang="en-ZA" dirty="0"/>
              <a:t>AIDS damages businesses by pressing productivity, adding costs, diverting productive resources, and exhausting skills. </a:t>
            </a:r>
          </a:p>
          <a:p>
            <a:r>
              <a:rPr lang="en-ZA" dirty="0"/>
              <a:t>In addition, as the impact of the epidemic on households grows more severe, market demand for products and services can fall. </a:t>
            </a:r>
          </a:p>
          <a:p>
            <a:endParaRPr lang="en-ZA" dirty="0"/>
          </a:p>
        </p:txBody>
      </p:sp>
    </p:spTree>
    <p:extLst>
      <p:ext uri="{BB962C8B-B14F-4D97-AF65-F5344CB8AC3E}">
        <p14:creationId xmlns:p14="http://schemas.microsoft.com/office/powerpoint/2010/main" val="36903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Effect of HIV / AIDS on the Workplace</a:t>
            </a:r>
          </a:p>
        </p:txBody>
      </p:sp>
      <p:sp>
        <p:nvSpPr>
          <p:cNvPr id="4" name="Slide Number Placeholder 3"/>
          <p:cNvSpPr>
            <a:spLocks noGrp="1"/>
          </p:cNvSpPr>
          <p:nvPr>
            <p:ph type="sldNum" sz="quarter" idx="12"/>
          </p:nvPr>
        </p:nvSpPr>
        <p:spPr/>
        <p:txBody>
          <a:bodyPr/>
          <a:lstStyle/>
          <a:p>
            <a:fld id="{042AED99-7FB4-404E-8A97-64753DCE42EC}" type="slidenum">
              <a:rPr lang="en-US" smtClean="0"/>
              <a:pPr/>
              <a:t>220</a:t>
            </a:fld>
            <a:endParaRPr lang="en-US" dirty="0"/>
          </a:p>
        </p:txBody>
      </p:sp>
      <p:sp>
        <p:nvSpPr>
          <p:cNvPr id="5" name="Content Placeholder 4"/>
          <p:cNvSpPr>
            <a:spLocks noGrp="1"/>
          </p:cNvSpPr>
          <p:nvPr>
            <p:ph sz="quarter" idx="1"/>
          </p:nvPr>
        </p:nvSpPr>
        <p:spPr>
          <a:xfrm>
            <a:off x="1968500" y="2420888"/>
            <a:ext cx="6502400" cy="1276469"/>
          </a:xfrm>
        </p:spPr>
        <p:txBody>
          <a:bodyPr/>
          <a:lstStyle/>
          <a:p>
            <a:r>
              <a:rPr lang="en-ZA" dirty="0"/>
              <a:t>The epidemic influences productivity through increased non-attendance. Workers do not show up for work.</a:t>
            </a:r>
          </a:p>
        </p:txBody>
      </p:sp>
    </p:spTree>
    <p:extLst>
      <p:ext uri="{BB962C8B-B14F-4D97-AF65-F5344CB8AC3E}">
        <p14:creationId xmlns:p14="http://schemas.microsoft.com/office/powerpoint/2010/main" val="345993929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Effect of HIV / AIDS on the Workplace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5" name="Content Placeholder 4"/>
          <p:cNvSpPr>
            <a:spLocks noGrp="1"/>
          </p:cNvSpPr>
          <p:nvPr>
            <p:ph sz="quarter" idx="1"/>
          </p:nvPr>
        </p:nvSpPr>
        <p:spPr/>
        <p:txBody>
          <a:bodyPr/>
          <a:lstStyle/>
          <a:p>
            <a:r>
              <a:rPr lang="en-ZA" dirty="0"/>
              <a:t>In areas that have been hit hardest by the epidemic, it found that up to 40% of companies reported that HIV and AIDS were having a negative effect on profits.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593114" y="2930860"/>
            <a:ext cx="3968115" cy="2644775"/>
          </a:xfrm>
          <a:prstGeom prst="rect">
            <a:avLst/>
          </a:prstGeom>
        </p:spPr>
      </p:pic>
    </p:spTree>
    <p:extLst>
      <p:ext uri="{BB962C8B-B14F-4D97-AF65-F5344CB8AC3E}">
        <p14:creationId xmlns:p14="http://schemas.microsoft.com/office/powerpoint/2010/main" val="172098576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Effect of HIV / AIDS on the Workplace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5" name="Content Placeholder 4"/>
          <p:cNvSpPr>
            <a:spLocks noGrp="1"/>
          </p:cNvSpPr>
          <p:nvPr>
            <p:ph sz="quarter" idx="1"/>
          </p:nvPr>
        </p:nvSpPr>
        <p:spPr/>
        <p:txBody>
          <a:bodyPr>
            <a:normAutofit lnSpcReduction="10000"/>
          </a:bodyPr>
          <a:lstStyle/>
          <a:p>
            <a:r>
              <a:rPr lang="en-ZA" dirty="0"/>
              <a:t>The implications of HIV in the IT world:</a:t>
            </a:r>
          </a:p>
          <a:p>
            <a:r>
              <a:rPr lang="en-ZA" dirty="0"/>
              <a:t>The vast majority of people living with HIV in Africa are between the ages of 15 and 49.</a:t>
            </a:r>
          </a:p>
          <a:p>
            <a:r>
              <a:rPr lang="en-ZA" dirty="0"/>
              <a:t>People of those ages are running the IT world. As a result, the whole IT sector is dramatically affected.</a:t>
            </a:r>
          </a:p>
          <a:p>
            <a:r>
              <a:rPr lang="en-ZA" dirty="0"/>
              <a:t>All of us will also have to start paying more, because company costs for health-care, funeral benefits, and pension fund commitments are likely to rise as the number of people dying increases.</a:t>
            </a:r>
          </a:p>
          <a:p>
            <a:r>
              <a:rPr lang="en-ZA" dirty="0"/>
              <a:t>The people who do not show up for work can account for as much as 25-54% of company costs.</a:t>
            </a:r>
          </a:p>
          <a:p>
            <a:r>
              <a:rPr lang="en-ZA" dirty="0"/>
              <a:t>These AIDS-related effects could cut profits by at least 6-8%. </a:t>
            </a:r>
          </a:p>
          <a:p>
            <a:endParaRPr lang="en-ZA" dirty="0"/>
          </a:p>
        </p:txBody>
      </p:sp>
    </p:spTree>
    <p:extLst>
      <p:ext uri="{BB962C8B-B14F-4D97-AF65-F5344CB8AC3E}">
        <p14:creationId xmlns:p14="http://schemas.microsoft.com/office/powerpoint/2010/main" val="295743915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implications of HIV on the Labour/Agriculture Sub-sector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5" name="Content Placeholder 4"/>
          <p:cNvSpPr>
            <a:spLocks noGrp="1"/>
          </p:cNvSpPr>
          <p:nvPr>
            <p:ph sz="quarter" idx="1"/>
          </p:nvPr>
        </p:nvSpPr>
        <p:spPr/>
        <p:txBody>
          <a:bodyPr/>
          <a:lstStyle/>
          <a:p>
            <a:r>
              <a:rPr lang="en-ZA" dirty="0"/>
              <a:t>The economic results of HIV suggests that the sector that will be most influenced will be mining, followed closely by transportation and storage. </a:t>
            </a:r>
          </a:p>
        </p:txBody>
      </p:sp>
    </p:spTree>
    <p:extLst>
      <p:ext uri="{BB962C8B-B14F-4D97-AF65-F5344CB8AC3E}">
        <p14:creationId xmlns:p14="http://schemas.microsoft.com/office/powerpoint/2010/main" val="75455691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implications of HIV on the Labour/Agriculture Sub-sector</a:t>
            </a:r>
          </a:p>
        </p:txBody>
      </p:sp>
      <p:sp>
        <p:nvSpPr>
          <p:cNvPr id="4" name="Slide Number Placeholder 3"/>
          <p:cNvSpPr>
            <a:spLocks noGrp="1"/>
          </p:cNvSpPr>
          <p:nvPr>
            <p:ph type="sldNum" sz="quarter" idx="12"/>
          </p:nvPr>
        </p:nvSpPr>
        <p:spPr/>
        <p:txBody>
          <a:bodyPr/>
          <a:lstStyle/>
          <a:p>
            <a:fld id="{042AED99-7FB4-404E-8A97-64753DCE42EC}" type="slidenum">
              <a:rPr lang="en-US" smtClean="0"/>
              <a:pPr/>
              <a:t>224</a:t>
            </a:fld>
            <a:endParaRPr lang="en-US" dirty="0"/>
          </a:p>
        </p:txBody>
      </p:sp>
      <p:sp>
        <p:nvSpPr>
          <p:cNvPr id="5" name="Content Placeholder 4"/>
          <p:cNvSpPr>
            <a:spLocks noGrp="1"/>
          </p:cNvSpPr>
          <p:nvPr>
            <p:ph sz="quarter" idx="1"/>
          </p:nvPr>
        </p:nvSpPr>
        <p:spPr>
          <a:xfrm>
            <a:off x="1968500" y="2420888"/>
            <a:ext cx="6502400" cy="1660782"/>
          </a:xfrm>
        </p:spPr>
        <p:txBody>
          <a:bodyPr/>
          <a:lstStyle/>
          <a:p>
            <a:r>
              <a:rPr lang="en-ZA" dirty="0"/>
              <a:t>Farming and agriculture is particularly susceptible to the epidemic and is facing a severe social and economic crisis in some locations due to its impact.</a:t>
            </a:r>
          </a:p>
        </p:txBody>
      </p:sp>
    </p:spTree>
    <p:extLst>
      <p:ext uri="{BB962C8B-B14F-4D97-AF65-F5344CB8AC3E}">
        <p14:creationId xmlns:p14="http://schemas.microsoft.com/office/powerpoint/2010/main" val="76292448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HIV/AIDS is leading to falling labour quality and supply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5" name="Content Placeholder 4"/>
          <p:cNvSpPr>
            <a:spLocks noGrp="1"/>
          </p:cNvSpPr>
          <p:nvPr>
            <p:ph sz="quarter" idx="1"/>
          </p:nvPr>
        </p:nvSpPr>
        <p:spPr/>
        <p:txBody>
          <a:bodyPr/>
          <a:lstStyle/>
          <a:p>
            <a:pPr marL="0" indent="0">
              <a:buNone/>
            </a:pPr>
            <a:r>
              <a:rPr lang="en-ZA" dirty="0"/>
              <a:t>(A summary of HIV/AIDS effect on businesses)</a:t>
            </a:r>
          </a:p>
          <a:p>
            <a:r>
              <a:rPr lang="en-ZA" dirty="0"/>
              <a:t>Illness and death due to HIV/AIDS significantly raise the industry’s direct costs (medical and funeral expenses) as well as indirectly through the loss of valuable skills and experience. The epidemic thus unfavourably affects companies’ efficiency and productivity. </a:t>
            </a:r>
          </a:p>
          <a:p>
            <a:endParaRPr lang="en-ZA" dirty="0"/>
          </a:p>
        </p:txBody>
      </p:sp>
    </p:spTree>
    <p:extLst>
      <p:ext uri="{BB962C8B-B14F-4D97-AF65-F5344CB8AC3E}">
        <p14:creationId xmlns:p14="http://schemas.microsoft.com/office/powerpoint/2010/main" val="93489399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HIV/AIDS is leading to falling labour quality and supply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5" name="Content Placeholder 4"/>
          <p:cNvSpPr>
            <a:spLocks noGrp="1"/>
          </p:cNvSpPr>
          <p:nvPr>
            <p:ph sz="quarter" idx="1"/>
          </p:nvPr>
        </p:nvSpPr>
        <p:spPr/>
        <p:txBody>
          <a:bodyPr/>
          <a:lstStyle/>
          <a:p>
            <a:r>
              <a:rPr lang="en-ZA" dirty="0"/>
              <a:t>Thus, HIV/AIDS is leading to falling labour quality and supply, more frequent and longer periods of absenteeism (non-attendance), losses in skills and experience, resulting in shifts towards a younger, less experienced workforce and subsequent production losses.</a:t>
            </a:r>
          </a:p>
          <a:p>
            <a:r>
              <a:rPr lang="en-ZA" dirty="0"/>
              <a:t>These impacts intensify existing skills shortages and increase costs of training and benefits. </a:t>
            </a:r>
          </a:p>
        </p:txBody>
      </p:sp>
      <p:pic>
        <p:nvPicPr>
          <p:cNvPr id="6" name="Picture 5"/>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319071" y="4331983"/>
            <a:ext cx="2424906" cy="1608762"/>
          </a:xfrm>
          <a:prstGeom prst="rect">
            <a:avLst/>
          </a:prstGeom>
        </p:spPr>
      </p:pic>
    </p:spTree>
    <p:extLst>
      <p:ext uri="{BB962C8B-B14F-4D97-AF65-F5344CB8AC3E}">
        <p14:creationId xmlns:p14="http://schemas.microsoft.com/office/powerpoint/2010/main" val="741677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a:p>
        </p:txBody>
      </p:sp>
    </p:spTree>
    <p:extLst>
      <p:ext uri="{BB962C8B-B14F-4D97-AF65-F5344CB8AC3E}">
        <p14:creationId xmlns:p14="http://schemas.microsoft.com/office/powerpoint/2010/main" val="319890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and Aids</a:t>
            </a:r>
          </a:p>
        </p:txBody>
      </p:sp>
      <p:sp>
        <p:nvSpPr>
          <p:cNvPr id="3" name="Text Placeholder 2"/>
          <p:cNvSpPr>
            <a:spLocks noGrp="1"/>
          </p:cNvSpPr>
          <p:nvPr>
            <p:ph type="body" idx="1"/>
          </p:nvPr>
        </p:nvSpPr>
        <p:spPr/>
        <p:txBody>
          <a:bodyPr/>
          <a:lstStyle/>
          <a:p>
            <a:r>
              <a:rPr lang="en-ZA" dirty="0"/>
              <a:t>Study Unit 1:  Know and understand HIV/AIDS and its effects on the human immune system</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29</a:t>
            </a:fld>
            <a:endParaRPr lang="en-ZA"/>
          </a:p>
        </p:txBody>
      </p:sp>
    </p:spTree>
    <p:extLst>
      <p:ext uri="{BB962C8B-B14F-4D97-AF65-F5344CB8AC3E}">
        <p14:creationId xmlns:p14="http://schemas.microsoft.com/office/powerpoint/2010/main" val="12112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HIV and AIDS are known and explained at a basic level of understanding.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p:txBody>
          <a:bodyPr/>
          <a:lstStyle/>
          <a:p>
            <a:pPr marL="0" indent="0">
              <a:buNone/>
            </a:pPr>
            <a:r>
              <a:rPr lang="en-ZA" dirty="0"/>
              <a:t>Terminology</a:t>
            </a:r>
          </a:p>
          <a:p>
            <a:endParaRPr lang="en-ZA" dirty="0"/>
          </a:p>
          <a:p>
            <a:r>
              <a:rPr lang="en-ZA" dirty="0"/>
              <a:t>The terms HIV and AIDS stand for:</a:t>
            </a:r>
          </a:p>
          <a:p>
            <a:pPr lvl="1"/>
            <a:r>
              <a:rPr lang="en-ZA" dirty="0"/>
              <a:t>HIV (Human Immunodeficiency Virus)</a:t>
            </a:r>
          </a:p>
          <a:p>
            <a:pPr lvl="1"/>
            <a:r>
              <a:rPr lang="en-ZA" dirty="0"/>
              <a:t>AIDS (Acquired Immune Deficiency Syndrome)</a:t>
            </a:r>
          </a:p>
          <a:p>
            <a:endParaRPr lang="en-ZA" dirty="0"/>
          </a:p>
        </p:txBody>
      </p:sp>
    </p:spTree>
    <p:extLst>
      <p:ext uri="{BB962C8B-B14F-4D97-AF65-F5344CB8AC3E}">
        <p14:creationId xmlns:p14="http://schemas.microsoft.com/office/powerpoint/2010/main" val="365128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HIV?</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p:txBody>
          <a:bodyPr/>
          <a:lstStyle/>
          <a:p>
            <a:r>
              <a:rPr lang="en-ZA" dirty="0"/>
              <a:t>HIV stands for Human Immunodeficiency Virus. Like all viruses, HIV cannot grow or reproduce on its own. </a:t>
            </a:r>
          </a:p>
          <a:p>
            <a:r>
              <a:rPr lang="en-ZA" dirty="0"/>
              <a:t>In order to make new copies of itself it must infect the cells of a living organism. </a:t>
            </a:r>
          </a:p>
        </p:txBody>
      </p:sp>
    </p:spTree>
    <p:extLst>
      <p:ext uri="{BB962C8B-B14F-4D97-AF65-F5344CB8AC3E}">
        <p14:creationId xmlns:p14="http://schemas.microsoft.com/office/powerpoint/2010/main" val="221799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HIV?</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641603334"/>
              </p:ext>
            </p:extLst>
          </p:nvPr>
        </p:nvGraphicFramePr>
        <p:xfrm>
          <a:off x="374904" y="1017593"/>
          <a:ext cx="8218486" cy="4927662"/>
        </p:xfrm>
        <a:graphic>
          <a:graphicData uri="http://schemas.openxmlformats.org/drawingml/2006/table">
            <a:tbl>
              <a:tblPr firstRow="1" firstCol="1" bandRow="1">
                <a:tableStyleId>{5C22544A-7EE6-4342-B048-85BDC9FD1C3A}</a:tableStyleId>
              </a:tblPr>
              <a:tblGrid>
                <a:gridCol w="4109243">
                  <a:extLst>
                    <a:ext uri="{9D8B030D-6E8A-4147-A177-3AD203B41FA5}">
                      <a16:colId xmlns:a16="http://schemas.microsoft.com/office/drawing/2014/main" val="20000"/>
                    </a:ext>
                  </a:extLst>
                </a:gridCol>
                <a:gridCol w="4109243">
                  <a:extLst>
                    <a:ext uri="{9D8B030D-6E8A-4147-A177-3AD203B41FA5}">
                      <a16:colId xmlns:a16="http://schemas.microsoft.com/office/drawing/2014/main" val="20001"/>
                    </a:ext>
                  </a:extLst>
                </a:gridCol>
              </a:tblGrid>
              <a:tr h="758102">
                <a:tc gridSpan="2">
                  <a:txBody>
                    <a:bodyPr/>
                    <a:lstStyle/>
                    <a:p>
                      <a:pPr algn="ctr">
                        <a:lnSpc>
                          <a:spcPct val="150000"/>
                        </a:lnSpc>
                        <a:spcAft>
                          <a:spcPts val="0"/>
                        </a:spcAft>
                      </a:pPr>
                      <a:r>
                        <a:rPr lang="en-ZA" sz="1400" dirty="0">
                          <a:effectLst/>
                        </a:rPr>
                        <a:t>HIV can further be explained as follows:</a:t>
                      </a:r>
                      <a:endParaRPr lang="en-ZA"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ZA"/>
                    </a:p>
                  </a:txBody>
                  <a:tcPr/>
                </a:tc>
                <a:extLst>
                  <a:ext uri="{0D108BD9-81ED-4DB2-BD59-A6C34878D82A}">
                    <a16:rowId xmlns:a16="http://schemas.microsoft.com/office/drawing/2014/main" val="10000"/>
                  </a:ext>
                </a:extLst>
              </a:tr>
              <a:tr h="1042390">
                <a:tc>
                  <a:txBody>
                    <a:bodyPr/>
                    <a:lstStyle/>
                    <a:p>
                      <a:pPr algn="ctr">
                        <a:lnSpc>
                          <a:spcPct val="150000"/>
                        </a:lnSpc>
                        <a:spcAft>
                          <a:spcPts val="0"/>
                        </a:spcAft>
                      </a:pPr>
                      <a:r>
                        <a:rPr lang="en-GB" sz="1400">
                          <a:effectLst/>
                        </a:rPr>
                        <a:t>H</a:t>
                      </a:r>
                      <a:endParaRPr lang="en-ZA" sz="1400">
                        <a:solidFill>
                          <a:srgbClr val="365F9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a:lnSpc>
                          <a:spcPct val="150000"/>
                        </a:lnSpc>
                        <a:spcAft>
                          <a:spcPts val="0"/>
                        </a:spcAft>
                      </a:pPr>
                      <a:r>
                        <a:rPr lang="en-ZA" sz="1400" dirty="0">
                          <a:effectLst/>
                        </a:rPr>
                        <a:t>Human: because this virus can only infect human beings. </a:t>
                      </a:r>
                      <a:endParaRPr lang="en-ZA"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563585">
                <a:tc>
                  <a:txBody>
                    <a:bodyPr/>
                    <a:lstStyle/>
                    <a:p>
                      <a:pPr algn="ctr">
                        <a:lnSpc>
                          <a:spcPct val="150000"/>
                        </a:lnSpc>
                        <a:spcAft>
                          <a:spcPts val="0"/>
                        </a:spcAft>
                      </a:pPr>
                      <a:r>
                        <a:rPr lang="en-GB" sz="1400">
                          <a:effectLst/>
                        </a:rPr>
                        <a:t>I</a:t>
                      </a:r>
                      <a:endParaRPr lang="en-ZA" sz="1400">
                        <a:solidFill>
                          <a:srgbClr val="365F9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a:lnSpc>
                          <a:spcPct val="150000"/>
                        </a:lnSpc>
                        <a:spcAft>
                          <a:spcPts val="0"/>
                        </a:spcAft>
                      </a:pPr>
                      <a:r>
                        <a:rPr lang="en-ZA" sz="1400">
                          <a:effectLst/>
                        </a:rPr>
                        <a:t>Immuno-Deficiency: because the effect of the virus is to create a deficiency, a failure to work properly, within the body's immune system. </a:t>
                      </a:r>
                      <a:endParaRPr lang="en-ZA"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563585">
                <a:tc>
                  <a:txBody>
                    <a:bodyPr/>
                    <a:lstStyle/>
                    <a:p>
                      <a:pPr algn="ctr">
                        <a:lnSpc>
                          <a:spcPct val="150000"/>
                        </a:lnSpc>
                        <a:spcAft>
                          <a:spcPts val="0"/>
                        </a:spcAft>
                      </a:pPr>
                      <a:r>
                        <a:rPr lang="en-GB" sz="1400" dirty="0">
                          <a:effectLst/>
                        </a:rPr>
                        <a:t>V</a:t>
                      </a:r>
                      <a:endParaRPr lang="en-ZA" sz="1400" dirty="0">
                        <a:solidFill>
                          <a:srgbClr val="365F9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a:lnSpc>
                          <a:spcPct val="150000"/>
                        </a:lnSpc>
                        <a:spcAft>
                          <a:spcPts val="0"/>
                        </a:spcAft>
                      </a:pPr>
                      <a:r>
                        <a:rPr lang="en-ZA" sz="1400" dirty="0">
                          <a:effectLst/>
                        </a:rPr>
                        <a:t>Virus: because this organism is a virus, which means one of its characteristics is that it is incapable of reproducing by itself. It reproduces by taking over the machinery of the human cell. </a:t>
                      </a:r>
                      <a:endParaRPr lang="en-ZA"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4980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5" name="Content Placeholder 4"/>
          <p:cNvSpPr>
            <a:spLocks noGrp="1"/>
          </p:cNvSpPr>
          <p:nvPr>
            <p:ph sz="quarter" idx="1"/>
          </p:nvPr>
        </p:nvSpPr>
        <p:spPr/>
        <p:txBody>
          <a:bodyPr/>
          <a:lstStyle/>
          <a:p>
            <a:r>
              <a:rPr lang="en-ZA" dirty="0"/>
              <a:t>AIDS (Acquired Immune Deficiency Syndrome) is a deadly disease caused by a virus.  The AIDS virus cripples the immune system.  A person with AIDS is vulnerable to infections and certain kinds of cancer that take advantage of the body’s lowered ability to fight back. </a:t>
            </a:r>
          </a:p>
        </p:txBody>
      </p:sp>
    </p:spTree>
    <p:extLst>
      <p:ext uri="{BB962C8B-B14F-4D97-AF65-F5344CB8AC3E}">
        <p14:creationId xmlns:p14="http://schemas.microsoft.com/office/powerpoint/2010/main" val="286578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5" name="Content Placeholder 4"/>
          <p:cNvSpPr>
            <a:spLocks noGrp="1"/>
          </p:cNvSpPr>
          <p:nvPr>
            <p:ph sz="quarter" idx="1"/>
          </p:nvPr>
        </p:nvSpPr>
        <p:spPr/>
        <p:txBody>
          <a:bodyPr/>
          <a:lstStyle/>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799453441"/>
              </p:ext>
            </p:extLst>
          </p:nvPr>
        </p:nvGraphicFramePr>
        <p:xfrm>
          <a:off x="454765" y="951332"/>
          <a:ext cx="8218486" cy="4869161"/>
        </p:xfrm>
        <a:graphic>
          <a:graphicData uri="http://schemas.openxmlformats.org/drawingml/2006/table">
            <a:tbl>
              <a:tblPr firstRow="1" firstCol="1" bandRow="1">
                <a:tableStyleId>{5C22544A-7EE6-4342-B048-85BDC9FD1C3A}</a:tableStyleId>
              </a:tblPr>
              <a:tblGrid>
                <a:gridCol w="4109243">
                  <a:extLst>
                    <a:ext uri="{9D8B030D-6E8A-4147-A177-3AD203B41FA5}">
                      <a16:colId xmlns:a16="http://schemas.microsoft.com/office/drawing/2014/main" val="20000"/>
                    </a:ext>
                  </a:extLst>
                </a:gridCol>
                <a:gridCol w="4109243">
                  <a:extLst>
                    <a:ext uri="{9D8B030D-6E8A-4147-A177-3AD203B41FA5}">
                      <a16:colId xmlns:a16="http://schemas.microsoft.com/office/drawing/2014/main" val="20001"/>
                    </a:ext>
                  </a:extLst>
                </a:gridCol>
              </a:tblGrid>
              <a:tr h="674818">
                <a:tc gridSpan="2">
                  <a:txBody>
                    <a:bodyPr/>
                    <a:lstStyle/>
                    <a:p>
                      <a:pPr>
                        <a:lnSpc>
                          <a:spcPct val="150000"/>
                        </a:lnSpc>
                        <a:spcAft>
                          <a:spcPts val="0"/>
                        </a:spcAft>
                      </a:pPr>
                      <a:r>
                        <a:rPr lang="en-ZA" sz="1400" dirty="0">
                          <a:effectLst/>
                        </a:rPr>
                        <a:t>AIDS can further be explained as follows:</a:t>
                      </a:r>
                      <a:endParaRPr lang="en-ZA"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ZA"/>
                    </a:p>
                  </a:txBody>
                  <a:tcPr/>
                </a:tc>
                <a:extLst>
                  <a:ext uri="{0D108BD9-81ED-4DB2-BD59-A6C34878D82A}">
                    <a16:rowId xmlns:a16="http://schemas.microsoft.com/office/drawing/2014/main" val="10000"/>
                  </a:ext>
                </a:extLst>
              </a:tr>
              <a:tr h="937328">
                <a:tc>
                  <a:txBody>
                    <a:bodyPr/>
                    <a:lstStyle/>
                    <a:p>
                      <a:pPr algn="ctr">
                        <a:lnSpc>
                          <a:spcPct val="150000"/>
                        </a:lnSpc>
                        <a:spcAft>
                          <a:spcPts val="0"/>
                        </a:spcAft>
                      </a:pPr>
                      <a:r>
                        <a:rPr lang="en-GB" sz="1400" dirty="0">
                          <a:effectLst/>
                        </a:rPr>
                        <a:t>A</a:t>
                      </a:r>
                      <a:endParaRPr lang="en-ZA" sz="1400" dirty="0">
                        <a:solidFill>
                          <a:srgbClr val="365F9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a:lnSpc>
                          <a:spcPct val="150000"/>
                        </a:lnSpc>
                        <a:spcAft>
                          <a:spcPts val="0"/>
                        </a:spcAft>
                      </a:pPr>
                      <a:r>
                        <a:rPr lang="en-ZA" sz="1400" dirty="0">
                          <a:effectLst/>
                        </a:rPr>
                        <a:t>Acquired: because it's a condition one must acquire or get infected with; not something transmitted through the genes </a:t>
                      </a:r>
                      <a:endParaRPr lang="en-ZA"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391812">
                <a:tc>
                  <a:txBody>
                    <a:bodyPr/>
                    <a:lstStyle/>
                    <a:p>
                      <a:pPr algn="ctr">
                        <a:lnSpc>
                          <a:spcPct val="150000"/>
                        </a:lnSpc>
                        <a:spcAft>
                          <a:spcPts val="0"/>
                        </a:spcAft>
                      </a:pPr>
                      <a:r>
                        <a:rPr lang="en-GB" sz="1400">
                          <a:effectLst/>
                        </a:rPr>
                        <a:t>I</a:t>
                      </a:r>
                      <a:endParaRPr lang="en-ZA" sz="1400">
                        <a:solidFill>
                          <a:srgbClr val="365F9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a:lnSpc>
                          <a:spcPct val="150000"/>
                        </a:lnSpc>
                        <a:spcAft>
                          <a:spcPts val="0"/>
                        </a:spcAft>
                      </a:pPr>
                      <a:r>
                        <a:rPr lang="en-ZA" sz="1400">
                          <a:effectLst/>
                        </a:rPr>
                        <a:t>Immune: because it affects the body's immune system, the part of the body which usually works to fight off germs such as bacteria and viruses</a:t>
                      </a:r>
                      <a:endParaRPr lang="en-ZA"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927875">
                <a:tc>
                  <a:txBody>
                    <a:bodyPr/>
                    <a:lstStyle/>
                    <a:p>
                      <a:pPr algn="ctr">
                        <a:lnSpc>
                          <a:spcPct val="150000"/>
                        </a:lnSpc>
                        <a:spcAft>
                          <a:spcPts val="0"/>
                        </a:spcAft>
                      </a:pPr>
                      <a:r>
                        <a:rPr lang="en-GB" sz="1400">
                          <a:effectLst/>
                        </a:rPr>
                        <a:t>D</a:t>
                      </a:r>
                      <a:endParaRPr lang="en-ZA" sz="1400">
                        <a:solidFill>
                          <a:srgbClr val="365F9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a:lnSpc>
                          <a:spcPct val="150000"/>
                        </a:lnSpc>
                        <a:spcAft>
                          <a:spcPts val="0"/>
                        </a:spcAft>
                      </a:pPr>
                      <a:r>
                        <a:rPr lang="en-ZA" sz="1400">
                          <a:effectLst/>
                        </a:rPr>
                        <a:t>Deficiency: because it makes the immune system deficient (makes it not work properly) </a:t>
                      </a:r>
                      <a:endParaRPr lang="en-ZA" sz="14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937328">
                <a:tc>
                  <a:txBody>
                    <a:bodyPr/>
                    <a:lstStyle/>
                    <a:p>
                      <a:pPr algn="ctr">
                        <a:lnSpc>
                          <a:spcPct val="150000"/>
                        </a:lnSpc>
                        <a:spcAft>
                          <a:spcPts val="0"/>
                        </a:spcAft>
                      </a:pPr>
                      <a:r>
                        <a:rPr lang="en-GB" sz="1400">
                          <a:effectLst/>
                        </a:rPr>
                        <a:t>S</a:t>
                      </a:r>
                      <a:endParaRPr lang="en-ZA" sz="1400">
                        <a:solidFill>
                          <a:srgbClr val="365F91"/>
                        </a:solidFill>
                        <a:effectLst/>
                        <a:latin typeface="Calibri" panose="020F0502020204030204" pitchFamily="34" charset="0"/>
                        <a:ea typeface="Times New Roman" panose="02020603050405020304" pitchFamily="18" charset="0"/>
                      </a:endParaRPr>
                    </a:p>
                  </a:txBody>
                  <a:tcPr marL="68580" marR="68580" marT="0" marB="0" anchor="ctr"/>
                </a:tc>
                <a:tc>
                  <a:txBody>
                    <a:bodyPr/>
                    <a:lstStyle/>
                    <a:p>
                      <a:pPr>
                        <a:lnSpc>
                          <a:spcPct val="150000"/>
                        </a:lnSpc>
                        <a:spcAft>
                          <a:spcPts val="0"/>
                        </a:spcAft>
                      </a:pPr>
                      <a:r>
                        <a:rPr lang="en-ZA" sz="1400" dirty="0">
                          <a:effectLst/>
                        </a:rPr>
                        <a:t>Syndrome: because someone with AIDS may experience a wide range of different diseases and opportunistic infections. </a:t>
                      </a:r>
                      <a:endParaRPr lang="en-ZA" sz="14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92822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Other related questions: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a:t>
            </a:fld>
            <a:endParaRPr lang="en-ZA"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510401653"/>
              </p:ext>
            </p:extLst>
          </p:nvPr>
        </p:nvGraphicFramePr>
        <p:xfrm>
          <a:off x="468313" y="1282639"/>
          <a:ext cx="8218487" cy="4495311"/>
        </p:xfrm>
        <a:graphic>
          <a:graphicData uri="http://schemas.openxmlformats.org/drawingml/2006/table">
            <a:tbl>
              <a:tblPr firstRow="1" firstCol="1" lastRow="1" lastCol="1" bandRow="1">
                <a:tableStyleId>{5C22544A-7EE6-4342-B048-85BDC9FD1C3A}</a:tableStyleId>
              </a:tblPr>
              <a:tblGrid>
                <a:gridCol w="2564168">
                  <a:extLst>
                    <a:ext uri="{9D8B030D-6E8A-4147-A177-3AD203B41FA5}">
                      <a16:colId xmlns:a16="http://schemas.microsoft.com/office/drawing/2014/main" val="20000"/>
                    </a:ext>
                  </a:extLst>
                </a:gridCol>
                <a:gridCol w="5654319">
                  <a:extLst>
                    <a:ext uri="{9D8B030D-6E8A-4147-A177-3AD203B41FA5}">
                      <a16:colId xmlns:a16="http://schemas.microsoft.com/office/drawing/2014/main" val="20001"/>
                    </a:ext>
                  </a:extLst>
                </a:gridCol>
              </a:tblGrid>
              <a:tr h="1274460">
                <a:tc>
                  <a:txBody>
                    <a:bodyPr/>
                    <a:lstStyle/>
                    <a:p>
                      <a:pPr>
                        <a:lnSpc>
                          <a:spcPct val="150000"/>
                        </a:lnSpc>
                        <a:spcAft>
                          <a:spcPts val="0"/>
                        </a:spcAft>
                      </a:pPr>
                      <a:r>
                        <a:rPr lang="en-ZA" sz="1800" dirty="0">
                          <a:effectLst/>
                        </a:rPr>
                        <a:t>What is an immune system?</a:t>
                      </a:r>
                      <a:endParaRPr lang="en-ZA"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2637155" algn="ctr"/>
                          <a:tab pos="5274310" algn="r"/>
                          <a:tab pos="457200" algn="l"/>
                          <a:tab pos="2637155" algn="ctr"/>
                          <a:tab pos="5274310" algn="r"/>
                        </a:tabLst>
                      </a:pPr>
                      <a:r>
                        <a:rPr lang="en-GB" sz="1800" dirty="0">
                          <a:effectLst/>
                        </a:rPr>
                        <a:t>The immune system, which is made up of special cells, proteins, tissues, and organs, defends people against germs and microorganisms every day.  </a:t>
                      </a:r>
                      <a:endParaRPr lang="en-ZA" sz="1800" dirty="0">
                        <a:solidFill>
                          <a:srgbClr val="365F9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274460">
                <a:tc>
                  <a:txBody>
                    <a:bodyPr/>
                    <a:lstStyle/>
                    <a:p>
                      <a:pPr>
                        <a:lnSpc>
                          <a:spcPct val="150000"/>
                        </a:lnSpc>
                        <a:spcAft>
                          <a:spcPts val="0"/>
                        </a:spcAft>
                      </a:pPr>
                      <a:r>
                        <a:rPr lang="en-ZA" sz="1800" dirty="0">
                          <a:effectLst/>
                        </a:rPr>
                        <a:t>What is a ‘window period’?</a:t>
                      </a:r>
                      <a:endParaRPr lang="en-ZA"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2637155" algn="ctr"/>
                          <a:tab pos="5274310" algn="r"/>
                          <a:tab pos="457200" algn="l"/>
                          <a:tab pos="2637155" algn="ctr"/>
                          <a:tab pos="5274310" algn="r"/>
                        </a:tabLst>
                      </a:pPr>
                      <a:r>
                        <a:rPr lang="en-GB" sz="1800">
                          <a:effectLst/>
                        </a:rPr>
                        <a:t>The "window period" is the time it takes for a person who has been infected with HIV to react to the virus by creating HIV antibodies.</a:t>
                      </a:r>
                      <a:endParaRPr lang="en-ZA" sz="1800">
                        <a:solidFill>
                          <a:srgbClr val="365F9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946391">
                <a:tc>
                  <a:txBody>
                    <a:bodyPr/>
                    <a:lstStyle/>
                    <a:p>
                      <a:pPr>
                        <a:lnSpc>
                          <a:spcPct val="150000"/>
                        </a:lnSpc>
                        <a:spcAft>
                          <a:spcPts val="0"/>
                        </a:spcAft>
                      </a:pPr>
                      <a:r>
                        <a:rPr lang="en-ZA" sz="1800">
                          <a:effectLst/>
                        </a:rPr>
                        <a:t>What is voluntary counselling and testing (VCT)?</a:t>
                      </a:r>
                      <a:endParaRPr lang="en-ZA"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fontAlgn="base" hangingPunct="0">
                        <a:lnSpc>
                          <a:spcPct val="150000"/>
                        </a:lnSpc>
                        <a:spcAft>
                          <a:spcPts val="0"/>
                        </a:spcAft>
                      </a:pPr>
                      <a:r>
                        <a:rPr lang="en-ZA" sz="1800" dirty="0">
                          <a:effectLst/>
                        </a:rPr>
                        <a:t>VCT is the confidential procedure that is followed when you decide (on a voluntary basis) to take an HIV test. As the result of the test can be life changing, it is important that you are properly counselled before you take the test.</a:t>
                      </a:r>
                      <a:endParaRPr lang="en-ZA"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8833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Other related questions: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074048298"/>
              </p:ext>
            </p:extLst>
          </p:nvPr>
        </p:nvGraphicFramePr>
        <p:xfrm>
          <a:off x="468313" y="1081989"/>
          <a:ext cx="8218487" cy="4797006"/>
        </p:xfrm>
        <a:graphic>
          <a:graphicData uri="http://schemas.openxmlformats.org/drawingml/2006/table">
            <a:tbl>
              <a:tblPr firstRow="1" firstCol="1" lastRow="1" lastCol="1" bandRow="1">
                <a:tableStyleId>{5C22544A-7EE6-4342-B048-85BDC9FD1C3A}</a:tableStyleId>
              </a:tblPr>
              <a:tblGrid>
                <a:gridCol w="2564168">
                  <a:extLst>
                    <a:ext uri="{9D8B030D-6E8A-4147-A177-3AD203B41FA5}">
                      <a16:colId xmlns:a16="http://schemas.microsoft.com/office/drawing/2014/main" val="20000"/>
                    </a:ext>
                  </a:extLst>
                </a:gridCol>
                <a:gridCol w="5654319">
                  <a:extLst>
                    <a:ext uri="{9D8B030D-6E8A-4147-A177-3AD203B41FA5}">
                      <a16:colId xmlns:a16="http://schemas.microsoft.com/office/drawing/2014/main" val="20001"/>
                    </a:ext>
                  </a:extLst>
                </a:gridCol>
              </a:tblGrid>
              <a:tr h="799501">
                <a:tc>
                  <a:txBody>
                    <a:bodyPr/>
                    <a:lstStyle/>
                    <a:p>
                      <a:pPr>
                        <a:lnSpc>
                          <a:spcPct val="150000"/>
                        </a:lnSpc>
                        <a:spcAft>
                          <a:spcPts val="0"/>
                        </a:spcAft>
                      </a:pPr>
                      <a:r>
                        <a:rPr lang="en-ZA" sz="1800" dirty="0">
                          <a:effectLst/>
                        </a:rPr>
                        <a:t>ARV</a:t>
                      </a:r>
                      <a:endParaRPr lang="en-ZA"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2637155" algn="ctr"/>
                          <a:tab pos="5274310" algn="r"/>
                          <a:tab pos="457200" algn="l"/>
                          <a:tab pos="2637155" algn="ctr"/>
                          <a:tab pos="5274310" algn="r"/>
                        </a:tabLst>
                      </a:pPr>
                      <a:r>
                        <a:rPr lang="en-ZA" sz="1800">
                          <a:effectLst/>
                        </a:rPr>
                        <a:t>Anti-retroviral treatment</a:t>
                      </a:r>
                      <a:endParaRPr lang="en-ZA" sz="1800">
                        <a:solidFill>
                          <a:srgbClr val="365F9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799501">
                <a:tc>
                  <a:txBody>
                    <a:bodyPr/>
                    <a:lstStyle/>
                    <a:p>
                      <a:pPr>
                        <a:lnSpc>
                          <a:spcPct val="150000"/>
                        </a:lnSpc>
                        <a:spcAft>
                          <a:spcPts val="0"/>
                        </a:spcAft>
                      </a:pPr>
                      <a:r>
                        <a:rPr lang="en-ZA" sz="1800">
                          <a:effectLst/>
                        </a:rPr>
                        <a:t>DNA</a:t>
                      </a:r>
                      <a:endParaRPr lang="en-ZA"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2637155" algn="ctr"/>
                          <a:tab pos="5274310" algn="r"/>
                          <a:tab pos="457200" algn="l"/>
                          <a:tab pos="2637155" algn="ctr"/>
                          <a:tab pos="5274310" algn="r"/>
                        </a:tabLst>
                      </a:pPr>
                      <a:r>
                        <a:rPr lang="en-GB" sz="1800">
                          <a:effectLst/>
                        </a:rPr>
                        <a:t>Deoxyribonucleic acid</a:t>
                      </a:r>
                      <a:endParaRPr lang="en-ZA" sz="1800">
                        <a:solidFill>
                          <a:srgbClr val="365F9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799501">
                <a:tc>
                  <a:txBody>
                    <a:bodyPr/>
                    <a:lstStyle/>
                    <a:p>
                      <a:pPr>
                        <a:lnSpc>
                          <a:spcPct val="150000"/>
                        </a:lnSpc>
                        <a:spcAft>
                          <a:spcPts val="0"/>
                        </a:spcAft>
                      </a:pPr>
                      <a:r>
                        <a:rPr lang="en-ZA" sz="1800">
                          <a:effectLst/>
                        </a:rPr>
                        <a:t>MTCT</a:t>
                      </a:r>
                      <a:endParaRPr lang="en-ZA"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2637155" algn="ctr"/>
                          <a:tab pos="5274310" algn="r"/>
                          <a:tab pos="457200" algn="l"/>
                          <a:tab pos="2637155" algn="ctr"/>
                          <a:tab pos="5274310" algn="r"/>
                        </a:tabLst>
                      </a:pPr>
                      <a:r>
                        <a:rPr lang="en-GB" sz="1800">
                          <a:effectLst/>
                        </a:rPr>
                        <a:t>Mother to Child Transmission</a:t>
                      </a:r>
                      <a:endParaRPr lang="en-ZA" sz="1800">
                        <a:solidFill>
                          <a:srgbClr val="365F9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99501">
                <a:tc>
                  <a:txBody>
                    <a:bodyPr/>
                    <a:lstStyle/>
                    <a:p>
                      <a:pPr>
                        <a:lnSpc>
                          <a:spcPct val="150000"/>
                        </a:lnSpc>
                        <a:spcAft>
                          <a:spcPts val="0"/>
                        </a:spcAft>
                      </a:pPr>
                      <a:r>
                        <a:rPr lang="en-ZA" sz="1800">
                          <a:effectLst/>
                        </a:rPr>
                        <a:t>PMTCT</a:t>
                      </a:r>
                      <a:endParaRPr lang="en-ZA"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tabLst>
                          <a:tab pos="2637155" algn="ctr"/>
                          <a:tab pos="5274310" algn="r"/>
                          <a:tab pos="457200" algn="l"/>
                          <a:tab pos="2637155" algn="ctr"/>
                          <a:tab pos="5274310" algn="r"/>
                        </a:tabLst>
                      </a:pPr>
                      <a:r>
                        <a:rPr lang="en-GB" sz="1800">
                          <a:effectLst/>
                        </a:rPr>
                        <a:t>Prevention of mother-to-child transmission</a:t>
                      </a:r>
                      <a:endParaRPr lang="en-ZA" sz="1800">
                        <a:solidFill>
                          <a:srgbClr val="365F9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799501">
                <a:tc>
                  <a:txBody>
                    <a:bodyPr/>
                    <a:lstStyle/>
                    <a:p>
                      <a:pPr>
                        <a:lnSpc>
                          <a:spcPct val="150000"/>
                        </a:lnSpc>
                        <a:spcAft>
                          <a:spcPts val="0"/>
                        </a:spcAft>
                      </a:pPr>
                      <a:r>
                        <a:rPr lang="en-ZA" sz="1800">
                          <a:effectLst/>
                        </a:rPr>
                        <a:t>STD</a:t>
                      </a:r>
                      <a:endParaRPr lang="en-ZA"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ZA" sz="1800" dirty="0">
                          <a:effectLst/>
                        </a:rPr>
                        <a:t>Sexually Transmitted Disease</a:t>
                      </a:r>
                      <a:endParaRPr lang="en-ZA"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99501">
                <a:tc>
                  <a:txBody>
                    <a:bodyPr/>
                    <a:lstStyle/>
                    <a:p>
                      <a:pPr>
                        <a:lnSpc>
                          <a:spcPct val="150000"/>
                        </a:lnSpc>
                        <a:spcAft>
                          <a:spcPts val="0"/>
                        </a:spcAft>
                      </a:pPr>
                      <a:r>
                        <a:rPr lang="en-ZA" sz="1800">
                          <a:effectLst/>
                        </a:rPr>
                        <a:t>WB</a:t>
                      </a:r>
                      <a:endParaRPr lang="en-ZA" sz="18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ZA" sz="1800" dirty="0">
                          <a:effectLst/>
                        </a:rPr>
                        <a:t>Western Blot</a:t>
                      </a:r>
                      <a:endParaRPr lang="en-ZA" sz="18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90797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Other related questions: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a:t>
            </a:fld>
            <a:endParaRPr lang="en-ZA" dirty="0"/>
          </a:p>
        </p:txBody>
      </p:sp>
      <p:sp>
        <p:nvSpPr>
          <p:cNvPr id="5" name="Content Placeholder 4"/>
          <p:cNvSpPr>
            <a:spLocks noGrp="1"/>
          </p:cNvSpPr>
          <p:nvPr>
            <p:ph sz="quarter" idx="1"/>
          </p:nvPr>
        </p:nvSpPr>
        <p:spPr/>
        <p:txBody>
          <a:bodyPr/>
          <a:lstStyle/>
          <a:p>
            <a:pPr marL="0" indent="0">
              <a:buNone/>
            </a:pPr>
            <a:r>
              <a:rPr lang="en-ZA" dirty="0"/>
              <a:t>To explain the difference between AIDS and HIV in simple terms:</a:t>
            </a:r>
          </a:p>
          <a:p>
            <a:r>
              <a:rPr lang="en-ZA" dirty="0"/>
              <a:t>AIDS does not kill directly.  The AIDS virus makes its victims defenceless against other infections that kill them. HIV (Human Immunodeficiency Virus) is a term for the virus that causes AIDS.</a:t>
            </a:r>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054124" y="3383411"/>
            <a:ext cx="3046095" cy="2593975"/>
          </a:xfrm>
          <a:prstGeom prst="rect">
            <a:avLst/>
          </a:prstGeom>
        </p:spPr>
      </p:pic>
    </p:spTree>
    <p:extLst>
      <p:ext uri="{BB962C8B-B14F-4D97-AF65-F5344CB8AC3E}">
        <p14:creationId xmlns:p14="http://schemas.microsoft.com/office/powerpoint/2010/main" val="20146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IMMUNE SYSTEM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a:t>
            </a:fld>
            <a:endParaRPr lang="en-ZA" dirty="0"/>
          </a:p>
        </p:txBody>
      </p:sp>
      <p:sp>
        <p:nvSpPr>
          <p:cNvPr id="5" name="Content Placeholder 4"/>
          <p:cNvSpPr>
            <a:spLocks noGrp="1"/>
          </p:cNvSpPr>
          <p:nvPr>
            <p:ph sz="quarter" idx="1"/>
          </p:nvPr>
        </p:nvSpPr>
        <p:spPr/>
        <p:txBody>
          <a:bodyPr/>
          <a:lstStyle/>
          <a:p>
            <a:r>
              <a:rPr lang="en-ZA" dirty="0"/>
              <a:t>Your immune system can be seen as a little doctor who lives inside you and prevents you from getting sick all the time. </a:t>
            </a:r>
          </a:p>
          <a:p>
            <a:r>
              <a:rPr lang="en-ZA" dirty="0"/>
              <a:t>The immune system, which is made up of special cells, proteins, tissues, and organs, defends people against germs and microorganisms every day.  </a:t>
            </a:r>
          </a:p>
          <a:p>
            <a:r>
              <a:rPr lang="en-ZA" dirty="0"/>
              <a:t>The immune system does a great job of keeping people healthy and preventing infections. </a:t>
            </a:r>
          </a:p>
          <a:p>
            <a:r>
              <a:rPr lang="en-ZA" dirty="0"/>
              <a:t>But sometimes problems with the immune system can lead to illness and infection.</a:t>
            </a:r>
          </a:p>
        </p:txBody>
      </p:sp>
    </p:spTree>
    <p:extLst>
      <p:ext uri="{BB962C8B-B14F-4D97-AF65-F5344CB8AC3E}">
        <p14:creationId xmlns:p14="http://schemas.microsoft.com/office/powerpoint/2010/main" val="3423974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Your immune system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p:txBody>
          <a:bodyPr/>
          <a:lstStyle/>
          <a:p>
            <a:r>
              <a:rPr lang="en-ZA" dirty="0"/>
              <a:t>Through a series of steps called the immune response, the immune system attacks organisms and substances that invade body systems and cause disease. </a:t>
            </a:r>
          </a:p>
          <a:p>
            <a:r>
              <a:rPr lang="en-ZA" dirty="0"/>
              <a:t>The immune system defends the body against infectious organisms. </a:t>
            </a:r>
          </a:p>
          <a:p>
            <a:r>
              <a:rPr lang="en-ZA" dirty="0"/>
              <a:t>The immune system is made up of a network of cells, tissues, and organs that work together to protect the body. </a:t>
            </a:r>
          </a:p>
          <a:p>
            <a:r>
              <a:rPr lang="en-ZA" dirty="0"/>
              <a:t>The cells involved are white blood cells that seek out and destroy disease-causing organisms or substances.</a:t>
            </a:r>
          </a:p>
          <a:p>
            <a:endParaRPr lang="en-ZA" dirty="0"/>
          </a:p>
        </p:txBody>
      </p:sp>
    </p:spTree>
    <p:extLst>
      <p:ext uri="{BB962C8B-B14F-4D97-AF65-F5344CB8AC3E}">
        <p14:creationId xmlns:p14="http://schemas.microsoft.com/office/powerpoint/2010/main" val="16483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Your immune system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sp>
        <p:nvSpPr>
          <p:cNvPr id="5" name="Content Placeholder 4"/>
          <p:cNvSpPr>
            <a:spLocks noGrp="1"/>
          </p:cNvSpPr>
          <p:nvPr>
            <p:ph sz="quarter" idx="1"/>
          </p:nvPr>
        </p:nvSpPr>
        <p:spPr/>
        <p:txBody>
          <a:bodyPr/>
          <a:lstStyle/>
          <a:p>
            <a:r>
              <a:rPr lang="en-ZA" dirty="0"/>
              <a:t>White blood cells, also known as </a:t>
            </a:r>
            <a:r>
              <a:rPr lang="en-ZA" b="1" u="sng" dirty="0"/>
              <a:t>leukocytes</a:t>
            </a:r>
            <a:r>
              <a:rPr lang="en-ZA" dirty="0"/>
              <a:t>, are produced or stored in many locations in the body in the lymphoid organs. </a:t>
            </a:r>
          </a:p>
          <a:p>
            <a:r>
              <a:rPr lang="en-ZA" dirty="0"/>
              <a:t>There are clumps of lymphoid tissue throughout the body.</a:t>
            </a:r>
          </a:p>
          <a:p>
            <a:r>
              <a:rPr lang="en-ZA" dirty="0"/>
              <a:t>The white blood cells, or leukocytes, circulate through the body via lymphatic vessels and blood vessels. </a:t>
            </a:r>
          </a:p>
          <a:p>
            <a:r>
              <a:rPr lang="en-ZA" dirty="0"/>
              <a:t>In this way, the immune system works in a coordinated manner to monitor the body for germs or substances that might cause problems.</a:t>
            </a:r>
          </a:p>
        </p:txBody>
      </p:sp>
    </p:spTree>
    <p:extLst>
      <p:ext uri="{BB962C8B-B14F-4D97-AF65-F5344CB8AC3E}">
        <p14:creationId xmlns:p14="http://schemas.microsoft.com/office/powerpoint/2010/main" val="1105286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and the Immune System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5" name="Content Placeholder 4"/>
          <p:cNvSpPr>
            <a:spLocks noGrp="1"/>
          </p:cNvSpPr>
          <p:nvPr>
            <p:ph sz="quarter" idx="1"/>
          </p:nvPr>
        </p:nvSpPr>
        <p:spPr/>
        <p:txBody>
          <a:bodyPr/>
          <a:lstStyle/>
          <a:p>
            <a:r>
              <a:rPr lang="en-ZA" dirty="0"/>
              <a:t>The structure of HIV is similar to that of many other viruses. HIV has a core of genetic material surrounded by a protective covering, called a capsid. </a:t>
            </a:r>
          </a:p>
          <a:p>
            <a:r>
              <a:rPr lang="en-ZA" dirty="0"/>
              <a:t>The genetic material in the core is RNA (ribonucleic acid), which contains the information that the virus needs in order to replicate. </a:t>
            </a:r>
          </a:p>
          <a:p>
            <a:r>
              <a:rPr lang="en-ZA" dirty="0"/>
              <a:t>You can think of RNA as the set of rules the virus follows in order to live.</a:t>
            </a:r>
          </a:p>
        </p:txBody>
      </p:sp>
      <p:pic>
        <p:nvPicPr>
          <p:cNvPr id="6" name="Picture 5" descr="C:\Users\Danielle\AppData\Local\Microsoft\Windows\Temporary Internet Files\Content.IE5\TI923ET7\MP90040955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668" y="4337791"/>
            <a:ext cx="2713534" cy="1814007"/>
          </a:xfrm>
          <a:prstGeom prst="rect">
            <a:avLst/>
          </a:prstGeom>
          <a:noFill/>
          <a:ln>
            <a:noFill/>
          </a:ln>
        </p:spPr>
      </p:pic>
    </p:spTree>
    <p:extLst>
      <p:ext uri="{BB962C8B-B14F-4D97-AF65-F5344CB8AC3E}">
        <p14:creationId xmlns:p14="http://schemas.microsoft.com/office/powerpoint/2010/main" val="1756225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and the Immune System</a:t>
            </a:r>
          </a:p>
        </p:txBody>
      </p:sp>
      <p:sp>
        <p:nvSpPr>
          <p:cNvPr id="4" name="Slide Number Placeholder 3"/>
          <p:cNvSpPr>
            <a:spLocks noGrp="1"/>
          </p:cNvSpPr>
          <p:nvPr>
            <p:ph type="sldNum" sz="quarter" idx="12"/>
          </p:nvPr>
        </p:nvSpPr>
        <p:spPr/>
        <p:txBody>
          <a:bodyPr/>
          <a:lstStyle/>
          <a:p>
            <a:fld id="{042AED99-7FB4-404E-8A97-64753DCE42EC}" type="slidenum">
              <a:rPr lang="en-US" smtClean="0"/>
              <a:pPr/>
              <a:t>42</a:t>
            </a:fld>
            <a:endParaRPr lang="en-US" dirty="0"/>
          </a:p>
        </p:txBody>
      </p:sp>
      <p:sp>
        <p:nvSpPr>
          <p:cNvPr id="5" name="Content Placeholder 4"/>
          <p:cNvSpPr>
            <a:spLocks noGrp="1"/>
          </p:cNvSpPr>
          <p:nvPr>
            <p:ph sz="quarter" idx="1"/>
          </p:nvPr>
        </p:nvSpPr>
        <p:spPr/>
        <p:txBody>
          <a:bodyPr/>
          <a:lstStyle/>
          <a:p>
            <a:r>
              <a:rPr lang="en-ZA" dirty="0"/>
              <a:t>“Replication” means "the action of copying or reproducing something."</a:t>
            </a:r>
          </a:p>
        </p:txBody>
      </p:sp>
    </p:spTree>
    <p:extLst>
      <p:ext uri="{BB962C8B-B14F-4D97-AF65-F5344CB8AC3E}">
        <p14:creationId xmlns:p14="http://schemas.microsoft.com/office/powerpoint/2010/main" val="13936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and the Immune System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5" name="Content Placeholder 4"/>
          <p:cNvSpPr>
            <a:spLocks noGrp="1"/>
          </p:cNvSpPr>
          <p:nvPr>
            <p:ph sz="quarter" idx="1"/>
          </p:nvPr>
        </p:nvSpPr>
        <p:spPr/>
        <p:txBody>
          <a:bodyPr/>
          <a:lstStyle/>
          <a:p>
            <a:r>
              <a:rPr lang="en-ZA" dirty="0"/>
              <a:t>Viral RNA has a protein called "reverse transcriptase" that is crucial for viral replication inside T cells. T cells are white blood cells that help coordinate actions of the immune system. </a:t>
            </a:r>
          </a:p>
          <a:p>
            <a:r>
              <a:rPr lang="en-ZA" dirty="0"/>
              <a:t>Like all other viruses, HIV has proteins that are particular to it. These proteins are called antigens. </a:t>
            </a:r>
          </a:p>
          <a:p>
            <a:r>
              <a:rPr lang="en-ZA" dirty="0"/>
              <a:t>Antigens have diverse functions in viral replication. In the case of HIV, a combination of two antigens, gp120 and gp41, allow the virus to hook onto T cells and infect them. </a:t>
            </a:r>
          </a:p>
          <a:p>
            <a:r>
              <a:rPr lang="en-ZA" dirty="0"/>
              <a:t>These antigens are located on the surface of the virus.</a:t>
            </a:r>
          </a:p>
        </p:txBody>
      </p:sp>
    </p:spTree>
    <p:extLst>
      <p:ext uri="{BB962C8B-B14F-4D97-AF65-F5344CB8AC3E}">
        <p14:creationId xmlns:p14="http://schemas.microsoft.com/office/powerpoint/2010/main" val="2195463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DNA</a:t>
            </a:r>
          </a:p>
        </p:txBody>
      </p:sp>
      <p:sp>
        <p:nvSpPr>
          <p:cNvPr id="4" name="Slide Number Placeholder 3"/>
          <p:cNvSpPr>
            <a:spLocks noGrp="1"/>
          </p:cNvSpPr>
          <p:nvPr>
            <p:ph type="sldNum" sz="quarter" idx="12"/>
          </p:nvPr>
        </p:nvSpPr>
        <p:spPr/>
        <p:txBody>
          <a:bodyPr/>
          <a:lstStyle/>
          <a:p>
            <a:fld id="{042AED99-7FB4-404E-8A97-64753DCE42EC}" type="slidenum">
              <a:rPr lang="en-US" smtClean="0"/>
              <a:pPr/>
              <a:t>44</a:t>
            </a:fld>
            <a:endParaRPr lang="en-US" dirty="0"/>
          </a:p>
        </p:txBody>
      </p:sp>
      <p:sp>
        <p:nvSpPr>
          <p:cNvPr id="5" name="Content Placeholder 4"/>
          <p:cNvSpPr>
            <a:spLocks noGrp="1"/>
          </p:cNvSpPr>
          <p:nvPr>
            <p:ph sz="quarter" idx="1"/>
          </p:nvPr>
        </p:nvSpPr>
        <p:spPr/>
        <p:txBody>
          <a:bodyPr/>
          <a:lstStyle/>
          <a:p>
            <a:r>
              <a:rPr lang="en-ZA" dirty="0"/>
              <a:t>DNA stands for “deoxyribonucleic acid.”</a:t>
            </a:r>
          </a:p>
        </p:txBody>
      </p:sp>
    </p:spTree>
    <p:extLst>
      <p:ext uri="{BB962C8B-B14F-4D97-AF65-F5344CB8AC3E}">
        <p14:creationId xmlns:p14="http://schemas.microsoft.com/office/powerpoint/2010/main" val="484787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targets the T cells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sp>
        <p:nvSpPr>
          <p:cNvPr id="5" name="Content Placeholder 4"/>
          <p:cNvSpPr>
            <a:spLocks noGrp="1"/>
          </p:cNvSpPr>
          <p:nvPr>
            <p:ph sz="quarter" idx="1"/>
          </p:nvPr>
        </p:nvSpPr>
        <p:spPr/>
        <p:txBody>
          <a:bodyPr/>
          <a:lstStyle/>
          <a:p>
            <a:r>
              <a:rPr lang="en-ZA" dirty="0"/>
              <a:t>T cells are the main target of HIV in the blood, and they act as the host that the virus needs in order to replicate. </a:t>
            </a:r>
          </a:p>
          <a:p>
            <a:r>
              <a:rPr lang="en-ZA" dirty="0"/>
              <a:t>The T cell has a core that contains genetic material in the form of DNA (deoxyribonucleic acid). </a:t>
            </a:r>
          </a:p>
          <a:p>
            <a:r>
              <a:rPr lang="en-GB" dirty="0"/>
              <a:t>The difference between RNA and DNA is that RNA is a single strand of genetic material, while DNA is a double strand. </a:t>
            </a:r>
          </a:p>
          <a:p>
            <a:r>
              <a:rPr lang="en-GB" dirty="0"/>
              <a:t>This difference is crucial in the process of T cell infection by HIV.</a:t>
            </a:r>
            <a:endParaRPr lang="en-ZA" dirty="0"/>
          </a:p>
        </p:txBody>
      </p:sp>
    </p:spTree>
    <p:extLst>
      <p:ext uri="{BB962C8B-B14F-4D97-AF65-F5344CB8AC3E}">
        <p14:creationId xmlns:p14="http://schemas.microsoft.com/office/powerpoint/2010/main" val="2041006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targets the T cells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5" name="Content Placeholder 4"/>
          <p:cNvSpPr>
            <a:spLocks noGrp="1"/>
          </p:cNvSpPr>
          <p:nvPr>
            <p:ph sz="quarter" idx="1"/>
          </p:nvPr>
        </p:nvSpPr>
        <p:spPr/>
        <p:txBody>
          <a:bodyPr/>
          <a:lstStyle/>
          <a:p>
            <a:r>
              <a:rPr lang="en-GB" dirty="0"/>
              <a:t>When HIV successfully latches onto a T cell, the next step is to inject its core with the viral RNA and the reverse transcriptase.</a:t>
            </a:r>
            <a:endParaRPr lang="en-ZA" dirty="0"/>
          </a:p>
        </p:txBody>
      </p:sp>
      <p:pic>
        <p:nvPicPr>
          <p:cNvPr id="6" name="Picture 5" descr="C:\Users\Danielle\AppData\Local\Microsoft\Windows\Temporary Internet Files\Content.IE5\XVQI7HWM\MP90040734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4081" y="2758881"/>
            <a:ext cx="2446181" cy="3166989"/>
          </a:xfrm>
          <a:prstGeom prst="rect">
            <a:avLst/>
          </a:prstGeom>
          <a:noFill/>
          <a:ln>
            <a:noFill/>
          </a:ln>
        </p:spPr>
      </p:pic>
    </p:spTree>
    <p:extLst>
      <p:ext uri="{BB962C8B-B14F-4D97-AF65-F5344CB8AC3E}">
        <p14:creationId xmlns:p14="http://schemas.microsoft.com/office/powerpoint/2010/main" val="122258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takes control of T Cells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5" name="Content Placeholder 4"/>
          <p:cNvSpPr>
            <a:spLocks noGrp="1"/>
          </p:cNvSpPr>
          <p:nvPr>
            <p:ph sz="quarter" idx="1"/>
          </p:nvPr>
        </p:nvSpPr>
        <p:spPr/>
        <p:txBody>
          <a:bodyPr>
            <a:normAutofit/>
          </a:bodyPr>
          <a:lstStyle/>
          <a:p>
            <a:r>
              <a:rPr lang="en-ZA" dirty="0"/>
              <a:t>In order to infect the cell, the viral RNA needs to travel into the T cell's core, where it can change the cell's rules and convert it into a figurative virus factory. </a:t>
            </a:r>
          </a:p>
          <a:p>
            <a:r>
              <a:rPr lang="en-ZA" dirty="0"/>
              <a:t>However, for that to happen, an important transformation needs to take place.</a:t>
            </a:r>
          </a:p>
          <a:p>
            <a:r>
              <a:rPr lang="en-ZA" dirty="0"/>
              <a:t>Normally, the T cell's core communicates with the rest of the cell by transforming DNA into RNA and sending it out of the core. </a:t>
            </a:r>
          </a:p>
          <a:p>
            <a:endParaRPr lang="en-ZA" dirty="0"/>
          </a:p>
          <a:p>
            <a:endParaRPr lang="en-ZA" dirty="0"/>
          </a:p>
        </p:txBody>
      </p:sp>
    </p:spTree>
    <p:extLst>
      <p:ext uri="{BB962C8B-B14F-4D97-AF65-F5344CB8AC3E}">
        <p14:creationId xmlns:p14="http://schemas.microsoft.com/office/powerpoint/2010/main" val="3801014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takes control of T Cells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p:txBody>
          <a:bodyPr>
            <a:normAutofit/>
          </a:bodyPr>
          <a:lstStyle/>
          <a:p>
            <a:r>
              <a:rPr lang="en-ZA" dirty="0"/>
              <a:t>The genetic material's passport to leave the core is to be transformed into single-stranded RNA. </a:t>
            </a:r>
          </a:p>
          <a:p>
            <a:r>
              <a:rPr lang="en-ZA" dirty="0"/>
              <a:t>In the same fashion, the passport to enter the core is to be transformed into double-stranded DNA.</a:t>
            </a:r>
          </a:p>
          <a:p>
            <a:r>
              <a:rPr lang="en-ZA" dirty="0"/>
              <a:t>In other words, </a:t>
            </a:r>
            <a:r>
              <a:rPr lang="en-GB" dirty="0"/>
              <a:t>Viral RNA needs to become DNA in order to start the replication process. </a:t>
            </a:r>
            <a:endParaRPr lang="en-ZA" dirty="0"/>
          </a:p>
          <a:p>
            <a:endParaRPr lang="en-ZA" dirty="0"/>
          </a:p>
        </p:txBody>
      </p:sp>
    </p:spTree>
    <p:extLst>
      <p:ext uri="{BB962C8B-B14F-4D97-AF65-F5344CB8AC3E}">
        <p14:creationId xmlns:p14="http://schemas.microsoft.com/office/powerpoint/2010/main" val="2605331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takes control of T Cells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pic>
        <p:nvPicPr>
          <p:cNvPr id="6" name="Picture 5" descr="C:\Users\Danielle\AppData\Local\Microsoft\Windows\Temporary Internet Files\Content.IE5\TI923ET7\MP900390218[1].jpg"/>
          <p:cNvPicPr/>
          <p:nvPr/>
        </p:nvPicPr>
        <p:blipFill>
          <a:blip r:embed="rId2">
            <a:extLst>
              <a:ext uri="{28A0092B-C50C-407E-A947-70E740481C1C}">
                <a14:useLocalDpi xmlns:a14="http://schemas.microsoft.com/office/drawing/2010/main" val="0"/>
              </a:ext>
            </a:extLst>
          </a:blip>
          <a:srcRect/>
          <a:stretch>
            <a:fillRect/>
          </a:stretch>
        </p:blipFill>
        <p:spPr bwMode="auto">
          <a:xfrm>
            <a:off x="1450766" y="1517121"/>
            <a:ext cx="6252811" cy="4472349"/>
          </a:xfrm>
          <a:prstGeom prst="rect">
            <a:avLst/>
          </a:prstGeom>
          <a:noFill/>
          <a:ln>
            <a:noFill/>
          </a:ln>
        </p:spPr>
      </p:pic>
    </p:spTree>
    <p:extLst>
      <p:ext uri="{BB962C8B-B14F-4D97-AF65-F5344CB8AC3E}">
        <p14:creationId xmlns:p14="http://schemas.microsoft.com/office/powerpoint/2010/main" val="158516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a:t>
            </a:r>
          </a:p>
        </p:txBody>
      </p:sp>
      <p:sp>
        <p:nvSpPr>
          <p:cNvPr id="4" name="Slide Number Placeholder 3"/>
          <p:cNvSpPr>
            <a:spLocks noGrp="1"/>
          </p:cNvSpPr>
          <p:nvPr>
            <p:ph type="sldNum" sz="quarter" idx="12"/>
          </p:nvPr>
        </p:nvSpPr>
        <p:spPr/>
        <p:txBody>
          <a:bodyPr/>
          <a:lstStyle/>
          <a:p>
            <a:fld id="{042AED99-7FB4-404E-8A97-64753DCE42EC}" type="slidenum">
              <a:rPr lang="en-US" smtClean="0"/>
              <a:pPr/>
              <a:t>50</a:t>
            </a:fld>
            <a:endParaRPr lang="en-US" dirty="0"/>
          </a:p>
        </p:txBody>
      </p:sp>
      <p:sp>
        <p:nvSpPr>
          <p:cNvPr id="5" name="Content Placeholder 4"/>
          <p:cNvSpPr>
            <a:spLocks noGrp="1"/>
          </p:cNvSpPr>
          <p:nvPr>
            <p:ph sz="quarter" idx="1"/>
          </p:nvPr>
        </p:nvSpPr>
        <p:spPr/>
        <p:txBody>
          <a:bodyPr/>
          <a:lstStyle/>
          <a:p>
            <a:r>
              <a:rPr lang="en-ZA" dirty="0"/>
              <a:t>HIV is considered a retrovirus because of its ability to change RNA into DNA.</a:t>
            </a:r>
          </a:p>
          <a:p>
            <a:r>
              <a:rPr lang="en-ZA" dirty="0"/>
              <a:t>This is accomplished by the reverse transcriptase. </a:t>
            </a:r>
          </a:p>
          <a:p>
            <a:endParaRPr lang="en-ZA" dirty="0"/>
          </a:p>
        </p:txBody>
      </p:sp>
    </p:spTree>
    <p:extLst>
      <p:ext uri="{BB962C8B-B14F-4D97-AF65-F5344CB8AC3E}">
        <p14:creationId xmlns:p14="http://schemas.microsoft.com/office/powerpoint/2010/main" val="3537200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replicates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p:txBody>
          <a:bodyPr/>
          <a:lstStyle/>
          <a:p>
            <a:r>
              <a:rPr lang="en-ZA" dirty="0"/>
              <a:t>HIV is considered a retrovirus because of its ability to transform RNA into DNA.</a:t>
            </a:r>
          </a:p>
          <a:p>
            <a:r>
              <a:rPr lang="en-ZA" dirty="0"/>
              <a:t>Once transformed, the viral DNA will travel into the T cell's core and attach itself to the cell's DNA.</a:t>
            </a:r>
          </a:p>
          <a:p>
            <a:r>
              <a:rPr lang="en-ZA" dirty="0"/>
              <a:t>If the T cell is activated, it will start producing new virus instead of performing normal T cell functions</a:t>
            </a:r>
          </a:p>
          <a:p>
            <a:endParaRPr lang="en-ZA" dirty="0"/>
          </a:p>
        </p:txBody>
      </p:sp>
    </p:spTree>
    <p:extLst>
      <p:ext uri="{BB962C8B-B14F-4D97-AF65-F5344CB8AC3E}">
        <p14:creationId xmlns:p14="http://schemas.microsoft.com/office/powerpoint/2010/main" val="3052500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Window Period and the Elisa Test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5" name="Content Placeholder 4"/>
          <p:cNvSpPr>
            <a:spLocks noGrp="1"/>
          </p:cNvSpPr>
          <p:nvPr>
            <p:ph sz="quarter" idx="1"/>
          </p:nvPr>
        </p:nvSpPr>
        <p:spPr/>
        <p:txBody>
          <a:bodyPr/>
          <a:lstStyle/>
          <a:p>
            <a:pPr marL="0" indent="0">
              <a:buNone/>
            </a:pPr>
            <a:r>
              <a:rPr lang="en-ZA" dirty="0"/>
              <a:t>The window period:</a:t>
            </a:r>
          </a:p>
          <a:p>
            <a:r>
              <a:rPr lang="en-ZA" dirty="0"/>
              <a:t>A "window period" is the time it takes for a person who has been infected with HIV to react to the virus by creating HIV antibodies. This is called seroconversion. </a:t>
            </a:r>
          </a:p>
          <a:p>
            <a:r>
              <a:rPr lang="en-ZA" dirty="0"/>
              <a:t>During the window period, people infected with HIV have no antibodies in their blood that can be detected by an HIV test, even though the person may already have high levels of HIV in their blood, sexual fluids, or breast milk. </a:t>
            </a:r>
          </a:p>
          <a:p>
            <a:endParaRPr lang="en-ZA" dirty="0"/>
          </a:p>
        </p:txBody>
      </p:sp>
    </p:spTree>
    <p:extLst>
      <p:ext uri="{BB962C8B-B14F-4D97-AF65-F5344CB8AC3E}">
        <p14:creationId xmlns:p14="http://schemas.microsoft.com/office/powerpoint/2010/main" val="4275866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Seroconversion</a:t>
            </a:r>
          </a:p>
        </p:txBody>
      </p:sp>
      <p:sp>
        <p:nvSpPr>
          <p:cNvPr id="4" name="Slide Number Placeholder 3"/>
          <p:cNvSpPr>
            <a:spLocks noGrp="1"/>
          </p:cNvSpPr>
          <p:nvPr>
            <p:ph type="sldNum" sz="quarter" idx="12"/>
          </p:nvPr>
        </p:nvSpPr>
        <p:spPr/>
        <p:txBody>
          <a:bodyPr/>
          <a:lstStyle/>
          <a:p>
            <a:fld id="{042AED99-7FB4-404E-8A97-64753DCE42EC}" type="slidenum">
              <a:rPr lang="en-US" smtClean="0"/>
              <a:pPr/>
              <a:t>53</a:t>
            </a:fld>
            <a:endParaRPr lang="en-US" dirty="0"/>
          </a:p>
        </p:txBody>
      </p:sp>
      <p:sp>
        <p:nvSpPr>
          <p:cNvPr id="5" name="Content Placeholder 4"/>
          <p:cNvSpPr>
            <a:spLocks noGrp="1"/>
          </p:cNvSpPr>
          <p:nvPr>
            <p:ph sz="quarter" idx="1"/>
          </p:nvPr>
        </p:nvSpPr>
        <p:spPr/>
        <p:txBody>
          <a:bodyPr/>
          <a:lstStyle/>
          <a:p>
            <a:r>
              <a:rPr lang="en-ZA" dirty="0"/>
              <a:t>Seroconversion is the process where the body of someone who has been infected starts to reacts to the virus by creating HIV antibodies.</a:t>
            </a:r>
          </a:p>
        </p:txBody>
      </p:sp>
    </p:spTree>
    <p:extLst>
      <p:ext uri="{BB962C8B-B14F-4D97-AF65-F5344CB8AC3E}">
        <p14:creationId xmlns:p14="http://schemas.microsoft.com/office/powerpoint/2010/main" val="3376505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Window Period and the Elisa Test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sp>
        <p:nvSpPr>
          <p:cNvPr id="5" name="Content Placeholder 4"/>
          <p:cNvSpPr>
            <a:spLocks noGrp="1"/>
          </p:cNvSpPr>
          <p:nvPr>
            <p:ph sz="quarter" idx="1"/>
          </p:nvPr>
        </p:nvSpPr>
        <p:spPr/>
        <p:txBody>
          <a:bodyPr/>
          <a:lstStyle/>
          <a:p>
            <a:pPr marL="0" indent="0">
              <a:buNone/>
            </a:pPr>
            <a:r>
              <a:rPr lang="en-ZA" dirty="0"/>
              <a:t>What does this mean?</a:t>
            </a:r>
          </a:p>
          <a:p>
            <a:r>
              <a:rPr lang="en-ZA" dirty="0"/>
              <a:t>Three months are the normal window period for most of the population. </a:t>
            </a:r>
          </a:p>
          <a:p>
            <a:r>
              <a:rPr lang="en-ZA" dirty="0"/>
              <a:t>Many people will have detectable antibodies in three or four weeks.  </a:t>
            </a:r>
          </a:p>
          <a:p>
            <a:r>
              <a:rPr lang="en-ZA" dirty="0"/>
              <a:t>Although HIV may not be detected by a test during the window period, HIV can be transmitted during that time. In fact, individuals are often most infectious during this time (shortly after they have been exposed to HIV). </a:t>
            </a:r>
          </a:p>
          <a:p>
            <a:endParaRPr lang="en-ZA" dirty="0"/>
          </a:p>
        </p:txBody>
      </p:sp>
    </p:spTree>
    <p:extLst>
      <p:ext uri="{BB962C8B-B14F-4D97-AF65-F5344CB8AC3E}">
        <p14:creationId xmlns:p14="http://schemas.microsoft.com/office/powerpoint/2010/main" val="2089645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test results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5" name="Content Placeholder 4"/>
          <p:cNvSpPr>
            <a:spLocks noGrp="1"/>
          </p:cNvSpPr>
          <p:nvPr>
            <p:ph sz="quarter" idx="1"/>
          </p:nvPr>
        </p:nvSpPr>
        <p:spPr/>
        <p:txBody>
          <a:bodyPr/>
          <a:lstStyle/>
          <a:p>
            <a:pPr marL="0" indent="0">
              <a:buNone/>
            </a:pPr>
            <a:r>
              <a:rPr lang="en-ZA" dirty="0"/>
              <a:t>A positive result means:</a:t>
            </a:r>
          </a:p>
          <a:p>
            <a:r>
              <a:rPr lang="en-ZA" dirty="0"/>
              <a:t>You are HIV-positive (carrying the virus that causes AIDS) and you can infect others who come into contact with your blood (by having sex, sharing needles and various other ways.) </a:t>
            </a:r>
          </a:p>
          <a:p>
            <a:r>
              <a:rPr lang="en-ZA" dirty="0"/>
              <a:t>You should take necessary precautions to avoid transmitting HIV to others. </a:t>
            </a:r>
          </a:p>
          <a:p>
            <a:endParaRPr lang="en-ZA" dirty="0"/>
          </a:p>
        </p:txBody>
      </p:sp>
    </p:spTree>
    <p:extLst>
      <p:ext uri="{BB962C8B-B14F-4D97-AF65-F5344CB8AC3E}">
        <p14:creationId xmlns:p14="http://schemas.microsoft.com/office/powerpoint/2010/main" val="237305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Result</a:t>
            </a:r>
          </a:p>
        </p:txBody>
      </p:sp>
      <p:sp>
        <p:nvSpPr>
          <p:cNvPr id="4" name="Slide Number Placeholder 3"/>
          <p:cNvSpPr>
            <a:spLocks noGrp="1"/>
          </p:cNvSpPr>
          <p:nvPr>
            <p:ph type="sldNum" sz="quarter" idx="12"/>
          </p:nvPr>
        </p:nvSpPr>
        <p:spPr/>
        <p:txBody>
          <a:bodyPr/>
          <a:lstStyle/>
          <a:p>
            <a:fld id="{042AED99-7FB4-404E-8A97-64753DCE42EC}" type="slidenum">
              <a:rPr lang="en-US" smtClean="0"/>
              <a:pPr/>
              <a:t>56</a:t>
            </a:fld>
            <a:endParaRPr lang="en-US" dirty="0"/>
          </a:p>
        </p:txBody>
      </p:sp>
      <p:sp>
        <p:nvSpPr>
          <p:cNvPr id="5" name="Content Placeholder 4"/>
          <p:cNvSpPr>
            <a:spLocks noGrp="1"/>
          </p:cNvSpPr>
          <p:nvPr>
            <p:ph sz="quarter" idx="1"/>
          </p:nvPr>
        </p:nvSpPr>
        <p:spPr/>
        <p:txBody>
          <a:bodyPr/>
          <a:lstStyle/>
          <a:p>
            <a:r>
              <a:rPr lang="en-ZA" dirty="0"/>
              <a:t>A positive result on a HIV test does not mean you have AIDS. You will not necessarily get AIDS if HIV is treated correctly.</a:t>
            </a:r>
          </a:p>
        </p:txBody>
      </p:sp>
    </p:spTree>
    <p:extLst>
      <p:ext uri="{BB962C8B-B14F-4D97-AF65-F5344CB8AC3E}">
        <p14:creationId xmlns:p14="http://schemas.microsoft.com/office/powerpoint/2010/main" val="3287951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test results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sp>
        <p:nvSpPr>
          <p:cNvPr id="5" name="Content Placeholder 4"/>
          <p:cNvSpPr>
            <a:spLocks noGrp="1"/>
          </p:cNvSpPr>
          <p:nvPr>
            <p:ph sz="quarter" idx="1"/>
          </p:nvPr>
        </p:nvSpPr>
        <p:spPr/>
        <p:txBody>
          <a:bodyPr/>
          <a:lstStyle/>
          <a:p>
            <a:pPr marL="0" indent="0">
              <a:buNone/>
            </a:pPr>
            <a:r>
              <a:rPr lang="en-ZA" dirty="0"/>
              <a:t>A negative result means:</a:t>
            </a:r>
          </a:p>
          <a:p>
            <a:r>
              <a:rPr lang="en-ZA" dirty="0"/>
              <a:t>No HIV antibodies were found in your blood at this time. </a:t>
            </a:r>
          </a:p>
          <a:p>
            <a:r>
              <a:rPr lang="en-ZA" dirty="0"/>
              <a:t>A negative result does NOT mean you are not infected with HIV (you may still be in the "window period"). </a:t>
            </a:r>
          </a:p>
        </p:txBody>
      </p:sp>
    </p:spTree>
    <p:extLst>
      <p:ext uri="{BB962C8B-B14F-4D97-AF65-F5344CB8AC3E}">
        <p14:creationId xmlns:p14="http://schemas.microsoft.com/office/powerpoint/2010/main" val="224164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test results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5" name="Content Placeholder 4"/>
          <p:cNvSpPr>
            <a:spLocks noGrp="1"/>
          </p:cNvSpPr>
          <p:nvPr>
            <p:ph sz="quarter" idx="1"/>
          </p:nvPr>
        </p:nvSpPr>
        <p:spPr/>
        <p:txBody>
          <a:bodyPr/>
          <a:lstStyle/>
          <a:p>
            <a:pPr marL="0" indent="0">
              <a:buNone/>
            </a:pPr>
            <a:r>
              <a:rPr lang="en-ZA" dirty="0"/>
              <a:t>…THAT IS WHY IT IS EXTREMELY IMPORTANT TO KNOW WHAT A WINDOW PERIOD IS.</a:t>
            </a:r>
          </a:p>
        </p:txBody>
      </p:sp>
      <p:pic>
        <p:nvPicPr>
          <p:cNvPr id="6" name="Picture 5" descr="C:\Users\Danielle\AppData\Local\Microsoft\Windows\Temporary Internet Files\Content.IE5\XVQI7HWM\MP900384709[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639" y="2643323"/>
            <a:ext cx="3695065" cy="2962275"/>
          </a:xfrm>
          <a:prstGeom prst="rect">
            <a:avLst/>
          </a:prstGeom>
          <a:noFill/>
          <a:ln>
            <a:noFill/>
          </a:ln>
        </p:spPr>
      </p:pic>
    </p:spTree>
    <p:extLst>
      <p:ext uri="{BB962C8B-B14F-4D97-AF65-F5344CB8AC3E}">
        <p14:creationId xmlns:p14="http://schemas.microsoft.com/office/powerpoint/2010/main" val="75842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test results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sp>
        <p:nvSpPr>
          <p:cNvPr id="5" name="Content Placeholder 4"/>
          <p:cNvSpPr>
            <a:spLocks noGrp="1"/>
          </p:cNvSpPr>
          <p:nvPr>
            <p:ph sz="quarter" idx="1"/>
          </p:nvPr>
        </p:nvSpPr>
        <p:spPr/>
        <p:txBody>
          <a:bodyPr/>
          <a:lstStyle/>
          <a:p>
            <a:pPr marL="0" indent="0">
              <a:buNone/>
            </a:pPr>
            <a:r>
              <a:rPr lang="en-ZA" dirty="0"/>
              <a:t>An indeterminate result means: </a:t>
            </a:r>
          </a:p>
          <a:p>
            <a:r>
              <a:rPr lang="en-ZA" dirty="0"/>
              <a:t>The entire HIV test must be repeated with a new blood sample, usually several weeks after the first blood test. </a:t>
            </a:r>
          </a:p>
          <a:p>
            <a:r>
              <a:rPr lang="en-ZA" dirty="0"/>
              <a:t>Indeterminate results usually occur if the test is performed just as the person begins to seroconvert. </a:t>
            </a:r>
          </a:p>
        </p:txBody>
      </p:sp>
    </p:spTree>
    <p:extLst>
      <p:ext uri="{BB962C8B-B14F-4D97-AF65-F5344CB8AC3E}">
        <p14:creationId xmlns:p14="http://schemas.microsoft.com/office/powerpoint/2010/main" val="3518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Elisa Test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sp>
        <p:nvSpPr>
          <p:cNvPr id="5" name="Content Placeholder 4"/>
          <p:cNvSpPr>
            <a:spLocks noGrp="1"/>
          </p:cNvSpPr>
          <p:nvPr>
            <p:ph sz="quarter" idx="1"/>
          </p:nvPr>
        </p:nvSpPr>
        <p:spPr/>
        <p:txBody>
          <a:bodyPr/>
          <a:lstStyle/>
          <a:p>
            <a:r>
              <a:rPr lang="en-ZA" dirty="0"/>
              <a:t>Antibody tests are extremely accurate. Rapid tests, for example, have an accuracy rate exceeding 99%. </a:t>
            </a:r>
          </a:p>
          <a:p>
            <a:r>
              <a:rPr lang="en-ZA" dirty="0"/>
              <a:t>However, positive results from a test must be confirmed by another test to ensure that a person is HIV-positive. </a:t>
            </a:r>
          </a:p>
        </p:txBody>
      </p:sp>
    </p:spTree>
    <p:extLst>
      <p:ext uri="{BB962C8B-B14F-4D97-AF65-F5344CB8AC3E}">
        <p14:creationId xmlns:p14="http://schemas.microsoft.com/office/powerpoint/2010/main" val="3820860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Elisa Test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sp>
        <p:nvSpPr>
          <p:cNvPr id="5" name="Content Placeholder 4"/>
          <p:cNvSpPr>
            <a:spLocks noGrp="1"/>
          </p:cNvSpPr>
          <p:nvPr>
            <p:ph sz="quarter" idx="1"/>
          </p:nvPr>
        </p:nvSpPr>
        <p:spPr/>
        <p:txBody>
          <a:bodyPr/>
          <a:lstStyle/>
          <a:p>
            <a:r>
              <a:rPr lang="en-ZA" dirty="0"/>
              <a:t>The accuracy of a medical test is a combination of two factors: </a:t>
            </a:r>
          </a:p>
          <a:p>
            <a:pPr lvl="1"/>
            <a:r>
              <a:rPr lang="en-ZA" dirty="0"/>
              <a:t>sensitivity and </a:t>
            </a:r>
          </a:p>
          <a:p>
            <a:pPr lvl="1"/>
            <a:r>
              <a:rPr lang="en-ZA" dirty="0"/>
              <a:t>specificity</a:t>
            </a:r>
          </a:p>
        </p:txBody>
      </p:sp>
      <p:pic>
        <p:nvPicPr>
          <p:cNvPr id="9" name="Picture 8" descr="C:\Users\Danielle\AppData\Local\Microsoft\Windows\Temporary Internet Files\Content.IE5\TI923ET7\MP90042301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3634" y="2783041"/>
            <a:ext cx="3267075" cy="3310255"/>
          </a:xfrm>
          <a:prstGeom prst="rect">
            <a:avLst/>
          </a:prstGeom>
          <a:noFill/>
          <a:ln>
            <a:noFill/>
          </a:ln>
        </p:spPr>
      </p:pic>
    </p:spTree>
    <p:extLst>
      <p:ext uri="{BB962C8B-B14F-4D97-AF65-F5344CB8AC3E}">
        <p14:creationId xmlns:p14="http://schemas.microsoft.com/office/powerpoint/2010/main" val="3810505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Elisa Test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sp>
        <p:nvSpPr>
          <p:cNvPr id="5" name="Content Placeholder 4"/>
          <p:cNvSpPr>
            <a:spLocks noGrp="1"/>
          </p:cNvSpPr>
          <p:nvPr>
            <p:ph sz="quarter" idx="1"/>
          </p:nvPr>
        </p:nvSpPr>
        <p:spPr/>
        <p:txBody>
          <a:bodyPr>
            <a:normAutofit lnSpcReduction="10000"/>
          </a:bodyPr>
          <a:lstStyle/>
          <a:p>
            <a:r>
              <a:rPr lang="en-ZA" dirty="0"/>
              <a:t>The ELISA test is extremely sensitive (about 99.5%), which means it will detect very small quantities of HIV antibody.</a:t>
            </a:r>
          </a:p>
          <a:p>
            <a:r>
              <a:rPr lang="en-ZA" dirty="0"/>
              <a:t>The high sensitivity of the test creates a slightly lower specificity. This means the result could be "false positive." To compensate for this, confirmatory tests are automatically performed after a positive ELISA. </a:t>
            </a:r>
          </a:p>
          <a:p>
            <a:r>
              <a:rPr lang="en-ZA" dirty="0"/>
              <a:t>The WB and IFA are highly specific for HIV antibodies, so they rule out false positive ELISAs nearly every time. </a:t>
            </a:r>
          </a:p>
          <a:p>
            <a:r>
              <a:rPr lang="en-ZA" dirty="0"/>
              <a:t>Only when the confirmatory test is also reactive is the result reported as HIV positive</a:t>
            </a:r>
          </a:p>
          <a:p>
            <a:r>
              <a:rPr lang="en-ZA" dirty="0"/>
              <a:t>People tested during the window period may test negative, even if they have been infected.</a:t>
            </a:r>
          </a:p>
        </p:txBody>
      </p:sp>
    </p:spTree>
    <p:extLst>
      <p:ext uri="{BB962C8B-B14F-4D97-AF65-F5344CB8AC3E}">
        <p14:creationId xmlns:p14="http://schemas.microsoft.com/office/powerpoint/2010/main" val="756815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Why babies test positive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sp>
        <p:nvSpPr>
          <p:cNvPr id="5" name="Content Placeholder 4"/>
          <p:cNvSpPr>
            <a:spLocks noGrp="1"/>
          </p:cNvSpPr>
          <p:nvPr>
            <p:ph sz="quarter" idx="1"/>
          </p:nvPr>
        </p:nvSpPr>
        <p:spPr/>
        <p:txBody>
          <a:bodyPr/>
          <a:lstStyle/>
          <a:p>
            <a:r>
              <a:rPr lang="en-ZA" dirty="0"/>
              <a:t>Babies born to HIV positive mothers are tested for HIV differently than adults. </a:t>
            </a:r>
          </a:p>
          <a:p>
            <a:r>
              <a:rPr lang="en-ZA" dirty="0"/>
              <a:t>A baby keeps antibodies from its mother, including antibodies to HIV, for many months after birth. </a:t>
            </a:r>
          </a:p>
          <a:p>
            <a:r>
              <a:rPr lang="en-ZA" dirty="0"/>
              <a:t>Therefore, an antibody test given before the baby is 18 months old may be positive even if the baby does NOT have HIV infection.</a:t>
            </a:r>
          </a:p>
          <a:p>
            <a:endParaRPr lang="en-ZA" dirty="0"/>
          </a:p>
        </p:txBody>
      </p:sp>
    </p:spTree>
    <p:extLst>
      <p:ext uri="{BB962C8B-B14F-4D97-AF65-F5344CB8AC3E}">
        <p14:creationId xmlns:p14="http://schemas.microsoft.com/office/powerpoint/2010/main" val="3916451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HIV </a:t>
            </a:r>
          </a:p>
        </p:txBody>
      </p:sp>
      <p:sp>
        <p:nvSpPr>
          <p:cNvPr id="4" name="Slide Number Placeholder 3"/>
          <p:cNvSpPr>
            <a:spLocks noGrp="1"/>
          </p:cNvSpPr>
          <p:nvPr>
            <p:ph type="sldNum" sz="quarter" idx="12"/>
          </p:nvPr>
        </p:nvSpPr>
        <p:spPr/>
        <p:txBody>
          <a:bodyPr/>
          <a:lstStyle/>
          <a:p>
            <a:fld id="{042AED99-7FB4-404E-8A97-64753DCE42EC}" type="slidenum">
              <a:rPr lang="en-US" smtClean="0"/>
              <a:pPr/>
              <a:t>64</a:t>
            </a:fld>
            <a:endParaRPr lang="en-US" dirty="0"/>
          </a:p>
        </p:txBody>
      </p:sp>
      <p:sp>
        <p:nvSpPr>
          <p:cNvPr id="5" name="Content Placeholder 4"/>
          <p:cNvSpPr>
            <a:spLocks noGrp="1"/>
          </p:cNvSpPr>
          <p:nvPr>
            <p:ph sz="quarter" idx="1"/>
          </p:nvPr>
        </p:nvSpPr>
        <p:spPr/>
        <p:txBody>
          <a:bodyPr/>
          <a:lstStyle/>
          <a:p>
            <a:r>
              <a:rPr lang="en-ZA" dirty="0"/>
              <a:t>When babies are more than 18 months old, they no longer have their mother's antibodies and can be tested for HIV using the antibody test.</a:t>
            </a:r>
          </a:p>
        </p:txBody>
      </p:sp>
    </p:spTree>
    <p:extLst>
      <p:ext uri="{BB962C8B-B14F-4D97-AF65-F5344CB8AC3E}">
        <p14:creationId xmlns:p14="http://schemas.microsoft.com/office/powerpoint/2010/main" val="1336525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Preliminary Tests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65</a:t>
            </a:fld>
            <a:endParaRPr lang="en-ZA" dirty="0"/>
          </a:p>
        </p:txBody>
      </p:sp>
      <p:sp>
        <p:nvSpPr>
          <p:cNvPr id="5" name="Content Placeholder 4"/>
          <p:cNvSpPr>
            <a:spLocks noGrp="1"/>
          </p:cNvSpPr>
          <p:nvPr>
            <p:ph sz="quarter" idx="1"/>
          </p:nvPr>
        </p:nvSpPr>
        <p:spPr/>
        <p:txBody>
          <a:bodyPr/>
          <a:lstStyle/>
          <a:p>
            <a:pPr marL="0" indent="0">
              <a:buNone/>
            </a:pPr>
            <a:r>
              <a:rPr lang="en-ZA" dirty="0"/>
              <a:t>Preliminary HIV tests for babies are usually performed at three time points: </a:t>
            </a:r>
          </a:p>
          <a:p>
            <a:r>
              <a:rPr lang="en-ZA" dirty="0"/>
              <a:t>1.	birth to 14 days</a:t>
            </a:r>
          </a:p>
          <a:p>
            <a:r>
              <a:rPr lang="en-ZA" dirty="0"/>
              <a:t>2.	1 to 2 months</a:t>
            </a:r>
          </a:p>
          <a:p>
            <a:r>
              <a:rPr lang="en-ZA" dirty="0"/>
              <a:t>3.	3 to 6 months </a:t>
            </a:r>
          </a:p>
          <a:p>
            <a:endParaRPr lang="en-ZA" dirty="0"/>
          </a:p>
        </p:txBody>
      </p:sp>
      <p:pic>
        <p:nvPicPr>
          <p:cNvPr id="6" name="Picture 5"/>
          <p:cNvPicPr>
            <a:picLocks noChangeAspect="1"/>
          </p:cNvPicPr>
          <p:nvPr/>
        </p:nvPicPr>
        <p:blipFill>
          <a:blip r:embed="rId2"/>
          <a:stretch>
            <a:fillRect/>
          </a:stretch>
        </p:blipFill>
        <p:spPr>
          <a:xfrm>
            <a:off x="3194976" y="3923951"/>
            <a:ext cx="2764392" cy="2169345"/>
          </a:xfrm>
          <a:prstGeom prst="rect">
            <a:avLst/>
          </a:prstGeom>
        </p:spPr>
      </p:pic>
    </p:spTree>
    <p:extLst>
      <p:ext uri="{BB962C8B-B14F-4D97-AF65-F5344CB8AC3E}">
        <p14:creationId xmlns:p14="http://schemas.microsoft.com/office/powerpoint/2010/main" val="2138743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Preliminary Tests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sp>
        <p:nvSpPr>
          <p:cNvPr id="5" name="Content Placeholder 4"/>
          <p:cNvSpPr>
            <a:spLocks noGrp="1"/>
          </p:cNvSpPr>
          <p:nvPr>
            <p:ph sz="quarter" idx="1"/>
          </p:nvPr>
        </p:nvSpPr>
        <p:spPr/>
        <p:txBody>
          <a:bodyPr/>
          <a:lstStyle/>
          <a:p>
            <a:r>
              <a:rPr lang="en-ZA" dirty="0"/>
              <a:t>If babies test negative on two of these preliminary tests, they should be given an HIV antibody test between 12-18 months. </a:t>
            </a:r>
          </a:p>
          <a:p>
            <a:r>
              <a:rPr lang="en-ZA" dirty="0"/>
              <a:t>Babies are considered HIV positive if they test positive on two of these preliminary HIV tests. Babies who test positive for HIV antibodies will need to be retested at 15 to 18 months. At 18 months, babies should have an HIV antibody test to confirm HIV infection. A positive HIV antibody test given after 18 months of age confirms HIV infection in children.</a:t>
            </a:r>
          </a:p>
        </p:txBody>
      </p:sp>
    </p:spTree>
    <p:extLst>
      <p:ext uri="{BB962C8B-B14F-4D97-AF65-F5344CB8AC3E}">
        <p14:creationId xmlns:p14="http://schemas.microsoft.com/office/powerpoint/2010/main" val="2817362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Voluntary Counselling and Testing (VCT)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5" name="Content Placeholder 4"/>
          <p:cNvSpPr>
            <a:spLocks noGrp="1"/>
          </p:cNvSpPr>
          <p:nvPr>
            <p:ph sz="quarter" idx="1"/>
          </p:nvPr>
        </p:nvSpPr>
        <p:spPr/>
        <p:txBody>
          <a:bodyPr/>
          <a:lstStyle/>
          <a:p>
            <a:r>
              <a:rPr lang="en-ZA" dirty="0"/>
              <a:t>VCT is the confidential procedure that is followed when you decide (on a voluntary basis) to take an HIV test. </a:t>
            </a:r>
          </a:p>
          <a:p>
            <a:r>
              <a:rPr lang="en-ZA" dirty="0"/>
              <a:t>As the result of the test can be life changing, it is important that you are properly counselled before you take the test.</a:t>
            </a:r>
          </a:p>
        </p:txBody>
      </p:sp>
    </p:spTree>
    <p:extLst>
      <p:ext uri="{BB962C8B-B14F-4D97-AF65-F5344CB8AC3E}">
        <p14:creationId xmlns:p14="http://schemas.microsoft.com/office/powerpoint/2010/main" val="1203032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STEPS IN VCT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sp>
        <p:nvSpPr>
          <p:cNvPr id="5" name="Content Placeholder 4"/>
          <p:cNvSpPr>
            <a:spLocks noGrp="1"/>
          </p:cNvSpPr>
          <p:nvPr>
            <p:ph sz="quarter" idx="1"/>
          </p:nvPr>
        </p:nvSpPr>
        <p:spPr/>
        <p:txBody>
          <a:bodyPr/>
          <a:lstStyle/>
          <a:p>
            <a:pPr marL="0" indent="0">
              <a:buNone/>
            </a:pPr>
            <a:r>
              <a:rPr lang="en-ZA" dirty="0"/>
              <a:t>Step One – Pre-test Counselling</a:t>
            </a:r>
          </a:p>
          <a:p>
            <a:r>
              <a:rPr lang="en-ZA" dirty="0"/>
              <a:t>You will be assigned a code number- you will not be required to give your name. </a:t>
            </a:r>
          </a:p>
          <a:p>
            <a:r>
              <a:rPr lang="en-ZA" dirty="0"/>
              <a:t>During the pre-test counselling session, which lasts between 20-45 minutes, you will be told about the test and HIV disease. </a:t>
            </a:r>
          </a:p>
          <a:p>
            <a:r>
              <a:rPr lang="en-ZA" dirty="0"/>
              <a:t>Ways to cope with a positive diagnosis will be discussed. </a:t>
            </a:r>
          </a:p>
          <a:p>
            <a:r>
              <a:rPr lang="en-ZA" dirty="0"/>
              <a:t>You will be able to ask questions.</a:t>
            </a:r>
          </a:p>
        </p:txBody>
      </p:sp>
    </p:spTree>
    <p:extLst>
      <p:ext uri="{BB962C8B-B14F-4D97-AF65-F5344CB8AC3E}">
        <p14:creationId xmlns:p14="http://schemas.microsoft.com/office/powerpoint/2010/main" val="1732506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STEPS IN VCT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p:txBody>
          <a:bodyPr>
            <a:normAutofit/>
          </a:bodyPr>
          <a:lstStyle/>
          <a:p>
            <a:pPr marL="0" indent="0">
              <a:buNone/>
            </a:pPr>
            <a:r>
              <a:rPr lang="en-GB" dirty="0"/>
              <a:t>Step Two – Testing</a:t>
            </a:r>
          </a:p>
          <a:p>
            <a:r>
              <a:rPr lang="en-ZA" dirty="0"/>
              <a:t>If you agree to take the test, you will be asked to sign a consent form. </a:t>
            </a:r>
          </a:p>
          <a:p>
            <a:r>
              <a:rPr lang="en-ZA" dirty="0"/>
              <a:t>You can also choose not to sign but to only give verbal consent. </a:t>
            </a:r>
          </a:p>
          <a:p>
            <a:r>
              <a:rPr lang="en-ZA" dirty="0"/>
              <a:t>You must then supply a small sample of blood from a finger prick, or a saliva sample. </a:t>
            </a:r>
          </a:p>
          <a:p>
            <a:r>
              <a:rPr lang="en-ZA" dirty="0"/>
              <a:t>Most hospitals and clinics use a rapid HIV test, which means that the results will be available within 20 minutes. </a:t>
            </a:r>
          </a:p>
        </p:txBody>
      </p:sp>
    </p:spTree>
    <p:extLst>
      <p:ext uri="{BB962C8B-B14F-4D97-AF65-F5344CB8AC3E}">
        <p14:creationId xmlns:p14="http://schemas.microsoft.com/office/powerpoint/2010/main" val="143106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STEPS IN VCT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5" name="Content Placeholder 4"/>
          <p:cNvSpPr>
            <a:spLocks noGrp="1"/>
          </p:cNvSpPr>
          <p:nvPr>
            <p:ph sz="quarter" idx="1"/>
          </p:nvPr>
        </p:nvSpPr>
        <p:spPr/>
        <p:txBody>
          <a:bodyPr>
            <a:normAutofit/>
          </a:bodyPr>
          <a:lstStyle/>
          <a:p>
            <a:pPr marL="0" indent="0">
              <a:buNone/>
            </a:pPr>
            <a:r>
              <a:rPr lang="en-GB" dirty="0"/>
              <a:t>Step Two – Testing</a:t>
            </a:r>
          </a:p>
          <a:p>
            <a:r>
              <a:rPr lang="en-ZA" dirty="0"/>
              <a:t>If this test is not available an Elisa test will be done, which requires a larger blood sample from your arm. </a:t>
            </a:r>
          </a:p>
          <a:p>
            <a:r>
              <a:rPr lang="en-ZA" dirty="0"/>
              <a:t>It also needs to be sent away to a laboratory. </a:t>
            </a:r>
          </a:p>
          <a:p>
            <a:r>
              <a:rPr lang="en-ZA" dirty="0"/>
              <a:t>You will be told when to return for your results, which can take up to two weeks.</a:t>
            </a:r>
          </a:p>
        </p:txBody>
      </p:sp>
    </p:spTree>
    <p:extLst>
      <p:ext uri="{BB962C8B-B14F-4D97-AF65-F5344CB8AC3E}">
        <p14:creationId xmlns:p14="http://schemas.microsoft.com/office/powerpoint/2010/main" val="3534109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STEPS IN VCT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5" name="Content Placeholder 4"/>
          <p:cNvSpPr>
            <a:spLocks noGrp="1"/>
          </p:cNvSpPr>
          <p:nvPr>
            <p:ph sz="quarter" idx="1"/>
          </p:nvPr>
        </p:nvSpPr>
        <p:spPr/>
        <p:txBody>
          <a:bodyPr>
            <a:normAutofit/>
          </a:bodyPr>
          <a:lstStyle/>
          <a:p>
            <a:pPr marL="0" indent="0">
              <a:buNone/>
            </a:pPr>
            <a:r>
              <a:rPr lang="en-GB" dirty="0"/>
              <a:t>Step Three – Results and Post-test Counselling </a:t>
            </a:r>
          </a:p>
          <a:p>
            <a:r>
              <a:rPr lang="en-ZA" dirty="0"/>
              <a:t>Your results will be given during a post-test counselling session. </a:t>
            </a:r>
          </a:p>
          <a:p>
            <a:r>
              <a:rPr lang="en-ZA" dirty="0"/>
              <a:t>The health professionals and counsellors who conduct and discuss the test with you must, by law, keep the results strictly confidential. </a:t>
            </a:r>
          </a:p>
          <a:p>
            <a:r>
              <a:rPr lang="en-ZA" dirty="0"/>
              <a:t>You decide whether to tell your family and friends if you are HIV-positive.</a:t>
            </a:r>
          </a:p>
        </p:txBody>
      </p:sp>
    </p:spTree>
    <p:extLst>
      <p:ext uri="{BB962C8B-B14F-4D97-AF65-F5344CB8AC3E}">
        <p14:creationId xmlns:p14="http://schemas.microsoft.com/office/powerpoint/2010/main" val="1884217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Voluntary Counselling and Testing (VCT)</a:t>
            </a:r>
          </a:p>
        </p:txBody>
      </p:sp>
      <p:sp>
        <p:nvSpPr>
          <p:cNvPr id="4" name="Slide Number Placeholder 3"/>
          <p:cNvSpPr>
            <a:spLocks noGrp="1"/>
          </p:cNvSpPr>
          <p:nvPr>
            <p:ph type="sldNum" sz="quarter" idx="12"/>
          </p:nvPr>
        </p:nvSpPr>
        <p:spPr/>
        <p:txBody>
          <a:bodyPr/>
          <a:lstStyle/>
          <a:p>
            <a:fld id="{042AED99-7FB4-404E-8A97-64753DCE42EC}" type="slidenum">
              <a:rPr lang="en-US" smtClean="0"/>
              <a:pPr/>
              <a:t>72</a:t>
            </a:fld>
            <a:endParaRPr lang="en-US" dirty="0"/>
          </a:p>
        </p:txBody>
      </p:sp>
      <p:sp>
        <p:nvSpPr>
          <p:cNvPr id="5" name="Content Placeholder 4"/>
          <p:cNvSpPr>
            <a:spLocks noGrp="1"/>
          </p:cNvSpPr>
          <p:nvPr>
            <p:ph sz="quarter" idx="1"/>
          </p:nvPr>
        </p:nvSpPr>
        <p:spPr>
          <a:xfrm>
            <a:off x="1968500" y="2420887"/>
            <a:ext cx="6502400" cy="3438999"/>
          </a:xfrm>
        </p:spPr>
        <p:txBody>
          <a:bodyPr>
            <a:normAutofit/>
          </a:bodyPr>
          <a:lstStyle/>
          <a:p>
            <a:r>
              <a:rPr lang="en-ZA" dirty="0"/>
              <a:t>Children over 14 years of age do not need permission from a parent or guardian to have an HIV test. </a:t>
            </a:r>
          </a:p>
          <a:p>
            <a:r>
              <a:rPr lang="en-ZA" dirty="0"/>
              <a:t>Children under the age of 14 do require permission, although in emergency situations, such as after a rape when a HIV test is required, a doctor can authorise a test.</a:t>
            </a:r>
          </a:p>
        </p:txBody>
      </p:sp>
    </p:spTree>
    <p:extLst>
      <p:ext uri="{BB962C8B-B14F-4D97-AF65-F5344CB8AC3E}">
        <p14:creationId xmlns:p14="http://schemas.microsoft.com/office/powerpoint/2010/main" val="2974943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Rapid HIV Testing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sp>
        <p:nvSpPr>
          <p:cNvPr id="5" name="Content Placeholder 4"/>
          <p:cNvSpPr>
            <a:spLocks noGrp="1"/>
          </p:cNvSpPr>
          <p:nvPr>
            <p:ph sz="quarter" idx="1"/>
          </p:nvPr>
        </p:nvSpPr>
        <p:spPr/>
        <p:txBody>
          <a:bodyPr/>
          <a:lstStyle/>
          <a:p>
            <a:r>
              <a:rPr lang="en-ZA" dirty="0"/>
              <a:t>In this test different substances combine with the antibodies in your body, and that causes a specific colour, a stripe or a dot, depending on the manufacturer of the test kit. </a:t>
            </a:r>
          </a:p>
          <a:p>
            <a:r>
              <a:rPr lang="en-ZA" dirty="0"/>
              <a:t>You can usually get the results within 20 minutes.</a:t>
            </a:r>
          </a:p>
        </p:txBody>
      </p:sp>
    </p:spTree>
    <p:extLst>
      <p:ext uri="{BB962C8B-B14F-4D97-AF65-F5344CB8AC3E}">
        <p14:creationId xmlns:p14="http://schemas.microsoft.com/office/powerpoint/2010/main" val="3199901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ELISA TEST (Enzyme-Linked Immuno-Sorbent Assay or EIA)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sp>
        <p:nvSpPr>
          <p:cNvPr id="5" name="Content Placeholder 4"/>
          <p:cNvSpPr>
            <a:spLocks noGrp="1"/>
          </p:cNvSpPr>
          <p:nvPr>
            <p:ph sz="quarter" idx="1"/>
          </p:nvPr>
        </p:nvSpPr>
        <p:spPr/>
        <p:txBody>
          <a:bodyPr/>
          <a:lstStyle/>
          <a:p>
            <a:r>
              <a:rPr lang="en-ZA" dirty="0"/>
              <a:t>This test  works with enzymes that react with antibodies in the body, and will then cause a colour that is read by a machine. This is then put into a value. </a:t>
            </a:r>
          </a:p>
          <a:p>
            <a:r>
              <a:rPr lang="en-ZA" dirty="0"/>
              <a:t>This usually takes up to two weeks.</a:t>
            </a:r>
          </a:p>
          <a:p>
            <a:r>
              <a:rPr lang="en-ZA" dirty="0"/>
              <a:t>Usually, when the Rapid Test is positive, and ELISA test will be done to make sure that the results are correct. </a:t>
            </a:r>
          </a:p>
        </p:txBody>
      </p:sp>
    </p:spTree>
    <p:extLst>
      <p:ext uri="{BB962C8B-B14F-4D97-AF65-F5344CB8AC3E}">
        <p14:creationId xmlns:p14="http://schemas.microsoft.com/office/powerpoint/2010/main" val="3569479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ELISA TEST (Enzyme-Linked Immuno-Sorbent Assay or EIA)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p:txBody>
          <a:bodyPr/>
          <a:lstStyle/>
          <a:p>
            <a:r>
              <a:rPr lang="en-ZA" dirty="0"/>
              <a:t>If any of these tests were done during the window period, the results may be negative. </a:t>
            </a:r>
          </a:p>
          <a:p>
            <a:r>
              <a:rPr lang="en-ZA" dirty="0"/>
              <a:t>It is therefore good to have yourself re-tested after six months if you have any idea that you might be HIV positive.</a:t>
            </a:r>
          </a:p>
        </p:txBody>
      </p:sp>
    </p:spTree>
    <p:extLst>
      <p:ext uri="{BB962C8B-B14F-4D97-AF65-F5344CB8AC3E}">
        <p14:creationId xmlns:p14="http://schemas.microsoft.com/office/powerpoint/2010/main" val="36705358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if your test is negative?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p:txBody>
          <a:bodyPr/>
          <a:lstStyle/>
          <a:p>
            <a:r>
              <a:rPr lang="en-ZA" dirty="0"/>
              <a:t>If your test is negative, you will be given advice on how to prevent HIV infection in the future. </a:t>
            </a:r>
          </a:p>
          <a:p>
            <a:endParaRPr lang="en-ZA" dirty="0"/>
          </a:p>
        </p:txBody>
      </p:sp>
      <p:pic>
        <p:nvPicPr>
          <p:cNvPr id="6" name="Picture 5" descr="C:\Users\Danielle\AppData\Local\Microsoft\Windows\Temporary Internet Files\Content.IE5\XVQI7HWM\MP90044648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60" y="2613606"/>
            <a:ext cx="4590917" cy="3060611"/>
          </a:xfrm>
          <a:prstGeom prst="rect">
            <a:avLst/>
          </a:prstGeom>
          <a:noFill/>
          <a:ln>
            <a:noFill/>
          </a:ln>
        </p:spPr>
      </p:pic>
    </p:spTree>
    <p:extLst>
      <p:ext uri="{BB962C8B-B14F-4D97-AF65-F5344CB8AC3E}">
        <p14:creationId xmlns:p14="http://schemas.microsoft.com/office/powerpoint/2010/main" val="1950633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if your test is negative?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sp>
        <p:nvSpPr>
          <p:cNvPr id="5" name="Content Placeholder 4"/>
          <p:cNvSpPr>
            <a:spLocks noGrp="1"/>
          </p:cNvSpPr>
          <p:nvPr>
            <p:ph sz="quarter" idx="1"/>
          </p:nvPr>
        </p:nvSpPr>
        <p:spPr/>
        <p:txBody>
          <a:bodyPr/>
          <a:lstStyle/>
          <a:p>
            <a:r>
              <a:rPr lang="en-ZA" dirty="0"/>
              <a:t>If you have had unprotected sex in the three-month period before taking the test, you will be advised to come for a second test after another three months. </a:t>
            </a:r>
          </a:p>
          <a:p>
            <a:r>
              <a:rPr lang="en-ZA" dirty="0"/>
              <a:t>This is because there is a time period after HIV infection, called the window period, when tests cannot accurately pick up the infection.</a:t>
            </a:r>
          </a:p>
        </p:txBody>
      </p:sp>
    </p:spTree>
    <p:extLst>
      <p:ext uri="{BB962C8B-B14F-4D97-AF65-F5344CB8AC3E}">
        <p14:creationId xmlns:p14="http://schemas.microsoft.com/office/powerpoint/2010/main" val="942606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if your test is positive?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p:txBody>
          <a:bodyPr/>
          <a:lstStyle/>
          <a:p>
            <a:r>
              <a:rPr lang="en-ZA" dirty="0"/>
              <a:t>If your test is positive, you will be given another different test to confirm the result. If the second test is negative, a blood sample will be taken and sent to a laboratory for further testing to establish the correct diagnosis. </a:t>
            </a:r>
          </a:p>
          <a:p>
            <a:r>
              <a:rPr lang="en-ZA" dirty="0"/>
              <a:t>If the second test is positive, counselling and advice on how to manage your health and delay the development of </a:t>
            </a:r>
          </a:p>
          <a:p>
            <a:r>
              <a:rPr lang="en-ZA" dirty="0"/>
              <a:t>AIDS will be provided. </a:t>
            </a:r>
          </a:p>
          <a:p>
            <a:r>
              <a:rPr lang="en-ZA" dirty="0"/>
              <a:t>You will also be advised on how to reduce the risk for your sexual partner(s) and how to deal with the issue of disclosure to your family and friends. </a:t>
            </a:r>
          </a:p>
        </p:txBody>
      </p:sp>
    </p:spTree>
    <p:extLst>
      <p:ext uri="{BB962C8B-B14F-4D97-AF65-F5344CB8AC3E}">
        <p14:creationId xmlns:p14="http://schemas.microsoft.com/office/powerpoint/2010/main" val="29396142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if your test is positive?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p:txBody>
          <a:bodyPr/>
          <a:lstStyle/>
          <a:p>
            <a:r>
              <a:rPr lang="en-ZA" dirty="0"/>
              <a:t>The counsellor will refer you to a government HIV service point.</a:t>
            </a:r>
          </a:p>
          <a:p>
            <a:r>
              <a:rPr lang="en-ZA" dirty="0"/>
              <a:t>The next important step is to find out how advanced your disease is. </a:t>
            </a:r>
          </a:p>
          <a:p>
            <a:r>
              <a:rPr lang="en-ZA" dirty="0"/>
              <a:t>You will have to undergo more tests to measure your CD4 count (which indicates how strong your immune system is) and your viral load (which measures the number of viruses in your blood). </a:t>
            </a:r>
          </a:p>
          <a:p>
            <a:r>
              <a:rPr lang="en-ZA" dirty="0"/>
              <a:t>You will be given appropriate advice on how to stay as healthy as possible, and treatment if necessary</a:t>
            </a:r>
          </a:p>
        </p:txBody>
      </p:sp>
    </p:spTree>
    <p:extLst>
      <p:ext uri="{BB962C8B-B14F-4D97-AF65-F5344CB8AC3E}">
        <p14:creationId xmlns:p14="http://schemas.microsoft.com/office/powerpoint/2010/main" val="94714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Where to get VCT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pic>
        <p:nvPicPr>
          <p:cNvPr id="6" name="Content Placeholder 5" descr="C:\Users\Danielle\AppData\Local\Microsoft\Windows\Temporary Internet Files\Content.IE5\XVQI7HWM\MP900448461[1].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258355" y="1797630"/>
            <a:ext cx="2678805" cy="3926624"/>
          </a:xfrm>
          <a:prstGeom prst="rect">
            <a:avLst/>
          </a:prstGeom>
          <a:noFill/>
          <a:ln>
            <a:noFill/>
          </a:ln>
        </p:spPr>
      </p:pic>
    </p:spTree>
    <p:extLst>
      <p:ext uri="{BB962C8B-B14F-4D97-AF65-F5344CB8AC3E}">
        <p14:creationId xmlns:p14="http://schemas.microsoft.com/office/powerpoint/2010/main" val="15556560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Where to get VCT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81</a:t>
            </a:fld>
            <a:endParaRPr lang="en-ZA" dirty="0"/>
          </a:p>
        </p:txBody>
      </p:sp>
      <p:sp>
        <p:nvSpPr>
          <p:cNvPr id="5" name="Content Placeholder 4"/>
          <p:cNvSpPr>
            <a:spLocks noGrp="1"/>
          </p:cNvSpPr>
          <p:nvPr>
            <p:ph sz="quarter" idx="1"/>
          </p:nvPr>
        </p:nvSpPr>
        <p:spPr/>
        <p:txBody>
          <a:bodyPr/>
          <a:lstStyle/>
          <a:p>
            <a:r>
              <a:rPr lang="en-ZA" dirty="0"/>
              <a:t>The majority of hospitals and clinics now provide a free VCT service. Several national non-profit organisations (NPOs), such as the love Life Planned Parenthood Association of South Africa (PPASA) Youth Centres also provide a free VCT service.</a:t>
            </a:r>
          </a:p>
          <a:p>
            <a:r>
              <a:rPr lang="en-ZA" dirty="0"/>
              <a:t>The AIDS helpline on 0800 012 322 or the karabo website can provide information about the nearest government VCT centre for any person wanting an HIV test. </a:t>
            </a:r>
          </a:p>
          <a:p>
            <a:r>
              <a:rPr lang="en-ZA" dirty="0"/>
              <a:t>Any questions a person may have about the VCT process will also be answered by the AIDS helpline counsellors.</a:t>
            </a:r>
          </a:p>
          <a:p>
            <a:endParaRPr lang="en-ZA" dirty="0"/>
          </a:p>
        </p:txBody>
      </p:sp>
    </p:spTree>
    <p:extLst>
      <p:ext uri="{BB962C8B-B14F-4D97-AF65-F5344CB8AC3E}">
        <p14:creationId xmlns:p14="http://schemas.microsoft.com/office/powerpoint/2010/main" val="696632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Going to work with HIV</a:t>
            </a:r>
          </a:p>
        </p:txBody>
      </p:sp>
      <p:sp>
        <p:nvSpPr>
          <p:cNvPr id="4" name="Slide Number Placeholder 3"/>
          <p:cNvSpPr>
            <a:spLocks noGrp="1"/>
          </p:cNvSpPr>
          <p:nvPr>
            <p:ph type="sldNum" sz="quarter" idx="12"/>
          </p:nvPr>
        </p:nvSpPr>
        <p:spPr/>
        <p:txBody>
          <a:bodyPr/>
          <a:lstStyle/>
          <a:p>
            <a:fld id="{042AED99-7FB4-404E-8A97-64753DCE42EC}" type="slidenum">
              <a:rPr lang="en-US" smtClean="0"/>
              <a:pPr/>
              <a:t>82</a:t>
            </a:fld>
            <a:endParaRPr lang="en-US" dirty="0"/>
          </a:p>
        </p:txBody>
      </p:sp>
      <p:sp>
        <p:nvSpPr>
          <p:cNvPr id="5" name="Content Placeholder 4"/>
          <p:cNvSpPr>
            <a:spLocks noGrp="1"/>
          </p:cNvSpPr>
          <p:nvPr>
            <p:ph sz="quarter" idx="1"/>
          </p:nvPr>
        </p:nvSpPr>
        <p:spPr/>
        <p:txBody>
          <a:bodyPr>
            <a:normAutofit/>
          </a:bodyPr>
          <a:lstStyle/>
          <a:p>
            <a:r>
              <a:rPr lang="en-ZA" dirty="0"/>
              <a:t>Employers may not ask job applicants about the existence, nature or severity of a disability. Nor can an employer require any applicant to undergo a medical examination. Thus, an employer cannot ask applicants if they have HIV infection, AIDS, or any opportunistic infection associated with AIDS. </a:t>
            </a:r>
          </a:p>
        </p:txBody>
      </p:sp>
    </p:spTree>
    <p:extLst>
      <p:ext uri="{BB962C8B-B14F-4D97-AF65-F5344CB8AC3E}">
        <p14:creationId xmlns:p14="http://schemas.microsoft.com/office/powerpoint/2010/main" val="1824720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Going to work with HIV</a:t>
            </a:r>
          </a:p>
        </p:txBody>
      </p:sp>
      <p:sp>
        <p:nvSpPr>
          <p:cNvPr id="4" name="Slide Number Placeholder 3"/>
          <p:cNvSpPr>
            <a:spLocks noGrp="1"/>
          </p:cNvSpPr>
          <p:nvPr>
            <p:ph type="sldNum" sz="quarter" idx="12"/>
          </p:nvPr>
        </p:nvSpPr>
        <p:spPr/>
        <p:txBody>
          <a:bodyPr/>
          <a:lstStyle/>
          <a:p>
            <a:fld id="{042AED99-7FB4-404E-8A97-64753DCE42EC}" type="slidenum">
              <a:rPr lang="en-US" smtClean="0"/>
              <a:pPr/>
              <a:t>83</a:t>
            </a:fld>
            <a:endParaRPr lang="en-US" dirty="0"/>
          </a:p>
        </p:txBody>
      </p:sp>
      <p:sp>
        <p:nvSpPr>
          <p:cNvPr id="5" name="Content Placeholder 4"/>
          <p:cNvSpPr>
            <a:spLocks noGrp="1"/>
          </p:cNvSpPr>
          <p:nvPr>
            <p:ph sz="quarter" idx="1"/>
          </p:nvPr>
        </p:nvSpPr>
        <p:spPr/>
        <p:txBody>
          <a:bodyPr>
            <a:normAutofit/>
          </a:bodyPr>
          <a:lstStyle/>
          <a:p>
            <a:r>
              <a:rPr lang="en-ZA" dirty="0"/>
              <a:t>Nor can an employer require any applicant to take an HIV antibody test because that is a medical examination. However, applicants may be asked about their ability to perform specific job functions.</a:t>
            </a:r>
          </a:p>
        </p:txBody>
      </p:sp>
    </p:spTree>
    <p:extLst>
      <p:ext uri="{BB962C8B-B14F-4D97-AF65-F5344CB8AC3E}">
        <p14:creationId xmlns:p14="http://schemas.microsoft.com/office/powerpoint/2010/main" val="26697790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Going to work with HIV</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5" name="Content Placeholder 4"/>
          <p:cNvSpPr>
            <a:spLocks noGrp="1"/>
          </p:cNvSpPr>
          <p:nvPr>
            <p:ph sz="quarter" idx="1"/>
          </p:nvPr>
        </p:nvSpPr>
        <p:spPr/>
        <p:txBody>
          <a:bodyPr/>
          <a:lstStyle/>
          <a:p>
            <a:r>
              <a:rPr lang="en-ZA" dirty="0"/>
              <a:t>In many cases, HIV infection and AIDS will not interfere with the individual's ability to perform the essential job functions.</a:t>
            </a:r>
          </a:p>
          <a:p>
            <a:r>
              <a:rPr lang="en-ZA" dirty="0"/>
              <a:t>Once an employer obtains information about an individual’s HIV status, it must be kept confidential and the employer could be held liable if there is any breach of confidentiality.</a:t>
            </a:r>
          </a:p>
          <a:p>
            <a:endParaRPr lang="en-ZA"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753601" y="3660400"/>
            <a:ext cx="3647142" cy="2432896"/>
          </a:xfrm>
          <a:prstGeom prst="rect">
            <a:avLst/>
          </a:prstGeom>
        </p:spPr>
      </p:pic>
    </p:spTree>
    <p:extLst>
      <p:ext uri="{BB962C8B-B14F-4D97-AF65-F5344CB8AC3E}">
        <p14:creationId xmlns:p14="http://schemas.microsoft.com/office/powerpoint/2010/main" val="35616783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Lifestyle changes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5" name="Content Placeholder 4"/>
          <p:cNvSpPr>
            <a:spLocks noGrp="1"/>
          </p:cNvSpPr>
          <p:nvPr>
            <p:ph sz="quarter" idx="1"/>
          </p:nvPr>
        </p:nvSpPr>
        <p:spPr/>
        <p:txBody>
          <a:bodyPr>
            <a:normAutofit/>
          </a:bodyPr>
          <a:lstStyle/>
          <a:p>
            <a:pPr marL="0" indent="0">
              <a:buNone/>
            </a:pPr>
            <a:r>
              <a:rPr lang="en-ZA" dirty="0"/>
              <a:t>Diet</a:t>
            </a:r>
          </a:p>
          <a:p>
            <a:r>
              <a:rPr lang="en-ZA" dirty="0"/>
              <a:t>A healthy diet can help prevent opportunistic infections.  People with HIV/AIDS often do not eat enough because:</a:t>
            </a:r>
          </a:p>
          <a:p>
            <a:pPr lvl="1"/>
            <a:r>
              <a:rPr lang="en-ZA" dirty="0"/>
              <a:t>They don’t feel like eating. The illness and the medicines taken for it may reduce the appetite, modify the taste of food and prevent the body from absorbing it.</a:t>
            </a:r>
          </a:p>
          <a:p>
            <a:pPr lvl="1"/>
            <a:r>
              <a:rPr lang="en-ZA" dirty="0"/>
              <a:t>Symptoms such as a sore mouth, nausea and vomiting make it difficult to eat</a:t>
            </a:r>
          </a:p>
          <a:p>
            <a:pPr lvl="1"/>
            <a:r>
              <a:rPr lang="en-ZA" dirty="0"/>
              <a:t>They are too tired. Tiredness, isolation and depression reduce the appetite and the willingness to make an effort to prepare food and eat regularly.</a:t>
            </a:r>
          </a:p>
          <a:p>
            <a:endParaRPr lang="en-ZA" dirty="0"/>
          </a:p>
        </p:txBody>
      </p:sp>
    </p:spTree>
    <p:extLst>
      <p:ext uri="{BB962C8B-B14F-4D97-AF65-F5344CB8AC3E}">
        <p14:creationId xmlns:p14="http://schemas.microsoft.com/office/powerpoint/2010/main" val="3779998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Lifestyle changes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86</a:t>
            </a:fld>
            <a:endParaRPr lang="en-ZA" dirty="0"/>
          </a:p>
        </p:txBody>
      </p:sp>
      <p:sp>
        <p:nvSpPr>
          <p:cNvPr id="5" name="Content Placeholder 4"/>
          <p:cNvSpPr>
            <a:spLocks noGrp="1"/>
          </p:cNvSpPr>
          <p:nvPr>
            <p:ph sz="quarter" idx="1"/>
          </p:nvPr>
        </p:nvSpPr>
        <p:spPr/>
        <p:txBody>
          <a:bodyPr>
            <a:normAutofit/>
          </a:bodyPr>
          <a:lstStyle/>
          <a:p>
            <a:r>
              <a:rPr lang="en-ZA" dirty="0"/>
              <a:t>It is essential to a balanced diet to consume food from every food group. In the pictures to the right, you will see the most important foods in the five food groups. </a:t>
            </a:r>
          </a:p>
          <a:p>
            <a:r>
              <a:rPr lang="en-ZA" dirty="0"/>
              <a:t>Vitamins and minerals are also essential to keep healthy. They also boost the immune system.</a:t>
            </a:r>
          </a:p>
          <a:p>
            <a:r>
              <a:rPr lang="en-ZA" dirty="0"/>
              <a:t>It is important to have three good meals daily with frequent snacks in between.</a:t>
            </a:r>
          </a:p>
        </p:txBody>
      </p:sp>
      <p:pic>
        <p:nvPicPr>
          <p:cNvPr id="6" name="Picture 5" descr="C:\Users\Danielle\AppData\Local\Microsoft\Windows\Temporary Internet Files\Content.IE5\HW3AHNF1\MC900441854[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998" y="4619003"/>
            <a:ext cx="1656076" cy="1474293"/>
          </a:xfrm>
          <a:prstGeom prst="rect">
            <a:avLst/>
          </a:prstGeom>
          <a:noFill/>
          <a:ln>
            <a:noFill/>
          </a:ln>
        </p:spPr>
      </p:pic>
      <p:pic>
        <p:nvPicPr>
          <p:cNvPr id="7" name="Picture 6" descr="C:\Users\Danielle\AppData\Local\Microsoft\Windows\Temporary Internet Files\Content.IE5\3IPE84IH\MC900441838[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2772" y="4648481"/>
            <a:ext cx="1828800" cy="1450340"/>
          </a:xfrm>
          <a:prstGeom prst="rect">
            <a:avLst/>
          </a:prstGeom>
          <a:noFill/>
          <a:ln>
            <a:noFill/>
          </a:ln>
        </p:spPr>
      </p:pic>
      <p:pic>
        <p:nvPicPr>
          <p:cNvPr id="8" name="Picture 7" descr="C:\Users\Danielle\AppData\Local\Microsoft\Windows\Temporary Internet Files\Content.IE5\TI923ET7\MC900441864[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7773" y="4492175"/>
            <a:ext cx="1582573" cy="1474292"/>
          </a:xfrm>
          <a:prstGeom prst="rect">
            <a:avLst/>
          </a:prstGeom>
          <a:noFill/>
          <a:ln>
            <a:noFill/>
          </a:ln>
        </p:spPr>
      </p:pic>
    </p:spTree>
    <p:extLst>
      <p:ext uri="{BB962C8B-B14F-4D97-AF65-F5344CB8AC3E}">
        <p14:creationId xmlns:p14="http://schemas.microsoft.com/office/powerpoint/2010/main" val="282321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Emotional battles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87</a:t>
            </a:fld>
            <a:endParaRPr lang="en-ZA" dirty="0"/>
          </a:p>
        </p:txBody>
      </p:sp>
      <p:sp>
        <p:nvSpPr>
          <p:cNvPr id="5" name="Content Placeholder 4"/>
          <p:cNvSpPr>
            <a:spLocks noGrp="1"/>
          </p:cNvSpPr>
          <p:nvPr>
            <p:ph sz="quarter" idx="1"/>
          </p:nvPr>
        </p:nvSpPr>
        <p:spPr/>
        <p:txBody>
          <a:bodyPr/>
          <a:lstStyle/>
          <a:p>
            <a:pPr marL="0" indent="0">
              <a:buNone/>
            </a:pPr>
            <a:r>
              <a:rPr lang="en-ZA" dirty="0"/>
              <a:t>Living with HIV is not only a physical battle, but an emotional one as well:</a:t>
            </a:r>
          </a:p>
          <a:p>
            <a:r>
              <a:rPr lang="en-ZA" dirty="0"/>
              <a:t>Finding out you have HIV will change your life but doesn't have to control your world.</a:t>
            </a:r>
          </a:p>
          <a:p>
            <a:r>
              <a:rPr lang="en-ZA" dirty="0"/>
              <a:t>If you feel sad for a couple of weeks, you may be suffering from depression.</a:t>
            </a:r>
          </a:p>
          <a:p>
            <a:endParaRPr lang="en-ZA" dirty="0"/>
          </a:p>
        </p:txBody>
      </p:sp>
      <p:grpSp>
        <p:nvGrpSpPr>
          <p:cNvPr id="6" name="Group 5"/>
          <p:cNvGrpSpPr/>
          <p:nvPr/>
        </p:nvGrpSpPr>
        <p:grpSpPr>
          <a:xfrm>
            <a:off x="3998595" y="3772641"/>
            <a:ext cx="1157154" cy="2437659"/>
            <a:chOff x="0" y="0"/>
            <a:chExt cx="1876425" cy="3952875"/>
          </a:xfrm>
        </p:grpSpPr>
        <p:pic>
          <p:nvPicPr>
            <p:cNvPr id="7" name="Picture 6" descr="C:\Users\Danielle\AppData\Local\Microsoft\Windows\Temporary Internet Files\Content.IE5\HW3AHNF1\MC900438251[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0"/>
              <a:ext cx="1704975" cy="1133475"/>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3475"/>
              <a:ext cx="1876425" cy="2819400"/>
            </a:xfrm>
            <a:prstGeom prst="rect">
              <a:avLst/>
            </a:prstGeom>
          </p:spPr>
        </p:pic>
      </p:grpSp>
    </p:spTree>
    <p:extLst>
      <p:ext uri="{BB962C8B-B14F-4D97-AF65-F5344CB8AC3E}">
        <p14:creationId xmlns:p14="http://schemas.microsoft.com/office/powerpoint/2010/main" val="29580170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Sexual relationships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sp>
        <p:nvSpPr>
          <p:cNvPr id="5" name="Content Placeholder 4"/>
          <p:cNvSpPr>
            <a:spLocks noGrp="1"/>
          </p:cNvSpPr>
          <p:nvPr>
            <p:ph sz="quarter" idx="1"/>
          </p:nvPr>
        </p:nvSpPr>
        <p:spPr/>
        <p:txBody>
          <a:bodyPr/>
          <a:lstStyle/>
          <a:p>
            <a:r>
              <a:rPr lang="en-ZA" dirty="0"/>
              <a:t>With the right information and precautions you can still have a safe and rewarding sexual relationship with your partner.  </a:t>
            </a:r>
          </a:p>
          <a:p>
            <a:r>
              <a:rPr lang="en-ZA" dirty="0"/>
              <a:t>Today an HIV mother can even have a baby without the fear of transmitting the virus to her unborn child.</a:t>
            </a:r>
          </a:p>
        </p:txBody>
      </p:sp>
    </p:spTree>
    <p:extLst>
      <p:ext uri="{BB962C8B-B14F-4D97-AF65-F5344CB8AC3E}">
        <p14:creationId xmlns:p14="http://schemas.microsoft.com/office/powerpoint/2010/main" val="2710587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ARV </a:t>
            </a:r>
          </a:p>
        </p:txBody>
      </p:sp>
      <p:sp>
        <p:nvSpPr>
          <p:cNvPr id="4" name="Slide Number Placeholder 3"/>
          <p:cNvSpPr>
            <a:spLocks noGrp="1"/>
          </p:cNvSpPr>
          <p:nvPr>
            <p:ph type="sldNum" sz="quarter" idx="12"/>
          </p:nvPr>
        </p:nvSpPr>
        <p:spPr/>
        <p:txBody>
          <a:bodyPr/>
          <a:lstStyle/>
          <a:p>
            <a:fld id="{042AED99-7FB4-404E-8A97-64753DCE42EC}" type="slidenum">
              <a:rPr lang="en-US" smtClean="0"/>
              <a:pPr/>
              <a:t>89</a:t>
            </a:fld>
            <a:endParaRPr lang="en-US" dirty="0"/>
          </a:p>
        </p:txBody>
      </p:sp>
      <p:sp>
        <p:nvSpPr>
          <p:cNvPr id="5" name="Content Placeholder 4"/>
          <p:cNvSpPr>
            <a:spLocks noGrp="1"/>
          </p:cNvSpPr>
          <p:nvPr>
            <p:ph sz="quarter" idx="1"/>
          </p:nvPr>
        </p:nvSpPr>
        <p:spPr/>
        <p:txBody>
          <a:bodyPr/>
          <a:lstStyle/>
          <a:p>
            <a:r>
              <a:rPr lang="en-ZA" dirty="0"/>
              <a:t>ARV stands for “Anti-retroviral treatment”</a:t>
            </a:r>
          </a:p>
        </p:txBody>
      </p:sp>
    </p:spTree>
    <p:extLst>
      <p:ext uri="{BB962C8B-B14F-4D97-AF65-F5344CB8AC3E}">
        <p14:creationId xmlns:p14="http://schemas.microsoft.com/office/powerpoint/2010/main" val="178454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endParaRPr lang="en-US" b="1" dirty="0">
              <a:solidFill>
                <a:srgbClr val="000066"/>
              </a:solidFill>
            </a:endParaRPr>
          </a:p>
          <a:p>
            <a:r>
              <a:rPr lang="en-ZA" dirty="0"/>
              <a:t>This unit standard provides a broad introduction to HIV/AIDS in the workplace. It introduces a broad case of knowledge about HIV/AIDS that will enable learners to be informed and caring workers in an industry. The focus is knowledge, skills, values and attitudes in relation to the learner`s own context and experience of the world of work. </a:t>
            </a: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Medical costs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sp>
        <p:nvSpPr>
          <p:cNvPr id="5" name="Content Placeholder 4"/>
          <p:cNvSpPr>
            <a:spLocks noGrp="1"/>
          </p:cNvSpPr>
          <p:nvPr>
            <p:ph sz="quarter" idx="1"/>
          </p:nvPr>
        </p:nvSpPr>
        <p:spPr/>
        <p:txBody>
          <a:bodyPr/>
          <a:lstStyle/>
          <a:p>
            <a:r>
              <a:rPr lang="en-ZA" dirty="0"/>
              <a:t>Most public hospitals offer patients living with HIV the advantage of paying on a ‘sliding scale’. </a:t>
            </a:r>
          </a:p>
          <a:p>
            <a:r>
              <a:rPr lang="en-ZA" dirty="0"/>
              <a:t>This means each person pays according to what they can afford. Pregnant women and children below the age of 6 years can get free medical services.</a:t>
            </a:r>
          </a:p>
          <a:p>
            <a:r>
              <a:rPr lang="en-ZA" dirty="0"/>
              <a:t>The comprehensive treatment and care plan, approved by the government,  includes providing people with anti-retroviral treatment in government hospitals, clinics and identified service points. </a:t>
            </a:r>
          </a:p>
          <a:p>
            <a:r>
              <a:rPr lang="en-ZA" dirty="0"/>
              <a:t>Ongoing monitoring of patients is required for people on ARV treatment. </a:t>
            </a:r>
          </a:p>
        </p:txBody>
      </p:sp>
    </p:spTree>
    <p:extLst>
      <p:ext uri="{BB962C8B-B14F-4D97-AF65-F5344CB8AC3E}">
        <p14:creationId xmlns:p14="http://schemas.microsoft.com/office/powerpoint/2010/main" val="26344440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Herbal treatment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5" name="Content Placeholder 4"/>
          <p:cNvSpPr>
            <a:spLocks noGrp="1"/>
          </p:cNvSpPr>
          <p:nvPr>
            <p:ph sz="quarter" idx="1"/>
          </p:nvPr>
        </p:nvSpPr>
        <p:spPr/>
        <p:txBody>
          <a:bodyPr/>
          <a:lstStyle/>
          <a:p>
            <a:r>
              <a:rPr lang="en-ZA" dirty="0"/>
              <a:t>There are many natural products that can boost the immune system and improve the lifestyle of someone living with HIV. </a:t>
            </a:r>
          </a:p>
          <a:p>
            <a:r>
              <a:rPr lang="en-ZA" dirty="0"/>
              <a:t>It is recommended to avoid buying these natural/herbal products from alternative medicine “doctors.” </a:t>
            </a:r>
          </a:p>
          <a:p>
            <a:r>
              <a:rPr lang="en-ZA" dirty="0"/>
              <a:t>The pills are easily available from natural medicine shops in shopping centres and also from large chain stores like Clicks and </a:t>
            </a:r>
            <a:r>
              <a:rPr lang="en-ZA" dirty="0" err="1"/>
              <a:t>Dischem</a:t>
            </a:r>
            <a:r>
              <a:rPr lang="en-ZA" dirty="0"/>
              <a:t>.	</a:t>
            </a:r>
          </a:p>
        </p:txBody>
      </p:sp>
    </p:spTree>
    <p:extLst>
      <p:ext uri="{BB962C8B-B14F-4D97-AF65-F5344CB8AC3E}">
        <p14:creationId xmlns:p14="http://schemas.microsoft.com/office/powerpoint/2010/main" val="11026765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p:txBody>
          <a:bodyPr/>
          <a:lstStyle/>
          <a:p>
            <a:r>
              <a:rPr lang="en-ZA" dirty="0"/>
              <a:t>Voluntary Counselling and Testing (VCT) is the confidential procedure that is followed when a person decides (on a voluntary basis, meaning was not forced) to take an HIV test. </a:t>
            </a:r>
          </a:p>
          <a:p>
            <a:r>
              <a:rPr lang="en-ZA" dirty="0"/>
              <a:t>As the result of the test can change a person’s whole life, it is important to be properly counselled before taking the test. </a:t>
            </a:r>
          </a:p>
        </p:txBody>
      </p:sp>
    </p:spTree>
    <p:extLst>
      <p:ext uri="{BB962C8B-B14F-4D97-AF65-F5344CB8AC3E}">
        <p14:creationId xmlns:p14="http://schemas.microsoft.com/office/powerpoint/2010/main" val="127298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5" name="Content Placeholder 4"/>
          <p:cNvSpPr>
            <a:spLocks noGrp="1"/>
          </p:cNvSpPr>
          <p:nvPr>
            <p:ph sz="quarter" idx="1"/>
          </p:nvPr>
        </p:nvSpPr>
        <p:spPr/>
        <p:txBody>
          <a:bodyPr/>
          <a:lstStyle/>
          <a:p>
            <a:pPr marL="0" indent="0">
              <a:buNone/>
            </a:pPr>
            <a:r>
              <a:rPr lang="en-ZA" b="1" dirty="0"/>
              <a:t>Step One – Pre-test Counselling</a:t>
            </a:r>
            <a:endParaRPr lang="en-ZA" dirty="0"/>
          </a:p>
          <a:p>
            <a:r>
              <a:rPr lang="en-ZA" dirty="0"/>
              <a:t>You will get a code number- you will not be asked to give your name. During the pre-test counselling session, which lasts between 20-45 minutes, you will be told about the test and HIV disease. Ways to cope with a positive diagnosis will be discussed. You will be able to ask questions. The counsellor will make sure that you understand the implications of HIV testing, and will help you to decide if you want to do it, or not.  </a:t>
            </a:r>
          </a:p>
        </p:txBody>
      </p:sp>
    </p:spTree>
    <p:extLst>
      <p:ext uri="{BB962C8B-B14F-4D97-AF65-F5344CB8AC3E}">
        <p14:creationId xmlns:p14="http://schemas.microsoft.com/office/powerpoint/2010/main" val="2763420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dirty="0"/>
          </a:p>
        </p:txBody>
      </p:sp>
      <p:sp>
        <p:nvSpPr>
          <p:cNvPr id="5" name="Content Placeholder 4"/>
          <p:cNvSpPr>
            <a:spLocks noGrp="1"/>
          </p:cNvSpPr>
          <p:nvPr>
            <p:ph sz="quarter" idx="1"/>
          </p:nvPr>
        </p:nvSpPr>
        <p:spPr/>
        <p:txBody>
          <a:bodyPr/>
          <a:lstStyle/>
          <a:p>
            <a:pPr marL="0" indent="0">
              <a:buNone/>
            </a:pPr>
            <a:r>
              <a:rPr lang="en-ZA" b="1" dirty="0"/>
              <a:t>Step Two – Testing</a:t>
            </a:r>
            <a:endParaRPr lang="en-ZA" dirty="0"/>
          </a:p>
          <a:p>
            <a:r>
              <a:rPr lang="en-ZA" dirty="0"/>
              <a:t>If you agree to take the test, you will be asked to sign a  form in which you give permission for the test to be done. You must then supply a small sample of blood from a finger prick, or a saliva sample. Most hospitals and clinics use a rapid HIV test, which means that the results will be available within 20 minutes. If this test is not available an Elisa test will be done, which will need a larger blood sample from your arm. It also needs to be sent away to a laboratory. You will be told when to return for your results, which can take up to two weeks. </a:t>
            </a:r>
          </a:p>
        </p:txBody>
      </p:sp>
    </p:spTree>
    <p:extLst>
      <p:ext uri="{BB962C8B-B14F-4D97-AF65-F5344CB8AC3E}">
        <p14:creationId xmlns:p14="http://schemas.microsoft.com/office/powerpoint/2010/main" val="24594438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Step Three – Results and Post-test Counselling </a:t>
            </a:r>
            <a:endParaRPr lang="en-ZA" dirty="0"/>
          </a:p>
          <a:p>
            <a:r>
              <a:rPr lang="en-ZA" dirty="0"/>
              <a:t>Your results will be given during a post-test counselling session. The health professionals and counsellors who did and discussed the test with you must, by law, keep the results strictly confidential. You decide whether to tell your family and friends if you are HIV-positive.</a:t>
            </a:r>
          </a:p>
          <a:p>
            <a:r>
              <a:rPr lang="en-ZA" dirty="0"/>
              <a:t>Children over 14 do not need permission from a parent or guardian to have an HIV test. Children under the age of 14 do require permission, although in emergency situations, such as after a rape when a HIV test is required, a doctor can give permission to do a test. </a:t>
            </a:r>
          </a:p>
        </p:txBody>
      </p:sp>
    </p:spTree>
    <p:extLst>
      <p:ext uri="{BB962C8B-B14F-4D97-AF65-F5344CB8AC3E}">
        <p14:creationId xmlns:p14="http://schemas.microsoft.com/office/powerpoint/2010/main" val="7863888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If your Test is Negative:</a:t>
            </a:r>
            <a:endParaRPr lang="en-ZA" dirty="0"/>
          </a:p>
          <a:p>
            <a:pPr lvl="0" fontAlgn="base"/>
            <a:r>
              <a:rPr lang="en-ZA" dirty="0">
                <a:effectLst>
                  <a:outerShdw sx="0" sy="0">
                    <a:srgbClr val="000000"/>
                  </a:outerShdw>
                </a:effectLst>
              </a:rPr>
              <a:t>If your test is negative you will receive advice on how to prevent HIV infection in the future. </a:t>
            </a:r>
          </a:p>
          <a:p>
            <a:pPr lvl="0" fontAlgn="base"/>
            <a:r>
              <a:rPr lang="en-ZA" dirty="0">
                <a:effectLst>
                  <a:outerShdw sx="0" sy="0">
                    <a:srgbClr val="000000"/>
                  </a:outerShdw>
                </a:effectLst>
              </a:rPr>
              <a:t>If you have had unsafe sex in the three-month period before taking the test, you will be asked to come for a second test after another three months. This is because there is a time period after HIV infection, called the window period, when tests cannot accurately pick up the infection. </a:t>
            </a:r>
          </a:p>
        </p:txBody>
      </p:sp>
    </p:spTree>
    <p:extLst>
      <p:ext uri="{BB962C8B-B14F-4D97-AF65-F5344CB8AC3E}">
        <p14:creationId xmlns:p14="http://schemas.microsoft.com/office/powerpoint/2010/main" val="29135864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97</a:t>
            </a:fld>
            <a:endParaRPr lang="en-ZA" dirty="0"/>
          </a:p>
        </p:txBody>
      </p:sp>
      <p:sp>
        <p:nvSpPr>
          <p:cNvPr id="5" name="Content Placeholder 4"/>
          <p:cNvSpPr>
            <a:spLocks noGrp="1"/>
          </p:cNvSpPr>
          <p:nvPr>
            <p:ph sz="quarter" idx="1"/>
          </p:nvPr>
        </p:nvSpPr>
        <p:spPr/>
        <p:txBody>
          <a:bodyPr>
            <a:normAutofit lnSpcReduction="10000"/>
          </a:bodyPr>
          <a:lstStyle/>
          <a:p>
            <a:pPr marL="0" indent="0">
              <a:buNone/>
            </a:pPr>
            <a:r>
              <a:rPr lang="en-ZA" b="1" dirty="0"/>
              <a:t>If your Test is Positive:</a:t>
            </a:r>
            <a:endParaRPr lang="en-ZA" dirty="0"/>
          </a:p>
          <a:p>
            <a:pPr lvl="0" fontAlgn="base"/>
            <a:r>
              <a:rPr lang="en-ZA" dirty="0">
                <a:effectLst>
                  <a:outerShdw sx="0" sy="0">
                    <a:srgbClr val="000000"/>
                  </a:outerShdw>
                </a:effectLst>
              </a:rPr>
              <a:t>If your test is positive another different test will be done to make sure that the result is correct.    </a:t>
            </a:r>
          </a:p>
          <a:p>
            <a:pPr lvl="0" fontAlgn="base"/>
            <a:r>
              <a:rPr lang="en-ZA" dirty="0">
                <a:effectLst>
                  <a:outerShdw sx="0" sy="0">
                    <a:srgbClr val="000000"/>
                  </a:outerShdw>
                </a:effectLst>
              </a:rPr>
              <a:t>If the second test is negative, a blood sample will be taken and sent to a laboratory for further testing to find out what the correct diagnosis is. </a:t>
            </a:r>
          </a:p>
          <a:p>
            <a:pPr lvl="0" fontAlgn="base"/>
            <a:r>
              <a:rPr lang="en-ZA" dirty="0">
                <a:effectLst>
                  <a:outerShdw sx="0" sy="0">
                    <a:srgbClr val="000000"/>
                  </a:outerShdw>
                </a:effectLst>
              </a:rPr>
              <a:t>If the second test is positive, counselling and advice on how to manage your health and delay the development of AIDS will be given. </a:t>
            </a:r>
          </a:p>
          <a:p>
            <a:pPr lvl="0" fontAlgn="base"/>
            <a:r>
              <a:rPr lang="en-ZA" dirty="0">
                <a:effectLst>
                  <a:outerShdw sx="0" sy="0">
                    <a:srgbClr val="000000"/>
                  </a:outerShdw>
                </a:effectLst>
              </a:rPr>
              <a:t>You will also be told on how to reduce the risk for your sexual partner(s) and how to deal with the issue of telling your family and friends. The counsellor will refer you to a government HIV service point.  </a:t>
            </a:r>
          </a:p>
        </p:txBody>
      </p:sp>
    </p:spTree>
    <p:extLst>
      <p:ext uri="{BB962C8B-B14F-4D97-AF65-F5344CB8AC3E}">
        <p14:creationId xmlns:p14="http://schemas.microsoft.com/office/powerpoint/2010/main" val="18018232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If your Test is Positive:</a:t>
            </a:r>
            <a:endParaRPr lang="en-ZA" dirty="0"/>
          </a:p>
          <a:p>
            <a:pPr lvl="0" fontAlgn="base"/>
            <a:r>
              <a:rPr lang="en-ZA" dirty="0">
                <a:effectLst>
                  <a:outerShdw sx="0" sy="0">
                    <a:srgbClr val="000000"/>
                  </a:outerShdw>
                </a:effectLst>
              </a:rPr>
              <a:t>The next important step is to find out how far your disease has advanced – in which of the stages you are. You will have to undergo more tests to measure your CD4 count (which indicates how strong your immune system is) and your viral load (which measures the number of viruses in your blood). </a:t>
            </a:r>
          </a:p>
          <a:p>
            <a:pPr lvl="0" fontAlgn="base"/>
            <a:r>
              <a:rPr lang="en-ZA" dirty="0">
                <a:effectLst>
                  <a:outerShdw sx="0" sy="0">
                    <a:srgbClr val="000000"/>
                  </a:outerShdw>
                </a:effectLst>
              </a:rPr>
              <a:t>You will receive advice on how to stay as healthy as possible, and on what treatment you must get.</a:t>
            </a:r>
          </a:p>
        </p:txBody>
      </p:sp>
    </p:spTree>
    <p:extLst>
      <p:ext uri="{BB962C8B-B14F-4D97-AF65-F5344CB8AC3E}">
        <p14:creationId xmlns:p14="http://schemas.microsoft.com/office/powerpoint/2010/main" val="3733128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Pre And Post Test Counselling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5" name="Content Placeholder 4"/>
          <p:cNvSpPr>
            <a:spLocks noGrp="1"/>
          </p:cNvSpPr>
          <p:nvPr>
            <p:ph sz="quarter" idx="1"/>
          </p:nvPr>
        </p:nvSpPr>
        <p:spPr/>
        <p:txBody>
          <a:bodyPr>
            <a:normAutofit/>
          </a:bodyPr>
          <a:lstStyle/>
          <a:p>
            <a:pPr marL="0" indent="0">
              <a:buNone/>
            </a:pPr>
            <a:r>
              <a:rPr lang="en-ZA" dirty="0"/>
              <a:t>An HIV test cannot show the following:</a:t>
            </a:r>
          </a:p>
          <a:p>
            <a:pPr lvl="0" fontAlgn="base"/>
            <a:r>
              <a:rPr lang="en-ZA" dirty="0">
                <a:effectLst>
                  <a:outerShdw sx="0" sy="0">
                    <a:srgbClr val="000000"/>
                  </a:outerShdw>
                </a:effectLst>
              </a:rPr>
              <a:t>How a person was infected </a:t>
            </a:r>
          </a:p>
          <a:p>
            <a:pPr lvl="0" fontAlgn="base"/>
            <a:r>
              <a:rPr lang="en-ZA" dirty="0">
                <a:effectLst>
                  <a:outerShdw sx="0" sy="0">
                    <a:srgbClr val="000000"/>
                  </a:outerShdw>
                </a:effectLst>
              </a:rPr>
              <a:t>Who the person got the infection from </a:t>
            </a:r>
          </a:p>
          <a:p>
            <a:pPr lvl="0" fontAlgn="base"/>
            <a:r>
              <a:rPr lang="en-ZA" dirty="0">
                <a:effectLst>
                  <a:outerShdw sx="0" sy="0">
                    <a:srgbClr val="000000"/>
                  </a:outerShdw>
                </a:effectLst>
              </a:rPr>
              <a:t>When the person first became infected </a:t>
            </a:r>
          </a:p>
          <a:p>
            <a:pPr lvl="0" fontAlgn="base"/>
            <a:r>
              <a:rPr lang="en-ZA" dirty="0">
                <a:effectLst>
                  <a:outerShdw sx="0" sy="0">
                    <a:srgbClr val="000000"/>
                  </a:outerShdw>
                </a:effectLst>
              </a:rPr>
              <a:t>If a person has AIDS – different kinds of blood tests need to be done</a:t>
            </a:r>
          </a:p>
        </p:txBody>
      </p:sp>
    </p:spTree>
    <p:extLst>
      <p:ext uri="{BB962C8B-B14F-4D97-AF65-F5344CB8AC3E}">
        <p14:creationId xmlns:p14="http://schemas.microsoft.com/office/powerpoint/2010/main" val="1669074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0151E72C-3FAD-4278-B79E-FEB7AA485E5A}" vid="{6D876AF4-79AC-430A-874D-C982333397E8}"/>
    </a:ext>
  </a:extLst>
</a:theme>
</file>

<file path=docProps/app.xml><?xml version="1.0" encoding="utf-8"?>
<Properties xmlns="http://schemas.openxmlformats.org/officeDocument/2006/extended-properties" xmlns:vt="http://schemas.openxmlformats.org/officeDocument/2006/docPropsVTypes">
  <Template>ENJO Template Basic</Template>
  <TotalTime>165</TotalTime>
  <Words>12955</Words>
  <Application>Microsoft Office PowerPoint</Application>
  <PresentationFormat>On-screen Show (4:3)</PresentationFormat>
  <Paragraphs>1214</Paragraphs>
  <Slides>226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226</vt:i4>
      </vt:variant>
    </vt:vector>
  </HeadingPairs>
  <TitlesOfParts>
    <vt:vector size="232" baseType="lpstr">
      <vt:lpstr>Arial</vt:lpstr>
      <vt:lpstr>Calibri</vt:lpstr>
      <vt:lpstr>Courier New</vt:lpstr>
      <vt:lpstr>Times New Roman</vt:lpstr>
      <vt:lpstr>Wingdings 2</vt:lpstr>
      <vt:lpstr>Theme1</vt:lpstr>
      <vt:lpstr>HIV and Aids</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HIV and Aids</vt:lpstr>
      <vt:lpstr>HIV and AIDS are known and explained at a basic level of understanding. </vt:lpstr>
      <vt:lpstr>What is HIV?</vt:lpstr>
      <vt:lpstr>What is HIV?</vt:lpstr>
      <vt:lpstr>What is AIDS?</vt:lpstr>
      <vt:lpstr>What is AIDS?</vt:lpstr>
      <vt:lpstr>Other related questions:</vt:lpstr>
      <vt:lpstr>Other related questions:</vt:lpstr>
      <vt:lpstr>Other related questions:</vt:lpstr>
      <vt:lpstr>THE IMMUNE SYSTEM</vt:lpstr>
      <vt:lpstr>Your immune system</vt:lpstr>
      <vt:lpstr>Your immune system</vt:lpstr>
      <vt:lpstr>HIV and the Immune System</vt:lpstr>
      <vt:lpstr>HIV and the Immune System</vt:lpstr>
      <vt:lpstr>HIV and the Immune System</vt:lpstr>
      <vt:lpstr>DNA</vt:lpstr>
      <vt:lpstr>HIV targets the T cells</vt:lpstr>
      <vt:lpstr>HIV targets the T cells</vt:lpstr>
      <vt:lpstr>HIV takes control of T Cells</vt:lpstr>
      <vt:lpstr>HIV takes control of T Cells</vt:lpstr>
      <vt:lpstr>HIV takes control of T Cells</vt:lpstr>
      <vt:lpstr>HIV</vt:lpstr>
      <vt:lpstr>HIV replicates</vt:lpstr>
      <vt:lpstr>The Window Period and the Elisa Test</vt:lpstr>
      <vt:lpstr>Seroconversion</vt:lpstr>
      <vt:lpstr>The Window Period and the Elisa Test</vt:lpstr>
      <vt:lpstr>HIV test results</vt:lpstr>
      <vt:lpstr>HIV Result</vt:lpstr>
      <vt:lpstr>HIV test results</vt:lpstr>
      <vt:lpstr>HIV test results</vt:lpstr>
      <vt:lpstr>HIV test results</vt:lpstr>
      <vt:lpstr>Elisa Test </vt:lpstr>
      <vt:lpstr>Elisa Test </vt:lpstr>
      <vt:lpstr>Elisa Test </vt:lpstr>
      <vt:lpstr>Why babies test positive</vt:lpstr>
      <vt:lpstr>HIV </vt:lpstr>
      <vt:lpstr>Preliminary Tests</vt:lpstr>
      <vt:lpstr>Preliminary Tests</vt:lpstr>
      <vt:lpstr>Voluntary Counselling and Testing (VCT)</vt:lpstr>
      <vt:lpstr>STEPS IN VCT</vt:lpstr>
      <vt:lpstr>STEPS IN VCT</vt:lpstr>
      <vt:lpstr>STEPS IN VCT</vt:lpstr>
      <vt:lpstr>STEPS IN VCT</vt:lpstr>
      <vt:lpstr>Voluntary Counselling and Testing (VCT)</vt:lpstr>
      <vt:lpstr>Rapid HIV Testing</vt:lpstr>
      <vt:lpstr>ELISA TEST (Enzyme-Linked Immuno-Sorbent Assay or EIA) </vt:lpstr>
      <vt:lpstr>ELISA TEST (Enzyme-Linked Immuno-Sorbent Assay or EIA) </vt:lpstr>
      <vt:lpstr>What if your test is negative?</vt:lpstr>
      <vt:lpstr>What if your test is negative?</vt:lpstr>
      <vt:lpstr>What if your test is positive?</vt:lpstr>
      <vt:lpstr>What if your test is positive?</vt:lpstr>
      <vt:lpstr>Where to get VCT</vt:lpstr>
      <vt:lpstr>Where to get VCT</vt:lpstr>
      <vt:lpstr>Going to work with HIV</vt:lpstr>
      <vt:lpstr>Going to work with HIV</vt:lpstr>
      <vt:lpstr>Going to work with HIV</vt:lpstr>
      <vt:lpstr>Lifestyle changes</vt:lpstr>
      <vt:lpstr>Lifestyle changes</vt:lpstr>
      <vt:lpstr>Emotional battles</vt:lpstr>
      <vt:lpstr>Sexual relationships</vt:lpstr>
      <vt:lpstr>ARV </vt:lpstr>
      <vt:lpstr>Medical costs</vt:lpstr>
      <vt:lpstr>Herbal treatment</vt:lpstr>
      <vt:lpstr>Pre And Post Test Counselling</vt:lpstr>
      <vt:lpstr>Pre And Post Test Counselling</vt:lpstr>
      <vt:lpstr>Pre And Post Test Counselling</vt:lpstr>
      <vt:lpstr>Pre And Post Test Counselling</vt:lpstr>
      <vt:lpstr>Pre And Post Test Counselling</vt:lpstr>
      <vt:lpstr>Pre And Post Test Counselling</vt:lpstr>
      <vt:lpstr>Pre And Post Test Counselling</vt:lpstr>
      <vt:lpstr>Pre And Post Test Counselling</vt:lpstr>
      <vt:lpstr>Places where VCT are done include, amongst others</vt:lpstr>
      <vt:lpstr>Places where VCT are done include, amongst others</vt:lpstr>
      <vt:lpstr>Pre And Post Test Counselling</vt:lpstr>
      <vt:lpstr>Stages Of The Disease </vt:lpstr>
      <vt:lpstr>Primary HIV infection stage</vt:lpstr>
      <vt:lpstr>Primary HIV infection stage</vt:lpstr>
      <vt:lpstr>The asymptomatic latent stage</vt:lpstr>
      <vt:lpstr>The asymptomatic latent stage</vt:lpstr>
      <vt:lpstr>The minor symptomatic stage of HIV disease</vt:lpstr>
      <vt:lpstr>The major symptomatic stage of HIV infection and opportunistic diseases</vt:lpstr>
      <vt:lpstr>Aids-defining conditions: The severe symptomatic stage</vt:lpstr>
      <vt:lpstr>Aids-defining conditions: The severe symptomatic stage</vt:lpstr>
      <vt:lpstr>Aids-defining conditions: The severe symptomatic stage</vt:lpstr>
      <vt:lpstr>Death rates and chances of survival</vt:lpstr>
      <vt:lpstr>Death rates and chances of survival</vt:lpstr>
      <vt:lpstr>Death rates and chances of survival</vt:lpstr>
      <vt:lpstr>Some approved All-in-one Combination drugs for HIV</vt:lpstr>
      <vt:lpstr>HIV and Aids</vt:lpstr>
      <vt:lpstr>Body Fluids</vt:lpstr>
      <vt:lpstr>Body Fluids</vt:lpstr>
      <vt:lpstr>Transmitting the HIV Virus</vt:lpstr>
      <vt:lpstr>Vaginal sex</vt:lpstr>
      <vt:lpstr>Vaginal sex</vt:lpstr>
      <vt:lpstr>Anal sex</vt:lpstr>
      <vt:lpstr>Anal sex</vt:lpstr>
      <vt:lpstr>Oral sex</vt:lpstr>
      <vt:lpstr>Oral sex</vt:lpstr>
      <vt:lpstr>HIV</vt:lpstr>
      <vt:lpstr>Advice about oral sex</vt:lpstr>
      <vt:lpstr>Oral Protection</vt:lpstr>
      <vt:lpstr>Advice about anal sex</vt:lpstr>
      <vt:lpstr>Mother to Child Transmission</vt:lpstr>
      <vt:lpstr>Mother to Child Transmission</vt:lpstr>
      <vt:lpstr>Mother to Child Transmission</vt:lpstr>
      <vt:lpstr>Mother to Child Transmission</vt:lpstr>
      <vt:lpstr>Dangers Of Drug Abuse And Behaviour</vt:lpstr>
      <vt:lpstr>Dangers Of Drug Abuse And Behaviour</vt:lpstr>
      <vt:lpstr>Dangers Of Drug Abuse And Behaviour</vt:lpstr>
      <vt:lpstr>Drugs</vt:lpstr>
      <vt:lpstr>Drugs</vt:lpstr>
      <vt:lpstr>Drugs</vt:lpstr>
      <vt:lpstr>Drugs</vt:lpstr>
      <vt:lpstr>Drugs</vt:lpstr>
      <vt:lpstr>Drugs</vt:lpstr>
      <vt:lpstr>Drugs</vt:lpstr>
      <vt:lpstr>Drugs</vt:lpstr>
      <vt:lpstr>Blood Products</vt:lpstr>
      <vt:lpstr>Blood Products</vt:lpstr>
      <vt:lpstr>Blood’s components</vt:lpstr>
      <vt:lpstr>HIV and Aids</vt:lpstr>
      <vt:lpstr>Relationship Between Human Behaviour And HIV/AIDS</vt:lpstr>
      <vt:lpstr>Relationship between human behaviour and HIV/AIDS</vt:lpstr>
      <vt:lpstr>Relationship Between Human Behaviour And HIV/AIDS</vt:lpstr>
      <vt:lpstr>Avoid Contracting Or Spreading HIV/AIDS</vt:lpstr>
      <vt:lpstr>Transmitting HIV / AIDS in the Workplace </vt:lpstr>
      <vt:lpstr>Transmitting HIV / AIDS in the Workplace </vt:lpstr>
      <vt:lpstr>High, Medium and Low Risk Behaviour </vt:lpstr>
      <vt:lpstr>High, Medium and Low Risk Behaviour </vt:lpstr>
      <vt:lpstr>High, Medium and Low Risk Behaviour </vt:lpstr>
      <vt:lpstr>High, Medium and Low Risk Behaviour </vt:lpstr>
      <vt:lpstr>High, Medium and Low Risk Behaviour </vt:lpstr>
      <vt:lpstr>High, Medium and Low Risk Behaviour </vt:lpstr>
      <vt:lpstr>High, Medium and Low Risk Behaviour </vt:lpstr>
      <vt:lpstr>Reasons Why Certain Behaviours And Activities Carry A Low Risk Of Infection</vt:lpstr>
      <vt:lpstr>Reasons Why Certain Behaviours And Activities Carry A Low Risk Of Infection</vt:lpstr>
      <vt:lpstr>Preventive Measures</vt:lpstr>
      <vt:lpstr>Reasons Why Certain Behaviours And Activities Carry A Low Risk Of Infection</vt:lpstr>
      <vt:lpstr>Reasons Why Certain Behaviours And Activities Carry A Low Risk Of Infection</vt:lpstr>
      <vt:lpstr>The Role of Sexually Transmitted Diseases (STDs) in Transmitting HIV / AIDS</vt:lpstr>
      <vt:lpstr>STDs and HIV / AIDS</vt:lpstr>
      <vt:lpstr>STDs and HIV / AIDS</vt:lpstr>
      <vt:lpstr>STDs and HIV / AIDS</vt:lpstr>
      <vt:lpstr>HIV and Aids</vt:lpstr>
      <vt:lpstr>Company Policy On HIV/AIDS </vt:lpstr>
      <vt:lpstr>Company Policy On HIV/AIDS </vt:lpstr>
      <vt:lpstr>Company Policy On HIV/AIDS </vt:lpstr>
      <vt:lpstr>Company Policy On HIV/AIDS </vt:lpstr>
      <vt:lpstr>The Problems of a Worker with HIV / AIDS</vt:lpstr>
      <vt:lpstr>The Problems of a Worker with HIV / AIDS</vt:lpstr>
      <vt:lpstr>Employers Play A Proactive Role In Addressing The AIDS Pandemic</vt:lpstr>
      <vt:lpstr>Organisational HIV policy</vt:lpstr>
      <vt:lpstr>Government HIV and health programmes</vt:lpstr>
      <vt:lpstr>Government HIV and health programmes</vt:lpstr>
      <vt:lpstr>The National Strategic Plan’s HIV Counselling and Testing campaign</vt:lpstr>
      <vt:lpstr>HIV Treatments</vt:lpstr>
      <vt:lpstr>HIV Treatments</vt:lpstr>
      <vt:lpstr>When To Start</vt:lpstr>
      <vt:lpstr>Rights Of All Workers In Respect Of HIV/AIDS </vt:lpstr>
      <vt:lpstr>Rights Of All Workers In Respect Of HIV/AIDS </vt:lpstr>
      <vt:lpstr>Rights Of All Workers In Respect Of HIV/AIDS </vt:lpstr>
      <vt:lpstr>Rights Of All Workers In Respect Of HIV/AIDS </vt:lpstr>
      <vt:lpstr>Rights Of All Workers In Respect Of HIV/AIDS </vt:lpstr>
      <vt:lpstr>Rights Of All Workers In Respect Of HIV/AIDS </vt:lpstr>
      <vt:lpstr>Universal Precautions</vt:lpstr>
      <vt:lpstr>Universal Precautions</vt:lpstr>
      <vt:lpstr>Universal Precautions</vt:lpstr>
      <vt:lpstr>Universal Precautions</vt:lpstr>
      <vt:lpstr>Workplace ‘Code Of Behaviour’.</vt:lpstr>
      <vt:lpstr>Workplace ‘Code Of Behaviour’.</vt:lpstr>
      <vt:lpstr>Example of a HIV workplace ‘Code of Behaviour’</vt:lpstr>
      <vt:lpstr>A presentation: HIV / AIDS in the Workplace</vt:lpstr>
      <vt:lpstr>Eat a balanced diet</vt:lpstr>
      <vt:lpstr>Care for their feelings</vt:lpstr>
      <vt:lpstr>Support their immune system </vt:lpstr>
      <vt:lpstr>Get medical care </vt:lpstr>
      <vt:lpstr>Practice safe sex and use condoms</vt:lpstr>
      <vt:lpstr>HIV And AIDS</vt:lpstr>
      <vt:lpstr>AIDS Orphans</vt:lpstr>
      <vt:lpstr>AIDS Orphans</vt:lpstr>
      <vt:lpstr>The cost of HIV / AIDS</vt:lpstr>
      <vt:lpstr>The cost of HIV / AIDS</vt:lpstr>
      <vt:lpstr>The cost of HIV / AIDS</vt:lpstr>
      <vt:lpstr>The Need for Medical Care</vt:lpstr>
      <vt:lpstr>The Need for Medical Care</vt:lpstr>
      <vt:lpstr>The Need for Medical Care</vt:lpstr>
      <vt:lpstr>The Need for Medical Care</vt:lpstr>
      <vt:lpstr>The Effect of HIV / AIDS on Family Income</vt:lpstr>
      <vt:lpstr>The Effect of HIV / AIDS on Family Income</vt:lpstr>
      <vt:lpstr>The Effect of HIV / AIDS on Family Income</vt:lpstr>
      <vt:lpstr>The Effect of HIV / AIDS on the Workplace</vt:lpstr>
      <vt:lpstr>The Effect of HIV / AIDS on the Workplace</vt:lpstr>
      <vt:lpstr>The Effect of HIV / AIDS on the Workplace</vt:lpstr>
      <vt:lpstr>The Effect of HIV / AIDS on the Workplace</vt:lpstr>
      <vt:lpstr>The implications of HIV on the Labour/Agriculture Sub-sector</vt:lpstr>
      <vt:lpstr>The implications of HIV on the Labour/Agriculture Sub-sector</vt:lpstr>
      <vt:lpstr>Why HIV/AIDS is leading to falling labour quality and supply</vt:lpstr>
      <vt:lpstr>Why HIV/AIDS is leading to falling labour quality and supply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Burger</dc:creator>
  <cp:lastModifiedBy>John Sandys</cp:lastModifiedBy>
  <cp:revision>86</cp:revision>
  <dcterms:created xsi:type="dcterms:W3CDTF">2015-09-16T12:39:10Z</dcterms:created>
  <dcterms:modified xsi:type="dcterms:W3CDTF">2016-10-10T05:54:34Z</dcterms:modified>
</cp:coreProperties>
</file>