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slides/slide270.xml" ContentType="application/vnd.openxmlformats-officedocument.presentationml.slide+xml"/>
  <Override PartName="/ppt/slides/slide271.xml" ContentType="application/vnd.openxmlformats-officedocument.presentationml.slide+xml"/>
  <Override PartName="/ppt/slides/slide272.xml" ContentType="application/vnd.openxmlformats-officedocument.presentationml.slide+xml"/>
  <Override PartName="/ppt/slides/slide273.xml" ContentType="application/vnd.openxmlformats-officedocument.presentationml.slide+xml"/>
  <Override PartName="/ppt/slides/slide274.xml" ContentType="application/vnd.openxmlformats-officedocument.presentationml.slide+xml"/>
  <Override PartName="/ppt/slides/slide275.xml" ContentType="application/vnd.openxmlformats-officedocument.presentationml.slide+xml"/>
  <Override PartName="/ppt/slides/slide276.xml" ContentType="application/vnd.openxmlformats-officedocument.presentationml.slide+xml"/>
  <Override PartName="/ppt/slides/slide277.xml" ContentType="application/vnd.openxmlformats-officedocument.presentationml.slide+xml"/>
  <Override PartName="/ppt/slides/slide278.xml" ContentType="application/vnd.openxmlformats-officedocument.presentationml.slide+xml"/>
  <Override PartName="/ppt/slides/slide279.xml" ContentType="application/vnd.openxmlformats-officedocument.presentationml.slide+xml"/>
  <Override PartName="/ppt/slides/slide280.xml" ContentType="application/vnd.openxmlformats-officedocument.presentationml.slide+xml"/>
  <Override PartName="/ppt/slides/slide281.xml" ContentType="application/vnd.openxmlformats-officedocument.presentationml.slide+xml"/>
  <Override PartName="/ppt/slides/slide282.xml" ContentType="application/vnd.openxmlformats-officedocument.presentationml.slide+xml"/>
  <Override PartName="/ppt/slides/slide283.xml" ContentType="application/vnd.openxmlformats-officedocument.presentationml.slide+xml"/>
  <Override PartName="/ppt/slides/slide284.xml" ContentType="application/vnd.openxmlformats-officedocument.presentationml.slide+xml"/>
  <Override PartName="/ppt/slides/slide285.xml" ContentType="application/vnd.openxmlformats-officedocument.presentationml.slide+xml"/>
  <Override PartName="/ppt/slides/slide286.xml" ContentType="application/vnd.openxmlformats-officedocument.presentationml.slide+xml"/>
  <Override PartName="/ppt/slides/slide287.xml" ContentType="application/vnd.openxmlformats-officedocument.presentationml.slide+xml"/>
  <Override PartName="/ppt/slides/slide288.xml" ContentType="application/vnd.openxmlformats-officedocument.presentationml.slide+xml"/>
  <Override PartName="/ppt/slides/slide289.xml" ContentType="application/vnd.openxmlformats-officedocument.presentationml.slide+xml"/>
  <Override PartName="/ppt/slides/slide290.xml" ContentType="application/vnd.openxmlformats-officedocument.presentationml.slide+xml"/>
  <Override PartName="/ppt/slides/slide291.xml" ContentType="application/vnd.openxmlformats-officedocument.presentationml.slide+xml"/>
  <Override PartName="/ppt/slides/slide292.xml" ContentType="application/vnd.openxmlformats-officedocument.presentationml.slide+xml"/>
  <Override PartName="/ppt/slides/slide293.xml" ContentType="application/vnd.openxmlformats-officedocument.presentationml.slide+xml"/>
  <Override PartName="/ppt/slides/slide294.xml" ContentType="application/vnd.openxmlformats-officedocument.presentationml.slide+xml"/>
  <Override PartName="/ppt/slides/slide295.xml" ContentType="application/vnd.openxmlformats-officedocument.presentationml.slide+xml"/>
  <Override PartName="/ppt/slides/slide296.xml" ContentType="application/vnd.openxmlformats-officedocument.presentationml.slide+xml"/>
  <Override PartName="/ppt/slides/slide297.xml" ContentType="application/vnd.openxmlformats-officedocument.presentationml.slide+xml"/>
  <Override PartName="/ppt/slides/slide298.xml" ContentType="application/vnd.openxmlformats-officedocument.presentationml.slide+xml"/>
  <Override PartName="/ppt/slides/slide299.xml" ContentType="application/vnd.openxmlformats-officedocument.presentationml.slide+xml"/>
  <Override PartName="/ppt/slides/slide300.xml" ContentType="application/vnd.openxmlformats-officedocument.presentationml.slide+xml"/>
  <Override PartName="/ppt/slides/slide301.xml" ContentType="application/vnd.openxmlformats-officedocument.presentationml.slide+xml"/>
  <Override PartName="/ppt/slides/slide302.xml" ContentType="application/vnd.openxmlformats-officedocument.presentationml.slide+xml"/>
  <Override PartName="/ppt/slides/slide303.xml" ContentType="application/vnd.openxmlformats-officedocument.presentationml.slide+xml"/>
  <Override PartName="/ppt/slides/slide304.xml" ContentType="application/vnd.openxmlformats-officedocument.presentationml.slide+xml"/>
  <Override PartName="/ppt/slides/slide305.xml" ContentType="application/vnd.openxmlformats-officedocument.presentationml.slide+xml"/>
  <Override PartName="/ppt/slides/slide306.xml" ContentType="application/vnd.openxmlformats-officedocument.presentationml.slide+xml"/>
  <Override PartName="/ppt/slides/slide307.xml" ContentType="application/vnd.openxmlformats-officedocument.presentationml.slide+xml"/>
  <Override PartName="/ppt/slides/slide308.xml" ContentType="application/vnd.openxmlformats-officedocument.presentationml.slide+xml"/>
  <Override PartName="/ppt/slides/slide309.xml" ContentType="application/vnd.openxmlformats-officedocument.presentationml.slide+xml"/>
  <Override PartName="/ppt/slides/slide310.xml" ContentType="application/vnd.openxmlformats-officedocument.presentationml.slide+xml"/>
  <Override PartName="/ppt/slides/slide311.xml" ContentType="application/vnd.openxmlformats-officedocument.presentationml.slide+xml"/>
  <Override PartName="/ppt/slides/slide312.xml" ContentType="application/vnd.openxmlformats-officedocument.presentationml.slide+xml"/>
  <Override PartName="/ppt/slides/slide313.xml" ContentType="application/vnd.openxmlformats-officedocument.presentationml.slide+xml"/>
  <Override PartName="/ppt/slides/slide314.xml" ContentType="application/vnd.openxmlformats-officedocument.presentationml.slide+xml"/>
  <Override PartName="/ppt/slides/slide315.xml" ContentType="application/vnd.openxmlformats-officedocument.presentationml.slide+xml"/>
  <Override PartName="/ppt/slides/slide316.xml" ContentType="application/vnd.openxmlformats-officedocument.presentationml.slide+xml"/>
  <Override PartName="/ppt/slides/slide317.xml" ContentType="application/vnd.openxmlformats-officedocument.presentationml.slide+xml"/>
  <Override PartName="/ppt/slides/slide318.xml" ContentType="application/vnd.openxmlformats-officedocument.presentationml.slide+xml"/>
  <Override PartName="/ppt/slides/slide319.xml" ContentType="application/vnd.openxmlformats-officedocument.presentationml.slide+xml"/>
  <Override PartName="/ppt/slides/slide3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5">
  <p:sldMasterIdLst>
    <p:sldMasterId id="2147483792" r:id="rId1"/>
  </p:sldMasterIdLst>
  <p:notesMasterIdLst>
    <p:notesMasterId r:id="rId322"/>
  </p:notesMasterIdLst>
  <p:sldIdLst>
    <p:sldId id="285" r:id="rId2"/>
    <p:sldId id="257"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6" r:id="rId30"/>
    <p:sldId id="290" r:id="rId31"/>
    <p:sldId id="291" r:id="rId32"/>
    <p:sldId id="292" r:id="rId33"/>
    <p:sldId id="293" r:id="rId34"/>
    <p:sldId id="294" r:id="rId35"/>
    <p:sldId id="295" r:id="rId36"/>
    <p:sldId id="296" r:id="rId37"/>
    <p:sldId id="297" r:id="rId38"/>
    <p:sldId id="298" r:id="rId39"/>
    <p:sldId id="299" r:id="rId40"/>
    <p:sldId id="300" r:id="rId41"/>
    <p:sldId id="301" r:id="rId42"/>
    <p:sldId id="302" r:id="rId43"/>
    <p:sldId id="303" r:id="rId44"/>
    <p:sldId id="304" r:id="rId45"/>
    <p:sldId id="305" r:id="rId46"/>
    <p:sldId id="306" r:id="rId47"/>
    <p:sldId id="307" r:id="rId48"/>
    <p:sldId id="308" r:id="rId49"/>
    <p:sldId id="309" r:id="rId50"/>
    <p:sldId id="310" r:id="rId51"/>
    <p:sldId id="311" r:id="rId52"/>
    <p:sldId id="312" r:id="rId53"/>
    <p:sldId id="313" r:id="rId54"/>
    <p:sldId id="314" r:id="rId55"/>
    <p:sldId id="315" r:id="rId56"/>
    <p:sldId id="316" r:id="rId57"/>
    <p:sldId id="317" r:id="rId58"/>
    <p:sldId id="318" r:id="rId59"/>
    <p:sldId id="319" r:id="rId60"/>
    <p:sldId id="320" r:id="rId61"/>
    <p:sldId id="321" r:id="rId62"/>
    <p:sldId id="322" r:id="rId63"/>
    <p:sldId id="323" r:id="rId64"/>
    <p:sldId id="324" r:id="rId65"/>
    <p:sldId id="325" r:id="rId66"/>
    <p:sldId id="326" r:id="rId67"/>
    <p:sldId id="327" r:id="rId68"/>
    <p:sldId id="328" r:id="rId69"/>
    <p:sldId id="329" r:id="rId70"/>
    <p:sldId id="330" r:id="rId71"/>
    <p:sldId id="331" r:id="rId72"/>
    <p:sldId id="332" r:id="rId73"/>
    <p:sldId id="333" r:id="rId74"/>
    <p:sldId id="334" r:id="rId75"/>
    <p:sldId id="336" r:id="rId76"/>
    <p:sldId id="337" r:id="rId77"/>
    <p:sldId id="338" r:id="rId78"/>
    <p:sldId id="339" r:id="rId79"/>
    <p:sldId id="340" r:id="rId80"/>
    <p:sldId id="341" r:id="rId81"/>
    <p:sldId id="342" r:id="rId82"/>
    <p:sldId id="343" r:id="rId83"/>
    <p:sldId id="344" r:id="rId84"/>
    <p:sldId id="345" r:id="rId85"/>
    <p:sldId id="346" r:id="rId86"/>
    <p:sldId id="347" r:id="rId87"/>
    <p:sldId id="348" r:id="rId88"/>
    <p:sldId id="349" r:id="rId89"/>
    <p:sldId id="350" r:id="rId90"/>
    <p:sldId id="351" r:id="rId91"/>
    <p:sldId id="352" r:id="rId92"/>
    <p:sldId id="353" r:id="rId93"/>
    <p:sldId id="354" r:id="rId94"/>
    <p:sldId id="355" r:id="rId95"/>
    <p:sldId id="356" r:id="rId96"/>
    <p:sldId id="357" r:id="rId97"/>
    <p:sldId id="358" r:id="rId98"/>
    <p:sldId id="359" r:id="rId99"/>
    <p:sldId id="360" r:id="rId100"/>
    <p:sldId id="287" r:id="rId101"/>
    <p:sldId id="361" r:id="rId102"/>
    <p:sldId id="362" r:id="rId103"/>
    <p:sldId id="363" r:id="rId104"/>
    <p:sldId id="364" r:id="rId105"/>
    <p:sldId id="365" r:id="rId106"/>
    <p:sldId id="366" r:id="rId107"/>
    <p:sldId id="367" r:id="rId108"/>
    <p:sldId id="368" r:id="rId109"/>
    <p:sldId id="369" r:id="rId110"/>
    <p:sldId id="370" r:id="rId111"/>
    <p:sldId id="371" r:id="rId112"/>
    <p:sldId id="372" r:id="rId113"/>
    <p:sldId id="373" r:id="rId114"/>
    <p:sldId id="374" r:id="rId115"/>
    <p:sldId id="375" r:id="rId116"/>
    <p:sldId id="376" r:id="rId117"/>
    <p:sldId id="377" r:id="rId118"/>
    <p:sldId id="378" r:id="rId119"/>
    <p:sldId id="379" r:id="rId120"/>
    <p:sldId id="380" r:id="rId121"/>
    <p:sldId id="381" r:id="rId122"/>
    <p:sldId id="382" r:id="rId123"/>
    <p:sldId id="383" r:id="rId124"/>
    <p:sldId id="384" r:id="rId125"/>
    <p:sldId id="385" r:id="rId126"/>
    <p:sldId id="386" r:id="rId127"/>
    <p:sldId id="387" r:id="rId128"/>
    <p:sldId id="388" r:id="rId129"/>
    <p:sldId id="389" r:id="rId130"/>
    <p:sldId id="390" r:id="rId131"/>
    <p:sldId id="391" r:id="rId132"/>
    <p:sldId id="392" r:id="rId133"/>
    <p:sldId id="393" r:id="rId134"/>
    <p:sldId id="394" r:id="rId135"/>
    <p:sldId id="395" r:id="rId136"/>
    <p:sldId id="396" r:id="rId137"/>
    <p:sldId id="397" r:id="rId138"/>
    <p:sldId id="398" r:id="rId139"/>
    <p:sldId id="399" r:id="rId140"/>
    <p:sldId id="400" r:id="rId141"/>
    <p:sldId id="401" r:id="rId142"/>
    <p:sldId id="402" r:id="rId143"/>
    <p:sldId id="403" r:id="rId144"/>
    <p:sldId id="404" r:id="rId145"/>
    <p:sldId id="405" r:id="rId146"/>
    <p:sldId id="406" r:id="rId147"/>
    <p:sldId id="407" r:id="rId148"/>
    <p:sldId id="408" r:id="rId149"/>
    <p:sldId id="409" r:id="rId150"/>
    <p:sldId id="410" r:id="rId151"/>
    <p:sldId id="411" r:id="rId152"/>
    <p:sldId id="412" r:id="rId153"/>
    <p:sldId id="413" r:id="rId154"/>
    <p:sldId id="414" r:id="rId155"/>
    <p:sldId id="415" r:id="rId156"/>
    <p:sldId id="416" r:id="rId157"/>
    <p:sldId id="417" r:id="rId158"/>
    <p:sldId id="418" r:id="rId159"/>
    <p:sldId id="419" r:id="rId160"/>
    <p:sldId id="420" r:id="rId161"/>
    <p:sldId id="421" r:id="rId162"/>
    <p:sldId id="422" r:id="rId163"/>
    <p:sldId id="423" r:id="rId164"/>
    <p:sldId id="424" r:id="rId165"/>
    <p:sldId id="425" r:id="rId166"/>
    <p:sldId id="426" r:id="rId167"/>
    <p:sldId id="427" r:id="rId168"/>
    <p:sldId id="428" r:id="rId169"/>
    <p:sldId id="429" r:id="rId170"/>
    <p:sldId id="430" r:id="rId171"/>
    <p:sldId id="431" r:id="rId172"/>
    <p:sldId id="432" r:id="rId173"/>
    <p:sldId id="433" r:id="rId174"/>
    <p:sldId id="434" r:id="rId175"/>
    <p:sldId id="435" r:id="rId176"/>
    <p:sldId id="436" r:id="rId177"/>
    <p:sldId id="437" r:id="rId178"/>
    <p:sldId id="438" r:id="rId179"/>
    <p:sldId id="439" r:id="rId180"/>
    <p:sldId id="440" r:id="rId181"/>
    <p:sldId id="441" r:id="rId182"/>
    <p:sldId id="442" r:id="rId183"/>
    <p:sldId id="443" r:id="rId184"/>
    <p:sldId id="444" r:id="rId185"/>
    <p:sldId id="445" r:id="rId186"/>
    <p:sldId id="446" r:id="rId187"/>
    <p:sldId id="447" r:id="rId188"/>
    <p:sldId id="288" r:id="rId189"/>
    <p:sldId id="448" r:id="rId190"/>
    <p:sldId id="449" r:id="rId191"/>
    <p:sldId id="450" r:id="rId192"/>
    <p:sldId id="451" r:id="rId193"/>
    <p:sldId id="452" r:id="rId194"/>
    <p:sldId id="453" r:id="rId195"/>
    <p:sldId id="454" r:id="rId196"/>
    <p:sldId id="455" r:id="rId197"/>
    <p:sldId id="456" r:id="rId198"/>
    <p:sldId id="457" r:id="rId199"/>
    <p:sldId id="458" r:id="rId200"/>
    <p:sldId id="459" r:id="rId201"/>
    <p:sldId id="460" r:id="rId202"/>
    <p:sldId id="461" r:id="rId203"/>
    <p:sldId id="462" r:id="rId204"/>
    <p:sldId id="463" r:id="rId205"/>
    <p:sldId id="464" r:id="rId206"/>
    <p:sldId id="465" r:id="rId207"/>
    <p:sldId id="466" r:id="rId208"/>
    <p:sldId id="467" r:id="rId209"/>
    <p:sldId id="468" r:id="rId210"/>
    <p:sldId id="469" r:id="rId211"/>
    <p:sldId id="470" r:id="rId212"/>
    <p:sldId id="471" r:id="rId213"/>
    <p:sldId id="472" r:id="rId214"/>
    <p:sldId id="473" r:id="rId215"/>
    <p:sldId id="474" r:id="rId216"/>
    <p:sldId id="475" r:id="rId217"/>
    <p:sldId id="476" r:id="rId218"/>
    <p:sldId id="477" r:id="rId219"/>
    <p:sldId id="478" r:id="rId220"/>
    <p:sldId id="479" r:id="rId221"/>
    <p:sldId id="480" r:id="rId222"/>
    <p:sldId id="481" r:id="rId223"/>
    <p:sldId id="482" r:id="rId224"/>
    <p:sldId id="483" r:id="rId225"/>
    <p:sldId id="484" r:id="rId226"/>
    <p:sldId id="485" r:id="rId227"/>
    <p:sldId id="486" r:id="rId228"/>
    <p:sldId id="579" r:id="rId229"/>
    <p:sldId id="487" r:id="rId230"/>
    <p:sldId id="488" r:id="rId231"/>
    <p:sldId id="489" r:id="rId232"/>
    <p:sldId id="490" r:id="rId233"/>
    <p:sldId id="491" r:id="rId234"/>
    <p:sldId id="492" r:id="rId235"/>
    <p:sldId id="493" r:id="rId236"/>
    <p:sldId id="494" r:id="rId237"/>
    <p:sldId id="495" r:id="rId238"/>
    <p:sldId id="496" r:id="rId239"/>
    <p:sldId id="497" r:id="rId240"/>
    <p:sldId id="498" r:id="rId241"/>
    <p:sldId id="499" r:id="rId242"/>
    <p:sldId id="500" r:id="rId243"/>
    <p:sldId id="501" r:id="rId244"/>
    <p:sldId id="502" r:id="rId245"/>
    <p:sldId id="503" r:id="rId246"/>
    <p:sldId id="504" r:id="rId247"/>
    <p:sldId id="505" r:id="rId248"/>
    <p:sldId id="506" r:id="rId249"/>
    <p:sldId id="507" r:id="rId250"/>
    <p:sldId id="508" r:id="rId251"/>
    <p:sldId id="509" r:id="rId252"/>
    <p:sldId id="510" r:id="rId253"/>
    <p:sldId id="511" r:id="rId254"/>
    <p:sldId id="512" r:id="rId255"/>
    <p:sldId id="513" r:id="rId256"/>
    <p:sldId id="514" r:id="rId257"/>
    <p:sldId id="515" r:id="rId258"/>
    <p:sldId id="516" r:id="rId259"/>
    <p:sldId id="517" r:id="rId260"/>
    <p:sldId id="518" r:id="rId261"/>
    <p:sldId id="519" r:id="rId262"/>
    <p:sldId id="520" r:id="rId263"/>
    <p:sldId id="521" r:id="rId264"/>
    <p:sldId id="522" r:id="rId265"/>
    <p:sldId id="523" r:id="rId266"/>
    <p:sldId id="524" r:id="rId267"/>
    <p:sldId id="525" r:id="rId268"/>
    <p:sldId id="526" r:id="rId269"/>
    <p:sldId id="527" r:id="rId270"/>
    <p:sldId id="528" r:id="rId271"/>
    <p:sldId id="529" r:id="rId272"/>
    <p:sldId id="530" r:id="rId273"/>
    <p:sldId id="531" r:id="rId274"/>
    <p:sldId id="532" r:id="rId275"/>
    <p:sldId id="533" r:id="rId276"/>
    <p:sldId id="534" r:id="rId277"/>
    <p:sldId id="535" r:id="rId278"/>
    <p:sldId id="536" r:id="rId279"/>
    <p:sldId id="537" r:id="rId280"/>
    <p:sldId id="538" r:id="rId281"/>
    <p:sldId id="539" r:id="rId282"/>
    <p:sldId id="540" r:id="rId283"/>
    <p:sldId id="541" r:id="rId284"/>
    <p:sldId id="542" r:id="rId285"/>
    <p:sldId id="543" r:id="rId286"/>
    <p:sldId id="544" r:id="rId287"/>
    <p:sldId id="545" r:id="rId288"/>
    <p:sldId id="546" r:id="rId289"/>
    <p:sldId id="547" r:id="rId290"/>
    <p:sldId id="548" r:id="rId291"/>
    <p:sldId id="549" r:id="rId292"/>
    <p:sldId id="550" r:id="rId293"/>
    <p:sldId id="551" r:id="rId294"/>
    <p:sldId id="552" r:id="rId295"/>
    <p:sldId id="553" r:id="rId296"/>
    <p:sldId id="554" r:id="rId297"/>
    <p:sldId id="555" r:id="rId298"/>
    <p:sldId id="556" r:id="rId299"/>
    <p:sldId id="557" r:id="rId300"/>
    <p:sldId id="558" r:id="rId301"/>
    <p:sldId id="559" r:id="rId302"/>
    <p:sldId id="560" r:id="rId303"/>
    <p:sldId id="561" r:id="rId304"/>
    <p:sldId id="562" r:id="rId305"/>
    <p:sldId id="563" r:id="rId306"/>
    <p:sldId id="564" r:id="rId307"/>
    <p:sldId id="565" r:id="rId308"/>
    <p:sldId id="566" r:id="rId309"/>
    <p:sldId id="567" r:id="rId310"/>
    <p:sldId id="568" r:id="rId311"/>
    <p:sldId id="569" r:id="rId312"/>
    <p:sldId id="570" r:id="rId313"/>
    <p:sldId id="571" r:id="rId314"/>
    <p:sldId id="572" r:id="rId315"/>
    <p:sldId id="573" r:id="rId316"/>
    <p:sldId id="574" r:id="rId317"/>
    <p:sldId id="575" r:id="rId318"/>
    <p:sldId id="576" r:id="rId319"/>
    <p:sldId id="577" r:id="rId320"/>
    <p:sldId id="578" r:id="rId321"/>
  </p:sldIdLst>
  <p:sldSz cx="9144000" cy="6858000" type="screen4x3"/>
  <p:notesSz cx="6867525" cy="99949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bynCarneiro" initials="R" lastIdx="1" clrIdx="0">
    <p:extLst>
      <p:ext uri="{19B8F6BF-5375-455C-9EA6-DF929625EA0E}">
        <p15:presenceInfo xmlns:p15="http://schemas.microsoft.com/office/powerpoint/2012/main" userId="RobynCarneiro"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441" autoAdjust="0"/>
    <p:restoredTop sz="86347" autoAdjust="0"/>
  </p:normalViewPr>
  <p:slideViewPr>
    <p:cSldViewPr snapToGrid="0">
      <p:cViewPr varScale="1">
        <p:scale>
          <a:sx n="72" d="100"/>
          <a:sy n="72" d="100"/>
        </p:scale>
        <p:origin x="1536" y="78"/>
      </p:cViewPr>
      <p:guideLst>
        <p:guide orient="horz" pos="2160"/>
        <p:guide pos="2880"/>
      </p:guideLst>
    </p:cSldViewPr>
  </p:slideViewPr>
  <p:outlineViewPr>
    <p:cViewPr>
      <p:scale>
        <a:sx n="33" d="100"/>
        <a:sy n="33" d="100"/>
      </p:scale>
      <p:origin x="0" y="-19980"/>
    </p:cViewPr>
  </p:outlineViewPr>
  <p:notesTextViewPr>
    <p:cViewPr>
      <p:scale>
        <a:sx n="1" d="1"/>
        <a:sy n="1" d="1"/>
      </p:scale>
      <p:origin x="0" y="0"/>
    </p:cViewPr>
  </p:notesTextViewPr>
  <p:sorterViewPr>
    <p:cViewPr>
      <p:scale>
        <a:sx n="100" d="100"/>
        <a:sy n="100" d="100"/>
      </p:scale>
      <p:origin x="0" y="-93210"/>
    </p:cViewPr>
  </p:sorter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99" Type="http://schemas.openxmlformats.org/officeDocument/2006/relationships/slide" Target="slides/slide298.xml"/><Relationship Id="rId303" Type="http://schemas.openxmlformats.org/officeDocument/2006/relationships/slide" Target="slides/slide302.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324" Type="http://schemas.openxmlformats.org/officeDocument/2006/relationships/presProps" Target="presProps.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slide" Target="slides/slide204.xml"/><Relationship Id="rId226" Type="http://schemas.openxmlformats.org/officeDocument/2006/relationships/slide" Target="slides/slide225.xml"/><Relationship Id="rId247" Type="http://schemas.openxmlformats.org/officeDocument/2006/relationships/slide" Target="slides/slide246.xml"/><Relationship Id="rId107" Type="http://schemas.openxmlformats.org/officeDocument/2006/relationships/slide" Target="slides/slide106.xml"/><Relationship Id="rId268" Type="http://schemas.openxmlformats.org/officeDocument/2006/relationships/slide" Target="slides/slide267.xml"/><Relationship Id="rId289" Type="http://schemas.openxmlformats.org/officeDocument/2006/relationships/slide" Target="slides/slide288.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314" Type="http://schemas.openxmlformats.org/officeDocument/2006/relationships/slide" Target="slides/slide313.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16" Type="http://schemas.openxmlformats.org/officeDocument/2006/relationships/slide" Target="slides/slide215.xml"/><Relationship Id="rId237" Type="http://schemas.openxmlformats.org/officeDocument/2006/relationships/slide" Target="slides/slide236.xml"/><Relationship Id="rId258" Type="http://schemas.openxmlformats.org/officeDocument/2006/relationships/slide" Target="slides/slide257.xml"/><Relationship Id="rId279" Type="http://schemas.openxmlformats.org/officeDocument/2006/relationships/slide" Target="slides/slide278.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290" Type="http://schemas.openxmlformats.org/officeDocument/2006/relationships/slide" Target="slides/slide289.xml"/><Relationship Id="rId304" Type="http://schemas.openxmlformats.org/officeDocument/2006/relationships/slide" Target="slides/slide303.xml"/><Relationship Id="rId325" Type="http://schemas.openxmlformats.org/officeDocument/2006/relationships/viewProps" Target="viewProps.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206" Type="http://schemas.openxmlformats.org/officeDocument/2006/relationships/slide" Target="slides/slide205.xml"/><Relationship Id="rId227" Type="http://schemas.openxmlformats.org/officeDocument/2006/relationships/slide" Target="slides/slide226.xml"/><Relationship Id="rId248" Type="http://schemas.openxmlformats.org/officeDocument/2006/relationships/slide" Target="slides/slide247.xml"/><Relationship Id="rId269" Type="http://schemas.openxmlformats.org/officeDocument/2006/relationships/slide" Target="slides/slide268.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280" Type="http://schemas.openxmlformats.org/officeDocument/2006/relationships/slide" Target="slides/slide279.xml"/><Relationship Id="rId315" Type="http://schemas.openxmlformats.org/officeDocument/2006/relationships/slide" Target="slides/slide314.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217" Type="http://schemas.openxmlformats.org/officeDocument/2006/relationships/slide" Target="slides/slide216.xml"/><Relationship Id="rId6" Type="http://schemas.openxmlformats.org/officeDocument/2006/relationships/slide" Target="slides/slide5.xml"/><Relationship Id="rId238" Type="http://schemas.openxmlformats.org/officeDocument/2006/relationships/slide" Target="slides/slide237.xml"/><Relationship Id="rId259" Type="http://schemas.openxmlformats.org/officeDocument/2006/relationships/slide" Target="slides/slide258.xml"/><Relationship Id="rId23" Type="http://schemas.openxmlformats.org/officeDocument/2006/relationships/slide" Target="slides/slide22.xml"/><Relationship Id="rId119" Type="http://schemas.openxmlformats.org/officeDocument/2006/relationships/slide" Target="slides/slide118.xml"/><Relationship Id="rId270" Type="http://schemas.openxmlformats.org/officeDocument/2006/relationships/slide" Target="slides/slide269.xml"/><Relationship Id="rId291" Type="http://schemas.openxmlformats.org/officeDocument/2006/relationships/slide" Target="slides/slide290.xml"/><Relationship Id="rId305" Type="http://schemas.openxmlformats.org/officeDocument/2006/relationships/slide" Target="slides/slide304.xml"/><Relationship Id="rId326" Type="http://schemas.openxmlformats.org/officeDocument/2006/relationships/theme" Target="theme/theme1.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93" Type="http://schemas.openxmlformats.org/officeDocument/2006/relationships/slide" Target="slides/slide192.xml"/><Relationship Id="rId207" Type="http://schemas.openxmlformats.org/officeDocument/2006/relationships/slide" Target="slides/slide206.xml"/><Relationship Id="rId228" Type="http://schemas.openxmlformats.org/officeDocument/2006/relationships/slide" Target="slides/slide227.xml"/><Relationship Id="rId249" Type="http://schemas.openxmlformats.org/officeDocument/2006/relationships/slide" Target="slides/slide248.xml"/><Relationship Id="rId13" Type="http://schemas.openxmlformats.org/officeDocument/2006/relationships/slide" Target="slides/slide12.xml"/><Relationship Id="rId109" Type="http://schemas.openxmlformats.org/officeDocument/2006/relationships/slide" Target="slides/slide108.xml"/><Relationship Id="rId260" Type="http://schemas.openxmlformats.org/officeDocument/2006/relationships/slide" Target="slides/slide259.xml"/><Relationship Id="rId281" Type="http://schemas.openxmlformats.org/officeDocument/2006/relationships/slide" Target="slides/slide280.xml"/><Relationship Id="rId316" Type="http://schemas.openxmlformats.org/officeDocument/2006/relationships/slide" Target="slides/slide315.xml"/><Relationship Id="rId34" Type="http://schemas.openxmlformats.org/officeDocument/2006/relationships/slide" Target="slides/slide33.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20" Type="http://schemas.openxmlformats.org/officeDocument/2006/relationships/slide" Target="slides/slide119.xml"/><Relationship Id="rId141" Type="http://schemas.openxmlformats.org/officeDocument/2006/relationships/slide" Target="slides/slide140.xml"/><Relationship Id="rId7" Type="http://schemas.openxmlformats.org/officeDocument/2006/relationships/slide" Target="slides/slide6.xml"/><Relationship Id="rId162" Type="http://schemas.openxmlformats.org/officeDocument/2006/relationships/slide" Target="slides/slide161.xml"/><Relationship Id="rId183" Type="http://schemas.openxmlformats.org/officeDocument/2006/relationships/slide" Target="slides/slide182.xml"/><Relationship Id="rId218" Type="http://schemas.openxmlformats.org/officeDocument/2006/relationships/slide" Target="slides/slide217.xml"/><Relationship Id="rId239" Type="http://schemas.openxmlformats.org/officeDocument/2006/relationships/slide" Target="slides/slide238.xml"/><Relationship Id="rId250" Type="http://schemas.openxmlformats.org/officeDocument/2006/relationships/slide" Target="slides/slide249.xml"/><Relationship Id="rId271" Type="http://schemas.openxmlformats.org/officeDocument/2006/relationships/slide" Target="slides/slide270.xml"/><Relationship Id="rId292" Type="http://schemas.openxmlformats.org/officeDocument/2006/relationships/slide" Target="slides/slide291.xml"/><Relationship Id="rId306" Type="http://schemas.openxmlformats.org/officeDocument/2006/relationships/slide" Target="slides/slide305.xml"/><Relationship Id="rId24" Type="http://schemas.openxmlformats.org/officeDocument/2006/relationships/slide" Target="slides/slide23.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31" Type="http://schemas.openxmlformats.org/officeDocument/2006/relationships/slide" Target="slides/slide130.xml"/><Relationship Id="rId327" Type="http://schemas.openxmlformats.org/officeDocument/2006/relationships/tableStyles" Target="tableStyles.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208" Type="http://schemas.openxmlformats.org/officeDocument/2006/relationships/slide" Target="slides/slide207.xml"/><Relationship Id="rId229" Type="http://schemas.openxmlformats.org/officeDocument/2006/relationships/slide" Target="slides/slide228.xml"/><Relationship Id="rId240" Type="http://schemas.openxmlformats.org/officeDocument/2006/relationships/slide" Target="slides/slide239.xml"/><Relationship Id="rId261" Type="http://schemas.openxmlformats.org/officeDocument/2006/relationships/slide" Target="slides/slide260.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282" Type="http://schemas.openxmlformats.org/officeDocument/2006/relationships/slide" Target="slides/slide281.xml"/><Relationship Id="rId312" Type="http://schemas.openxmlformats.org/officeDocument/2006/relationships/slide" Target="slides/slide311.xml"/><Relationship Id="rId317" Type="http://schemas.openxmlformats.org/officeDocument/2006/relationships/slide" Target="slides/slide31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219" Type="http://schemas.openxmlformats.org/officeDocument/2006/relationships/slide" Target="slides/slide218.xml"/><Relationship Id="rId3" Type="http://schemas.openxmlformats.org/officeDocument/2006/relationships/slide" Target="slides/slide2.xml"/><Relationship Id="rId214" Type="http://schemas.openxmlformats.org/officeDocument/2006/relationships/slide" Target="slides/slide213.xml"/><Relationship Id="rId230" Type="http://schemas.openxmlformats.org/officeDocument/2006/relationships/slide" Target="slides/slide229.xml"/><Relationship Id="rId235" Type="http://schemas.openxmlformats.org/officeDocument/2006/relationships/slide" Target="slides/slide234.xml"/><Relationship Id="rId251" Type="http://schemas.openxmlformats.org/officeDocument/2006/relationships/slide" Target="slides/slide250.xml"/><Relationship Id="rId256" Type="http://schemas.openxmlformats.org/officeDocument/2006/relationships/slide" Target="slides/slide255.xml"/><Relationship Id="rId277" Type="http://schemas.openxmlformats.org/officeDocument/2006/relationships/slide" Target="slides/slide276.xml"/><Relationship Id="rId298" Type="http://schemas.openxmlformats.org/officeDocument/2006/relationships/slide" Target="slides/slide297.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72" Type="http://schemas.openxmlformats.org/officeDocument/2006/relationships/slide" Target="slides/slide271.xml"/><Relationship Id="rId293" Type="http://schemas.openxmlformats.org/officeDocument/2006/relationships/slide" Target="slides/slide292.xml"/><Relationship Id="rId302" Type="http://schemas.openxmlformats.org/officeDocument/2006/relationships/slide" Target="slides/slide301.xml"/><Relationship Id="rId307" Type="http://schemas.openxmlformats.org/officeDocument/2006/relationships/slide" Target="slides/slide306.xml"/><Relationship Id="rId323" Type="http://schemas.openxmlformats.org/officeDocument/2006/relationships/commentAuthors" Target="commentAuthors.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209" Type="http://schemas.openxmlformats.org/officeDocument/2006/relationships/slide" Target="slides/slide208.xml"/><Relationship Id="rId190" Type="http://schemas.openxmlformats.org/officeDocument/2006/relationships/slide" Target="slides/slide189.xml"/><Relationship Id="rId204" Type="http://schemas.openxmlformats.org/officeDocument/2006/relationships/slide" Target="slides/slide203.xml"/><Relationship Id="rId220" Type="http://schemas.openxmlformats.org/officeDocument/2006/relationships/slide" Target="slides/slide219.xml"/><Relationship Id="rId225" Type="http://schemas.openxmlformats.org/officeDocument/2006/relationships/slide" Target="slides/slide224.xml"/><Relationship Id="rId241" Type="http://schemas.openxmlformats.org/officeDocument/2006/relationships/slide" Target="slides/slide240.xml"/><Relationship Id="rId246" Type="http://schemas.openxmlformats.org/officeDocument/2006/relationships/slide" Target="slides/slide245.xml"/><Relationship Id="rId267" Type="http://schemas.openxmlformats.org/officeDocument/2006/relationships/slide" Target="slides/slide266.xml"/><Relationship Id="rId288" Type="http://schemas.openxmlformats.org/officeDocument/2006/relationships/slide" Target="slides/slide287.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262" Type="http://schemas.openxmlformats.org/officeDocument/2006/relationships/slide" Target="slides/slide261.xml"/><Relationship Id="rId283" Type="http://schemas.openxmlformats.org/officeDocument/2006/relationships/slide" Target="slides/slide282.xml"/><Relationship Id="rId313" Type="http://schemas.openxmlformats.org/officeDocument/2006/relationships/slide" Target="slides/slide312.xml"/><Relationship Id="rId318" Type="http://schemas.openxmlformats.org/officeDocument/2006/relationships/slide" Target="slides/slide317.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10" Type="http://schemas.openxmlformats.org/officeDocument/2006/relationships/slide" Target="slides/slide209.xml"/><Relationship Id="rId215" Type="http://schemas.openxmlformats.org/officeDocument/2006/relationships/slide" Target="slides/slide214.xml"/><Relationship Id="rId236" Type="http://schemas.openxmlformats.org/officeDocument/2006/relationships/slide" Target="slides/slide235.xml"/><Relationship Id="rId257" Type="http://schemas.openxmlformats.org/officeDocument/2006/relationships/slide" Target="slides/slide256.xml"/><Relationship Id="rId278" Type="http://schemas.openxmlformats.org/officeDocument/2006/relationships/slide" Target="slides/slide277.xml"/><Relationship Id="rId26" Type="http://schemas.openxmlformats.org/officeDocument/2006/relationships/slide" Target="slides/slide25.xml"/><Relationship Id="rId231" Type="http://schemas.openxmlformats.org/officeDocument/2006/relationships/slide" Target="slides/slide230.xml"/><Relationship Id="rId252" Type="http://schemas.openxmlformats.org/officeDocument/2006/relationships/slide" Target="slides/slide251.xml"/><Relationship Id="rId273" Type="http://schemas.openxmlformats.org/officeDocument/2006/relationships/slide" Target="slides/slide272.xml"/><Relationship Id="rId294" Type="http://schemas.openxmlformats.org/officeDocument/2006/relationships/slide" Target="slides/slide293.xml"/><Relationship Id="rId308" Type="http://schemas.openxmlformats.org/officeDocument/2006/relationships/slide" Target="slides/slide307.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slide" Target="slides/slide220.xml"/><Relationship Id="rId242" Type="http://schemas.openxmlformats.org/officeDocument/2006/relationships/slide" Target="slides/slide241.xml"/><Relationship Id="rId263" Type="http://schemas.openxmlformats.org/officeDocument/2006/relationships/slide" Target="slides/slide262.xml"/><Relationship Id="rId284" Type="http://schemas.openxmlformats.org/officeDocument/2006/relationships/slide" Target="slides/slide283.xml"/><Relationship Id="rId319" Type="http://schemas.openxmlformats.org/officeDocument/2006/relationships/slide" Target="slides/slide318.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slide" Target="slides/slide210.xml"/><Relationship Id="rId232" Type="http://schemas.openxmlformats.org/officeDocument/2006/relationships/slide" Target="slides/slide231.xml"/><Relationship Id="rId253" Type="http://schemas.openxmlformats.org/officeDocument/2006/relationships/slide" Target="slides/slide252.xml"/><Relationship Id="rId274" Type="http://schemas.openxmlformats.org/officeDocument/2006/relationships/slide" Target="slides/slide273.xml"/><Relationship Id="rId295" Type="http://schemas.openxmlformats.org/officeDocument/2006/relationships/slide" Target="slides/slide294.xml"/><Relationship Id="rId309" Type="http://schemas.openxmlformats.org/officeDocument/2006/relationships/slide" Target="slides/slide308.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320" Type="http://schemas.openxmlformats.org/officeDocument/2006/relationships/slide" Target="slides/slide319.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201" Type="http://schemas.openxmlformats.org/officeDocument/2006/relationships/slide" Target="slides/slide200.xml"/><Relationship Id="rId222" Type="http://schemas.openxmlformats.org/officeDocument/2006/relationships/slide" Target="slides/slide221.xml"/><Relationship Id="rId243" Type="http://schemas.openxmlformats.org/officeDocument/2006/relationships/slide" Target="slides/slide242.xml"/><Relationship Id="rId264" Type="http://schemas.openxmlformats.org/officeDocument/2006/relationships/slide" Target="slides/slide263.xml"/><Relationship Id="rId285" Type="http://schemas.openxmlformats.org/officeDocument/2006/relationships/slide" Target="slides/slide284.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310" Type="http://schemas.openxmlformats.org/officeDocument/2006/relationships/slide" Target="slides/slide309.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1" Type="http://schemas.openxmlformats.org/officeDocument/2006/relationships/slideMaster" Target="slideMasters/slideMaster1.xml"/><Relationship Id="rId212" Type="http://schemas.openxmlformats.org/officeDocument/2006/relationships/slide" Target="slides/slide211.xml"/><Relationship Id="rId233" Type="http://schemas.openxmlformats.org/officeDocument/2006/relationships/slide" Target="slides/slide232.xml"/><Relationship Id="rId254" Type="http://schemas.openxmlformats.org/officeDocument/2006/relationships/slide" Target="slides/slide253.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275" Type="http://schemas.openxmlformats.org/officeDocument/2006/relationships/slide" Target="slides/slide274.xml"/><Relationship Id="rId296" Type="http://schemas.openxmlformats.org/officeDocument/2006/relationships/slide" Target="slides/slide295.xml"/><Relationship Id="rId300" Type="http://schemas.openxmlformats.org/officeDocument/2006/relationships/slide" Target="slides/slide299.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321" Type="http://schemas.openxmlformats.org/officeDocument/2006/relationships/slide" Target="slides/slide320.xml"/><Relationship Id="rId202" Type="http://schemas.openxmlformats.org/officeDocument/2006/relationships/slide" Target="slides/slide201.xml"/><Relationship Id="rId223" Type="http://schemas.openxmlformats.org/officeDocument/2006/relationships/slide" Target="slides/slide222.xml"/><Relationship Id="rId244" Type="http://schemas.openxmlformats.org/officeDocument/2006/relationships/slide" Target="slides/slide243.xml"/><Relationship Id="rId18" Type="http://schemas.openxmlformats.org/officeDocument/2006/relationships/slide" Target="slides/slide17.xml"/><Relationship Id="rId39" Type="http://schemas.openxmlformats.org/officeDocument/2006/relationships/slide" Target="slides/slide38.xml"/><Relationship Id="rId265" Type="http://schemas.openxmlformats.org/officeDocument/2006/relationships/slide" Target="slides/slide264.xml"/><Relationship Id="rId286" Type="http://schemas.openxmlformats.org/officeDocument/2006/relationships/slide" Target="slides/slide285.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311" Type="http://schemas.openxmlformats.org/officeDocument/2006/relationships/slide" Target="slides/slide310.xml"/><Relationship Id="rId71" Type="http://schemas.openxmlformats.org/officeDocument/2006/relationships/slide" Target="slides/slide70.xml"/><Relationship Id="rId92" Type="http://schemas.openxmlformats.org/officeDocument/2006/relationships/slide" Target="slides/slide91.xml"/><Relationship Id="rId213" Type="http://schemas.openxmlformats.org/officeDocument/2006/relationships/slide" Target="slides/slide212.xml"/><Relationship Id="rId234" Type="http://schemas.openxmlformats.org/officeDocument/2006/relationships/slide" Target="slides/slide233.xml"/><Relationship Id="rId2" Type="http://schemas.openxmlformats.org/officeDocument/2006/relationships/slide" Target="slides/slide1.xml"/><Relationship Id="rId29" Type="http://schemas.openxmlformats.org/officeDocument/2006/relationships/slide" Target="slides/slide28.xml"/><Relationship Id="rId255" Type="http://schemas.openxmlformats.org/officeDocument/2006/relationships/slide" Target="slides/slide254.xml"/><Relationship Id="rId276" Type="http://schemas.openxmlformats.org/officeDocument/2006/relationships/slide" Target="slides/slide275.xml"/><Relationship Id="rId297" Type="http://schemas.openxmlformats.org/officeDocument/2006/relationships/slide" Target="slides/slide296.xml"/><Relationship Id="rId40" Type="http://schemas.openxmlformats.org/officeDocument/2006/relationships/slide" Target="slides/slide39.xml"/><Relationship Id="rId115" Type="http://schemas.openxmlformats.org/officeDocument/2006/relationships/slide" Target="slides/slide114.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301" Type="http://schemas.openxmlformats.org/officeDocument/2006/relationships/slide" Target="slides/slide300.xml"/><Relationship Id="rId322" Type="http://schemas.openxmlformats.org/officeDocument/2006/relationships/notesMaster" Target="notesMasters/notesMaster1.xml"/><Relationship Id="rId61" Type="http://schemas.openxmlformats.org/officeDocument/2006/relationships/slide" Target="slides/slide60.xml"/><Relationship Id="rId82" Type="http://schemas.openxmlformats.org/officeDocument/2006/relationships/slide" Target="slides/slide81.xml"/><Relationship Id="rId199" Type="http://schemas.openxmlformats.org/officeDocument/2006/relationships/slide" Target="slides/slide198.xml"/><Relationship Id="rId203" Type="http://schemas.openxmlformats.org/officeDocument/2006/relationships/slide" Target="slides/slide202.xml"/><Relationship Id="rId19" Type="http://schemas.openxmlformats.org/officeDocument/2006/relationships/slide" Target="slides/slide18.xml"/><Relationship Id="rId224" Type="http://schemas.openxmlformats.org/officeDocument/2006/relationships/slide" Target="slides/slide223.xml"/><Relationship Id="rId245" Type="http://schemas.openxmlformats.org/officeDocument/2006/relationships/slide" Target="slides/slide244.xml"/><Relationship Id="rId266" Type="http://schemas.openxmlformats.org/officeDocument/2006/relationships/slide" Target="slides/slide265.xml"/><Relationship Id="rId287" Type="http://schemas.openxmlformats.org/officeDocument/2006/relationships/slide" Target="slides/slide286.xml"/></Relationships>
</file>

<file path=ppt/diagrams/colors1.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5_4">
  <dgm:title val=""/>
  <dgm:desc val=""/>
  <dgm:catLst>
    <dgm:cat type="accent5" pri="11400"/>
  </dgm:catLst>
  <dgm:styleLbl name="node0">
    <dgm:fillClrLst meth="cycle">
      <a:schemeClr val="accent5">
        <a:shade val="60000"/>
      </a:schemeClr>
    </dgm:fillClrLst>
    <dgm:linClrLst meth="repeat">
      <a:schemeClr val="lt1"/>
    </dgm:linClrLst>
    <dgm:effectClrLst/>
    <dgm:txLinClrLst/>
    <dgm:txFillClrLst/>
    <dgm:txEffectClrLst/>
  </dgm:styleLbl>
  <dgm:styleLbl name="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alignNode1">
    <dgm:fillClrLst meth="cycle">
      <a:schemeClr val="accent5">
        <a:shade val="50000"/>
      </a:schemeClr>
      <a:schemeClr val="accent5">
        <a:tint val="55000"/>
      </a:schemeClr>
    </dgm:fillClrLst>
    <dgm:linClrLst meth="cycle">
      <a:schemeClr val="accent5">
        <a:shade val="50000"/>
      </a:schemeClr>
      <a:schemeClr val="accent5">
        <a:tint val="55000"/>
      </a:schemeClr>
    </dgm:linClrLst>
    <dgm:effectClrLst/>
    <dgm:txLinClrLst/>
    <dgm:txFillClrLst/>
    <dgm:txEffectClrLst/>
  </dgm:styleLbl>
  <dgm:styleLbl name="ln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vennNode1">
    <dgm:fillClrLst meth="cycle">
      <a:schemeClr val="accent5">
        <a:shade val="80000"/>
        <a:alpha val="50000"/>
      </a:schemeClr>
      <a:schemeClr val="accent5">
        <a:tint val="50000"/>
        <a:alpha val="50000"/>
      </a:schemeClr>
    </dgm:fillClrLst>
    <dgm:linClrLst meth="repeat">
      <a:schemeClr val="lt1"/>
    </dgm:linClrLst>
    <dgm:effectClrLst/>
    <dgm:txLinClrLst/>
    <dgm:txFillClrLst/>
    <dgm:txEffectClrLst/>
  </dgm:styleLbl>
  <dgm:styleLbl name="node2">
    <dgm:fillClrLst>
      <a:schemeClr val="accent5">
        <a:shade val="80000"/>
      </a:schemeClr>
    </dgm:fillClrLst>
    <dgm:linClrLst meth="repeat">
      <a:schemeClr val="lt1"/>
    </dgm:linClrLst>
    <dgm:effectClrLst/>
    <dgm:txLinClrLst/>
    <dgm:txFillClrLst/>
    <dgm:txEffectClrLst/>
  </dgm:styleLbl>
  <dgm:styleLbl name="node3">
    <dgm:fillClrLst>
      <a:schemeClr val="accent5">
        <a:tint val="99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b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sibTrans1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0000"/>
      </a:schemeClr>
    </dgm:fillClrLst>
    <dgm:linClrLst meth="repeat">
      <a:schemeClr val="lt1"/>
    </dgm:linClrLst>
    <dgm:effectClrLst/>
    <dgm:txLinClrLst/>
    <dgm:txFillClrLst/>
    <dgm:txEffectClrLst/>
  </dgm:styleLbl>
  <dgm:styleLbl name="asst3">
    <dgm:fillClrLst>
      <a:schemeClr val="accent5">
        <a:tint val="70000"/>
      </a:schemeClr>
    </dgm:fillClrLst>
    <dgm:linClrLst meth="repeat">
      <a:schemeClr val="lt1"/>
    </dgm:linClrLst>
    <dgm:effectClrLst/>
    <dgm:txLinClrLst/>
    <dgm:txFillClrLst/>
    <dgm:txEffectClrLst/>
  </dgm:styleLbl>
  <dgm:styleLbl name="asst4">
    <dgm:fillClrLst>
      <a:schemeClr val="accent5">
        <a:tint val="5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align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bgAccFollowNode1">
    <dgm:fillClrLst meth="repeat">
      <a:schemeClr val="accent5">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55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5_3">
  <dgm:title val=""/>
  <dgm:desc val=""/>
  <dgm:catLst>
    <dgm:cat type="accent5" pri="11300"/>
  </dgm:catLst>
  <dgm:styleLbl name="node0">
    <dgm:fillClrLst meth="repeat">
      <a:schemeClr val="accent5">
        <a:shade val="80000"/>
      </a:schemeClr>
    </dgm:fillClrLst>
    <dgm:linClrLst meth="repeat">
      <a:schemeClr val="lt1"/>
    </dgm:linClrLst>
    <dgm:effectClrLst/>
    <dgm:txLinClrLst/>
    <dgm:txFillClrLst/>
    <dgm:txEffectClrLst/>
  </dgm:styleLbl>
  <dgm:styleLbl name="node1">
    <dgm:fillClrLst>
      <a:schemeClr val="accent5">
        <a:shade val="80000"/>
      </a:schemeClr>
      <a:schemeClr val="accent5">
        <a:tint val="70000"/>
      </a:schemeClr>
    </dgm:fillClrLst>
    <dgm:linClrLst meth="repeat">
      <a:schemeClr val="lt1"/>
    </dgm:linClrLst>
    <dgm:effectClrLst/>
    <dgm:txLinClrLst/>
    <dgm:txFillClrLst/>
    <dgm:txEffectClrLst/>
  </dgm:styleLbl>
  <dgm:styleLbl name="alignNode1">
    <dgm:fillClrLst>
      <a:schemeClr val="accent5">
        <a:shade val="80000"/>
      </a:schemeClr>
      <a:schemeClr val="accent5">
        <a:tint val="70000"/>
      </a:schemeClr>
    </dgm:fillClrLst>
    <dgm:linClrLst>
      <a:schemeClr val="accent5">
        <a:shade val="80000"/>
      </a:schemeClr>
      <a:schemeClr val="accent5">
        <a:tint val="70000"/>
      </a:schemeClr>
    </dgm:linClrLst>
    <dgm:effectClrLst/>
    <dgm:txLinClrLst/>
    <dgm:txFillClrLst/>
    <dgm:txEffectClrLst/>
  </dgm:styleLbl>
  <dgm:styleLbl name="lnNode1">
    <dgm:fillClrLst>
      <a:schemeClr val="accent5">
        <a:shade val="80000"/>
      </a:schemeClr>
      <a:schemeClr val="accent5">
        <a:tint val="7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tint val="70000"/>
        <a:alpha val="50000"/>
      </a:schemeClr>
    </dgm:fillClrLst>
    <dgm:linClrLst meth="repeat">
      <a:schemeClr val="lt1"/>
    </dgm:linClrLst>
    <dgm:effectClrLst/>
    <dgm:txLinClrLst/>
    <dgm:txFillClrLst/>
    <dgm:txEffectClrLst/>
  </dgm:styleLbl>
  <dgm:styleLbl name="node2">
    <dgm:fillClrLst>
      <a:schemeClr val="accent5">
        <a:tint val="99000"/>
      </a:schemeClr>
    </dgm:fillClrLst>
    <dgm:linClrLst meth="repeat">
      <a:schemeClr val="lt1"/>
    </dgm:linClrLst>
    <dgm:effectClrLst/>
    <dgm:txLinClrLst/>
    <dgm:txFillClrLst/>
    <dgm:txEffectClrLst/>
  </dgm:styleLbl>
  <dgm:styleLbl name="node3">
    <dgm:fillClrLst>
      <a:schemeClr val="accent5">
        <a:tint val="80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dgm:txEffectClrLst/>
  </dgm:styleLbl>
  <dgm:styleLbl name="f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b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sibTrans1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9000"/>
      </a:schemeClr>
    </dgm:fillClrLst>
    <dgm:linClrLst meth="repeat">
      <a:schemeClr val="lt1"/>
    </dgm:linClrLst>
    <dgm:effectClrLst/>
    <dgm:txLinClrLst/>
    <dgm:txFillClrLst/>
    <dgm:txEffectClrLst/>
  </dgm:styleLbl>
  <dgm:styleLbl name="asst3">
    <dgm:fillClrLst>
      <a:schemeClr val="accent5">
        <a:tint val="80000"/>
      </a:schemeClr>
    </dgm:fillClrLst>
    <dgm:linClrLst meth="repeat">
      <a:schemeClr val="lt1"/>
    </dgm:linClrLst>
    <dgm:effectClrLst/>
    <dgm:txLinClrLst/>
    <dgm:txFillClrLst/>
    <dgm:txEffectClrLst/>
  </dgm:styleLbl>
  <dgm:styleLbl name="asst4">
    <dgm:fillClrLst>
      <a:schemeClr val="accent5">
        <a:tint val="7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lt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9000"/>
      </a:schemeClr>
    </dgm:fillClrLst>
    <dgm:linClrLst meth="repeat">
      <a:schemeClr val="accent5">
        <a:tint val="99000"/>
      </a:schemeClr>
    </dgm:linClrLst>
    <dgm:effectClrLst/>
    <dgm:txLinClrLst/>
    <dgm:txFillClrLst meth="repeat">
      <a:schemeClr val="tx1"/>
    </dgm:txFillClrLst>
    <dgm:txEffectClrLst/>
  </dgm:styleLbl>
  <dgm:styleLbl name="parChTrans1D3">
    <dgm:fillClrLst meth="repeat">
      <a:schemeClr val="accent5">
        <a:tint val="80000"/>
      </a:schemeClr>
    </dgm:fillClrLst>
    <dgm:linClrLst meth="repeat">
      <a:schemeClr val="accent5">
        <a:tint val="80000"/>
      </a:schemeClr>
    </dgm:linClrLst>
    <dgm:effectClrLst/>
    <dgm:txLinClrLst/>
    <dgm:txFillClrLst meth="repeat">
      <a:schemeClr val="tx1"/>
    </dgm:txFillClrLst>
    <dgm:txEffectClrLst/>
  </dgm:styleLbl>
  <dgm:styleLbl name="parChTrans1D4">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912FC0A-C24F-404E-A0F7-42F309206DF3}" type="doc">
      <dgm:prSet loTypeId="urn:microsoft.com/office/officeart/2005/8/layout/orgChart1" loCatId="hierarchy" qsTypeId="urn:microsoft.com/office/officeart/2005/8/quickstyle/3d2" qsCatId="3D" csTypeId="urn:microsoft.com/office/officeart/2005/8/colors/accent1_5" csCatId="accent1" phldr="1"/>
      <dgm:spPr/>
      <dgm:t>
        <a:bodyPr/>
        <a:lstStyle/>
        <a:p>
          <a:endParaRPr lang="en-US"/>
        </a:p>
      </dgm:t>
    </dgm:pt>
    <dgm:pt modelId="{45A05D77-9081-4709-A301-ED1670679511}">
      <dgm:prSet phldrT="[Text]" custT="1">
        <dgm:style>
          <a:lnRef idx="3">
            <a:schemeClr val="lt1"/>
          </a:lnRef>
          <a:fillRef idx="1">
            <a:schemeClr val="accent1"/>
          </a:fillRef>
          <a:effectRef idx="1">
            <a:schemeClr val="accent1"/>
          </a:effectRef>
          <a:fontRef idx="minor">
            <a:schemeClr val="lt1"/>
          </a:fontRef>
        </dgm:style>
      </dgm:prSet>
      <dgm:spPr/>
      <dgm:t>
        <a:bodyPr/>
        <a:lstStyle/>
        <a:p>
          <a:r>
            <a:rPr lang="en-US" sz="2800" dirty="0"/>
            <a:t>Integrated Assessment</a:t>
          </a:r>
        </a:p>
      </dgm:t>
    </dgm:pt>
    <dgm:pt modelId="{D71044DB-2B70-4F4E-80BE-2774EFE23D9B}" type="parTrans" cxnId="{CFA81786-B748-48AF-9BFF-282DDBA00D8C}">
      <dgm:prSet/>
      <dgm:spPr/>
      <dgm:t>
        <a:bodyPr/>
        <a:lstStyle/>
        <a:p>
          <a:endParaRPr lang="en-US"/>
        </a:p>
      </dgm:t>
    </dgm:pt>
    <dgm:pt modelId="{6E62E6EC-8AE2-4AF1-A2B3-4B2DFA7C2E76}" type="sibTrans" cxnId="{CFA81786-B748-48AF-9BFF-282DDBA00D8C}">
      <dgm:prSet/>
      <dgm:spPr/>
      <dgm:t>
        <a:bodyPr/>
        <a:lstStyle/>
        <a:p>
          <a:endParaRPr lang="en-US"/>
        </a:p>
      </dgm:t>
    </dgm:pt>
    <dgm:pt modelId="{EE2601E4-BD06-488F-8835-BD42E9836204}">
      <dgm:prSet phldrT="[Text]" custT="1">
        <dgm:style>
          <a:lnRef idx="3">
            <a:schemeClr val="lt1"/>
          </a:lnRef>
          <a:fillRef idx="1">
            <a:schemeClr val="accent5"/>
          </a:fillRef>
          <a:effectRef idx="1">
            <a:schemeClr val="accent5"/>
          </a:effectRef>
          <a:fontRef idx="minor">
            <a:schemeClr val="lt1"/>
          </a:fontRef>
        </dgm:style>
      </dgm:prSet>
      <dgm:spPr/>
      <dgm:t>
        <a:bodyPr/>
        <a:lstStyle/>
        <a:p>
          <a:r>
            <a:rPr lang="en-US" sz="2600" dirty="0"/>
            <a:t>Diagnostic</a:t>
          </a:r>
        </a:p>
      </dgm:t>
    </dgm:pt>
    <dgm:pt modelId="{B12096FB-3CD0-49F4-BAF9-B1380D9A54B8}" type="parTrans" cxnId="{0A0938CA-C636-4105-B9AD-4EA7A5994EF3}">
      <dgm:prSet/>
      <dgm:spPr/>
      <dgm:t>
        <a:bodyPr/>
        <a:lstStyle/>
        <a:p>
          <a:endParaRPr lang="en-US"/>
        </a:p>
      </dgm:t>
    </dgm:pt>
    <dgm:pt modelId="{94FA67A3-20B5-450F-BA2D-9FD3B2CD0B91}" type="sibTrans" cxnId="{0A0938CA-C636-4105-B9AD-4EA7A5994EF3}">
      <dgm:prSet/>
      <dgm:spPr/>
      <dgm:t>
        <a:bodyPr/>
        <a:lstStyle/>
        <a:p>
          <a:endParaRPr lang="en-US"/>
        </a:p>
      </dgm:t>
    </dgm:pt>
    <dgm:pt modelId="{1E1F23DD-C042-4219-9C9C-280CD91B28AC}">
      <dgm:prSet phldrT="[Text]" custT="1">
        <dgm:style>
          <a:lnRef idx="3">
            <a:schemeClr val="lt1"/>
          </a:lnRef>
          <a:fillRef idx="1">
            <a:schemeClr val="accent6"/>
          </a:fillRef>
          <a:effectRef idx="1">
            <a:schemeClr val="accent6"/>
          </a:effectRef>
          <a:fontRef idx="minor">
            <a:schemeClr val="lt1"/>
          </a:fontRef>
        </dgm:style>
      </dgm:prSet>
      <dgm:spPr/>
      <dgm:t>
        <a:bodyPr/>
        <a:lstStyle/>
        <a:p>
          <a:r>
            <a:rPr lang="en-US" sz="2600" dirty="0"/>
            <a:t>Formative</a:t>
          </a:r>
        </a:p>
      </dgm:t>
    </dgm:pt>
    <dgm:pt modelId="{BA260C72-4AAC-4934-9080-9E94A5BECF03}" type="parTrans" cxnId="{74D81C63-3C7F-4FEE-ADE4-6AEB9B70E050}">
      <dgm:prSet/>
      <dgm:spPr/>
      <dgm:t>
        <a:bodyPr/>
        <a:lstStyle/>
        <a:p>
          <a:endParaRPr lang="en-US"/>
        </a:p>
      </dgm:t>
    </dgm:pt>
    <dgm:pt modelId="{F5C9150A-4E4A-4D26-8790-6B17A63FFF69}" type="sibTrans" cxnId="{74D81C63-3C7F-4FEE-ADE4-6AEB9B70E050}">
      <dgm:prSet/>
      <dgm:spPr/>
      <dgm:t>
        <a:bodyPr/>
        <a:lstStyle/>
        <a:p>
          <a:endParaRPr lang="en-US"/>
        </a:p>
      </dgm:t>
    </dgm:pt>
    <dgm:pt modelId="{26B039C9-4E13-4463-9C35-681A3ADA2ED4}">
      <dgm:prSet custT="1">
        <dgm:style>
          <a:lnRef idx="3">
            <a:schemeClr val="lt1"/>
          </a:lnRef>
          <a:fillRef idx="1">
            <a:schemeClr val="accent5"/>
          </a:fillRef>
          <a:effectRef idx="1">
            <a:schemeClr val="accent5"/>
          </a:effectRef>
          <a:fontRef idx="minor">
            <a:schemeClr val="lt1"/>
          </a:fontRef>
        </dgm:style>
      </dgm:prSet>
      <dgm:spPr/>
      <dgm:t>
        <a:bodyPr/>
        <a:lstStyle/>
        <a:p>
          <a:r>
            <a:rPr lang="en-US" sz="2600" dirty="0"/>
            <a:t>Summative</a:t>
          </a:r>
        </a:p>
      </dgm:t>
    </dgm:pt>
    <dgm:pt modelId="{DAF10627-20FA-4BDB-9365-30405B888CDC}" type="parTrans" cxnId="{A9632E11-356B-45B5-9A5F-D764C0D006B1}">
      <dgm:prSet/>
      <dgm:spPr/>
      <dgm:t>
        <a:bodyPr/>
        <a:lstStyle/>
        <a:p>
          <a:endParaRPr lang="en-US"/>
        </a:p>
      </dgm:t>
    </dgm:pt>
    <dgm:pt modelId="{3A9988E5-D2FC-4053-A3B2-804D55B5D78C}" type="sibTrans" cxnId="{A9632E11-356B-45B5-9A5F-D764C0D006B1}">
      <dgm:prSet/>
      <dgm:spPr/>
      <dgm:t>
        <a:bodyPr/>
        <a:lstStyle/>
        <a:p>
          <a:endParaRPr lang="en-US"/>
        </a:p>
      </dgm:t>
    </dgm:pt>
    <dgm:pt modelId="{1CA79E3D-2962-42C0-8C9A-1398AB3AA113}" type="pres">
      <dgm:prSet presAssocID="{4912FC0A-C24F-404E-A0F7-42F309206DF3}" presName="hierChild1" presStyleCnt="0">
        <dgm:presLayoutVars>
          <dgm:orgChart val="1"/>
          <dgm:chPref val="1"/>
          <dgm:dir/>
          <dgm:animOne val="branch"/>
          <dgm:animLvl val="lvl"/>
          <dgm:resizeHandles/>
        </dgm:presLayoutVars>
      </dgm:prSet>
      <dgm:spPr/>
    </dgm:pt>
    <dgm:pt modelId="{50A395C4-0E4D-4059-9682-15130E95B087}" type="pres">
      <dgm:prSet presAssocID="{45A05D77-9081-4709-A301-ED1670679511}" presName="hierRoot1" presStyleCnt="0">
        <dgm:presLayoutVars>
          <dgm:hierBranch val="init"/>
        </dgm:presLayoutVars>
      </dgm:prSet>
      <dgm:spPr/>
    </dgm:pt>
    <dgm:pt modelId="{CD8864FD-C9B2-494A-88EB-9FDC63761633}" type="pres">
      <dgm:prSet presAssocID="{45A05D77-9081-4709-A301-ED1670679511}" presName="rootComposite1" presStyleCnt="0"/>
      <dgm:spPr/>
    </dgm:pt>
    <dgm:pt modelId="{00DD5ACD-371A-4729-B992-E39098DC1F1D}" type="pres">
      <dgm:prSet presAssocID="{45A05D77-9081-4709-A301-ED1670679511}" presName="rootText1" presStyleLbl="node0" presStyleIdx="0" presStyleCnt="1" custScaleX="153384">
        <dgm:presLayoutVars>
          <dgm:chPref val="3"/>
        </dgm:presLayoutVars>
      </dgm:prSet>
      <dgm:spPr/>
    </dgm:pt>
    <dgm:pt modelId="{7EFA7AA0-0092-48D0-9439-0EB32D25F1C0}" type="pres">
      <dgm:prSet presAssocID="{45A05D77-9081-4709-A301-ED1670679511}" presName="rootConnector1" presStyleLbl="node1" presStyleIdx="0" presStyleCnt="0"/>
      <dgm:spPr/>
    </dgm:pt>
    <dgm:pt modelId="{C3A3393F-F860-4BD0-878D-21DC2B2B037E}" type="pres">
      <dgm:prSet presAssocID="{45A05D77-9081-4709-A301-ED1670679511}" presName="hierChild2" presStyleCnt="0"/>
      <dgm:spPr/>
    </dgm:pt>
    <dgm:pt modelId="{F3C2E6AE-54DB-4A89-888B-E04C9BF56F0C}" type="pres">
      <dgm:prSet presAssocID="{B12096FB-3CD0-49F4-BAF9-B1380D9A54B8}" presName="Name37" presStyleLbl="parChTrans1D2" presStyleIdx="0" presStyleCnt="3"/>
      <dgm:spPr/>
    </dgm:pt>
    <dgm:pt modelId="{C26441C1-06AD-4E9C-B3AD-0E67D1273C05}" type="pres">
      <dgm:prSet presAssocID="{EE2601E4-BD06-488F-8835-BD42E9836204}" presName="hierRoot2" presStyleCnt="0">
        <dgm:presLayoutVars>
          <dgm:hierBranch val="init"/>
        </dgm:presLayoutVars>
      </dgm:prSet>
      <dgm:spPr/>
    </dgm:pt>
    <dgm:pt modelId="{5AC03954-9479-483D-8DBD-7EBAB6A065EF}" type="pres">
      <dgm:prSet presAssocID="{EE2601E4-BD06-488F-8835-BD42E9836204}" presName="rootComposite" presStyleCnt="0"/>
      <dgm:spPr/>
    </dgm:pt>
    <dgm:pt modelId="{EB3699A1-9B8A-4C7E-8558-A6BFFBF82444}" type="pres">
      <dgm:prSet presAssocID="{EE2601E4-BD06-488F-8835-BD42E9836204}" presName="rootText" presStyleLbl="node2" presStyleIdx="0" presStyleCnt="3">
        <dgm:presLayoutVars>
          <dgm:chPref val="3"/>
        </dgm:presLayoutVars>
      </dgm:prSet>
      <dgm:spPr/>
    </dgm:pt>
    <dgm:pt modelId="{A9E7900D-BCDB-4A4D-9C7E-77C9A0D75570}" type="pres">
      <dgm:prSet presAssocID="{EE2601E4-BD06-488F-8835-BD42E9836204}" presName="rootConnector" presStyleLbl="node2" presStyleIdx="0" presStyleCnt="3"/>
      <dgm:spPr/>
    </dgm:pt>
    <dgm:pt modelId="{AA18F463-6B68-45B8-96E5-AD8F9FF7ECFF}" type="pres">
      <dgm:prSet presAssocID="{EE2601E4-BD06-488F-8835-BD42E9836204}" presName="hierChild4" presStyleCnt="0"/>
      <dgm:spPr/>
    </dgm:pt>
    <dgm:pt modelId="{5B27FCA1-33F8-49EE-B946-63113D12117B}" type="pres">
      <dgm:prSet presAssocID="{EE2601E4-BD06-488F-8835-BD42E9836204}" presName="hierChild5" presStyleCnt="0"/>
      <dgm:spPr/>
    </dgm:pt>
    <dgm:pt modelId="{FF99C2F2-CD21-4313-9634-001389A43FB9}" type="pres">
      <dgm:prSet presAssocID="{BA260C72-4AAC-4934-9080-9E94A5BECF03}" presName="Name37" presStyleLbl="parChTrans1D2" presStyleIdx="1" presStyleCnt="3"/>
      <dgm:spPr/>
    </dgm:pt>
    <dgm:pt modelId="{733B6E01-64FA-4661-B6CC-24705DC5A668}" type="pres">
      <dgm:prSet presAssocID="{1E1F23DD-C042-4219-9C9C-280CD91B28AC}" presName="hierRoot2" presStyleCnt="0">
        <dgm:presLayoutVars>
          <dgm:hierBranch val="init"/>
        </dgm:presLayoutVars>
      </dgm:prSet>
      <dgm:spPr/>
    </dgm:pt>
    <dgm:pt modelId="{39F62395-B5DA-4B80-989D-00F6B58952E5}" type="pres">
      <dgm:prSet presAssocID="{1E1F23DD-C042-4219-9C9C-280CD91B28AC}" presName="rootComposite" presStyleCnt="0"/>
      <dgm:spPr/>
    </dgm:pt>
    <dgm:pt modelId="{4C255BB0-1E6B-41BD-A9B3-29EA7F5693FC}" type="pres">
      <dgm:prSet presAssocID="{1E1F23DD-C042-4219-9C9C-280CD91B28AC}" presName="rootText" presStyleLbl="node2" presStyleIdx="1" presStyleCnt="3">
        <dgm:presLayoutVars>
          <dgm:chPref val="3"/>
        </dgm:presLayoutVars>
      </dgm:prSet>
      <dgm:spPr/>
    </dgm:pt>
    <dgm:pt modelId="{BA70270E-585D-4A22-B309-A104DFB9AC6E}" type="pres">
      <dgm:prSet presAssocID="{1E1F23DD-C042-4219-9C9C-280CD91B28AC}" presName="rootConnector" presStyleLbl="node2" presStyleIdx="1" presStyleCnt="3"/>
      <dgm:spPr/>
    </dgm:pt>
    <dgm:pt modelId="{18BCA5D3-DEFD-454D-9E82-F7030D92C3BC}" type="pres">
      <dgm:prSet presAssocID="{1E1F23DD-C042-4219-9C9C-280CD91B28AC}" presName="hierChild4" presStyleCnt="0"/>
      <dgm:spPr/>
    </dgm:pt>
    <dgm:pt modelId="{1ACB6A03-D727-4A7C-AFBE-AA136F42B5FF}" type="pres">
      <dgm:prSet presAssocID="{1E1F23DD-C042-4219-9C9C-280CD91B28AC}" presName="hierChild5" presStyleCnt="0"/>
      <dgm:spPr/>
    </dgm:pt>
    <dgm:pt modelId="{79A44E13-0693-4EF4-ADC9-07A7A193F52E}" type="pres">
      <dgm:prSet presAssocID="{DAF10627-20FA-4BDB-9365-30405B888CDC}" presName="Name37" presStyleLbl="parChTrans1D2" presStyleIdx="2" presStyleCnt="3"/>
      <dgm:spPr/>
    </dgm:pt>
    <dgm:pt modelId="{F19A08F4-B90B-4173-BA70-DFE8A572420E}" type="pres">
      <dgm:prSet presAssocID="{26B039C9-4E13-4463-9C35-681A3ADA2ED4}" presName="hierRoot2" presStyleCnt="0">
        <dgm:presLayoutVars>
          <dgm:hierBranch val="init"/>
        </dgm:presLayoutVars>
      </dgm:prSet>
      <dgm:spPr/>
    </dgm:pt>
    <dgm:pt modelId="{08E805BA-5AFC-4EA9-BBEB-1FA11E4A5419}" type="pres">
      <dgm:prSet presAssocID="{26B039C9-4E13-4463-9C35-681A3ADA2ED4}" presName="rootComposite" presStyleCnt="0"/>
      <dgm:spPr/>
    </dgm:pt>
    <dgm:pt modelId="{24349B9E-7679-48F3-8C1B-516E244933D3}" type="pres">
      <dgm:prSet presAssocID="{26B039C9-4E13-4463-9C35-681A3ADA2ED4}" presName="rootText" presStyleLbl="node2" presStyleIdx="2" presStyleCnt="3">
        <dgm:presLayoutVars>
          <dgm:chPref val="3"/>
        </dgm:presLayoutVars>
      </dgm:prSet>
      <dgm:spPr/>
    </dgm:pt>
    <dgm:pt modelId="{00998848-0883-4A30-8D28-291E7D75C6FB}" type="pres">
      <dgm:prSet presAssocID="{26B039C9-4E13-4463-9C35-681A3ADA2ED4}" presName="rootConnector" presStyleLbl="node2" presStyleIdx="2" presStyleCnt="3"/>
      <dgm:spPr/>
    </dgm:pt>
    <dgm:pt modelId="{45A93E4F-2C9E-47CD-9578-C6A168439A3A}" type="pres">
      <dgm:prSet presAssocID="{26B039C9-4E13-4463-9C35-681A3ADA2ED4}" presName="hierChild4" presStyleCnt="0"/>
      <dgm:spPr/>
    </dgm:pt>
    <dgm:pt modelId="{7CB973D3-9989-46AC-A626-95B627260AFD}" type="pres">
      <dgm:prSet presAssocID="{26B039C9-4E13-4463-9C35-681A3ADA2ED4}" presName="hierChild5" presStyleCnt="0"/>
      <dgm:spPr/>
    </dgm:pt>
    <dgm:pt modelId="{D3B75623-7730-4849-B266-8F96DE748465}" type="pres">
      <dgm:prSet presAssocID="{45A05D77-9081-4709-A301-ED1670679511}" presName="hierChild3" presStyleCnt="0"/>
      <dgm:spPr/>
    </dgm:pt>
  </dgm:ptLst>
  <dgm:cxnLst>
    <dgm:cxn modelId="{A9632E11-356B-45B5-9A5F-D764C0D006B1}" srcId="{45A05D77-9081-4709-A301-ED1670679511}" destId="{26B039C9-4E13-4463-9C35-681A3ADA2ED4}" srcOrd="2" destOrd="0" parTransId="{DAF10627-20FA-4BDB-9365-30405B888CDC}" sibTransId="{3A9988E5-D2FC-4053-A3B2-804D55B5D78C}"/>
    <dgm:cxn modelId="{0C6F802B-066E-43DD-AD60-BF5E9E0E752C}" type="presOf" srcId="{DAF10627-20FA-4BDB-9365-30405B888CDC}" destId="{79A44E13-0693-4EF4-ADC9-07A7A193F52E}" srcOrd="0" destOrd="0" presId="urn:microsoft.com/office/officeart/2005/8/layout/orgChart1"/>
    <dgm:cxn modelId="{74D81C63-3C7F-4FEE-ADE4-6AEB9B70E050}" srcId="{45A05D77-9081-4709-A301-ED1670679511}" destId="{1E1F23DD-C042-4219-9C9C-280CD91B28AC}" srcOrd="1" destOrd="0" parTransId="{BA260C72-4AAC-4934-9080-9E94A5BECF03}" sibTransId="{F5C9150A-4E4A-4D26-8790-6B17A63FFF69}"/>
    <dgm:cxn modelId="{03186664-12D9-4D6F-A229-522D891751ED}" type="presOf" srcId="{1E1F23DD-C042-4219-9C9C-280CD91B28AC}" destId="{4C255BB0-1E6B-41BD-A9B3-29EA7F5693FC}" srcOrd="0" destOrd="0" presId="urn:microsoft.com/office/officeart/2005/8/layout/orgChart1"/>
    <dgm:cxn modelId="{FD39B667-46BF-4463-82EE-D8FEC09DB0B8}" type="presOf" srcId="{B12096FB-3CD0-49F4-BAF9-B1380D9A54B8}" destId="{F3C2E6AE-54DB-4A89-888B-E04C9BF56F0C}" srcOrd="0" destOrd="0" presId="urn:microsoft.com/office/officeart/2005/8/layout/orgChart1"/>
    <dgm:cxn modelId="{0C8D534C-6CD4-4AEB-BB9F-A61C52DFD5E9}" type="presOf" srcId="{45A05D77-9081-4709-A301-ED1670679511}" destId="{7EFA7AA0-0092-48D0-9439-0EB32D25F1C0}" srcOrd="1" destOrd="0" presId="urn:microsoft.com/office/officeart/2005/8/layout/orgChart1"/>
    <dgm:cxn modelId="{6AE73352-EBAF-489B-92A5-AEAC047E7BF9}" type="presOf" srcId="{26B039C9-4E13-4463-9C35-681A3ADA2ED4}" destId="{24349B9E-7679-48F3-8C1B-516E244933D3}" srcOrd="0" destOrd="0" presId="urn:microsoft.com/office/officeart/2005/8/layout/orgChart1"/>
    <dgm:cxn modelId="{F164A773-4999-4490-A60E-C6B46EDF7312}" type="presOf" srcId="{26B039C9-4E13-4463-9C35-681A3ADA2ED4}" destId="{00998848-0883-4A30-8D28-291E7D75C6FB}" srcOrd="1" destOrd="0" presId="urn:microsoft.com/office/officeart/2005/8/layout/orgChart1"/>
    <dgm:cxn modelId="{CFA81786-B748-48AF-9BFF-282DDBA00D8C}" srcId="{4912FC0A-C24F-404E-A0F7-42F309206DF3}" destId="{45A05D77-9081-4709-A301-ED1670679511}" srcOrd="0" destOrd="0" parTransId="{D71044DB-2B70-4F4E-80BE-2774EFE23D9B}" sibTransId="{6E62E6EC-8AE2-4AF1-A2B3-4B2DFA7C2E76}"/>
    <dgm:cxn modelId="{8A5E2189-037A-4299-A4CA-B163E5C35E00}" type="presOf" srcId="{EE2601E4-BD06-488F-8835-BD42E9836204}" destId="{A9E7900D-BCDB-4A4D-9C7E-77C9A0D75570}" srcOrd="1" destOrd="0" presId="urn:microsoft.com/office/officeart/2005/8/layout/orgChart1"/>
    <dgm:cxn modelId="{79937491-C0C2-42A2-BCBC-B60D9C37FB15}" type="presOf" srcId="{EE2601E4-BD06-488F-8835-BD42E9836204}" destId="{EB3699A1-9B8A-4C7E-8558-A6BFFBF82444}" srcOrd="0" destOrd="0" presId="urn:microsoft.com/office/officeart/2005/8/layout/orgChart1"/>
    <dgm:cxn modelId="{3BA6AD95-3725-4D95-B13F-F82511442B0D}" type="presOf" srcId="{45A05D77-9081-4709-A301-ED1670679511}" destId="{00DD5ACD-371A-4729-B992-E39098DC1F1D}" srcOrd="0" destOrd="0" presId="urn:microsoft.com/office/officeart/2005/8/layout/orgChart1"/>
    <dgm:cxn modelId="{0A0938CA-C636-4105-B9AD-4EA7A5994EF3}" srcId="{45A05D77-9081-4709-A301-ED1670679511}" destId="{EE2601E4-BD06-488F-8835-BD42E9836204}" srcOrd="0" destOrd="0" parTransId="{B12096FB-3CD0-49F4-BAF9-B1380D9A54B8}" sibTransId="{94FA67A3-20B5-450F-BA2D-9FD3B2CD0B91}"/>
    <dgm:cxn modelId="{1E6CA5DC-591C-4B2A-AA60-BB50F1FD5DF9}" type="presOf" srcId="{1E1F23DD-C042-4219-9C9C-280CD91B28AC}" destId="{BA70270E-585D-4A22-B309-A104DFB9AC6E}" srcOrd="1" destOrd="0" presId="urn:microsoft.com/office/officeart/2005/8/layout/orgChart1"/>
    <dgm:cxn modelId="{B6B2A7EC-CC85-4469-A520-CCB5FB8DAE21}" type="presOf" srcId="{4912FC0A-C24F-404E-A0F7-42F309206DF3}" destId="{1CA79E3D-2962-42C0-8C9A-1398AB3AA113}" srcOrd="0" destOrd="0" presId="urn:microsoft.com/office/officeart/2005/8/layout/orgChart1"/>
    <dgm:cxn modelId="{19CFD2F1-E2C2-4D89-A667-005B4EBA7A5B}" type="presOf" srcId="{BA260C72-4AAC-4934-9080-9E94A5BECF03}" destId="{FF99C2F2-CD21-4313-9634-001389A43FB9}" srcOrd="0" destOrd="0" presId="urn:microsoft.com/office/officeart/2005/8/layout/orgChart1"/>
    <dgm:cxn modelId="{34562A7A-CF13-4F39-88ED-B6E5601783CF}" type="presParOf" srcId="{1CA79E3D-2962-42C0-8C9A-1398AB3AA113}" destId="{50A395C4-0E4D-4059-9682-15130E95B087}" srcOrd="0" destOrd="0" presId="urn:microsoft.com/office/officeart/2005/8/layout/orgChart1"/>
    <dgm:cxn modelId="{22373215-FF15-40B2-A3DC-C00882D2BED7}" type="presParOf" srcId="{50A395C4-0E4D-4059-9682-15130E95B087}" destId="{CD8864FD-C9B2-494A-88EB-9FDC63761633}" srcOrd="0" destOrd="0" presId="urn:microsoft.com/office/officeart/2005/8/layout/orgChart1"/>
    <dgm:cxn modelId="{959CEEDE-C86D-4D5B-ACB1-5B2A37925F89}" type="presParOf" srcId="{CD8864FD-C9B2-494A-88EB-9FDC63761633}" destId="{00DD5ACD-371A-4729-B992-E39098DC1F1D}" srcOrd="0" destOrd="0" presId="urn:microsoft.com/office/officeart/2005/8/layout/orgChart1"/>
    <dgm:cxn modelId="{A5D64A4C-3FFA-4260-997D-C5EE8B1D855E}" type="presParOf" srcId="{CD8864FD-C9B2-494A-88EB-9FDC63761633}" destId="{7EFA7AA0-0092-48D0-9439-0EB32D25F1C0}" srcOrd="1" destOrd="0" presId="urn:microsoft.com/office/officeart/2005/8/layout/orgChart1"/>
    <dgm:cxn modelId="{E86FAC7D-AB69-47B8-B2CC-264F1C0D7F8A}" type="presParOf" srcId="{50A395C4-0E4D-4059-9682-15130E95B087}" destId="{C3A3393F-F860-4BD0-878D-21DC2B2B037E}" srcOrd="1" destOrd="0" presId="urn:microsoft.com/office/officeart/2005/8/layout/orgChart1"/>
    <dgm:cxn modelId="{18272EC1-38A9-46F3-9368-D43B91D02E93}" type="presParOf" srcId="{C3A3393F-F860-4BD0-878D-21DC2B2B037E}" destId="{F3C2E6AE-54DB-4A89-888B-E04C9BF56F0C}" srcOrd="0" destOrd="0" presId="urn:microsoft.com/office/officeart/2005/8/layout/orgChart1"/>
    <dgm:cxn modelId="{22C31CB2-2A61-4D23-945B-D0A56754F48D}" type="presParOf" srcId="{C3A3393F-F860-4BD0-878D-21DC2B2B037E}" destId="{C26441C1-06AD-4E9C-B3AD-0E67D1273C05}" srcOrd="1" destOrd="0" presId="urn:microsoft.com/office/officeart/2005/8/layout/orgChart1"/>
    <dgm:cxn modelId="{374460A4-3D85-426C-A89D-D9897FB067B4}" type="presParOf" srcId="{C26441C1-06AD-4E9C-B3AD-0E67D1273C05}" destId="{5AC03954-9479-483D-8DBD-7EBAB6A065EF}" srcOrd="0" destOrd="0" presId="urn:microsoft.com/office/officeart/2005/8/layout/orgChart1"/>
    <dgm:cxn modelId="{BA078678-129C-42B3-AA95-86E3D1172E51}" type="presParOf" srcId="{5AC03954-9479-483D-8DBD-7EBAB6A065EF}" destId="{EB3699A1-9B8A-4C7E-8558-A6BFFBF82444}" srcOrd="0" destOrd="0" presId="urn:microsoft.com/office/officeart/2005/8/layout/orgChart1"/>
    <dgm:cxn modelId="{CEE4768E-6DE4-413A-B29C-BD5C5BF6DB6A}" type="presParOf" srcId="{5AC03954-9479-483D-8DBD-7EBAB6A065EF}" destId="{A9E7900D-BCDB-4A4D-9C7E-77C9A0D75570}" srcOrd="1" destOrd="0" presId="urn:microsoft.com/office/officeart/2005/8/layout/orgChart1"/>
    <dgm:cxn modelId="{18BD6FB5-3091-40B6-8360-1C7755D0D88C}" type="presParOf" srcId="{C26441C1-06AD-4E9C-B3AD-0E67D1273C05}" destId="{AA18F463-6B68-45B8-96E5-AD8F9FF7ECFF}" srcOrd="1" destOrd="0" presId="urn:microsoft.com/office/officeart/2005/8/layout/orgChart1"/>
    <dgm:cxn modelId="{80D80E37-E245-4D2E-BAF9-3275FFBA7034}" type="presParOf" srcId="{C26441C1-06AD-4E9C-B3AD-0E67D1273C05}" destId="{5B27FCA1-33F8-49EE-B946-63113D12117B}" srcOrd="2" destOrd="0" presId="urn:microsoft.com/office/officeart/2005/8/layout/orgChart1"/>
    <dgm:cxn modelId="{D6BA6B6E-53C5-458D-BA5B-D999DFD46F0C}" type="presParOf" srcId="{C3A3393F-F860-4BD0-878D-21DC2B2B037E}" destId="{FF99C2F2-CD21-4313-9634-001389A43FB9}" srcOrd="2" destOrd="0" presId="urn:microsoft.com/office/officeart/2005/8/layout/orgChart1"/>
    <dgm:cxn modelId="{9A599442-361B-4D09-A759-85422C1D6E87}" type="presParOf" srcId="{C3A3393F-F860-4BD0-878D-21DC2B2B037E}" destId="{733B6E01-64FA-4661-B6CC-24705DC5A668}" srcOrd="3" destOrd="0" presId="urn:microsoft.com/office/officeart/2005/8/layout/orgChart1"/>
    <dgm:cxn modelId="{098151DF-D2BD-4F7A-85B2-6397FB25443F}" type="presParOf" srcId="{733B6E01-64FA-4661-B6CC-24705DC5A668}" destId="{39F62395-B5DA-4B80-989D-00F6B58952E5}" srcOrd="0" destOrd="0" presId="urn:microsoft.com/office/officeart/2005/8/layout/orgChart1"/>
    <dgm:cxn modelId="{4AFE580B-5BB7-4DB6-B71C-48B75E193225}" type="presParOf" srcId="{39F62395-B5DA-4B80-989D-00F6B58952E5}" destId="{4C255BB0-1E6B-41BD-A9B3-29EA7F5693FC}" srcOrd="0" destOrd="0" presId="urn:microsoft.com/office/officeart/2005/8/layout/orgChart1"/>
    <dgm:cxn modelId="{575DC31C-89F9-4B91-9EA5-180E63DA8C53}" type="presParOf" srcId="{39F62395-B5DA-4B80-989D-00F6B58952E5}" destId="{BA70270E-585D-4A22-B309-A104DFB9AC6E}" srcOrd="1" destOrd="0" presId="urn:microsoft.com/office/officeart/2005/8/layout/orgChart1"/>
    <dgm:cxn modelId="{1FCC48F5-B560-40BB-9F4E-5B0436BCB0CE}" type="presParOf" srcId="{733B6E01-64FA-4661-B6CC-24705DC5A668}" destId="{18BCA5D3-DEFD-454D-9E82-F7030D92C3BC}" srcOrd="1" destOrd="0" presId="urn:microsoft.com/office/officeart/2005/8/layout/orgChart1"/>
    <dgm:cxn modelId="{C6EC91E6-0B22-41B5-AA1F-4FC0E32D9DDB}" type="presParOf" srcId="{733B6E01-64FA-4661-B6CC-24705DC5A668}" destId="{1ACB6A03-D727-4A7C-AFBE-AA136F42B5FF}" srcOrd="2" destOrd="0" presId="urn:microsoft.com/office/officeart/2005/8/layout/orgChart1"/>
    <dgm:cxn modelId="{933421F3-471B-4B9E-AE8A-92C66B46C873}" type="presParOf" srcId="{C3A3393F-F860-4BD0-878D-21DC2B2B037E}" destId="{79A44E13-0693-4EF4-ADC9-07A7A193F52E}" srcOrd="4" destOrd="0" presId="urn:microsoft.com/office/officeart/2005/8/layout/orgChart1"/>
    <dgm:cxn modelId="{ED1C52C6-5FF3-4093-8419-C79E2AA4BAF1}" type="presParOf" srcId="{C3A3393F-F860-4BD0-878D-21DC2B2B037E}" destId="{F19A08F4-B90B-4173-BA70-DFE8A572420E}" srcOrd="5" destOrd="0" presId="urn:microsoft.com/office/officeart/2005/8/layout/orgChart1"/>
    <dgm:cxn modelId="{038E8822-C251-4A1D-AFCD-7FF5955867BD}" type="presParOf" srcId="{F19A08F4-B90B-4173-BA70-DFE8A572420E}" destId="{08E805BA-5AFC-4EA9-BBEB-1FA11E4A5419}" srcOrd="0" destOrd="0" presId="urn:microsoft.com/office/officeart/2005/8/layout/orgChart1"/>
    <dgm:cxn modelId="{61E7DB26-1C52-4855-8DB6-7808BE2C2B83}" type="presParOf" srcId="{08E805BA-5AFC-4EA9-BBEB-1FA11E4A5419}" destId="{24349B9E-7679-48F3-8C1B-516E244933D3}" srcOrd="0" destOrd="0" presId="urn:microsoft.com/office/officeart/2005/8/layout/orgChart1"/>
    <dgm:cxn modelId="{1B2A7758-2A7A-4BF9-AFF4-8BDA3CA47A8F}" type="presParOf" srcId="{08E805BA-5AFC-4EA9-BBEB-1FA11E4A5419}" destId="{00998848-0883-4A30-8D28-291E7D75C6FB}" srcOrd="1" destOrd="0" presId="urn:microsoft.com/office/officeart/2005/8/layout/orgChart1"/>
    <dgm:cxn modelId="{F7E61EB1-4175-466B-9A86-86EF1A61C126}" type="presParOf" srcId="{F19A08F4-B90B-4173-BA70-DFE8A572420E}" destId="{45A93E4F-2C9E-47CD-9578-C6A168439A3A}" srcOrd="1" destOrd="0" presId="urn:microsoft.com/office/officeart/2005/8/layout/orgChart1"/>
    <dgm:cxn modelId="{261DA111-AA95-496C-AC78-386A1520319D}" type="presParOf" srcId="{F19A08F4-B90B-4173-BA70-DFE8A572420E}" destId="{7CB973D3-9989-46AC-A626-95B627260AFD}" srcOrd="2" destOrd="0" presId="urn:microsoft.com/office/officeart/2005/8/layout/orgChart1"/>
    <dgm:cxn modelId="{FE05A4DC-CB22-442F-B628-D933BD6787FF}" type="presParOf" srcId="{50A395C4-0E4D-4059-9682-15130E95B087}" destId="{D3B75623-7730-4849-B266-8F96DE748465}"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778FCF2-4F20-4D05-9E2D-8649C3265A89}" type="doc">
      <dgm:prSet loTypeId="urn:microsoft.com/office/officeart/2005/8/layout/orgChart1" loCatId="hierarchy" qsTypeId="urn:microsoft.com/office/officeart/2005/8/quickstyle/3d2" qsCatId="3D" csTypeId="urn:microsoft.com/office/officeart/2005/8/colors/accent2_5" csCatId="accent2" phldr="1"/>
      <dgm:spPr/>
      <dgm:t>
        <a:bodyPr/>
        <a:lstStyle/>
        <a:p>
          <a:endParaRPr lang="en-US"/>
        </a:p>
      </dgm:t>
    </dgm:pt>
    <dgm:pt modelId="{4315F62E-86AB-44B4-BE42-9FEE4B62E21B}">
      <dgm:prSet phldrT="[Text]" custT="1">
        <dgm:style>
          <a:lnRef idx="3">
            <a:schemeClr val="lt1"/>
          </a:lnRef>
          <a:fillRef idx="1">
            <a:schemeClr val="accent1"/>
          </a:fillRef>
          <a:effectRef idx="1">
            <a:schemeClr val="accent1"/>
          </a:effectRef>
          <a:fontRef idx="minor">
            <a:schemeClr val="lt1"/>
          </a:fontRef>
        </dgm:style>
      </dgm:prSet>
      <dgm:spPr/>
      <dgm:t>
        <a:bodyPr/>
        <a:lstStyle/>
        <a:p>
          <a:r>
            <a:rPr lang="en-US" sz="2800" dirty="0"/>
            <a:t>Assessment Methods</a:t>
          </a:r>
        </a:p>
      </dgm:t>
    </dgm:pt>
    <dgm:pt modelId="{1B6B88F1-1289-428D-A59C-C34932DEC3AD}" type="parTrans" cxnId="{8BAF8FAF-38E2-41C0-8B03-25FDC6D71DE5}">
      <dgm:prSet/>
      <dgm:spPr/>
      <dgm:t>
        <a:bodyPr/>
        <a:lstStyle/>
        <a:p>
          <a:endParaRPr lang="en-US"/>
        </a:p>
      </dgm:t>
    </dgm:pt>
    <dgm:pt modelId="{F23C261A-2F0C-4615-8A6F-91976C50681D}" type="sibTrans" cxnId="{8BAF8FAF-38E2-41C0-8B03-25FDC6D71DE5}">
      <dgm:prSet/>
      <dgm:spPr/>
      <dgm:t>
        <a:bodyPr/>
        <a:lstStyle/>
        <a:p>
          <a:endParaRPr lang="en-US"/>
        </a:p>
      </dgm:t>
    </dgm:pt>
    <dgm:pt modelId="{297772D6-99A3-4BE3-93C4-11D532D92C88}">
      <dgm:prSet phldrT="[Text]" custT="1">
        <dgm:style>
          <a:lnRef idx="3">
            <a:schemeClr val="lt1"/>
          </a:lnRef>
          <a:fillRef idx="1">
            <a:schemeClr val="accent6"/>
          </a:fillRef>
          <a:effectRef idx="1">
            <a:schemeClr val="accent6"/>
          </a:effectRef>
          <a:fontRef idx="minor">
            <a:schemeClr val="lt1"/>
          </a:fontRef>
        </dgm:style>
      </dgm:prSet>
      <dgm:spPr/>
      <dgm:t>
        <a:bodyPr/>
        <a:lstStyle/>
        <a:p>
          <a:r>
            <a:rPr lang="en-US" sz="2400" dirty="0"/>
            <a:t>Questioning</a:t>
          </a:r>
        </a:p>
      </dgm:t>
    </dgm:pt>
    <dgm:pt modelId="{04E00464-967E-49FA-8436-8993678753B6}" type="parTrans" cxnId="{C4D28A24-4827-4540-9DEF-E8144BC1F4A6}">
      <dgm:prSet/>
      <dgm:spPr/>
      <dgm:t>
        <a:bodyPr/>
        <a:lstStyle/>
        <a:p>
          <a:endParaRPr lang="en-US"/>
        </a:p>
      </dgm:t>
    </dgm:pt>
    <dgm:pt modelId="{A57B54C1-AEDE-461A-AADA-0F63FF8F2EE0}" type="sibTrans" cxnId="{C4D28A24-4827-4540-9DEF-E8144BC1F4A6}">
      <dgm:prSet/>
      <dgm:spPr/>
      <dgm:t>
        <a:bodyPr/>
        <a:lstStyle/>
        <a:p>
          <a:endParaRPr lang="en-US"/>
        </a:p>
      </dgm:t>
    </dgm:pt>
    <dgm:pt modelId="{1F909842-DB45-460F-87D0-E29CB3839B8C}">
      <dgm:prSet phldrT="[Text]" custT="1">
        <dgm:style>
          <a:lnRef idx="3">
            <a:schemeClr val="lt1"/>
          </a:lnRef>
          <a:fillRef idx="1">
            <a:schemeClr val="accent5"/>
          </a:fillRef>
          <a:effectRef idx="1">
            <a:schemeClr val="accent5"/>
          </a:effectRef>
          <a:fontRef idx="minor">
            <a:schemeClr val="lt1"/>
          </a:fontRef>
        </dgm:style>
      </dgm:prSet>
      <dgm:spPr/>
      <dgm:t>
        <a:bodyPr/>
        <a:lstStyle/>
        <a:p>
          <a:r>
            <a:rPr lang="en-US" sz="2400" dirty="0"/>
            <a:t>Product Evaluation</a:t>
          </a:r>
        </a:p>
      </dgm:t>
    </dgm:pt>
    <dgm:pt modelId="{320037E6-8D62-47F8-964B-3438CD071C79}" type="parTrans" cxnId="{ACC90C67-4E6F-4D7E-AE88-EA8E99296931}">
      <dgm:prSet/>
      <dgm:spPr/>
      <dgm:t>
        <a:bodyPr/>
        <a:lstStyle/>
        <a:p>
          <a:endParaRPr lang="en-US"/>
        </a:p>
      </dgm:t>
    </dgm:pt>
    <dgm:pt modelId="{E86894DF-7C1C-453C-A020-8BD566D2050F}" type="sibTrans" cxnId="{ACC90C67-4E6F-4D7E-AE88-EA8E99296931}">
      <dgm:prSet/>
      <dgm:spPr/>
      <dgm:t>
        <a:bodyPr/>
        <a:lstStyle/>
        <a:p>
          <a:endParaRPr lang="en-US"/>
        </a:p>
      </dgm:t>
    </dgm:pt>
    <dgm:pt modelId="{EE6CBC93-6715-43C1-80BC-45B80A3E58E7}">
      <dgm:prSet phldrT="[Text]" custT="1">
        <dgm:style>
          <a:lnRef idx="3">
            <a:schemeClr val="lt1"/>
          </a:lnRef>
          <a:fillRef idx="1">
            <a:schemeClr val="accent6"/>
          </a:fillRef>
          <a:effectRef idx="1">
            <a:schemeClr val="accent6"/>
          </a:effectRef>
          <a:fontRef idx="minor">
            <a:schemeClr val="lt1"/>
          </a:fontRef>
        </dgm:style>
      </dgm:prSet>
      <dgm:spPr/>
      <dgm:t>
        <a:bodyPr/>
        <a:lstStyle/>
        <a:p>
          <a:r>
            <a:rPr lang="en-US" sz="2400" dirty="0"/>
            <a:t>Observation</a:t>
          </a:r>
        </a:p>
      </dgm:t>
    </dgm:pt>
    <dgm:pt modelId="{5C469DF5-3E53-4AE1-8B9D-B27970097842}" type="parTrans" cxnId="{7FF0C6DE-C53E-401E-B038-1E414E895010}">
      <dgm:prSet/>
      <dgm:spPr/>
      <dgm:t>
        <a:bodyPr/>
        <a:lstStyle/>
        <a:p>
          <a:endParaRPr lang="en-US"/>
        </a:p>
      </dgm:t>
    </dgm:pt>
    <dgm:pt modelId="{895E9713-47F0-4757-98A4-1C8ABBDDF741}" type="sibTrans" cxnId="{7FF0C6DE-C53E-401E-B038-1E414E895010}">
      <dgm:prSet/>
      <dgm:spPr/>
      <dgm:t>
        <a:bodyPr/>
        <a:lstStyle/>
        <a:p>
          <a:endParaRPr lang="en-US"/>
        </a:p>
      </dgm:t>
    </dgm:pt>
    <dgm:pt modelId="{799DF5AB-B575-4C43-9EF7-7C26A87D861A}" type="pres">
      <dgm:prSet presAssocID="{2778FCF2-4F20-4D05-9E2D-8649C3265A89}" presName="hierChild1" presStyleCnt="0">
        <dgm:presLayoutVars>
          <dgm:orgChart val="1"/>
          <dgm:chPref val="1"/>
          <dgm:dir/>
          <dgm:animOne val="branch"/>
          <dgm:animLvl val="lvl"/>
          <dgm:resizeHandles/>
        </dgm:presLayoutVars>
      </dgm:prSet>
      <dgm:spPr/>
    </dgm:pt>
    <dgm:pt modelId="{17EA075B-21C4-4155-B8F9-799791F15E1F}" type="pres">
      <dgm:prSet presAssocID="{4315F62E-86AB-44B4-BE42-9FEE4B62E21B}" presName="hierRoot1" presStyleCnt="0">
        <dgm:presLayoutVars>
          <dgm:hierBranch val="init"/>
        </dgm:presLayoutVars>
      </dgm:prSet>
      <dgm:spPr/>
    </dgm:pt>
    <dgm:pt modelId="{3AF5C85B-4730-45A2-A0AC-0E124056E767}" type="pres">
      <dgm:prSet presAssocID="{4315F62E-86AB-44B4-BE42-9FEE4B62E21B}" presName="rootComposite1" presStyleCnt="0"/>
      <dgm:spPr/>
    </dgm:pt>
    <dgm:pt modelId="{A608B290-BBA1-42EA-8627-DF8017516988}" type="pres">
      <dgm:prSet presAssocID="{4315F62E-86AB-44B4-BE42-9FEE4B62E21B}" presName="rootText1" presStyleLbl="node0" presStyleIdx="0" presStyleCnt="1" custScaleX="167801">
        <dgm:presLayoutVars>
          <dgm:chPref val="3"/>
        </dgm:presLayoutVars>
      </dgm:prSet>
      <dgm:spPr/>
    </dgm:pt>
    <dgm:pt modelId="{41A52DFA-EA6C-4D42-9ED9-D1958787EB6E}" type="pres">
      <dgm:prSet presAssocID="{4315F62E-86AB-44B4-BE42-9FEE4B62E21B}" presName="rootConnector1" presStyleLbl="node1" presStyleIdx="0" presStyleCnt="0"/>
      <dgm:spPr/>
    </dgm:pt>
    <dgm:pt modelId="{6CB374B8-E7E7-4B72-A9A5-F76BAE092796}" type="pres">
      <dgm:prSet presAssocID="{4315F62E-86AB-44B4-BE42-9FEE4B62E21B}" presName="hierChild2" presStyleCnt="0"/>
      <dgm:spPr/>
    </dgm:pt>
    <dgm:pt modelId="{0E3DC6A6-72A0-4549-AFE6-A69896FFAE28}" type="pres">
      <dgm:prSet presAssocID="{04E00464-967E-49FA-8436-8993678753B6}" presName="Name37" presStyleLbl="parChTrans1D2" presStyleIdx="0" presStyleCnt="3"/>
      <dgm:spPr/>
    </dgm:pt>
    <dgm:pt modelId="{C1DFCF61-C005-4C19-9FA2-DD0F34DEB9AA}" type="pres">
      <dgm:prSet presAssocID="{297772D6-99A3-4BE3-93C4-11D532D92C88}" presName="hierRoot2" presStyleCnt="0">
        <dgm:presLayoutVars>
          <dgm:hierBranch val="init"/>
        </dgm:presLayoutVars>
      </dgm:prSet>
      <dgm:spPr/>
    </dgm:pt>
    <dgm:pt modelId="{8D2DDB3F-D779-4638-B9BB-71997D8A599C}" type="pres">
      <dgm:prSet presAssocID="{297772D6-99A3-4BE3-93C4-11D532D92C88}" presName="rootComposite" presStyleCnt="0"/>
      <dgm:spPr/>
    </dgm:pt>
    <dgm:pt modelId="{249312C4-0F64-47AB-BF40-42C99B3A6E3E}" type="pres">
      <dgm:prSet presAssocID="{297772D6-99A3-4BE3-93C4-11D532D92C88}" presName="rootText" presStyleLbl="node2" presStyleIdx="0" presStyleCnt="3" custScaleX="110000" custScaleY="110000">
        <dgm:presLayoutVars>
          <dgm:chPref val="3"/>
        </dgm:presLayoutVars>
      </dgm:prSet>
      <dgm:spPr/>
    </dgm:pt>
    <dgm:pt modelId="{F9189975-9781-489E-B973-71C98A13BCD6}" type="pres">
      <dgm:prSet presAssocID="{297772D6-99A3-4BE3-93C4-11D532D92C88}" presName="rootConnector" presStyleLbl="node2" presStyleIdx="0" presStyleCnt="3"/>
      <dgm:spPr/>
    </dgm:pt>
    <dgm:pt modelId="{2CFBAE96-A05B-471C-8A09-C394815B98D7}" type="pres">
      <dgm:prSet presAssocID="{297772D6-99A3-4BE3-93C4-11D532D92C88}" presName="hierChild4" presStyleCnt="0"/>
      <dgm:spPr/>
    </dgm:pt>
    <dgm:pt modelId="{E31494EA-0DF8-4FC0-948C-BDBD31E7747D}" type="pres">
      <dgm:prSet presAssocID="{297772D6-99A3-4BE3-93C4-11D532D92C88}" presName="hierChild5" presStyleCnt="0"/>
      <dgm:spPr/>
    </dgm:pt>
    <dgm:pt modelId="{50F7BF35-A340-4C65-AF13-652E22CC449D}" type="pres">
      <dgm:prSet presAssocID="{320037E6-8D62-47F8-964B-3438CD071C79}" presName="Name37" presStyleLbl="parChTrans1D2" presStyleIdx="1" presStyleCnt="3"/>
      <dgm:spPr/>
    </dgm:pt>
    <dgm:pt modelId="{868FFF7C-F1F9-48C9-B504-BE22FAC74D61}" type="pres">
      <dgm:prSet presAssocID="{1F909842-DB45-460F-87D0-E29CB3839B8C}" presName="hierRoot2" presStyleCnt="0">
        <dgm:presLayoutVars>
          <dgm:hierBranch val="init"/>
        </dgm:presLayoutVars>
      </dgm:prSet>
      <dgm:spPr/>
    </dgm:pt>
    <dgm:pt modelId="{EBB9559B-9F4C-4523-8408-B87694C5CD6D}" type="pres">
      <dgm:prSet presAssocID="{1F909842-DB45-460F-87D0-E29CB3839B8C}" presName="rootComposite" presStyleCnt="0"/>
      <dgm:spPr/>
    </dgm:pt>
    <dgm:pt modelId="{EED41511-DE2D-4D0E-BA6E-54FD55567C3D}" type="pres">
      <dgm:prSet presAssocID="{1F909842-DB45-460F-87D0-E29CB3839B8C}" presName="rootText" presStyleLbl="node2" presStyleIdx="1" presStyleCnt="3" custScaleX="110000" custScaleY="110000">
        <dgm:presLayoutVars>
          <dgm:chPref val="3"/>
        </dgm:presLayoutVars>
      </dgm:prSet>
      <dgm:spPr/>
    </dgm:pt>
    <dgm:pt modelId="{9F43FAE7-D1CC-4FF3-8799-33684CC5FC64}" type="pres">
      <dgm:prSet presAssocID="{1F909842-DB45-460F-87D0-E29CB3839B8C}" presName="rootConnector" presStyleLbl="node2" presStyleIdx="1" presStyleCnt="3"/>
      <dgm:spPr/>
    </dgm:pt>
    <dgm:pt modelId="{2DE2BF7C-B6C6-4F55-A1CB-AC7065CA2C08}" type="pres">
      <dgm:prSet presAssocID="{1F909842-DB45-460F-87D0-E29CB3839B8C}" presName="hierChild4" presStyleCnt="0"/>
      <dgm:spPr/>
    </dgm:pt>
    <dgm:pt modelId="{B69382C7-55B1-4467-AFBF-C8F6975D237B}" type="pres">
      <dgm:prSet presAssocID="{1F909842-DB45-460F-87D0-E29CB3839B8C}" presName="hierChild5" presStyleCnt="0"/>
      <dgm:spPr/>
    </dgm:pt>
    <dgm:pt modelId="{F93CE84B-53EF-4DD2-B4D9-E30662D3F97C}" type="pres">
      <dgm:prSet presAssocID="{5C469DF5-3E53-4AE1-8B9D-B27970097842}" presName="Name37" presStyleLbl="parChTrans1D2" presStyleIdx="2" presStyleCnt="3"/>
      <dgm:spPr/>
    </dgm:pt>
    <dgm:pt modelId="{2352C2FB-5E2C-46F6-89B3-C4CFE50E8F8A}" type="pres">
      <dgm:prSet presAssocID="{EE6CBC93-6715-43C1-80BC-45B80A3E58E7}" presName="hierRoot2" presStyleCnt="0">
        <dgm:presLayoutVars>
          <dgm:hierBranch val="init"/>
        </dgm:presLayoutVars>
      </dgm:prSet>
      <dgm:spPr/>
    </dgm:pt>
    <dgm:pt modelId="{09A80B74-40ED-4ABE-BB1D-DE752294AC78}" type="pres">
      <dgm:prSet presAssocID="{EE6CBC93-6715-43C1-80BC-45B80A3E58E7}" presName="rootComposite" presStyleCnt="0"/>
      <dgm:spPr/>
    </dgm:pt>
    <dgm:pt modelId="{A8B7EC9A-A054-47E5-B4AB-ABADB33095FE}" type="pres">
      <dgm:prSet presAssocID="{EE6CBC93-6715-43C1-80BC-45B80A3E58E7}" presName="rootText" presStyleLbl="node2" presStyleIdx="2" presStyleCnt="3" custScaleX="110000" custScaleY="110000">
        <dgm:presLayoutVars>
          <dgm:chPref val="3"/>
        </dgm:presLayoutVars>
      </dgm:prSet>
      <dgm:spPr/>
    </dgm:pt>
    <dgm:pt modelId="{9F7C733D-6C18-473C-9252-3E3A83C47239}" type="pres">
      <dgm:prSet presAssocID="{EE6CBC93-6715-43C1-80BC-45B80A3E58E7}" presName="rootConnector" presStyleLbl="node2" presStyleIdx="2" presStyleCnt="3"/>
      <dgm:spPr/>
    </dgm:pt>
    <dgm:pt modelId="{13466C65-E157-4A51-A8B3-E5B6F454015A}" type="pres">
      <dgm:prSet presAssocID="{EE6CBC93-6715-43C1-80BC-45B80A3E58E7}" presName="hierChild4" presStyleCnt="0"/>
      <dgm:spPr/>
    </dgm:pt>
    <dgm:pt modelId="{AD2A798D-A394-4694-9ADC-7F213A742210}" type="pres">
      <dgm:prSet presAssocID="{EE6CBC93-6715-43C1-80BC-45B80A3E58E7}" presName="hierChild5" presStyleCnt="0"/>
      <dgm:spPr/>
    </dgm:pt>
    <dgm:pt modelId="{0971F944-C6EB-4CE4-B568-3579D610C909}" type="pres">
      <dgm:prSet presAssocID="{4315F62E-86AB-44B4-BE42-9FEE4B62E21B}" presName="hierChild3" presStyleCnt="0"/>
      <dgm:spPr/>
    </dgm:pt>
  </dgm:ptLst>
  <dgm:cxnLst>
    <dgm:cxn modelId="{96F33402-923C-4299-9459-0852868C6EFE}" type="presOf" srcId="{4315F62E-86AB-44B4-BE42-9FEE4B62E21B}" destId="{A608B290-BBA1-42EA-8627-DF8017516988}" srcOrd="0" destOrd="0" presId="urn:microsoft.com/office/officeart/2005/8/layout/orgChart1"/>
    <dgm:cxn modelId="{C1BA2E16-9FE8-484E-8073-A82065DD99D0}" type="presOf" srcId="{297772D6-99A3-4BE3-93C4-11D532D92C88}" destId="{F9189975-9781-489E-B973-71C98A13BCD6}" srcOrd="1" destOrd="0" presId="urn:microsoft.com/office/officeart/2005/8/layout/orgChart1"/>
    <dgm:cxn modelId="{C4D28A24-4827-4540-9DEF-E8144BC1F4A6}" srcId="{4315F62E-86AB-44B4-BE42-9FEE4B62E21B}" destId="{297772D6-99A3-4BE3-93C4-11D532D92C88}" srcOrd="0" destOrd="0" parTransId="{04E00464-967E-49FA-8436-8993678753B6}" sibTransId="{A57B54C1-AEDE-461A-AADA-0F63FF8F2EE0}"/>
    <dgm:cxn modelId="{F4E5A624-AF12-4737-B11C-6E104024C160}" type="presOf" srcId="{5C469DF5-3E53-4AE1-8B9D-B27970097842}" destId="{F93CE84B-53EF-4DD2-B4D9-E30662D3F97C}" srcOrd="0" destOrd="0" presId="urn:microsoft.com/office/officeart/2005/8/layout/orgChart1"/>
    <dgm:cxn modelId="{C6D1EF41-A834-4E99-B18F-B69DA8A4C57B}" type="presOf" srcId="{EE6CBC93-6715-43C1-80BC-45B80A3E58E7}" destId="{9F7C733D-6C18-473C-9252-3E3A83C47239}" srcOrd="1" destOrd="0" presId="urn:microsoft.com/office/officeart/2005/8/layout/orgChart1"/>
    <dgm:cxn modelId="{A3876266-DCC0-4A62-B807-D3512285B7C2}" type="presOf" srcId="{320037E6-8D62-47F8-964B-3438CD071C79}" destId="{50F7BF35-A340-4C65-AF13-652E22CC449D}" srcOrd="0" destOrd="0" presId="urn:microsoft.com/office/officeart/2005/8/layout/orgChart1"/>
    <dgm:cxn modelId="{ACC90C67-4E6F-4D7E-AE88-EA8E99296931}" srcId="{4315F62E-86AB-44B4-BE42-9FEE4B62E21B}" destId="{1F909842-DB45-460F-87D0-E29CB3839B8C}" srcOrd="1" destOrd="0" parTransId="{320037E6-8D62-47F8-964B-3438CD071C79}" sibTransId="{E86894DF-7C1C-453C-A020-8BD566D2050F}"/>
    <dgm:cxn modelId="{DD94FA6F-5FDB-4B55-9700-60D41E6C37AD}" type="presOf" srcId="{1F909842-DB45-460F-87D0-E29CB3839B8C}" destId="{EED41511-DE2D-4D0E-BA6E-54FD55567C3D}" srcOrd="0" destOrd="0" presId="urn:microsoft.com/office/officeart/2005/8/layout/orgChart1"/>
    <dgm:cxn modelId="{8BAF8FAF-38E2-41C0-8B03-25FDC6D71DE5}" srcId="{2778FCF2-4F20-4D05-9E2D-8649C3265A89}" destId="{4315F62E-86AB-44B4-BE42-9FEE4B62E21B}" srcOrd="0" destOrd="0" parTransId="{1B6B88F1-1289-428D-A59C-C34932DEC3AD}" sibTransId="{F23C261A-2F0C-4615-8A6F-91976C50681D}"/>
    <dgm:cxn modelId="{89A2C5B8-2C95-4972-914F-E97863D15099}" type="presOf" srcId="{297772D6-99A3-4BE3-93C4-11D532D92C88}" destId="{249312C4-0F64-47AB-BF40-42C99B3A6E3E}" srcOrd="0" destOrd="0" presId="urn:microsoft.com/office/officeart/2005/8/layout/orgChart1"/>
    <dgm:cxn modelId="{324085B9-7297-4DEA-BBB3-87BE3EE54ADD}" type="presOf" srcId="{04E00464-967E-49FA-8436-8993678753B6}" destId="{0E3DC6A6-72A0-4549-AFE6-A69896FFAE28}" srcOrd="0" destOrd="0" presId="urn:microsoft.com/office/officeart/2005/8/layout/orgChart1"/>
    <dgm:cxn modelId="{2F6CB5C5-3654-48DD-8CB3-8BBD331551B0}" type="presOf" srcId="{4315F62E-86AB-44B4-BE42-9FEE4B62E21B}" destId="{41A52DFA-EA6C-4D42-9ED9-D1958787EB6E}" srcOrd="1" destOrd="0" presId="urn:microsoft.com/office/officeart/2005/8/layout/orgChart1"/>
    <dgm:cxn modelId="{7FF0C6DE-C53E-401E-B038-1E414E895010}" srcId="{4315F62E-86AB-44B4-BE42-9FEE4B62E21B}" destId="{EE6CBC93-6715-43C1-80BC-45B80A3E58E7}" srcOrd="2" destOrd="0" parTransId="{5C469DF5-3E53-4AE1-8B9D-B27970097842}" sibTransId="{895E9713-47F0-4757-98A4-1C8ABBDDF741}"/>
    <dgm:cxn modelId="{386B3EE8-FB7E-4B7B-8AA0-C81F6E9626E0}" type="presOf" srcId="{EE6CBC93-6715-43C1-80BC-45B80A3E58E7}" destId="{A8B7EC9A-A054-47E5-B4AB-ABADB33095FE}" srcOrd="0" destOrd="0" presId="urn:microsoft.com/office/officeart/2005/8/layout/orgChart1"/>
    <dgm:cxn modelId="{59CD02ED-A305-4693-9887-3C4BE01EB4ED}" type="presOf" srcId="{1F909842-DB45-460F-87D0-E29CB3839B8C}" destId="{9F43FAE7-D1CC-4FF3-8799-33684CC5FC64}" srcOrd="1" destOrd="0" presId="urn:microsoft.com/office/officeart/2005/8/layout/orgChart1"/>
    <dgm:cxn modelId="{DDA073FA-29EB-4BB3-A6BF-8B97F08145B5}" type="presOf" srcId="{2778FCF2-4F20-4D05-9E2D-8649C3265A89}" destId="{799DF5AB-B575-4C43-9EF7-7C26A87D861A}" srcOrd="0" destOrd="0" presId="urn:microsoft.com/office/officeart/2005/8/layout/orgChart1"/>
    <dgm:cxn modelId="{7785AAAA-11CF-4868-BD50-BFBF6517B154}" type="presParOf" srcId="{799DF5AB-B575-4C43-9EF7-7C26A87D861A}" destId="{17EA075B-21C4-4155-B8F9-799791F15E1F}" srcOrd="0" destOrd="0" presId="urn:microsoft.com/office/officeart/2005/8/layout/orgChart1"/>
    <dgm:cxn modelId="{5A3DE819-2F90-4C78-8833-5C61208BF16C}" type="presParOf" srcId="{17EA075B-21C4-4155-B8F9-799791F15E1F}" destId="{3AF5C85B-4730-45A2-A0AC-0E124056E767}" srcOrd="0" destOrd="0" presId="urn:microsoft.com/office/officeart/2005/8/layout/orgChart1"/>
    <dgm:cxn modelId="{EB68C1CE-9AF7-456E-A6BD-6C5C59310375}" type="presParOf" srcId="{3AF5C85B-4730-45A2-A0AC-0E124056E767}" destId="{A608B290-BBA1-42EA-8627-DF8017516988}" srcOrd="0" destOrd="0" presId="urn:microsoft.com/office/officeart/2005/8/layout/orgChart1"/>
    <dgm:cxn modelId="{73236C50-2385-4CE5-9EF4-3794CA63A516}" type="presParOf" srcId="{3AF5C85B-4730-45A2-A0AC-0E124056E767}" destId="{41A52DFA-EA6C-4D42-9ED9-D1958787EB6E}" srcOrd="1" destOrd="0" presId="urn:microsoft.com/office/officeart/2005/8/layout/orgChart1"/>
    <dgm:cxn modelId="{4C766A2F-7291-4C57-82D2-4E497DB845B0}" type="presParOf" srcId="{17EA075B-21C4-4155-B8F9-799791F15E1F}" destId="{6CB374B8-E7E7-4B72-A9A5-F76BAE092796}" srcOrd="1" destOrd="0" presId="urn:microsoft.com/office/officeart/2005/8/layout/orgChart1"/>
    <dgm:cxn modelId="{E1E66270-C712-489E-9DC3-D8CA8EBEF712}" type="presParOf" srcId="{6CB374B8-E7E7-4B72-A9A5-F76BAE092796}" destId="{0E3DC6A6-72A0-4549-AFE6-A69896FFAE28}" srcOrd="0" destOrd="0" presId="urn:microsoft.com/office/officeart/2005/8/layout/orgChart1"/>
    <dgm:cxn modelId="{852A9E31-AC86-462A-BE7D-79F8D5E62A7D}" type="presParOf" srcId="{6CB374B8-E7E7-4B72-A9A5-F76BAE092796}" destId="{C1DFCF61-C005-4C19-9FA2-DD0F34DEB9AA}" srcOrd="1" destOrd="0" presId="urn:microsoft.com/office/officeart/2005/8/layout/orgChart1"/>
    <dgm:cxn modelId="{CF32D405-D626-4025-B60C-5A9633C137F9}" type="presParOf" srcId="{C1DFCF61-C005-4C19-9FA2-DD0F34DEB9AA}" destId="{8D2DDB3F-D779-4638-B9BB-71997D8A599C}" srcOrd="0" destOrd="0" presId="urn:microsoft.com/office/officeart/2005/8/layout/orgChart1"/>
    <dgm:cxn modelId="{73F0431F-06BE-4A44-8A10-B1A80704426F}" type="presParOf" srcId="{8D2DDB3F-D779-4638-B9BB-71997D8A599C}" destId="{249312C4-0F64-47AB-BF40-42C99B3A6E3E}" srcOrd="0" destOrd="0" presId="urn:microsoft.com/office/officeart/2005/8/layout/orgChart1"/>
    <dgm:cxn modelId="{74F4E071-41A3-4FE4-88A1-C543EA5E69BA}" type="presParOf" srcId="{8D2DDB3F-D779-4638-B9BB-71997D8A599C}" destId="{F9189975-9781-489E-B973-71C98A13BCD6}" srcOrd="1" destOrd="0" presId="urn:microsoft.com/office/officeart/2005/8/layout/orgChart1"/>
    <dgm:cxn modelId="{CF690313-878F-4814-9150-F3AE1A2AB7A0}" type="presParOf" srcId="{C1DFCF61-C005-4C19-9FA2-DD0F34DEB9AA}" destId="{2CFBAE96-A05B-471C-8A09-C394815B98D7}" srcOrd="1" destOrd="0" presId="urn:microsoft.com/office/officeart/2005/8/layout/orgChart1"/>
    <dgm:cxn modelId="{B9D90D19-0A57-4673-A346-D6A52E962479}" type="presParOf" srcId="{C1DFCF61-C005-4C19-9FA2-DD0F34DEB9AA}" destId="{E31494EA-0DF8-4FC0-948C-BDBD31E7747D}" srcOrd="2" destOrd="0" presId="urn:microsoft.com/office/officeart/2005/8/layout/orgChart1"/>
    <dgm:cxn modelId="{34273B7D-C565-4F1A-B47E-55C999DE13EF}" type="presParOf" srcId="{6CB374B8-E7E7-4B72-A9A5-F76BAE092796}" destId="{50F7BF35-A340-4C65-AF13-652E22CC449D}" srcOrd="2" destOrd="0" presId="urn:microsoft.com/office/officeart/2005/8/layout/orgChart1"/>
    <dgm:cxn modelId="{3877F0B9-02D5-468B-985B-C45FF91F1C1E}" type="presParOf" srcId="{6CB374B8-E7E7-4B72-A9A5-F76BAE092796}" destId="{868FFF7C-F1F9-48C9-B504-BE22FAC74D61}" srcOrd="3" destOrd="0" presId="urn:microsoft.com/office/officeart/2005/8/layout/orgChart1"/>
    <dgm:cxn modelId="{863CE0CC-0328-4565-9E10-5008888DE615}" type="presParOf" srcId="{868FFF7C-F1F9-48C9-B504-BE22FAC74D61}" destId="{EBB9559B-9F4C-4523-8408-B87694C5CD6D}" srcOrd="0" destOrd="0" presId="urn:microsoft.com/office/officeart/2005/8/layout/orgChart1"/>
    <dgm:cxn modelId="{201C76FC-18E6-433B-BC22-D214858317F3}" type="presParOf" srcId="{EBB9559B-9F4C-4523-8408-B87694C5CD6D}" destId="{EED41511-DE2D-4D0E-BA6E-54FD55567C3D}" srcOrd="0" destOrd="0" presId="urn:microsoft.com/office/officeart/2005/8/layout/orgChart1"/>
    <dgm:cxn modelId="{D763C092-8359-439C-B469-4FAC1680863C}" type="presParOf" srcId="{EBB9559B-9F4C-4523-8408-B87694C5CD6D}" destId="{9F43FAE7-D1CC-4FF3-8799-33684CC5FC64}" srcOrd="1" destOrd="0" presId="urn:microsoft.com/office/officeart/2005/8/layout/orgChart1"/>
    <dgm:cxn modelId="{1932271F-7175-4BC2-A296-E77477ABA21B}" type="presParOf" srcId="{868FFF7C-F1F9-48C9-B504-BE22FAC74D61}" destId="{2DE2BF7C-B6C6-4F55-A1CB-AC7065CA2C08}" srcOrd="1" destOrd="0" presId="urn:microsoft.com/office/officeart/2005/8/layout/orgChart1"/>
    <dgm:cxn modelId="{548B87D7-AF7B-4613-852C-5A959ECA51A2}" type="presParOf" srcId="{868FFF7C-F1F9-48C9-B504-BE22FAC74D61}" destId="{B69382C7-55B1-4467-AFBF-C8F6975D237B}" srcOrd="2" destOrd="0" presId="urn:microsoft.com/office/officeart/2005/8/layout/orgChart1"/>
    <dgm:cxn modelId="{E0D0B383-66DB-4F3F-A423-4BE755BF7541}" type="presParOf" srcId="{6CB374B8-E7E7-4B72-A9A5-F76BAE092796}" destId="{F93CE84B-53EF-4DD2-B4D9-E30662D3F97C}" srcOrd="4" destOrd="0" presId="urn:microsoft.com/office/officeart/2005/8/layout/orgChart1"/>
    <dgm:cxn modelId="{883F29FB-B07E-4F8A-A115-F558C5F43787}" type="presParOf" srcId="{6CB374B8-E7E7-4B72-A9A5-F76BAE092796}" destId="{2352C2FB-5E2C-46F6-89B3-C4CFE50E8F8A}" srcOrd="5" destOrd="0" presId="urn:microsoft.com/office/officeart/2005/8/layout/orgChart1"/>
    <dgm:cxn modelId="{E7E131F0-F0A4-41FD-B75B-C3D992AAA869}" type="presParOf" srcId="{2352C2FB-5E2C-46F6-89B3-C4CFE50E8F8A}" destId="{09A80B74-40ED-4ABE-BB1D-DE752294AC78}" srcOrd="0" destOrd="0" presId="urn:microsoft.com/office/officeart/2005/8/layout/orgChart1"/>
    <dgm:cxn modelId="{825B7D3D-B2A1-4448-8F2D-08B3BAC8D5FE}" type="presParOf" srcId="{09A80B74-40ED-4ABE-BB1D-DE752294AC78}" destId="{A8B7EC9A-A054-47E5-B4AB-ABADB33095FE}" srcOrd="0" destOrd="0" presId="urn:microsoft.com/office/officeart/2005/8/layout/orgChart1"/>
    <dgm:cxn modelId="{DD9847AE-3B72-47A7-8A02-0E0BF3AEF7C5}" type="presParOf" srcId="{09A80B74-40ED-4ABE-BB1D-DE752294AC78}" destId="{9F7C733D-6C18-473C-9252-3E3A83C47239}" srcOrd="1" destOrd="0" presId="urn:microsoft.com/office/officeart/2005/8/layout/orgChart1"/>
    <dgm:cxn modelId="{239D621E-8E0D-4659-940C-EC6AF988B6D8}" type="presParOf" srcId="{2352C2FB-5E2C-46F6-89B3-C4CFE50E8F8A}" destId="{13466C65-E157-4A51-A8B3-E5B6F454015A}" srcOrd="1" destOrd="0" presId="urn:microsoft.com/office/officeart/2005/8/layout/orgChart1"/>
    <dgm:cxn modelId="{BE667BEE-68A9-4FD3-9FC1-4667AD3D00F3}" type="presParOf" srcId="{2352C2FB-5E2C-46F6-89B3-C4CFE50E8F8A}" destId="{AD2A798D-A394-4694-9ADC-7F213A742210}" srcOrd="2" destOrd="0" presId="urn:microsoft.com/office/officeart/2005/8/layout/orgChart1"/>
    <dgm:cxn modelId="{6332CB17-55A6-44D5-9BDA-4374CA4FCD75}" type="presParOf" srcId="{17EA075B-21C4-4155-B8F9-799791F15E1F}" destId="{0971F944-C6EB-4CE4-B568-3579D610C909}"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912FC0A-C24F-404E-A0F7-42F309206DF3}" type="doc">
      <dgm:prSet loTypeId="urn:microsoft.com/office/officeart/2005/8/layout/orgChart1" loCatId="hierarchy" qsTypeId="urn:microsoft.com/office/officeart/2005/8/quickstyle/3d3" qsCatId="3D" csTypeId="urn:microsoft.com/office/officeart/2005/8/colors/accent5_4" csCatId="accent5" phldr="1"/>
      <dgm:spPr/>
      <dgm:t>
        <a:bodyPr/>
        <a:lstStyle/>
        <a:p>
          <a:endParaRPr lang="en-US"/>
        </a:p>
      </dgm:t>
    </dgm:pt>
    <dgm:pt modelId="{45A05D77-9081-4709-A301-ED1670679511}">
      <dgm:prSet phldrT="[Text]" custT="1">
        <dgm:style>
          <a:lnRef idx="3">
            <a:schemeClr val="lt1"/>
          </a:lnRef>
          <a:fillRef idx="1">
            <a:schemeClr val="accent1"/>
          </a:fillRef>
          <a:effectRef idx="1">
            <a:schemeClr val="accent1"/>
          </a:effectRef>
          <a:fontRef idx="minor">
            <a:schemeClr val="lt1"/>
          </a:fontRef>
        </dgm:style>
      </dgm:prSet>
      <dgm:spPr/>
      <dgm:t>
        <a:bodyPr/>
        <a:lstStyle/>
        <a:p>
          <a:r>
            <a:rPr lang="en-US" sz="2800" b="1" dirty="0"/>
            <a:t>Assessment</a:t>
          </a:r>
        </a:p>
      </dgm:t>
    </dgm:pt>
    <dgm:pt modelId="{D71044DB-2B70-4F4E-80BE-2774EFE23D9B}" type="parTrans" cxnId="{CFA81786-B748-48AF-9BFF-282DDBA00D8C}">
      <dgm:prSet/>
      <dgm:spPr/>
      <dgm:t>
        <a:bodyPr/>
        <a:lstStyle/>
        <a:p>
          <a:endParaRPr lang="en-US" sz="2000"/>
        </a:p>
      </dgm:t>
    </dgm:pt>
    <dgm:pt modelId="{6E62E6EC-8AE2-4AF1-A2B3-4B2DFA7C2E76}" type="sibTrans" cxnId="{CFA81786-B748-48AF-9BFF-282DDBA00D8C}">
      <dgm:prSet/>
      <dgm:spPr/>
      <dgm:t>
        <a:bodyPr/>
        <a:lstStyle/>
        <a:p>
          <a:endParaRPr lang="en-US" sz="2000"/>
        </a:p>
      </dgm:t>
    </dgm:pt>
    <dgm:pt modelId="{1E1F23DD-C042-4219-9C9C-280CD91B28AC}">
      <dgm:prSet phldrT="[Text]" custT="1">
        <dgm:style>
          <a:lnRef idx="3">
            <a:schemeClr val="lt1"/>
          </a:lnRef>
          <a:fillRef idx="1">
            <a:schemeClr val="accent5"/>
          </a:fillRef>
          <a:effectRef idx="1">
            <a:schemeClr val="accent5"/>
          </a:effectRef>
          <a:fontRef idx="minor">
            <a:schemeClr val="lt1"/>
          </a:fontRef>
        </dgm:style>
      </dgm:prSet>
      <dgm:spPr/>
      <dgm:t>
        <a:bodyPr/>
        <a:lstStyle/>
        <a:p>
          <a:r>
            <a:rPr lang="en-US" sz="2400" b="1" dirty="0"/>
            <a:t>Formative</a:t>
          </a:r>
        </a:p>
      </dgm:t>
    </dgm:pt>
    <dgm:pt modelId="{BA260C72-4AAC-4934-9080-9E94A5BECF03}" type="parTrans" cxnId="{74D81C63-3C7F-4FEE-ADE4-6AEB9B70E050}">
      <dgm:prSet/>
      <dgm:spPr/>
      <dgm:t>
        <a:bodyPr/>
        <a:lstStyle/>
        <a:p>
          <a:endParaRPr lang="en-US" sz="2000"/>
        </a:p>
      </dgm:t>
    </dgm:pt>
    <dgm:pt modelId="{F5C9150A-4E4A-4D26-8790-6B17A63FFF69}" type="sibTrans" cxnId="{74D81C63-3C7F-4FEE-ADE4-6AEB9B70E050}">
      <dgm:prSet/>
      <dgm:spPr/>
      <dgm:t>
        <a:bodyPr/>
        <a:lstStyle/>
        <a:p>
          <a:endParaRPr lang="en-US" sz="2000"/>
        </a:p>
      </dgm:t>
    </dgm:pt>
    <dgm:pt modelId="{26B039C9-4E13-4463-9C35-681A3ADA2ED4}">
      <dgm:prSet custT="1">
        <dgm:style>
          <a:lnRef idx="3">
            <a:schemeClr val="lt1"/>
          </a:lnRef>
          <a:fillRef idx="1">
            <a:schemeClr val="accent5"/>
          </a:fillRef>
          <a:effectRef idx="1">
            <a:schemeClr val="accent5"/>
          </a:effectRef>
          <a:fontRef idx="minor">
            <a:schemeClr val="lt1"/>
          </a:fontRef>
        </dgm:style>
      </dgm:prSet>
      <dgm:spPr/>
      <dgm:t>
        <a:bodyPr/>
        <a:lstStyle/>
        <a:p>
          <a:r>
            <a:rPr lang="en-US" sz="2400" b="1" dirty="0"/>
            <a:t>Summative</a:t>
          </a:r>
        </a:p>
      </dgm:t>
    </dgm:pt>
    <dgm:pt modelId="{DAF10627-20FA-4BDB-9365-30405B888CDC}" type="parTrans" cxnId="{A9632E11-356B-45B5-9A5F-D764C0D006B1}">
      <dgm:prSet/>
      <dgm:spPr/>
      <dgm:t>
        <a:bodyPr/>
        <a:lstStyle/>
        <a:p>
          <a:endParaRPr lang="en-US" sz="2000"/>
        </a:p>
      </dgm:t>
    </dgm:pt>
    <dgm:pt modelId="{3A9988E5-D2FC-4053-A3B2-804D55B5D78C}" type="sibTrans" cxnId="{A9632E11-356B-45B5-9A5F-D764C0D006B1}">
      <dgm:prSet/>
      <dgm:spPr/>
      <dgm:t>
        <a:bodyPr/>
        <a:lstStyle/>
        <a:p>
          <a:endParaRPr lang="en-US" sz="2000"/>
        </a:p>
      </dgm:t>
    </dgm:pt>
    <dgm:pt modelId="{131B696B-5ADE-43C6-AA8A-2BFD36522445}">
      <dgm:prSet custT="1">
        <dgm:style>
          <a:lnRef idx="3">
            <a:schemeClr val="lt1"/>
          </a:lnRef>
          <a:fillRef idx="1">
            <a:schemeClr val="accent6"/>
          </a:fillRef>
          <a:effectRef idx="1">
            <a:schemeClr val="accent6"/>
          </a:effectRef>
          <a:fontRef idx="minor">
            <a:schemeClr val="lt1"/>
          </a:fontRef>
        </dgm:style>
      </dgm:prSet>
      <dgm:spPr/>
      <dgm:t>
        <a:bodyPr/>
        <a:lstStyle/>
        <a:p>
          <a:pPr algn="ctr">
            <a:lnSpc>
              <a:spcPct val="100000"/>
            </a:lnSpc>
          </a:pPr>
          <a:endParaRPr lang="en-US" sz="2000" b="1" i="0" dirty="0"/>
        </a:p>
        <a:p>
          <a:pPr algn="ctr">
            <a:lnSpc>
              <a:spcPct val="100000"/>
            </a:lnSpc>
          </a:pPr>
          <a:r>
            <a:rPr lang="en-US" sz="2000" b="1" i="0" dirty="0"/>
            <a:t>Evidence during </a:t>
          </a:r>
        </a:p>
        <a:p>
          <a:pPr algn="ctr">
            <a:lnSpc>
              <a:spcPct val="100000"/>
            </a:lnSpc>
          </a:pPr>
          <a:r>
            <a:rPr lang="en-US" sz="2000" b="1" i="0" dirty="0"/>
            <a:t>facilitation</a:t>
          </a:r>
        </a:p>
        <a:p>
          <a:pPr algn="ctr">
            <a:lnSpc>
              <a:spcPct val="100000"/>
            </a:lnSpc>
          </a:pPr>
          <a:r>
            <a:rPr lang="en-US" sz="2000" b="1" i="0" dirty="0"/>
            <a:t>Self Assessment</a:t>
          </a:r>
        </a:p>
        <a:p>
          <a:pPr algn="ctr">
            <a:lnSpc>
              <a:spcPct val="100000"/>
            </a:lnSpc>
          </a:pPr>
          <a:endParaRPr lang="en-US" sz="2000" b="1" i="0" dirty="0"/>
        </a:p>
      </dgm:t>
    </dgm:pt>
    <dgm:pt modelId="{92213584-4208-4165-B72E-03559A3E37D5}" type="parTrans" cxnId="{89FA4D95-4C56-460D-8911-7ED693DF8256}">
      <dgm:prSet/>
      <dgm:spPr/>
      <dgm:t>
        <a:bodyPr/>
        <a:lstStyle/>
        <a:p>
          <a:endParaRPr lang="en-US" sz="2000"/>
        </a:p>
      </dgm:t>
    </dgm:pt>
    <dgm:pt modelId="{C5AA6F92-6248-4027-9030-326B000788C7}" type="sibTrans" cxnId="{89FA4D95-4C56-460D-8911-7ED693DF8256}">
      <dgm:prSet/>
      <dgm:spPr/>
      <dgm:t>
        <a:bodyPr/>
        <a:lstStyle/>
        <a:p>
          <a:endParaRPr lang="en-US" sz="2000"/>
        </a:p>
      </dgm:t>
    </dgm:pt>
    <dgm:pt modelId="{03C84F75-2031-4AA4-B6F0-27F44773D70D}">
      <dgm:prSet custT="1">
        <dgm:style>
          <a:lnRef idx="3">
            <a:schemeClr val="lt1"/>
          </a:lnRef>
          <a:fillRef idx="1">
            <a:schemeClr val="accent6"/>
          </a:fillRef>
          <a:effectRef idx="1">
            <a:schemeClr val="accent6"/>
          </a:effectRef>
          <a:fontRef idx="minor">
            <a:schemeClr val="lt1"/>
          </a:fontRef>
        </dgm:style>
      </dgm:prSet>
      <dgm:spPr/>
      <dgm:t>
        <a:bodyPr/>
        <a:lstStyle/>
        <a:p>
          <a:pPr algn="ctr">
            <a:lnSpc>
              <a:spcPct val="100000"/>
            </a:lnSpc>
          </a:pPr>
          <a:r>
            <a:rPr lang="en-US" sz="2000" b="1" dirty="0"/>
            <a:t>Knowledge Assessment</a:t>
          </a:r>
        </a:p>
        <a:p>
          <a:pPr algn="ctr">
            <a:lnSpc>
              <a:spcPct val="100000"/>
            </a:lnSpc>
          </a:pPr>
          <a:r>
            <a:rPr lang="en-US" sz="2000" b="1" dirty="0"/>
            <a:t> Summative Workplace</a:t>
          </a:r>
        </a:p>
        <a:p>
          <a:pPr algn="ctr">
            <a:lnSpc>
              <a:spcPct val="100000"/>
            </a:lnSpc>
          </a:pPr>
          <a:r>
            <a:rPr lang="en-US" sz="2000" b="1" dirty="0"/>
            <a:t> Assignments</a:t>
          </a:r>
        </a:p>
      </dgm:t>
    </dgm:pt>
    <dgm:pt modelId="{B32D85E1-CE23-49B3-9264-73DD3614E349}" type="parTrans" cxnId="{6CF6D070-7A42-4FEA-B954-7417D0A3E6BF}">
      <dgm:prSet/>
      <dgm:spPr/>
      <dgm:t>
        <a:bodyPr/>
        <a:lstStyle/>
        <a:p>
          <a:endParaRPr lang="en-US" sz="2000"/>
        </a:p>
      </dgm:t>
    </dgm:pt>
    <dgm:pt modelId="{702B65BC-E86D-4114-98D7-54053DDA7596}" type="sibTrans" cxnId="{6CF6D070-7A42-4FEA-B954-7417D0A3E6BF}">
      <dgm:prSet/>
      <dgm:spPr/>
      <dgm:t>
        <a:bodyPr/>
        <a:lstStyle/>
        <a:p>
          <a:endParaRPr lang="en-US" sz="2000"/>
        </a:p>
      </dgm:t>
    </dgm:pt>
    <dgm:pt modelId="{1CA79E3D-2962-42C0-8C9A-1398AB3AA113}" type="pres">
      <dgm:prSet presAssocID="{4912FC0A-C24F-404E-A0F7-42F309206DF3}" presName="hierChild1" presStyleCnt="0">
        <dgm:presLayoutVars>
          <dgm:orgChart val="1"/>
          <dgm:chPref val="1"/>
          <dgm:dir/>
          <dgm:animOne val="branch"/>
          <dgm:animLvl val="lvl"/>
          <dgm:resizeHandles/>
        </dgm:presLayoutVars>
      </dgm:prSet>
      <dgm:spPr/>
    </dgm:pt>
    <dgm:pt modelId="{50A395C4-0E4D-4059-9682-15130E95B087}" type="pres">
      <dgm:prSet presAssocID="{45A05D77-9081-4709-A301-ED1670679511}" presName="hierRoot1" presStyleCnt="0">
        <dgm:presLayoutVars>
          <dgm:hierBranch val="init"/>
        </dgm:presLayoutVars>
      </dgm:prSet>
      <dgm:spPr/>
    </dgm:pt>
    <dgm:pt modelId="{CD8864FD-C9B2-494A-88EB-9FDC63761633}" type="pres">
      <dgm:prSet presAssocID="{45A05D77-9081-4709-A301-ED1670679511}" presName="rootComposite1" presStyleCnt="0"/>
      <dgm:spPr/>
    </dgm:pt>
    <dgm:pt modelId="{00DD5ACD-371A-4729-B992-E39098DC1F1D}" type="pres">
      <dgm:prSet presAssocID="{45A05D77-9081-4709-A301-ED1670679511}" presName="rootText1" presStyleLbl="node0" presStyleIdx="0" presStyleCnt="1" custScaleY="25750">
        <dgm:presLayoutVars>
          <dgm:chPref val="3"/>
        </dgm:presLayoutVars>
      </dgm:prSet>
      <dgm:spPr/>
    </dgm:pt>
    <dgm:pt modelId="{7EFA7AA0-0092-48D0-9439-0EB32D25F1C0}" type="pres">
      <dgm:prSet presAssocID="{45A05D77-9081-4709-A301-ED1670679511}" presName="rootConnector1" presStyleLbl="node1" presStyleIdx="0" presStyleCnt="0"/>
      <dgm:spPr/>
    </dgm:pt>
    <dgm:pt modelId="{C3A3393F-F860-4BD0-878D-21DC2B2B037E}" type="pres">
      <dgm:prSet presAssocID="{45A05D77-9081-4709-A301-ED1670679511}" presName="hierChild2" presStyleCnt="0"/>
      <dgm:spPr/>
    </dgm:pt>
    <dgm:pt modelId="{FF99C2F2-CD21-4313-9634-001389A43FB9}" type="pres">
      <dgm:prSet presAssocID="{BA260C72-4AAC-4934-9080-9E94A5BECF03}" presName="Name37" presStyleLbl="parChTrans1D2" presStyleIdx="0" presStyleCnt="2"/>
      <dgm:spPr/>
    </dgm:pt>
    <dgm:pt modelId="{733B6E01-64FA-4661-B6CC-24705DC5A668}" type="pres">
      <dgm:prSet presAssocID="{1E1F23DD-C042-4219-9C9C-280CD91B28AC}" presName="hierRoot2" presStyleCnt="0">
        <dgm:presLayoutVars>
          <dgm:hierBranch val="init"/>
        </dgm:presLayoutVars>
      </dgm:prSet>
      <dgm:spPr/>
    </dgm:pt>
    <dgm:pt modelId="{39F62395-B5DA-4B80-989D-00F6B58952E5}" type="pres">
      <dgm:prSet presAssocID="{1E1F23DD-C042-4219-9C9C-280CD91B28AC}" presName="rootComposite" presStyleCnt="0"/>
      <dgm:spPr/>
    </dgm:pt>
    <dgm:pt modelId="{4C255BB0-1E6B-41BD-A9B3-29EA7F5693FC}" type="pres">
      <dgm:prSet presAssocID="{1E1F23DD-C042-4219-9C9C-280CD91B28AC}" presName="rootText" presStyleLbl="node2" presStyleIdx="0" presStyleCnt="2" custScaleY="46335">
        <dgm:presLayoutVars>
          <dgm:chPref val="3"/>
        </dgm:presLayoutVars>
      </dgm:prSet>
      <dgm:spPr/>
    </dgm:pt>
    <dgm:pt modelId="{BA70270E-585D-4A22-B309-A104DFB9AC6E}" type="pres">
      <dgm:prSet presAssocID="{1E1F23DD-C042-4219-9C9C-280CD91B28AC}" presName="rootConnector" presStyleLbl="node2" presStyleIdx="0" presStyleCnt="2"/>
      <dgm:spPr/>
    </dgm:pt>
    <dgm:pt modelId="{18BCA5D3-DEFD-454D-9E82-F7030D92C3BC}" type="pres">
      <dgm:prSet presAssocID="{1E1F23DD-C042-4219-9C9C-280CD91B28AC}" presName="hierChild4" presStyleCnt="0"/>
      <dgm:spPr/>
    </dgm:pt>
    <dgm:pt modelId="{00854E58-BD01-4E9A-BFE3-E2B249DCDE15}" type="pres">
      <dgm:prSet presAssocID="{92213584-4208-4165-B72E-03559A3E37D5}" presName="Name37" presStyleLbl="parChTrans1D3" presStyleIdx="0" presStyleCnt="2"/>
      <dgm:spPr/>
    </dgm:pt>
    <dgm:pt modelId="{25BA82E1-1F11-4CF6-9A90-DED10EB306EB}" type="pres">
      <dgm:prSet presAssocID="{131B696B-5ADE-43C6-AA8A-2BFD36522445}" presName="hierRoot2" presStyleCnt="0">
        <dgm:presLayoutVars>
          <dgm:hierBranch val="init"/>
        </dgm:presLayoutVars>
      </dgm:prSet>
      <dgm:spPr/>
    </dgm:pt>
    <dgm:pt modelId="{74285F4B-170D-4234-B302-97D2D85ED42B}" type="pres">
      <dgm:prSet presAssocID="{131B696B-5ADE-43C6-AA8A-2BFD36522445}" presName="rootComposite" presStyleCnt="0"/>
      <dgm:spPr/>
    </dgm:pt>
    <dgm:pt modelId="{CC3C5B9F-7C7E-48D7-BEFA-F5C8A50EDB1F}" type="pres">
      <dgm:prSet presAssocID="{131B696B-5ADE-43C6-AA8A-2BFD36522445}" presName="rootText" presStyleLbl="node3" presStyleIdx="0" presStyleCnt="2" custScaleX="87307" custLinFactNeighborX="2543" custLinFactNeighborY="2805">
        <dgm:presLayoutVars>
          <dgm:chPref val="3"/>
        </dgm:presLayoutVars>
      </dgm:prSet>
      <dgm:spPr/>
    </dgm:pt>
    <dgm:pt modelId="{281631E6-A6A3-48C9-A5CC-00F3633E648A}" type="pres">
      <dgm:prSet presAssocID="{131B696B-5ADE-43C6-AA8A-2BFD36522445}" presName="rootConnector" presStyleLbl="node3" presStyleIdx="0" presStyleCnt="2"/>
      <dgm:spPr/>
    </dgm:pt>
    <dgm:pt modelId="{B1F61199-2921-48EB-8C47-A0C3870E0EFF}" type="pres">
      <dgm:prSet presAssocID="{131B696B-5ADE-43C6-AA8A-2BFD36522445}" presName="hierChild4" presStyleCnt="0"/>
      <dgm:spPr/>
    </dgm:pt>
    <dgm:pt modelId="{49D63E4A-7EB2-4303-A910-260994226B24}" type="pres">
      <dgm:prSet presAssocID="{131B696B-5ADE-43C6-AA8A-2BFD36522445}" presName="hierChild5" presStyleCnt="0"/>
      <dgm:spPr/>
    </dgm:pt>
    <dgm:pt modelId="{1ACB6A03-D727-4A7C-AFBE-AA136F42B5FF}" type="pres">
      <dgm:prSet presAssocID="{1E1F23DD-C042-4219-9C9C-280CD91B28AC}" presName="hierChild5" presStyleCnt="0"/>
      <dgm:spPr/>
    </dgm:pt>
    <dgm:pt modelId="{79A44E13-0693-4EF4-ADC9-07A7A193F52E}" type="pres">
      <dgm:prSet presAssocID="{DAF10627-20FA-4BDB-9365-30405B888CDC}" presName="Name37" presStyleLbl="parChTrans1D2" presStyleIdx="1" presStyleCnt="2"/>
      <dgm:spPr/>
    </dgm:pt>
    <dgm:pt modelId="{F19A08F4-B90B-4173-BA70-DFE8A572420E}" type="pres">
      <dgm:prSet presAssocID="{26B039C9-4E13-4463-9C35-681A3ADA2ED4}" presName="hierRoot2" presStyleCnt="0">
        <dgm:presLayoutVars>
          <dgm:hierBranch val="init"/>
        </dgm:presLayoutVars>
      </dgm:prSet>
      <dgm:spPr/>
    </dgm:pt>
    <dgm:pt modelId="{08E805BA-5AFC-4EA9-BBEB-1FA11E4A5419}" type="pres">
      <dgm:prSet presAssocID="{26B039C9-4E13-4463-9C35-681A3ADA2ED4}" presName="rootComposite" presStyleCnt="0"/>
      <dgm:spPr/>
    </dgm:pt>
    <dgm:pt modelId="{24349B9E-7679-48F3-8C1B-516E244933D3}" type="pres">
      <dgm:prSet presAssocID="{26B039C9-4E13-4463-9C35-681A3ADA2ED4}" presName="rootText" presStyleLbl="node2" presStyleIdx="1" presStyleCnt="2" custScaleY="48643">
        <dgm:presLayoutVars>
          <dgm:chPref val="3"/>
        </dgm:presLayoutVars>
      </dgm:prSet>
      <dgm:spPr/>
    </dgm:pt>
    <dgm:pt modelId="{00998848-0883-4A30-8D28-291E7D75C6FB}" type="pres">
      <dgm:prSet presAssocID="{26B039C9-4E13-4463-9C35-681A3ADA2ED4}" presName="rootConnector" presStyleLbl="node2" presStyleIdx="1" presStyleCnt="2"/>
      <dgm:spPr/>
    </dgm:pt>
    <dgm:pt modelId="{45A93E4F-2C9E-47CD-9578-C6A168439A3A}" type="pres">
      <dgm:prSet presAssocID="{26B039C9-4E13-4463-9C35-681A3ADA2ED4}" presName="hierChild4" presStyleCnt="0"/>
      <dgm:spPr/>
    </dgm:pt>
    <dgm:pt modelId="{B74BCAB8-0EA7-42E6-9BEE-11398D7C6C3B}" type="pres">
      <dgm:prSet presAssocID="{B32D85E1-CE23-49B3-9264-73DD3614E349}" presName="Name37" presStyleLbl="parChTrans1D3" presStyleIdx="1" presStyleCnt="2"/>
      <dgm:spPr/>
    </dgm:pt>
    <dgm:pt modelId="{1DF21838-ABDA-41D8-AB77-2E4520A0D3ED}" type="pres">
      <dgm:prSet presAssocID="{03C84F75-2031-4AA4-B6F0-27F44773D70D}" presName="hierRoot2" presStyleCnt="0">
        <dgm:presLayoutVars>
          <dgm:hierBranch val="init"/>
        </dgm:presLayoutVars>
      </dgm:prSet>
      <dgm:spPr/>
    </dgm:pt>
    <dgm:pt modelId="{D0F9AC67-6F8F-41E4-BB7B-B76DA67C4080}" type="pres">
      <dgm:prSet presAssocID="{03C84F75-2031-4AA4-B6F0-27F44773D70D}" presName="rootComposite" presStyleCnt="0"/>
      <dgm:spPr/>
    </dgm:pt>
    <dgm:pt modelId="{64E85D38-C8F4-45A8-A4FB-7B00B79166F0}" type="pres">
      <dgm:prSet presAssocID="{03C84F75-2031-4AA4-B6F0-27F44773D70D}" presName="rootText" presStyleLbl="node3" presStyleIdx="1" presStyleCnt="2">
        <dgm:presLayoutVars>
          <dgm:chPref val="3"/>
        </dgm:presLayoutVars>
      </dgm:prSet>
      <dgm:spPr/>
    </dgm:pt>
    <dgm:pt modelId="{0CF0A423-816F-4B5D-83EE-9FAACC09906A}" type="pres">
      <dgm:prSet presAssocID="{03C84F75-2031-4AA4-B6F0-27F44773D70D}" presName="rootConnector" presStyleLbl="node3" presStyleIdx="1" presStyleCnt="2"/>
      <dgm:spPr/>
    </dgm:pt>
    <dgm:pt modelId="{5BC40D90-9A2A-46B6-A3E4-A063ED42B522}" type="pres">
      <dgm:prSet presAssocID="{03C84F75-2031-4AA4-B6F0-27F44773D70D}" presName="hierChild4" presStyleCnt="0"/>
      <dgm:spPr/>
    </dgm:pt>
    <dgm:pt modelId="{EB8BEB60-FF6F-44C1-9155-C9434133A065}" type="pres">
      <dgm:prSet presAssocID="{03C84F75-2031-4AA4-B6F0-27F44773D70D}" presName="hierChild5" presStyleCnt="0"/>
      <dgm:spPr/>
    </dgm:pt>
    <dgm:pt modelId="{7CB973D3-9989-46AC-A626-95B627260AFD}" type="pres">
      <dgm:prSet presAssocID="{26B039C9-4E13-4463-9C35-681A3ADA2ED4}" presName="hierChild5" presStyleCnt="0"/>
      <dgm:spPr/>
    </dgm:pt>
    <dgm:pt modelId="{D3B75623-7730-4849-B266-8F96DE748465}" type="pres">
      <dgm:prSet presAssocID="{45A05D77-9081-4709-A301-ED1670679511}" presName="hierChild3" presStyleCnt="0"/>
      <dgm:spPr/>
    </dgm:pt>
  </dgm:ptLst>
  <dgm:cxnLst>
    <dgm:cxn modelId="{111EF304-7D88-4254-8F35-7B57ADA7085A}" type="presOf" srcId="{131B696B-5ADE-43C6-AA8A-2BFD36522445}" destId="{CC3C5B9F-7C7E-48D7-BEFA-F5C8A50EDB1F}" srcOrd="0" destOrd="0" presId="urn:microsoft.com/office/officeart/2005/8/layout/orgChart1"/>
    <dgm:cxn modelId="{A9632E11-356B-45B5-9A5F-D764C0D006B1}" srcId="{45A05D77-9081-4709-A301-ED1670679511}" destId="{26B039C9-4E13-4463-9C35-681A3ADA2ED4}" srcOrd="1" destOrd="0" parTransId="{DAF10627-20FA-4BDB-9365-30405B888CDC}" sibTransId="{3A9988E5-D2FC-4053-A3B2-804D55B5D78C}"/>
    <dgm:cxn modelId="{E73F3B17-2E1F-4D3A-A7E0-B67ABA8C62E0}" type="presOf" srcId="{DAF10627-20FA-4BDB-9365-30405B888CDC}" destId="{79A44E13-0693-4EF4-ADC9-07A7A193F52E}" srcOrd="0" destOrd="0" presId="urn:microsoft.com/office/officeart/2005/8/layout/orgChart1"/>
    <dgm:cxn modelId="{C3DB3321-9261-4796-A8AF-03A132974951}" type="presOf" srcId="{92213584-4208-4165-B72E-03559A3E37D5}" destId="{00854E58-BD01-4E9A-BFE3-E2B249DCDE15}" srcOrd="0" destOrd="0" presId="urn:microsoft.com/office/officeart/2005/8/layout/orgChart1"/>
    <dgm:cxn modelId="{DC2F6123-B0B7-4A69-900E-E549FF3BF1EA}" type="presOf" srcId="{4912FC0A-C24F-404E-A0F7-42F309206DF3}" destId="{1CA79E3D-2962-42C0-8C9A-1398AB3AA113}" srcOrd="0" destOrd="0" presId="urn:microsoft.com/office/officeart/2005/8/layout/orgChart1"/>
    <dgm:cxn modelId="{2C645E28-0854-45CA-A8EB-21D24A6003A9}" type="presOf" srcId="{03C84F75-2031-4AA4-B6F0-27F44773D70D}" destId="{64E85D38-C8F4-45A8-A4FB-7B00B79166F0}" srcOrd="0" destOrd="0" presId="urn:microsoft.com/office/officeart/2005/8/layout/orgChart1"/>
    <dgm:cxn modelId="{5EAB0736-8CDC-4D47-BCE7-066FF1A42F1C}" type="presOf" srcId="{45A05D77-9081-4709-A301-ED1670679511}" destId="{7EFA7AA0-0092-48D0-9439-0EB32D25F1C0}" srcOrd="1" destOrd="0" presId="urn:microsoft.com/office/officeart/2005/8/layout/orgChart1"/>
    <dgm:cxn modelId="{B47FA43E-9D89-4EC9-9EF2-4BF838A8CF20}" type="presOf" srcId="{1E1F23DD-C042-4219-9C9C-280CD91B28AC}" destId="{BA70270E-585D-4A22-B309-A104DFB9AC6E}" srcOrd="1" destOrd="0" presId="urn:microsoft.com/office/officeart/2005/8/layout/orgChart1"/>
    <dgm:cxn modelId="{0505B15D-41A6-44B9-9852-0D7094BE7E8E}" type="presOf" srcId="{BA260C72-4AAC-4934-9080-9E94A5BECF03}" destId="{FF99C2F2-CD21-4313-9634-001389A43FB9}" srcOrd="0" destOrd="0" presId="urn:microsoft.com/office/officeart/2005/8/layout/orgChart1"/>
    <dgm:cxn modelId="{74D81C63-3C7F-4FEE-ADE4-6AEB9B70E050}" srcId="{45A05D77-9081-4709-A301-ED1670679511}" destId="{1E1F23DD-C042-4219-9C9C-280CD91B28AC}" srcOrd="0" destOrd="0" parTransId="{BA260C72-4AAC-4934-9080-9E94A5BECF03}" sibTransId="{F5C9150A-4E4A-4D26-8790-6B17A63FFF69}"/>
    <dgm:cxn modelId="{0501634A-BD94-4B96-B09E-AA762F00CB6B}" type="presOf" srcId="{131B696B-5ADE-43C6-AA8A-2BFD36522445}" destId="{281631E6-A6A3-48C9-A5CC-00F3633E648A}" srcOrd="1" destOrd="0" presId="urn:microsoft.com/office/officeart/2005/8/layout/orgChart1"/>
    <dgm:cxn modelId="{0A06236D-FE8D-4F7D-98BA-83F8EDD41C7D}" type="presOf" srcId="{1E1F23DD-C042-4219-9C9C-280CD91B28AC}" destId="{4C255BB0-1E6B-41BD-A9B3-29EA7F5693FC}" srcOrd="0" destOrd="0" presId="urn:microsoft.com/office/officeart/2005/8/layout/orgChart1"/>
    <dgm:cxn modelId="{6CF6D070-7A42-4FEA-B954-7417D0A3E6BF}" srcId="{26B039C9-4E13-4463-9C35-681A3ADA2ED4}" destId="{03C84F75-2031-4AA4-B6F0-27F44773D70D}" srcOrd="0" destOrd="0" parTransId="{B32D85E1-CE23-49B3-9264-73DD3614E349}" sibTransId="{702B65BC-E86D-4114-98D7-54053DDA7596}"/>
    <dgm:cxn modelId="{FBF12055-B9F4-40D0-B5D4-1C47454DF936}" type="presOf" srcId="{03C84F75-2031-4AA4-B6F0-27F44773D70D}" destId="{0CF0A423-816F-4B5D-83EE-9FAACC09906A}" srcOrd="1" destOrd="0" presId="urn:microsoft.com/office/officeart/2005/8/layout/orgChart1"/>
    <dgm:cxn modelId="{CFA81786-B748-48AF-9BFF-282DDBA00D8C}" srcId="{4912FC0A-C24F-404E-A0F7-42F309206DF3}" destId="{45A05D77-9081-4709-A301-ED1670679511}" srcOrd="0" destOrd="0" parTransId="{D71044DB-2B70-4F4E-80BE-2774EFE23D9B}" sibTransId="{6E62E6EC-8AE2-4AF1-A2B3-4B2DFA7C2E76}"/>
    <dgm:cxn modelId="{B8EC7589-404B-4E59-AB91-A50654D4E0A1}" type="presOf" srcId="{26B039C9-4E13-4463-9C35-681A3ADA2ED4}" destId="{24349B9E-7679-48F3-8C1B-516E244933D3}" srcOrd="0" destOrd="0" presId="urn:microsoft.com/office/officeart/2005/8/layout/orgChart1"/>
    <dgm:cxn modelId="{89FA4D95-4C56-460D-8911-7ED693DF8256}" srcId="{1E1F23DD-C042-4219-9C9C-280CD91B28AC}" destId="{131B696B-5ADE-43C6-AA8A-2BFD36522445}" srcOrd="0" destOrd="0" parTransId="{92213584-4208-4165-B72E-03559A3E37D5}" sibTransId="{C5AA6F92-6248-4027-9030-326B000788C7}"/>
    <dgm:cxn modelId="{932B10C5-D970-4BBC-9D1B-06D69CA4AB4C}" type="presOf" srcId="{26B039C9-4E13-4463-9C35-681A3ADA2ED4}" destId="{00998848-0883-4A30-8D28-291E7D75C6FB}" srcOrd="1" destOrd="0" presId="urn:microsoft.com/office/officeart/2005/8/layout/orgChart1"/>
    <dgm:cxn modelId="{444F91FC-5D2F-49C4-A718-930058785EA8}" type="presOf" srcId="{45A05D77-9081-4709-A301-ED1670679511}" destId="{00DD5ACD-371A-4729-B992-E39098DC1F1D}" srcOrd="0" destOrd="0" presId="urn:microsoft.com/office/officeart/2005/8/layout/orgChart1"/>
    <dgm:cxn modelId="{9DD2F9FF-E2CD-4F68-B3FC-B4DFA8F8A2B7}" type="presOf" srcId="{B32D85E1-CE23-49B3-9264-73DD3614E349}" destId="{B74BCAB8-0EA7-42E6-9BEE-11398D7C6C3B}" srcOrd="0" destOrd="0" presId="urn:microsoft.com/office/officeart/2005/8/layout/orgChart1"/>
    <dgm:cxn modelId="{B050E4F9-33AB-4C2B-89C6-E132969AA8E5}" type="presParOf" srcId="{1CA79E3D-2962-42C0-8C9A-1398AB3AA113}" destId="{50A395C4-0E4D-4059-9682-15130E95B087}" srcOrd="0" destOrd="0" presId="urn:microsoft.com/office/officeart/2005/8/layout/orgChart1"/>
    <dgm:cxn modelId="{E38FAAF4-D4D2-4F1E-B4FB-5D27171B603D}" type="presParOf" srcId="{50A395C4-0E4D-4059-9682-15130E95B087}" destId="{CD8864FD-C9B2-494A-88EB-9FDC63761633}" srcOrd="0" destOrd="0" presId="urn:microsoft.com/office/officeart/2005/8/layout/orgChart1"/>
    <dgm:cxn modelId="{6F79A6E2-430A-43B0-862B-4A12A82344D6}" type="presParOf" srcId="{CD8864FD-C9B2-494A-88EB-9FDC63761633}" destId="{00DD5ACD-371A-4729-B992-E39098DC1F1D}" srcOrd="0" destOrd="0" presId="urn:microsoft.com/office/officeart/2005/8/layout/orgChart1"/>
    <dgm:cxn modelId="{60C16BC3-9CF8-424A-B9B7-1060C667A4E4}" type="presParOf" srcId="{CD8864FD-C9B2-494A-88EB-9FDC63761633}" destId="{7EFA7AA0-0092-48D0-9439-0EB32D25F1C0}" srcOrd="1" destOrd="0" presId="urn:microsoft.com/office/officeart/2005/8/layout/orgChart1"/>
    <dgm:cxn modelId="{7711B140-B0E7-4290-B18D-09CE5FFEB8CA}" type="presParOf" srcId="{50A395C4-0E4D-4059-9682-15130E95B087}" destId="{C3A3393F-F860-4BD0-878D-21DC2B2B037E}" srcOrd="1" destOrd="0" presId="urn:microsoft.com/office/officeart/2005/8/layout/orgChart1"/>
    <dgm:cxn modelId="{78EE2E96-6F97-44ED-A770-289B286AC85A}" type="presParOf" srcId="{C3A3393F-F860-4BD0-878D-21DC2B2B037E}" destId="{FF99C2F2-CD21-4313-9634-001389A43FB9}" srcOrd="0" destOrd="0" presId="urn:microsoft.com/office/officeart/2005/8/layout/orgChart1"/>
    <dgm:cxn modelId="{050FA475-0AC7-4C8E-B5AE-4B8643CE2773}" type="presParOf" srcId="{C3A3393F-F860-4BD0-878D-21DC2B2B037E}" destId="{733B6E01-64FA-4661-B6CC-24705DC5A668}" srcOrd="1" destOrd="0" presId="urn:microsoft.com/office/officeart/2005/8/layout/orgChart1"/>
    <dgm:cxn modelId="{0229DE74-2355-484A-90EE-4948563EC61F}" type="presParOf" srcId="{733B6E01-64FA-4661-B6CC-24705DC5A668}" destId="{39F62395-B5DA-4B80-989D-00F6B58952E5}" srcOrd="0" destOrd="0" presId="urn:microsoft.com/office/officeart/2005/8/layout/orgChart1"/>
    <dgm:cxn modelId="{AC6DDEC9-CC8E-4BAA-9550-B1671398B497}" type="presParOf" srcId="{39F62395-B5DA-4B80-989D-00F6B58952E5}" destId="{4C255BB0-1E6B-41BD-A9B3-29EA7F5693FC}" srcOrd="0" destOrd="0" presId="urn:microsoft.com/office/officeart/2005/8/layout/orgChart1"/>
    <dgm:cxn modelId="{30B82543-D0B9-4F9B-A285-63E7B82A776C}" type="presParOf" srcId="{39F62395-B5DA-4B80-989D-00F6B58952E5}" destId="{BA70270E-585D-4A22-B309-A104DFB9AC6E}" srcOrd="1" destOrd="0" presId="urn:microsoft.com/office/officeart/2005/8/layout/orgChart1"/>
    <dgm:cxn modelId="{E8017781-1874-4B67-ABDC-F35920793A87}" type="presParOf" srcId="{733B6E01-64FA-4661-B6CC-24705DC5A668}" destId="{18BCA5D3-DEFD-454D-9E82-F7030D92C3BC}" srcOrd="1" destOrd="0" presId="urn:microsoft.com/office/officeart/2005/8/layout/orgChart1"/>
    <dgm:cxn modelId="{C2D4DB42-A1B2-41AC-BD93-CF85E8E0E8A5}" type="presParOf" srcId="{18BCA5D3-DEFD-454D-9E82-F7030D92C3BC}" destId="{00854E58-BD01-4E9A-BFE3-E2B249DCDE15}" srcOrd="0" destOrd="0" presId="urn:microsoft.com/office/officeart/2005/8/layout/orgChart1"/>
    <dgm:cxn modelId="{044B52A0-B9D3-401B-960A-84118E627BA4}" type="presParOf" srcId="{18BCA5D3-DEFD-454D-9E82-F7030D92C3BC}" destId="{25BA82E1-1F11-4CF6-9A90-DED10EB306EB}" srcOrd="1" destOrd="0" presId="urn:microsoft.com/office/officeart/2005/8/layout/orgChart1"/>
    <dgm:cxn modelId="{6E6B095B-A120-4B7E-9D8B-C85C9158C2D4}" type="presParOf" srcId="{25BA82E1-1F11-4CF6-9A90-DED10EB306EB}" destId="{74285F4B-170D-4234-B302-97D2D85ED42B}" srcOrd="0" destOrd="0" presId="urn:microsoft.com/office/officeart/2005/8/layout/orgChart1"/>
    <dgm:cxn modelId="{DD7F45B8-1B96-4855-AEF7-5B0DD52EAE23}" type="presParOf" srcId="{74285F4B-170D-4234-B302-97D2D85ED42B}" destId="{CC3C5B9F-7C7E-48D7-BEFA-F5C8A50EDB1F}" srcOrd="0" destOrd="0" presId="urn:microsoft.com/office/officeart/2005/8/layout/orgChart1"/>
    <dgm:cxn modelId="{8C5D70E2-D39D-43F6-9CEE-F71CFE872221}" type="presParOf" srcId="{74285F4B-170D-4234-B302-97D2D85ED42B}" destId="{281631E6-A6A3-48C9-A5CC-00F3633E648A}" srcOrd="1" destOrd="0" presId="urn:microsoft.com/office/officeart/2005/8/layout/orgChart1"/>
    <dgm:cxn modelId="{75152687-3879-4B9A-9AF6-B383180728C9}" type="presParOf" srcId="{25BA82E1-1F11-4CF6-9A90-DED10EB306EB}" destId="{B1F61199-2921-48EB-8C47-A0C3870E0EFF}" srcOrd="1" destOrd="0" presId="urn:microsoft.com/office/officeart/2005/8/layout/orgChart1"/>
    <dgm:cxn modelId="{80C611D7-37A0-4EE8-A7C9-0064D590F887}" type="presParOf" srcId="{25BA82E1-1F11-4CF6-9A90-DED10EB306EB}" destId="{49D63E4A-7EB2-4303-A910-260994226B24}" srcOrd="2" destOrd="0" presId="urn:microsoft.com/office/officeart/2005/8/layout/orgChart1"/>
    <dgm:cxn modelId="{CA449D3A-8000-441E-8EBF-7E6E81EFE1E0}" type="presParOf" srcId="{733B6E01-64FA-4661-B6CC-24705DC5A668}" destId="{1ACB6A03-D727-4A7C-AFBE-AA136F42B5FF}" srcOrd="2" destOrd="0" presId="urn:microsoft.com/office/officeart/2005/8/layout/orgChart1"/>
    <dgm:cxn modelId="{2104DC5F-ED71-4903-9644-BDC025BCC049}" type="presParOf" srcId="{C3A3393F-F860-4BD0-878D-21DC2B2B037E}" destId="{79A44E13-0693-4EF4-ADC9-07A7A193F52E}" srcOrd="2" destOrd="0" presId="urn:microsoft.com/office/officeart/2005/8/layout/orgChart1"/>
    <dgm:cxn modelId="{B37C7E97-23AE-42E9-A894-EDD83ADA1FFB}" type="presParOf" srcId="{C3A3393F-F860-4BD0-878D-21DC2B2B037E}" destId="{F19A08F4-B90B-4173-BA70-DFE8A572420E}" srcOrd="3" destOrd="0" presId="urn:microsoft.com/office/officeart/2005/8/layout/orgChart1"/>
    <dgm:cxn modelId="{DD58F6AF-97A6-44CE-8237-5AE46EB35642}" type="presParOf" srcId="{F19A08F4-B90B-4173-BA70-DFE8A572420E}" destId="{08E805BA-5AFC-4EA9-BBEB-1FA11E4A5419}" srcOrd="0" destOrd="0" presId="urn:microsoft.com/office/officeart/2005/8/layout/orgChart1"/>
    <dgm:cxn modelId="{B7553517-EC50-435E-9F79-B15F69BD78B7}" type="presParOf" srcId="{08E805BA-5AFC-4EA9-BBEB-1FA11E4A5419}" destId="{24349B9E-7679-48F3-8C1B-516E244933D3}" srcOrd="0" destOrd="0" presId="urn:microsoft.com/office/officeart/2005/8/layout/orgChart1"/>
    <dgm:cxn modelId="{B0CB24F5-A7A4-4794-9CD0-D6C05769C1F4}" type="presParOf" srcId="{08E805BA-5AFC-4EA9-BBEB-1FA11E4A5419}" destId="{00998848-0883-4A30-8D28-291E7D75C6FB}" srcOrd="1" destOrd="0" presId="urn:microsoft.com/office/officeart/2005/8/layout/orgChart1"/>
    <dgm:cxn modelId="{0F066603-60A4-4ED4-8B14-2DB80BBFB2C1}" type="presParOf" srcId="{F19A08F4-B90B-4173-BA70-DFE8A572420E}" destId="{45A93E4F-2C9E-47CD-9578-C6A168439A3A}" srcOrd="1" destOrd="0" presId="urn:microsoft.com/office/officeart/2005/8/layout/orgChart1"/>
    <dgm:cxn modelId="{7A26805D-3962-4B5E-8FE9-9049E1E87140}" type="presParOf" srcId="{45A93E4F-2C9E-47CD-9578-C6A168439A3A}" destId="{B74BCAB8-0EA7-42E6-9BEE-11398D7C6C3B}" srcOrd="0" destOrd="0" presId="urn:microsoft.com/office/officeart/2005/8/layout/orgChart1"/>
    <dgm:cxn modelId="{4CD25B3D-CD40-41F2-AC60-A0A10B7431B0}" type="presParOf" srcId="{45A93E4F-2C9E-47CD-9578-C6A168439A3A}" destId="{1DF21838-ABDA-41D8-AB77-2E4520A0D3ED}" srcOrd="1" destOrd="0" presId="urn:microsoft.com/office/officeart/2005/8/layout/orgChart1"/>
    <dgm:cxn modelId="{806E2CAD-397C-4008-8474-302A54771391}" type="presParOf" srcId="{1DF21838-ABDA-41D8-AB77-2E4520A0D3ED}" destId="{D0F9AC67-6F8F-41E4-BB7B-B76DA67C4080}" srcOrd="0" destOrd="0" presId="urn:microsoft.com/office/officeart/2005/8/layout/orgChart1"/>
    <dgm:cxn modelId="{DEDB1516-20AC-4AF1-BF94-9B425E34D68C}" type="presParOf" srcId="{D0F9AC67-6F8F-41E4-BB7B-B76DA67C4080}" destId="{64E85D38-C8F4-45A8-A4FB-7B00B79166F0}" srcOrd="0" destOrd="0" presId="urn:microsoft.com/office/officeart/2005/8/layout/orgChart1"/>
    <dgm:cxn modelId="{BDEC5C30-49AC-4CB0-8F0E-3E986EB1F586}" type="presParOf" srcId="{D0F9AC67-6F8F-41E4-BB7B-B76DA67C4080}" destId="{0CF0A423-816F-4B5D-83EE-9FAACC09906A}" srcOrd="1" destOrd="0" presId="urn:microsoft.com/office/officeart/2005/8/layout/orgChart1"/>
    <dgm:cxn modelId="{75CB75B9-3EF2-48A1-86D0-372C17A40954}" type="presParOf" srcId="{1DF21838-ABDA-41D8-AB77-2E4520A0D3ED}" destId="{5BC40D90-9A2A-46B6-A3E4-A063ED42B522}" srcOrd="1" destOrd="0" presId="urn:microsoft.com/office/officeart/2005/8/layout/orgChart1"/>
    <dgm:cxn modelId="{40D647B1-B52B-4512-9F91-8F2D05358811}" type="presParOf" srcId="{1DF21838-ABDA-41D8-AB77-2E4520A0D3ED}" destId="{EB8BEB60-FF6F-44C1-9155-C9434133A065}" srcOrd="2" destOrd="0" presId="urn:microsoft.com/office/officeart/2005/8/layout/orgChart1"/>
    <dgm:cxn modelId="{8605BA0F-A16F-481C-B54C-08F846808755}" type="presParOf" srcId="{F19A08F4-B90B-4173-BA70-DFE8A572420E}" destId="{7CB973D3-9989-46AC-A626-95B627260AFD}" srcOrd="2" destOrd="0" presId="urn:microsoft.com/office/officeart/2005/8/layout/orgChart1"/>
    <dgm:cxn modelId="{C037E691-BAA3-4E80-83D0-9AE2D30BE9E9}" type="presParOf" srcId="{50A395C4-0E4D-4059-9682-15130E95B087}" destId="{D3B75623-7730-4849-B266-8F96DE748465}"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82240EE-AA92-4ED4-8AD9-9B9FB566383A}" type="doc">
      <dgm:prSet loTypeId="urn:microsoft.com/office/officeart/2005/8/layout/hierarchy3" loCatId="list" qsTypeId="urn:microsoft.com/office/officeart/2005/8/quickstyle/3d2" qsCatId="3D" csTypeId="urn:microsoft.com/office/officeart/2005/8/colors/accent1_5" csCatId="accent1" phldr="1"/>
      <dgm:spPr/>
      <dgm:t>
        <a:bodyPr/>
        <a:lstStyle/>
        <a:p>
          <a:endParaRPr lang="en-US"/>
        </a:p>
      </dgm:t>
    </dgm:pt>
    <dgm:pt modelId="{D8C0EB12-2BEE-4E57-ADB5-74CCFFDB9151}">
      <dgm:prSet phldrT="[Text]" custT="1">
        <dgm:style>
          <a:lnRef idx="3">
            <a:schemeClr val="lt1"/>
          </a:lnRef>
          <a:fillRef idx="1">
            <a:schemeClr val="accent1"/>
          </a:fillRef>
          <a:effectRef idx="1">
            <a:schemeClr val="accent1"/>
          </a:effectRef>
          <a:fontRef idx="minor">
            <a:schemeClr val="lt1"/>
          </a:fontRef>
        </dgm:style>
      </dgm:prSet>
      <dgm:spPr>
        <a:ln/>
      </dgm:spPr>
      <dgm:t>
        <a:bodyPr/>
        <a:lstStyle/>
        <a:p>
          <a:r>
            <a:rPr lang="en-US" sz="2800" b="1" dirty="0"/>
            <a:t>Competent</a:t>
          </a:r>
        </a:p>
      </dgm:t>
    </dgm:pt>
    <dgm:pt modelId="{CE7FC174-8AD8-4DC5-824B-A09EC541DC6F}" type="parTrans" cxnId="{24A5024C-AA03-45CB-A035-B4625133BEDC}">
      <dgm:prSet/>
      <dgm:spPr/>
      <dgm:t>
        <a:bodyPr/>
        <a:lstStyle/>
        <a:p>
          <a:endParaRPr lang="en-US"/>
        </a:p>
      </dgm:t>
    </dgm:pt>
    <dgm:pt modelId="{3BD1FFD2-FE6B-464D-8C88-892038AC9C4E}" type="sibTrans" cxnId="{24A5024C-AA03-45CB-A035-B4625133BEDC}">
      <dgm:prSet/>
      <dgm:spPr/>
      <dgm:t>
        <a:bodyPr/>
        <a:lstStyle/>
        <a:p>
          <a:endParaRPr lang="en-US"/>
        </a:p>
      </dgm:t>
    </dgm:pt>
    <dgm:pt modelId="{54F9B4B8-539B-463A-B7B6-30D321D00FB5}">
      <dgm:prSet phldrT="[Text]" custT="1">
        <dgm:style>
          <a:lnRef idx="3">
            <a:schemeClr val="lt1"/>
          </a:lnRef>
          <a:fillRef idx="1">
            <a:schemeClr val="accent4"/>
          </a:fillRef>
          <a:effectRef idx="1">
            <a:schemeClr val="accent4"/>
          </a:effectRef>
          <a:fontRef idx="minor">
            <a:schemeClr val="lt1"/>
          </a:fontRef>
        </dgm:style>
      </dgm:prSet>
      <dgm:spPr>
        <a:ln/>
      </dgm:spPr>
      <dgm:t>
        <a:bodyPr/>
        <a:lstStyle/>
        <a:p>
          <a:pPr algn="ctr"/>
          <a:r>
            <a:rPr kumimoji="0" lang="en-ZA" sz="2400" dirty="0">
              <a:solidFill>
                <a:schemeClr val="bg1"/>
              </a:solidFill>
              <a:effectLst/>
              <a:latin typeface="Calibri" panose="020F0502020204030204" pitchFamily="34" charset="0"/>
              <a:ea typeface="+mn-ea"/>
              <a:cs typeface="+mn-cs"/>
            </a:rPr>
            <a:t>Ability to perform  task, action or function successfully</a:t>
          </a:r>
          <a:endParaRPr lang="en-US" sz="2400" dirty="0">
            <a:solidFill>
              <a:schemeClr val="bg1"/>
            </a:solidFill>
          </a:endParaRPr>
        </a:p>
      </dgm:t>
    </dgm:pt>
    <dgm:pt modelId="{1B1E88D3-988D-4436-A148-0D01B717E27E}" type="parTrans" cxnId="{08BDF0B1-5DA2-4284-9347-B027E0D2D5D5}">
      <dgm:prSet/>
      <dgm:spPr/>
      <dgm:t>
        <a:bodyPr/>
        <a:lstStyle/>
        <a:p>
          <a:endParaRPr lang="en-US"/>
        </a:p>
      </dgm:t>
    </dgm:pt>
    <dgm:pt modelId="{4BBD1D94-9D32-4484-95ED-BFAC0FB51E68}" type="sibTrans" cxnId="{08BDF0B1-5DA2-4284-9347-B027E0D2D5D5}">
      <dgm:prSet/>
      <dgm:spPr/>
      <dgm:t>
        <a:bodyPr/>
        <a:lstStyle/>
        <a:p>
          <a:endParaRPr lang="en-US"/>
        </a:p>
      </dgm:t>
    </dgm:pt>
    <dgm:pt modelId="{7AB0807A-8F9A-4609-8C2C-D7EC4B92C7E6}">
      <dgm:prSet phldrT="[Text]" custT="1">
        <dgm:style>
          <a:lnRef idx="3">
            <a:schemeClr val="lt1"/>
          </a:lnRef>
          <a:fillRef idx="1">
            <a:schemeClr val="accent6"/>
          </a:fillRef>
          <a:effectRef idx="1">
            <a:schemeClr val="accent6"/>
          </a:effectRef>
          <a:fontRef idx="minor">
            <a:schemeClr val="lt1"/>
          </a:fontRef>
        </dgm:style>
      </dgm:prSet>
      <dgm:spPr>
        <a:ln/>
      </dgm:spPr>
      <dgm:t>
        <a:bodyPr/>
        <a:lstStyle/>
        <a:p>
          <a:pPr algn="ctr"/>
          <a:r>
            <a:rPr kumimoji="0" lang="en-ZA" sz="2400" dirty="0">
              <a:effectLst/>
              <a:latin typeface="Calibri" panose="020F0502020204030204" pitchFamily="34" charset="0"/>
              <a:ea typeface="+mn-ea"/>
              <a:cs typeface="+mn-cs"/>
            </a:rPr>
            <a:t>Certificate  issued and credits awarded</a:t>
          </a:r>
          <a:endParaRPr kumimoji="0" lang="en-US" sz="2400" dirty="0">
            <a:effectLst/>
            <a:latin typeface="Calibri" panose="020F0502020204030204" pitchFamily="34" charset="0"/>
            <a:ea typeface="+mn-ea"/>
            <a:cs typeface="+mn-cs"/>
          </a:endParaRPr>
        </a:p>
      </dgm:t>
    </dgm:pt>
    <dgm:pt modelId="{7BC72181-087A-4586-AFB7-142E1F2088CD}" type="parTrans" cxnId="{CC0E2E16-B527-4C3C-A6A1-2C2DA4B9A498}">
      <dgm:prSet/>
      <dgm:spPr/>
      <dgm:t>
        <a:bodyPr/>
        <a:lstStyle/>
        <a:p>
          <a:endParaRPr lang="en-US"/>
        </a:p>
      </dgm:t>
    </dgm:pt>
    <dgm:pt modelId="{B231B704-0FC5-4CF7-9DBA-AB779BC5D658}" type="sibTrans" cxnId="{CC0E2E16-B527-4C3C-A6A1-2C2DA4B9A498}">
      <dgm:prSet/>
      <dgm:spPr/>
      <dgm:t>
        <a:bodyPr/>
        <a:lstStyle/>
        <a:p>
          <a:endParaRPr lang="en-US"/>
        </a:p>
      </dgm:t>
    </dgm:pt>
    <dgm:pt modelId="{EFAE4652-5489-4792-B8F1-0CE32FD278F2}">
      <dgm:prSet phldrT="[Text]" custT="1">
        <dgm:style>
          <a:lnRef idx="3">
            <a:schemeClr val="lt1"/>
          </a:lnRef>
          <a:fillRef idx="1">
            <a:schemeClr val="accent1"/>
          </a:fillRef>
          <a:effectRef idx="1">
            <a:schemeClr val="accent1"/>
          </a:effectRef>
          <a:fontRef idx="minor">
            <a:schemeClr val="lt1"/>
          </a:fontRef>
        </dgm:style>
      </dgm:prSet>
      <dgm:spPr>
        <a:ln/>
      </dgm:spPr>
      <dgm:t>
        <a:bodyPr/>
        <a:lstStyle/>
        <a:p>
          <a:r>
            <a:rPr lang="en-US" sz="2800" b="1" dirty="0"/>
            <a:t>Not Yet Competent</a:t>
          </a:r>
        </a:p>
      </dgm:t>
    </dgm:pt>
    <dgm:pt modelId="{8B1EE7B5-BBF0-49EB-A327-A85A1D74F427}" type="parTrans" cxnId="{2A4B9556-DFC7-499A-82F2-DDAC704609B1}">
      <dgm:prSet/>
      <dgm:spPr/>
      <dgm:t>
        <a:bodyPr/>
        <a:lstStyle/>
        <a:p>
          <a:endParaRPr lang="en-US"/>
        </a:p>
      </dgm:t>
    </dgm:pt>
    <dgm:pt modelId="{93A535EA-357A-45B2-8AC0-0198981B9028}" type="sibTrans" cxnId="{2A4B9556-DFC7-499A-82F2-DDAC704609B1}">
      <dgm:prSet/>
      <dgm:spPr/>
      <dgm:t>
        <a:bodyPr/>
        <a:lstStyle/>
        <a:p>
          <a:endParaRPr lang="en-US"/>
        </a:p>
      </dgm:t>
    </dgm:pt>
    <dgm:pt modelId="{C03CB1F4-7F17-4518-AF8A-CC898C565749}">
      <dgm:prSet phldrT="[Text]" custT="1">
        <dgm:style>
          <a:lnRef idx="3">
            <a:schemeClr val="lt1"/>
          </a:lnRef>
          <a:fillRef idx="1">
            <a:schemeClr val="accent5"/>
          </a:fillRef>
          <a:effectRef idx="1">
            <a:schemeClr val="accent5"/>
          </a:effectRef>
          <a:fontRef idx="minor">
            <a:schemeClr val="lt1"/>
          </a:fontRef>
        </dgm:style>
      </dgm:prSet>
      <dgm:spPr>
        <a:ln/>
      </dgm:spPr>
      <dgm:t>
        <a:bodyPr/>
        <a:lstStyle/>
        <a:p>
          <a:r>
            <a:rPr kumimoji="0" lang="en-ZA" sz="2400" dirty="0">
              <a:solidFill>
                <a:schemeClr val="bg1"/>
              </a:solidFill>
              <a:effectLst/>
              <a:latin typeface="Calibri" panose="020F0502020204030204" pitchFamily="34" charset="0"/>
              <a:ea typeface="+mn-ea"/>
              <a:cs typeface="+mn-cs"/>
            </a:rPr>
            <a:t>Not successful yet </a:t>
          </a:r>
          <a:endParaRPr lang="en-US" sz="2400" dirty="0">
            <a:solidFill>
              <a:schemeClr val="bg1"/>
            </a:solidFill>
          </a:endParaRPr>
        </a:p>
      </dgm:t>
    </dgm:pt>
    <dgm:pt modelId="{80756A21-35ED-4CD4-8EAB-32A04926BD9D}" type="parTrans" cxnId="{8B1CD91B-A259-4523-80B9-4E8BD22D2CF5}">
      <dgm:prSet/>
      <dgm:spPr/>
      <dgm:t>
        <a:bodyPr/>
        <a:lstStyle/>
        <a:p>
          <a:endParaRPr lang="en-US"/>
        </a:p>
      </dgm:t>
    </dgm:pt>
    <dgm:pt modelId="{B3E6741A-7221-43E6-A44C-5937A7D515A1}" type="sibTrans" cxnId="{8B1CD91B-A259-4523-80B9-4E8BD22D2CF5}">
      <dgm:prSet/>
      <dgm:spPr/>
      <dgm:t>
        <a:bodyPr/>
        <a:lstStyle/>
        <a:p>
          <a:endParaRPr lang="en-US"/>
        </a:p>
      </dgm:t>
    </dgm:pt>
    <dgm:pt modelId="{7C351A2C-1931-40B8-9409-6896FB54BC6B}">
      <dgm:prSet custT="1">
        <dgm:style>
          <a:lnRef idx="3">
            <a:schemeClr val="lt1"/>
          </a:lnRef>
          <a:fillRef idx="1">
            <a:schemeClr val="accent6"/>
          </a:fillRef>
          <a:effectRef idx="1">
            <a:schemeClr val="accent6"/>
          </a:effectRef>
          <a:fontRef idx="minor">
            <a:schemeClr val="lt1"/>
          </a:fontRef>
        </dgm:style>
      </dgm:prSet>
      <dgm:spPr>
        <a:ln/>
      </dgm:spPr>
      <dgm:t>
        <a:bodyPr/>
        <a:lstStyle/>
        <a:p>
          <a:r>
            <a:rPr kumimoji="0" lang="en-ZA" sz="2400" dirty="0">
              <a:effectLst/>
              <a:latin typeface="Calibri" panose="020F0502020204030204" pitchFamily="34" charset="0"/>
              <a:ea typeface="+mn-ea"/>
              <a:cs typeface="+mn-cs"/>
            </a:rPr>
            <a:t>Opportunities to remediate  to address gaps</a:t>
          </a:r>
          <a:endParaRPr lang="en-US" sz="2400" dirty="0"/>
        </a:p>
      </dgm:t>
    </dgm:pt>
    <dgm:pt modelId="{0CD85615-DCA1-494E-9E6C-2A5F5BBC78C6}" type="parTrans" cxnId="{8DAFB877-2356-42DF-BD60-04BE67C191D1}">
      <dgm:prSet/>
      <dgm:spPr/>
      <dgm:t>
        <a:bodyPr/>
        <a:lstStyle/>
        <a:p>
          <a:endParaRPr lang="en-US"/>
        </a:p>
      </dgm:t>
    </dgm:pt>
    <dgm:pt modelId="{BDF1A5AE-3AE0-4A58-95A4-B568ABE37845}" type="sibTrans" cxnId="{8DAFB877-2356-42DF-BD60-04BE67C191D1}">
      <dgm:prSet/>
      <dgm:spPr/>
      <dgm:t>
        <a:bodyPr/>
        <a:lstStyle/>
        <a:p>
          <a:endParaRPr lang="en-US"/>
        </a:p>
      </dgm:t>
    </dgm:pt>
    <dgm:pt modelId="{924D2391-0E92-4FED-9C83-BF3AA5750AE1}" type="pres">
      <dgm:prSet presAssocID="{E82240EE-AA92-4ED4-8AD9-9B9FB566383A}" presName="diagram" presStyleCnt="0">
        <dgm:presLayoutVars>
          <dgm:chPref val="1"/>
          <dgm:dir/>
          <dgm:animOne val="branch"/>
          <dgm:animLvl val="lvl"/>
          <dgm:resizeHandles/>
        </dgm:presLayoutVars>
      </dgm:prSet>
      <dgm:spPr/>
    </dgm:pt>
    <dgm:pt modelId="{09BDC52F-05B3-4748-A327-B830559F3285}" type="pres">
      <dgm:prSet presAssocID="{D8C0EB12-2BEE-4E57-ADB5-74CCFFDB9151}" presName="root" presStyleCnt="0"/>
      <dgm:spPr/>
    </dgm:pt>
    <dgm:pt modelId="{0310231E-9E7A-4E70-8EC4-B0E9620A714C}" type="pres">
      <dgm:prSet presAssocID="{D8C0EB12-2BEE-4E57-ADB5-74CCFFDB9151}" presName="rootComposite" presStyleCnt="0"/>
      <dgm:spPr/>
    </dgm:pt>
    <dgm:pt modelId="{4C30E907-9459-4BCE-9CEE-D50CA8E25CB3}" type="pres">
      <dgm:prSet presAssocID="{D8C0EB12-2BEE-4E57-ADB5-74CCFFDB9151}" presName="rootText" presStyleLbl="node1" presStyleIdx="0" presStyleCnt="2" custLinFactNeighborX="-44132"/>
      <dgm:spPr/>
    </dgm:pt>
    <dgm:pt modelId="{681624F5-0C14-4AA2-8F41-9C06658E6BBF}" type="pres">
      <dgm:prSet presAssocID="{D8C0EB12-2BEE-4E57-ADB5-74CCFFDB9151}" presName="rootConnector" presStyleLbl="node1" presStyleIdx="0" presStyleCnt="2"/>
      <dgm:spPr/>
    </dgm:pt>
    <dgm:pt modelId="{0D4B9C10-CAF6-4559-AA56-CB76D840B27E}" type="pres">
      <dgm:prSet presAssocID="{D8C0EB12-2BEE-4E57-ADB5-74CCFFDB9151}" presName="childShape" presStyleCnt="0"/>
      <dgm:spPr/>
    </dgm:pt>
    <dgm:pt modelId="{411840A0-FE1C-4D59-9ED4-67B2E7F68839}" type="pres">
      <dgm:prSet presAssocID="{1B1E88D3-988D-4436-A148-0D01B717E27E}" presName="Name13" presStyleLbl="parChTrans1D2" presStyleIdx="0" presStyleCnt="4"/>
      <dgm:spPr/>
    </dgm:pt>
    <dgm:pt modelId="{226821CC-D27B-4EF3-A2C7-C4B85FB42DF7}" type="pres">
      <dgm:prSet presAssocID="{54F9B4B8-539B-463A-B7B6-30D321D00FB5}" presName="childText" presStyleLbl="bgAcc1" presStyleIdx="0" presStyleCnt="4" custScaleX="159725" custScaleY="110000" custLinFactNeighborX="-52184">
        <dgm:presLayoutVars>
          <dgm:bulletEnabled val="1"/>
        </dgm:presLayoutVars>
      </dgm:prSet>
      <dgm:spPr/>
    </dgm:pt>
    <dgm:pt modelId="{68B5D3B7-AC34-4DC8-BBA6-0AE75D13CF4B}" type="pres">
      <dgm:prSet presAssocID="{7BC72181-087A-4586-AFB7-142E1F2088CD}" presName="Name13" presStyleLbl="parChTrans1D2" presStyleIdx="1" presStyleCnt="4"/>
      <dgm:spPr/>
    </dgm:pt>
    <dgm:pt modelId="{BFD4CC16-C250-4D92-BA93-50331FC780EC}" type="pres">
      <dgm:prSet presAssocID="{7AB0807A-8F9A-4609-8C2C-D7EC4B92C7E6}" presName="childText" presStyleLbl="bgAcc1" presStyleIdx="1" presStyleCnt="4" custScaleX="160293" custScaleY="110000" custLinFactNeighborX="-52184">
        <dgm:presLayoutVars>
          <dgm:bulletEnabled val="1"/>
        </dgm:presLayoutVars>
      </dgm:prSet>
      <dgm:spPr/>
    </dgm:pt>
    <dgm:pt modelId="{4C57C817-16D4-48D1-A890-1D4C1D4980F0}" type="pres">
      <dgm:prSet presAssocID="{EFAE4652-5489-4792-B8F1-0CE32FD278F2}" presName="root" presStyleCnt="0"/>
      <dgm:spPr/>
    </dgm:pt>
    <dgm:pt modelId="{1F39DF84-750F-4FD7-98A9-4732194DEB8C}" type="pres">
      <dgm:prSet presAssocID="{EFAE4652-5489-4792-B8F1-0CE32FD278F2}" presName="rootComposite" presStyleCnt="0"/>
      <dgm:spPr/>
    </dgm:pt>
    <dgm:pt modelId="{0A1306EE-F29D-4CB0-ADDD-B4821031F774}" type="pres">
      <dgm:prSet presAssocID="{EFAE4652-5489-4792-B8F1-0CE32FD278F2}" presName="rootText" presStyleLbl="node1" presStyleIdx="1" presStyleCnt="2"/>
      <dgm:spPr/>
    </dgm:pt>
    <dgm:pt modelId="{092706B3-A5AF-477B-9BDB-68772B7A4499}" type="pres">
      <dgm:prSet presAssocID="{EFAE4652-5489-4792-B8F1-0CE32FD278F2}" presName="rootConnector" presStyleLbl="node1" presStyleIdx="1" presStyleCnt="2"/>
      <dgm:spPr/>
    </dgm:pt>
    <dgm:pt modelId="{CA4CE5BE-77AE-4CE6-8489-7448C55E75BB}" type="pres">
      <dgm:prSet presAssocID="{EFAE4652-5489-4792-B8F1-0CE32FD278F2}" presName="childShape" presStyleCnt="0"/>
      <dgm:spPr/>
    </dgm:pt>
    <dgm:pt modelId="{54192DF2-418F-433E-B8ED-736FF77E592E}" type="pres">
      <dgm:prSet presAssocID="{80756A21-35ED-4CD4-8EAB-32A04926BD9D}" presName="Name13" presStyleLbl="parChTrans1D2" presStyleIdx="2" presStyleCnt="4"/>
      <dgm:spPr/>
    </dgm:pt>
    <dgm:pt modelId="{8A02A319-79FC-40F8-A440-382EDF75D5E4}" type="pres">
      <dgm:prSet presAssocID="{C03CB1F4-7F17-4518-AF8A-CC898C565749}" presName="childText" presStyleLbl="bgAcc1" presStyleIdx="2" presStyleCnt="4" custScaleX="142712" custScaleY="110000" custLinFactNeighborX="164" custLinFactNeighborY="2424">
        <dgm:presLayoutVars>
          <dgm:bulletEnabled val="1"/>
        </dgm:presLayoutVars>
      </dgm:prSet>
      <dgm:spPr/>
    </dgm:pt>
    <dgm:pt modelId="{1D988BA5-7718-4C89-8B8F-3CE438A09815}" type="pres">
      <dgm:prSet presAssocID="{0CD85615-DCA1-494E-9E6C-2A5F5BBC78C6}" presName="Name13" presStyleLbl="parChTrans1D2" presStyleIdx="3" presStyleCnt="4"/>
      <dgm:spPr/>
    </dgm:pt>
    <dgm:pt modelId="{C42CA27C-3D85-42D8-BF99-19180EBC3F92}" type="pres">
      <dgm:prSet presAssocID="{7C351A2C-1931-40B8-9409-6896FB54BC6B}" presName="childText" presStyleLbl="bgAcc1" presStyleIdx="3" presStyleCnt="4" custScaleX="143413" custScaleY="110000">
        <dgm:presLayoutVars>
          <dgm:bulletEnabled val="1"/>
        </dgm:presLayoutVars>
      </dgm:prSet>
      <dgm:spPr/>
    </dgm:pt>
  </dgm:ptLst>
  <dgm:cxnLst>
    <dgm:cxn modelId="{CC0E2E16-B527-4C3C-A6A1-2C2DA4B9A498}" srcId="{D8C0EB12-2BEE-4E57-ADB5-74CCFFDB9151}" destId="{7AB0807A-8F9A-4609-8C2C-D7EC4B92C7E6}" srcOrd="1" destOrd="0" parTransId="{7BC72181-087A-4586-AFB7-142E1F2088CD}" sibTransId="{B231B704-0FC5-4CF7-9DBA-AB779BC5D658}"/>
    <dgm:cxn modelId="{8B1CD91B-A259-4523-80B9-4E8BD22D2CF5}" srcId="{EFAE4652-5489-4792-B8F1-0CE32FD278F2}" destId="{C03CB1F4-7F17-4518-AF8A-CC898C565749}" srcOrd="0" destOrd="0" parTransId="{80756A21-35ED-4CD4-8EAB-32A04926BD9D}" sibTransId="{B3E6741A-7221-43E6-A44C-5937A7D515A1}"/>
    <dgm:cxn modelId="{AA16B72F-F188-4EFA-98BC-88E9BCB5C771}" type="presOf" srcId="{D8C0EB12-2BEE-4E57-ADB5-74CCFFDB9151}" destId="{681624F5-0C14-4AA2-8F41-9C06658E6BBF}" srcOrd="1" destOrd="0" presId="urn:microsoft.com/office/officeart/2005/8/layout/hierarchy3"/>
    <dgm:cxn modelId="{30EBF43B-2CF9-4497-A609-EBC0E087F7E0}" type="presOf" srcId="{7C351A2C-1931-40B8-9409-6896FB54BC6B}" destId="{C42CA27C-3D85-42D8-BF99-19180EBC3F92}" srcOrd="0" destOrd="0" presId="urn:microsoft.com/office/officeart/2005/8/layout/hierarchy3"/>
    <dgm:cxn modelId="{8568E849-8F45-4EF1-B01A-BFA718D026E8}" type="presOf" srcId="{0CD85615-DCA1-494E-9E6C-2A5F5BBC78C6}" destId="{1D988BA5-7718-4C89-8B8F-3CE438A09815}" srcOrd="0" destOrd="0" presId="urn:microsoft.com/office/officeart/2005/8/layout/hierarchy3"/>
    <dgm:cxn modelId="{24A5024C-AA03-45CB-A035-B4625133BEDC}" srcId="{E82240EE-AA92-4ED4-8AD9-9B9FB566383A}" destId="{D8C0EB12-2BEE-4E57-ADB5-74CCFFDB9151}" srcOrd="0" destOrd="0" parTransId="{CE7FC174-8AD8-4DC5-824B-A09EC541DC6F}" sibTransId="{3BD1FFD2-FE6B-464D-8C88-892038AC9C4E}"/>
    <dgm:cxn modelId="{26CBD26D-32C3-44CF-832F-5BE754681AC8}" type="presOf" srcId="{E82240EE-AA92-4ED4-8AD9-9B9FB566383A}" destId="{924D2391-0E92-4FED-9C83-BF3AA5750AE1}" srcOrd="0" destOrd="0" presId="urn:microsoft.com/office/officeart/2005/8/layout/hierarchy3"/>
    <dgm:cxn modelId="{9A56A44F-E81F-4FBD-BC30-79F9A141F8B5}" type="presOf" srcId="{80756A21-35ED-4CD4-8EAB-32A04926BD9D}" destId="{54192DF2-418F-433E-B8ED-736FF77E592E}" srcOrd="0" destOrd="0" presId="urn:microsoft.com/office/officeart/2005/8/layout/hierarchy3"/>
    <dgm:cxn modelId="{912FE070-53E4-4D0F-B001-37DE419D4D54}" type="presOf" srcId="{C03CB1F4-7F17-4518-AF8A-CC898C565749}" destId="{8A02A319-79FC-40F8-A440-382EDF75D5E4}" srcOrd="0" destOrd="0" presId="urn:microsoft.com/office/officeart/2005/8/layout/hierarchy3"/>
    <dgm:cxn modelId="{2A4B9556-DFC7-499A-82F2-DDAC704609B1}" srcId="{E82240EE-AA92-4ED4-8AD9-9B9FB566383A}" destId="{EFAE4652-5489-4792-B8F1-0CE32FD278F2}" srcOrd="1" destOrd="0" parTransId="{8B1EE7B5-BBF0-49EB-A327-A85A1D74F427}" sibTransId="{93A535EA-357A-45B2-8AC0-0198981B9028}"/>
    <dgm:cxn modelId="{8DAFB877-2356-42DF-BD60-04BE67C191D1}" srcId="{EFAE4652-5489-4792-B8F1-0CE32FD278F2}" destId="{7C351A2C-1931-40B8-9409-6896FB54BC6B}" srcOrd="1" destOrd="0" parTransId="{0CD85615-DCA1-494E-9E6C-2A5F5BBC78C6}" sibTransId="{BDF1A5AE-3AE0-4A58-95A4-B568ABE37845}"/>
    <dgm:cxn modelId="{57B47298-5ACD-4D05-9502-441F4A5E2B36}" type="presOf" srcId="{7BC72181-087A-4586-AFB7-142E1F2088CD}" destId="{68B5D3B7-AC34-4DC8-BBA6-0AE75D13CF4B}" srcOrd="0" destOrd="0" presId="urn:microsoft.com/office/officeart/2005/8/layout/hierarchy3"/>
    <dgm:cxn modelId="{80B0E69B-5FAF-4A04-B83F-A5B0B8C85DE6}" type="presOf" srcId="{7AB0807A-8F9A-4609-8C2C-D7EC4B92C7E6}" destId="{BFD4CC16-C250-4D92-BA93-50331FC780EC}" srcOrd="0" destOrd="0" presId="urn:microsoft.com/office/officeart/2005/8/layout/hierarchy3"/>
    <dgm:cxn modelId="{D2EBE1AE-440E-4AE0-8B92-85616A2CC76A}" type="presOf" srcId="{54F9B4B8-539B-463A-B7B6-30D321D00FB5}" destId="{226821CC-D27B-4EF3-A2C7-C4B85FB42DF7}" srcOrd="0" destOrd="0" presId="urn:microsoft.com/office/officeart/2005/8/layout/hierarchy3"/>
    <dgm:cxn modelId="{08BDF0B1-5DA2-4284-9347-B027E0D2D5D5}" srcId="{D8C0EB12-2BEE-4E57-ADB5-74CCFFDB9151}" destId="{54F9B4B8-539B-463A-B7B6-30D321D00FB5}" srcOrd="0" destOrd="0" parTransId="{1B1E88D3-988D-4436-A148-0D01B717E27E}" sibTransId="{4BBD1D94-9D32-4484-95ED-BFAC0FB51E68}"/>
    <dgm:cxn modelId="{E3692BD8-8404-4AF3-A9FF-0C2A93B8AB40}" type="presOf" srcId="{1B1E88D3-988D-4436-A148-0D01B717E27E}" destId="{411840A0-FE1C-4D59-9ED4-67B2E7F68839}" srcOrd="0" destOrd="0" presId="urn:microsoft.com/office/officeart/2005/8/layout/hierarchy3"/>
    <dgm:cxn modelId="{434805DC-8F6E-4540-BE37-1144CAA59946}" type="presOf" srcId="{D8C0EB12-2BEE-4E57-ADB5-74CCFFDB9151}" destId="{4C30E907-9459-4BCE-9CEE-D50CA8E25CB3}" srcOrd="0" destOrd="0" presId="urn:microsoft.com/office/officeart/2005/8/layout/hierarchy3"/>
    <dgm:cxn modelId="{3B6C19F4-FB99-408B-9F44-2BF84E9E2DC9}" type="presOf" srcId="{EFAE4652-5489-4792-B8F1-0CE32FD278F2}" destId="{0A1306EE-F29D-4CB0-ADDD-B4821031F774}" srcOrd="0" destOrd="0" presId="urn:microsoft.com/office/officeart/2005/8/layout/hierarchy3"/>
    <dgm:cxn modelId="{072EDAF4-8E35-46F9-A68A-7E36E7EC0D4B}" type="presOf" srcId="{EFAE4652-5489-4792-B8F1-0CE32FD278F2}" destId="{092706B3-A5AF-477B-9BDB-68772B7A4499}" srcOrd="1" destOrd="0" presId="urn:microsoft.com/office/officeart/2005/8/layout/hierarchy3"/>
    <dgm:cxn modelId="{96B98F8A-A33C-49FE-A21B-37F9F1D51F68}" type="presParOf" srcId="{924D2391-0E92-4FED-9C83-BF3AA5750AE1}" destId="{09BDC52F-05B3-4748-A327-B830559F3285}" srcOrd="0" destOrd="0" presId="urn:microsoft.com/office/officeart/2005/8/layout/hierarchy3"/>
    <dgm:cxn modelId="{20C7CCDC-C017-47D0-B69C-85BE1BEA5D05}" type="presParOf" srcId="{09BDC52F-05B3-4748-A327-B830559F3285}" destId="{0310231E-9E7A-4E70-8EC4-B0E9620A714C}" srcOrd="0" destOrd="0" presId="urn:microsoft.com/office/officeart/2005/8/layout/hierarchy3"/>
    <dgm:cxn modelId="{A36C6983-FEE0-4AD2-855F-2D32897BEE0A}" type="presParOf" srcId="{0310231E-9E7A-4E70-8EC4-B0E9620A714C}" destId="{4C30E907-9459-4BCE-9CEE-D50CA8E25CB3}" srcOrd="0" destOrd="0" presId="urn:microsoft.com/office/officeart/2005/8/layout/hierarchy3"/>
    <dgm:cxn modelId="{FA298FED-82F6-4D7D-87ED-359DF0A77C8B}" type="presParOf" srcId="{0310231E-9E7A-4E70-8EC4-B0E9620A714C}" destId="{681624F5-0C14-4AA2-8F41-9C06658E6BBF}" srcOrd="1" destOrd="0" presId="urn:microsoft.com/office/officeart/2005/8/layout/hierarchy3"/>
    <dgm:cxn modelId="{666A969C-B265-4E88-B163-BD68D6048804}" type="presParOf" srcId="{09BDC52F-05B3-4748-A327-B830559F3285}" destId="{0D4B9C10-CAF6-4559-AA56-CB76D840B27E}" srcOrd="1" destOrd="0" presId="urn:microsoft.com/office/officeart/2005/8/layout/hierarchy3"/>
    <dgm:cxn modelId="{FA1A233F-AE02-44E8-81B5-086B56032421}" type="presParOf" srcId="{0D4B9C10-CAF6-4559-AA56-CB76D840B27E}" destId="{411840A0-FE1C-4D59-9ED4-67B2E7F68839}" srcOrd="0" destOrd="0" presId="urn:microsoft.com/office/officeart/2005/8/layout/hierarchy3"/>
    <dgm:cxn modelId="{63D30E3C-3907-456F-B319-46C64DE18B6A}" type="presParOf" srcId="{0D4B9C10-CAF6-4559-AA56-CB76D840B27E}" destId="{226821CC-D27B-4EF3-A2C7-C4B85FB42DF7}" srcOrd="1" destOrd="0" presId="urn:microsoft.com/office/officeart/2005/8/layout/hierarchy3"/>
    <dgm:cxn modelId="{C7CF0F37-054E-4BA7-BF97-F1C3367BDDEB}" type="presParOf" srcId="{0D4B9C10-CAF6-4559-AA56-CB76D840B27E}" destId="{68B5D3B7-AC34-4DC8-BBA6-0AE75D13CF4B}" srcOrd="2" destOrd="0" presId="urn:microsoft.com/office/officeart/2005/8/layout/hierarchy3"/>
    <dgm:cxn modelId="{4203AF98-76D2-4437-9C4A-8237A37B4D99}" type="presParOf" srcId="{0D4B9C10-CAF6-4559-AA56-CB76D840B27E}" destId="{BFD4CC16-C250-4D92-BA93-50331FC780EC}" srcOrd="3" destOrd="0" presId="urn:microsoft.com/office/officeart/2005/8/layout/hierarchy3"/>
    <dgm:cxn modelId="{22D23972-20EB-4B1C-A182-60E2375BE4F2}" type="presParOf" srcId="{924D2391-0E92-4FED-9C83-BF3AA5750AE1}" destId="{4C57C817-16D4-48D1-A890-1D4C1D4980F0}" srcOrd="1" destOrd="0" presId="urn:microsoft.com/office/officeart/2005/8/layout/hierarchy3"/>
    <dgm:cxn modelId="{D02E98EA-A21A-440E-969F-45FA3E6A650A}" type="presParOf" srcId="{4C57C817-16D4-48D1-A890-1D4C1D4980F0}" destId="{1F39DF84-750F-4FD7-98A9-4732194DEB8C}" srcOrd="0" destOrd="0" presId="urn:microsoft.com/office/officeart/2005/8/layout/hierarchy3"/>
    <dgm:cxn modelId="{CB9D7103-064C-495D-9893-0175634445E5}" type="presParOf" srcId="{1F39DF84-750F-4FD7-98A9-4732194DEB8C}" destId="{0A1306EE-F29D-4CB0-ADDD-B4821031F774}" srcOrd="0" destOrd="0" presId="urn:microsoft.com/office/officeart/2005/8/layout/hierarchy3"/>
    <dgm:cxn modelId="{14B4478E-3291-4386-97BB-931AE6E627F8}" type="presParOf" srcId="{1F39DF84-750F-4FD7-98A9-4732194DEB8C}" destId="{092706B3-A5AF-477B-9BDB-68772B7A4499}" srcOrd="1" destOrd="0" presId="urn:microsoft.com/office/officeart/2005/8/layout/hierarchy3"/>
    <dgm:cxn modelId="{C4CC795D-D24D-4EAB-98FC-22E921493744}" type="presParOf" srcId="{4C57C817-16D4-48D1-A890-1D4C1D4980F0}" destId="{CA4CE5BE-77AE-4CE6-8489-7448C55E75BB}" srcOrd="1" destOrd="0" presId="urn:microsoft.com/office/officeart/2005/8/layout/hierarchy3"/>
    <dgm:cxn modelId="{CC2232C4-CE66-48AF-B0D2-6957E7E0FED5}" type="presParOf" srcId="{CA4CE5BE-77AE-4CE6-8489-7448C55E75BB}" destId="{54192DF2-418F-433E-B8ED-736FF77E592E}" srcOrd="0" destOrd="0" presId="urn:microsoft.com/office/officeart/2005/8/layout/hierarchy3"/>
    <dgm:cxn modelId="{112C453D-9C3A-4D5E-A472-FD389CC5DE03}" type="presParOf" srcId="{CA4CE5BE-77AE-4CE6-8489-7448C55E75BB}" destId="{8A02A319-79FC-40F8-A440-382EDF75D5E4}" srcOrd="1" destOrd="0" presId="urn:microsoft.com/office/officeart/2005/8/layout/hierarchy3"/>
    <dgm:cxn modelId="{54E692A7-BC99-46D5-B939-7EDEBAF92024}" type="presParOf" srcId="{CA4CE5BE-77AE-4CE6-8489-7448C55E75BB}" destId="{1D988BA5-7718-4C89-8B8F-3CE438A09815}" srcOrd="2" destOrd="0" presId="urn:microsoft.com/office/officeart/2005/8/layout/hierarchy3"/>
    <dgm:cxn modelId="{EE27ED22-25AE-46B5-8E9E-069D81696B4D}" type="presParOf" srcId="{CA4CE5BE-77AE-4CE6-8489-7448C55E75BB}" destId="{C42CA27C-3D85-42D8-BF99-19180EBC3F92}" srcOrd="3"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8DCAA6B-A358-448E-BC3E-6A625329735A}" type="doc">
      <dgm:prSet loTypeId="urn:microsoft.com/office/officeart/2005/8/layout/hProcess9" loCatId="process" qsTypeId="urn:microsoft.com/office/officeart/2005/8/quickstyle/3d2" qsCatId="3D" csTypeId="urn:microsoft.com/office/officeart/2005/8/colors/accent5_3" csCatId="accent5" phldr="1"/>
      <dgm:spPr/>
    </dgm:pt>
    <dgm:pt modelId="{DAA5E4C2-83D4-4A6D-8606-481EFECC2AD0}">
      <dgm:prSet phldrT="[Text]">
        <dgm:style>
          <a:lnRef idx="3">
            <a:schemeClr val="lt1"/>
          </a:lnRef>
          <a:fillRef idx="1">
            <a:schemeClr val="accent1"/>
          </a:fillRef>
          <a:effectRef idx="1">
            <a:schemeClr val="accent1"/>
          </a:effectRef>
          <a:fontRef idx="minor">
            <a:schemeClr val="lt1"/>
          </a:fontRef>
        </dgm:style>
      </dgm:prSet>
      <dgm:spPr/>
      <dgm:t>
        <a:bodyPr/>
        <a:lstStyle/>
        <a:p>
          <a:r>
            <a:rPr lang="en-US" dirty="0"/>
            <a:t>Assessment</a:t>
          </a:r>
        </a:p>
      </dgm:t>
    </dgm:pt>
    <dgm:pt modelId="{AB98D134-C7E7-4C65-8499-6450FCA0E86E}" type="parTrans" cxnId="{07A63195-F2EF-4690-9BCC-848DFCA48C79}">
      <dgm:prSet/>
      <dgm:spPr/>
      <dgm:t>
        <a:bodyPr/>
        <a:lstStyle/>
        <a:p>
          <a:endParaRPr lang="en-US"/>
        </a:p>
      </dgm:t>
    </dgm:pt>
    <dgm:pt modelId="{8D4D6FED-992C-4FEE-A9B1-102A503BCD7D}" type="sibTrans" cxnId="{07A63195-F2EF-4690-9BCC-848DFCA48C79}">
      <dgm:prSet/>
      <dgm:spPr/>
      <dgm:t>
        <a:bodyPr/>
        <a:lstStyle/>
        <a:p>
          <a:endParaRPr lang="en-US"/>
        </a:p>
      </dgm:t>
    </dgm:pt>
    <dgm:pt modelId="{FE180A4F-BA84-4DD5-A8C5-63064108C86D}">
      <dgm:prSet phldrT="[Text]">
        <dgm:style>
          <a:lnRef idx="3">
            <a:schemeClr val="lt1"/>
          </a:lnRef>
          <a:fillRef idx="1">
            <a:schemeClr val="accent5"/>
          </a:fillRef>
          <a:effectRef idx="1">
            <a:schemeClr val="accent5"/>
          </a:effectRef>
          <a:fontRef idx="minor">
            <a:schemeClr val="lt1"/>
          </a:fontRef>
        </dgm:style>
      </dgm:prSet>
      <dgm:spPr/>
      <dgm:t>
        <a:bodyPr/>
        <a:lstStyle/>
        <a:p>
          <a:r>
            <a:rPr lang="en-US" dirty="0"/>
            <a:t>Moderation</a:t>
          </a:r>
        </a:p>
      </dgm:t>
    </dgm:pt>
    <dgm:pt modelId="{D8FBCF9D-ADC0-46FA-B537-53F0A0064092}" type="parTrans" cxnId="{C31688B8-2213-4EBE-B2D7-CB84BAC3F166}">
      <dgm:prSet/>
      <dgm:spPr/>
      <dgm:t>
        <a:bodyPr/>
        <a:lstStyle/>
        <a:p>
          <a:endParaRPr lang="en-US"/>
        </a:p>
      </dgm:t>
    </dgm:pt>
    <dgm:pt modelId="{F8B29AB0-BF4D-48F9-A510-664C6C079FEF}" type="sibTrans" cxnId="{C31688B8-2213-4EBE-B2D7-CB84BAC3F166}">
      <dgm:prSet/>
      <dgm:spPr/>
      <dgm:t>
        <a:bodyPr/>
        <a:lstStyle/>
        <a:p>
          <a:endParaRPr lang="en-US"/>
        </a:p>
      </dgm:t>
    </dgm:pt>
    <dgm:pt modelId="{0825D63F-D9D6-438B-AA59-8282EBEB875E}">
      <dgm:prSet phldrT="[Text]">
        <dgm:style>
          <a:lnRef idx="3">
            <a:schemeClr val="lt1"/>
          </a:lnRef>
          <a:fillRef idx="1">
            <a:schemeClr val="accent6"/>
          </a:fillRef>
          <a:effectRef idx="1">
            <a:schemeClr val="accent6"/>
          </a:effectRef>
          <a:fontRef idx="minor">
            <a:schemeClr val="lt1"/>
          </a:fontRef>
        </dgm:style>
      </dgm:prSet>
      <dgm:spPr/>
      <dgm:t>
        <a:bodyPr/>
        <a:lstStyle/>
        <a:p>
          <a:r>
            <a:rPr lang="en-US" dirty="0"/>
            <a:t>Verification</a:t>
          </a:r>
        </a:p>
      </dgm:t>
    </dgm:pt>
    <dgm:pt modelId="{FFD16068-C5E6-479E-B52B-F0685D11E4C4}" type="parTrans" cxnId="{4968E117-D0DE-4FFF-8440-28136D7E65EB}">
      <dgm:prSet/>
      <dgm:spPr/>
      <dgm:t>
        <a:bodyPr/>
        <a:lstStyle/>
        <a:p>
          <a:endParaRPr lang="en-US"/>
        </a:p>
      </dgm:t>
    </dgm:pt>
    <dgm:pt modelId="{60A78926-F1FC-4E2B-B475-6878F3923C60}" type="sibTrans" cxnId="{4968E117-D0DE-4FFF-8440-28136D7E65EB}">
      <dgm:prSet/>
      <dgm:spPr/>
      <dgm:t>
        <a:bodyPr/>
        <a:lstStyle/>
        <a:p>
          <a:endParaRPr lang="en-US"/>
        </a:p>
      </dgm:t>
    </dgm:pt>
    <dgm:pt modelId="{77F74482-C8DA-4864-A560-38E558C43570}" type="pres">
      <dgm:prSet presAssocID="{38DCAA6B-A358-448E-BC3E-6A625329735A}" presName="CompostProcess" presStyleCnt="0">
        <dgm:presLayoutVars>
          <dgm:dir/>
          <dgm:resizeHandles val="exact"/>
        </dgm:presLayoutVars>
      </dgm:prSet>
      <dgm:spPr/>
    </dgm:pt>
    <dgm:pt modelId="{063C9525-0888-4409-A09F-7CFC66304FE6}" type="pres">
      <dgm:prSet presAssocID="{38DCAA6B-A358-448E-BC3E-6A625329735A}" presName="arrow" presStyleLbl="bgShp" presStyleIdx="0" presStyleCnt="1">
        <dgm:style>
          <a:lnRef idx="3">
            <a:schemeClr val="lt1"/>
          </a:lnRef>
          <a:fillRef idx="1">
            <a:schemeClr val="accent6"/>
          </a:fillRef>
          <a:effectRef idx="1">
            <a:schemeClr val="accent6"/>
          </a:effectRef>
          <a:fontRef idx="minor">
            <a:schemeClr val="lt1"/>
          </a:fontRef>
        </dgm:style>
      </dgm:prSet>
      <dgm:spPr>
        <a:solidFill>
          <a:schemeClr val="bg1">
            <a:lumMod val="85000"/>
          </a:schemeClr>
        </a:solidFill>
      </dgm:spPr>
    </dgm:pt>
    <dgm:pt modelId="{44F9D3B9-2833-4A76-9A80-CC6914938A48}" type="pres">
      <dgm:prSet presAssocID="{38DCAA6B-A358-448E-BC3E-6A625329735A}" presName="linearProcess" presStyleCnt="0"/>
      <dgm:spPr/>
    </dgm:pt>
    <dgm:pt modelId="{EE1E8816-6BB5-4803-984C-425751A425BD}" type="pres">
      <dgm:prSet presAssocID="{DAA5E4C2-83D4-4A6D-8606-481EFECC2AD0}" presName="textNode" presStyleLbl="node1" presStyleIdx="0" presStyleCnt="3">
        <dgm:presLayoutVars>
          <dgm:bulletEnabled val="1"/>
        </dgm:presLayoutVars>
      </dgm:prSet>
      <dgm:spPr/>
    </dgm:pt>
    <dgm:pt modelId="{4781D41D-FB9D-415D-9EE4-9B021D5374DC}" type="pres">
      <dgm:prSet presAssocID="{8D4D6FED-992C-4FEE-A9B1-102A503BCD7D}" presName="sibTrans" presStyleCnt="0"/>
      <dgm:spPr/>
    </dgm:pt>
    <dgm:pt modelId="{814C0117-EC7B-4EBC-A009-0C73F43105B8}" type="pres">
      <dgm:prSet presAssocID="{FE180A4F-BA84-4DD5-A8C5-63064108C86D}" presName="textNode" presStyleLbl="node1" presStyleIdx="1" presStyleCnt="3">
        <dgm:presLayoutVars>
          <dgm:bulletEnabled val="1"/>
        </dgm:presLayoutVars>
      </dgm:prSet>
      <dgm:spPr/>
    </dgm:pt>
    <dgm:pt modelId="{665C2AD4-8CF7-4332-AC50-E9F04E8E576B}" type="pres">
      <dgm:prSet presAssocID="{F8B29AB0-BF4D-48F9-A510-664C6C079FEF}" presName="sibTrans" presStyleCnt="0"/>
      <dgm:spPr/>
    </dgm:pt>
    <dgm:pt modelId="{29F903C9-F548-48EF-8ABD-A11130E99CEB}" type="pres">
      <dgm:prSet presAssocID="{0825D63F-D9D6-438B-AA59-8282EBEB875E}" presName="textNode" presStyleLbl="node1" presStyleIdx="2" presStyleCnt="3">
        <dgm:presLayoutVars>
          <dgm:bulletEnabled val="1"/>
        </dgm:presLayoutVars>
      </dgm:prSet>
      <dgm:spPr/>
    </dgm:pt>
  </dgm:ptLst>
  <dgm:cxnLst>
    <dgm:cxn modelId="{E827B502-CB71-41CD-9D98-67E4FCB1E42B}" type="presOf" srcId="{0825D63F-D9D6-438B-AA59-8282EBEB875E}" destId="{29F903C9-F548-48EF-8ABD-A11130E99CEB}" srcOrd="0" destOrd="0" presId="urn:microsoft.com/office/officeart/2005/8/layout/hProcess9"/>
    <dgm:cxn modelId="{CFCC0E15-3C07-4C43-A94D-614161B923E4}" type="presOf" srcId="{DAA5E4C2-83D4-4A6D-8606-481EFECC2AD0}" destId="{EE1E8816-6BB5-4803-984C-425751A425BD}" srcOrd="0" destOrd="0" presId="urn:microsoft.com/office/officeart/2005/8/layout/hProcess9"/>
    <dgm:cxn modelId="{4968E117-D0DE-4FFF-8440-28136D7E65EB}" srcId="{38DCAA6B-A358-448E-BC3E-6A625329735A}" destId="{0825D63F-D9D6-438B-AA59-8282EBEB875E}" srcOrd="2" destOrd="0" parTransId="{FFD16068-C5E6-479E-B52B-F0685D11E4C4}" sibTransId="{60A78926-F1FC-4E2B-B475-6878F3923C60}"/>
    <dgm:cxn modelId="{B96F677F-5164-4F21-BDC2-0C6B61951BAB}" type="presOf" srcId="{FE180A4F-BA84-4DD5-A8C5-63064108C86D}" destId="{814C0117-EC7B-4EBC-A009-0C73F43105B8}" srcOrd="0" destOrd="0" presId="urn:microsoft.com/office/officeart/2005/8/layout/hProcess9"/>
    <dgm:cxn modelId="{07A63195-F2EF-4690-9BCC-848DFCA48C79}" srcId="{38DCAA6B-A358-448E-BC3E-6A625329735A}" destId="{DAA5E4C2-83D4-4A6D-8606-481EFECC2AD0}" srcOrd="0" destOrd="0" parTransId="{AB98D134-C7E7-4C65-8499-6450FCA0E86E}" sibTransId="{8D4D6FED-992C-4FEE-A9B1-102A503BCD7D}"/>
    <dgm:cxn modelId="{C31688B8-2213-4EBE-B2D7-CB84BAC3F166}" srcId="{38DCAA6B-A358-448E-BC3E-6A625329735A}" destId="{FE180A4F-BA84-4DD5-A8C5-63064108C86D}" srcOrd="1" destOrd="0" parTransId="{D8FBCF9D-ADC0-46FA-B537-53F0A0064092}" sibTransId="{F8B29AB0-BF4D-48F9-A510-664C6C079FEF}"/>
    <dgm:cxn modelId="{A4E719DF-E068-4330-AA5D-7074EFE9484D}" type="presOf" srcId="{38DCAA6B-A358-448E-BC3E-6A625329735A}" destId="{77F74482-C8DA-4864-A560-38E558C43570}" srcOrd="0" destOrd="0" presId="urn:microsoft.com/office/officeart/2005/8/layout/hProcess9"/>
    <dgm:cxn modelId="{AFFD4B92-5A42-4856-A2BF-6411EF9ABCE4}" type="presParOf" srcId="{77F74482-C8DA-4864-A560-38E558C43570}" destId="{063C9525-0888-4409-A09F-7CFC66304FE6}" srcOrd="0" destOrd="0" presId="urn:microsoft.com/office/officeart/2005/8/layout/hProcess9"/>
    <dgm:cxn modelId="{624A036D-5DC6-4082-B2EF-6CEFBE35C4F4}" type="presParOf" srcId="{77F74482-C8DA-4864-A560-38E558C43570}" destId="{44F9D3B9-2833-4A76-9A80-CC6914938A48}" srcOrd="1" destOrd="0" presId="urn:microsoft.com/office/officeart/2005/8/layout/hProcess9"/>
    <dgm:cxn modelId="{80274EC2-6022-438F-9B00-70E25D107A7E}" type="presParOf" srcId="{44F9D3B9-2833-4A76-9A80-CC6914938A48}" destId="{EE1E8816-6BB5-4803-984C-425751A425BD}" srcOrd="0" destOrd="0" presId="urn:microsoft.com/office/officeart/2005/8/layout/hProcess9"/>
    <dgm:cxn modelId="{52C08533-034E-41EB-B2F4-E59085E36581}" type="presParOf" srcId="{44F9D3B9-2833-4A76-9A80-CC6914938A48}" destId="{4781D41D-FB9D-415D-9EE4-9B021D5374DC}" srcOrd="1" destOrd="0" presId="urn:microsoft.com/office/officeart/2005/8/layout/hProcess9"/>
    <dgm:cxn modelId="{941CA02E-D0C3-4931-A461-D0C08FD759BD}" type="presParOf" srcId="{44F9D3B9-2833-4A76-9A80-CC6914938A48}" destId="{814C0117-EC7B-4EBC-A009-0C73F43105B8}" srcOrd="2" destOrd="0" presId="urn:microsoft.com/office/officeart/2005/8/layout/hProcess9"/>
    <dgm:cxn modelId="{B9519C60-53FF-43FA-90D7-02699A3506CC}" type="presParOf" srcId="{44F9D3B9-2833-4A76-9A80-CC6914938A48}" destId="{665C2AD4-8CF7-4332-AC50-E9F04E8E576B}" srcOrd="3" destOrd="0" presId="urn:microsoft.com/office/officeart/2005/8/layout/hProcess9"/>
    <dgm:cxn modelId="{6221DF61-2136-467F-839B-1E02C09438A5}" type="presParOf" srcId="{44F9D3B9-2833-4A76-9A80-CC6914938A48}" destId="{29F903C9-F548-48EF-8ABD-A11130E99CEB}"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A44E13-0693-4EF4-ADC9-07A7A193F52E}">
      <dsp:nvSpPr>
        <dsp:cNvPr id="0" name=""/>
        <dsp:cNvSpPr/>
      </dsp:nvSpPr>
      <dsp:spPr>
        <a:xfrm>
          <a:off x="4109243" y="2087686"/>
          <a:ext cx="2907319" cy="504576"/>
        </a:xfrm>
        <a:custGeom>
          <a:avLst/>
          <a:gdLst/>
          <a:ahLst/>
          <a:cxnLst/>
          <a:rect l="0" t="0" r="0" b="0"/>
          <a:pathLst>
            <a:path>
              <a:moveTo>
                <a:pt x="0" y="0"/>
              </a:moveTo>
              <a:lnTo>
                <a:pt x="0" y="252288"/>
              </a:lnTo>
              <a:lnTo>
                <a:pt x="2907319" y="252288"/>
              </a:lnTo>
              <a:lnTo>
                <a:pt x="2907319" y="504576"/>
              </a:lnTo>
            </a:path>
          </a:pathLst>
        </a:custGeom>
        <a:noFill/>
        <a:ln w="12700" cap="flat" cmpd="sng" algn="ctr">
          <a:solidFill>
            <a:schemeClr val="accent1">
              <a:tint val="9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FF99C2F2-CD21-4313-9634-001389A43FB9}">
      <dsp:nvSpPr>
        <dsp:cNvPr id="0" name=""/>
        <dsp:cNvSpPr/>
      </dsp:nvSpPr>
      <dsp:spPr>
        <a:xfrm>
          <a:off x="4063523" y="2087686"/>
          <a:ext cx="91440" cy="504576"/>
        </a:xfrm>
        <a:custGeom>
          <a:avLst/>
          <a:gdLst/>
          <a:ahLst/>
          <a:cxnLst/>
          <a:rect l="0" t="0" r="0" b="0"/>
          <a:pathLst>
            <a:path>
              <a:moveTo>
                <a:pt x="45720" y="0"/>
              </a:moveTo>
              <a:lnTo>
                <a:pt x="45720" y="504576"/>
              </a:lnTo>
            </a:path>
          </a:pathLst>
        </a:custGeom>
        <a:noFill/>
        <a:ln w="12700" cap="flat" cmpd="sng" algn="ctr">
          <a:solidFill>
            <a:schemeClr val="accent1">
              <a:tint val="9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F3C2E6AE-54DB-4A89-888B-E04C9BF56F0C}">
      <dsp:nvSpPr>
        <dsp:cNvPr id="0" name=""/>
        <dsp:cNvSpPr/>
      </dsp:nvSpPr>
      <dsp:spPr>
        <a:xfrm>
          <a:off x="1201923" y="2087686"/>
          <a:ext cx="2907319" cy="504576"/>
        </a:xfrm>
        <a:custGeom>
          <a:avLst/>
          <a:gdLst/>
          <a:ahLst/>
          <a:cxnLst/>
          <a:rect l="0" t="0" r="0" b="0"/>
          <a:pathLst>
            <a:path>
              <a:moveTo>
                <a:pt x="2907319" y="0"/>
              </a:moveTo>
              <a:lnTo>
                <a:pt x="2907319" y="252288"/>
              </a:lnTo>
              <a:lnTo>
                <a:pt x="0" y="252288"/>
              </a:lnTo>
              <a:lnTo>
                <a:pt x="0" y="504576"/>
              </a:lnTo>
            </a:path>
          </a:pathLst>
        </a:custGeom>
        <a:noFill/>
        <a:ln w="12700" cap="flat" cmpd="sng" algn="ctr">
          <a:solidFill>
            <a:schemeClr val="accent1">
              <a:tint val="9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00DD5ACD-371A-4729-B992-E39098DC1F1D}">
      <dsp:nvSpPr>
        <dsp:cNvPr id="0" name=""/>
        <dsp:cNvSpPr/>
      </dsp:nvSpPr>
      <dsp:spPr>
        <a:xfrm>
          <a:off x="2266531" y="886315"/>
          <a:ext cx="3685424" cy="1201371"/>
        </a:xfrm>
        <a:prstGeom prst="rect">
          <a:avLst/>
        </a:prstGeom>
        <a:solidFill>
          <a:schemeClr val="accent1"/>
        </a:solidFill>
        <a:ln w="38100" cap="flat" cmpd="sng" algn="ctr">
          <a:solidFill>
            <a:schemeClr val="lt1"/>
          </a:solidFill>
          <a:prstDash val="solid"/>
        </a:ln>
        <a:effectLst>
          <a:outerShdw blurRad="38100" dist="25400" dir="5400000" algn="t" rotWithShape="0">
            <a:srgbClr val="000000">
              <a:alpha val="50000"/>
            </a:srgbClr>
          </a:outerShdw>
        </a:effectLst>
        <a:scene3d>
          <a:camera prst="orthographicFront"/>
          <a:lightRig rig="threePt" dir="t">
            <a:rot lat="0" lon="0" rev="7500000"/>
          </a:lightRig>
        </a:scene3d>
      </dsp:spPr>
      <dsp:style>
        <a:lnRef idx="3">
          <a:schemeClr val="lt1"/>
        </a:lnRef>
        <a:fillRef idx="1">
          <a:schemeClr val="accent1"/>
        </a:fillRef>
        <a:effectRef idx="1">
          <a:schemeClr val="accent1"/>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kern="1200" dirty="0"/>
            <a:t>Integrated Assessment</a:t>
          </a:r>
        </a:p>
      </dsp:txBody>
      <dsp:txXfrm>
        <a:off x="2266531" y="886315"/>
        <a:ext cx="3685424" cy="1201371"/>
      </dsp:txXfrm>
    </dsp:sp>
    <dsp:sp modelId="{EB3699A1-9B8A-4C7E-8558-A6BFFBF82444}">
      <dsp:nvSpPr>
        <dsp:cNvPr id="0" name=""/>
        <dsp:cNvSpPr/>
      </dsp:nvSpPr>
      <dsp:spPr>
        <a:xfrm>
          <a:off x="551" y="2592263"/>
          <a:ext cx="2402743" cy="1201371"/>
        </a:xfrm>
        <a:prstGeom prst="rect">
          <a:avLst/>
        </a:prstGeom>
        <a:solidFill>
          <a:schemeClr val="accent5"/>
        </a:solidFill>
        <a:ln w="38100" cap="flat" cmpd="sng" algn="ctr">
          <a:solidFill>
            <a:schemeClr val="lt1"/>
          </a:solidFill>
          <a:prstDash val="solid"/>
        </a:ln>
        <a:effectLst>
          <a:outerShdw blurRad="38100" dist="25400" dir="5400000" algn="t" rotWithShape="0">
            <a:srgbClr val="000000">
              <a:alpha val="50000"/>
            </a:srgbClr>
          </a:outerShdw>
        </a:effectLst>
        <a:scene3d>
          <a:camera prst="orthographicFront"/>
          <a:lightRig rig="threePt" dir="t">
            <a:rot lat="0" lon="0" rev="7500000"/>
          </a:lightRig>
        </a:scene3d>
      </dsp:spPr>
      <dsp:style>
        <a:lnRef idx="3">
          <a:schemeClr val="lt1"/>
        </a:lnRef>
        <a:fillRef idx="1">
          <a:schemeClr val="accent5"/>
        </a:fillRef>
        <a:effectRef idx="1">
          <a:schemeClr val="accent5"/>
        </a:effectRef>
        <a:fontRef idx="minor">
          <a:schemeClr val="lt1"/>
        </a:fontRef>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en-US" sz="2600" kern="1200" dirty="0"/>
            <a:t>Diagnostic</a:t>
          </a:r>
        </a:p>
      </dsp:txBody>
      <dsp:txXfrm>
        <a:off x="551" y="2592263"/>
        <a:ext cx="2402743" cy="1201371"/>
      </dsp:txXfrm>
    </dsp:sp>
    <dsp:sp modelId="{4C255BB0-1E6B-41BD-A9B3-29EA7F5693FC}">
      <dsp:nvSpPr>
        <dsp:cNvPr id="0" name=""/>
        <dsp:cNvSpPr/>
      </dsp:nvSpPr>
      <dsp:spPr>
        <a:xfrm>
          <a:off x="2907871" y="2592263"/>
          <a:ext cx="2402743" cy="1201371"/>
        </a:xfrm>
        <a:prstGeom prst="rect">
          <a:avLst/>
        </a:prstGeom>
        <a:solidFill>
          <a:schemeClr val="accent6"/>
        </a:solidFill>
        <a:ln w="38100" cap="flat" cmpd="sng" algn="ctr">
          <a:solidFill>
            <a:schemeClr val="lt1"/>
          </a:solidFill>
          <a:prstDash val="solid"/>
        </a:ln>
        <a:effectLst>
          <a:outerShdw blurRad="38100" dist="25400" dir="5400000" algn="t" rotWithShape="0">
            <a:srgbClr val="000000">
              <a:alpha val="50000"/>
            </a:srgbClr>
          </a:outerShdw>
        </a:effectLst>
        <a:scene3d>
          <a:camera prst="orthographicFront"/>
          <a:lightRig rig="threePt" dir="t">
            <a:rot lat="0" lon="0" rev="7500000"/>
          </a:lightRig>
        </a:scene3d>
      </dsp:spPr>
      <dsp:style>
        <a:lnRef idx="3">
          <a:schemeClr val="lt1"/>
        </a:lnRef>
        <a:fillRef idx="1">
          <a:schemeClr val="accent6"/>
        </a:fillRef>
        <a:effectRef idx="1">
          <a:schemeClr val="accent6"/>
        </a:effectRef>
        <a:fontRef idx="minor">
          <a:schemeClr val="lt1"/>
        </a:fontRef>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en-US" sz="2600" kern="1200" dirty="0"/>
            <a:t>Formative</a:t>
          </a:r>
        </a:p>
      </dsp:txBody>
      <dsp:txXfrm>
        <a:off x="2907871" y="2592263"/>
        <a:ext cx="2402743" cy="1201371"/>
      </dsp:txXfrm>
    </dsp:sp>
    <dsp:sp modelId="{24349B9E-7679-48F3-8C1B-516E244933D3}">
      <dsp:nvSpPr>
        <dsp:cNvPr id="0" name=""/>
        <dsp:cNvSpPr/>
      </dsp:nvSpPr>
      <dsp:spPr>
        <a:xfrm>
          <a:off x="5815191" y="2592263"/>
          <a:ext cx="2402743" cy="1201371"/>
        </a:xfrm>
        <a:prstGeom prst="rect">
          <a:avLst/>
        </a:prstGeom>
        <a:solidFill>
          <a:schemeClr val="accent5"/>
        </a:solidFill>
        <a:ln w="38100" cap="flat" cmpd="sng" algn="ctr">
          <a:solidFill>
            <a:schemeClr val="lt1"/>
          </a:solidFill>
          <a:prstDash val="solid"/>
        </a:ln>
        <a:effectLst>
          <a:outerShdw blurRad="38100" dist="25400" dir="5400000" algn="t" rotWithShape="0">
            <a:srgbClr val="000000">
              <a:alpha val="50000"/>
            </a:srgbClr>
          </a:outerShdw>
        </a:effectLst>
        <a:scene3d>
          <a:camera prst="orthographicFront"/>
          <a:lightRig rig="threePt" dir="t">
            <a:rot lat="0" lon="0" rev="7500000"/>
          </a:lightRig>
        </a:scene3d>
      </dsp:spPr>
      <dsp:style>
        <a:lnRef idx="3">
          <a:schemeClr val="lt1"/>
        </a:lnRef>
        <a:fillRef idx="1">
          <a:schemeClr val="accent5"/>
        </a:fillRef>
        <a:effectRef idx="1">
          <a:schemeClr val="accent5"/>
        </a:effectRef>
        <a:fontRef idx="minor">
          <a:schemeClr val="lt1"/>
        </a:fontRef>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en-US" sz="2600" kern="1200" dirty="0"/>
            <a:t>Summative</a:t>
          </a:r>
        </a:p>
      </dsp:txBody>
      <dsp:txXfrm>
        <a:off x="5815191" y="2592263"/>
        <a:ext cx="2402743" cy="120137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3CE84B-53EF-4DD2-B4D9-E30662D3F97C}">
      <dsp:nvSpPr>
        <dsp:cNvPr id="0" name=""/>
        <dsp:cNvSpPr/>
      </dsp:nvSpPr>
      <dsp:spPr>
        <a:xfrm>
          <a:off x="4109243" y="2053050"/>
          <a:ext cx="2891318" cy="463493"/>
        </a:xfrm>
        <a:custGeom>
          <a:avLst/>
          <a:gdLst/>
          <a:ahLst/>
          <a:cxnLst/>
          <a:rect l="0" t="0" r="0" b="0"/>
          <a:pathLst>
            <a:path>
              <a:moveTo>
                <a:pt x="0" y="0"/>
              </a:moveTo>
              <a:lnTo>
                <a:pt x="0" y="231746"/>
              </a:lnTo>
              <a:lnTo>
                <a:pt x="2891318" y="231746"/>
              </a:lnTo>
              <a:lnTo>
                <a:pt x="2891318" y="463493"/>
              </a:lnTo>
            </a:path>
          </a:pathLst>
        </a:custGeom>
        <a:noFill/>
        <a:ln w="12700" cap="flat" cmpd="sng" algn="ctr">
          <a:solidFill>
            <a:schemeClr val="accent2">
              <a:tint val="9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50F7BF35-A340-4C65-AF13-652E22CC449D}">
      <dsp:nvSpPr>
        <dsp:cNvPr id="0" name=""/>
        <dsp:cNvSpPr/>
      </dsp:nvSpPr>
      <dsp:spPr>
        <a:xfrm>
          <a:off x="4063523" y="2053050"/>
          <a:ext cx="91440" cy="463493"/>
        </a:xfrm>
        <a:custGeom>
          <a:avLst/>
          <a:gdLst/>
          <a:ahLst/>
          <a:cxnLst/>
          <a:rect l="0" t="0" r="0" b="0"/>
          <a:pathLst>
            <a:path>
              <a:moveTo>
                <a:pt x="45720" y="0"/>
              </a:moveTo>
              <a:lnTo>
                <a:pt x="45720" y="463493"/>
              </a:lnTo>
            </a:path>
          </a:pathLst>
        </a:custGeom>
        <a:noFill/>
        <a:ln w="12700" cap="flat" cmpd="sng" algn="ctr">
          <a:solidFill>
            <a:schemeClr val="accent2">
              <a:tint val="9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0E3DC6A6-72A0-4549-AFE6-A69896FFAE28}">
      <dsp:nvSpPr>
        <dsp:cNvPr id="0" name=""/>
        <dsp:cNvSpPr/>
      </dsp:nvSpPr>
      <dsp:spPr>
        <a:xfrm>
          <a:off x="1217925" y="2053050"/>
          <a:ext cx="2891318" cy="463493"/>
        </a:xfrm>
        <a:custGeom>
          <a:avLst/>
          <a:gdLst/>
          <a:ahLst/>
          <a:cxnLst/>
          <a:rect l="0" t="0" r="0" b="0"/>
          <a:pathLst>
            <a:path>
              <a:moveTo>
                <a:pt x="2891318" y="0"/>
              </a:moveTo>
              <a:lnTo>
                <a:pt x="2891318" y="231746"/>
              </a:lnTo>
              <a:lnTo>
                <a:pt x="0" y="231746"/>
              </a:lnTo>
              <a:lnTo>
                <a:pt x="0" y="463493"/>
              </a:lnTo>
            </a:path>
          </a:pathLst>
        </a:custGeom>
        <a:noFill/>
        <a:ln w="12700" cap="flat" cmpd="sng" algn="ctr">
          <a:solidFill>
            <a:schemeClr val="accent2">
              <a:tint val="9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A608B290-BBA1-42EA-8627-DF8017516988}">
      <dsp:nvSpPr>
        <dsp:cNvPr id="0" name=""/>
        <dsp:cNvSpPr/>
      </dsp:nvSpPr>
      <dsp:spPr>
        <a:xfrm>
          <a:off x="2257464" y="949493"/>
          <a:ext cx="3703558" cy="1103556"/>
        </a:xfrm>
        <a:prstGeom prst="rect">
          <a:avLst/>
        </a:prstGeom>
        <a:solidFill>
          <a:schemeClr val="accent1"/>
        </a:solidFill>
        <a:ln w="38100" cap="flat" cmpd="sng" algn="ctr">
          <a:solidFill>
            <a:schemeClr val="lt1"/>
          </a:solidFill>
          <a:prstDash val="solid"/>
        </a:ln>
        <a:effectLst>
          <a:outerShdw blurRad="38100" dist="25400" dir="5400000" algn="t" rotWithShape="0">
            <a:srgbClr val="000000">
              <a:alpha val="50000"/>
            </a:srgbClr>
          </a:outerShdw>
        </a:effectLst>
        <a:scene3d>
          <a:camera prst="orthographicFront"/>
          <a:lightRig rig="threePt" dir="t">
            <a:rot lat="0" lon="0" rev="7500000"/>
          </a:lightRig>
        </a:scene3d>
        <a:sp3d/>
      </dsp:spPr>
      <dsp:style>
        <a:lnRef idx="3">
          <a:schemeClr val="lt1"/>
        </a:lnRef>
        <a:fillRef idx="1">
          <a:schemeClr val="accent1"/>
        </a:fillRef>
        <a:effectRef idx="1">
          <a:schemeClr val="accent1"/>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kern="1200" dirty="0"/>
            <a:t>Assessment Methods</a:t>
          </a:r>
        </a:p>
      </dsp:txBody>
      <dsp:txXfrm>
        <a:off x="2257464" y="949493"/>
        <a:ext cx="3703558" cy="1103556"/>
      </dsp:txXfrm>
    </dsp:sp>
    <dsp:sp modelId="{249312C4-0F64-47AB-BF40-42C99B3A6E3E}">
      <dsp:nvSpPr>
        <dsp:cNvPr id="0" name=""/>
        <dsp:cNvSpPr/>
      </dsp:nvSpPr>
      <dsp:spPr>
        <a:xfrm>
          <a:off x="4012" y="2516544"/>
          <a:ext cx="2427824" cy="1213912"/>
        </a:xfrm>
        <a:prstGeom prst="rect">
          <a:avLst/>
        </a:prstGeom>
        <a:solidFill>
          <a:schemeClr val="accent6"/>
        </a:solidFill>
        <a:ln w="38100" cap="flat" cmpd="sng" algn="ctr">
          <a:solidFill>
            <a:schemeClr val="lt1"/>
          </a:solidFill>
          <a:prstDash val="solid"/>
        </a:ln>
        <a:effectLst>
          <a:outerShdw blurRad="38100" dist="25400" dir="5400000" algn="t" rotWithShape="0">
            <a:srgbClr val="000000">
              <a:alpha val="50000"/>
            </a:srgbClr>
          </a:outerShdw>
        </a:effectLst>
        <a:scene3d>
          <a:camera prst="orthographicFront"/>
          <a:lightRig rig="threePt" dir="t">
            <a:rot lat="0" lon="0" rev="7500000"/>
          </a:lightRig>
        </a:scene3d>
        <a:sp3d/>
      </dsp:spPr>
      <dsp:style>
        <a:lnRef idx="3">
          <a:schemeClr val="lt1"/>
        </a:lnRef>
        <a:fillRef idx="1">
          <a:schemeClr val="accent6"/>
        </a:fillRef>
        <a:effectRef idx="1">
          <a:schemeClr val="accent6"/>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t>Questioning</a:t>
          </a:r>
        </a:p>
      </dsp:txBody>
      <dsp:txXfrm>
        <a:off x="4012" y="2516544"/>
        <a:ext cx="2427824" cy="1213912"/>
      </dsp:txXfrm>
    </dsp:sp>
    <dsp:sp modelId="{EED41511-DE2D-4D0E-BA6E-54FD55567C3D}">
      <dsp:nvSpPr>
        <dsp:cNvPr id="0" name=""/>
        <dsp:cNvSpPr/>
      </dsp:nvSpPr>
      <dsp:spPr>
        <a:xfrm>
          <a:off x="2895331" y="2516544"/>
          <a:ext cx="2427824" cy="1213912"/>
        </a:xfrm>
        <a:prstGeom prst="rect">
          <a:avLst/>
        </a:prstGeom>
        <a:solidFill>
          <a:schemeClr val="accent5"/>
        </a:solidFill>
        <a:ln w="38100" cap="flat" cmpd="sng" algn="ctr">
          <a:solidFill>
            <a:schemeClr val="lt1"/>
          </a:solidFill>
          <a:prstDash val="solid"/>
        </a:ln>
        <a:effectLst>
          <a:outerShdw blurRad="38100" dist="25400" dir="5400000" algn="t" rotWithShape="0">
            <a:srgbClr val="000000">
              <a:alpha val="50000"/>
            </a:srgbClr>
          </a:outerShdw>
        </a:effectLst>
        <a:scene3d>
          <a:camera prst="orthographicFront"/>
          <a:lightRig rig="threePt" dir="t">
            <a:rot lat="0" lon="0" rev="7500000"/>
          </a:lightRig>
        </a:scene3d>
        <a:sp3d/>
      </dsp:spPr>
      <dsp:style>
        <a:lnRef idx="3">
          <a:schemeClr val="lt1"/>
        </a:lnRef>
        <a:fillRef idx="1">
          <a:schemeClr val="accent5"/>
        </a:fillRef>
        <a:effectRef idx="1">
          <a:schemeClr val="accent5"/>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t>Product Evaluation</a:t>
          </a:r>
        </a:p>
      </dsp:txBody>
      <dsp:txXfrm>
        <a:off x="2895331" y="2516544"/>
        <a:ext cx="2427824" cy="1213912"/>
      </dsp:txXfrm>
    </dsp:sp>
    <dsp:sp modelId="{A8B7EC9A-A054-47E5-B4AB-ABADB33095FE}">
      <dsp:nvSpPr>
        <dsp:cNvPr id="0" name=""/>
        <dsp:cNvSpPr/>
      </dsp:nvSpPr>
      <dsp:spPr>
        <a:xfrm>
          <a:off x="5786649" y="2516544"/>
          <a:ext cx="2427824" cy="1213912"/>
        </a:xfrm>
        <a:prstGeom prst="rect">
          <a:avLst/>
        </a:prstGeom>
        <a:solidFill>
          <a:schemeClr val="accent6"/>
        </a:solidFill>
        <a:ln w="38100" cap="flat" cmpd="sng" algn="ctr">
          <a:solidFill>
            <a:schemeClr val="lt1"/>
          </a:solidFill>
          <a:prstDash val="solid"/>
        </a:ln>
        <a:effectLst>
          <a:outerShdw blurRad="38100" dist="25400" dir="5400000" algn="t" rotWithShape="0">
            <a:srgbClr val="000000">
              <a:alpha val="50000"/>
            </a:srgbClr>
          </a:outerShdw>
        </a:effectLst>
        <a:scene3d>
          <a:camera prst="orthographicFront"/>
          <a:lightRig rig="threePt" dir="t">
            <a:rot lat="0" lon="0" rev="7500000"/>
          </a:lightRig>
        </a:scene3d>
        <a:sp3d/>
      </dsp:spPr>
      <dsp:style>
        <a:lnRef idx="3">
          <a:schemeClr val="lt1"/>
        </a:lnRef>
        <a:fillRef idx="1">
          <a:schemeClr val="accent6"/>
        </a:fillRef>
        <a:effectRef idx="1">
          <a:schemeClr val="accent6"/>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t>Observation</a:t>
          </a:r>
        </a:p>
      </dsp:txBody>
      <dsp:txXfrm>
        <a:off x="5786649" y="2516544"/>
        <a:ext cx="2427824" cy="121391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4BCAB8-0EA7-42E6-9BEE-11398D7C6C3B}">
      <dsp:nvSpPr>
        <dsp:cNvPr id="0" name=""/>
        <dsp:cNvSpPr/>
      </dsp:nvSpPr>
      <dsp:spPr>
        <a:xfrm>
          <a:off x="4376504" y="2126107"/>
          <a:ext cx="501115" cy="1536752"/>
        </a:xfrm>
        <a:custGeom>
          <a:avLst/>
          <a:gdLst/>
          <a:ahLst/>
          <a:cxnLst/>
          <a:rect l="0" t="0" r="0" b="0"/>
          <a:pathLst>
            <a:path>
              <a:moveTo>
                <a:pt x="0" y="0"/>
              </a:moveTo>
              <a:lnTo>
                <a:pt x="0" y="1536752"/>
              </a:lnTo>
              <a:lnTo>
                <a:pt x="501115" y="1536752"/>
              </a:lnTo>
            </a:path>
          </a:pathLst>
        </a:custGeom>
        <a:noFill/>
        <a:ln w="12700" cap="flat" cmpd="sng" algn="ctr">
          <a:solidFill>
            <a:schemeClr val="accent5">
              <a:tint val="7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79A44E13-0693-4EF4-ADC9-07A7A193F52E}">
      <dsp:nvSpPr>
        <dsp:cNvPr id="0" name=""/>
        <dsp:cNvSpPr/>
      </dsp:nvSpPr>
      <dsp:spPr>
        <a:xfrm>
          <a:off x="3691647" y="612021"/>
          <a:ext cx="2021163" cy="701561"/>
        </a:xfrm>
        <a:custGeom>
          <a:avLst/>
          <a:gdLst/>
          <a:ahLst/>
          <a:cxnLst/>
          <a:rect l="0" t="0" r="0" b="0"/>
          <a:pathLst>
            <a:path>
              <a:moveTo>
                <a:pt x="0" y="0"/>
              </a:moveTo>
              <a:lnTo>
                <a:pt x="0" y="350780"/>
              </a:lnTo>
              <a:lnTo>
                <a:pt x="2021163" y="350780"/>
              </a:lnTo>
              <a:lnTo>
                <a:pt x="2021163" y="701561"/>
              </a:lnTo>
            </a:path>
          </a:pathLst>
        </a:custGeom>
        <a:noFill/>
        <a:ln w="12700" cap="flat" cmpd="sng" algn="ctr">
          <a:solidFill>
            <a:schemeClr val="accent5">
              <a:tint val="9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00854E58-BD01-4E9A-BFE3-E2B249DCDE15}">
      <dsp:nvSpPr>
        <dsp:cNvPr id="0" name=""/>
        <dsp:cNvSpPr/>
      </dsp:nvSpPr>
      <dsp:spPr>
        <a:xfrm>
          <a:off x="334177" y="2087555"/>
          <a:ext cx="586070" cy="1583606"/>
        </a:xfrm>
        <a:custGeom>
          <a:avLst/>
          <a:gdLst/>
          <a:ahLst/>
          <a:cxnLst/>
          <a:rect l="0" t="0" r="0" b="0"/>
          <a:pathLst>
            <a:path>
              <a:moveTo>
                <a:pt x="0" y="0"/>
              </a:moveTo>
              <a:lnTo>
                <a:pt x="0" y="1583606"/>
              </a:lnTo>
              <a:lnTo>
                <a:pt x="586070" y="1583606"/>
              </a:lnTo>
            </a:path>
          </a:pathLst>
        </a:custGeom>
        <a:noFill/>
        <a:ln w="12700" cap="flat" cmpd="sng" algn="ctr">
          <a:solidFill>
            <a:schemeClr val="accent5">
              <a:tint val="7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FF99C2F2-CD21-4313-9634-001389A43FB9}">
      <dsp:nvSpPr>
        <dsp:cNvPr id="0" name=""/>
        <dsp:cNvSpPr/>
      </dsp:nvSpPr>
      <dsp:spPr>
        <a:xfrm>
          <a:off x="1670483" y="612021"/>
          <a:ext cx="2021163" cy="701561"/>
        </a:xfrm>
        <a:custGeom>
          <a:avLst/>
          <a:gdLst/>
          <a:ahLst/>
          <a:cxnLst/>
          <a:rect l="0" t="0" r="0" b="0"/>
          <a:pathLst>
            <a:path>
              <a:moveTo>
                <a:pt x="2021163" y="0"/>
              </a:moveTo>
              <a:lnTo>
                <a:pt x="2021163" y="350780"/>
              </a:lnTo>
              <a:lnTo>
                <a:pt x="0" y="350780"/>
              </a:lnTo>
              <a:lnTo>
                <a:pt x="0" y="701561"/>
              </a:lnTo>
            </a:path>
          </a:pathLst>
        </a:custGeom>
        <a:noFill/>
        <a:ln w="12700" cap="flat" cmpd="sng" algn="ctr">
          <a:solidFill>
            <a:schemeClr val="accent5">
              <a:tint val="9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00DD5ACD-371A-4729-B992-E39098DC1F1D}">
      <dsp:nvSpPr>
        <dsp:cNvPr id="0" name=""/>
        <dsp:cNvSpPr/>
      </dsp:nvSpPr>
      <dsp:spPr>
        <a:xfrm>
          <a:off x="2021264" y="181898"/>
          <a:ext cx="3340766" cy="430123"/>
        </a:xfrm>
        <a:prstGeom prst="rect">
          <a:avLst/>
        </a:prstGeom>
        <a:solidFill>
          <a:schemeClr val="accent1"/>
        </a:solidFill>
        <a:ln w="38100" cap="flat" cmpd="sng" algn="ctr">
          <a:solidFill>
            <a:schemeClr val="lt1"/>
          </a:solidFill>
          <a:prstDash val="solid"/>
        </a:ln>
        <a:effectLst>
          <a:outerShdw blurRad="38100" dist="25400" dir="5400000" algn="t" rotWithShape="0">
            <a:srgbClr val="000000">
              <a:alpha val="50000"/>
            </a:srgbClr>
          </a:outerShdw>
        </a:effectLst>
        <a:scene3d>
          <a:camera prst="orthographicFront">
            <a:rot lat="0" lon="0" rev="0"/>
          </a:camera>
          <a:lightRig rig="contrasting" dir="t">
            <a:rot lat="0" lon="0" rev="1200000"/>
          </a:lightRig>
        </a:scene3d>
        <a:sp3d/>
      </dsp:spPr>
      <dsp:style>
        <a:lnRef idx="3">
          <a:schemeClr val="lt1"/>
        </a:lnRef>
        <a:fillRef idx="1">
          <a:schemeClr val="accent1"/>
        </a:fillRef>
        <a:effectRef idx="1">
          <a:schemeClr val="accent1"/>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b="1" kern="1200" dirty="0"/>
            <a:t>Assessment</a:t>
          </a:r>
        </a:p>
      </dsp:txBody>
      <dsp:txXfrm>
        <a:off x="2021264" y="181898"/>
        <a:ext cx="3340766" cy="430123"/>
      </dsp:txXfrm>
    </dsp:sp>
    <dsp:sp modelId="{4C255BB0-1E6B-41BD-A9B3-29EA7F5693FC}">
      <dsp:nvSpPr>
        <dsp:cNvPr id="0" name=""/>
        <dsp:cNvSpPr/>
      </dsp:nvSpPr>
      <dsp:spPr>
        <a:xfrm>
          <a:off x="100" y="1313582"/>
          <a:ext cx="3340766" cy="773972"/>
        </a:xfrm>
        <a:prstGeom prst="rect">
          <a:avLst/>
        </a:prstGeom>
        <a:solidFill>
          <a:schemeClr val="accent5"/>
        </a:solidFill>
        <a:ln w="38100" cap="flat" cmpd="sng" algn="ctr">
          <a:solidFill>
            <a:schemeClr val="lt1"/>
          </a:solidFill>
          <a:prstDash val="solid"/>
        </a:ln>
        <a:effectLst>
          <a:outerShdw blurRad="38100" dist="25400" dir="5400000" algn="t" rotWithShape="0">
            <a:srgbClr val="000000">
              <a:alpha val="50000"/>
            </a:srgbClr>
          </a:outerShdw>
        </a:effectLst>
        <a:scene3d>
          <a:camera prst="orthographicFront">
            <a:rot lat="0" lon="0" rev="0"/>
          </a:camera>
          <a:lightRig rig="contrasting" dir="t">
            <a:rot lat="0" lon="0" rev="1200000"/>
          </a:lightRig>
        </a:scene3d>
        <a:sp3d/>
      </dsp:spPr>
      <dsp:style>
        <a:lnRef idx="3">
          <a:schemeClr val="lt1"/>
        </a:lnRef>
        <a:fillRef idx="1">
          <a:schemeClr val="accent5"/>
        </a:fillRef>
        <a:effectRef idx="1">
          <a:schemeClr val="accent5"/>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b="1" kern="1200" dirty="0"/>
            <a:t>Formative</a:t>
          </a:r>
        </a:p>
      </dsp:txBody>
      <dsp:txXfrm>
        <a:off x="100" y="1313582"/>
        <a:ext cx="3340766" cy="773972"/>
      </dsp:txXfrm>
    </dsp:sp>
    <dsp:sp modelId="{CC3C5B9F-7C7E-48D7-BEFA-F5C8A50EDB1F}">
      <dsp:nvSpPr>
        <dsp:cNvPr id="0" name=""/>
        <dsp:cNvSpPr/>
      </dsp:nvSpPr>
      <dsp:spPr>
        <a:xfrm>
          <a:off x="920247" y="2835970"/>
          <a:ext cx="2916723" cy="1670383"/>
        </a:xfrm>
        <a:prstGeom prst="rect">
          <a:avLst/>
        </a:prstGeom>
        <a:solidFill>
          <a:schemeClr val="accent6"/>
        </a:solidFill>
        <a:ln w="38100" cap="flat" cmpd="sng" algn="ctr">
          <a:solidFill>
            <a:schemeClr val="lt1"/>
          </a:solidFill>
          <a:prstDash val="solid"/>
        </a:ln>
        <a:effectLst>
          <a:outerShdw blurRad="38100" dist="25400" dir="5400000" algn="t" rotWithShape="0">
            <a:srgbClr val="000000">
              <a:alpha val="50000"/>
            </a:srgbClr>
          </a:outerShdw>
        </a:effectLst>
        <a:scene3d>
          <a:camera prst="orthographicFront">
            <a:rot lat="0" lon="0" rev="0"/>
          </a:camera>
          <a:lightRig rig="contrasting" dir="t">
            <a:rot lat="0" lon="0" rev="1200000"/>
          </a:lightRig>
        </a:scene3d>
        <a:sp3d/>
      </dsp:spPr>
      <dsp:style>
        <a:lnRef idx="3">
          <a:schemeClr val="lt1"/>
        </a:lnRef>
        <a:fillRef idx="1">
          <a:schemeClr val="accent6"/>
        </a:fillRef>
        <a:effectRef idx="1">
          <a:schemeClr val="accent6"/>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100000"/>
            </a:lnSpc>
            <a:spcBef>
              <a:spcPct val="0"/>
            </a:spcBef>
            <a:spcAft>
              <a:spcPct val="35000"/>
            </a:spcAft>
            <a:buNone/>
          </a:pPr>
          <a:endParaRPr lang="en-US" sz="2000" b="1" i="0" kern="1200" dirty="0"/>
        </a:p>
        <a:p>
          <a:pPr marL="0" lvl="0" indent="0" algn="ctr" defTabSz="889000">
            <a:lnSpc>
              <a:spcPct val="100000"/>
            </a:lnSpc>
            <a:spcBef>
              <a:spcPct val="0"/>
            </a:spcBef>
            <a:spcAft>
              <a:spcPct val="35000"/>
            </a:spcAft>
            <a:buNone/>
          </a:pPr>
          <a:r>
            <a:rPr lang="en-US" sz="2000" b="1" i="0" kern="1200" dirty="0"/>
            <a:t>Evidence during </a:t>
          </a:r>
        </a:p>
        <a:p>
          <a:pPr marL="0" lvl="0" indent="0" algn="ctr" defTabSz="889000">
            <a:lnSpc>
              <a:spcPct val="100000"/>
            </a:lnSpc>
            <a:spcBef>
              <a:spcPct val="0"/>
            </a:spcBef>
            <a:spcAft>
              <a:spcPct val="35000"/>
            </a:spcAft>
            <a:buNone/>
          </a:pPr>
          <a:r>
            <a:rPr lang="en-US" sz="2000" b="1" i="0" kern="1200" dirty="0"/>
            <a:t>facilitation</a:t>
          </a:r>
        </a:p>
        <a:p>
          <a:pPr marL="0" lvl="0" indent="0" algn="ctr" defTabSz="889000">
            <a:lnSpc>
              <a:spcPct val="100000"/>
            </a:lnSpc>
            <a:spcBef>
              <a:spcPct val="0"/>
            </a:spcBef>
            <a:spcAft>
              <a:spcPct val="35000"/>
            </a:spcAft>
            <a:buNone/>
          </a:pPr>
          <a:r>
            <a:rPr lang="en-US" sz="2000" b="1" i="0" kern="1200" dirty="0"/>
            <a:t>Self Assessment</a:t>
          </a:r>
        </a:p>
        <a:p>
          <a:pPr marL="0" lvl="0" indent="0" algn="ctr" defTabSz="889000">
            <a:lnSpc>
              <a:spcPct val="100000"/>
            </a:lnSpc>
            <a:spcBef>
              <a:spcPct val="0"/>
            </a:spcBef>
            <a:spcAft>
              <a:spcPct val="35000"/>
            </a:spcAft>
            <a:buNone/>
          </a:pPr>
          <a:endParaRPr lang="en-US" sz="2000" b="1" i="0" kern="1200" dirty="0"/>
        </a:p>
      </dsp:txBody>
      <dsp:txXfrm>
        <a:off x="920247" y="2835970"/>
        <a:ext cx="2916723" cy="1670383"/>
      </dsp:txXfrm>
    </dsp:sp>
    <dsp:sp modelId="{24349B9E-7679-48F3-8C1B-516E244933D3}">
      <dsp:nvSpPr>
        <dsp:cNvPr id="0" name=""/>
        <dsp:cNvSpPr/>
      </dsp:nvSpPr>
      <dsp:spPr>
        <a:xfrm>
          <a:off x="4042428" y="1313582"/>
          <a:ext cx="3340766" cy="812524"/>
        </a:xfrm>
        <a:prstGeom prst="rect">
          <a:avLst/>
        </a:prstGeom>
        <a:solidFill>
          <a:schemeClr val="accent5"/>
        </a:solidFill>
        <a:ln w="38100" cap="flat" cmpd="sng" algn="ctr">
          <a:solidFill>
            <a:schemeClr val="lt1"/>
          </a:solidFill>
          <a:prstDash val="solid"/>
        </a:ln>
        <a:effectLst>
          <a:outerShdw blurRad="38100" dist="25400" dir="5400000" algn="t" rotWithShape="0">
            <a:srgbClr val="000000">
              <a:alpha val="50000"/>
            </a:srgbClr>
          </a:outerShdw>
        </a:effectLst>
        <a:scene3d>
          <a:camera prst="orthographicFront">
            <a:rot lat="0" lon="0" rev="0"/>
          </a:camera>
          <a:lightRig rig="contrasting" dir="t">
            <a:rot lat="0" lon="0" rev="1200000"/>
          </a:lightRig>
        </a:scene3d>
        <a:sp3d/>
      </dsp:spPr>
      <dsp:style>
        <a:lnRef idx="3">
          <a:schemeClr val="lt1"/>
        </a:lnRef>
        <a:fillRef idx="1">
          <a:schemeClr val="accent5"/>
        </a:fillRef>
        <a:effectRef idx="1">
          <a:schemeClr val="accent5"/>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b="1" kern="1200" dirty="0"/>
            <a:t>Summative</a:t>
          </a:r>
        </a:p>
      </dsp:txBody>
      <dsp:txXfrm>
        <a:off x="4042428" y="1313582"/>
        <a:ext cx="3340766" cy="812524"/>
      </dsp:txXfrm>
    </dsp:sp>
    <dsp:sp modelId="{64E85D38-C8F4-45A8-A4FB-7B00B79166F0}">
      <dsp:nvSpPr>
        <dsp:cNvPr id="0" name=""/>
        <dsp:cNvSpPr/>
      </dsp:nvSpPr>
      <dsp:spPr>
        <a:xfrm>
          <a:off x="4877619" y="2827668"/>
          <a:ext cx="3340766" cy="1670383"/>
        </a:xfrm>
        <a:prstGeom prst="rect">
          <a:avLst/>
        </a:prstGeom>
        <a:solidFill>
          <a:schemeClr val="accent6"/>
        </a:solidFill>
        <a:ln w="38100" cap="flat" cmpd="sng" algn="ctr">
          <a:solidFill>
            <a:schemeClr val="lt1"/>
          </a:solidFill>
          <a:prstDash val="solid"/>
        </a:ln>
        <a:effectLst>
          <a:outerShdw blurRad="38100" dist="25400" dir="5400000" algn="t" rotWithShape="0">
            <a:srgbClr val="000000">
              <a:alpha val="50000"/>
            </a:srgbClr>
          </a:outerShdw>
        </a:effectLst>
        <a:scene3d>
          <a:camera prst="orthographicFront">
            <a:rot lat="0" lon="0" rev="0"/>
          </a:camera>
          <a:lightRig rig="contrasting" dir="t">
            <a:rot lat="0" lon="0" rev="1200000"/>
          </a:lightRig>
        </a:scene3d>
        <a:sp3d/>
      </dsp:spPr>
      <dsp:style>
        <a:lnRef idx="3">
          <a:schemeClr val="lt1"/>
        </a:lnRef>
        <a:fillRef idx="1">
          <a:schemeClr val="accent6"/>
        </a:fillRef>
        <a:effectRef idx="1">
          <a:schemeClr val="accent6"/>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100000"/>
            </a:lnSpc>
            <a:spcBef>
              <a:spcPct val="0"/>
            </a:spcBef>
            <a:spcAft>
              <a:spcPct val="35000"/>
            </a:spcAft>
            <a:buNone/>
          </a:pPr>
          <a:r>
            <a:rPr lang="en-US" sz="2000" b="1" kern="1200" dirty="0"/>
            <a:t>Knowledge Assessment</a:t>
          </a:r>
        </a:p>
        <a:p>
          <a:pPr marL="0" lvl="0" indent="0" algn="ctr" defTabSz="889000">
            <a:lnSpc>
              <a:spcPct val="100000"/>
            </a:lnSpc>
            <a:spcBef>
              <a:spcPct val="0"/>
            </a:spcBef>
            <a:spcAft>
              <a:spcPct val="35000"/>
            </a:spcAft>
            <a:buNone/>
          </a:pPr>
          <a:r>
            <a:rPr lang="en-US" sz="2000" b="1" kern="1200" dirty="0"/>
            <a:t> Summative Workplace</a:t>
          </a:r>
        </a:p>
        <a:p>
          <a:pPr marL="0" lvl="0" indent="0" algn="ctr" defTabSz="889000">
            <a:lnSpc>
              <a:spcPct val="100000"/>
            </a:lnSpc>
            <a:spcBef>
              <a:spcPct val="0"/>
            </a:spcBef>
            <a:spcAft>
              <a:spcPct val="35000"/>
            </a:spcAft>
            <a:buNone/>
          </a:pPr>
          <a:r>
            <a:rPr lang="en-US" sz="2000" b="1" kern="1200" dirty="0"/>
            <a:t> Assignments</a:t>
          </a:r>
        </a:p>
      </dsp:txBody>
      <dsp:txXfrm>
        <a:off x="4877619" y="2827668"/>
        <a:ext cx="3340766" cy="167038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30E907-9459-4BCE-9CEE-D50CA8E25CB3}">
      <dsp:nvSpPr>
        <dsp:cNvPr id="0" name=""/>
        <dsp:cNvSpPr/>
      </dsp:nvSpPr>
      <dsp:spPr>
        <a:xfrm>
          <a:off x="0" y="1438"/>
          <a:ext cx="2528147" cy="1264073"/>
        </a:xfrm>
        <a:prstGeom prst="roundRect">
          <a:avLst>
            <a:gd name="adj" fmla="val 10000"/>
          </a:avLst>
        </a:prstGeom>
        <a:solidFill>
          <a:schemeClr val="accent1"/>
        </a:solidFill>
        <a:ln w="38100" cap="flat" cmpd="sng" algn="ctr">
          <a:solidFill>
            <a:schemeClr val="lt1"/>
          </a:solidFill>
          <a:prstDash val="solid"/>
        </a:ln>
        <a:effectLst>
          <a:outerShdw blurRad="38100" dist="25400" dir="5400000" algn="t" rotWithShape="0">
            <a:srgbClr val="000000">
              <a:alpha val="50000"/>
            </a:srgbClr>
          </a:outerShdw>
        </a:effectLst>
        <a:scene3d>
          <a:camera prst="orthographicFront"/>
          <a:lightRig rig="threePt" dir="t">
            <a:rot lat="0" lon="0" rev="7500000"/>
          </a:lightRig>
        </a:scene3d>
        <a:sp3d/>
      </dsp:spPr>
      <dsp:style>
        <a:lnRef idx="3">
          <a:schemeClr val="lt1"/>
        </a:lnRef>
        <a:fillRef idx="1">
          <a:schemeClr val="accent1"/>
        </a:fillRef>
        <a:effectRef idx="1">
          <a:schemeClr val="accent1"/>
        </a:effectRef>
        <a:fontRef idx="minor">
          <a:schemeClr val="lt1"/>
        </a:fontRef>
      </dsp:style>
      <dsp:txBody>
        <a:bodyPr spcFirstLastPara="0" vert="horz" wrap="square" lIns="53340" tIns="35560" rIns="53340" bIns="35560" numCol="1" spcCol="1270" anchor="ctr" anchorCtr="0">
          <a:noAutofit/>
        </a:bodyPr>
        <a:lstStyle/>
        <a:p>
          <a:pPr marL="0" lvl="0" indent="0" algn="ctr" defTabSz="1244600">
            <a:lnSpc>
              <a:spcPct val="90000"/>
            </a:lnSpc>
            <a:spcBef>
              <a:spcPct val="0"/>
            </a:spcBef>
            <a:spcAft>
              <a:spcPct val="35000"/>
            </a:spcAft>
            <a:buNone/>
          </a:pPr>
          <a:r>
            <a:rPr lang="en-US" sz="2800" b="1" kern="1200" dirty="0"/>
            <a:t>Competent</a:t>
          </a:r>
        </a:p>
      </dsp:txBody>
      <dsp:txXfrm>
        <a:off x="37023" y="38461"/>
        <a:ext cx="2454101" cy="1190027"/>
      </dsp:txXfrm>
    </dsp:sp>
    <dsp:sp modelId="{411840A0-FE1C-4D59-9ED4-67B2E7F68839}">
      <dsp:nvSpPr>
        <dsp:cNvPr id="0" name=""/>
        <dsp:cNvSpPr/>
      </dsp:nvSpPr>
      <dsp:spPr>
        <a:xfrm>
          <a:off x="0" y="1265512"/>
          <a:ext cx="252814" cy="1011259"/>
        </a:xfrm>
        <a:custGeom>
          <a:avLst/>
          <a:gdLst/>
          <a:ahLst/>
          <a:cxnLst/>
          <a:rect l="0" t="0" r="0" b="0"/>
          <a:pathLst>
            <a:path>
              <a:moveTo>
                <a:pt x="252814" y="0"/>
              </a:moveTo>
              <a:lnTo>
                <a:pt x="0" y="1011259"/>
              </a:lnTo>
            </a:path>
          </a:pathLst>
        </a:custGeom>
        <a:noFill/>
        <a:ln w="12700" cap="flat" cmpd="sng" algn="ctr">
          <a:solidFill>
            <a:schemeClr val="accent1">
              <a:tint val="9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226821CC-D27B-4EF3-A2C7-C4B85FB42DF7}">
      <dsp:nvSpPr>
        <dsp:cNvPr id="0" name=""/>
        <dsp:cNvSpPr/>
      </dsp:nvSpPr>
      <dsp:spPr>
        <a:xfrm>
          <a:off x="0" y="1581530"/>
          <a:ext cx="3230467" cy="1390481"/>
        </a:xfrm>
        <a:prstGeom prst="roundRect">
          <a:avLst>
            <a:gd name="adj" fmla="val 10000"/>
          </a:avLst>
        </a:prstGeom>
        <a:solidFill>
          <a:schemeClr val="accent4"/>
        </a:solidFill>
        <a:ln w="38100" cap="flat" cmpd="sng" algn="ctr">
          <a:solidFill>
            <a:schemeClr val="lt1"/>
          </a:solidFill>
          <a:prstDash val="solid"/>
        </a:ln>
        <a:effectLst>
          <a:outerShdw blurRad="38100" dist="25400" dir="5400000" algn="t" rotWithShape="0">
            <a:srgbClr val="000000">
              <a:alpha val="50000"/>
            </a:srgbClr>
          </a:outerShdw>
        </a:effectLst>
        <a:scene3d>
          <a:camera prst="orthographicFront"/>
          <a:lightRig rig="threePt" dir="t">
            <a:rot lat="0" lon="0" rev="7500000"/>
          </a:lightRig>
        </a:scene3d>
        <a:sp3d z="-152400" extrusionH="63500"/>
      </dsp:spPr>
      <dsp:style>
        <a:lnRef idx="3">
          <a:schemeClr val="lt1"/>
        </a:lnRef>
        <a:fillRef idx="1">
          <a:schemeClr val="accent4"/>
        </a:fillRef>
        <a:effectRef idx="1">
          <a:schemeClr val="accent4"/>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kumimoji="0" lang="en-ZA" sz="2400" kern="1200" dirty="0">
              <a:solidFill>
                <a:schemeClr val="bg1"/>
              </a:solidFill>
              <a:effectLst/>
              <a:latin typeface="Calibri" panose="020F0502020204030204" pitchFamily="34" charset="0"/>
              <a:ea typeface="+mn-ea"/>
              <a:cs typeface="+mn-cs"/>
            </a:rPr>
            <a:t>Ability to perform  task, action or function successfully</a:t>
          </a:r>
          <a:endParaRPr lang="en-US" sz="2400" kern="1200" dirty="0">
            <a:solidFill>
              <a:schemeClr val="bg1"/>
            </a:solidFill>
          </a:endParaRPr>
        </a:p>
      </dsp:txBody>
      <dsp:txXfrm>
        <a:off x="40726" y="1622256"/>
        <a:ext cx="3149015" cy="1309029"/>
      </dsp:txXfrm>
    </dsp:sp>
    <dsp:sp modelId="{68B5D3B7-AC34-4DC8-BBA6-0AE75D13CF4B}">
      <dsp:nvSpPr>
        <dsp:cNvPr id="0" name=""/>
        <dsp:cNvSpPr/>
      </dsp:nvSpPr>
      <dsp:spPr>
        <a:xfrm>
          <a:off x="0" y="1265512"/>
          <a:ext cx="252814" cy="2717758"/>
        </a:xfrm>
        <a:custGeom>
          <a:avLst/>
          <a:gdLst/>
          <a:ahLst/>
          <a:cxnLst/>
          <a:rect l="0" t="0" r="0" b="0"/>
          <a:pathLst>
            <a:path>
              <a:moveTo>
                <a:pt x="252814" y="0"/>
              </a:moveTo>
              <a:lnTo>
                <a:pt x="0" y="2717758"/>
              </a:lnTo>
            </a:path>
          </a:pathLst>
        </a:custGeom>
        <a:noFill/>
        <a:ln w="12700" cap="flat" cmpd="sng" algn="ctr">
          <a:solidFill>
            <a:schemeClr val="accent1">
              <a:tint val="9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BFD4CC16-C250-4D92-BA93-50331FC780EC}">
      <dsp:nvSpPr>
        <dsp:cNvPr id="0" name=""/>
        <dsp:cNvSpPr/>
      </dsp:nvSpPr>
      <dsp:spPr>
        <a:xfrm>
          <a:off x="0" y="3288030"/>
          <a:ext cx="3241955" cy="1390481"/>
        </a:xfrm>
        <a:prstGeom prst="roundRect">
          <a:avLst>
            <a:gd name="adj" fmla="val 10000"/>
          </a:avLst>
        </a:prstGeom>
        <a:solidFill>
          <a:schemeClr val="accent6"/>
        </a:solidFill>
        <a:ln w="38100" cap="flat" cmpd="sng" algn="ctr">
          <a:solidFill>
            <a:schemeClr val="lt1"/>
          </a:solidFill>
          <a:prstDash val="solid"/>
        </a:ln>
        <a:effectLst>
          <a:outerShdw blurRad="38100" dist="25400" dir="5400000" algn="t" rotWithShape="0">
            <a:srgbClr val="000000">
              <a:alpha val="50000"/>
            </a:srgbClr>
          </a:outerShdw>
        </a:effectLst>
        <a:scene3d>
          <a:camera prst="orthographicFront"/>
          <a:lightRig rig="threePt" dir="t">
            <a:rot lat="0" lon="0" rev="7500000"/>
          </a:lightRig>
        </a:scene3d>
        <a:sp3d z="-152400" extrusionH="63500"/>
      </dsp:spPr>
      <dsp:style>
        <a:lnRef idx="3">
          <a:schemeClr val="lt1"/>
        </a:lnRef>
        <a:fillRef idx="1">
          <a:schemeClr val="accent6"/>
        </a:fillRef>
        <a:effectRef idx="1">
          <a:schemeClr val="accent6"/>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kumimoji="0" lang="en-ZA" sz="2400" kern="1200" dirty="0">
              <a:effectLst/>
              <a:latin typeface="Calibri" panose="020F0502020204030204" pitchFamily="34" charset="0"/>
              <a:ea typeface="+mn-ea"/>
              <a:cs typeface="+mn-cs"/>
            </a:rPr>
            <a:t>Certificate  issued and credits awarded</a:t>
          </a:r>
          <a:endParaRPr kumimoji="0" lang="en-US" sz="2400" kern="1200" dirty="0">
            <a:effectLst/>
            <a:latin typeface="Calibri" panose="020F0502020204030204" pitchFamily="34" charset="0"/>
            <a:ea typeface="+mn-ea"/>
            <a:cs typeface="+mn-cs"/>
          </a:endParaRPr>
        </a:p>
      </dsp:txBody>
      <dsp:txXfrm>
        <a:off x="40726" y="3328756"/>
        <a:ext cx="3160503" cy="1309029"/>
      </dsp:txXfrm>
    </dsp:sp>
    <dsp:sp modelId="{0A1306EE-F29D-4CB0-ADDD-B4821031F774}">
      <dsp:nvSpPr>
        <dsp:cNvPr id="0" name=""/>
        <dsp:cNvSpPr/>
      </dsp:nvSpPr>
      <dsp:spPr>
        <a:xfrm>
          <a:off x="4343147" y="1438"/>
          <a:ext cx="2528147" cy="1264073"/>
        </a:xfrm>
        <a:prstGeom prst="roundRect">
          <a:avLst>
            <a:gd name="adj" fmla="val 10000"/>
          </a:avLst>
        </a:prstGeom>
        <a:solidFill>
          <a:schemeClr val="accent1"/>
        </a:solidFill>
        <a:ln w="38100" cap="flat" cmpd="sng" algn="ctr">
          <a:solidFill>
            <a:schemeClr val="lt1"/>
          </a:solidFill>
          <a:prstDash val="solid"/>
        </a:ln>
        <a:effectLst>
          <a:outerShdw blurRad="38100" dist="25400" dir="5400000" algn="t" rotWithShape="0">
            <a:srgbClr val="000000">
              <a:alpha val="50000"/>
            </a:srgbClr>
          </a:outerShdw>
        </a:effectLst>
        <a:scene3d>
          <a:camera prst="orthographicFront"/>
          <a:lightRig rig="threePt" dir="t">
            <a:rot lat="0" lon="0" rev="7500000"/>
          </a:lightRig>
        </a:scene3d>
        <a:sp3d/>
      </dsp:spPr>
      <dsp:style>
        <a:lnRef idx="3">
          <a:schemeClr val="lt1"/>
        </a:lnRef>
        <a:fillRef idx="1">
          <a:schemeClr val="accent1"/>
        </a:fillRef>
        <a:effectRef idx="1">
          <a:schemeClr val="accent1"/>
        </a:effectRef>
        <a:fontRef idx="minor">
          <a:schemeClr val="lt1"/>
        </a:fontRef>
      </dsp:style>
      <dsp:txBody>
        <a:bodyPr spcFirstLastPara="0" vert="horz" wrap="square" lIns="53340" tIns="35560" rIns="53340" bIns="35560" numCol="1" spcCol="1270" anchor="ctr" anchorCtr="0">
          <a:noAutofit/>
        </a:bodyPr>
        <a:lstStyle/>
        <a:p>
          <a:pPr marL="0" lvl="0" indent="0" algn="ctr" defTabSz="1244600">
            <a:lnSpc>
              <a:spcPct val="90000"/>
            </a:lnSpc>
            <a:spcBef>
              <a:spcPct val="0"/>
            </a:spcBef>
            <a:spcAft>
              <a:spcPct val="35000"/>
            </a:spcAft>
            <a:buNone/>
          </a:pPr>
          <a:r>
            <a:rPr lang="en-US" sz="2800" b="1" kern="1200" dirty="0"/>
            <a:t>Not Yet Competent</a:t>
          </a:r>
        </a:p>
      </dsp:txBody>
      <dsp:txXfrm>
        <a:off x="4380170" y="38461"/>
        <a:ext cx="2454101" cy="1190027"/>
      </dsp:txXfrm>
    </dsp:sp>
    <dsp:sp modelId="{54192DF2-418F-433E-B8ED-736FF77E592E}">
      <dsp:nvSpPr>
        <dsp:cNvPr id="0" name=""/>
        <dsp:cNvSpPr/>
      </dsp:nvSpPr>
      <dsp:spPr>
        <a:xfrm>
          <a:off x="4595962" y="1265512"/>
          <a:ext cx="256131" cy="1041900"/>
        </a:xfrm>
        <a:custGeom>
          <a:avLst/>
          <a:gdLst/>
          <a:ahLst/>
          <a:cxnLst/>
          <a:rect l="0" t="0" r="0" b="0"/>
          <a:pathLst>
            <a:path>
              <a:moveTo>
                <a:pt x="0" y="0"/>
              </a:moveTo>
              <a:lnTo>
                <a:pt x="0" y="1041900"/>
              </a:lnTo>
              <a:lnTo>
                <a:pt x="256131" y="1041900"/>
              </a:lnTo>
            </a:path>
          </a:pathLst>
        </a:custGeom>
        <a:noFill/>
        <a:ln w="12700" cap="flat" cmpd="sng" algn="ctr">
          <a:solidFill>
            <a:schemeClr val="accent1">
              <a:tint val="9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8A02A319-79FC-40F8-A440-382EDF75D5E4}">
      <dsp:nvSpPr>
        <dsp:cNvPr id="0" name=""/>
        <dsp:cNvSpPr/>
      </dsp:nvSpPr>
      <dsp:spPr>
        <a:xfrm>
          <a:off x="4852094" y="1612171"/>
          <a:ext cx="2886376" cy="1390481"/>
        </a:xfrm>
        <a:prstGeom prst="roundRect">
          <a:avLst>
            <a:gd name="adj" fmla="val 10000"/>
          </a:avLst>
        </a:prstGeom>
        <a:solidFill>
          <a:schemeClr val="accent5"/>
        </a:solidFill>
        <a:ln w="38100" cap="flat" cmpd="sng" algn="ctr">
          <a:solidFill>
            <a:schemeClr val="lt1"/>
          </a:solidFill>
          <a:prstDash val="solid"/>
        </a:ln>
        <a:effectLst>
          <a:outerShdw blurRad="38100" dist="25400" dir="5400000" algn="t" rotWithShape="0">
            <a:srgbClr val="000000">
              <a:alpha val="50000"/>
            </a:srgbClr>
          </a:outerShdw>
        </a:effectLst>
        <a:scene3d>
          <a:camera prst="orthographicFront"/>
          <a:lightRig rig="threePt" dir="t">
            <a:rot lat="0" lon="0" rev="7500000"/>
          </a:lightRig>
        </a:scene3d>
        <a:sp3d z="-152400" extrusionH="63500"/>
      </dsp:spPr>
      <dsp:style>
        <a:lnRef idx="3">
          <a:schemeClr val="lt1"/>
        </a:lnRef>
        <a:fillRef idx="1">
          <a:schemeClr val="accent5"/>
        </a:fillRef>
        <a:effectRef idx="1">
          <a:schemeClr val="accent5"/>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kumimoji="0" lang="en-ZA" sz="2400" kern="1200" dirty="0">
              <a:solidFill>
                <a:schemeClr val="bg1"/>
              </a:solidFill>
              <a:effectLst/>
              <a:latin typeface="Calibri" panose="020F0502020204030204" pitchFamily="34" charset="0"/>
              <a:ea typeface="+mn-ea"/>
              <a:cs typeface="+mn-cs"/>
            </a:rPr>
            <a:t>Not successful yet </a:t>
          </a:r>
          <a:endParaRPr lang="en-US" sz="2400" kern="1200" dirty="0">
            <a:solidFill>
              <a:schemeClr val="bg1"/>
            </a:solidFill>
          </a:endParaRPr>
        </a:p>
      </dsp:txBody>
      <dsp:txXfrm>
        <a:off x="4892820" y="1652897"/>
        <a:ext cx="2804924" cy="1309029"/>
      </dsp:txXfrm>
    </dsp:sp>
    <dsp:sp modelId="{1D988BA5-7718-4C89-8B8F-3CE438A09815}">
      <dsp:nvSpPr>
        <dsp:cNvPr id="0" name=""/>
        <dsp:cNvSpPr/>
      </dsp:nvSpPr>
      <dsp:spPr>
        <a:xfrm>
          <a:off x="4595962" y="1265512"/>
          <a:ext cx="252814" cy="2717758"/>
        </a:xfrm>
        <a:custGeom>
          <a:avLst/>
          <a:gdLst/>
          <a:ahLst/>
          <a:cxnLst/>
          <a:rect l="0" t="0" r="0" b="0"/>
          <a:pathLst>
            <a:path>
              <a:moveTo>
                <a:pt x="0" y="0"/>
              </a:moveTo>
              <a:lnTo>
                <a:pt x="0" y="2717758"/>
              </a:lnTo>
              <a:lnTo>
                <a:pt x="252814" y="2717758"/>
              </a:lnTo>
            </a:path>
          </a:pathLst>
        </a:custGeom>
        <a:noFill/>
        <a:ln w="12700" cap="flat" cmpd="sng" algn="ctr">
          <a:solidFill>
            <a:schemeClr val="accent1">
              <a:tint val="9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C42CA27C-3D85-42D8-BF99-19180EBC3F92}">
      <dsp:nvSpPr>
        <dsp:cNvPr id="0" name=""/>
        <dsp:cNvSpPr/>
      </dsp:nvSpPr>
      <dsp:spPr>
        <a:xfrm>
          <a:off x="4848777" y="3288030"/>
          <a:ext cx="2900554" cy="1390481"/>
        </a:xfrm>
        <a:prstGeom prst="roundRect">
          <a:avLst>
            <a:gd name="adj" fmla="val 10000"/>
          </a:avLst>
        </a:prstGeom>
        <a:solidFill>
          <a:schemeClr val="accent6"/>
        </a:solidFill>
        <a:ln w="38100" cap="flat" cmpd="sng" algn="ctr">
          <a:solidFill>
            <a:schemeClr val="lt1"/>
          </a:solidFill>
          <a:prstDash val="solid"/>
        </a:ln>
        <a:effectLst>
          <a:outerShdw blurRad="38100" dist="25400" dir="5400000" algn="t" rotWithShape="0">
            <a:srgbClr val="000000">
              <a:alpha val="50000"/>
            </a:srgbClr>
          </a:outerShdw>
        </a:effectLst>
        <a:scene3d>
          <a:camera prst="orthographicFront"/>
          <a:lightRig rig="threePt" dir="t">
            <a:rot lat="0" lon="0" rev="7500000"/>
          </a:lightRig>
        </a:scene3d>
        <a:sp3d z="-152400" extrusionH="63500"/>
      </dsp:spPr>
      <dsp:style>
        <a:lnRef idx="3">
          <a:schemeClr val="lt1"/>
        </a:lnRef>
        <a:fillRef idx="1">
          <a:schemeClr val="accent6"/>
        </a:fillRef>
        <a:effectRef idx="1">
          <a:schemeClr val="accent6"/>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kumimoji="0" lang="en-ZA" sz="2400" kern="1200" dirty="0">
              <a:effectLst/>
              <a:latin typeface="Calibri" panose="020F0502020204030204" pitchFamily="34" charset="0"/>
              <a:ea typeface="+mn-ea"/>
              <a:cs typeface="+mn-cs"/>
            </a:rPr>
            <a:t>Opportunities to remediate  to address gaps</a:t>
          </a:r>
          <a:endParaRPr lang="en-US" sz="2400" kern="1200" dirty="0"/>
        </a:p>
      </dsp:txBody>
      <dsp:txXfrm>
        <a:off x="4889503" y="3328756"/>
        <a:ext cx="2819102" cy="130902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3C9525-0888-4409-A09F-7CFC66304FE6}">
      <dsp:nvSpPr>
        <dsp:cNvPr id="0" name=""/>
        <dsp:cNvSpPr/>
      </dsp:nvSpPr>
      <dsp:spPr>
        <a:xfrm>
          <a:off x="457199" y="0"/>
          <a:ext cx="5181600" cy="2392040"/>
        </a:xfrm>
        <a:prstGeom prst="rightArrow">
          <a:avLst/>
        </a:prstGeom>
        <a:solidFill>
          <a:schemeClr val="bg1">
            <a:lumMod val="85000"/>
          </a:schemeClr>
        </a:solidFill>
        <a:ln w="38100" cap="flat" cmpd="sng" algn="ctr">
          <a:solidFill>
            <a:schemeClr val="lt1"/>
          </a:solidFill>
          <a:prstDash val="solid"/>
        </a:ln>
        <a:effectLst>
          <a:outerShdw blurRad="38100" dist="25400" dir="5400000" algn="t" rotWithShape="0">
            <a:srgbClr val="000000">
              <a:alpha val="50000"/>
            </a:srgbClr>
          </a:outerShdw>
        </a:effectLst>
        <a:scene3d>
          <a:camera prst="orthographicFront"/>
          <a:lightRig rig="threePt" dir="t">
            <a:rot lat="0" lon="0" rev="7500000"/>
          </a:lightRig>
        </a:scene3d>
        <a:sp3d z="-152400" extrusionH="63500"/>
      </dsp:spPr>
      <dsp:style>
        <a:lnRef idx="3">
          <a:schemeClr val="lt1"/>
        </a:lnRef>
        <a:fillRef idx="1">
          <a:schemeClr val="accent6"/>
        </a:fillRef>
        <a:effectRef idx="1">
          <a:schemeClr val="accent6"/>
        </a:effectRef>
        <a:fontRef idx="minor">
          <a:schemeClr val="lt1"/>
        </a:fontRef>
      </dsp:style>
    </dsp:sp>
    <dsp:sp modelId="{EE1E8816-6BB5-4803-984C-425751A425BD}">
      <dsp:nvSpPr>
        <dsp:cNvPr id="0" name=""/>
        <dsp:cNvSpPr/>
      </dsp:nvSpPr>
      <dsp:spPr>
        <a:xfrm>
          <a:off x="646" y="717612"/>
          <a:ext cx="1946141" cy="956816"/>
        </a:xfrm>
        <a:prstGeom prst="roundRect">
          <a:avLst/>
        </a:prstGeom>
        <a:solidFill>
          <a:schemeClr val="accent1"/>
        </a:solidFill>
        <a:ln w="38100" cap="flat" cmpd="sng" algn="ctr">
          <a:solidFill>
            <a:schemeClr val="lt1"/>
          </a:solidFill>
          <a:prstDash val="solid"/>
        </a:ln>
        <a:effectLst>
          <a:outerShdw blurRad="38100" dist="25400" dir="5400000" algn="t" rotWithShape="0">
            <a:srgbClr val="000000">
              <a:alpha val="50000"/>
            </a:srgbClr>
          </a:outerShdw>
        </a:effectLst>
        <a:scene3d>
          <a:camera prst="orthographicFront"/>
          <a:lightRig rig="threePt" dir="t">
            <a:rot lat="0" lon="0" rev="7500000"/>
          </a:lightRig>
        </a:scene3d>
      </dsp:spPr>
      <dsp:style>
        <a:lnRef idx="3">
          <a:schemeClr val="lt1"/>
        </a:lnRef>
        <a:fillRef idx="1">
          <a:schemeClr val="accent1"/>
        </a:fillRef>
        <a:effectRef idx="1">
          <a:schemeClr val="accent1"/>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t>Assessment</a:t>
          </a:r>
        </a:p>
      </dsp:txBody>
      <dsp:txXfrm>
        <a:off x="47354" y="764320"/>
        <a:ext cx="1852725" cy="863400"/>
      </dsp:txXfrm>
    </dsp:sp>
    <dsp:sp modelId="{814C0117-EC7B-4EBC-A009-0C73F43105B8}">
      <dsp:nvSpPr>
        <dsp:cNvPr id="0" name=""/>
        <dsp:cNvSpPr/>
      </dsp:nvSpPr>
      <dsp:spPr>
        <a:xfrm>
          <a:off x="2074929" y="717612"/>
          <a:ext cx="1946141" cy="956816"/>
        </a:xfrm>
        <a:prstGeom prst="roundRect">
          <a:avLst/>
        </a:prstGeom>
        <a:solidFill>
          <a:schemeClr val="accent5"/>
        </a:solidFill>
        <a:ln w="38100" cap="flat" cmpd="sng" algn="ctr">
          <a:solidFill>
            <a:schemeClr val="lt1"/>
          </a:solidFill>
          <a:prstDash val="solid"/>
        </a:ln>
        <a:effectLst>
          <a:outerShdw blurRad="38100" dist="25400" dir="5400000" algn="t" rotWithShape="0">
            <a:srgbClr val="000000">
              <a:alpha val="50000"/>
            </a:srgbClr>
          </a:outerShdw>
        </a:effectLst>
        <a:scene3d>
          <a:camera prst="orthographicFront"/>
          <a:lightRig rig="threePt" dir="t">
            <a:rot lat="0" lon="0" rev="7500000"/>
          </a:lightRig>
        </a:scene3d>
      </dsp:spPr>
      <dsp:style>
        <a:lnRef idx="3">
          <a:schemeClr val="lt1"/>
        </a:lnRef>
        <a:fillRef idx="1">
          <a:schemeClr val="accent5"/>
        </a:fillRef>
        <a:effectRef idx="1">
          <a:schemeClr val="accent5"/>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t>Moderation</a:t>
          </a:r>
        </a:p>
      </dsp:txBody>
      <dsp:txXfrm>
        <a:off x="2121637" y="764320"/>
        <a:ext cx="1852725" cy="863400"/>
      </dsp:txXfrm>
    </dsp:sp>
    <dsp:sp modelId="{29F903C9-F548-48EF-8ABD-A11130E99CEB}">
      <dsp:nvSpPr>
        <dsp:cNvPr id="0" name=""/>
        <dsp:cNvSpPr/>
      </dsp:nvSpPr>
      <dsp:spPr>
        <a:xfrm>
          <a:off x="4149211" y="717612"/>
          <a:ext cx="1946141" cy="956816"/>
        </a:xfrm>
        <a:prstGeom prst="roundRect">
          <a:avLst/>
        </a:prstGeom>
        <a:solidFill>
          <a:schemeClr val="accent6"/>
        </a:solidFill>
        <a:ln w="38100" cap="flat" cmpd="sng" algn="ctr">
          <a:solidFill>
            <a:schemeClr val="lt1"/>
          </a:solidFill>
          <a:prstDash val="solid"/>
        </a:ln>
        <a:effectLst>
          <a:outerShdw blurRad="38100" dist="25400" dir="5400000" algn="t" rotWithShape="0">
            <a:srgbClr val="000000">
              <a:alpha val="50000"/>
            </a:srgbClr>
          </a:outerShdw>
        </a:effectLst>
        <a:scene3d>
          <a:camera prst="orthographicFront"/>
          <a:lightRig rig="threePt" dir="t">
            <a:rot lat="0" lon="0" rev="7500000"/>
          </a:lightRig>
        </a:scene3d>
      </dsp:spPr>
      <dsp:style>
        <a:lnRef idx="3">
          <a:schemeClr val="lt1"/>
        </a:lnRef>
        <a:fillRef idx="1">
          <a:schemeClr val="accent6"/>
        </a:fillRef>
        <a:effectRef idx="1">
          <a:schemeClr val="accent6"/>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t>Verification</a:t>
          </a:r>
        </a:p>
      </dsp:txBody>
      <dsp:txXfrm>
        <a:off x="4195919" y="764320"/>
        <a:ext cx="1852725" cy="863400"/>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6563" cy="501650"/>
          </a:xfrm>
          <a:prstGeom prst="rect">
            <a:avLst/>
          </a:prstGeom>
        </p:spPr>
        <p:txBody>
          <a:bodyPr vert="horz" lIns="91440" tIns="45720" rIns="91440" bIns="45720" rtlCol="0"/>
          <a:lstStyle>
            <a:lvl1pPr algn="l">
              <a:defRPr sz="1200"/>
            </a:lvl1pPr>
          </a:lstStyle>
          <a:p>
            <a:endParaRPr lang="en-ZA" dirty="0"/>
          </a:p>
        </p:txBody>
      </p:sp>
      <p:sp>
        <p:nvSpPr>
          <p:cNvPr id="3" name="Date Placeholder 2"/>
          <p:cNvSpPr>
            <a:spLocks noGrp="1"/>
          </p:cNvSpPr>
          <p:nvPr>
            <p:ph type="dt" idx="1"/>
          </p:nvPr>
        </p:nvSpPr>
        <p:spPr>
          <a:xfrm>
            <a:off x="3889375" y="0"/>
            <a:ext cx="2976563" cy="501650"/>
          </a:xfrm>
          <a:prstGeom prst="rect">
            <a:avLst/>
          </a:prstGeom>
        </p:spPr>
        <p:txBody>
          <a:bodyPr vert="horz" lIns="91440" tIns="45720" rIns="91440" bIns="45720" rtlCol="0"/>
          <a:lstStyle>
            <a:lvl1pPr algn="r">
              <a:defRPr sz="1200"/>
            </a:lvl1pPr>
          </a:lstStyle>
          <a:p>
            <a:fld id="{441EE813-5B1E-489D-9459-ABB10B904171}" type="datetimeFigureOut">
              <a:rPr lang="en-ZA" smtClean="0"/>
              <a:t>2018/09/29</a:t>
            </a:fld>
            <a:endParaRPr lang="en-ZA" dirty="0"/>
          </a:p>
        </p:txBody>
      </p:sp>
      <p:sp>
        <p:nvSpPr>
          <p:cNvPr id="4" name="Slide Image Placeholder 3"/>
          <p:cNvSpPr>
            <a:spLocks noGrp="1" noRot="1" noChangeAspect="1"/>
          </p:cNvSpPr>
          <p:nvPr>
            <p:ph type="sldImg" idx="2"/>
          </p:nvPr>
        </p:nvSpPr>
        <p:spPr>
          <a:xfrm>
            <a:off x="1184275" y="1249363"/>
            <a:ext cx="4498975" cy="3373437"/>
          </a:xfrm>
          <a:prstGeom prst="rect">
            <a:avLst/>
          </a:prstGeom>
          <a:noFill/>
          <a:ln w="12700">
            <a:solidFill>
              <a:prstClr val="black"/>
            </a:solidFill>
          </a:ln>
        </p:spPr>
        <p:txBody>
          <a:bodyPr vert="horz" lIns="91440" tIns="45720" rIns="91440" bIns="45720" rtlCol="0" anchor="ctr"/>
          <a:lstStyle/>
          <a:p>
            <a:endParaRPr lang="en-ZA" dirty="0"/>
          </a:p>
        </p:txBody>
      </p:sp>
      <p:sp>
        <p:nvSpPr>
          <p:cNvPr id="5" name="Notes Placeholder 4"/>
          <p:cNvSpPr>
            <a:spLocks noGrp="1"/>
          </p:cNvSpPr>
          <p:nvPr>
            <p:ph type="body" sz="quarter" idx="3"/>
          </p:nvPr>
        </p:nvSpPr>
        <p:spPr>
          <a:xfrm>
            <a:off x="687388" y="4810125"/>
            <a:ext cx="5492750" cy="3935413"/>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9493250"/>
            <a:ext cx="2976563" cy="501650"/>
          </a:xfrm>
          <a:prstGeom prst="rect">
            <a:avLst/>
          </a:prstGeom>
        </p:spPr>
        <p:txBody>
          <a:bodyPr vert="horz" lIns="91440" tIns="45720" rIns="91440" bIns="45720" rtlCol="0" anchor="b"/>
          <a:lstStyle>
            <a:lvl1pPr algn="l">
              <a:defRPr sz="1200"/>
            </a:lvl1pPr>
          </a:lstStyle>
          <a:p>
            <a:endParaRPr lang="en-ZA" dirty="0"/>
          </a:p>
        </p:txBody>
      </p:sp>
      <p:sp>
        <p:nvSpPr>
          <p:cNvPr id="7" name="Slide Number Placeholder 6"/>
          <p:cNvSpPr>
            <a:spLocks noGrp="1"/>
          </p:cNvSpPr>
          <p:nvPr>
            <p:ph type="sldNum" sz="quarter" idx="5"/>
          </p:nvPr>
        </p:nvSpPr>
        <p:spPr>
          <a:xfrm>
            <a:off x="3889375" y="9493250"/>
            <a:ext cx="2976563" cy="501650"/>
          </a:xfrm>
          <a:prstGeom prst="rect">
            <a:avLst/>
          </a:prstGeom>
        </p:spPr>
        <p:txBody>
          <a:bodyPr vert="horz" lIns="91440" tIns="45720" rIns="91440" bIns="45720" rtlCol="0" anchor="b"/>
          <a:lstStyle>
            <a:lvl1pPr algn="r">
              <a:defRPr sz="1200"/>
            </a:lvl1pPr>
          </a:lstStyle>
          <a:p>
            <a:fld id="{9BD84D42-89AD-421F-9648-684EE3293813}" type="slidenum">
              <a:rPr lang="en-ZA" smtClean="0"/>
              <a:t>‹#›</a:t>
            </a:fld>
            <a:endParaRPr lang="en-ZA" dirty="0"/>
          </a:p>
        </p:txBody>
      </p:sp>
    </p:spTree>
    <p:extLst>
      <p:ext uri="{BB962C8B-B14F-4D97-AF65-F5344CB8AC3E}">
        <p14:creationId xmlns:p14="http://schemas.microsoft.com/office/powerpoint/2010/main" val="31413295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Submit within 8</a:t>
            </a:r>
            <a:r>
              <a:rPr lang="en-ZA" baseline="0" dirty="0"/>
              <a:t> weeks</a:t>
            </a:r>
          </a:p>
          <a:p>
            <a:r>
              <a:rPr lang="en-ZA" baseline="0" dirty="0"/>
              <a:t>A willingness to learn</a:t>
            </a:r>
          </a:p>
          <a:p>
            <a:r>
              <a:rPr lang="en-ZA" baseline="0" dirty="0"/>
              <a:t>Participation in the class</a:t>
            </a:r>
          </a:p>
          <a:p>
            <a:r>
              <a:rPr lang="en-ZA" baseline="0" dirty="0"/>
              <a:t>Punctuality</a:t>
            </a:r>
          </a:p>
          <a:p>
            <a:r>
              <a:rPr lang="en-ZA" baseline="0" dirty="0"/>
              <a:t>Willingness to speak up when your expectations are not met</a:t>
            </a:r>
            <a:endParaRPr lang="en-ZA" dirty="0"/>
          </a:p>
        </p:txBody>
      </p:sp>
      <p:sp>
        <p:nvSpPr>
          <p:cNvPr id="4" name="Slide Number Placeholder 3"/>
          <p:cNvSpPr>
            <a:spLocks noGrp="1"/>
          </p:cNvSpPr>
          <p:nvPr>
            <p:ph type="sldNum" sz="quarter" idx="10"/>
          </p:nvPr>
        </p:nvSpPr>
        <p:spPr/>
        <p:txBody>
          <a:bodyPr/>
          <a:lstStyle/>
          <a:p>
            <a:fld id="{9BD84D42-89AD-421F-9648-684EE3293813}" type="slidenum">
              <a:rPr lang="en-ZA" smtClean="0"/>
              <a:t>2</a:t>
            </a:fld>
            <a:endParaRPr lang="en-ZA" dirty="0"/>
          </a:p>
        </p:txBody>
      </p:sp>
    </p:spTree>
    <p:extLst>
      <p:ext uri="{BB962C8B-B14F-4D97-AF65-F5344CB8AC3E}">
        <p14:creationId xmlns:p14="http://schemas.microsoft.com/office/powerpoint/2010/main" val="31078600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9BD84D42-89AD-421F-9648-684EE3293813}" type="slidenum">
              <a:rPr lang="en-ZA" smtClean="0"/>
              <a:t>6</a:t>
            </a:fld>
            <a:endParaRPr lang="en-ZA" dirty="0"/>
          </a:p>
        </p:txBody>
      </p:sp>
    </p:spTree>
    <p:extLst>
      <p:ext uri="{BB962C8B-B14F-4D97-AF65-F5344CB8AC3E}">
        <p14:creationId xmlns:p14="http://schemas.microsoft.com/office/powerpoint/2010/main" val="10449296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9BD84D42-89AD-421F-9648-684EE3293813}" type="slidenum">
              <a:rPr lang="en-ZA" smtClean="0"/>
              <a:t>12</a:t>
            </a:fld>
            <a:endParaRPr lang="en-ZA" dirty="0"/>
          </a:p>
        </p:txBody>
      </p:sp>
    </p:spTree>
    <p:extLst>
      <p:ext uri="{BB962C8B-B14F-4D97-AF65-F5344CB8AC3E}">
        <p14:creationId xmlns:p14="http://schemas.microsoft.com/office/powerpoint/2010/main" val="29174198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Page</a:t>
            </a:r>
            <a:r>
              <a:rPr lang="en-ZA" baseline="0" dirty="0"/>
              <a:t> 2 of file</a:t>
            </a:r>
            <a:endParaRPr lang="en-ZA" dirty="0"/>
          </a:p>
        </p:txBody>
      </p:sp>
      <p:sp>
        <p:nvSpPr>
          <p:cNvPr id="4" name="Slide Number Placeholder 3"/>
          <p:cNvSpPr>
            <a:spLocks noGrp="1"/>
          </p:cNvSpPr>
          <p:nvPr>
            <p:ph type="sldNum" sz="quarter" idx="10"/>
          </p:nvPr>
        </p:nvSpPr>
        <p:spPr/>
        <p:txBody>
          <a:bodyPr/>
          <a:lstStyle/>
          <a:p>
            <a:fld id="{9BD84D42-89AD-421F-9648-684EE3293813}" type="slidenum">
              <a:rPr lang="en-ZA" smtClean="0"/>
              <a:t>17</a:t>
            </a:fld>
            <a:endParaRPr lang="en-ZA" dirty="0"/>
          </a:p>
        </p:txBody>
      </p:sp>
    </p:spTree>
    <p:extLst>
      <p:ext uri="{BB962C8B-B14F-4D97-AF65-F5344CB8AC3E}">
        <p14:creationId xmlns:p14="http://schemas.microsoft.com/office/powerpoint/2010/main" val="14823899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baseline="0" dirty="0"/>
          </a:p>
        </p:txBody>
      </p:sp>
      <p:sp>
        <p:nvSpPr>
          <p:cNvPr id="4" name="Slide Number Placeholder 3"/>
          <p:cNvSpPr>
            <a:spLocks noGrp="1"/>
          </p:cNvSpPr>
          <p:nvPr>
            <p:ph type="sldNum" sz="quarter" idx="10"/>
          </p:nvPr>
        </p:nvSpPr>
        <p:spPr/>
        <p:txBody>
          <a:bodyPr/>
          <a:lstStyle/>
          <a:p>
            <a:fld id="{9BD84D42-89AD-421F-9648-684EE3293813}" type="slidenum">
              <a:rPr lang="en-ZA" smtClean="0"/>
              <a:t>18</a:t>
            </a:fld>
            <a:endParaRPr lang="en-ZA" dirty="0"/>
          </a:p>
        </p:txBody>
      </p:sp>
    </p:spTree>
    <p:extLst>
      <p:ext uri="{BB962C8B-B14F-4D97-AF65-F5344CB8AC3E}">
        <p14:creationId xmlns:p14="http://schemas.microsoft.com/office/powerpoint/2010/main" val="26826649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9BD84D42-89AD-421F-9648-684EE3293813}" type="slidenum">
              <a:rPr lang="en-ZA" smtClean="0"/>
              <a:t>23</a:t>
            </a:fld>
            <a:endParaRPr lang="en-ZA" dirty="0"/>
          </a:p>
        </p:txBody>
      </p:sp>
    </p:spTree>
    <p:extLst>
      <p:ext uri="{BB962C8B-B14F-4D97-AF65-F5344CB8AC3E}">
        <p14:creationId xmlns:p14="http://schemas.microsoft.com/office/powerpoint/2010/main" val="30489058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useBgFill="1">
        <p:nvSpPr>
          <p:cNvPr id="13" name="Rounded Rectangle 12"/>
          <p:cNvSpPr/>
          <p:nvPr/>
        </p:nvSpPr>
        <p:spPr>
          <a:xfrm>
            <a:off x="670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4980778A-6F9D-4141-8080-B8192EADCD40}" type="slidenum">
              <a:rPr lang="en-ZA" smtClean="0"/>
              <a:pPr/>
              <a:t>‹#›</a:t>
            </a:fld>
            <a:endParaRPr lang="en-ZA" dirty="0"/>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Title 7"/>
          <p:cNvSpPr>
            <a:spLocks noGrp="1"/>
          </p:cNvSpPr>
          <p:nvPr>
            <p:ph type="ctrTitle"/>
          </p:nvPr>
        </p:nvSpPr>
        <p:spPr>
          <a:xfrm>
            <a:off x="458899" y="1505930"/>
            <a:ext cx="8229600" cy="1470025"/>
          </a:xfrm>
        </p:spPr>
        <p:txBody>
          <a:bodyPr anchor="ctr"/>
          <a:lstStyle>
            <a:lvl1pPr algn="ctr">
              <a:defRPr lang="en-US" dirty="0">
                <a:solidFill>
                  <a:srgbClr val="FFFFFF"/>
                </a:solidFill>
              </a:defRPr>
            </a:lvl1pPr>
          </a:lstStyle>
          <a:p>
            <a:r>
              <a:rPr kumimoji="0" lang="en-US"/>
              <a:t>Click to edit Master title style</a:t>
            </a:r>
          </a:p>
        </p:txBody>
      </p:sp>
      <p:sp>
        <p:nvSpPr>
          <p:cNvPr id="15" name="Subtitle 6"/>
          <p:cNvSpPr>
            <a:spLocks noGrp="1"/>
          </p:cNvSpPr>
          <p:nvPr>
            <p:ph type="subTitle" idx="1"/>
          </p:nvPr>
        </p:nvSpPr>
        <p:spPr>
          <a:xfrm>
            <a:off x="755576" y="3200400"/>
            <a:ext cx="7488832" cy="2676872"/>
          </a:xfrm>
        </p:spPr>
        <p:txBody>
          <a:bodyPr>
            <a:normAutofit/>
          </a:bodyPr>
          <a:lstStyle>
            <a:lvl1pPr marL="0" indent="0" algn="ctr">
              <a:buNone/>
              <a:defRPr>
                <a:solidFill>
                  <a:schemeClr val="bg2"/>
                </a:solidFill>
              </a:defRPr>
            </a:lvl1pPr>
          </a:lstStyle>
          <a:p>
            <a:r>
              <a:rPr lang="en-US"/>
              <a:t>Click to edit Master subtitle style</a:t>
            </a:r>
            <a:endParaRPr lang="en-ZA" dirty="0"/>
          </a:p>
        </p:txBody>
      </p:sp>
      <p:pic>
        <p:nvPicPr>
          <p:cNvPr id="2" name="Picture 1"/>
          <p:cNvPicPr>
            <a:picLocks noChangeAspect="1"/>
          </p:cNvPicPr>
          <p:nvPr userDrawn="1"/>
        </p:nvPicPr>
        <p:blipFill>
          <a:blip r:embed="rId2"/>
          <a:stretch>
            <a:fillRect/>
          </a:stretch>
        </p:blipFill>
        <p:spPr>
          <a:xfrm>
            <a:off x="3634285" y="6523441"/>
            <a:ext cx="1731414" cy="286537"/>
          </a:xfrm>
          <a:prstGeom prst="rect">
            <a:avLst/>
          </a:prstGeom>
        </p:spPr>
      </p:pic>
      <p:pic>
        <p:nvPicPr>
          <p:cNvPr id="4" name="Picture 3">
            <a:extLst>
              <a:ext uri="{FF2B5EF4-FFF2-40B4-BE49-F238E27FC236}">
                <a16:creationId xmlns:a16="http://schemas.microsoft.com/office/drawing/2014/main" id="{3D3FCCF0-9DEB-4134-90F8-7B42F492FFBB}"/>
              </a:ext>
            </a:extLst>
          </p:cNvPr>
          <p:cNvPicPr>
            <a:picLocks noChangeAspect="1"/>
          </p:cNvPicPr>
          <p:nvPr userDrawn="1"/>
        </p:nvPicPr>
        <p:blipFill>
          <a:blip r:embed="rId3"/>
          <a:stretch>
            <a:fillRect/>
          </a:stretch>
        </p:blipFill>
        <p:spPr>
          <a:xfrm>
            <a:off x="7969109" y="6215566"/>
            <a:ext cx="719390" cy="451143"/>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2F83655-DC73-417F-8B26-EB7A1DBB5382}" type="slidenum">
              <a:rPr lang="en-ZA" smtClean="0"/>
              <a:pPr/>
              <a:t>‹#›</a:t>
            </a:fld>
            <a:endParaRPr lang="en-ZA"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467544" y="273050"/>
            <a:ext cx="8219256" cy="1143000"/>
          </a:xfrm>
        </p:spPr>
        <p:txBody>
          <a:bodyPr anchor="ctr" anchorCtr="0"/>
          <a:lstStyle>
            <a:lvl1pPr algn="l">
              <a:buNone/>
              <a:defRPr sz="4000" b="1"/>
            </a:lvl1pPr>
          </a:lstStyle>
          <a:p>
            <a:r>
              <a:rPr kumimoji="0" lang="en-US"/>
              <a:t>Click to edit Master title style</a:t>
            </a:r>
            <a:endParaRPr kumimoji="0" lang="en-US" dirty="0"/>
          </a:p>
        </p:txBody>
      </p:sp>
      <p:sp>
        <p:nvSpPr>
          <p:cNvPr id="3" name="Text Placeholder 2"/>
          <p:cNvSpPr>
            <a:spLocks noGrp="1"/>
          </p:cNvSpPr>
          <p:nvPr>
            <p:ph type="body" idx="2"/>
          </p:nvPr>
        </p:nvSpPr>
        <p:spPr>
          <a:xfrm>
            <a:off x="467544" y="1600200"/>
            <a:ext cx="2351856"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a:t>Edit Master text styles</a:t>
            </a:r>
          </a:p>
        </p:txBody>
      </p:sp>
      <p:sp>
        <p:nvSpPr>
          <p:cNvPr id="7" name="Slide Number Placeholder 6"/>
          <p:cNvSpPr>
            <a:spLocks noGrp="1"/>
          </p:cNvSpPr>
          <p:nvPr>
            <p:ph type="sldNum" sz="quarter" idx="12"/>
          </p:nvPr>
        </p:nvSpPr>
        <p:spPr/>
        <p:txBody>
          <a:bodyPr/>
          <a:lstStyle/>
          <a:p>
            <a:fld id="{32F83655-DC73-417F-8B26-EB7A1DBB5382}" type="slidenum">
              <a:rPr lang="en-ZA" smtClean="0"/>
              <a:pPr/>
              <a:t>‹#›</a:t>
            </a:fld>
            <a:endParaRPr lang="en-ZA" dirty="0"/>
          </a:p>
        </p:txBody>
      </p:sp>
      <p:sp>
        <p:nvSpPr>
          <p:cNvPr id="11" name="Content Placeholder 10"/>
          <p:cNvSpPr>
            <a:spLocks noGrp="1"/>
          </p:cNvSpPr>
          <p:nvPr>
            <p:ph sz="quarter" idx="1"/>
          </p:nvPr>
        </p:nvSpPr>
        <p:spPr>
          <a:xfrm>
            <a:off x="2971800" y="1600200"/>
            <a:ext cx="5715000" cy="4495800"/>
          </a:xfrm>
        </p:spPr>
        <p:txBody>
          <a:bodyPr vert="horz">
            <a:normAutofit/>
          </a:bodyPr>
          <a:lstStyle>
            <a:lvl1pPr>
              <a:defRPr sz="2400"/>
            </a:lvl1pPr>
            <a:lvl2pPr>
              <a:defRPr sz="2400"/>
            </a:lvl2pPr>
            <a:lvl3pPr>
              <a:defRPr sz="2400"/>
            </a:lvl3pPr>
            <a:lvl4pPr>
              <a:defRPr sz="2400"/>
            </a:lvl4pPr>
            <a:lvl5pPr>
              <a:defRPr sz="2400"/>
            </a:lvl5p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pic>
        <p:nvPicPr>
          <p:cNvPr id="4" name="Picture 3"/>
          <p:cNvPicPr>
            <a:picLocks noChangeAspect="1"/>
          </p:cNvPicPr>
          <p:nvPr userDrawn="1"/>
        </p:nvPicPr>
        <p:blipFill>
          <a:blip r:embed="rId2"/>
          <a:stretch>
            <a:fillRect/>
          </a:stretch>
        </p:blipFill>
        <p:spPr>
          <a:xfrm>
            <a:off x="3704987" y="6520012"/>
            <a:ext cx="1731414" cy="286537"/>
          </a:xfrm>
          <a:prstGeom prst="rect">
            <a:avLst/>
          </a:prstGeom>
        </p:spPr>
      </p:pic>
      <p:pic>
        <p:nvPicPr>
          <p:cNvPr id="6" name="Picture 5">
            <a:extLst>
              <a:ext uri="{FF2B5EF4-FFF2-40B4-BE49-F238E27FC236}">
                <a16:creationId xmlns:a16="http://schemas.microsoft.com/office/drawing/2014/main" id="{9C666C52-C44A-45ED-87FC-EA196E21F068}"/>
              </a:ext>
            </a:extLst>
          </p:cNvPr>
          <p:cNvPicPr>
            <a:picLocks noChangeAspect="1"/>
          </p:cNvPicPr>
          <p:nvPr userDrawn="1"/>
        </p:nvPicPr>
        <p:blipFill>
          <a:blip r:embed="rId3"/>
          <a:stretch>
            <a:fillRect/>
          </a:stretch>
        </p:blipFill>
        <p:spPr>
          <a:xfrm>
            <a:off x="8031605" y="6228704"/>
            <a:ext cx="719390" cy="451143"/>
          </a:xfrm>
          <a:prstGeom prst="rect">
            <a:avLst/>
          </a:prstGeom>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a:t>Click to edit Master title style</a:t>
            </a:r>
            <a:endParaRPr kumimoji="0" lang="en-US" dirty="0"/>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a:t>Edit Master text styles</a:t>
            </a:r>
          </a:p>
        </p:txBody>
      </p:sp>
      <p:sp>
        <p:nvSpPr>
          <p:cNvPr id="7" name="Slide Number Placeholder 6"/>
          <p:cNvSpPr>
            <a:spLocks noGrp="1"/>
          </p:cNvSpPr>
          <p:nvPr>
            <p:ph type="sldNum" sz="quarter" idx="12"/>
          </p:nvPr>
        </p:nvSpPr>
        <p:spPr>
          <a:xfrm>
            <a:off x="146304" y="6208776"/>
            <a:ext cx="457200" cy="457200"/>
          </a:xfrm>
        </p:spPr>
        <p:txBody>
          <a:bodyPr/>
          <a:lstStyle/>
          <a:p>
            <a:fld id="{32F83655-DC73-417F-8B26-EB7A1DBB5382}" type="slidenum">
              <a:rPr lang="en-ZA" smtClean="0"/>
              <a:pPr/>
              <a:t>‹#›</a:t>
            </a:fld>
            <a:endParaRPr lang="en-ZA" dirty="0"/>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dirty="0"/>
              <a:t>Click icon to add picture</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normAutofit/>
          </a:bodyPr>
          <a:lstStyle>
            <a:lvl1pPr>
              <a:defRPr sz="2400"/>
            </a:lvl1pPr>
            <a:lvl2pPr>
              <a:defRPr sz="2400"/>
            </a:lvl2pPr>
            <a:lvl3pPr>
              <a:defRPr sz="2400"/>
            </a:lvl3pPr>
            <a:lvl4pPr>
              <a:defRPr sz="2400"/>
            </a:lvl4pPr>
            <a:lvl5pPr>
              <a:defRPr sz="2400"/>
            </a:lvl5p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4" name="Date Placeholder 3"/>
          <p:cNvSpPr>
            <a:spLocks noGrp="1"/>
          </p:cNvSpPr>
          <p:nvPr>
            <p:ph type="dt" sz="half" idx="10"/>
          </p:nvPr>
        </p:nvSpPr>
        <p:spPr/>
        <p:txBody>
          <a:bodyPr/>
          <a:lstStyle/>
          <a:p>
            <a:fld id="{744EAEA5-7BFB-4BF3-B902-218CE399D210}" type="datetimeFigureOut">
              <a:rPr lang="en-ZA" smtClean="0"/>
              <a:pPr/>
              <a:t>2018/09/29</a:t>
            </a:fld>
            <a:endParaRPr lang="en-ZA" dirty="0"/>
          </a:p>
        </p:txBody>
      </p:sp>
      <p:sp>
        <p:nvSpPr>
          <p:cNvPr id="6" name="Slide Number Placeholder 5"/>
          <p:cNvSpPr>
            <a:spLocks noGrp="1"/>
          </p:cNvSpPr>
          <p:nvPr>
            <p:ph type="sldNum" sz="quarter" idx="12"/>
          </p:nvPr>
        </p:nvSpPr>
        <p:spPr/>
        <p:txBody>
          <a:bodyPr/>
          <a:lstStyle/>
          <a:p>
            <a:fld id="{32F83655-DC73-417F-8B26-EB7A1DBB5382}" type="slidenum">
              <a:rPr lang="en-ZA" smtClean="0"/>
              <a:pPr/>
              <a:t>‹#›</a:t>
            </a:fld>
            <a:endParaRPr lang="en-ZA"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914400" y="274640"/>
            <a:ext cx="5562600" cy="5851525"/>
          </a:xfrm>
        </p:spPr>
        <p:txBody>
          <a:bodyPr vert="eaVert">
            <a:normAutofit/>
          </a:bodyPr>
          <a:lstStyle>
            <a:lvl1pPr>
              <a:defRPr sz="2400"/>
            </a:lvl1pPr>
            <a:lvl2pPr>
              <a:defRPr sz="2400"/>
            </a:lvl2pPr>
            <a:lvl3pPr>
              <a:defRPr sz="2400"/>
            </a:lvl3pPr>
            <a:lvl4pPr>
              <a:defRPr sz="2400"/>
            </a:lvl4pPr>
            <a:lvl5pPr>
              <a:defRPr sz="2400"/>
            </a:lvl5p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4" name="Date Placeholder 3"/>
          <p:cNvSpPr>
            <a:spLocks noGrp="1"/>
          </p:cNvSpPr>
          <p:nvPr>
            <p:ph type="dt" sz="half" idx="10"/>
          </p:nvPr>
        </p:nvSpPr>
        <p:spPr/>
        <p:txBody>
          <a:bodyPr/>
          <a:lstStyle/>
          <a:p>
            <a:fld id="{744EAEA5-7BFB-4BF3-B902-218CE399D210}" type="datetimeFigureOut">
              <a:rPr lang="en-ZA" smtClean="0"/>
              <a:pPr/>
              <a:t>2018/09/29</a:t>
            </a:fld>
            <a:endParaRPr lang="en-ZA" dirty="0"/>
          </a:p>
        </p:txBody>
      </p:sp>
      <p:sp>
        <p:nvSpPr>
          <p:cNvPr id="6" name="Slide Number Placeholder 5"/>
          <p:cNvSpPr>
            <a:spLocks noGrp="1"/>
          </p:cNvSpPr>
          <p:nvPr>
            <p:ph type="sldNum" sz="quarter" idx="12"/>
          </p:nvPr>
        </p:nvSpPr>
        <p:spPr/>
        <p:txBody>
          <a:bodyPr/>
          <a:lstStyle/>
          <a:p>
            <a:fld id="{32F83655-DC73-417F-8B26-EB7A1DBB5382}" type="slidenum">
              <a:rPr lang="en-ZA" smtClean="0"/>
              <a:pPr/>
              <a:t>‹#›</a:t>
            </a:fld>
            <a:endParaRPr lang="en-ZA"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67544" y="274638"/>
            <a:ext cx="8219256" cy="1008000"/>
          </a:xfrm>
        </p:spPr>
        <p:txBody>
          <a:bodyPr anchor="ctr" anchorCtr="0"/>
          <a:lstStyle>
            <a:lvl1pPr>
              <a:defRPr>
                <a:solidFill>
                  <a:srgbClr val="008080"/>
                </a:solidFill>
                <a:latin typeface="Calibri" pitchFamily="34" charset="0"/>
              </a:defRPr>
            </a:lvl1pPr>
          </a:lstStyle>
          <a:p>
            <a:r>
              <a:rPr kumimoji="0" lang="en-US"/>
              <a:t>Click to edit Master title style</a:t>
            </a:r>
            <a:endParaRPr kumimoji="0" lang="en-US" dirty="0"/>
          </a:p>
        </p:txBody>
      </p:sp>
      <p:sp>
        <p:nvSpPr>
          <p:cNvPr id="4" name="Date Placeholder 3"/>
          <p:cNvSpPr>
            <a:spLocks noGrp="1"/>
          </p:cNvSpPr>
          <p:nvPr>
            <p:ph type="dt" sz="half" idx="10"/>
          </p:nvPr>
        </p:nvSpPr>
        <p:spPr/>
        <p:txBody>
          <a:bodyPr/>
          <a:lstStyle/>
          <a:p>
            <a:fld id="{744EAEA5-7BFB-4BF3-B902-218CE399D210}" type="datetimeFigureOut">
              <a:rPr lang="en-ZA" smtClean="0"/>
              <a:pPr/>
              <a:t>2018/09/29</a:t>
            </a:fld>
            <a:endParaRPr lang="en-ZA" dirty="0"/>
          </a:p>
        </p:txBody>
      </p:sp>
      <p:sp>
        <p:nvSpPr>
          <p:cNvPr id="6" name="Slide Number Placeholder 5"/>
          <p:cNvSpPr>
            <a:spLocks noGrp="1"/>
          </p:cNvSpPr>
          <p:nvPr>
            <p:ph type="sldNum" sz="quarter" idx="12"/>
          </p:nvPr>
        </p:nvSpPr>
        <p:spPr/>
        <p:txBody>
          <a:bodyPr/>
          <a:lstStyle>
            <a:lvl1pPr>
              <a:defRPr>
                <a:latin typeface="Calibri" pitchFamily="34" charset="0"/>
              </a:defRPr>
            </a:lvl1pPr>
          </a:lstStyle>
          <a:p>
            <a:fld id="{32F83655-DC73-417F-8B26-EB7A1DBB5382}" type="slidenum">
              <a:rPr lang="en-ZA" smtClean="0"/>
              <a:pPr/>
              <a:t>‹#›</a:t>
            </a:fld>
            <a:endParaRPr lang="en-ZA" dirty="0"/>
          </a:p>
        </p:txBody>
      </p:sp>
      <p:sp>
        <p:nvSpPr>
          <p:cNvPr id="8" name="Content Placeholder 7"/>
          <p:cNvSpPr>
            <a:spLocks noGrp="1"/>
          </p:cNvSpPr>
          <p:nvPr>
            <p:ph sz="quarter" idx="1"/>
          </p:nvPr>
        </p:nvSpPr>
        <p:spPr>
          <a:xfrm>
            <a:off x="467544" y="1413296"/>
            <a:ext cx="8219256" cy="4680000"/>
          </a:xfrm>
        </p:spPr>
        <p:txBody>
          <a:bodyPr vert="horz">
            <a:normAutofit/>
          </a:bodyPr>
          <a:lstStyle>
            <a:lvl1pPr marL="354013" indent="-354013">
              <a:buFont typeface="Arial" panose="020B0604020202020204" pitchFamily="34" charset="0"/>
              <a:buChar char="•"/>
              <a:defRPr sz="2400">
                <a:effectLst/>
                <a:latin typeface="Calibri" pitchFamily="34" charset="0"/>
              </a:defRPr>
            </a:lvl1pPr>
            <a:lvl2pPr marL="720725" indent="-366713">
              <a:buFont typeface="Arial" panose="020B0604020202020204" pitchFamily="34" charset="0"/>
              <a:buChar char="•"/>
              <a:defRPr sz="2400">
                <a:effectLst/>
                <a:latin typeface="Calibri" pitchFamily="34" charset="0"/>
              </a:defRPr>
            </a:lvl2pPr>
            <a:lvl3pPr marL="1074738" indent="-354013">
              <a:buFont typeface="Arial" panose="020B0604020202020204" pitchFamily="34" charset="0"/>
              <a:buChar char="•"/>
              <a:defRPr sz="2400">
                <a:effectLst/>
                <a:latin typeface="Calibri" pitchFamily="34" charset="0"/>
              </a:defRPr>
            </a:lvl3pPr>
            <a:lvl4pPr marL="1439863" indent="-365125">
              <a:buFont typeface="Arial" panose="020B0604020202020204" pitchFamily="34" charset="0"/>
              <a:buChar char="•"/>
              <a:defRPr sz="2400">
                <a:effectLst/>
                <a:latin typeface="Calibri" pitchFamily="34" charset="0"/>
              </a:defRPr>
            </a:lvl4pPr>
            <a:lvl5pPr marL="1793875" indent="-354013">
              <a:buFont typeface="Arial" panose="020B0604020202020204" pitchFamily="34" charset="0"/>
              <a:buChar char="•"/>
              <a:defRPr sz="2400">
                <a:effectLst/>
                <a:latin typeface="Calibri" pitchFamily="34" charset="0"/>
              </a:defRPr>
            </a:lvl5p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ormativ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ZA" dirty="0"/>
              <a:t>Formative Assessment</a:t>
            </a:r>
          </a:p>
        </p:txBody>
      </p:sp>
      <p:sp>
        <p:nvSpPr>
          <p:cNvPr id="5" name="Slide Number Placeholder 4"/>
          <p:cNvSpPr>
            <a:spLocks noGrp="1"/>
          </p:cNvSpPr>
          <p:nvPr>
            <p:ph type="sldNum" sz="quarter" idx="12"/>
          </p:nvPr>
        </p:nvSpPr>
        <p:spPr/>
        <p:txBody>
          <a:bodyPr/>
          <a:lstStyle/>
          <a:p>
            <a:fld id="{042AED99-7FB4-404E-8A97-64753DCE42EC}" type="slidenum">
              <a:rPr lang="en-US" smtClean="0"/>
              <a:pPr/>
              <a:t>‹#›</a:t>
            </a:fld>
            <a:endParaRPr lang="en-US" dirty="0"/>
          </a:p>
        </p:txBody>
      </p:sp>
      <p:pic>
        <p:nvPicPr>
          <p:cNvPr id="7" name="Picture 6" descr="ec_i_formative_2.gif"/>
          <p:cNvPicPr/>
          <p:nvPr userDrawn="1"/>
        </p:nvPicPr>
        <p:blipFill>
          <a:blip r:embed="rId2" cstate="print"/>
          <a:stretch>
            <a:fillRect/>
          </a:stretch>
        </p:blipFill>
        <p:spPr>
          <a:xfrm>
            <a:off x="651017" y="1662708"/>
            <a:ext cx="2120783" cy="720080"/>
          </a:xfrm>
          <a:prstGeom prst="rect">
            <a:avLst/>
          </a:prstGeom>
        </p:spPr>
      </p:pic>
      <p:sp>
        <p:nvSpPr>
          <p:cNvPr id="9" name="Content Placeholder 7"/>
          <p:cNvSpPr>
            <a:spLocks noGrp="1"/>
          </p:cNvSpPr>
          <p:nvPr>
            <p:ph sz="quarter" idx="1" hasCustomPrompt="1"/>
          </p:nvPr>
        </p:nvSpPr>
        <p:spPr>
          <a:xfrm>
            <a:off x="1968500" y="2420888"/>
            <a:ext cx="6502400" cy="1363712"/>
          </a:xfrm>
          <a:ln w="38100">
            <a:solidFill>
              <a:schemeClr val="bg2"/>
            </a:solidFill>
          </a:ln>
        </p:spPr>
        <p:txBody>
          <a:bodyPr vert="horz">
            <a:normAutofit/>
          </a:bodyPr>
          <a:lstStyle>
            <a:lvl1pPr marL="354013" indent="-354013" algn="l">
              <a:buFont typeface="Arial" panose="020B0604020202020204" pitchFamily="34" charset="0"/>
              <a:buChar char="•"/>
              <a:defRPr sz="2400">
                <a:solidFill>
                  <a:schemeClr val="bg2"/>
                </a:solidFill>
                <a:effectLst/>
                <a:latin typeface="Calibri" pitchFamily="34" charset="0"/>
              </a:defRPr>
            </a:lvl1pPr>
            <a:lvl2pPr marL="720725" indent="-366713" algn="l">
              <a:buFont typeface="Arial" panose="020B0604020202020204" pitchFamily="34" charset="0"/>
              <a:buChar char="•"/>
              <a:defRPr sz="2400">
                <a:effectLst/>
                <a:latin typeface="Calibri" pitchFamily="34" charset="0"/>
              </a:defRPr>
            </a:lvl2pPr>
            <a:lvl3pPr marL="1074738" indent="-354013" algn="l">
              <a:buFont typeface="Arial" panose="020B0604020202020204" pitchFamily="34" charset="0"/>
              <a:buChar char="•"/>
              <a:defRPr sz="2400">
                <a:effectLst/>
                <a:latin typeface="Calibri" pitchFamily="34" charset="0"/>
              </a:defRPr>
            </a:lvl3pPr>
            <a:lvl4pPr marL="1439863" indent="-365125" algn="l">
              <a:defRPr sz="2400">
                <a:effectLst/>
                <a:latin typeface="Calibri" pitchFamily="34" charset="0"/>
              </a:defRPr>
            </a:lvl4pPr>
            <a:lvl5pPr marL="1793875" indent="-354013" algn="l">
              <a:defRPr sz="2400">
                <a:effectLst/>
                <a:latin typeface="Calibri" pitchFamily="34" charset="0"/>
              </a:defRPr>
            </a:lvl5pPr>
          </a:lstStyle>
          <a:p>
            <a:pPr lvl="0" eaLnBrk="1" latinLnBrk="0" hangingPunct="1"/>
            <a:r>
              <a:rPr lang="en-US" dirty="0"/>
              <a:t>Complete Formative Activity </a:t>
            </a:r>
          </a:p>
          <a:p>
            <a:pPr lvl="1" eaLnBrk="1" latinLnBrk="0" hangingPunct="1"/>
            <a:r>
              <a:rPr lang="en-US" dirty="0"/>
              <a:t>Second level</a:t>
            </a:r>
          </a:p>
          <a:p>
            <a:pPr lvl="2" eaLnBrk="1" latinLnBrk="0" hangingPunct="1"/>
            <a:r>
              <a:rPr lang="en-US" dirty="0"/>
              <a:t>Third level</a:t>
            </a:r>
          </a:p>
        </p:txBody>
      </p:sp>
    </p:spTree>
    <p:extLst>
      <p:ext uri="{BB962C8B-B14F-4D97-AF65-F5344CB8AC3E}">
        <p14:creationId xmlns:p14="http://schemas.microsoft.com/office/powerpoint/2010/main" val="11679872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mporta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Important</a:t>
            </a:r>
            <a:endParaRPr lang="en-ZA" dirty="0"/>
          </a:p>
        </p:txBody>
      </p:sp>
      <p:sp>
        <p:nvSpPr>
          <p:cNvPr id="3" name="Date Placeholder 2"/>
          <p:cNvSpPr>
            <a:spLocks noGrp="1"/>
          </p:cNvSpPr>
          <p:nvPr>
            <p:ph type="dt" sz="half" idx="10"/>
          </p:nvPr>
        </p:nvSpPr>
        <p:spPr/>
        <p:txBody>
          <a:bodyPr/>
          <a:lstStyle/>
          <a:p>
            <a:fld id="{744EAEA5-7BFB-4BF3-B902-218CE399D210}" type="datetimeFigureOut">
              <a:rPr lang="en-ZA" smtClean="0"/>
              <a:pPr/>
              <a:t>2018/09/29</a:t>
            </a:fld>
            <a:endParaRPr lang="en-ZA" dirty="0"/>
          </a:p>
        </p:txBody>
      </p:sp>
      <p:sp>
        <p:nvSpPr>
          <p:cNvPr id="5" name="Slide Number Placeholder 4"/>
          <p:cNvSpPr>
            <a:spLocks noGrp="1"/>
          </p:cNvSpPr>
          <p:nvPr>
            <p:ph type="sldNum" sz="quarter" idx="12"/>
          </p:nvPr>
        </p:nvSpPr>
        <p:spPr/>
        <p:txBody>
          <a:bodyPr/>
          <a:lstStyle/>
          <a:p>
            <a:fld id="{042AED99-7FB4-404E-8A97-64753DCE42EC}" type="slidenum">
              <a:rPr lang="en-US" smtClean="0"/>
              <a:pPr/>
              <a:t>‹#›</a:t>
            </a:fld>
            <a:endParaRPr lang="en-US" dirty="0"/>
          </a:p>
        </p:txBody>
      </p:sp>
      <p:sp>
        <p:nvSpPr>
          <p:cNvPr id="6" name="Content Placeholder 7"/>
          <p:cNvSpPr>
            <a:spLocks noGrp="1"/>
          </p:cNvSpPr>
          <p:nvPr>
            <p:ph sz="quarter" idx="1" hasCustomPrompt="1"/>
          </p:nvPr>
        </p:nvSpPr>
        <p:spPr>
          <a:xfrm>
            <a:off x="1968500" y="2420888"/>
            <a:ext cx="6502400" cy="2697212"/>
          </a:xfrm>
          <a:ln w="38100">
            <a:solidFill>
              <a:schemeClr val="bg2"/>
            </a:solidFill>
          </a:ln>
        </p:spPr>
        <p:txBody>
          <a:bodyPr vert="horz">
            <a:normAutofit/>
          </a:bodyPr>
          <a:lstStyle>
            <a:lvl1pPr marL="354013" indent="-354013" algn="l">
              <a:buFont typeface="Arial" panose="020B0604020202020204" pitchFamily="34" charset="0"/>
              <a:buChar char="•"/>
              <a:defRPr sz="2400">
                <a:solidFill>
                  <a:schemeClr val="bg2"/>
                </a:solidFill>
                <a:effectLst/>
                <a:latin typeface="Calibri" pitchFamily="34" charset="0"/>
              </a:defRPr>
            </a:lvl1pPr>
            <a:lvl2pPr marL="720725" indent="-366713" algn="l">
              <a:buFont typeface="Arial" panose="020B0604020202020204" pitchFamily="34" charset="0"/>
              <a:buChar char="•"/>
              <a:defRPr sz="2400">
                <a:effectLst/>
                <a:latin typeface="Calibri" pitchFamily="34" charset="0"/>
              </a:defRPr>
            </a:lvl2pPr>
            <a:lvl3pPr marL="1074738" indent="-354013" algn="l">
              <a:buFont typeface="Arial" panose="020B0604020202020204" pitchFamily="34" charset="0"/>
              <a:buChar char="•"/>
              <a:defRPr sz="2400">
                <a:effectLst/>
                <a:latin typeface="Calibri" pitchFamily="34" charset="0"/>
              </a:defRPr>
            </a:lvl3pPr>
            <a:lvl4pPr marL="1439863" indent="-365125" algn="l">
              <a:defRPr sz="2400">
                <a:effectLst/>
                <a:latin typeface="Calibri" pitchFamily="34" charset="0"/>
              </a:defRPr>
            </a:lvl4pPr>
            <a:lvl5pPr marL="1793875" indent="-354013" algn="l">
              <a:defRPr sz="2400">
                <a:effectLst/>
                <a:latin typeface="Calibri" pitchFamily="34" charset="0"/>
              </a:defRPr>
            </a:lvl5pPr>
          </a:lstStyle>
          <a:p>
            <a:pPr lvl="0" eaLnBrk="1" latinLnBrk="0" hangingPunct="1"/>
            <a:r>
              <a:rPr lang="en-US" dirty="0"/>
              <a:t>Complete Formative Activity </a:t>
            </a:r>
          </a:p>
          <a:p>
            <a:pPr lvl="1" eaLnBrk="1" latinLnBrk="0" hangingPunct="1"/>
            <a:r>
              <a:rPr lang="en-US" dirty="0"/>
              <a:t>Second level</a:t>
            </a:r>
          </a:p>
          <a:p>
            <a:pPr lvl="2" eaLnBrk="1" latinLnBrk="0" hangingPunct="1"/>
            <a:r>
              <a:rPr lang="en-US" dirty="0"/>
              <a:t>Third level</a:t>
            </a:r>
          </a:p>
        </p:txBody>
      </p:sp>
      <p:pic>
        <p:nvPicPr>
          <p:cNvPr id="7" name="Picture 6"/>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03504" y="1637496"/>
            <a:ext cx="2004668" cy="783392"/>
          </a:xfrm>
          <a:prstGeom prst="rect">
            <a:avLst/>
          </a:prstGeom>
          <a:noFill/>
        </p:spPr>
      </p:pic>
    </p:spTree>
    <p:extLst>
      <p:ext uri="{BB962C8B-B14F-4D97-AF65-F5344CB8AC3E}">
        <p14:creationId xmlns:p14="http://schemas.microsoft.com/office/powerpoint/2010/main" val="13510925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scus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Discuss</a:t>
            </a:r>
            <a:endParaRPr lang="en-ZA" dirty="0"/>
          </a:p>
        </p:txBody>
      </p:sp>
      <p:sp>
        <p:nvSpPr>
          <p:cNvPr id="3" name="Date Placeholder 2"/>
          <p:cNvSpPr>
            <a:spLocks noGrp="1"/>
          </p:cNvSpPr>
          <p:nvPr>
            <p:ph type="dt" sz="half" idx="10"/>
          </p:nvPr>
        </p:nvSpPr>
        <p:spPr/>
        <p:txBody>
          <a:bodyPr/>
          <a:lstStyle/>
          <a:p>
            <a:fld id="{744EAEA5-7BFB-4BF3-B902-218CE399D210}" type="datetimeFigureOut">
              <a:rPr lang="en-ZA" smtClean="0"/>
              <a:pPr/>
              <a:t>2018/09/29</a:t>
            </a:fld>
            <a:endParaRPr lang="en-ZA" dirty="0"/>
          </a:p>
        </p:txBody>
      </p:sp>
      <p:sp>
        <p:nvSpPr>
          <p:cNvPr id="5" name="Slide Number Placeholder 4"/>
          <p:cNvSpPr>
            <a:spLocks noGrp="1"/>
          </p:cNvSpPr>
          <p:nvPr>
            <p:ph type="sldNum" sz="quarter" idx="12"/>
          </p:nvPr>
        </p:nvSpPr>
        <p:spPr/>
        <p:txBody>
          <a:bodyPr/>
          <a:lstStyle/>
          <a:p>
            <a:fld id="{042AED99-7FB4-404E-8A97-64753DCE42EC}" type="slidenum">
              <a:rPr lang="en-US" smtClean="0"/>
              <a:pPr/>
              <a:t>‹#›</a:t>
            </a:fld>
            <a:endParaRPr lang="en-US" dirty="0"/>
          </a:p>
        </p:txBody>
      </p:sp>
      <p:sp>
        <p:nvSpPr>
          <p:cNvPr id="6" name="Text Placeholder 8"/>
          <p:cNvSpPr>
            <a:spLocks noGrp="1"/>
          </p:cNvSpPr>
          <p:nvPr>
            <p:ph type="body" idx="2"/>
          </p:nvPr>
        </p:nvSpPr>
        <p:spPr>
          <a:xfrm>
            <a:off x="467544" y="1412776"/>
            <a:ext cx="2351856" cy="4683224"/>
          </a:xfrm>
          <a:solidFill>
            <a:schemeClr val="bg1">
              <a:lumMod val="65000"/>
            </a:schemeClr>
          </a:solidFill>
        </p:spPr>
        <p:txBody>
          <a:bodyPr vert="vert270" anchor="ctr" anchorCtr="0"/>
          <a:lstStyle>
            <a:lvl1pPr marL="0" indent="0">
              <a:buNone/>
              <a:defRPr/>
            </a:lvl1pPr>
          </a:lstStyle>
          <a:p>
            <a:pPr lvl="0" algn="ctr"/>
            <a:r>
              <a:rPr lang="en-US" sz="9600">
                <a:solidFill>
                  <a:srgbClr val="FFFFFF"/>
                </a:solidFill>
              </a:rPr>
              <a:t>Edit Master text styles</a:t>
            </a:r>
          </a:p>
        </p:txBody>
      </p:sp>
      <p:sp>
        <p:nvSpPr>
          <p:cNvPr id="7" name="Content Placeholder 7"/>
          <p:cNvSpPr>
            <a:spLocks noGrp="1"/>
          </p:cNvSpPr>
          <p:nvPr>
            <p:ph sz="quarter" idx="1" hasCustomPrompt="1"/>
          </p:nvPr>
        </p:nvSpPr>
        <p:spPr>
          <a:xfrm>
            <a:off x="3022600" y="1412776"/>
            <a:ext cx="5626100" cy="4683224"/>
          </a:xfrm>
          <a:ln w="38100">
            <a:solidFill>
              <a:schemeClr val="bg2"/>
            </a:solidFill>
          </a:ln>
        </p:spPr>
        <p:txBody>
          <a:bodyPr vert="horz">
            <a:normAutofit/>
          </a:bodyPr>
          <a:lstStyle>
            <a:lvl1pPr marL="354013" indent="-354013" algn="l">
              <a:buFont typeface="Arial" panose="020B0604020202020204" pitchFamily="34" charset="0"/>
              <a:buChar char="•"/>
              <a:defRPr sz="2400">
                <a:solidFill>
                  <a:schemeClr val="bg2"/>
                </a:solidFill>
                <a:effectLst/>
                <a:latin typeface="Calibri" pitchFamily="34" charset="0"/>
              </a:defRPr>
            </a:lvl1pPr>
            <a:lvl2pPr marL="720725" indent="-366713" algn="l">
              <a:buFont typeface="Arial" panose="020B0604020202020204" pitchFamily="34" charset="0"/>
              <a:buChar char="•"/>
              <a:defRPr sz="2400">
                <a:effectLst/>
                <a:latin typeface="Calibri" pitchFamily="34" charset="0"/>
              </a:defRPr>
            </a:lvl2pPr>
            <a:lvl3pPr marL="1074738" indent="-354013" algn="l">
              <a:buFont typeface="Arial" panose="020B0604020202020204" pitchFamily="34" charset="0"/>
              <a:buChar char="•"/>
              <a:defRPr sz="2400">
                <a:effectLst/>
                <a:latin typeface="Calibri" pitchFamily="34" charset="0"/>
              </a:defRPr>
            </a:lvl3pPr>
            <a:lvl4pPr marL="1439863" indent="-365125" algn="l">
              <a:defRPr sz="2400">
                <a:effectLst/>
                <a:latin typeface="Calibri" pitchFamily="34" charset="0"/>
              </a:defRPr>
            </a:lvl4pPr>
            <a:lvl5pPr marL="1793875" indent="-354013" algn="l">
              <a:defRPr sz="2400">
                <a:effectLst/>
                <a:latin typeface="Calibri" pitchFamily="34" charset="0"/>
              </a:defRPr>
            </a:lvl5pPr>
          </a:lstStyle>
          <a:p>
            <a:pPr lvl="0" eaLnBrk="1" latinLnBrk="0" hangingPunct="1"/>
            <a:r>
              <a:rPr lang="en-US" dirty="0"/>
              <a:t>Complete Formative Activity </a:t>
            </a:r>
          </a:p>
          <a:p>
            <a:pPr lvl="1" eaLnBrk="1" latinLnBrk="0" hangingPunct="1"/>
            <a:r>
              <a:rPr lang="en-US" dirty="0"/>
              <a:t>Second level</a:t>
            </a:r>
          </a:p>
          <a:p>
            <a:pPr lvl="2" eaLnBrk="1" latinLnBrk="0" hangingPunct="1"/>
            <a:r>
              <a:rPr lang="en-US" dirty="0"/>
              <a:t>Third level</a:t>
            </a:r>
          </a:p>
        </p:txBody>
      </p:sp>
      <p:grpSp>
        <p:nvGrpSpPr>
          <p:cNvPr id="8" name="Group 13"/>
          <p:cNvGrpSpPr/>
          <p:nvPr userDrawn="1"/>
        </p:nvGrpSpPr>
        <p:grpSpPr>
          <a:xfrm>
            <a:off x="7153987" y="274638"/>
            <a:ext cx="1532813" cy="794792"/>
            <a:chOff x="4211960" y="4509120"/>
            <a:chExt cx="1944216" cy="1008112"/>
          </a:xfrm>
        </p:grpSpPr>
        <p:sp>
          <p:nvSpPr>
            <p:cNvPr id="9" name="Oval Callout 8"/>
            <p:cNvSpPr/>
            <p:nvPr/>
          </p:nvSpPr>
          <p:spPr>
            <a:xfrm>
              <a:off x="4211960" y="4653136"/>
              <a:ext cx="1440160" cy="864096"/>
            </a:xfrm>
            <a:prstGeom prst="wedgeEllipseCallout">
              <a:avLst>
                <a:gd name="adj1" fmla="val -28841"/>
                <a:gd name="adj2" fmla="val 85381"/>
              </a:avLst>
            </a:prstGeom>
            <a:effectLst>
              <a:outerShdw blurRad="50800" dist="38100" dir="5400000" algn="t"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ZA" dirty="0"/>
            </a:p>
          </p:txBody>
        </p:sp>
        <p:sp>
          <p:nvSpPr>
            <p:cNvPr id="10" name="Oval Callout 9"/>
            <p:cNvSpPr/>
            <p:nvPr/>
          </p:nvSpPr>
          <p:spPr>
            <a:xfrm>
              <a:off x="4716016" y="4509120"/>
              <a:ext cx="1440160" cy="864096"/>
            </a:xfrm>
            <a:prstGeom prst="wedgeEllipseCallout">
              <a:avLst>
                <a:gd name="adj1" fmla="val 36368"/>
                <a:gd name="adj2" fmla="val 93961"/>
              </a:avLst>
            </a:prstGeom>
            <a:solidFill>
              <a:srgbClr val="000099"/>
            </a:solidFill>
            <a:effectLst>
              <a:outerShdw blurRad="50800" dist="38100" dir="5400000" algn="t"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ZA" dirty="0"/>
            </a:p>
          </p:txBody>
        </p:sp>
      </p:grpSp>
    </p:spTree>
    <p:extLst>
      <p:ext uri="{BB962C8B-B14F-4D97-AF65-F5344CB8AC3E}">
        <p14:creationId xmlns:p14="http://schemas.microsoft.com/office/powerpoint/2010/main" val="32165296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useBgFill="1">
        <p:nvSpPr>
          <p:cNvPr id="10" name="Rounded Rectangle 9"/>
          <p:cNvSpPr/>
          <p:nvPr/>
        </p:nvSpPr>
        <p:spPr>
          <a:xfrm>
            <a:off x="67434"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687920" y="952500"/>
            <a:ext cx="7772400" cy="1362075"/>
          </a:xfrm>
        </p:spPr>
        <p:txBody>
          <a:bodyPr anchor="ctr" anchorCtr="0"/>
          <a:lstStyle>
            <a:lvl1pPr algn="ctr">
              <a:buNone/>
              <a:defRPr sz="4000" b="1" cap="none">
                <a:latin typeface="Calibri" pitchFamily="34" charset="0"/>
              </a:defRPr>
            </a:lvl1pPr>
          </a:lstStyle>
          <a:p>
            <a:r>
              <a:rPr kumimoji="0" lang="en-US"/>
              <a:t>Click to edit Master title style</a:t>
            </a:r>
            <a:endParaRPr kumimoji="0" lang="en-US" dirty="0"/>
          </a:p>
        </p:txBody>
      </p:sp>
      <p:sp>
        <p:nvSpPr>
          <p:cNvPr id="3" name="Text Placeholder 2"/>
          <p:cNvSpPr>
            <a:spLocks noGrp="1"/>
          </p:cNvSpPr>
          <p:nvPr>
            <p:ph type="body" idx="1"/>
          </p:nvPr>
        </p:nvSpPr>
        <p:spPr>
          <a:xfrm>
            <a:off x="687920" y="2725738"/>
            <a:ext cx="7772400" cy="2379662"/>
          </a:xfrm>
        </p:spPr>
        <p:txBody>
          <a:bodyPr anchor="t" anchorCtr="0">
            <a:normAutofit/>
          </a:bodyPr>
          <a:lstStyle>
            <a:lvl1pPr marL="0" indent="0" algn="ctr">
              <a:buNone/>
              <a:defRPr sz="4000">
                <a:solidFill>
                  <a:srgbClr val="4D4D4D"/>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Edit Master text styles</a:t>
            </a:r>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ectangle 8"/>
          <p:cNvSpPr/>
          <p:nvPr/>
        </p:nvSpPr>
        <p:spPr>
          <a:xfrm>
            <a:off x="66810"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6" name="Slide Number Placeholder 5"/>
          <p:cNvSpPr>
            <a:spLocks noGrp="1"/>
          </p:cNvSpPr>
          <p:nvPr>
            <p:ph type="sldNum" sz="quarter" idx="12"/>
          </p:nvPr>
        </p:nvSpPr>
        <p:spPr>
          <a:xfrm>
            <a:off x="146304" y="6208776"/>
            <a:ext cx="457200" cy="457200"/>
          </a:xfrm>
        </p:spPr>
        <p:txBody>
          <a:bodyPr/>
          <a:lstStyle/>
          <a:p>
            <a:fld id="{4980778A-6F9D-4141-8080-B8192EADCD40}" type="slidenum">
              <a:rPr lang="en-ZA" smtClean="0"/>
              <a:pPr/>
              <a:t>‹#›</a:t>
            </a:fld>
            <a:endParaRPr lang="en-ZA" dirty="0"/>
          </a:p>
        </p:txBody>
      </p:sp>
      <p:pic>
        <p:nvPicPr>
          <p:cNvPr id="13" name="Picture 12"/>
          <p:cNvPicPr>
            <a:picLocks noChangeAspect="1"/>
          </p:cNvPicPr>
          <p:nvPr userDrawn="1"/>
        </p:nvPicPr>
        <p:blipFill>
          <a:blip r:embed="rId2"/>
          <a:stretch>
            <a:fillRect/>
          </a:stretch>
        </p:blipFill>
        <p:spPr>
          <a:xfrm>
            <a:off x="3706293" y="6502319"/>
            <a:ext cx="1731414" cy="286537"/>
          </a:xfrm>
          <a:prstGeom prst="rect">
            <a:avLst/>
          </a:prstGeom>
        </p:spPr>
      </p:pic>
      <p:pic>
        <p:nvPicPr>
          <p:cNvPr id="5" name="Picture 4">
            <a:extLst>
              <a:ext uri="{FF2B5EF4-FFF2-40B4-BE49-F238E27FC236}">
                <a16:creationId xmlns:a16="http://schemas.microsoft.com/office/drawing/2014/main" id="{5E818F65-7129-4BA1-A3DD-1FF7614C1A0D}"/>
              </a:ext>
            </a:extLst>
          </p:cNvPr>
          <p:cNvPicPr>
            <a:picLocks noChangeAspect="1"/>
          </p:cNvPicPr>
          <p:nvPr userDrawn="1"/>
        </p:nvPicPr>
        <p:blipFill>
          <a:blip r:embed="rId3"/>
          <a:stretch>
            <a:fillRect/>
          </a:stretch>
        </p:blipFill>
        <p:spPr>
          <a:xfrm>
            <a:off x="8065228" y="6229308"/>
            <a:ext cx="719390" cy="451143"/>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67544" y="274638"/>
            <a:ext cx="8219256" cy="1008000"/>
          </a:xfrm>
        </p:spPr>
        <p:txBody>
          <a:bodyPr/>
          <a:lstStyle/>
          <a:p>
            <a:r>
              <a:rPr kumimoji="0" lang="en-US"/>
              <a:t>Click to edit Master title style</a:t>
            </a:r>
          </a:p>
        </p:txBody>
      </p:sp>
      <p:sp>
        <p:nvSpPr>
          <p:cNvPr id="7" name="Slide Number Placeholder 6"/>
          <p:cNvSpPr>
            <a:spLocks noGrp="1"/>
          </p:cNvSpPr>
          <p:nvPr>
            <p:ph type="sldNum" sz="quarter" idx="12"/>
          </p:nvPr>
        </p:nvSpPr>
        <p:spPr/>
        <p:txBody>
          <a:bodyPr/>
          <a:lstStyle/>
          <a:p>
            <a:fld id="{32F83655-DC73-417F-8B26-EB7A1DBB5382}" type="slidenum">
              <a:rPr lang="en-ZA" smtClean="0"/>
              <a:pPr/>
              <a:t>‹#›</a:t>
            </a:fld>
            <a:endParaRPr lang="en-ZA" dirty="0"/>
          </a:p>
        </p:txBody>
      </p:sp>
      <p:sp>
        <p:nvSpPr>
          <p:cNvPr id="9" name="Content Placeholder 8"/>
          <p:cNvSpPr>
            <a:spLocks noGrp="1"/>
          </p:cNvSpPr>
          <p:nvPr>
            <p:ph sz="quarter" idx="1"/>
          </p:nvPr>
        </p:nvSpPr>
        <p:spPr>
          <a:xfrm>
            <a:off x="467544" y="1447800"/>
            <a:ext cx="3960000" cy="4680000"/>
          </a:xfrm>
        </p:spPr>
        <p:txBody>
          <a:bodyPr vert="horz">
            <a:normAutofit/>
          </a:bodyPr>
          <a:lstStyle>
            <a:lvl1pPr>
              <a:defRPr sz="2400"/>
            </a:lvl1pPr>
            <a:lvl2pPr>
              <a:defRPr sz="2400"/>
            </a:lvl2pPr>
            <a:lvl3pPr>
              <a:defRPr sz="2400"/>
            </a:lvl3pPr>
            <a:lvl4pPr>
              <a:defRPr sz="2400"/>
            </a:lvl4pPr>
            <a:lvl5pPr>
              <a:defRPr sz="2400"/>
            </a:lvl5p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11" name="Content Placeholder 10"/>
          <p:cNvSpPr>
            <a:spLocks noGrp="1"/>
          </p:cNvSpPr>
          <p:nvPr>
            <p:ph sz="quarter" idx="2"/>
          </p:nvPr>
        </p:nvSpPr>
        <p:spPr>
          <a:xfrm>
            <a:off x="4716016" y="1447800"/>
            <a:ext cx="3960000" cy="4680000"/>
          </a:xfrm>
        </p:spPr>
        <p:txBody>
          <a:bodyPr vert="horz">
            <a:normAutofit/>
          </a:bodyPr>
          <a:lstStyle>
            <a:lvl1pPr>
              <a:defRPr sz="2400"/>
            </a:lvl1pPr>
            <a:lvl2pPr>
              <a:defRPr sz="2400"/>
            </a:lvl2pPr>
            <a:lvl3pPr>
              <a:defRPr sz="2400"/>
            </a:lvl3pPr>
            <a:lvl4pPr>
              <a:defRPr sz="2400"/>
            </a:lvl4pPr>
            <a:lvl5pPr>
              <a:defRPr sz="2400"/>
            </a:lvl5p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67544" y="273050"/>
            <a:ext cx="8219256" cy="1008000"/>
          </a:xfrm>
        </p:spPr>
        <p:txBody>
          <a:bodyPr anchor="ctr" anchorCtr="0"/>
          <a:lstStyle>
            <a:lvl1pPr>
              <a:defRPr/>
            </a:lvl1pPr>
          </a:lstStyle>
          <a:p>
            <a:r>
              <a:rPr kumimoji="0" lang="en-US"/>
              <a:t>Click to edit Master title style</a:t>
            </a:r>
            <a:endParaRPr kumimoji="0" lang="en-US" dirty="0"/>
          </a:p>
        </p:txBody>
      </p:sp>
      <p:sp>
        <p:nvSpPr>
          <p:cNvPr id="3" name="Text Placeholder 2"/>
          <p:cNvSpPr>
            <a:spLocks noGrp="1"/>
          </p:cNvSpPr>
          <p:nvPr>
            <p:ph type="body" idx="1"/>
          </p:nvPr>
        </p:nvSpPr>
        <p:spPr>
          <a:xfrm>
            <a:off x="467544" y="1412776"/>
            <a:ext cx="39600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Edit Master text styles</a:t>
            </a:r>
          </a:p>
        </p:txBody>
      </p:sp>
      <p:sp>
        <p:nvSpPr>
          <p:cNvPr id="4" name="Text Placeholder 3"/>
          <p:cNvSpPr>
            <a:spLocks noGrp="1"/>
          </p:cNvSpPr>
          <p:nvPr>
            <p:ph type="body" sz="half" idx="3"/>
          </p:nvPr>
        </p:nvSpPr>
        <p:spPr>
          <a:xfrm>
            <a:off x="4716016" y="1412776"/>
            <a:ext cx="39600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Edit Master text styles</a:t>
            </a:r>
          </a:p>
        </p:txBody>
      </p:sp>
      <p:sp>
        <p:nvSpPr>
          <p:cNvPr id="9" name="Slide Number Placeholder 8"/>
          <p:cNvSpPr>
            <a:spLocks noGrp="1"/>
          </p:cNvSpPr>
          <p:nvPr>
            <p:ph type="sldNum" sz="quarter" idx="12"/>
          </p:nvPr>
        </p:nvSpPr>
        <p:spPr/>
        <p:txBody>
          <a:bodyPr/>
          <a:lstStyle/>
          <a:p>
            <a:fld id="{32F83655-DC73-417F-8B26-EB7A1DBB5382}" type="slidenum">
              <a:rPr lang="en-ZA" smtClean="0"/>
              <a:pPr/>
              <a:t>‹#›</a:t>
            </a:fld>
            <a:endParaRPr lang="en-ZA" dirty="0"/>
          </a:p>
        </p:txBody>
      </p:sp>
      <p:sp>
        <p:nvSpPr>
          <p:cNvPr id="11" name="Content Placeholder 10"/>
          <p:cNvSpPr>
            <a:spLocks noGrp="1"/>
          </p:cNvSpPr>
          <p:nvPr>
            <p:ph sz="half" idx="2"/>
          </p:nvPr>
        </p:nvSpPr>
        <p:spPr>
          <a:xfrm>
            <a:off x="467544" y="2247900"/>
            <a:ext cx="3960000" cy="3886200"/>
          </a:xfrm>
        </p:spPr>
        <p:txBody>
          <a:bodyPr vert="horz">
            <a:normAutofit/>
          </a:bodyPr>
          <a:lstStyle>
            <a:lvl1pPr>
              <a:defRPr sz="2400"/>
            </a:lvl1pPr>
            <a:lvl2pPr>
              <a:defRPr sz="2400"/>
            </a:lvl2pPr>
            <a:lvl3pPr>
              <a:defRPr sz="2400"/>
            </a:lvl3pPr>
            <a:lvl4pPr>
              <a:defRPr sz="2400"/>
            </a:lvl4pPr>
            <a:lvl5pPr>
              <a:defRPr sz="2400"/>
            </a:lvl5p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13" name="Content Placeholder 12"/>
          <p:cNvSpPr>
            <a:spLocks noGrp="1"/>
          </p:cNvSpPr>
          <p:nvPr>
            <p:ph sz="half" idx="4"/>
          </p:nvPr>
        </p:nvSpPr>
        <p:spPr>
          <a:xfrm>
            <a:off x="4716016" y="2247900"/>
            <a:ext cx="3960000" cy="3886200"/>
          </a:xfrm>
        </p:spPr>
        <p:txBody>
          <a:bodyPr vert="horz">
            <a:normAutofit/>
          </a:bodyPr>
          <a:lstStyle>
            <a:lvl1pPr>
              <a:defRPr sz="2400"/>
            </a:lvl1pPr>
            <a:lvl2pPr>
              <a:defRPr sz="2400"/>
            </a:lvl2pPr>
            <a:lvl3pPr>
              <a:defRPr sz="2400"/>
            </a:lvl3pPr>
            <a:lvl4pPr>
              <a:defRPr sz="2400"/>
            </a:lvl4pPr>
            <a:lvl5pPr>
              <a:defRPr sz="2400"/>
            </a:lvl5p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274638"/>
            <a:ext cx="8219256" cy="1008000"/>
          </a:xfrm>
        </p:spPr>
        <p:txBody>
          <a:bodyPr/>
          <a:lstStyle/>
          <a:p>
            <a:r>
              <a:rPr kumimoji="0" lang="en-US"/>
              <a:t>Click to edit Master title style</a:t>
            </a:r>
            <a:endParaRPr kumimoji="0" lang="en-US" dirty="0"/>
          </a:p>
        </p:txBody>
      </p:sp>
      <p:sp>
        <p:nvSpPr>
          <p:cNvPr id="5" name="Slide Number Placeholder 4"/>
          <p:cNvSpPr>
            <a:spLocks noGrp="1"/>
          </p:cNvSpPr>
          <p:nvPr>
            <p:ph type="sldNum" sz="quarter" idx="12"/>
          </p:nvPr>
        </p:nvSpPr>
        <p:spPr/>
        <p:txBody>
          <a:bodyPr/>
          <a:lstStyle/>
          <a:p>
            <a:fld id="{32F83655-DC73-417F-8B26-EB7A1DBB5382}" type="slidenum">
              <a:rPr lang="en-ZA" smtClean="0"/>
              <a:pPr/>
              <a:t>‹#›</a:t>
            </a:fld>
            <a:endParaRPr lang="en-ZA"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467544" y="274638"/>
            <a:ext cx="8219256" cy="1008000"/>
          </a:xfrm>
          <a:prstGeom prst="rect">
            <a:avLst/>
          </a:prstGeom>
        </p:spPr>
        <p:txBody>
          <a:bodyPr bIns="91440" anchor="ctr" anchorCtr="0">
            <a:normAutofit/>
          </a:bodyPr>
          <a:lstStyle/>
          <a:p>
            <a:r>
              <a:rPr kumimoji="0" lang="en-US"/>
              <a:t>Click to edit Master title style</a:t>
            </a:r>
            <a:endParaRPr kumimoji="0" lang="en-US" dirty="0"/>
          </a:p>
        </p:txBody>
      </p:sp>
      <p:sp>
        <p:nvSpPr>
          <p:cNvPr id="13" name="Text Placeholder 12"/>
          <p:cNvSpPr>
            <a:spLocks noGrp="1"/>
          </p:cNvSpPr>
          <p:nvPr>
            <p:ph type="body" idx="1"/>
          </p:nvPr>
        </p:nvSpPr>
        <p:spPr>
          <a:xfrm>
            <a:off x="467544" y="1413296"/>
            <a:ext cx="8219256" cy="4680000"/>
          </a:xfrm>
          <a:prstGeom prst="rect">
            <a:avLst/>
          </a:prstGeom>
        </p:spPr>
        <p:txBody>
          <a:bodyPr>
            <a:normAutofit/>
          </a:bodyPr>
          <a:lstStyle/>
          <a:p>
            <a:pPr lvl="0" eaLnBrk="1" latinLnBrk="0" hangingPunct="1"/>
            <a:r>
              <a:rPr kumimoji="0" lang="en-US"/>
              <a:t>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endParaRPr kumimoji="0" lang="en-US" dirty="0"/>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744EAEA5-7BFB-4BF3-B902-218CE399D210}" type="datetimeFigureOut">
              <a:rPr lang="en-ZA" smtClean="0"/>
              <a:pPr/>
              <a:t>2018/09/29</a:t>
            </a:fld>
            <a:endParaRPr lang="en-ZA" dirty="0"/>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042AED99-7FB4-404E-8A97-64753DCE42EC}" type="slidenum">
              <a:rPr lang="en-US" smtClean="0"/>
              <a:pPr/>
              <a:t>‹#›</a:t>
            </a:fld>
            <a:endParaRPr lang="en-US" dirty="0"/>
          </a:p>
        </p:txBody>
      </p:sp>
      <p:pic>
        <p:nvPicPr>
          <p:cNvPr id="4" name="Picture 3"/>
          <p:cNvPicPr>
            <a:picLocks noChangeAspect="1"/>
          </p:cNvPicPr>
          <p:nvPr userDrawn="1"/>
        </p:nvPicPr>
        <p:blipFill>
          <a:blip r:embed="rId16"/>
          <a:stretch>
            <a:fillRect/>
          </a:stretch>
        </p:blipFill>
        <p:spPr>
          <a:xfrm>
            <a:off x="3671488" y="6524044"/>
            <a:ext cx="1731414" cy="286537"/>
          </a:xfrm>
          <a:prstGeom prst="rect">
            <a:avLst/>
          </a:prstGeom>
        </p:spPr>
      </p:pic>
      <p:pic>
        <p:nvPicPr>
          <p:cNvPr id="3" name="Picture 2">
            <a:extLst>
              <a:ext uri="{FF2B5EF4-FFF2-40B4-BE49-F238E27FC236}">
                <a16:creationId xmlns:a16="http://schemas.microsoft.com/office/drawing/2014/main" id="{71D54665-0D01-44EC-B50B-6CB04C45FEEC}"/>
              </a:ext>
            </a:extLst>
          </p:cNvPr>
          <p:cNvPicPr>
            <a:picLocks noChangeAspect="1"/>
          </p:cNvPicPr>
          <p:nvPr userDrawn="1"/>
        </p:nvPicPr>
        <p:blipFill>
          <a:blip r:embed="rId17"/>
          <a:stretch>
            <a:fillRect/>
          </a:stretch>
        </p:blipFill>
        <p:spPr>
          <a:xfrm>
            <a:off x="7929310" y="6210300"/>
            <a:ext cx="719390" cy="451143"/>
          </a:xfrm>
          <a:prstGeom prst="rect">
            <a:avLst/>
          </a:prstGeom>
        </p:spPr>
      </p:pic>
    </p:spTree>
  </p:cSld>
  <p:clrMap bg1="lt1" tx1="dk1" bg2="lt2" tx2="dk2" accent1="accent1" accent2="accent2" accent3="accent3" accent4="accent4" accent5="accent5" accent6="accent6" hlink="hlink" folHlink="folHlink"/>
  <p:sldLayoutIdLst>
    <p:sldLayoutId id="2147483793" r:id="rId1"/>
    <p:sldLayoutId id="2147483794" r:id="rId2"/>
    <p:sldLayoutId id="2147483804" r:id="rId3"/>
    <p:sldLayoutId id="2147483805" r:id="rId4"/>
    <p:sldLayoutId id="2147483806" r:id="rId5"/>
    <p:sldLayoutId id="2147483795" r:id="rId6"/>
    <p:sldLayoutId id="2147483796" r:id="rId7"/>
    <p:sldLayoutId id="2147483797" r:id="rId8"/>
    <p:sldLayoutId id="2147483798" r:id="rId9"/>
    <p:sldLayoutId id="2147483799" r:id="rId10"/>
    <p:sldLayoutId id="2147483800" r:id="rId11"/>
    <p:sldLayoutId id="2147483801" r:id="rId12"/>
    <p:sldLayoutId id="2147483802" r:id="rId13"/>
    <p:sldLayoutId id="2147483803" r:id="rId14"/>
  </p:sldLayoutIdLst>
  <p:hf hdr="0" dt="0"/>
  <p:txStyles>
    <p:titleStyle>
      <a:lvl1pPr algn="l" rtl="0" eaLnBrk="1" latinLnBrk="0" hangingPunct="1">
        <a:spcBef>
          <a:spcPct val="0"/>
        </a:spcBef>
        <a:buNone/>
        <a:defRPr kumimoji="0" sz="4000" b="1" kern="1200">
          <a:solidFill>
            <a:srgbClr val="008080"/>
          </a:solidFill>
          <a:latin typeface="Calibri" pitchFamily="34" charset="0"/>
          <a:ea typeface="+mj-ea"/>
          <a:cs typeface="+mj-cs"/>
        </a:defRPr>
      </a:lvl1pPr>
    </p:titleStyle>
    <p:bodyStyle>
      <a:lvl1pPr marL="354013" indent="-354013" algn="l" rtl="0" eaLnBrk="1" latinLnBrk="0" hangingPunct="1">
        <a:spcBef>
          <a:spcPts val="580"/>
        </a:spcBef>
        <a:buClr>
          <a:schemeClr val="accent1"/>
        </a:buClr>
        <a:buSzPct val="85000"/>
        <a:buFont typeface="Wingdings 2"/>
        <a:buChar char=""/>
        <a:defRPr kumimoji="0" sz="2400" kern="1200">
          <a:solidFill>
            <a:schemeClr val="tx1"/>
          </a:solidFill>
          <a:effectLst/>
          <a:latin typeface="Calibri" pitchFamily="34" charset="0"/>
          <a:ea typeface="+mn-ea"/>
          <a:cs typeface="+mn-cs"/>
        </a:defRPr>
      </a:lvl1pPr>
      <a:lvl2pPr marL="720725" indent="-366713" algn="l" rtl="0" eaLnBrk="1" latinLnBrk="0" hangingPunct="1">
        <a:spcBef>
          <a:spcPts val="370"/>
        </a:spcBef>
        <a:buClr>
          <a:srgbClr val="008080"/>
        </a:buClr>
        <a:buSzPct val="85000"/>
        <a:buFont typeface="Wingdings 2"/>
        <a:buChar char=""/>
        <a:defRPr kumimoji="0" sz="2400" kern="1200">
          <a:solidFill>
            <a:schemeClr val="tx1"/>
          </a:solidFill>
          <a:effectLst/>
          <a:latin typeface="Calibri" pitchFamily="34" charset="0"/>
          <a:ea typeface="+mn-ea"/>
          <a:cs typeface="+mn-cs"/>
        </a:defRPr>
      </a:lvl2pPr>
      <a:lvl3pPr marL="1074738" indent="-354013" algn="l" rtl="0" eaLnBrk="1" latinLnBrk="0" hangingPunct="1">
        <a:spcBef>
          <a:spcPts val="370"/>
        </a:spcBef>
        <a:buClr>
          <a:schemeClr val="accent1">
            <a:tint val="60000"/>
          </a:schemeClr>
        </a:buClr>
        <a:buSzPct val="90000"/>
        <a:buFont typeface="Wingdings 2"/>
        <a:buChar char=""/>
        <a:defRPr kumimoji="0" sz="2400" kern="1200">
          <a:solidFill>
            <a:schemeClr val="tx1"/>
          </a:solidFill>
          <a:effectLst/>
          <a:latin typeface="Calibri" pitchFamily="34" charset="0"/>
          <a:ea typeface="+mn-ea"/>
          <a:cs typeface="+mn-cs"/>
        </a:defRPr>
      </a:lvl3pPr>
      <a:lvl4pPr marL="1439863" indent="-365125" algn="l" rtl="0" eaLnBrk="1" latinLnBrk="0" hangingPunct="1">
        <a:spcBef>
          <a:spcPts val="370"/>
        </a:spcBef>
        <a:buClr>
          <a:schemeClr val="accent3"/>
        </a:buClr>
        <a:buSzPct val="80000"/>
        <a:buFont typeface="Courier New" pitchFamily="49" charset="0"/>
        <a:buChar char="o"/>
        <a:defRPr kumimoji="0" sz="2400" kern="1200">
          <a:solidFill>
            <a:schemeClr val="tx1"/>
          </a:solidFill>
          <a:effectLst/>
          <a:latin typeface="Calibri" pitchFamily="34" charset="0"/>
          <a:ea typeface="+mn-ea"/>
          <a:cs typeface="+mn-cs"/>
        </a:defRPr>
      </a:lvl4pPr>
      <a:lvl5pPr marL="1793875" indent="-354013" algn="l" rtl="0" eaLnBrk="1" latinLnBrk="0" hangingPunct="1">
        <a:spcBef>
          <a:spcPts val="370"/>
        </a:spcBef>
        <a:buClr>
          <a:schemeClr val="accent3"/>
        </a:buClr>
        <a:buFont typeface="Arial" pitchFamily="34" charset="0"/>
        <a:buChar char="•"/>
        <a:defRPr kumimoji="0" sz="2400" kern="1200">
          <a:solidFill>
            <a:schemeClr val="tx1"/>
          </a:solidFill>
          <a:effectLst/>
          <a:latin typeface="Calibri" pitchFamily="34" charset="0"/>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30.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3" Type="http://schemas.openxmlformats.org/officeDocument/2006/relationships/hyperlink" Target="http://en.wikipedia.org/wiki/Earth" TargetMode="External"/><Relationship Id="rId2" Type="http://schemas.openxmlformats.org/officeDocument/2006/relationships/hyperlink" Target="http://en.wikipedia.org/wiki/Map" TargetMode="External"/><Relationship Id="rId1" Type="http://schemas.openxmlformats.org/officeDocument/2006/relationships/slideLayout" Target="../slideLayouts/slideLayout2.xml"/><Relationship Id="rId5" Type="http://schemas.openxmlformats.org/officeDocument/2006/relationships/hyperlink" Target="http://en.wikipedia.org/wiki/Geography" TargetMode="External"/><Relationship Id="rId4" Type="http://schemas.openxmlformats.org/officeDocument/2006/relationships/hyperlink" Target="http://en.wikipedia.org/wiki/Map_projection" TargetMode="External"/></Relationships>
</file>

<file path=ppt/slides/_rels/slide15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8" Type="http://schemas.openxmlformats.org/officeDocument/2006/relationships/hyperlink" Target="http://en.wiktionary.org/wiki/abscissa" TargetMode="External"/><Relationship Id="rId3" Type="http://schemas.openxmlformats.org/officeDocument/2006/relationships/hyperlink" Target="http://en.wikipedia.org/wiki/Point_(geometry)" TargetMode="External"/><Relationship Id="rId7" Type="http://schemas.openxmlformats.org/officeDocument/2006/relationships/hyperlink" Target="http://en.wikipedia.org/wiki/Directed" TargetMode="External"/><Relationship Id="rId12" Type="http://schemas.openxmlformats.org/officeDocument/2006/relationships/hyperlink" Target="http://en.wikipedia.org/wiki/Higher_dimensions" TargetMode="External"/><Relationship Id="rId2" Type="http://schemas.openxmlformats.org/officeDocument/2006/relationships/hyperlink" Target="http://en.wikipedia.org/wiki/Mathematics" TargetMode="External"/><Relationship Id="rId1" Type="http://schemas.openxmlformats.org/officeDocument/2006/relationships/slideLayout" Target="../slideLayouts/slideLayout2.xml"/><Relationship Id="rId6" Type="http://schemas.openxmlformats.org/officeDocument/2006/relationships/hyperlink" Target="http://en.wikipedia.org/wiki/Perpendicular" TargetMode="External"/><Relationship Id="rId11" Type="http://schemas.openxmlformats.org/officeDocument/2006/relationships/hyperlink" Target="http://en.wikipedia.org/wiki/Space_(mathematics)" TargetMode="External"/><Relationship Id="rId5" Type="http://schemas.openxmlformats.org/officeDocument/2006/relationships/hyperlink" Target="http://en.wikipedia.org/wiki/Number" TargetMode="External"/><Relationship Id="rId10" Type="http://schemas.openxmlformats.org/officeDocument/2006/relationships/hyperlink" Target="http://en.wikipedia.org/w/index.php?title=Unit_length&amp;action=edit" TargetMode="External"/><Relationship Id="rId4" Type="http://schemas.openxmlformats.org/officeDocument/2006/relationships/hyperlink" Target="http://en.wikipedia.org/wiki/Plane_(mathematics)" TargetMode="External"/><Relationship Id="rId9" Type="http://schemas.openxmlformats.org/officeDocument/2006/relationships/hyperlink" Target="http://en.wiktionary.org/wiki/ordinate" TargetMode="External"/></Relationships>
</file>

<file path=ppt/slides/_rels/slide159.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2" Type="http://schemas.openxmlformats.org/officeDocument/2006/relationships/hyperlink" Target="http://en.wikipedia.org/wiki/Point_(spatial)" TargetMode="External"/><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70.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7.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9.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1.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3.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214.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6.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217.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218.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2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2.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233.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2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5.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2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8.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239.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1.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2.xml"/></Relationships>
</file>

<file path=ppt/slides/_rels/slide242.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2.xml"/></Relationships>
</file>

<file path=ppt/slides/_rels/slide243.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2.xml"/></Relationships>
</file>

<file path=ppt/slides/_rels/slide2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5.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80.png"/><Relationship Id="rId1" Type="http://schemas.openxmlformats.org/officeDocument/2006/relationships/slideLayout" Target="../slideLayouts/slideLayout2.xml"/></Relationships>
</file>

<file path=ppt/slides/_rels/slide2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7.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2.xml"/></Relationships>
</file>

<file path=ppt/slides/_rels/slide248.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2.xml"/></Relationships>
</file>

<file path=ppt/slides/_rels/slide2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3.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2.xml"/></Relationships>
</file>

<file path=ppt/slides/_rels/slide2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9.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3.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Layout" Target="../slideLayouts/slideLayout2.xml"/></Relationships>
</file>

<file path=ppt/slides/_rels/slide264.xml.rels><?xml version="1.0" encoding="UTF-8" standalone="yes"?>
<Relationships xmlns="http://schemas.openxmlformats.org/package/2006/relationships"><Relationship Id="rId2" Type="http://schemas.openxmlformats.org/officeDocument/2006/relationships/image" Target="../media/image87.png"/><Relationship Id="rId1" Type="http://schemas.openxmlformats.org/officeDocument/2006/relationships/slideLayout" Target="../slideLayouts/slideLayout2.xml"/></Relationships>
</file>

<file path=ppt/slides/_rels/slide265.xml.rels><?xml version="1.0" encoding="UTF-8" standalone="yes"?>
<Relationships xmlns="http://schemas.openxmlformats.org/package/2006/relationships"><Relationship Id="rId2" Type="http://schemas.openxmlformats.org/officeDocument/2006/relationships/image" Target="../media/image88.png"/><Relationship Id="rId1" Type="http://schemas.openxmlformats.org/officeDocument/2006/relationships/slideLayout" Target="../slideLayouts/slideLayout2.xml"/></Relationships>
</file>

<file path=ppt/slides/_rels/slide266.xml.rels><?xml version="1.0" encoding="UTF-8" standalone="yes"?>
<Relationships xmlns="http://schemas.openxmlformats.org/package/2006/relationships"><Relationship Id="rId2" Type="http://schemas.openxmlformats.org/officeDocument/2006/relationships/image" Target="../media/image89.png"/><Relationship Id="rId1" Type="http://schemas.openxmlformats.org/officeDocument/2006/relationships/slideLayout" Target="../slideLayouts/slideLayout2.xml"/></Relationships>
</file>

<file path=ppt/slides/_rels/slide267.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Layout" Target="../slideLayouts/slideLayout2.xml"/></Relationships>
</file>

<file path=ppt/slides/_rels/slide2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0.xml.rels><?xml version="1.0" encoding="UTF-8" standalone="yes"?>
<Relationships xmlns="http://schemas.openxmlformats.org/package/2006/relationships"><Relationship Id="rId2" Type="http://schemas.openxmlformats.org/officeDocument/2006/relationships/image" Target="../media/image91.png"/><Relationship Id="rId1" Type="http://schemas.openxmlformats.org/officeDocument/2006/relationships/slideLayout" Target="../slideLayouts/slideLayout2.xml"/></Relationships>
</file>

<file path=ppt/slides/_rels/slide2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4.xml.rels><?xml version="1.0" encoding="UTF-8" standalone="yes"?>
<Relationships xmlns="http://schemas.openxmlformats.org/package/2006/relationships"><Relationship Id="rId2" Type="http://schemas.openxmlformats.org/officeDocument/2006/relationships/image" Target="../media/image92.png"/><Relationship Id="rId1" Type="http://schemas.openxmlformats.org/officeDocument/2006/relationships/slideLayout" Target="../slideLayouts/slideLayout2.xml"/></Relationships>
</file>

<file path=ppt/slides/_rels/slide2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2.xml.rels><?xml version="1.0" encoding="UTF-8" standalone="yes"?>
<Relationships xmlns="http://schemas.openxmlformats.org/package/2006/relationships"><Relationship Id="rId2" Type="http://schemas.openxmlformats.org/officeDocument/2006/relationships/image" Target="../media/image93.png"/><Relationship Id="rId1" Type="http://schemas.openxmlformats.org/officeDocument/2006/relationships/slideLayout" Target="../slideLayouts/slideLayout2.xml"/></Relationships>
</file>

<file path=ppt/slides/_rels/slide3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4.xml.rels><?xml version="1.0" encoding="UTF-8" standalone="yes"?>
<Relationships xmlns="http://schemas.openxmlformats.org/package/2006/relationships"><Relationship Id="rId2" Type="http://schemas.openxmlformats.org/officeDocument/2006/relationships/image" Target="../media/image94.png"/><Relationship Id="rId1" Type="http://schemas.openxmlformats.org/officeDocument/2006/relationships/slideLayout" Target="../slideLayouts/slideLayout2.xml"/></Relationships>
</file>

<file path=ppt/slides/_rels/slide3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2.xml.rels><?xml version="1.0" encoding="UTF-8" standalone="yes"?>
<Relationships xmlns="http://schemas.openxmlformats.org/package/2006/relationships"><Relationship Id="rId2" Type="http://schemas.openxmlformats.org/officeDocument/2006/relationships/image" Target="../media/image95.emf"/><Relationship Id="rId1" Type="http://schemas.openxmlformats.org/officeDocument/2006/relationships/slideLayout" Target="../slideLayouts/slideLayout2.xml"/></Relationships>
</file>

<file path=ppt/slides/_rels/slide313.xml.rels><?xml version="1.0" encoding="UTF-8" standalone="yes"?>
<Relationships xmlns="http://schemas.openxmlformats.org/package/2006/relationships"><Relationship Id="rId2" Type="http://schemas.openxmlformats.org/officeDocument/2006/relationships/image" Target="../media/image96.emf"/><Relationship Id="rId1" Type="http://schemas.openxmlformats.org/officeDocument/2006/relationships/slideLayout" Target="../slideLayouts/slideLayout2.xml"/></Relationships>
</file>

<file path=ppt/slides/_rels/slide314.xml.rels><?xml version="1.0" encoding="UTF-8" standalone="yes"?>
<Relationships xmlns="http://schemas.openxmlformats.org/package/2006/relationships"><Relationship Id="rId2" Type="http://schemas.openxmlformats.org/officeDocument/2006/relationships/image" Target="../media/image97.png"/><Relationship Id="rId1" Type="http://schemas.openxmlformats.org/officeDocument/2006/relationships/slideLayout" Target="../slideLayouts/slideLayout2.xml"/></Relationships>
</file>

<file path=ppt/slides/_rels/slide3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9.xml.rels><?xml version="1.0" encoding="UTF-8" standalone="yes"?>
<Relationships xmlns="http://schemas.openxmlformats.org/package/2006/relationships"><Relationship Id="rId3" Type="http://schemas.openxmlformats.org/officeDocument/2006/relationships/image" Target="http://www.acsa.co.za/uploads/images/133_JHB_TOTPASS_3.jpg" TargetMode="External"/><Relationship Id="rId2" Type="http://schemas.openxmlformats.org/officeDocument/2006/relationships/image" Target="../media/image98.jpeg"/><Relationship Id="rId1" Type="http://schemas.openxmlformats.org/officeDocument/2006/relationships/slideLayout" Target="../slideLayouts/slideLayout2.xml"/><Relationship Id="rId4" Type="http://schemas.openxmlformats.org/officeDocument/2006/relationships/image" Target="../media/image99.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4.gif"/><Relationship Id="rId1" Type="http://schemas.openxmlformats.org/officeDocument/2006/relationships/slideLayout" Target="../slideLayouts/slideLayout2.xml"/><Relationship Id="rId4" Type="http://schemas.openxmlformats.org/officeDocument/2006/relationships/image" Target="../media/image99.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980778A-6F9D-4141-8080-B8192EADCD40}" type="slidenum">
              <a:rPr lang="en-ZA" smtClean="0"/>
              <a:pPr/>
              <a:t>1</a:t>
            </a:fld>
            <a:endParaRPr lang="en-ZA" dirty="0"/>
          </a:p>
        </p:txBody>
      </p:sp>
      <p:sp>
        <p:nvSpPr>
          <p:cNvPr id="4" name="Title 3"/>
          <p:cNvSpPr>
            <a:spLocks noGrp="1"/>
          </p:cNvSpPr>
          <p:nvPr>
            <p:ph type="ctrTitle"/>
          </p:nvPr>
        </p:nvSpPr>
        <p:spPr/>
        <p:txBody>
          <a:bodyPr>
            <a:normAutofit fontScale="90000"/>
          </a:bodyPr>
          <a:lstStyle/>
          <a:p>
            <a:br>
              <a:rPr lang="en-ZA" dirty="0"/>
            </a:br>
            <a:r>
              <a:rPr lang="en-ZA" dirty="0"/>
              <a:t>MODULE 3: MATHEMATICS AND STATISTICS</a:t>
            </a:r>
            <a:br>
              <a:rPr lang="en-ZA" dirty="0"/>
            </a:br>
            <a:endParaRPr lang="en-ZA" dirty="0"/>
          </a:p>
        </p:txBody>
      </p:sp>
      <p:sp>
        <p:nvSpPr>
          <p:cNvPr id="5" name="Subtitle 4"/>
          <p:cNvSpPr>
            <a:spLocks noGrp="1"/>
          </p:cNvSpPr>
          <p:nvPr>
            <p:ph type="subTitle" idx="1"/>
          </p:nvPr>
        </p:nvSpPr>
        <p:spPr/>
        <p:txBody>
          <a:bodyPr/>
          <a:lstStyle/>
          <a:p>
            <a:r>
              <a:rPr lang="en-ZA" b="1" dirty="0"/>
              <a:t> </a:t>
            </a:r>
            <a:endParaRPr lang="en-ZA" dirty="0"/>
          </a:p>
          <a:p>
            <a:r>
              <a:rPr lang="en-ZA" b="1" dirty="0"/>
              <a:t>Unit Standard ID 9015, 9016 and 7468  |  NQF Level 4|  Credits  16</a:t>
            </a:r>
          </a:p>
        </p:txBody>
      </p:sp>
    </p:spTree>
    <p:extLst>
      <p:ext uri="{BB962C8B-B14F-4D97-AF65-F5344CB8AC3E}">
        <p14:creationId xmlns:p14="http://schemas.microsoft.com/office/powerpoint/2010/main" val="25677434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Assessment Brief</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10</a:t>
            </a:fld>
            <a:endParaRPr lang="en-ZA" dirty="0"/>
          </a:p>
        </p:txBody>
      </p:sp>
      <p:sp>
        <p:nvSpPr>
          <p:cNvPr id="5" name="Content Placeholder 4"/>
          <p:cNvSpPr>
            <a:spLocks noGrp="1"/>
          </p:cNvSpPr>
          <p:nvPr>
            <p:ph sz="quarter" idx="1"/>
          </p:nvPr>
        </p:nvSpPr>
        <p:spPr/>
        <p:txBody>
          <a:bodyPr/>
          <a:lstStyle/>
          <a:p>
            <a:pPr marL="0" lvl="0" indent="0">
              <a:spcBef>
                <a:spcPts val="0"/>
              </a:spcBef>
              <a:buClrTx/>
              <a:buSzTx/>
              <a:buNone/>
            </a:pPr>
            <a:r>
              <a:rPr lang="en-ZA" b="1" dirty="0">
                <a:solidFill>
                  <a:srgbClr val="000066"/>
                </a:solidFill>
              </a:rPr>
              <a:t>Entry Level Requirements</a:t>
            </a:r>
          </a:p>
          <a:p>
            <a:pPr marL="0" lvl="0" indent="0">
              <a:spcBef>
                <a:spcPts val="0"/>
              </a:spcBef>
              <a:buClrTx/>
              <a:buSzTx/>
              <a:buNone/>
            </a:pPr>
            <a:endParaRPr lang="en-ZA" b="1" dirty="0">
              <a:solidFill>
                <a:srgbClr val="000066"/>
              </a:solidFill>
            </a:endParaRPr>
          </a:p>
          <a:p>
            <a:pPr marL="0" indent="0">
              <a:spcBef>
                <a:spcPts val="0"/>
              </a:spcBef>
              <a:buClrTx/>
              <a:buSzTx/>
              <a:buNone/>
            </a:pPr>
            <a:r>
              <a:rPr lang="en-ZA" dirty="0"/>
              <a:t>The credit value is based on the assumption that people starting to learn towards this unit standard al-e competent in Mathematical Literacy and Communications at NQF level 3. </a:t>
            </a:r>
          </a:p>
          <a:p>
            <a:pPr marL="0" lvl="0" indent="0">
              <a:spcBef>
                <a:spcPts val="0"/>
              </a:spcBef>
              <a:buClrTx/>
              <a:buSzTx/>
              <a:buNone/>
            </a:pPr>
            <a:endParaRPr lang="en-ZA" b="1" dirty="0">
              <a:solidFill>
                <a:srgbClr val="000066"/>
              </a:solidFill>
            </a:endParaRPr>
          </a:p>
        </p:txBody>
      </p:sp>
    </p:spTree>
    <p:extLst>
      <p:ext uri="{BB962C8B-B14F-4D97-AF65-F5344CB8AC3E}">
        <p14:creationId xmlns:p14="http://schemas.microsoft.com/office/powerpoint/2010/main" val="254199700"/>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STUDY UNIT 2</a:t>
            </a:r>
          </a:p>
        </p:txBody>
      </p:sp>
      <p:sp>
        <p:nvSpPr>
          <p:cNvPr id="3" name="Text Placeholder 2"/>
          <p:cNvSpPr>
            <a:spLocks noGrp="1"/>
          </p:cNvSpPr>
          <p:nvPr>
            <p:ph type="body" idx="1"/>
          </p:nvPr>
        </p:nvSpPr>
        <p:spPr/>
        <p:txBody>
          <a:bodyPr/>
          <a:lstStyle/>
          <a:p>
            <a:r>
              <a:rPr lang="en-ZA" dirty="0"/>
              <a:t>REPRESENT ANALYSE AND CALCULATE SHAPE AND MOTION</a:t>
            </a:r>
          </a:p>
        </p:txBody>
      </p:sp>
      <p:sp>
        <p:nvSpPr>
          <p:cNvPr id="4" name="Slide Number Placeholder 3"/>
          <p:cNvSpPr>
            <a:spLocks noGrp="1"/>
          </p:cNvSpPr>
          <p:nvPr>
            <p:ph type="sldNum" sz="quarter" idx="12"/>
          </p:nvPr>
        </p:nvSpPr>
        <p:spPr/>
        <p:txBody>
          <a:bodyPr/>
          <a:lstStyle/>
          <a:p>
            <a:fld id="{4980778A-6F9D-4141-8080-B8192EADCD40}" type="slidenum">
              <a:rPr lang="en-ZA" smtClean="0"/>
              <a:pPr/>
              <a:t>100</a:t>
            </a:fld>
            <a:endParaRPr lang="en-ZA" dirty="0"/>
          </a:p>
        </p:txBody>
      </p:sp>
    </p:spTree>
    <p:extLst>
      <p:ext uri="{BB962C8B-B14F-4D97-AF65-F5344CB8AC3E}">
        <p14:creationId xmlns:p14="http://schemas.microsoft.com/office/powerpoint/2010/main" val="3882159146"/>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br>
              <a:rPr lang="en-ZA" dirty="0"/>
            </a:br>
            <a:r>
              <a:rPr lang="en-ZA" dirty="0"/>
              <a:t>An Introduction to Measurement and Geometry</a:t>
            </a: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101</a:t>
            </a:fld>
            <a:endParaRPr lang="en-ZA" dirty="0"/>
          </a:p>
        </p:txBody>
      </p:sp>
      <p:sp>
        <p:nvSpPr>
          <p:cNvPr id="4" name="Content Placeholder 3"/>
          <p:cNvSpPr>
            <a:spLocks noGrp="1"/>
          </p:cNvSpPr>
          <p:nvPr>
            <p:ph sz="quarter" idx="1"/>
          </p:nvPr>
        </p:nvSpPr>
        <p:spPr/>
        <p:txBody>
          <a:bodyPr>
            <a:normAutofit fontScale="92500"/>
          </a:bodyPr>
          <a:lstStyle/>
          <a:p>
            <a:pPr marL="0" indent="0">
              <a:buNone/>
            </a:pPr>
            <a:r>
              <a:rPr lang="en-ZA" b="1" dirty="0"/>
              <a:t>Measurement </a:t>
            </a:r>
            <a:r>
              <a:rPr lang="en-ZA" dirty="0"/>
              <a:t>and </a:t>
            </a:r>
            <a:r>
              <a:rPr lang="en-ZA" b="1" dirty="0"/>
              <a:t>geometry</a:t>
            </a:r>
            <a:r>
              <a:rPr lang="en-ZA" dirty="0"/>
              <a:t> are essential aspects of mathematics.  </a:t>
            </a:r>
          </a:p>
          <a:p>
            <a:pPr marL="0" indent="0">
              <a:buNone/>
            </a:pPr>
            <a:endParaRPr lang="en-ZA" dirty="0"/>
          </a:p>
          <a:p>
            <a:r>
              <a:rPr lang="en-ZA" dirty="0"/>
              <a:t>Many of the concepts you have learnt previously will be required as essential embedded knowledge.</a:t>
            </a:r>
          </a:p>
          <a:p>
            <a:pPr marL="0" indent="0">
              <a:buNone/>
            </a:pPr>
            <a:endParaRPr lang="en-ZA" dirty="0"/>
          </a:p>
          <a:p>
            <a:r>
              <a:rPr lang="en-ZA" dirty="0"/>
              <a:t>Whenever you are faced with solving problems, always draw a rough sketch to assist you in understanding all the elements in the problem.  </a:t>
            </a:r>
          </a:p>
          <a:p>
            <a:endParaRPr lang="en-ZA" dirty="0"/>
          </a:p>
          <a:p>
            <a:r>
              <a:rPr lang="en-ZA" dirty="0"/>
              <a:t>You need not be an artist or draw rigidly to scale.  A rough being able to “see” the problem through drawing a rough sketch, your problem-solving skills and insight will increase at once.</a:t>
            </a:r>
          </a:p>
          <a:p>
            <a:pPr marL="0" indent="0">
              <a:buNone/>
            </a:pPr>
            <a:endParaRPr lang="en-ZA" dirty="0"/>
          </a:p>
          <a:p>
            <a:pPr marL="0" indent="0">
              <a:buNone/>
            </a:pPr>
            <a:endParaRPr lang="en-ZA" dirty="0"/>
          </a:p>
        </p:txBody>
      </p:sp>
    </p:spTree>
    <p:extLst>
      <p:ext uri="{BB962C8B-B14F-4D97-AF65-F5344CB8AC3E}">
        <p14:creationId xmlns:p14="http://schemas.microsoft.com/office/powerpoint/2010/main" val="3499576436"/>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br>
              <a:rPr lang="en-ZA" dirty="0"/>
            </a:br>
            <a:r>
              <a:rPr lang="en-ZA" dirty="0"/>
              <a:t>An Introduction to Measurement and Geometry</a:t>
            </a: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102</a:t>
            </a:fld>
            <a:endParaRPr lang="en-ZA" dirty="0"/>
          </a:p>
        </p:txBody>
      </p:sp>
      <p:sp>
        <p:nvSpPr>
          <p:cNvPr id="4" name="Content Placeholder 3"/>
          <p:cNvSpPr>
            <a:spLocks noGrp="1"/>
          </p:cNvSpPr>
          <p:nvPr>
            <p:ph sz="quarter" idx="1"/>
          </p:nvPr>
        </p:nvSpPr>
        <p:spPr/>
        <p:txBody>
          <a:bodyPr>
            <a:normAutofit/>
          </a:bodyPr>
          <a:lstStyle/>
          <a:p>
            <a:pPr marL="0" indent="0">
              <a:buNone/>
            </a:pPr>
            <a:r>
              <a:rPr lang="en-ZA" b="1" dirty="0"/>
              <a:t>Example:</a:t>
            </a:r>
          </a:p>
          <a:p>
            <a:pPr marL="0" indent="0">
              <a:buNone/>
            </a:pPr>
            <a:endParaRPr lang="en-ZA" dirty="0"/>
          </a:p>
          <a:p>
            <a:pPr marL="0" indent="0">
              <a:buNone/>
            </a:pPr>
            <a:r>
              <a:rPr lang="en-ZA" dirty="0"/>
              <a:t>You want to fence a portion of your garden to keep the dogs out.  The sides are 3m and 4m.  How long is the new fence?</a:t>
            </a:r>
          </a:p>
          <a:p>
            <a:pPr marL="0" indent="0">
              <a:buNone/>
            </a:pPr>
            <a:endParaRPr lang="en-ZA" dirty="0"/>
          </a:p>
          <a:p>
            <a:pPr marL="0" indent="0">
              <a:buNone/>
            </a:pPr>
            <a:r>
              <a:rPr lang="en-ZA" dirty="0"/>
              <a:t> </a:t>
            </a:r>
          </a:p>
          <a:p>
            <a:pPr marL="0" indent="0">
              <a:buNone/>
            </a:pPr>
            <a:endParaRPr lang="en-ZA" dirty="0"/>
          </a:p>
          <a:p>
            <a:pPr marL="0" indent="0">
              <a:buNone/>
            </a:pPr>
            <a:endParaRPr lang="en-ZA" dirty="0"/>
          </a:p>
        </p:txBody>
      </p:sp>
      <p:pic>
        <p:nvPicPr>
          <p:cNvPr id="5" name="Picture 4"/>
          <p:cNvPicPr>
            <a:picLocks noChangeAspect="1"/>
          </p:cNvPicPr>
          <p:nvPr/>
        </p:nvPicPr>
        <p:blipFill>
          <a:blip r:embed="rId2"/>
          <a:stretch>
            <a:fillRect/>
          </a:stretch>
        </p:blipFill>
        <p:spPr>
          <a:xfrm>
            <a:off x="2894390" y="3439056"/>
            <a:ext cx="2170364" cy="1731414"/>
          </a:xfrm>
          <a:prstGeom prst="rect">
            <a:avLst/>
          </a:prstGeom>
        </p:spPr>
      </p:pic>
    </p:spTree>
    <p:extLst>
      <p:ext uri="{BB962C8B-B14F-4D97-AF65-F5344CB8AC3E}">
        <p14:creationId xmlns:p14="http://schemas.microsoft.com/office/powerpoint/2010/main" val="2161288245"/>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ZA" dirty="0"/>
              <a:t>Measuring and Calculating Physical Quantities</a:t>
            </a:r>
          </a:p>
        </p:txBody>
      </p:sp>
      <p:sp>
        <p:nvSpPr>
          <p:cNvPr id="3" name="Slide Number Placeholder 2"/>
          <p:cNvSpPr>
            <a:spLocks noGrp="1"/>
          </p:cNvSpPr>
          <p:nvPr>
            <p:ph type="sldNum" sz="quarter" idx="12"/>
          </p:nvPr>
        </p:nvSpPr>
        <p:spPr/>
        <p:txBody>
          <a:bodyPr/>
          <a:lstStyle/>
          <a:p>
            <a:fld id="{32F83655-DC73-417F-8B26-EB7A1DBB5382}" type="slidenum">
              <a:rPr lang="en-ZA" smtClean="0"/>
              <a:pPr/>
              <a:t>103</a:t>
            </a:fld>
            <a:endParaRPr lang="en-ZA" dirty="0"/>
          </a:p>
        </p:txBody>
      </p:sp>
      <p:sp>
        <p:nvSpPr>
          <p:cNvPr id="4" name="Content Placeholder 3"/>
          <p:cNvSpPr>
            <a:spLocks noGrp="1"/>
          </p:cNvSpPr>
          <p:nvPr>
            <p:ph sz="quarter" idx="1"/>
          </p:nvPr>
        </p:nvSpPr>
        <p:spPr/>
        <p:txBody>
          <a:bodyPr/>
          <a:lstStyle/>
          <a:p>
            <a:pPr marL="0" indent="0">
              <a:buNone/>
            </a:pPr>
            <a:r>
              <a:rPr lang="en-ZA" b="1" dirty="0"/>
              <a:t>Converting Measurement</a:t>
            </a:r>
          </a:p>
          <a:p>
            <a:pPr marL="0" indent="0">
              <a:buNone/>
            </a:pPr>
            <a:r>
              <a:rPr lang="en-ZA" dirty="0"/>
              <a:t> </a:t>
            </a:r>
          </a:p>
          <a:p>
            <a:r>
              <a:rPr lang="en-ZA" sz="1800" dirty="0"/>
              <a:t>It is very often also necessary to convert measurements to one common unit of measurement to make sure that the calculations are done correctly.  The following table can be used as a guideline to help you to do accurate conversions.</a:t>
            </a:r>
            <a:br>
              <a:rPr lang="en-ZA" dirty="0"/>
            </a:br>
            <a:endParaRPr lang="en-ZA" dirty="0"/>
          </a:p>
          <a:p>
            <a:endParaRPr lang="en-ZA" dirty="0"/>
          </a:p>
        </p:txBody>
      </p:sp>
      <p:pic>
        <p:nvPicPr>
          <p:cNvPr id="5" name="Picture 4"/>
          <p:cNvPicPr>
            <a:picLocks noChangeAspect="1"/>
          </p:cNvPicPr>
          <p:nvPr/>
        </p:nvPicPr>
        <p:blipFill>
          <a:blip r:embed="rId2"/>
          <a:stretch>
            <a:fillRect/>
          </a:stretch>
        </p:blipFill>
        <p:spPr>
          <a:xfrm>
            <a:off x="603504" y="3341171"/>
            <a:ext cx="8184196" cy="2595989"/>
          </a:xfrm>
          <a:prstGeom prst="rect">
            <a:avLst/>
          </a:prstGeom>
        </p:spPr>
      </p:pic>
    </p:spTree>
    <p:extLst>
      <p:ext uri="{BB962C8B-B14F-4D97-AF65-F5344CB8AC3E}">
        <p14:creationId xmlns:p14="http://schemas.microsoft.com/office/powerpoint/2010/main" val="1093371808"/>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ZA" dirty="0"/>
              <a:t>Measuring and Calculating Physical Quantities</a:t>
            </a:r>
          </a:p>
        </p:txBody>
      </p:sp>
      <p:sp>
        <p:nvSpPr>
          <p:cNvPr id="3" name="Slide Number Placeholder 2"/>
          <p:cNvSpPr>
            <a:spLocks noGrp="1"/>
          </p:cNvSpPr>
          <p:nvPr>
            <p:ph type="sldNum" sz="quarter" idx="12"/>
          </p:nvPr>
        </p:nvSpPr>
        <p:spPr/>
        <p:txBody>
          <a:bodyPr/>
          <a:lstStyle/>
          <a:p>
            <a:fld id="{32F83655-DC73-417F-8B26-EB7A1DBB5382}" type="slidenum">
              <a:rPr lang="en-ZA" smtClean="0"/>
              <a:pPr/>
              <a:t>104</a:t>
            </a:fld>
            <a:endParaRPr lang="en-ZA" dirty="0"/>
          </a:p>
        </p:txBody>
      </p:sp>
      <p:sp>
        <p:nvSpPr>
          <p:cNvPr id="4" name="Content Placeholder 3"/>
          <p:cNvSpPr>
            <a:spLocks noGrp="1"/>
          </p:cNvSpPr>
          <p:nvPr>
            <p:ph sz="quarter" idx="1"/>
          </p:nvPr>
        </p:nvSpPr>
        <p:spPr>
          <a:xfrm>
            <a:off x="467544" y="1413295"/>
            <a:ext cx="8219256" cy="5026141"/>
          </a:xfrm>
        </p:spPr>
        <p:txBody>
          <a:bodyPr>
            <a:normAutofit fontScale="47500" lnSpcReduction="20000"/>
          </a:bodyPr>
          <a:lstStyle/>
          <a:p>
            <a:pPr marL="0" indent="0">
              <a:buNone/>
            </a:pPr>
            <a:r>
              <a:rPr lang="en-ZA" sz="5500" b="1" dirty="0"/>
              <a:t>Physical Quantities</a:t>
            </a:r>
          </a:p>
          <a:p>
            <a:pPr marL="0" indent="0">
              <a:buNone/>
            </a:pPr>
            <a:r>
              <a:rPr lang="en-ZA" sz="5500" dirty="0"/>
              <a:t> </a:t>
            </a:r>
          </a:p>
          <a:p>
            <a:r>
              <a:rPr lang="en-ZA" sz="5500" dirty="0"/>
              <a:t>A </a:t>
            </a:r>
            <a:r>
              <a:rPr lang="en-ZA" sz="5500" b="1" i="1" dirty="0"/>
              <a:t>physical quantity</a:t>
            </a:r>
            <a:r>
              <a:rPr lang="en-ZA" sz="5500" dirty="0"/>
              <a:t> refers to a specific way in which matter or energy can be repeated or quantified (measured).</a:t>
            </a:r>
          </a:p>
          <a:p>
            <a:pPr marL="0" indent="0">
              <a:buNone/>
            </a:pPr>
            <a:r>
              <a:rPr lang="en-ZA" sz="5500" dirty="0"/>
              <a:t> </a:t>
            </a:r>
            <a:endParaRPr lang="en-ZA" sz="5500" b="1" dirty="0"/>
          </a:p>
          <a:p>
            <a:pPr marL="0" indent="0">
              <a:buNone/>
            </a:pPr>
            <a:r>
              <a:rPr lang="en-ZA" sz="5500" b="1" dirty="0"/>
              <a:t>The basic measurements of physical entities are:</a:t>
            </a:r>
          </a:p>
          <a:p>
            <a:pPr marL="0" indent="0">
              <a:buNone/>
            </a:pPr>
            <a:endParaRPr lang="en-ZA" sz="5500" b="1" dirty="0"/>
          </a:p>
          <a:p>
            <a:pPr lvl="0" fontAlgn="base"/>
            <a:r>
              <a:rPr lang="en-GB" sz="5500" dirty="0">
                <a:effectLst>
                  <a:outerShdw sx="0" sy="0">
                    <a:srgbClr val="000000"/>
                  </a:outerShdw>
                </a:effectLst>
              </a:rPr>
              <a:t>Length</a:t>
            </a:r>
            <a:endParaRPr lang="en-ZA" sz="5500" dirty="0">
              <a:effectLst>
                <a:outerShdw sx="0" sy="0">
                  <a:srgbClr val="000000"/>
                </a:outerShdw>
              </a:effectLst>
            </a:endParaRPr>
          </a:p>
          <a:p>
            <a:pPr lvl="0" fontAlgn="base"/>
            <a:r>
              <a:rPr lang="en-GB" sz="5500" dirty="0">
                <a:effectLst>
                  <a:outerShdw sx="0" sy="0">
                    <a:srgbClr val="000000"/>
                  </a:outerShdw>
                </a:effectLst>
              </a:rPr>
              <a:t>Mass </a:t>
            </a:r>
            <a:endParaRPr lang="en-ZA" sz="5500" dirty="0">
              <a:effectLst>
                <a:outerShdw sx="0" sy="0">
                  <a:srgbClr val="000000"/>
                </a:outerShdw>
              </a:effectLst>
            </a:endParaRPr>
          </a:p>
          <a:p>
            <a:pPr lvl="0" fontAlgn="base"/>
            <a:r>
              <a:rPr lang="en-GB" sz="5500" dirty="0">
                <a:effectLst>
                  <a:outerShdw sx="0" sy="0">
                    <a:srgbClr val="000000"/>
                  </a:outerShdw>
                </a:effectLst>
              </a:rPr>
              <a:t>Time</a:t>
            </a:r>
            <a:endParaRPr lang="en-ZA" sz="5500" dirty="0">
              <a:effectLst>
                <a:outerShdw sx="0" sy="0">
                  <a:srgbClr val="000000"/>
                </a:outerShdw>
              </a:effectLst>
            </a:endParaRPr>
          </a:p>
          <a:p>
            <a:pPr marL="0" indent="0">
              <a:buNone/>
            </a:pPr>
            <a:br>
              <a:rPr lang="en-ZA" dirty="0"/>
            </a:br>
            <a:endParaRPr lang="en-ZA" dirty="0"/>
          </a:p>
          <a:p>
            <a:endParaRPr lang="en-ZA" dirty="0"/>
          </a:p>
        </p:txBody>
      </p:sp>
    </p:spTree>
    <p:extLst>
      <p:ext uri="{BB962C8B-B14F-4D97-AF65-F5344CB8AC3E}">
        <p14:creationId xmlns:p14="http://schemas.microsoft.com/office/powerpoint/2010/main" val="3091133816"/>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ZA" dirty="0"/>
              <a:t>Measuring and Calculating Physical Quantities</a:t>
            </a:r>
          </a:p>
        </p:txBody>
      </p:sp>
      <p:sp>
        <p:nvSpPr>
          <p:cNvPr id="3" name="Slide Number Placeholder 2"/>
          <p:cNvSpPr>
            <a:spLocks noGrp="1"/>
          </p:cNvSpPr>
          <p:nvPr>
            <p:ph type="sldNum" sz="quarter" idx="12"/>
          </p:nvPr>
        </p:nvSpPr>
        <p:spPr/>
        <p:txBody>
          <a:bodyPr/>
          <a:lstStyle/>
          <a:p>
            <a:fld id="{32F83655-DC73-417F-8B26-EB7A1DBB5382}" type="slidenum">
              <a:rPr lang="en-ZA" smtClean="0"/>
              <a:pPr/>
              <a:t>105</a:t>
            </a:fld>
            <a:endParaRPr lang="en-ZA" dirty="0"/>
          </a:p>
        </p:txBody>
      </p:sp>
      <p:sp>
        <p:nvSpPr>
          <p:cNvPr id="4" name="Content Placeholder 3"/>
          <p:cNvSpPr>
            <a:spLocks noGrp="1"/>
          </p:cNvSpPr>
          <p:nvPr>
            <p:ph sz="quarter" idx="1"/>
          </p:nvPr>
        </p:nvSpPr>
        <p:spPr>
          <a:xfrm>
            <a:off x="467544" y="1413295"/>
            <a:ext cx="8219256" cy="5026141"/>
          </a:xfrm>
        </p:spPr>
        <p:txBody>
          <a:bodyPr>
            <a:normAutofit fontScale="92500" lnSpcReduction="20000"/>
          </a:bodyPr>
          <a:lstStyle/>
          <a:p>
            <a:pPr marL="0" indent="0">
              <a:buNone/>
            </a:pPr>
            <a:endParaRPr lang="en-ZA" sz="5500" dirty="0"/>
          </a:p>
          <a:p>
            <a:pPr marL="0" indent="0">
              <a:buNone/>
            </a:pPr>
            <a:r>
              <a:rPr lang="en-ZA" sz="2600" b="1" dirty="0"/>
              <a:t>Combinations of these entities allow one to measure a variety of observations, for example:</a:t>
            </a:r>
          </a:p>
          <a:p>
            <a:pPr marL="0" indent="0">
              <a:buNone/>
            </a:pPr>
            <a:endParaRPr lang="en-ZA" sz="2600" dirty="0"/>
          </a:p>
          <a:p>
            <a:pPr lvl="0" fontAlgn="base"/>
            <a:r>
              <a:rPr lang="en-GB" sz="2600" dirty="0">
                <a:effectLst>
                  <a:outerShdw sx="0" sy="0">
                    <a:srgbClr val="000000"/>
                  </a:outerShdw>
                </a:effectLst>
              </a:rPr>
              <a:t>The distance between two points is a length</a:t>
            </a:r>
          </a:p>
          <a:p>
            <a:pPr marL="0" lvl="0" indent="0" fontAlgn="base">
              <a:buNone/>
            </a:pPr>
            <a:endParaRPr lang="en-ZA" sz="2600" dirty="0">
              <a:effectLst>
                <a:outerShdw sx="0" sy="0">
                  <a:srgbClr val="000000"/>
                </a:outerShdw>
              </a:effectLst>
            </a:endParaRPr>
          </a:p>
          <a:p>
            <a:pPr lvl="0" fontAlgn="base"/>
            <a:r>
              <a:rPr lang="en-GB" sz="2600" dirty="0">
                <a:effectLst>
                  <a:outerShdw sx="0" sy="0">
                    <a:srgbClr val="000000"/>
                  </a:outerShdw>
                </a:effectLst>
              </a:rPr>
              <a:t>The number of tiles needed to cover the SURFACE of a living room, is calculated as length x length</a:t>
            </a:r>
          </a:p>
          <a:p>
            <a:pPr marL="0" lvl="0" indent="0" fontAlgn="base">
              <a:buNone/>
            </a:pPr>
            <a:endParaRPr lang="en-ZA" sz="2600" dirty="0">
              <a:effectLst>
                <a:outerShdw sx="0" sy="0">
                  <a:srgbClr val="000000"/>
                </a:outerShdw>
              </a:effectLst>
            </a:endParaRPr>
          </a:p>
          <a:p>
            <a:pPr lvl="0" fontAlgn="base"/>
            <a:r>
              <a:rPr lang="en-GB" sz="2600" dirty="0">
                <a:effectLst>
                  <a:outerShdw sx="0" sy="0">
                    <a:srgbClr val="000000"/>
                  </a:outerShdw>
                </a:effectLst>
              </a:rPr>
              <a:t>Water is pumped as litres per second, which is calculated as length x length x length per second</a:t>
            </a:r>
            <a:endParaRPr lang="en-ZA" sz="2600" dirty="0">
              <a:effectLst>
                <a:outerShdw sx="0" sy="0">
                  <a:srgbClr val="000000"/>
                </a:outerShdw>
              </a:effectLst>
            </a:endParaRPr>
          </a:p>
          <a:p>
            <a:pPr marL="0" indent="0">
              <a:buNone/>
            </a:pPr>
            <a:br>
              <a:rPr lang="en-ZA" dirty="0"/>
            </a:br>
            <a:endParaRPr lang="en-ZA" dirty="0"/>
          </a:p>
          <a:p>
            <a:endParaRPr lang="en-ZA" dirty="0"/>
          </a:p>
        </p:txBody>
      </p:sp>
    </p:spTree>
    <p:extLst>
      <p:ext uri="{BB962C8B-B14F-4D97-AF65-F5344CB8AC3E}">
        <p14:creationId xmlns:p14="http://schemas.microsoft.com/office/powerpoint/2010/main" val="323514613"/>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ZA" dirty="0"/>
              <a:t>Measuring and Calculating Physical Quantities</a:t>
            </a:r>
          </a:p>
        </p:txBody>
      </p:sp>
      <p:sp>
        <p:nvSpPr>
          <p:cNvPr id="3" name="Slide Number Placeholder 2"/>
          <p:cNvSpPr>
            <a:spLocks noGrp="1"/>
          </p:cNvSpPr>
          <p:nvPr>
            <p:ph type="sldNum" sz="quarter" idx="12"/>
          </p:nvPr>
        </p:nvSpPr>
        <p:spPr/>
        <p:txBody>
          <a:bodyPr/>
          <a:lstStyle/>
          <a:p>
            <a:fld id="{32F83655-DC73-417F-8B26-EB7A1DBB5382}" type="slidenum">
              <a:rPr lang="en-ZA" smtClean="0"/>
              <a:pPr/>
              <a:t>106</a:t>
            </a:fld>
            <a:endParaRPr lang="en-ZA" dirty="0"/>
          </a:p>
        </p:txBody>
      </p:sp>
      <p:sp>
        <p:nvSpPr>
          <p:cNvPr id="4" name="Content Placeholder 3"/>
          <p:cNvSpPr>
            <a:spLocks noGrp="1"/>
          </p:cNvSpPr>
          <p:nvPr>
            <p:ph sz="quarter" idx="1"/>
          </p:nvPr>
        </p:nvSpPr>
        <p:spPr>
          <a:xfrm>
            <a:off x="467544" y="1413295"/>
            <a:ext cx="8219256" cy="5026141"/>
          </a:xfrm>
        </p:spPr>
        <p:txBody>
          <a:bodyPr>
            <a:normAutofit/>
          </a:bodyPr>
          <a:lstStyle/>
          <a:p>
            <a:r>
              <a:rPr lang="en-ZA" dirty="0"/>
              <a:t>It is very important to use the correct instruments to take measurements.  </a:t>
            </a:r>
          </a:p>
          <a:p>
            <a:r>
              <a:rPr lang="en-ZA" dirty="0"/>
              <a:t>It is impossible to measure the distance between two towns with a tape measure, but a ruler can be used to measure the diameter of a soccer ball.</a:t>
            </a:r>
          </a:p>
          <a:p>
            <a:pPr marL="0" indent="0">
              <a:buNone/>
            </a:pPr>
            <a:endParaRPr lang="en-ZA" dirty="0"/>
          </a:p>
          <a:p>
            <a:r>
              <a:rPr lang="en-ZA" dirty="0"/>
              <a:t>The accuracy with which measurements are taken is directly linked to the reason for taking the measurements.</a:t>
            </a:r>
          </a:p>
          <a:p>
            <a:r>
              <a:rPr lang="en-ZA" dirty="0"/>
              <a:t> For instance, when doing a scientific experiment it is very important to take measurements extremely accurate.  </a:t>
            </a:r>
          </a:p>
          <a:p>
            <a:pPr marL="0" indent="0">
              <a:buNone/>
            </a:pPr>
            <a:endParaRPr lang="en-ZA" dirty="0"/>
          </a:p>
        </p:txBody>
      </p:sp>
    </p:spTree>
    <p:extLst>
      <p:ext uri="{BB962C8B-B14F-4D97-AF65-F5344CB8AC3E}">
        <p14:creationId xmlns:p14="http://schemas.microsoft.com/office/powerpoint/2010/main" val="3387028708"/>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ZA" dirty="0"/>
              <a:t>Measuring and Calculating Physical Quantities</a:t>
            </a:r>
          </a:p>
        </p:txBody>
      </p:sp>
      <p:sp>
        <p:nvSpPr>
          <p:cNvPr id="3" name="Slide Number Placeholder 2"/>
          <p:cNvSpPr>
            <a:spLocks noGrp="1"/>
          </p:cNvSpPr>
          <p:nvPr>
            <p:ph type="sldNum" sz="quarter" idx="12"/>
          </p:nvPr>
        </p:nvSpPr>
        <p:spPr/>
        <p:txBody>
          <a:bodyPr/>
          <a:lstStyle/>
          <a:p>
            <a:fld id="{32F83655-DC73-417F-8B26-EB7A1DBB5382}" type="slidenum">
              <a:rPr lang="en-ZA" smtClean="0"/>
              <a:pPr/>
              <a:t>107</a:t>
            </a:fld>
            <a:endParaRPr lang="en-ZA" dirty="0"/>
          </a:p>
        </p:txBody>
      </p:sp>
      <p:sp>
        <p:nvSpPr>
          <p:cNvPr id="4" name="Content Placeholder 3"/>
          <p:cNvSpPr>
            <a:spLocks noGrp="1"/>
          </p:cNvSpPr>
          <p:nvPr>
            <p:ph sz="quarter" idx="1"/>
          </p:nvPr>
        </p:nvSpPr>
        <p:spPr>
          <a:xfrm>
            <a:off x="467544" y="1413295"/>
            <a:ext cx="8219256" cy="5026141"/>
          </a:xfrm>
        </p:spPr>
        <p:txBody>
          <a:bodyPr>
            <a:normAutofit fontScale="85000" lnSpcReduction="20000"/>
          </a:bodyPr>
          <a:lstStyle/>
          <a:p>
            <a:pPr marL="0" indent="0">
              <a:buNone/>
            </a:pPr>
            <a:endParaRPr lang="en-ZA" dirty="0"/>
          </a:p>
          <a:p>
            <a:pPr marL="0" indent="0">
              <a:buNone/>
            </a:pPr>
            <a:r>
              <a:rPr lang="en-ZA" dirty="0"/>
              <a:t>There are a large number of physical quantities that can be measured in mathematics and the following are but a few of these:</a:t>
            </a:r>
          </a:p>
          <a:p>
            <a:pPr marL="0" indent="0">
              <a:buNone/>
            </a:pPr>
            <a:endParaRPr lang="en-ZA" dirty="0"/>
          </a:p>
          <a:p>
            <a:pPr marL="0" indent="0">
              <a:buNone/>
            </a:pPr>
            <a:r>
              <a:rPr lang="en-ZA" b="1" dirty="0"/>
              <a:t>Length</a:t>
            </a:r>
          </a:p>
          <a:p>
            <a:pPr marL="0" indent="0">
              <a:buNone/>
            </a:pPr>
            <a:endParaRPr lang="en-ZA" dirty="0"/>
          </a:p>
          <a:p>
            <a:pPr marL="0" indent="0">
              <a:buNone/>
            </a:pPr>
            <a:r>
              <a:rPr lang="en-ZA" dirty="0"/>
              <a:t> </a:t>
            </a:r>
          </a:p>
          <a:p>
            <a:pPr marL="0" indent="0">
              <a:buNone/>
            </a:pPr>
            <a:r>
              <a:rPr lang="en-ZA" dirty="0"/>
              <a:t>Length refers to the space or distance between two particular points.</a:t>
            </a:r>
          </a:p>
          <a:p>
            <a:pPr marL="0" indent="0">
              <a:buNone/>
            </a:pPr>
            <a:endParaRPr lang="en-ZA" dirty="0"/>
          </a:p>
          <a:p>
            <a:pPr marL="0" indent="0">
              <a:buNone/>
            </a:pPr>
            <a:r>
              <a:rPr lang="en-ZA" b="1" dirty="0"/>
              <a:t>Example</a:t>
            </a:r>
          </a:p>
          <a:p>
            <a:pPr marL="0" indent="0">
              <a:buNone/>
            </a:pPr>
            <a:endParaRPr lang="en-ZA" b="1" dirty="0"/>
          </a:p>
          <a:p>
            <a:pPr marL="0" indent="0">
              <a:buNone/>
            </a:pPr>
            <a:r>
              <a:rPr lang="en-ZA" dirty="0"/>
              <a:t>Peter is 1,69m tall.  His length is determined by measuring the space from the bottom of his feet (point A) to the top of his head (point B).</a:t>
            </a:r>
          </a:p>
          <a:p>
            <a:pPr marL="0" indent="0">
              <a:buNone/>
            </a:pPr>
            <a:endParaRPr lang="en-ZA" dirty="0"/>
          </a:p>
          <a:p>
            <a:pPr marL="0" indent="0">
              <a:buNone/>
            </a:pPr>
            <a:br>
              <a:rPr lang="en-ZA" dirty="0"/>
            </a:br>
            <a:endParaRPr lang="en-ZA" dirty="0"/>
          </a:p>
          <a:p>
            <a:pPr marL="0" indent="0">
              <a:buNone/>
            </a:pPr>
            <a:endParaRPr lang="en-ZA" dirty="0"/>
          </a:p>
        </p:txBody>
      </p:sp>
    </p:spTree>
    <p:extLst>
      <p:ext uri="{BB962C8B-B14F-4D97-AF65-F5344CB8AC3E}">
        <p14:creationId xmlns:p14="http://schemas.microsoft.com/office/powerpoint/2010/main" val="617399245"/>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ZA" dirty="0"/>
              <a:t>Measuring and Calculating Physical Quantities</a:t>
            </a:r>
          </a:p>
        </p:txBody>
      </p:sp>
      <p:sp>
        <p:nvSpPr>
          <p:cNvPr id="3" name="Slide Number Placeholder 2"/>
          <p:cNvSpPr>
            <a:spLocks noGrp="1"/>
          </p:cNvSpPr>
          <p:nvPr>
            <p:ph type="sldNum" sz="quarter" idx="12"/>
          </p:nvPr>
        </p:nvSpPr>
        <p:spPr/>
        <p:txBody>
          <a:bodyPr/>
          <a:lstStyle/>
          <a:p>
            <a:fld id="{32F83655-DC73-417F-8B26-EB7A1DBB5382}" type="slidenum">
              <a:rPr lang="en-ZA" smtClean="0"/>
              <a:pPr/>
              <a:t>108</a:t>
            </a:fld>
            <a:endParaRPr lang="en-ZA" dirty="0"/>
          </a:p>
        </p:txBody>
      </p:sp>
      <p:sp>
        <p:nvSpPr>
          <p:cNvPr id="4" name="Content Placeholder 3"/>
          <p:cNvSpPr>
            <a:spLocks noGrp="1"/>
          </p:cNvSpPr>
          <p:nvPr>
            <p:ph sz="quarter" idx="1"/>
          </p:nvPr>
        </p:nvSpPr>
        <p:spPr>
          <a:xfrm>
            <a:off x="467544" y="1413295"/>
            <a:ext cx="8219256" cy="5026141"/>
          </a:xfrm>
        </p:spPr>
        <p:txBody>
          <a:bodyPr>
            <a:normAutofit/>
          </a:bodyPr>
          <a:lstStyle/>
          <a:p>
            <a:pPr marL="0" indent="0">
              <a:buNone/>
            </a:pPr>
            <a:r>
              <a:rPr lang="en-ZA" b="1" dirty="0"/>
              <a:t>Mass and Weight</a:t>
            </a:r>
          </a:p>
          <a:p>
            <a:pPr marL="0" indent="0">
              <a:buNone/>
            </a:pPr>
            <a:endParaRPr lang="en-ZA" dirty="0"/>
          </a:p>
          <a:p>
            <a:pPr marL="0" indent="0">
              <a:buNone/>
            </a:pPr>
            <a:r>
              <a:rPr lang="en-ZA" dirty="0"/>
              <a:t>People often use these two terms as if they were identical, and although it does not matter for everyday use, there is a difference between mass and weight.</a:t>
            </a:r>
          </a:p>
          <a:p>
            <a:pPr marL="0" indent="0">
              <a:buNone/>
            </a:pPr>
            <a:endParaRPr lang="en-ZA" dirty="0"/>
          </a:p>
          <a:p>
            <a:pPr marL="0" indent="0">
              <a:buNone/>
            </a:pPr>
            <a:br>
              <a:rPr lang="en-ZA" dirty="0"/>
            </a:br>
            <a:endParaRPr lang="en-ZA" dirty="0"/>
          </a:p>
          <a:p>
            <a:pPr marL="0" indent="0">
              <a:buNone/>
            </a:pPr>
            <a:endParaRPr lang="en-ZA" dirty="0"/>
          </a:p>
        </p:txBody>
      </p:sp>
    </p:spTree>
    <p:extLst>
      <p:ext uri="{BB962C8B-B14F-4D97-AF65-F5344CB8AC3E}">
        <p14:creationId xmlns:p14="http://schemas.microsoft.com/office/powerpoint/2010/main" val="2062494256"/>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ZA" dirty="0"/>
              <a:t>Measuring and Calculating Physical Quantities</a:t>
            </a:r>
          </a:p>
        </p:txBody>
      </p:sp>
      <p:sp>
        <p:nvSpPr>
          <p:cNvPr id="3" name="Slide Number Placeholder 2"/>
          <p:cNvSpPr>
            <a:spLocks noGrp="1"/>
          </p:cNvSpPr>
          <p:nvPr>
            <p:ph type="sldNum" sz="quarter" idx="12"/>
          </p:nvPr>
        </p:nvSpPr>
        <p:spPr/>
        <p:txBody>
          <a:bodyPr/>
          <a:lstStyle/>
          <a:p>
            <a:fld id="{32F83655-DC73-417F-8B26-EB7A1DBB5382}" type="slidenum">
              <a:rPr lang="en-ZA" smtClean="0"/>
              <a:pPr/>
              <a:t>109</a:t>
            </a:fld>
            <a:endParaRPr lang="en-ZA" dirty="0"/>
          </a:p>
        </p:txBody>
      </p:sp>
      <p:sp>
        <p:nvSpPr>
          <p:cNvPr id="4" name="Content Placeholder 3"/>
          <p:cNvSpPr>
            <a:spLocks noGrp="1"/>
          </p:cNvSpPr>
          <p:nvPr>
            <p:ph sz="quarter" idx="1"/>
          </p:nvPr>
        </p:nvSpPr>
        <p:spPr>
          <a:xfrm>
            <a:off x="467544" y="1413295"/>
            <a:ext cx="8219256" cy="5026141"/>
          </a:xfrm>
        </p:spPr>
        <p:txBody>
          <a:bodyPr>
            <a:normAutofit/>
          </a:bodyPr>
          <a:lstStyle/>
          <a:p>
            <a:pPr marL="0" indent="0">
              <a:buNone/>
            </a:pPr>
            <a:endParaRPr lang="en-ZA" dirty="0"/>
          </a:p>
          <a:p>
            <a:pPr marL="0" indent="0">
              <a:buNone/>
            </a:pPr>
            <a:br>
              <a:rPr lang="en-ZA" dirty="0"/>
            </a:br>
            <a:endParaRPr lang="en-ZA" dirty="0"/>
          </a:p>
          <a:p>
            <a:pPr marL="0" indent="0">
              <a:buNone/>
            </a:pPr>
            <a:endParaRPr lang="en-ZA" dirty="0"/>
          </a:p>
        </p:txBody>
      </p:sp>
      <p:pic>
        <p:nvPicPr>
          <p:cNvPr id="5" name="Picture 4"/>
          <p:cNvPicPr>
            <a:picLocks noChangeAspect="1"/>
          </p:cNvPicPr>
          <p:nvPr/>
        </p:nvPicPr>
        <p:blipFill>
          <a:blip r:embed="rId2"/>
          <a:stretch>
            <a:fillRect/>
          </a:stretch>
        </p:blipFill>
        <p:spPr>
          <a:xfrm>
            <a:off x="646228" y="1633201"/>
            <a:ext cx="7861888" cy="4213807"/>
          </a:xfrm>
          <a:prstGeom prst="rect">
            <a:avLst/>
          </a:prstGeom>
        </p:spPr>
      </p:pic>
    </p:spTree>
    <p:extLst>
      <p:ext uri="{BB962C8B-B14F-4D97-AF65-F5344CB8AC3E}">
        <p14:creationId xmlns:p14="http://schemas.microsoft.com/office/powerpoint/2010/main" val="28298595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Assessment Brief</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11</a:t>
            </a:fld>
            <a:endParaRPr lang="en-ZA" dirty="0"/>
          </a:p>
        </p:txBody>
      </p:sp>
      <p:sp>
        <p:nvSpPr>
          <p:cNvPr id="5" name="Content Placeholder 4"/>
          <p:cNvSpPr>
            <a:spLocks noGrp="1"/>
          </p:cNvSpPr>
          <p:nvPr>
            <p:ph sz="quarter" idx="1"/>
          </p:nvPr>
        </p:nvSpPr>
        <p:spPr/>
        <p:txBody>
          <a:bodyPr/>
          <a:lstStyle/>
          <a:p>
            <a:pPr marL="0" lvl="0" indent="0">
              <a:spcBef>
                <a:spcPts val="0"/>
              </a:spcBef>
              <a:buClrTx/>
              <a:buSzTx/>
              <a:buNone/>
            </a:pPr>
            <a:r>
              <a:rPr lang="en-ZA" b="1" dirty="0">
                <a:solidFill>
                  <a:srgbClr val="000066"/>
                </a:solidFill>
              </a:rPr>
              <a:t>Credit Value</a:t>
            </a:r>
            <a:endParaRPr lang="en-US" b="1" dirty="0">
              <a:solidFill>
                <a:srgbClr val="000066"/>
              </a:solidFill>
            </a:endParaRPr>
          </a:p>
          <a:p>
            <a:pPr marL="0" lvl="0" indent="0">
              <a:spcBef>
                <a:spcPts val="0"/>
              </a:spcBef>
              <a:buClrTx/>
              <a:buSzTx/>
              <a:buNone/>
            </a:pPr>
            <a:endParaRPr lang="en-ZA" dirty="0">
              <a:solidFill>
                <a:srgbClr val="000066"/>
              </a:solidFill>
            </a:endParaRPr>
          </a:p>
          <a:p>
            <a:pPr>
              <a:spcBef>
                <a:spcPts val="0"/>
              </a:spcBef>
              <a:buClrTx/>
              <a:buSzTx/>
              <a:buFont typeface="Arial" panose="020B0604020202020204" pitchFamily="34" charset="0"/>
              <a:buChar char="•"/>
            </a:pPr>
            <a:r>
              <a:rPr lang="en-ZA" dirty="0">
                <a:solidFill>
                  <a:srgbClr val="000066"/>
                </a:solidFill>
              </a:rPr>
              <a:t>10 credits = 100 notional hours</a:t>
            </a:r>
          </a:p>
          <a:p>
            <a:pPr marL="342900" lvl="0" indent="-342900">
              <a:spcBef>
                <a:spcPts val="0"/>
              </a:spcBef>
              <a:buClrTx/>
              <a:buSzTx/>
              <a:buFont typeface="Arial" panose="020B0604020202020204" pitchFamily="34" charset="0"/>
              <a:buChar char="•"/>
            </a:pPr>
            <a:r>
              <a:rPr lang="en-ZA" dirty="0">
                <a:solidFill>
                  <a:srgbClr val="000066"/>
                </a:solidFill>
              </a:rPr>
              <a:t>Theoretical + Practical + Workplace experience</a:t>
            </a:r>
            <a:endParaRPr lang="en-US" dirty="0">
              <a:solidFill>
                <a:srgbClr val="000066"/>
              </a:solidFill>
            </a:endParaRPr>
          </a:p>
          <a:p>
            <a:pPr marL="342900" lvl="0" indent="-342900">
              <a:spcBef>
                <a:spcPts val="0"/>
              </a:spcBef>
              <a:buClrTx/>
              <a:buSzTx/>
              <a:buFont typeface="Arial" panose="020B0604020202020204" pitchFamily="34" charset="0"/>
              <a:buChar char="•"/>
            </a:pPr>
            <a:r>
              <a:rPr lang="en-ZA" dirty="0">
                <a:solidFill>
                  <a:srgbClr val="000066"/>
                </a:solidFill>
              </a:rPr>
              <a:t>Submission of Portfolio of Evidence (PoE)  - based on Specific Outcomes (SOs) and Assessment Criteria (ACs).</a:t>
            </a:r>
            <a:endParaRPr lang="en-US" dirty="0">
              <a:solidFill>
                <a:srgbClr val="000066"/>
              </a:solidFill>
            </a:endParaRPr>
          </a:p>
          <a:p>
            <a:endParaRPr lang="en-ZA" dirty="0"/>
          </a:p>
        </p:txBody>
      </p:sp>
    </p:spTree>
    <p:extLst>
      <p:ext uri="{BB962C8B-B14F-4D97-AF65-F5344CB8AC3E}">
        <p14:creationId xmlns:p14="http://schemas.microsoft.com/office/powerpoint/2010/main" val="3176548297"/>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ZA" dirty="0"/>
              <a:t>Measuring and Calculating Physical Quantities</a:t>
            </a:r>
          </a:p>
        </p:txBody>
      </p:sp>
      <p:sp>
        <p:nvSpPr>
          <p:cNvPr id="3" name="Slide Number Placeholder 2"/>
          <p:cNvSpPr>
            <a:spLocks noGrp="1"/>
          </p:cNvSpPr>
          <p:nvPr>
            <p:ph type="sldNum" sz="quarter" idx="12"/>
          </p:nvPr>
        </p:nvSpPr>
        <p:spPr/>
        <p:txBody>
          <a:bodyPr/>
          <a:lstStyle/>
          <a:p>
            <a:fld id="{32F83655-DC73-417F-8B26-EB7A1DBB5382}" type="slidenum">
              <a:rPr lang="en-ZA" smtClean="0"/>
              <a:pPr/>
              <a:t>110</a:t>
            </a:fld>
            <a:endParaRPr lang="en-ZA" dirty="0"/>
          </a:p>
        </p:txBody>
      </p:sp>
      <p:sp>
        <p:nvSpPr>
          <p:cNvPr id="4" name="Content Placeholder 3"/>
          <p:cNvSpPr>
            <a:spLocks noGrp="1"/>
          </p:cNvSpPr>
          <p:nvPr>
            <p:ph sz="quarter" idx="1"/>
          </p:nvPr>
        </p:nvSpPr>
        <p:spPr>
          <a:xfrm>
            <a:off x="467544" y="1413295"/>
            <a:ext cx="8219256" cy="5026141"/>
          </a:xfrm>
        </p:spPr>
        <p:txBody>
          <a:bodyPr>
            <a:normAutofit/>
          </a:bodyPr>
          <a:lstStyle/>
          <a:p>
            <a:pPr marL="0" indent="0">
              <a:buNone/>
            </a:pPr>
            <a:endParaRPr lang="en-ZA" dirty="0"/>
          </a:p>
          <a:p>
            <a:pPr marL="0" indent="0">
              <a:buNone/>
            </a:pPr>
            <a:br>
              <a:rPr lang="en-ZA" dirty="0"/>
            </a:br>
            <a:endParaRPr lang="en-ZA" dirty="0"/>
          </a:p>
          <a:p>
            <a:pPr marL="0" indent="0">
              <a:buNone/>
            </a:pPr>
            <a:endParaRPr lang="en-ZA" dirty="0"/>
          </a:p>
        </p:txBody>
      </p:sp>
      <p:sp>
        <p:nvSpPr>
          <p:cNvPr id="7" name="Rectangle 6"/>
          <p:cNvSpPr/>
          <p:nvPr/>
        </p:nvSpPr>
        <p:spPr>
          <a:xfrm>
            <a:off x="374904" y="1396060"/>
            <a:ext cx="7366715" cy="1292662"/>
          </a:xfrm>
          <a:prstGeom prst="rect">
            <a:avLst/>
          </a:prstGeom>
        </p:spPr>
        <p:txBody>
          <a:bodyPr wrap="square">
            <a:spAutoFit/>
          </a:bodyPr>
          <a:lstStyle/>
          <a:p>
            <a:r>
              <a:rPr lang="en-ZA" sz="2400" b="1" dirty="0"/>
              <a:t>Speed and Acceleration</a:t>
            </a:r>
          </a:p>
          <a:p>
            <a:endParaRPr lang="en-ZA" b="1" dirty="0"/>
          </a:p>
          <a:p>
            <a:endParaRPr lang="en-ZA" b="1" dirty="0"/>
          </a:p>
          <a:p>
            <a:endParaRPr lang="en-ZA" b="1" dirty="0"/>
          </a:p>
        </p:txBody>
      </p:sp>
      <p:graphicFrame>
        <p:nvGraphicFramePr>
          <p:cNvPr id="8" name="Table 7"/>
          <p:cNvGraphicFramePr>
            <a:graphicFrameLocks noGrp="1"/>
          </p:cNvGraphicFramePr>
          <p:nvPr>
            <p:extLst>
              <p:ext uri="{D42A27DB-BD31-4B8C-83A1-F6EECF244321}">
                <p14:modId xmlns:p14="http://schemas.microsoft.com/office/powerpoint/2010/main" val="4060759015"/>
              </p:ext>
            </p:extLst>
          </p:nvPr>
        </p:nvGraphicFramePr>
        <p:xfrm>
          <a:off x="424119" y="2270455"/>
          <a:ext cx="8218487" cy="1191895"/>
        </p:xfrm>
        <a:graphic>
          <a:graphicData uri="http://schemas.openxmlformats.org/drawingml/2006/table">
            <a:tbl>
              <a:tblPr firstRow="1" firstCol="1" lastRow="1" lastCol="1" bandRow="1" bandCol="1"/>
              <a:tblGrid>
                <a:gridCol w="2102289">
                  <a:extLst>
                    <a:ext uri="{9D8B030D-6E8A-4147-A177-3AD203B41FA5}">
                      <a16:colId xmlns:a16="http://schemas.microsoft.com/office/drawing/2014/main" val="20000"/>
                    </a:ext>
                  </a:extLst>
                </a:gridCol>
                <a:gridCol w="6116198">
                  <a:extLst>
                    <a:ext uri="{9D8B030D-6E8A-4147-A177-3AD203B41FA5}">
                      <a16:colId xmlns:a16="http://schemas.microsoft.com/office/drawing/2014/main" val="20001"/>
                    </a:ext>
                  </a:extLst>
                </a:gridCol>
              </a:tblGrid>
              <a:tr h="0">
                <a:tc>
                  <a:txBody>
                    <a:bodyPr/>
                    <a:lstStyle/>
                    <a:p>
                      <a:pPr algn="ctr">
                        <a:lnSpc>
                          <a:spcPct val="150000"/>
                        </a:lnSpc>
                        <a:spcBef>
                          <a:spcPts val="300"/>
                        </a:spcBef>
                        <a:spcAft>
                          <a:spcPts val="300"/>
                        </a:spcAft>
                      </a:pPr>
                      <a:r>
                        <a:rPr lang="en-ZA" sz="2400" b="1" dirty="0">
                          <a:effectLst/>
                          <a:latin typeface="Calibri" panose="020F0502020204030204" pitchFamily="34" charset="0"/>
                          <a:ea typeface="Calibri" panose="020F0502020204030204" pitchFamily="34" charset="0"/>
                          <a:cs typeface="Calibri" panose="020F0502020204030204" pitchFamily="34" charset="0"/>
                        </a:rPr>
                        <a:t>Speed</a:t>
                      </a:r>
                      <a:endParaRPr lang="en-ZA"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FFFFF"/>
                    </a:solidFill>
                  </a:tcPr>
                </a:tc>
                <a:tc>
                  <a:txBody>
                    <a:bodyPr/>
                    <a:lstStyle/>
                    <a:p>
                      <a:pPr>
                        <a:lnSpc>
                          <a:spcPct val="150000"/>
                        </a:lnSpc>
                        <a:spcBef>
                          <a:spcPts val="300"/>
                        </a:spcBef>
                        <a:spcAft>
                          <a:spcPts val="300"/>
                        </a:spcAft>
                      </a:pPr>
                      <a:r>
                        <a:rPr lang="en-US" sz="1800" dirty="0">
                          <a:effectLst/>
                          <a:latin typeface="Calibri" panose="020F0502020204030204" pitchFamily="34" charset="0"/>
                          <a:ea typeface="Times New Roman" panose="02020603050405020304" pitchFamily="18" charset="0"/>
                          <a:cs typeface="Calibri" panose="020F0502020204030204" pitchFamily="34" charset="0"/>
                        </a:rPr>
                        <a:t>The speed of an object is the rate of change of its distance with respect to time. Put in simpler terms, speed is how fast an object is moving.</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bl>
          </a:graphicData>
        </a:graphic>
      </p:graphicFrame>
      <p:sp>
        <p:nvSpPr>
          <p:cNvPr id="9" name="Rectangle 8"/>
          <p:cNvSpPr/>
          <p:nvPr/>
        </p:nvSpPr>
        <p:spPr>
          <a:xfrm>
            <a:off x="374904" y="3734545"/>
            <a:ext cx="8267702" cy="2677656"/>
          </a:xfrm>
          <a:prstGeom prst="rect">
            <a:avLst/>
          </a:prstGeom>
        </p:spPr>
        <p:txBody>
          <a:bodyPr wrap="square">
            <a:spAutoFit/>
          </a:bodyPr>
          <a:lstStyle/>
          <a:p>
            <a:r>
              <a:rPr lang="en-ZA" sz="2400" b="1" dirty="0"/>
              <a:t>Example</a:t>
            </a:r>
          </a:p>
          <a:p>
            <a:endParaRPr lang="en-ZA" sz="2400" b="1" dirty="0"/>
          </a:p>
          <a:p>
            <a:r>
              <a:rPr lang="en-ZA" sz="2400" dirty="0"/>
              <a:t>You travel from Johannesburg to Cape Town (a distance of approximately 1400km). You leave Johannesburg at 06:00 on the Friday morning and arrive in Cape Town at 22:00 the Friday evening. You have travelled 1400km at an average speed of 87,5km per hour.</a:t>
            </a:r>
          </a:p>
        </p:txBody>
      </p:sp>
    </p:spTree>
    <p:extLst>
      <p:ext uri="{BB962C8B-B14F-4D97-AF65-F5344CB8AC3E}">
        <p14:creationId xmlns:p14="http://schemas.microsoft.com/office/powerpoint/2010/main" val="3827798917"/>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ZA" dirty="0"/>
              <a:t>Measuring and Calculating Physical Quantities</a:t>
            </a:r>
          </a:p>
        </p:txBody>
      </p:sp>
      <p:sp>
        <p:nvSpPr>
          <p:cNvPr id="3" name="Slide Number Placeholder 2"/>
          <p:cNvSpPr>
            <a:spLocks noGrp="1"/>
          </p:cNvSpPr>
          <p:nvPr>
            <p:ph type="sldNum" sz="quarter" idx="12"/>
          </p:nvPr>
        </p:nvSpPr>
        <p:spPr/>
        <p:txBody>
          <a:bodyPr/>
          <a:lstStyle/>
          <a:p>
            <a:fld id="{32F83655-DC73-417F-8B26-EB7A1DBB5382}" type="slidenum">
              <a:rPr lang="en-ZA" smtClean="0"/>
              <a:pPr/>
              <a:t>111</a:t>
            </a:fld>
            <a:endParaRPr lang="en-ZA" dirty="0"/>
          </a:p>
        </p:txBody>
      </p:sp>
      <p:sp>
        <p:nvSpPr>
          <p:cNvPr id="4" name="Content Placeholder 3"/>
          <p:cNvSpPr>
            <a:spLocks noGrp="1"/>
          </p:cNvSpPr>
          <p:nvPr>
            <p:ph sz="quarter" idx="1"/>
          </p:nvPr>
        </p:nvSpPr>
        <p:spPr>
          <a:xfrm>
            <a:off x="467544" y="1413295"/>
            <a:ext cx="8219256" cy="5026141"/>
          </a:xfrm>
        </p:spPr>
        <p:txBody>
          <a:bodyPr>
            <a:normAutofit/>
          </a:bodyPr>
          <a:lstStyle/>
          <a:p>
            <a:pPr marL="0" indent="0">
              <a:buNone/>
            </a:pPr>
            <a:endParaRPr lang="en-ZA" dirty="0"/>
          </a:p>
          <a:p>
            <a:pPr marL="0" indent="0">
              <a:buNone/>
            </a:pPr>
            <a:br>
              <a:rPr lang="en-ZA" dirty="0"/>
            </a:br>
            <a:endParaRPr lang="en-ZA" dirty="0"/>
          </a:p>
          <a:p>
            <a:pPr marL="0" indent="0">
              <a:buNone/>
            </a:pPr>
            <a:endParaRPr lang="en-ZA" dirty="0"/>
          </a:p>
        </p:txBody>
      </p:sp>
      <p:sp>
        <p:nvSpPr>
          <p:cNvPr id="7" name="Rectangle 6"/>
          <p:cNvSpPr/>
          <p:nvPr/>
        </p:nvSpPr>
        <p:spPr>
          <a:xfrm>
            <a:off x="374904" y="1396060"/>
            <a:ext cx="8311896" cy="923330"/>
          </a:xfrm>
          <a:prstGeom prst="rect">
            <a:avLst/>
          </a:prstGeom>
        </p:spPr>
        <p:txBody>
          <a:bodyPr wrap="square">
            <a:spAutoFit/>
          </a:bodyPr>
          <a:lstStyle/>
          <a:p>
            <a:endParaRPr lang="en-ZA" b="1" dirty="0"/>
          </a:p>
          <a:p>
            <a:endParaRPr lang="en-ZA" b="1" dirty="0"/>
          </a:p>
          <a:p>
            <a:endParaRPr lang="en-ZA" b="1" dirty="0"/>
          </a:p>
        </p:txBody>
      </p:sp>
      <p:graphicFrame>
        <p:nvGraphicFramePr>
          <p:cNvPr id="12" name="Table 11"/>
          <p:cNvGraphicFramePr>
            <a:graphicFrameLocks noGrp="1"/>
          </p:cNvGraphicFramePr>
          <p:nvPr>
            <p:extLst>
              <p:ext uri="{D42A27DB-BD31-4B8C-83A1-F6EECF244321}">
                <p14:modId xmlns:p14="http://schemas.microsoft.com/office/powerpoint/2010/main" val="2020017746"/>
              </p:ext>
            </p:extLst>
          </p:nvPr>
        </p:nvGraphicFramePr>
        <p:xfrm>
          <a:off x="374904" y="1766083"/>
          <a:ext cx="8218487" cy="3153156"/>
        </p:xfrm>
        <a:graphic>
          <a:graphicData uri="http://schemas.openxmlformats.org/drawingml/2006/table">
            <a:tbl>
              <a:tblPr firstRow="1" firstCol="1" lastRow="1" lastCol="1" bandRow="1" bandCol="1"/>
              <a:tblGrid>
                <a:gridCol w="1530096">
                  <a:extLst>
                    <a:ext uri="{9D8B030D-6E8A-4147-A177-3AD203B41FA5}">
                      <a16:colId xmlns:a16="http://schemas.microsoft.com/office/drawing/2014/main" val="20000"/>
                    </a:ext>
                  </a:extLst>
                </a:gridCol>
                <a:gridCol w="6688391">
                  <a:extLst>
                    <a:ext uri="{9D8B030D-6E8A-4147-A177-3AD203B41FA5}">
                      <a16:colId xmlns:a16="http://schemas.microsoft.com/office/drawing/2014/main" val="20001"/>
                    </a:ext>
                  </a:extLst>
                </a:gridCol>
              </a:tblGrid>
              <a:tr h="0">
                <a:tc>
                  <a:txBody>
                    <a:bodyPr/>
                    <a:lstStyle/>
                    <a:p>
                      <a:pPr algn="ctr">
                        <a:lnSpc>
                          <a:spcPct val="150000"/>
                        </a:lnSpc>
                        <a:spcBef>
                          <a:spcPts val="300"/>
                        </a:spcBef>
                        <a:spcAft>
                          <a:spcPts val="300"/>
                        </a:spcAft>
                      </a:pPr>
                      <a:r>
                        <a:rPr lang="en-ZA" sz="2000" b="1" dirty="0">
                          <a:effectLst/>
                          <a:latin typeface="Calibri" panose="020F0502020204030204" pitchFamily="34" charset="0"/>
                          <a:ea typeface="Calibri" panose="020F0502020204030204" pitchFamily="34" charset="0"/>
                          <a:cs typeface="Calibri" panose="020F0502020204030204" pitchFamily="34" charset="0"/>
                        </a:rPr>
                        <a:t>Acceleration</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FFFFF"/>
                    </a:solidFill>
                  </a:tcPr>
                </a:tc>
                <a:tc>
                  <a:txBody>
                    <a:bodyPr/>
                    <a:lstStyle/>
                    <a:p>
                      <a:pPr>
                        <a:lnSpc>
                          <a:spcPct val="150000"/>
                        </a:lnSpc>
                        <a:spcAft>
                          <a:spcPts val="0"/>
                        </a:spcAft>
                      </a:pPr>
                      <a:r>
                        <a:rPr lang="en-ZA" sz="2000" dirty="0">
                          <a:effectLst/>
                          <a:latin typeface="Calibri" panose="020F0502020204030204" pitchFamily="34" charset="0"/>
                          <a:ea typeface="Calibri" panose="020F0502020204030204" pitchFamily="34" charset="0"/>
                          <a:cs typeface="Calibri" panose="020F0502020204030204" pitchFamily="34" charset="0"/>
                        </a:rPr>
                        <a:t>The acceleration of an object is the rate of change of its speed with respect to time. Acceleration has both speed and direction.</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0"/>
                        </a:spcAft>
                      </a:pPr>
                      <a:r>
                        <a:rPr lang="en-ZA" sz="2000" dirty="0">
                          <a:effectLst/>
                          <a:latin typeface="Calibri" panose="020F0502020204030204" pitchFamily="34" charset="0"/>
                          <a:ea typeface="Calibri" panose="020F0502020204030204" pitchFamily="34" charset="0"/>
                          <a:cs typeface="Calibri" panose="020F0502020204030204" pitchFamily="34" charset="0"/>
                        </a:rPr>
                        <a:t> </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0"/>
                        </a:spcAft>
                      </a:pPr>
                      <a:r>
                        <a:rPr lang="en-ZA" sz="2000" dirty="0">
                          <a:effectLst/>
                          <a:latin typeface="Calibri" panose="020F0502020204030204" pitchFamily="34" charset="0"/>
                          <a:ea typeface="Calibri" panose="020F0502020204030204" pitchFamily="34" charset="0"/>
                          <a:cs typeface="Calibri" panose="020F0502020204030204" pitchFamily="34" charset="0"/>
                        </a:rPr>
                        <a:t>To completely understand acceleration, it is necessary to understand what velocity is. Velocity is the rate at which an object changes position. </a:t>
                      </a:r>
                      <a:r>
                        <a:rPr lang="en-ZA" sz="2000" b="1" dirty="0">
                          <a:effectLst/>
                          <a:latin typeface="Calibri" panose="020F0502020204030204" pitchFamily="34" charset="0"/>
                          <a:ea typeface="Calibri" panose="020F0502020204030204" pitchFamily="34" charset="0"/>
                          <a:cs typeface="Calibri" panose="020F0502020204030204" pitchFamily="34" charset="0"/>
                        </a:rPr>
                        <a:t>It is speed with direction.</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11840260"/>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ZA" dirty="0"/>
              <a:t>Measuring and Calculating Physical Quantities</a:t>
            </a:r>
          </a:p>
        </p:txBody>
      </p:sp>
      <p:sp>
        <p:nvSpPr>
          <p:cNvPr id="3" name="Slide Number Placeholder 2"/>
          <p:cNvSpPr>
            <a:spLocks noGrp="1"/>
          </p:cNvSpPr>
          <p:nvPr>
            <p:ph type="sldNum" sz="quarter" idx="12"/>
          </p:nvPr>
        </p:nvSpPr>
        <p:spPr/>
        <p:txBody>
          <a:bodyPr/>
          <a:lstStyle/>
          <a:p>
            <a:fld id="{32F83655-DC73-417F-8B26-EB7A1DBB5382}" type="slidenum">
              <a:rPr lang="en-ZA" smtClean="0"/>
              <a:pPr/>
              <a:t>112</a:t>
            </a:fld>
            <a:endParaRPr lang="en-ZA" dirty="0"/>
          </a:p>
        </p:txBody>
      </p:sp>
      <p:sp>
        <p:nvSpPr>
          <p:cNvPr id="4" name="Content Placeholder 3"/>
          <p:cNvSpPr>
            <a:spLocks noGrp="1"/>
          </p:cNvSpPr>
          <p:nvPr>
            <p:ph sz="quarter" idx="1"/>
          </p:nvPr>
        </p:nvSpPr>
        <p:spPr>
          <a:xfrm>
            <a:off x="467544" y="1413296"/>
            <a:ext cx="8219256" cy="5006554"/>
          </a:xfrm>
        </p:spPr>
        <p:txBody>
          <a:bodyPr>
            <a:normAutofit fontScale="77500" lnSpcReduction="20000"/>
          </a:bodyPr>
          <a:lstStyle/>
          <a:p>
            <a:pPr marL="0" indent="0">
              <a:buNone/>
            </a:pPr>
            <a:r>
              <a:rPr lang="en-ZA" sz="2600" b="1" dirty="0"/>
              <a:t>Example</a:t>
            </a:r>
          </a:p>
          <a:p>
            <a:pPr marL="0" indent="0">
              <a:buNone/>
            </a:pPr>
            <a:r>
              <a:rPr lang="en-ZA" sz="2600" i="1" dirty="0"/>
              <a:t> </a:t>
            </a:r>
            <a:endParaRPr lang="en-ZA" sz="2600" dirty="0"/>
          </a:p>
          <a:p>
            <a:r>
              <a:rPr lang="en-ZA" sz="2600" dirty="0"/>
              <a:t>A good example of acceleration is when you are standing at a red traffic light and it turns green. You accelerate by increasing the force on the accelerator. To decelerate, one takes one’s foot off the accelerator and puts pressure on the brake pedal.</a:t>
            </a:r>
          </a:p>
          <a:p>
            <a:pPr marL="0" indent="0">
              <a:buNone/>
            </a:pPr>
            <a:r>
              <a:rPr lang="en-ZA" sz="2600" dirty="0"/>
              <a:t> </a:t>
            </a:r>
          </a:p>
          <a:p>
            <a:pPr marL="0" indent="0">
              <a:buNone/>
            </a:pPr>
            <a:r>
              <a:rPr lang="en-ZA" sz="2600" b="1" dirty="0"/>
              <a:t>To illustrate velocity, do the following:</a:t>
            </a:r>
          </a:p>
          <a:p>
            <a:pPr marL="0" indent="0">
              <a:buNone/>
            </a:pPr>
            <a:endParaRPr lang="en-ZA" sz="2600" dirty="0"/>
          </a:p>
          <a:p>
            <a:pPr lvl="0" fontAlgn="base"/>
            <a:r>
              <a:rPr lang="en-GB" sz="2600" dirty="0">
                <a:effectLst>
                  <a:outerShdw sx="0" sy="0">
                    <a:srgbClr val="000000"/>
                  </a:outerShdw>
                </a:effectLst>
              </a:rPr>
              <a:t>Stand up and take one step forward</a:t>
            </a:r>
            <a:endParaRPr lang="en-ZA" sz="2600" dirty="0">
              <a:effectLst>
                <a:outerShdw sx="0" sy="0">
                  <a:srgbClr val="000000"/>
                </a:outerShdw>
              </a:effectLst>
            </a:endParaRPr>
          </a:p>
          <a:p>
            <a:pPr lvl="0" fontAlgn="base"/>
            <a:r>
              <a:rPr lang="en-GB" sz="2600" dirty="0">
                <a:effectLst>
                  <a:outerShdw sx="0" sy="0">
                    <a:srgbClr val="000000"/>
                  </a:outerShdw>
                </a:effectLst>
              </a:rPr>
              <a:t>Now take one step back to your original position</a:t>
            </a:r>
            <a:endParaRPr lang="en-ZA" sz="2600" dirty="0">
              <a:effectLst>
                <a:outerShdw sx="0" sy="0">
                  <a:srgbClr val="000000"/>
                </a:outerShdw>
              </a:effectLst>
            </a:endParaRPr>
          </a:p>
          <a:p>
            <a:pPr marL="0" indent="0">
              <a:buNone/>
            </a:pPr>
            <a:br>
              <a:rPr lang="en-GB" sz="2600" dirty="0"/>
            </a:br>
            <a:r>
              <a:rPr lang="en-GB" sz="2600" dirty="0"/>
              <a:t> </a:t>
            </a:r>
            <a:endParaRPr lang="en-ZA" sz="2600" dirty="0"/>
          </a:p>
          <a:p>
            <a:r>
              <a:rPr lang="en-ZA" sz="2600" dirty="0"/>
              <a:t>Your position does not change, even though you are putting out energy. However, to maximise your velocity, you need to make an effort to move forwards, backwards or sideways (note the direction) and place yourself in another direction.</a:t>
            </a:r>
          </a:p>
          <a:p>
            <a:pPr marL="0" indent="0">
              <a:buNone/>
            </a:pPr>
            <a:endParaRPr lang="en-ZA" dirty="0"/>
          </a:p>
        </p:txBody>
      </p:sp>
    </p:spTree>
    <p:extLst>
      <p:ext uri="{BB962C8B-B14F-4D97-AF65-F5344CB8AC3E}">
        <p14:creationId xmlns:p14="http://schemas.microsoft.com/office/powerpoint/2010/main" val="2653182495"/>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ZA" dirty="0"/>
              <a:t>Measuring and Calculating Physical Quantities</a:t>
            </a:r>
          </a:p>
        </p:txBody>
      </p:sp>
      <p:sp>
        <p:nvSpPr>
          <p:cNvPr id="3" name="Slide Number Placeholder 2"/>
          <p:cNvSpPr>
            <a:spLocks noGrp="1"/>
          </p:cNvSpPr>
          <p:nvPr>
            <p:ph type="sldNum" sz="quarter" idx="12"/>
          </p:nvPr>
        </p:nvSpPr>
        <p:spPr/>
        <p:txBody>
          <a:bodyPr/>
          <a:lstStyle/>
          <a:p>
            <a:fld id="{32F83655-DC73-417F-8B26-EB7A1DBB5382}" type="slidenum">
              <a:rPr lang="en-ZA" smtClean="0"/>
              <a:pPr/>
              <a:t>113</a:t>
            </a:fld>
            <a:endParaRPr lang="en-ZA" dirty="0"/>
          </a:p>
        </p:txBody>
      </p:sp>
      <p:sp>
        <p:nvSpPr>
          <p:cNvPr id="4" name="Content Placeholder 3"/>
          <p:cNvSpPr>
            <a:spLocks noGrp="1"/>
          </p:cNvSpPr>
          <p:nvPr>
            <p:ph sz="quarter" idx="1"/>
          </p:nvPr>
        </p:nvSpPr>
        <p:spPr/>
        <p:txBody>
          <a:bodyPr/>
          <a:lstStyle/>
          <a:p>
            <a:pPr marL="0" indent="0">
              <a:buNone/>
            </a:pPr>
            <a:r>
              <a:rPr lang="en-ZA" b="1" dirty="0"/>
              <a:t>Now do the following:</a:t>
            </a:r>
          </a:p>
          <a:p>
            <a:pPr marL="0" indent="0">
              <a:buNone/>
            </a:pPr>
            <a:endParaRPr lang="en-ZA" dirty="0"/>
          </a:p>
          <a:p>
            <a:pPr lvl="0" fontAlgn="base"/>
            <a:r>
              <a:rPr lang="en-GB" dirty="0">
                <a:effectLst>
                  <a:outerShdw sx="0" sy="0">
                    <a:srgbClr val="000000"/>
                  </a:outerShdw>
                </a:effectLst>
              </a:rPr>
              <a:t>Stand up and take three steps forward</a:t>
            </a:r>
            <a:endParaRPr lang="en-ZA" dirty="0">
              <a:effectLst>
                <a:outerShdw sx="0" sy="0">
                  <a:srgbClr val="000000"/>
                </a:outerShdw>
              </a:effectLst>
            </a:endParaRPr>
          </a:p>
          <a:p>
            <a:pPr lvl="0" fontAlgn="base"/>
            <a:r>
              <a:rPr lang="en-GB" dirty="0">
                <a:effectLst>
                  <a:outerShdw sx="0" sy="0">
                    <a:srgbClr val="000000"/>
                  </a:outerShdw>
                </a:effectLst>
              </a:rPr>
              <a:t>Now take one step back</a:t>
            </a:r>
            <a:endParaRPr lang="en-ZA" dirty="0">
              <a:effectLst>
                <a:outerShdw sx="0" sy="0">
                  <a:srgbClr val="000000"/>
                </a:outerShdw>
              </a:effectLst>
            </a:endParaRPr>
          </a:p>
          <a:p>
            <a:pPr marL="0" indent="0">
              <a:buNone/>
            </a:pPr>
            <a:endParaRPr lang="en-ZA" dirty="0"/>
          </a:p>
          <a:p>
            <a:r>
              <a:rPr lang="en-ZA" dirty="0"/>
              <a:t>In this case your displacement, or velocity, is two steps forward.</a:t>
            </a:r>
          </a:p>
          <a:p>
            <a:pPr marL="0" indent="0">
              <a:buNone/>
            </a:pPr>
            <a:endParaRPr lang="en-ZA" dirty="0"/>
          </a:p>
          <a:p>
            <a:pPr marL="0" indent="0">
              <a:buNone/>
            </a:pPr>
            <a:r>
              <a:rPr lang="en-ZA" b="1" dirty="0"/>
              <a:t>You need  at least two of the following elements to calculate acceleration:</a:t>
            </a:r>
          </a:p>
          <a:p>
            <a:pPr marL="0" indent="0">
              <a:buNone/>
            </a:pPr>
            <a:endParaRPr lang="en-ZA" dirty="0"/>
          </a:p>
        </p:txBody>
      </p:sp>
    </p:spTree>
    <p:extLst>
      <p:ext uri="{BB962C8B-B14F-4D97-AF65-F5344CB8AC3E}">
        <p14:creationId xmlns:p14="http://schemas.microsoft.com/office/powerpoint/2010/main" val="212280675"/>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ZA" dirty="0"/>
              <a:t>Measuring and Calculating Physical Quantities</a:t>
            </a:r>
          </a:p>
        </p:txBody>
      </p:sp>
      <p:sp>
        <p:nvSpPr>
          <p:cNvPr id="3" name="Slide Number Placeholder 2"/>
          <p:cNvSpPr>
            <a:spLocks noGrp="1"/>
          </p:cNvSpPr>
          <p:nvPr>
            <p:ph type="sldNum" sz="quarter" idx="12"/>
          </p:nvPr>
        </p:nvSpPr>
        <p:spPr/>
        <p:txBody>
          <a:bodyPr/>
          <a:lstStyle/>
          <a:p>
            <a:fld id="{32F83655-DC73-417F-8B26-EB7A1DBB5382}" type="slidenum">
              <a:rPr lang="en-ZA" smtClean="0"/>
              <a:pPr/>
              <a:t>114</a:t>
            </a:fld>
            <a:endParaRPr lang="en-ZA" dirty="0"/>
          </a:p>
        </p:txBody>
      </p:sp>
      <p:sp>
        <p:nvSpPr>
          <p:cNvPr id="4" name="Content Placeholder 3"/>
          <p:cNvSpPr>
            <a:spLocks noGrp="1"/>
          </p:cNvSpPr>
          <p:nvPr>
            <p:ph sz="quarter" idx="1"/>
          </p:nvPr>
        </p:nvSpPr>
        <p:spPr>
          <a:xfrm>
            <a:off x="467544" y="1282638"/>
            <a:ext cx="8219256" cy="4680000"/>
          </a:xfrm>
        </p:spPr>
        <p:txBody>
          <a:bodyPr/>
          <a:lstStyle/>
          <a:p>
            <a:pPr marL="0" indent="0">
              <a:buNone/>
            </a:pPr>
            <a:r>
              <a:rPr lang="en-ZA" sz="2000" b="1" dirty="0"/>
              <a:t>Thus:</a:t>
            </a:r>
          </a:p>
          <a:p>
            <a:r>
              <a:rPr lang="en-ZA" sz="2000" dirty="0"/>
              <a:t>Displacement = Velocity multiplied by time (vxt)</a:t>
            </a:r>
          </a:p>
          <a:p>
            <a:r>
              <a:rPr lang="en-ZA" sz="2000" dirty="0"/>
              <a:t>Velocity = Displacement divided by time (d÷t)</a:t>
            </a:r>
          </a:p>
          <a:p>
            <a:r>
              <a:rPr lang="en-ZA" sz="2000" dirty="0"/>
              <a:t>Time = Displacement divided by velocity (d÷v)</a:t>
            </a:r>
          </a:p>
          <a:p>
            <a:pPr marL="0" indent="0">
              <a:buNone/>
            </a:pPr>
            <a:endParaRPr lang="en-ZA" dirty="0"/>
          </a:p>
        </p:txBody>
      </p:sp>
      <p:pic>
        <p:nvPicPr>
          <p:cNvPr id="5" name="Picture 4"/>
          <p:cNvPicPr/>
          <p:nvPr/>
        </p:nvPicPr>
        <p:blipFill>
          <a:blip r:embed="rId2">
            <a:extLst>
              <a:ext uri="{28A0092B-C50C-407E-A947-70E740481C1C}">
                <a14:useLocalDpi xmlns:a14="http://schemas.microsoft.com/office/drawing/2010/main" val="0"/>
              </a:ext>
            </a:extLst>
          </a:blip>
          <a:srcRect l="1341" t="1302" r="4474" b="4688"/>
          <a:stretch>
            <a:fillRect/>
          </a:stretch>
        </p:blipFill>
        <p:spPr bwMode="auto">
          <a:xfrm>
            <a:off x="2601532" y="3143262"/>
            <a:ext cx="3472466" cy="3067038"/>
          </a:xfrm>
          <a:prstGeom prst="rect">
            <a:avLst/>
          </a:prstGeom>
          <a:noFill/>
          <a:ln>
            <a:noFill/>
          </a:ln>
        </p:spPr>
      </p:pic>
    </p:spTree>
    <p:extLst>
      <p:ext uri="{BB962C8B-B14F-4D97-AF65-F5344CB8AC3E}">
        <p14:creationId xmlns:p14="http://schemas.microsoft.com/office/powerpoint/2010/main" val="2510956316"/>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ZA" dirty="0"/>
              <a:t>Measuring and Calculating Physical Quantities</a:t>
            </a:r>
          </a:p>
        </p:txBody>
      </p:sp>
      <p:sp>
        <p:nvSpPr>
          <p:cNvPr id="3" name="Slide Number Placeholder 2"/>
          <p:cNvSpPr>
            <a:spLocks noGrp="1"/>
          </p:cNvSpPr>
          <p:nvPr>
            <p:ph type="sldNum" sz="quarter" idx="12"/>
          </p:nvPr>
        </p:nvSpPr>
        <p:spPr/>
        <p:txBody>
          <a:bodyPr/>
          <a:lstStyle/>
          <a:p>
            <a:fld id="{32F83655-DC73-417F-8B26-EB7A1DBB5382}" type="slidenum">
              <a:rPr lang="en-ZA" smtClean="0"/>
              <a:pPr/>
              <a:t>115</a:t>
            </a:fld>
            <a:endParaRPr lang="en-ZA" dirty="0"/>
          </a:p>
        </p:txBody>
      </p:sp>
      <p:sp>
        <p:nvSpPr>
          <p:cNvPr id="4" name="Content Placeholder 3"/>
          <p:cNvSpPr>
            <a:spLocks noGrp="1"/>
          </p:cNvSpPr>
          <p:nvPr>
            <p:ph sz="quarter" idx="1"/>
          </p:nvPr>
        </p:nvSpPr>
        <p:spPr/>
        <p:txBody>
          <a:bodyPr>
            <a:normAutofit fontScale="92500" lnSpcReduction="20000"/>
          </a:bodyPr>
          <a:lstStyle/>
          <a:p>
            <a:pPr marL="0" indent="0">
              <a:buNone/>
            </a:pPr>
            <a:r>
              <a:rPr lang="en-ZA" b="1" dirty="0"/>
              <a:t>Estimating the Measure of Quantities</a:t>
            </a:r>
          </a:p>
          <a:p>
            <a:pPr marL="0" indent="0">
              <a:buNone/>
            </a:pPr>
            <a:r>
              <a:rPr lang="en-ZA" b="1" i="1" dirty="0"/>
              <a:t> </a:t>
            </a:r>
            <a:endParaRPr lang="en-ZA" dirty="0"/>
          </a:p>
          <a:p>
            <a:r>
              <a:rPr lang="en-ZA" b="1" dirty="0"/>
              <a:t>Estimation</a:t>
            </a:r>
            <a:r>
              <a:rPr lang="en-ZA" dirty="0"/>
              <a:t> is an important process, as it often leads to better planning of the solution to a problem and provides a way of checking to make sure whether an answer at least makes sense.</a:t>
            </a:r>
          </a:p>
          <a:p>
            <a:pPr marL="0" indent="0">
              <a:buNone/>
            </a:pPr>
            <a:r>
              <a:rPr lang="en-ZA" b="1" i="1" dirty="0"/>
              <a:t> </a:t>
            </a:r>
            <a:endParaRPr lang="en-ZA" dirty="0"/>
          </a:p>
          <a:p>
            <a:pPr marL="0" indent="0">
              <a:buNone/>
            </a:pPr>
            <a:r>
              <a:rPr lang="en-ZA" b="1" dirty="0"/>
              <a:t>Example</a:t>
            </a:r>
          </a:p>
          <a:p>
            <a:pPr marL="0" indent="0">
              <a:buNone/>
            </a:pPr>
            <a:endParaRPr lang="en-ZA" dirty="0"/>
          </a:p>
          <a:p>
            <a:pPr marL="0" indent="0">
              <a:buNone/>
            </a:pPr>
            <a:r>
              <a:rPr lang="en-ZA" b="1" dirty="0"/>
              <a:t>To estimate lengths, rather inaccurate but conventional measures are used:</a:t>
            </a:r>
          </a:p>
          <a:p>
            <a:pPr lvl="0" fontAlgn="base"/>
            <a:r>
              <a:rPr lang="en-GB" dirty="0">
                <a:effectLst>
                  <a:outerShdw sx="0" sy="0">
                    <a:srgbClr val="000000"/>
                  </a:outerShdw>
                </a:effectLst>
              </a:rPr>
              <a:t>The length of a good stride is approximately one meter</a:t>
            </a:r>
            <a:endParaRPr lang="en-ZA" dirty="0">
              <a:effectLst>
                <a:outerShdw sx="0" sy="0">
                  <a:srgbClr val="000000"/>
                </a:outerShdw>
              </a:effectLst>
            </a:endParaRPr>
          </a:p>
          <a:p>
            <a:pPr lvl="0" fontAlgn="base"/>
            <a:r>
              <a:rPr lang="en-GB" dirty="0">
                <a:effectLst>
                  <a:outerShdw sx="0" sy="0">
                    <a:srgbClr val="000000"/>
                  </a:outerShdw>
                </a:effectLst>
              </a:rPr>
              <a:t>The span of a hand is approximately 20cm</a:t>
            </a:r>
            <a:endParaRPr lang="en-ZA" dirty="0">
              <a:effectLst>
                <a:outerShdw sx="0" sy="0">
                  <a:srgbClr val="000000"/>
                </a:outerShdw>
              </a:effectLst>
            </a:endParaRPr>
          </a:p>
          <a:p>
            <a:pPr lvl="0" fontAlgn="base"/>
            <a:r>
              <a:rPr lang="en-GB" dirty="0">
                <a:effectLst>
                  <a:outerShdw sx="0" sy="0">
                    <a:srgbClr val="000000"/>
                  </a:outerShdw>
                </a:effectLst>
              </a:rPr>
              <a:t>The area of two soccer fields is approximately 1 hectare</a:t>
            </a:r>
            <a:endParaRPr lang="en-ZA" dirty="0">
              <a:effectLst>
                <a:outerShdw sx="0" sy="0">
                  <a:srgbClr val="000000"/>
                </a:outerShdw>
              </a:effectLst>
            </a:endParaRPr>
          </a:p>
          <a:p>
            <a:pPr marL="0" indent="0">
              <a:buNone/>
            </a:pPr>
            <a:endParaRPr lang="en-ZA" dirty="0"/>
          </a:p>
        </p:txBody>
      </p:sp>
    </p:spTree>
    <p:extLst>
      <p:ext uri="{BB962C8B-B14F-4D97-AF65-F5344CB8AC3E}">
        <p14:creationId xmlns:p14="http://schemas.microsoft.com/office/powerpoint/2010/main" val="1787023183"/>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ZA" dirty="0"/>
              <a:t>Measuring and Calculating Physical Quantities</a:t>
            </a:r>
          </a:p>
        </p:txBody>
      </p:sp>
      <p:sp>
        <p:nvSpPr>
          <p:cNvPr id="3" name="Slide Number Placeholder 2"/>
          <p:cNvSpPr>
            <a:spLocks noGrp="1"/>
          </p:cNvSpPr>
          <p:nvPr>
            <p:ph type="sldNum" sz="quarter" idx="12"/>
          </p:nvPr>
        </p:nvSpPr>
        <p:spPr/>
        <p:txBody>
          <a:bodyPr/>
          <a:lstStyle/>
          <a:p>
            <a:fld id="{32F83655-DC73-417F-8B26-EB7A1DBB5382}" type="slidenum">
              <a:rPr lang="en-ZA" smtClean="0"/>
              <a:pPr/>
              <a:t>116</a:t>
            </a:fld>
            <a:endParaRPr lang="en-ZA" dirty="0"/>
          </a:p>
        </p:txBody>
      </p:sp>
      <p:sp>
        <p:nvSpPr>
          <p:cNvPr id="4" name="Content Placeholder 3"/>
          <p:cNvSpPr>
            <a:spLocks noGrp="1"/>
          </p:cNvSpPr>
          <p:nvPr>
            <p:ph sz="quarter" idx="1"/>
          </p:nvPr>
        </p:nvSpPr>
        <p:spPr/>
        <p:txBody>
          <a:bodyPr>
            <a:normAutofit/>
          </a:bodyPr>
          <a:lstStyle/>
          <a:p>
            <a:pPr marL="0" indent="0">
              <a:buNone/>
            </a:pPr>
            <a:r>
              <a:rPr lang="en-ZA" b="1" dirty="0"/>
              <a:t>Accuracy and Precision in Measurement </a:t>
            </a:r>
          </a:p>
          <a:p>
            <a:pPr marL="0" indent="0">
              <a:buNone/>
            </a:pPr>
            <a:endParaRPr lang="en-ZA" dirty="0"/>
          </a:p>
          <a:p>
            <a:pPr marL="0" indent="0">
              <a:buNone/>
            </a:pPr>
            <a:r>
              <a:rPr lang="en-ZA" dirty="0"/>
              <a:t> Accurate measurement has become  an important element of people’s daily lives.  </a:t>
            </a:r>
          </a:p>
          <a:p>
            <a:pPr marL="0" indent="0">
              <a:buNone/>
            </a:pPr>
            <a:endParaRPr lang="en-ZA" dirty="0"/>
          </a:p>
          <a:p>
            <a:pPr marL="0" indent="0">
              <a:buNone/>
            </a:pPr>
            <a:r>
              <a:rPr lang="en-ZA" dirty="0"/>
              <a:t>People are already aware that no measurement is ever exact. </a:t>
            </a:r>
          </a:p>
          <a:p>
            <a:pPr marL="0" indent="0">
              <a:buNone/>
            </a:pPr>
            <a:endParaRPr lang="en-ZA" dirty="0"/>
          </a:p>
          <a:p>
            <a:pPr marL="0" indent="0">
              <a:buNone/>
            </a:pPr>
            <a:r>
              <a:rPr lang="en-ZA" dirty="0"/>
              <a:t>The reason for this lies in what we are measuring , how we are measuring it and the instrument that is used to make that measurement. The best accuracy anyone can claim is half of the least measurement being taken.</a:t>
            </a:r>
          </a:p>
          <a:p>
            <a:pPr marL="0" indent="0">
              <a:buNone/>
            </a:pPr>
            <a:endParaRPr lang="en-ZA" dirty="0"/>
          </a:p>
        </p:txBody>
      </p:sp>
    </p:spTree>
    <p:extLst>
      <p:ext uri="{BB962C8B-B14F-4D97-AF65-F5344CB8AC3E}">
        <p14:creationId xmlns:p14="http://schemas.microsoft.com/office/powerpoint/2010/main" val="2316136629"/>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ZA" dirty="0"/>
              <a:t>Measuring and Calculating Physical Quantities</a:t>
            </a:r>
          </a:p>
        </p:txBody>
      </p:sp>
      <p:sp>
        <p:nvSpPr>
          <p:cNvPr id="3" name="Slide Number Placeholder 2"/>
          <p:cNvSpPr>
            <a:spLocks noGrp="1"/>
          </p:cNvSpPr>
          <p:nvPr>
            <p:ph type="sldNum" sz="quarter" idx="12"/>
          </p:nvPr>
        </p:nvSpPr>
        <p:spPr/>
        <p:txBody>
          <a:bodyPr/>
          <a:lstStyle/>
          <a:p>
            <a:fld id="{32F83655-DC73-417F-8B26-EB7A1DBB5382}" type="slidenum">
              <a:rPr lang="en-ZA" smtClean="0"/>
              <a:pPr/>
              <a:t>117</a:t>
            </a:fld>
            <a:endParaRPr lang="en-ZA" dirty="0"/>
          </a:p>
        </p:txBody>
      </p:sp>
      <p:sp>
        <p:nvSpPr>
          <p:cNvPr id="4" name="Content Placeholder 3"/>
          <p:cNvSpPr>
            <a:spLocks noGrp="1"/>
          </p:cNvSpPr>
          <p:nvPr>
            <p:ph sz="quarter" idx="1"/>
          </p:nvPr>
        </p:nvSpPr>
        <p:spPr/>
        <p:txBody>
          <a:bodyPr>
            <a:normAutofit fontScale="92500" lnSpcReduction="20000"/>
          </a:bodyPr>
          <a:lstStyle/>
          <a:p>
            <a:pPr marL="0" indent="0">
              <a:buNone/>
            </a:pPr>
            <a:r>
              <a:rPr lang="en-ZA" sz="2600" b="1" dirty="0"/>
              <a:t>What does this mean?</a:t>
            </a:r>
            <a:endParaRPr lang="en-ZA" sz="2600" dirty="0"/>
          </a:p>
          <a:p>
            <a:pPr marL="0" indent="0">
              <a:buNone/>
            </a:pPr>
            <a:r>
              <a:rPr lang="en-ZA" dirty="0"/>
              <a:t> </a:t>
            </a:r>
          </a:p>
          <a:p>
            <a:r>
              <a:rPr lang="en-ZA" dirty="0"/>
              <a:t>When a measurement is given as 16cm, this means that the object being measured is closer to 16cm than to either 17cm or 15cm. thus the greatest length the 16cm could be is less than 16,5cm and the least length it could be is 15,5cm.</a:t>
            </a:r>
          </a:p>
          <a:p>
            <a:pPr marL="0" indent="0">
              <a:buNone/>
            </a:pPr>
            <a:endParaRPr lang="en-ZA" dirty="0"/>
          </a:p>
          <a:p>
            <a:r>
              <a:rPr lang="en-ZA" dirty="0"/>
              <a:t>All measurements are affected by inaccuracies, e.g. when you weigh a toddler, you will get different readings if you weigh the child on different scales and in different places.  The speedometer on your car either under reads the speed you are driving or it over reads the speed.</a:t>
            </a:r>
          </a:p>
          <a:p>
            <a:pPr marL="0" indent="0">
              <a:buNone/>
            </a:pPr>
            <a:endParaRPr lang="en-ZA" dirty="0"/>
          </a:p>
          <a:p>
            <a:r>
              <a:rPr lang="en-ZA" dirty="0"/>
              <a:t>The allowed difference between an accurate reading and an inaccurate reading is called the tolerance.</a:t>
            </a:r>
          </a:p>
          <a:p>
            <a:pPr marL="0" indent="0">
              <a:buNone/>
            </a:pPr>
            <a:endParaRPr lang="en-ZA" dirty="0"/>
          </a:p>
        </p:txBody>
      </p:sp>
    </p:spTree>
    <p:extLst>
      <p:ext uri="{BB962C8B-B14F-4D97-AF65-F5344CB8AC3E}">
        <p14:creationId xmlns:p14="http://schemas.microsoft.com/office/powerpoint/2010/main" val="4066811897"/>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ZA" dirty="0"/>
              <a:t>Measuring and Calculating Physical Quantities</a:t>
            </a:r>
          </a:p>
        </p:txBody>
      </p:sp>
      <p:sp>
        <p:nvSpPr>
          <p:cNvPr id="3" name="Slide Number Placeholder 2"/>
          <p:cNvSpPr>
            <a:spLocks noGrp="1"/>
          </p:cNvSpPr>
          <p:nvPr>
            <p:ph type="sldNum" sz="quarter" idx="12"/>
          </p:nvPr>
        </p:nvSpPr>
        <p:spPr/>
        <p:txBody>
          <a:bodyPr/>
          <a:lstStyle/>
          <a:p>
            <a:fld id="{32F83655-DC73-417F-8B26-EB7A1DBB5382}" type="slidenum">
              <a:rPr lang="en-ZA" smtClean="0"/>
              <a:pPr/>
              <a:t>118</a:t>
            </a:fld>
            <a:endParaRPr lang="en-ZA" dirty="0"/>
          </a:p>
        </p:txBody>
      </p:sp>
      <p:sp>
        <p:nvSpPr>
          <p:cNvPr id="4" name="Content Placeholder 3"/>
          <p:cNvSpPr>
            <a:spLocks noGrp="1"/>
          </p:cNvSpPr>
          <p:nvPr>
            <p:ph sz="quarter" idx="1"/>
          </p:nvPr>
        </p:nvSpPr>
        <p:spPr/>
        <p:txBody>
          <a:bodyPr>
            <a:normAutofit fontScale="85000" lnSpcReduction="10000"/>
          </a:bodyPr>
          <a:lstStyle/>
          <a:p>
            <a:pPr marL="0" indent="0">
              <a:buNone/>
            </a:pPr>
            <a:r>
              <a:rPr lang="en-ZA" b="1" dirty="0"/>
              <a:t>Tolerance</a:t>
            </a:r>
          </a:p>
          <a:p>
            <a:pPr marL="0" indent="0">
              <a:buNone/>
            </a:pPr>
            <a:endParaRPr lang="en-ZA" dirty="0"/>
          </a:p>
          <a:p>
            <a:pPr marL="0" indent="0">
              <a:buNone/>
            </a:pPr>
            <a:r>
              <a:rPr lang="en-ZA" dirty="0"/>
              <a:t>Tolerance is the variation in measurement for a particular measuring device that can be allowed. The tolerance allowed on measuring devices varies according to the quantity being measured and the nature of the device.</a:t>
            </a:r>
          </a:p>
          <a:p>
            <a:pPr marL="0" indent="0">
              <a:buNone/>
            </a:pPr>
            <a:endParaRPr lang="en-ZA" dirty="0"/>
          </a:p>
          <a:p>
            <a:pPr marL="0" indent="0">
              <a:buNone/>
            </a:pPr>
            <a:r>
              <a:rPr lang="en-ZA" b="1" dirty="0"/>
              <a:t>Example</a:t>
            </a:r>
          </a:p>
          <a:p>
            <a:pPr marL="0" indent="0">
              <a:buNone/>
            </a:pPr>
            <a:r>
              <a:rPr lang="en-ZA" dirty="0"/>
              <a:t>The butchers’ scales have an approximate tolerance of 7 grams for 4,5 kilograms.</a:t>
            </a:r>
          </a:p>
          <a:p>
            <a:pPr marL="0" indent="0">
              <a:buNone/>
            </a:pPr>
            <a:endParaRPr lang="en-ZA" dirty="0"/>
          </a:p>
          <a:p>
            <a:pPr marL="0" indent="0">
              <a:buNone/>
            </a:pPr>
            <a:r>
              <a:rPr lang="en-ZA" dirty="0"/>
              <a:t>Every measurement has some potential for error.  The difference between the stated measurement and the true value is defined as the error. </a:t>
            </a:r>
          </a:p>
          <a:p>
            <a:pPr marL="0" indent="0">
              <a:buNone/>
            </a:pPr>
            <a:endParaRPr lang="en-ZA" dirty="0"/>
          </a:p>
          <a:p>
            <a:pPr marL="0" indent="0">
              <a:buNone/>
            </a:pPr>
            <a:r>
              <a:rPr lang="en-ZA" dirty="0"/>
              <a:t> 		</a:t>
            </a:r>
            <a:r>
              <a:rPr lang="en-ZA" sz="2800" b="1" dirty="0"/>
              <a:t>Error = Measured Value – True Value</a:t>
            </a:r>
          </a:p>
          <a:p>
            <a:pPr marL="0" indent="0">
              <a:buNone/>
            </a:pPr>
            <a:endParaRPr lang="en-ZA" dirty="0"/>
          </a:p>
        </p:txBody>
      </p:sp>
    </p:spTree>
    <p:extLst>
      <p:ext uri="{BB962C8B-B14F-4D97-AF65-F5344CB8AC3E}">
        <p14:creationId xmlns:p14="http://schemas.microsoft.com/office/powerpoint/2010/main" val="158549608"/>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ZA" dirty="0"/>
              <a:t>Measuring and Calculating Physical Quantities</a:t>
            </a:r>
          </a:p>
        </p:txBody>
      </p:sp>
      <p:sp>
        <p:nvSpPr>
          <p:cNvPr id="3" name="Slide Number Placeholder 2"/>
          <p:cNvSpPr>
            <a:spLocks noGrp="1"/>
          </p:cNvSpPr>
          <p:nvPr>
            <p:ph type="sldNum" sz="quarter" idx="12"/>
          </p:nvPr>
        </p:nvSpPr>
        <p:spPr/>
        <p:txBody>
          <a:bodyPr/>
          <a:lstStyle/>
          <a:p>
            <a:fld id="{32F83655-DC73-417F-8B26-EB7A1DBB5382}" type="slidenum">
              <a:rPr lang="en-ZA" smtClean="0"/>
              <a:pPr/>
              <a:t>119</a:t>
            </a:fld>
            <a:endParaRPr lang="en-ZA" dirty="0"/>
          </a:p>
        </p:txBody>
      </p:sp>
      <p:sp>
        <p:nvSpPr>
          <p:cNvPr id="4" name="Content Placeholder 3"/>
          <p:cNvSpPr>
            <a:spLocks noGrp="1"/>
          </p:cNvSpPr>
          <p:nvPr>
            <p:ph sz="quarter" idx="1"/>
          </p:nvPr>
        </p:nvSpPr>
        <p:spPr>
          <a:xfrm>
            <a:off x="467544" y="1282638"/>
            <a:ext cx="8219256" cy="4680000"/>
          </a:xfrm>
        </p:spPr>
        <p:txBody>
          <a:bodyPr>
            <a:normAutofit/>
          </a:bodyPr>
          <a:lstStyle/>
          <a:p>
            <a:pPr marL="0" indent="0">
              <a:buNone/>
            </a:pPr>
            <a:r>
              <a:rPr lang="en-ZA" sz="2000" b="1" dirty="0"/>
              <a:t>Heights and Distances</a:t>
            </a:r>
          </a:p>
          <a:p>
            <a:pPr marL="0" indent="0">
              <a:buNone/>
            </a:pPr>
            <a:endParaRPr lang="en-ZA" sz="2000" dirty="0"/>
          </a:p>
          <a:p>
            <a:r>
              <a:rPr lang="en-ZA" sz="2000" dirty="0"/>
              <a:t>A useful tool in the calculation of heights and distances is the ‘theorem of Pythagoras’, which states that </a:t>
            </a:r>
            <a:r>
              <a:rPr lang="en-ZA" sz="2000" b="1" dirty="0"/>
              <a:t>in any right-angled triangle, the square on the hypotenuse (the longest side) is equal to the sum of the squares on the other two sides</a:t>
            </a:r>
            <a:endParaRPr lang="en-ZA" sz="2000" dirty="0"/>
          </a:p>
          <a:p>
            <a:pPr marL="0" indent="0">
              <a:buNone/>
            </a:pPr>
            <a:endParaRPr lang="en-ZA" dirty="0"/>
          </a:p>
        </p:txBody>
      </p:sp>
      <p:pic>
        <p:nvPicPr>
          <p:cNvPr id="5" name="Picture 4"/>
          <p:cNvPicPr>
            <a:picLocks noChangeAspect="1"/>
          </p:cNvPicPr>
          <p:nvPr/>
        </p:nvPicPr>
        <p:blipFill>
          <a:blip r:embed="rId2"/>
          <a:stretch>
            <a:fillRect/>
          </a:stretch>
        </p:blipFill>
        <p:spPr>
          <a:xfrm>
            <a:off x="2215764" y="3291562"/>
            <a:ext cx="4432686" cy="2794907"/>
          </a:xfrm>
          <a:prstGeom prst="rect">
            <a:avLst/>
          </a:prstGeom>
        </p:spPr>
      </p:pic>
    </p:spTree>
    <p:extLst>
      <p:ext uri="{BB962C8B-B14F-4D97-AF65-F5344CB8AC3E}">
        <p14:creationId xmlns:p14="http://schemas.microsoft.com/office/powerpoint/2010/main" val="40082216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Types of Assessment</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12</a:t>
            </a:fld>
            <a:endParaRPr lang="en-ZA" dirty="0"/>
          </a:p>
        </p:txBody>
      </p:sp>
      <p:graphicFrame>
        <p:nvGraphicFramePr>
          <p:cNvPr id="7" name="Content Placeholder 6"/>
          <p:cNvGraphicFramePr>
            <a:graphicFrameLocks noGrp="1"/>
          </p:cNvGraphicFramePr>
          <p:nvPr>
            <p:ph sz="quarter" idx="1"/>
            <p:extLst>
              <p:ext uri="{D42A27DB-BD31-4B8C-83A1-F6EECF244321}">
                <p14:modId xmlns:p14="http://schemas.microsoft.com/office/powerpoint/2010/main" val="2024687180"/>
              </p:ext>
            </p:extLst>
          </p:nvPr>
        </p:nvGraphicFramePr>
        <p:xfrm>
          <a:off x="468313" y="1412875"/>
          <a:ext cx="8218487" cy="46799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61221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graphicEl>
                                              <a:dgm id="{00DD5ACD-371A-4729-B992-E39098DC1F1D}"/>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graphicEl>
                                              <a:dgm id="{F3C2E6AE-54DB-4A89-888B-E04C9BF56F0C}"/>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graphicEl>
                                              <a:dgm id="{EB3699A1-9B8A-4C7E-8558-A6BFFBF82444}"/>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graphicEl>
                                              <a:dgm id="{FF99C2F2-CD21-4313-9634-001389A43FB9}"/>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graphicEl>
                                              <a:dgm id="{4C255BB0-1E6B-41BD-A9B3-29EA7F5693FC}"/>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graphicEl>
                                              <a:dgm id="{79A44E13-0693-4EF4-ADC9-07A7A193F52E}"/>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
                                            <p:graphicEl>
                                              <a:dgm id="{24349B9E-7679-48F3-8C1B-516E244933D3}"/>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br>
              <a:rPr lang="en-ZA" dirty="0"/>
            </a:br>
            <a:r>
              <a:rPr lang="en-ZA" dirty="0"/>
              <a:t>Volumes and Surface Areas</a:t>
            </a: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120</a:t>
            </a:fld>
            <a:endParaRPr lang="en-ZA" dirty="0"/>
          </a:p>
        </p:txBody>
      </p:sp>
      <p:sp>
        <p:nvSpPr>
          <p:cNvPr id="4" name="Content Placeholder 3"/>
          <p:cNvSpPr>
            <a:spLocks noGrp="1"/>
          </p:cNvSpPr>
          <p:nvPr>
            <p:ph sz="quarter" idx="1"/>
          </p:nvPr>
        </p:nvSpPr>
        <p:spPr/>
        <p:txBody>
          <a:bodyPr/>
          <a:lstStyle/>
          <a:p>
            <a:pPr marL="0" indent="0">
              <a:buNone/>
            </a:pPr>
            <a:r>
              <a:rPr lang="en-ZA" b="1" dirty="0"/>
              <a:t>Surface Area</a:t>
            </a:r>
          </a:p>
          <a:p>
            <a:pPr marL="0" indent="0">
              <a:buNone/>
            </a:pPr>
            <a:endParaRPr lang="en-ZA" dirty="0"/>
          </a:p>
          <a:p>
            <a:r>
              <a:rPr lang="en-ZA" dirty="0"/>
              <a:t>The area of a surface of an object is referred to as the </a:t>
            </a:r>
            <a:r>
              <a:rPr lang="en-ZA" b="1" dirty="0"/>
              <a:t>surface area</a:t>
            </a:r>
            <a:r>
              <a:rPr lang="en-ZA" dirty="0"/>
              <a:t>.  </a:t>
            </a:r>
          </a:p>
          <a:p>
            <a:pPr marL="0" indent="0">
              <a:buNone/>
            </a:pPr>
            <a:endParaRPr lang="en-ZA" dirty="0"/>
          </a:p>
          <a:p>
            <a:r>
              <a:rPr lang="en-ZA" dirty="0"/>
              <a:t>There are two dimensions or proportions to the surface area of an object – the length and the breadth, or width.  </a:t>
            </a:r>
          </a:p>
          <a:p>
            <a:pPr marL="0" indent="0">
              <a:buNone/>
            </a:pPr>
            <a:endParaRPr lang="en-ZA" dirty="0"/>
          </a:p>
          <a:p>
            <a:r>
              <a:rPr lang="en-ZA" dirty="0"/>
              <a:t>The length refers to the longer side while the breadth refers to the shorter side of the object. </a:t>
            </a:r>
          </a:p>
          <a:p>
            <a:pPr marL="0" indent="0">
              <a:buNone/>
            </a:pPr>
            <a:endParaRPr lang="en-ZA" dirty="0"/>
          </a:p>
          <a:p>
            <a:pPr marL="0" indent="0">
              <a:buNone/>
            </a:pPr>
            <a:endParaRPr lang="en-ZA" b="1" dirty="0"/>
          </a:p>
        </p:txBody>
      </p:sp>
    </p:spTree>
    <p:extLst>
      <p:ext uri="{BB962C8B-B14F-4D97-AF65-F5344CB8AC3E}">
        <p14:creationId xmlns:p14="http://schemas.microsoft.com/office/powerpoint/2010/main" val="4038337057"/>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br>
              <a:rPr lang="en-ZA" dirty="0"/>
            </a:br>
            <a:r>
              <a:rPr lang="en-ZA" dirty="0"/>
              <a:t>Volumes and Surface Areas</a:t>
            </a: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121</a:t>
            </a:fld>
            <a:endParaRPr lang="en-ZA" dirty="0"/>
          </a:p>
        </p:txBody>
      </p:sp>
      <p:sp>
        <p:nvSpPr>
          <p:cNvPr id="4" name="Content Placeholder 3"/>
          <p:cNvSpPr>
            <a:spLocks noGrp="1"/>
          </p:cNvSpPr>
          <p:nvPr>
            <p:ph sz="quarter" idx="1"/>
          </p:nvPr>
        </p:nvSpPr>
        <p:spPr/>
        <p:txBody>
          <a:bodyPr/>
          <a:lstStyle/>
          <a:p>
            <a:pPr marL="0" indent="0">
              <a:buNone/>
            </a:pPr>
            <a:r>
              <a:rPr lang="en-ZA" b="1" dirty="0"/>
              <a:t>Example</a:t>
            </a:r>
            <a:endParaRPr lang="en-ZA" dirty="0"/>
          </a:p>
          <a:p>
            <a:r>
              <a:rPr lang="en-ZA" dirty="0"/>
              <a:t>Look at the rectangle below.  The dark outer lines show the perimeter of the figure, while the coloured section shows the area that the rectangle takes up</a:t>
            </a:r>
          </a:p>
          <a:p>
            <a:pPr marL="0" indent="0">
              <a:buNone/>
            </a:pPr>
            <a:endParaRPr lang="en-ZA" dirty="0"/>
          </a:p>
          <a:p>
            <a:pPr marL="0" indent="0">
              <a:buNone/>
            </a:pPr>
            <a:endParaRPr lang="en-ZA" b="1" dirty="0"/>
          </a:p>
          <a:p>
            <a:pPr marL="0" indent="0">
              <a:buNone/>
            </a:pPr>
            <a:endParaRPr lang="en-ZA" b="1" dirty="0"/>
          </a:p>
        </p:txBody>
      </p:sp>
      <p:pic>
        <p:nvPicPr>
          <p:cNvPr id="5" name="Picture 4"/>
          <p:cNvPicPr>
            <a:picLocks noChangeAspect="1"/>
          </p:cNvPicPr>
          <p:nvPr/>
        </p:nvPicPr>
        <p:blipFill>
          <a:blip r:embed="rId2"/>
          <a:stretch>
            <a:fillRect/>
          </a:stretch>
        </p:blipFill>
        <p:spPr>
          <a:xfrm>
            <a:off x="3509670" y="3255229"/>
            <a:ext cx="2353260" cy="804742"/>
          </a:xfrm>
          <a:prstGeom prst="rect">
            <a:avLst/>
          </a:prstGeom>
        </p:spPr>
      </p:pic>
      <p:sp>
        <p:nvSpPr>
          <p:cNvPr id="6" name="Rectangle 5"/>
          <p:cNvSpPr/>
          <p:nvPr/>
        </p:nvSpPr>
        <p:spPr>
          <a:xfrm>
            <a:off x="843565" y="4476469"/>
            <a:ext cx="7604975" cy="1200329"/>
          </a:xfrm>
          <a:prstGeom prst="rect">
            <a:avLst/>
          </a:prstGeom>
        </p:spPr>
        <p:txBody>
          <a:bodyPr wrap="square">
            <a:spAutoFit/>
          </a:bodyPr>
          <a:lstStyle/>
          <a:p>
            <a:r>
              <a:rPr lang="en-ZA" b="1" dirty="0"/>
              <a:t>The formula for calculating the Area of a rectangular object:</a:t>
            </a:r>
          </a:p>
          <a:p>
            <a:endParaRPr lang="en-ZA" b="1" dirty="0"/>
          </a:p>
          <a:p>
            <a:r>
              <a:rPr lang="en-ZA" dirty="0"/>
              <a:t>Area = Length x Breadth</a:t>
            </a:r>
          </a:p>
          <a:p>
            <a:r>
              <a:rPr lang="en-ZA" dirty="0"/>
              <a:t>A = l x b</a:t>
            </a:r>
          </a:p>
        </p:txBody>
      </p:sp>
    </p:spTree>
    <p:extLst>
      <p:ext uri="{BB962C8B-B14F-4D97-AF65-F5344CB8AC3E}">
        <p14:creationId xmlns:p14="http://schemas.microsoft.com/office/powerpoint/2010/main" val="1225541209"/>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19256" cy="890996"/>
          </a:xfrm>
        </p:spPr>
        <p:txBody>
          <a:bodyPr>
            <a:normAutofit fontScale="90000"/>
          </a:bodyPr>
          <a:lstStyle/>
          <a:p>
            <a:pPr algn="ctr"/>
            <a:br>
              <a:rPr lang="en-ZA" dirty="0"/>
            </a:br>
            <a:r>
              <a:rPr lang="en-ZA" dirty="0"/>
              <a:t>Volumes and Surface Areas</a:t>
            </a: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122</a:t>
            </a:fld>
            <a:endParaRPr lang="en-ZA" dirty="0"/>
          </a:p>
        </p:txBody>
      </p:sp>
      <p:sp>
        <p:nvSpPr>
          <p:cNvPr id="4" name="Content Placeholder 3"/>
          <p:cNvSpPr>
            <a:spLocks noGrp="1"/>
          </p:cNvSpPr>
          <p:nvPr>
            <p:ph sz="quarter" idx="1"/>
          </p:nvPr>
        </p:nvSpPr>
        <p:spPr/>
        <p:txBody>
          <a:bodyPr/>
          <a:lstStyle/>
          <a:p>
            <a:pPr marL="0" indent="0">
              <a:buNone/>
            </a:pPr>
            <a:endParaRPr lang="en-ZA" dirty="0"/>
          </a:p>
          <a:p>
            <a:pPr marL="0" indent="0">
              <a:buNone/>
            </a:pPr>
            <a:endParaRPr lang="en-ZA" b="1" dirty="0"/>
          </a:p>
          <a:p>
            <a:pPr marL="0" indent="0">
              <a:buNone/>
            </a:pPr>
            <a:endParaRPr lang="en-ZA" b="1" dirty="0"/>
          </a:p>
        </p:txBody>
      </p:sp>
      <p:sp>
        <p:nvSpPr>
          <p:cNvPr id="7" name="Rectangle 6"/>
          <p:cNvSpPr/>
          <p:nvPr/>
        </p:nvSpPr>
        <p:spPr>
          <a:xfrm>
            <a:off x="467544" y="829159"/>
            <a:ext cx="8122664" cy="1200329"/>
          </a:xfrm>
          <a:prstGeom prst="rect">
            <a:avLst/>
          </a:prstGeom>
        </p:spPr>
        <p:txBody>
          <a:bodyPr wrap="square">
            <a:spAutoFit/>
          </a:bodyPr>
          <a:lstStyle/>
          <a:p>
            <a:r>
              <a:rPr lang="en-ZA" b="1" dirty="0"/>
              <a:t>Surface Area of a Triangle</a:t>
            </a:r>
          </a:p>
          <a:p>
            <a:endParaRPr lang="en-ZA" dirty="0"/>
          </a:p>
          <a:p>
            <a:r>
              <a:rPr lang="en-ZA" dirty="0"/>
              <a:t>When looking at the triangle below and it is doubled up, one can see that it is really half of a rectangle.</a:t>
            </a:r>
          </a:p>
        </p:txBody>
      </p:sp>
      <p:pic>
        <p:nvPicPr>
          <p:cNvPr id="9" name="Picture 8"/>
          <p:cNvPicPr>
            <a:picLocks noChangeAspect="1"/>
          </p:cNvPicPr>
          <p:nvPr/>
        </p:nvPicPr>
        <p:blipFill>
          <a:blip r:embed="rId2"/>
          <a:stretch>
            <a:fillRect/>
          </a:stretch>
        </p:blipFill>
        <p:spPr>
          <a:xfrm>
            <a:off x="2648700" y="1740713"/>
            <a:ext cx="3146793" cy="2012583"/>
          </a:xfrm>
          <a:prstGeom prst="rect">
            <a:avLst/>
          </a:prstGeom>
        </p:spPr>
      </p:pic>
      <p:sp>
        <p:nvSpPr>
          <p:cNvPr id="10" name="Rectangle 9"/>
          <p:cNvSpPr/>
          <p:nvPr/>
        </p:nvSpPr>
        <p:spPr>
          <a:xfrm>
            <a:off x="467544" y="4194645"/>
            <a:ext cx="8317661" cy="1754326"/>
          </a:xfrm>
          <a:prstGeom prst="rect">
            <a:avLst/>
          </a:prstGeom>
        </p:spPr>
        <p:txBody>
          <a:bodyPr wrap="square">
            <a:spAutoFit/>
          </a:bodyPr>
          <a:lstStyle/>
          <a:p>
            <a:r>
              <a:rPr lang="en-ZA" dirty="0"/>
              <a:t>The surface area of a triangle will therefore be half of the surface area of that of a rectangle.  However, instead of using the term “breadth”, rather refer to the height of the triangle and instead of the “length”, refer to the base of the triangle.  </a:t>
            </a:r>
          </a:p>
          <a:p>
            <a:endParaRPr lang="en-ZA" dirty="0"/>
          </a:p>
          <a:p>
            <a:r>
              <a:rPr lang="en-ZA" dirty="0"/>
              <a:t> </a:t>
            </a:r>
            <a:r>
              <a:rPr lang="en-ZA" b="1" dirty="0"/>
              <a:t>The formula for calculating the surface of a triangle:</a:t>
            </a:r>
          </a:p>
          <a:p>
            <a:r>
              <a:rPr lang="en-ZA" dirty="0"/>
              <a:t>Area of a triangle = ½ base x height</a:t>
            </a:r>
          </a:p>
        </p:txBody>
      </p:sp>
    </p:spTree>
    <p:extLst>
      <p:ext uri="{BB962C8B-B14F-4D97-AF65-F5344CB8AC3E}">
        <p14:creationId xmlns:p14="http://schemas.microsoft.com/office/powerpoint/2010/main" val="2991137749"/>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ZA" dirty="0"/>
              <a:t>Volumes and Surface Areas</a:t>
            </a:r>
          </a:p>
        </p:txBody>
      </p:sp>
      <p:sp>
        <p:nvSpPr>
          <p:cNvPr id="3" name="Slide Number Placeholder 2"/>
          <p:cNvSpPr>
            <a:spLocks noGrp="1"/>
          </p:cNvSpPr>
          <p:nvPr>
            <p:ph type="sldNum" sz="quarter" idx="12"/>
          </p:nvPr>
        </p:nvSpPr>
        <p:spPr/>
        <p:txBody>
          <a:bodyPr/>
          <a:lstStyle/>
          <a:p>
            <a:fld id="{32F83655-DC73-417F-8B26-EB7A1DBB5382}" type="slidenum">
              <a:rPr lang="en-ZA" smtClean="0"/>
              <a:pPr/>
              <a:t>123</a:t>
            </a:fld>
            <a:endParaRPr lang="en-ZA" dirty="0"/>
          </a:p>
        </p:txBody>
      </p:sp>
      <p:sp>
        <p:nvSpPr>
          <p:cNvPr id="4" name="Content Placeholder 3"/>
          <p:cNvSpPr>
            <a:spLocks noGrp="1"/>
          </p:cNvSpPr>
          <p:nvPr>
            <p:ph sz="quarter" idx="1"/>
          </p:nvPr>
        </p:nvSpPr>
        <p:spPr>
          <a:xfrm>
            <a:off x="467544" y="1413296"/>
            <a:ext cx="8219256" cy="5077656"/>
          </a:xfrm>
        </p:spPr>
        <p:txBody>
          <a:bodyPr/>
          <a:lstStyle/>
          <a:p>
            <a:pPr marL="0" indent="0">
              <a:buNone/>
            </a:pPr>
            <a:r>
              <a:rPr lang="en-ZA" b="1" u="sng" dirty="0"/>
              <a:t>Surface Area of a Circle</a:t>
            </a:r>
          </a:p>
          <a:p>
            <a:pPr marL="0" indent="0">
              <a:buNone/>
            </a:pPr>
            <a:endParaRPr lang="en-ZA" dirty="0"/>
          </a:p>
          <a:p>
            <a:r>
              <a:rPr lang="en-ZA" dirty="0"/>
              <a:t>Before working out the surface area, you first need to refresh your knowledge of the circle.  </a:t>
            </a:r>
          </a:p>
          <a:p>
            <a:pPr marL="0" indent="0">
              <a:buNone/>
            </a:pPr>
            <a:endParaRPr lang="en-ZA" dirty="0"/>
          </a:p>
        </p:txBody>
      </p:sp>
      <p:pic>
        <p:nvPicPr>
          <p:cNvPr id="5" name="Picture 4"/>
          <p:cNvPicPr>
            <a:picLocks noChangeAspect="1"/>
          </p:cNvPicPr>
          <p:nvPr/>
        </p:nvPicPr>
        <p:blipFill>
          <a:blip r:embed="rId2"/>
          <a:stretch>
            <a:fillRect/>
          </a:stretch>
        </p:blipFill>
        <p:spPr>
          <a:xfrm>
            <a:off x="2565634" y="3105272"/>
            <a:ext cx="3188484" cy="1883827"/>
          </a:xfrm>
          <a:prstGeom prst="rect">
            <a:avLst/>
          </a:prstGeom>
        </p:spPr>
      </p:pic>
      <p:sp>
        <p:nvSpPr>
          <p:cNvPr id="6" name="Rectangle 5"/>
          <p:cNvSpPr/>
          <p:nvPr/>
        </p:nvSpPr>
        <p:spPr>
          <a:xfrm>
            <a:off x="603504" y="4955281"/>
            <a:ext cx="8083296" cy="1200329"/>
          </a:xfrm>
          <a:prstGeom prst="rect">
            <a:avLst/>
          </a:prstGeom>
        </p:spPr>
        <p:txBody>
          <a:bodyPr wrap="square">
            <a:spAutoFit/>
          </a:bodyPr>
          <a:lstStyle/>
          <a:p>
            <a:r>
              <a:rPr lang="en-ZA" dirty="0"/>
              <a:t>The outer edge is also called the circumference. </a:t>
            </a:r>
          </a:p>
          <a:p>
            <a:endParaRPr lang="en-ZA" dirty="0"/>
          </a:p>
          <a:p>
            <a:r>
              <a:rPr lang="en-ZA" dirty="0"/>
              <a:t>If a number of lines are drawn from the centre of the circle to the outer edge, all the lines will be equal in length.  These lines are called the radius of the circle.  </a:t>
            </a:r>
          </a:p>
        </p:txBody>
      </p:sp>
    </p:spTree>
    <p:extLst>
      <p:ext uri="{BB962C8B-B14F-4D97-AF65-F5344CB8AC3E}">
        <p14:creationId xmlns:p14="http://schemas.microsoft.com/office/powerpoint/2010/main" val="958633927"/>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ZA" dirty="0"/>
              <a:t>Volumes and Surface Areas</a:t>
            </a:r>
          </a:p>
        </p:txBody>
      </p:sp>
      <p:sp>
        <p:nvSpPr>
          <p:cNvPr id="3" name="Slide Number Placeholder 2"/>
          <p:cNvSpPr>
            <a:spLocks noGrp="1"/>
          </p:cNvSpPr>
          <p:nvPr>
            <p:ph type="sldNum" sz="quarter" idx="12"/>
          </p:nvPr>
        </p:nvSpPr>
        <p:spPr/>
        <p:txBody>
          <a:bodyPr/>
          <a:lstStyle/>
          <a:p>
            <a:fld id="{32F83655-DC73-417F-8B26-EB7A1DBB5382}" type="slidenum">
              <a:rPr lang="en-ZA" smtClean="0"/>
              <a:pPr/>
              <a:t>124</a:t>
            </a:fld>
            <a:endParaRPr lang="en-ZA" dirty="0"/>
          </a:p>
        </p:txBody>
      </p:sp>
      <p:sp>
        <p:nvSpPr>
          <p:cNvPr id="4" name="Content Placeholder 3"/>
          <p:cNvSpPr>
            <a:spLocks noGrp="1"/>
          </p:cNvSpPr>
          <p:nvPr>
            <p:ph sz="quarter" idx="1"/>
          </p:nvPr>
        </p:nvSpPr>
        <p:spPr>
          <a:xfrm>
            <a:off x="467544" y="1413296"/>
            <a:ext cx="8219256" cy="5077656"/>
          </a:xfrm>
        </p:spPr>
        <p:txBody>
          <a:bodyPr>
            <a:normAutofit fontScale="92500" lnSpcReduction="10000"/>
          </a:bodyPr>
          <a:lstStyle/>
          <a:p>
            <a:pPr marL="0" indent="0">
              <a:buNone/>
            </a:pPr>
            <a:r>
              <a:rPr lang="en-ZA" b="1" dirty="0"/>
              <a:t>Example</a:t>
            </a:r>
          </a:p>
          <a:p>
            <a:pPr marL="0" indent="0">
              <a:buNone/>
            </a:pPr>
            <a:r>
              <a:rPr lang="en-ZA" dirty="0"/>
              <a:t>What is the surface area of a circle with a diameter of 12 meters?</a:t>
            </a:r>
          </a:p>
          <a:p>
            <a:pPr marL="0" indent="0">
              <a:buNone/>
            </a:pPr>
            <a:r>
              <a:rPr lang="en-ZA" dirty="0"/>
              <a:t>Diameter = 12 meters (remember radius is used in the formula)</a:t>
            </a:r>
          </a:p>
          <a:p>
            <a:pPr marL="0" indent="0">
              <a:buNone/>
            </a:pPr>
            <a:r>
              <a:rPr lang="en-ZA" dirty="0"/>
              <a:t>Radius = diameter / 2</a:t>
            </a:r>
          </a:p>
          <a:p>
            <a:pPr marL="0" indent="0">
              <a:buNone/>
            </a:pPr>
            <a:r>
              <a:rPr lang="en-ZA" dirty="0"/>
              <a:t>Radius = 12/2</a:t>
            </a:r>
          </a:p>
          <a:p>
            <a:pPr marL="0" indent="0">
              <a:buNone/>
            </a:pPr>
            <a:r>
              <a:rPr lang="en-ZA" dirty="0"/>
              <a:t>	= 6 meters</a:t>
            </a:r>
          </a:p>
          <a:p>
            <a:pPr marL="0" indent="0">
              <a:buNone/>
            </a:pPr>
            <a:r>
              <a:rPr lang="en-ZA" dirty="0"/>
              <a:t>pi 	= 3,14</a:t>
            </a:r>
          </a:p>
          <a:p>
            <a:pPr marL="0" indent="0">
              <a:buNone/>
            </a:pPr>
            <a:endParaRPr lang="en-ZA" dirty="0"/>
          </a:p>
          <a:p>
            <a:pPr marL="0" indent="0">
              <a:buNone/>
            </a:pPr>
            <a:r>
              <a:rPr lang="en-ZA" b="1" dirty="0"/>
              <a:t>Area of a circle 	</a:t>
            </a:r>
            <a:r>
              <a:rPr lang="en-ZA" dirty="0"/>
              <a:t>	= π r²</a:t>
            </a:r>
          </a:p>
          <a:p>
            <a:pPr marL="0" indent="0">
              <a:buNone/>
            </a:pPr>
            <a:r>
              <a:rPr lang="en-ZA" dirty="0"/>
              <a:t>  			= 3,14 x (6m)²</a:t>
            </a:r>
          </a:p>
          <a:p>
            <a:pPr marL="0" indent="0">
              <a:buNone/>
            </a:pPr>
            <a:r>
              <a:rPr lang="en-ZA" dirty="0"/>
              <a:t>  			= 3,14 x (6 x 6)(m x m)</a:t>
            </a:r>
          </a:p>
          <a:p>
            <a:pPr marL="0" indent="0">
              <a:buNone/>
            </a:pPr>
            <a:r>
              <a:rPr lang="en-ZA" dirty="0"/>
              <a:t>  			= 3,14 x 36 x m²</a:t>
            </a:r>
          </a:p>
          <a:p>
            <a:pPr marL="0" indent="0">
              <a:buNone/>
            </a:pPr>
            <a:r>
              <a:rPr lang="en-ZA" dirty="0"/>
              <a:t>  			= 113,04 m²</a:t>
            </a:r>
          </a:p>
          <a:p>
            <a:pPr marL="0" indent="0">
              <a:buNone/>
            </a:pPr>
            <a:endParaRPr lang="en-ZA" dirty="0"/>
          </a:p>
          <a:p>
            <a:pPr marL="0" indent="0">
              <a:buNone/>
            </a:pPr>
            <a:endParaRPr lang="en-ZA" dirty="0"/>
          </a:p>
        </p:txBody>
      </p:sp>
    </p:spTree>
    <p:extLst>
      <p:ext uri="{BB962C8B-B14F-4D97-AF65-F5344CB8AC3E}">
        <p14:creationId xmlns:p14="http://schemas.microsoft.com/office/powerpoint/2010/main" val="2005735004"/>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ZA" dirty="0"/>
              <a:t>Volumes and Surface Areas</a:t>
            </a:r>
          </a:p>
        </p:txBody>
      </p:sp>
      <p:sp>
        <p:nvSpPr>
          <p:cNvPr id="3" name="Slide Number Placeholder 2"/>
          <p:cNvSpPr>
            <a:spLocks noGrp="1"/>
          </p:cNvSpPr>
          <p:nvPr>
            <p:ph type="sldNum" sz="quarter" idx="12"/>
          </p:nvPr>
        </p:nvSpPr>
        <p:spPr/>
        <p:txBody>
          <a:bodyPr/>
          <a:lstStyle/>
          <a:p>
            <a:fld id="{32F83655-DC73-417F-8B26-EB7A1DBB5382}" type="slidenum">
              <a:rPr lang="en-ZA" smtClean="0"/>
              <a:pPr/>
              <a:t>125</a:t>
            </a:fld>
            <a:endParaRPr lang="en-ZA" dirty="0"/>
          </a:p>
        </p:txBody>
      </p:sp>
      <p:sp>
        <p:nvSpPr>
          <p:cNvPr id="4" name="Content Placeholder 3"/>
          <p:cNvSpPr>
            <a:spLocks noGrp="1"/>
          </p:cNvSpPr>
          <p:nvPr>
            <p:ph sz="quarter" idx="1"/>
          </p:nvPr>
        </p:nvSpPr>
        <p:spPr>
          <a:xfrm>
            <a:off x="467544" y="1413296"/>
            <a:ext cx="8219256" cy="5077656"/>
          </a:xfrm>
        </p:spPr>
        <p:txBody>
          <a:bodyPr>
            <a:normAutofit/>
          </a:bodyPr>
          <a:lstStyle/>
          <a:p>
            <a:pPr marL="0" indent="0">
              <a:buNone/>
            </a:pPr>
            <a:r>
              <a:rPr lang="en-ZA" b="1" dirty="0"/>
              <a:t>Volume</a:t>
            </a:r>
          </a:p>
          <a:p>
            <a:pPr marL="0" indent="0">
              <a:buNone/>
            </a:pPr>
            <a:endParaRPr lang="en-ZA" dirty="0"/>
          </a:p>
          <a:p>
            <a:r>
              <a:rPr lang="en-ZA" dirty="0"/>
              <a:t>The </a:t>
            </a:r>
            <a:r>
              <a:rPr lang="en-ZA" b="1" dirty="0"/>
              <a:t>volume</a:t>
            </a:r>
            <a:r>
              <a:rPr lang="en-ZA" dirty="0"/>
              <a:t> of an object refers to how much can fit into the object and requires another dimension to be added, which is height or sometimes called depth.</a:t>
            </a:r>
          </a:p>
          <a:p>
            <a:pPr marL="0" indent="0">
              <a:buNone/>
            </a:pPr>
            <a:endParaRPr lang="en-ZA" dirty="0"/>
          </a:p>
          <a:p>
            <a:pPr marL="0" indent="0">
              <a:buNone/>
            </a:pPr>
            <a:r>
              <a:rPr lang="en-ZA" b="1" u="sng" dirty="0"/>
              <a:t>Volume of a Rectangle </a:t>
            </a:r>
          </a:p>
          <a:p>
            <a:pPr marL="0" indent="0">
              <a:buNone/>
            </a:pPr>
            <a:br>
              <a:rPr lang="en-ZA" dirty="0"/>
            </a:br>
            <a:r>
              <a:rPr lang="en-ZA" dirty="0"/>
              <a:t> </a:t>
            </a:r>
          </a:p>
          <a:p>
            <a:pPr marL="0" indent="0">
              <a:buNone/>
            </a:pPr>
            <a:endParaRPr lang="en-ZA" dirty="0"/>
          </a:p>
          <a:p>
            <a:pPr marL="0" indent="0">
              <a:buNone/>
            </a:pPr>
            <a:endParaRPr lang="en-ZA" dirty="0"/>
          </a:p>
        </p:txBody>
      </p:sp>
      <p:pic>
        <p:nvPicPr>
          <p:cNvPr id="5" name="Picture 4"/>
          <p:cNvPicPr>
            <a:picLocks noChangeAspect="1"/>
          </p:cNvPicPr>
          <p:nvPr/>
        </p:nvPicPr>
        <p:blipFill>
          <a:blip r:embed="rId2"/>
          <a:stretch>
            <a:fillRect/>
          </a:stretch>
        </p:blipFill>
        <p:spPr>
          <a:xfrm>
            <a:off x="4095471" y="3693927"/>
            <a:ext cx="3913971" cy="2402032"/>
          </a:xfrm>
          <a:prstGeom prst="rect">
            <a:avLst/>
          </a:prstGeom>
        </p:spPr>
      </p:pic>
    </p:spTree>
    <p:extLst>
      <p:ext uri="{BB962C8B-B14F-4D97-AF65-F5344CB8AC3E}">
        <p14:creationId xmlns:p14="http://schemas.microsoft.com/office/powerpoint/2010/main" val="2004888368"/>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ZA" dirty="0"/>
              <a:t>Volumes and Surface Areas</a:t>
            </a:r>
          </a:p>
        </p:txBody>
      </p:sp>
      <p:sp>
        <p:nvSpPr>
          <p:cNvPr id="3" name="Slide Number Placeholder 2"/>
          <p:cNvSpPr>
            <a:spLocks noGrp="1"/>
          </p:cNvSpPr>
          <p:nvPr>
            <p:ph type="sldNum" sz="quarter" idx="12"/>
          </p:nvPr>
        </p:nvSpPr>
        <p:spPr/>
        <p:txBody>
          <a:bodyPr/>
          <a:lstStyle/>
          <a:p>
            <a:fld id="{32F83655-DC73-417F-8B26-EB7A1DBB5382}" type="slidenum">
              <a:rPr lang="en-ZA" smtClean="0"/>
              <a:pPr/>
              <a:t>126</a:t>
            </a:fld>
            <a:endParaRPr lang="en-ZA" dirty="0"/>
          </a:p>
        </p:txBody>
      </p:sp>
      <p:sp>
        <p:nvSpPr>
          <p:cNvPr id="4" name="Content Placeholder 3"/>
          <p:cNvSpPr>
            <a:spLocks noGrp="1"/>
          </p:cNvSpPr>
          <p:nvPr>
            <p:ph sz="quarter" idx="1"/>
          </p:nvPr>
        </p:nvSpPr>
        <p:spPr/>
        <p:txBody>
          <a:bodyPr>
            <a:normAutofit fontScale="77500" lnSpcReduction="20000"/>
          </a:bodyPr>
          <a:lstStyle/>
          <a:p>
            <a:pPr marL="0" indent="0">
              <a:buNone/>
            </a:pPr>
            <a:r>
              <a:rPr lang="en-ZA" b="1" dirty="0"/>
              <a:t>Example</a:t>
            </a:r>
          </a:p>
          <a:p>
            <a:pPr marL="0" indent="0">
              <a:buNone/>
            </a:pPr>
            <a:endParaRPr lang="en-ZA" b="1" dirty="0"/>
          </a:p>
          <a:p>
            <a:pPr marL="0" indent="0">
              <a:buNone/>
            </a:pPr>
            <a:r>
              <a:rPr lang="en-ZA" dirty="0"/>
              <a:t>A publishing company sends their books with a courier to various bookshops.  They need to find boxes that are large enough to pack the books in. </a:t>
            </a:r>
          </a:p>
          <a:p>
            <a:pPr marL="0" indent="0">
              <a:buNone/>
            </a:pPr>
            <a:endParaRPr lang="en-ZA" b="1" dirty="0"/>
          </a:p>
          <a:p>
            <a:pPr marL="0" indent="0">
              <a:buNone/>
            </a:pPr>
            <a:r>
              <a:rPr lang="en-ZA" b="1" dirty="0"/>
              <a:t>They must have  the following dimensions:  </a:t>
            </a:r>
          </a:p>
          <a:p>
            <a:pPr marL="0" indent="0">
              <a:buNone/>
            </a:pPr>
            <a:r>
              <a:rPr lang="en-ZA" dirty="0"/>
              <a:t>•	length = 310 mm</a:t>
            </a:r>
          </a:p>
          <a:p>
            <a:pPr marL="0" indent="0">
              <a:buNone/>
            </a:pPr>
            <a:r>
              <a:rPr lang="en-ZA" dirty="0"/>
              <a:t>•	breadth = 465 mm</a:t>
            </a:r>
          </a:p>
          <a:p>
            <a:pPr marL="0" indent="0">
              <a:buNone/>
            </a:pPr>
            <a:r>
              <a:rPr lang="en-ZA" dirty="0"/>
              <a:t>•	depth = 534 mm</a:t>
            </a:r>
          </a:p>
          <a:p>
            <a:pPr marL="0" indent="0">
              <a:buNone/>
            </a:pPr>
            <a:endParaRPr lang="en-ZA" dirty="0"/>
          </a:p>
          <a:p>
            <a:pPr marL="0" indent="0">
              <a:buNone/>
            </a:pPr>
            <a:r>
              <a:rPr lang="en-ZA" b="1" dirty="0"/>
              <a:t>Formula for calculating the volume of a rectangle:</a:t>
            </a:r>
          </a:p>
          <a:p>
            <a:pPr marL="0" indent="0">
              <a:buNone/>
            </a:pPr>
            <a:endParaRPr lang="en-ZA" b="1" dirty="0"/>
          </a:p>
          <a:p>
            <a:pPr marL="0" indent="0">
              <a:buNone/>
            </a:pPr>
            <a:r>
              <a:rPr lang="en-ZA" dirty="0"/>
              <a:t>Volume = length x breadth x height </a:t>
            </a:r>
          </a:p>
          <a:p>
            <a:pPr marL="0" indent="0">
              <a:buNone/>
            </a:pPr>
            <a:r>
              <a:rPr lang="en-ZA" dirty="0"/>
              <a:t>Or </a:t>
            </a:r>
          </a:p>
          <a:p>
            <a:pPr marL="0" indent="0">
              <a:buNone/>
            </a:pPr>
            <a:r>
              <a:rPr lang="en-ZA" dirty="0"/>
              <a:t>Volume = area x height</a:t>
            </a:r>
          </a:p>
          <a:p>
            <a:pPr marL="0" indent="0">
              <a:buNone/>
            </a:pPr>
            <a:endParaRPr lang="en-ZA" dirty="0"/>
          </a:p>
        </p:txBody>
      </p:sp>
    </p:spTree>
    <p:extLst>
      <p:ext uri="{BB962C8B-B14F-4D97-AF65-F5344CB8AC3E}">
        <p14:creationId xmlns:p14="http://schemas.microsoft.com/office/powerpoint/2010/main" val="4075950879"/>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ZA" dirty="0"/>
              <a:t>Volumes and Surface Areas</a:t>
            </a:r>
          </a:p>
        </p:txBody>
      </p:sp>
      <p:sp>
        <p:nvSpPr>
          <p:cNvPr id="3" name="Slide Number Placeholder 2"/>
          <p:cNvSpPr>
            <a:spLocks noGrp="1"/>
          </p:cNvSpPr>
          <p:nvPr>
            <p:ph type="sldNum" sz="quarter" idx="12"/>
          </p:nvPr>
        </p:nvSpPr>
        <p:spPr/>
        <p:txBody>
          <a:bodyPr/>
          <a:lstStyle/>
          <a:p>
            <a:fld id="{32F83655-DC73-417F-8B26-EB7A1DBB5382}" type="slidenum">
              <a:rPr lang="en-ZA" smtClean="0"/>
              <a:pPr/>
              <a:t>127</a:t>
            </a:fld>
            <a:endParaRPr lang="en-ZA" dirty="0"/>
          </a:p>
        </p:txBody>
      </p:sp>
      <p:sp>
        <p:nvSpPr>
          <p:cNvPr id="4" name="Content Placeholder 3"/>
          <p:cNvSpPr>
            <a:spLocks noGrp="1"/>
          </p:cNvSpPr>
          <p:nvPr>
            <p:ph sz="quarter" idx="1"/>
          </p:nvPr>
        </p:nvSpPr>
        <p:spPr/>
        <p:txBody>
          <a:bodyPr>
            <a:normAutofit/>
          </a:bodyPr>
          <a:lstStyle/>
          <a:p>
            <a:r>
              <a:rPr lang="en-ZA" dirty="0"/>
              <a:t>Volume = length x breadth x height </a:t>
            </a:r>
          </a:p>
          <a:p>
            <a:r>
              <a:rPr lang="en-ZA" dirty="0"/>
              <a:t> = 310 mm x 465 mm x 534 mm</a:t>
            </a:r>
          </a:p>
          <a:p>
            <a:r>
              <a:rPr lang="en-ZA" dirty="0"/>
              <a:t> = 144 150 mm² x 534 mm</a:t>
            </a:r>
          </a:p>
          <a:p>
            <a:r>
              <a:rPr lang="en-ZA" dirty="0"/>
              <a:t>= 76 976 100 mm³</a:t>
            </a:r>
          </a:p>
          <a:p>
            <a:pPr marL="0" indent="0">
              <a:buNone/>
            </a:pPr>
            <a:r>
              <a:rPr lang="en-ZA" dirty="0"/>
              <a:t> </a:t>
            </a:r>
          </a:p>
          <a:p>
            <a:pPr marL="0" indent="0">
              <a:buNone/>
            </a:pPr>
            <a:r>
              <a:rPr lang="en-ZA" b="1" dirty="0"/>
              <a:t>The numbers would be easier to handle if they are converted  to cm </a:t>
            </a:r>
          </a:p>
          <a:p>
            <a:r>
              <a:rPr lang="en-ZA" dirty="0"/>
              <a:t> = 3, 1 cm X 4, 65 cm x 5,34 cm</a:t>
            </a:r>
          </a:p>
          <a:p>
            <a:r>
              <a:rPr lang="en-ZA" dirty="0"/>
              <a:t>= 14,415 cm² x 5, 34 cm </a:t>
            </a:r>
          </a:p>
          <a:p>
            <a:r>
              <a:rPr lang="en-ZA" dirty="0"/>
              <a:t> = 76, 9761 cm³</a:t>
            </a:r>
          </a:p>
          <a:p>
            <a:pPr marL="0" indent="0">
              <a:buNone/>
            </a:pPr>
            <a:endParaRPr lang="en-ZA" dirty="0"/>
          </a:p>
          <a:p>
            <a:pPr marL="0" indent="0">
              <a:buNone/>
            </a:pPr>
            <a:endParaRPr lang="en-ZA" dirty="0"/>
          </a:p>
        </p:txBody>
      </p:sp>
    </p:spTree>
    <p:extLst>
      <p:ext uri="{BB962C8B-B14F-4D97-AF65-F5344CB8AC3E}">
        <p14:creationId xmlns:p14="http://schemas.microsoft.com/office/powerpoint/2010/main" val="2068090441"/>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ZA" dirty="0"/>
              <a:t>Volumes and Surface Areas</a:t>
            </a:r>
          </a:p>
        </p:txBody>
      </p:sp>
      <p:sp>
        <p:nvSpPr>
          <p:cNvPr id="3" name="Slide Number Placeholder 2"/>
          <p:cNvSpPr>
            <a:spLocks noGrp="1"/>
          </p:cNvSpPr>
          <p:nvPr>
            <p:ph type="sldNum" sz="quarter" idx="12"/>
          </p:nvPr>
        </p:nvSpPr>
        <p:spPr/>
        <p:txBody>
          <a:bodyPr/>
          <a:lstStyle/>
          <a:p>
            <a:fld id="{32F83655-DC73-417F-8B26-EB7A1DBB5382}" type="slidenum">
              <a:rPr lang="en-ZA" smtClean="0"/>
              <a:pPr/>
              <a:t>128</a:t>
            </a:fld>
            <a:endParaRPr lang="en-ZA" dirty="0"/>
          </a:p>
        </p:txBody>
      </p:sp>
      <p:sp>
        <p:nvSpPr>
          <p:cNvPr id="4" name="Content Placeholder 3"/>
          <p:cNvSpPr>
            <a:spLocks noGrp="1"/>
          </p:cNvSpPr>
          <p:nvPr>
            <p:ph sz="quarter" idx="1"/>
          </p:nvPr>
        </p:nvSpPr>
        <p:spPr>
          <a:xfrm>
            <a:off x="467544" y="1244505"/>
            <a:ext cx="8219256" cy="4680000"/>
          </a:xfrm>
        </p:spPr>
        <p:txBody>
          <a:bodyPr>
            <a:normAutofit/>
          </a:bodyPr>
          <a:lstStyle/>
          <a:p>
            <a:pPr marL="0" indent="0">
              <a:buNone/>
            </a:pPr>
            <a:endParaRPr lang="en-ZA" dirty="0"/>
          </a:p>
          <a:p>
            <a:pPr marL="0" indent="0">
              <a:buNone/>
            </a:pPr>
            <a:endParaRPr lang="en-ZA" dirty="0"/>
          </a:p>
        </p:txBody>
      </p:sp>
      <p:sp>
        <p:nvSpPr>
          <p:cNvPr id="8" name="Rectangle 7"/>
          <p:cNvSpPr/>
          <p:nvPr/>
        </p:nvSpPr>
        <p:spPr>
          <a:xfrm>
            <a:off x="603503" y="1244505"/>
            <a:ext cx="7974439" cy="4001095"/>
          </a:xfrm>
          <a:prstGeom prst="rect">
            <a:avLst/>
          </a:prstGeom>
        </p:spPr>
        <p:txBody>
          <a:bodyPr wrap="square">
            <a:spAutoFit/>
          </a:bodyPr>
          <a:lstStyle/>
          <a:p>
            <a:r>
              <a:rPr lang="en-ZA" sz="2000" b="1" dirty="0"/>
              <a:t>Volume of a Triangle </a:t>
            </a:r>
          </a:p>
          <a:p>
            <a:endParaRPr lang="en-ZA" sz="2000" dirty="0"/>
          </a:p>
          <a:p>
            <a:r>
              <a:rPr lang="en-ZA" sz="2000" dirty="0"/>
              <a:t>Once the concept of volume is understood, it does not matter what shape is given, as long as its area can be worked out, its volume can be calculated. </a:t>
            </a:r>
          </a:p>
          <a:p>
            <a:endParaRPr lang="en-ZA" sz="2000" dirty="0"/>
          </a:p>
          <a:p>
            <a:r>
              <a:rPr lang="en-ZA" sz="2000" dirty="0"/>
              <a:t>A three-dimensional triangle is referred to as a triangular prism.</a:t>
            </a:r>
          </a:p>
          <a:p>
            <a:endParaRPr lang="en-ZA" sz="2000" dirty="0"/>
          </a:p>
          <a:p>
            <a:r>
              <a:rPr lang="en-ZA" sz="2000" b="1" dirty="0"/>
              <a:t>Formula for calculating the volume of a triangle:</a:t>
            </a:r>
          </a:p>
          <a:p>
            <a:endParaRPr lang="en-ZA" sz="2000" b="1" dirty="0"/>
          </a:p>
          <a:p>
            <a:r>
              <a:rPr lang="en-ZA" sz="2000" dirty="0"/>
              <a:t>Volume = ½ base x height x depth</a:t>
            </a:r>
          </a:p>
          <a:p>
            <a:endParaRPr lang="en-ZA" dirty="0"/>
          </a:p>
          <a:p>
            <a:endParaRPr lang="en-ZA" dirty="0"/>
          </a:p>
          <a:p>
            <a:endParaRPr lang="en-ZA" dirty="0"/>
          </a:p>
        </p:txBody>
      </p:sp>
      <p:pic>
        <p:nvPicPr>
          <p:cNvPr id="9" name="Picture 8"/>
          <p:cNvPicPr>
            <a:picLocks noChangeAspect="1"/>
          </p:cNvPicPr>
          <p:nvPr/>
        </p:nvPicPr>
        <p:blipFill>
          <a:blip r:embed="rId2"/>
          <a:stretch>
            <a:fillRect/>
          </a:stretch>
        </p:blipFill>
        <p:spPr>
          <a:xfrm>
            <a:off x="2747951" y="4295393"/>
            <a:ext cx="3685541" cy="1914907"/>
          </a:xfrm>
          <a:prstGeom prst="rect">
            <a:avLst/>
          </a:prstGeom>
        </p:spPr>
      </p:pic>
    </p:spTree>
    <p:extLst>
      <p:ext uri="{BB962C8B-B14F-4D97-AF65-F5344CB8AC3E}">
        <p14:creationId xmlns:p14="http://schemas.microsoft.com/office/powerpoint/2010/main" val="2039511696"/>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ZA" dirty="0"/>
              <a:t>Volumes and Surface Areas</a:t>
            </a:r>
          </a:p>
        </p:txBody>
      </p:sp>
      <p:sp>
        <p:nvSpPr>
          <p:cNvPr id="3" name="Slide Number Placeholder 2"/>
          <p:cNvSpPr>
            <a:spLocks noGrp="1"/>
          </p:cNvSpPr>
          <p:nvPr>
            <p:ph type="sldNum" sz="quarter" idx="12"/>
          </p:nvPr>
        </p:nvSpPr>
        <p:spPr/>
        <p:txBody>
          <a:bodyPr/>
          <a:lstStyle/>
          <a:p>
            <a:fld id="{32F83655-DC73-417F-8B26-EB7A1DBB5382}" type="slidenum">
              <a:rPr lang="en-ZA" smtClean="0"/>
              <a:pPr/>
              <a:t>129</a:t>
            </a:fld>
            <a:endParaRPr lang="en-ZA" dirty="0"/>
          </a:p>
        </p:txBody>
      </p:sp>
      <p:sp>
        <p:nvSpPr>
          <p:cNvPr id="4" name="Content Placeholder 3"/>
          <p:cNvSpPr>
            <a:spLocks noGrp="1"/>
          </p:cNvSpPr>
          <p:nvPr>
            <p:ph sz="quarter" idx="1"/>
          </p:nvPr>
        </p:nvSpPr>
        <p:spPr>
          <a:xfrm>
            <a:off x="467544" y="1244505"/>
            <a:ext cx="8219256" cy="4680000"/>
          </a:xfrm>
        </p:spPr>
        <p:txBody>
          <a:bodyPr>
            <a:normAutofit/>
          </a:bodyPr>
          <a:lstStyle/>
          <a:p>
            <a:pPr marL="0" indent="0">
              <a:buNone/>
            </a:pPr>
            <a:endParaRPr lang="en-ZA" dirty="0"/>
          </a:p>
          <a:p>
            <a:pPr marL="0" indent="0">
              <a:buNone/>
            </a:pPr>
            <a:endParaRPr lang="en-ZA" dirty="0"/>
          </a:p>
        </p:txBody>
      </p:sp>
      <p:sp>
        <p:nvSpPr>
          <p:cNvPr id="8" name="Rectangle 7"/>
          <p:cNvSpPr/>
          <p:nvPr/>
        </p:nvSpPr>
        <p:spPr>
          <a:xfrm>
            <a:off x="603503" y="1244505"/>
            <a:ext cx="7974439" cy="5262979"/>
          </a:xfrm>
          <a:prstGeom prst="rect">
            <a:avLst/>
          </a:prstGeom>
        </p:spPr>
        <p:txBody>
          <a:bodyPr wrap="square">
            <a:spAutoFit/>
          </a:bodyPr>
          <a:lstStyle/>
          <a:p>
            <a:r>
              <a:rPr lang="en-ZA" sz="2000" b="1" dirty="0"/>
              <a:t>Example</a:t>
            </a:r>
          </a:p>
          <a:p>
            <a:endParaRPr lang="en-ZA" sz="2000" dirty="0"/>
          </a:p>
          <a:p>
            <a:r>
              <a:rPr lang="en-ZA" sz="2000" dirty="0"/>
              <a:t>Calculate the volume of a triangle with a base of 5 cm and a height of 3 cm.</a:t>
            </a:r>
          </a:p>
          <a:p>
            <a:r>
              <a:rPr lang="en-ZA" sz="2000" dirty="0"/>
              <a:t> </a:t>
            </a:r>
          </a:p>
          <a:p>
            <a:r>
              <a:rPr lang="en-ZA" sz="2000" dirty="0"/>
              <a:t>Area of a triangle = ½ base x height </a:t>
            </a:r>
          </a:p>
          <a:p>
            <a:r>
              <a:rPr lang="en-ZA" sz="2000" dirty="0"/>
              <a:t>  = ½(5 cm) x 3 cm</a:t>
            </a:r>
          </a:p>
          <a:p>
            <a:r>
              <a:rPr lang="en-ZA" sz="2000" dirty="0"/>
              <a:t>  = 2,5 cm x 3 cm</a:t>
            </a:r>
          </a:p>
          <a:p>
            <a:r>
              <a:rPr lang="en-ZA" sz="2000" dirty="0"/>
              <a:t>  = 7,5 cm²</a:t>
            </a:r>
          </a:p>
          <a:p>
            <a:endParaRPr lang="en-ZA" sz="2000" dirty="0"/>
          </a:p>
          <a:p>
            <a:r>
              <a:rPr lang="en-ZA" sz="2000" b="1" dirty="0"/>
              <a:t>To calculate the volume of a triangle, the area of the triangle must be multiplied by the depth:</a:t>
            </a:r>
          </a:p>
          <a:p>
            <a:endParaRPr lang="en-ZA" sz="2000" b="1" dirty="0"/>
          </a:p>
          <a:p>
            <a:r>
              <a:rPr lang="en-ZA" sz="2000" dirty="0"/>
              <a:t>Volume of a triangle = area x depth</a:t>
            </a:r>
          </a:p>
          <a:p>
            <a:r>
              <a:rPr lang="en-ZA" sz="2000" dirty="0"/>
              <a:t> = 7,5 cm² x 4 cm</a:t>
            </a:r>
          </a:p>
          <a:p>
            <a:r>
              <a:rPr lang="en-ZA" sz="2000" dirty="0"/>
              <a:t> = 30 cm³</a:t>
            </a:r>
            <a:endParaRPr lang="en-ZA" dirty="0"/>
          </a:p>
          <a:p>
            <a:endParaRPr lang="en-ZA" dirty="0"/>
          </a:p>
          <a:p>
            <a:endParaRPr lang="en-ZA" dirty="0"/>
          </a:p>
        </p:txBody>
      </p:sp>
    </p:spTree>
    <p:extLst>
      <p:ext uri="{BB962C8B-B14F-4D97-AF65-F5344CB8AC3E}">
        <p14:creationId xmlns:p14="http://schemas.microsoft.com/office/powerpoint/2010/main" val="31728047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Assessment Methods</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13</a:t>
            </a:fld>
            <a:endParaRPr lang="en-ZA" dirty="0"/>
          </a:p>
        </p:txBody>
      </p:sp>
      <p:graphicFrame>
        <p:nvGraphicFramePr>
          <p:cNvPr id="6" name="Content Placeholder 5"/>
          <p:cNvGraphicFramePr>
            <a:graphicFrameLocks noGrp="1"/>
          </p:cNvGraphicFramePr>
          <p:nvPr>
            <p:ph sz="quarter" idx="1"/>
            <p:extLst>
              <p:ext uri="{D42A27DB-BD31-4B8C-83A1-F6EECF244321}">
                <p14:modId xmlns:p14="http://schemas.microsoft.com/office/powerpoint/2010/main" val="582752716"/>
              </p:ext>
            </p:extLst>
          </p:nvPr>
        </p:nvGraphicFramePr>
        <p:xfrm>
          <a:off x="468313" y="1412875"/>
          <a:ext cx="8218487" cy="46799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92916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graphicEl>
                                              <a:dgm id="{A608B290-BBA1-42EA-8627-DF8017516988}"/>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graphicEl>
                                              <a:dgm id="{0E3DC6A6-72A0-4549-AFE6-A69896FFAE28}"/>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graphicEl>
                                              <a:dgm id="{249312C4-0F64-47AB-BF40-42C99B3A6E3E}"/>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graphicEl>
                                              <a:dgm id="{50F7BF35-A340-4C65-AF13-652E22CC449D}"/>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graphicEl>
                                              <a:dgm id="{EED41511-DE2D-4D0E-BA6E-54FD55567C3D}"/>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graphicEl>
                                              <a:dgm id="{F93CE84B-53EF-4DD2-B4D9-E30662D3F97C}"/>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
                                            <p:graphicEl>
                                              <a:dgm id="{A8B7EC9A-A054-47E5-B4AB-ABADB33095FE}"/>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ZA" dirty="0"/>
              <a:t>Volumes and Surface Areas</a:t>
            </a:r>
          </a:p>
        </p:txBody>
      </p:sp>
      <p:sp>
        <p:nvSpPr>
          <p:cNvPr id="3" name="Slide Number Placeholder 2"/>
          <p:cNvSpPr>
            <a:spLocks noGrp="1"/>
          </p:cNvSpPr>
          <p:nvPr>
            <p:ph type="sldNum" sz="quarter" idx="12"/>
          </p:nvPr>
        </p:nvSpPr>
        <p:spPr/>
        <p:txBody>
          <a:bodyPr/>
          <a:lstStyle/>
          <a:p>
            <a:fld id="{32F83655-DC73-417F-8B26-EB7A1DBB5382}" type="slidenum">
              <a:rPr lang="en-ZA" smtClean="0"/>
              <a:pPr/>
              <a:t>130</a:t>
            </a:fld>
            <a:endParaRPr lang="en-ZA" dirty="0"/>
          </a:p>
        </p:txBody>
      </p:sp>
      <p:sp>
        <p:nvSpPr>
          <p:cNvPr id="4" name="Content Placeholder 3"/>
          <p:cNvSpPr>
            <a:spLocks noGrp="1"/>
          </p:cNvSpPr>
          <p:nvPr>
            <p:ph sz="quarter" idx="1"/>
          </p:nvPr>
        </p:nvSpPr>
        <p:spPr>
          <a:xfrm>
            <a:off x="467544" y="1244505"/>
            <a:ext cx="8219256" cy="4680000"/>
          </a:xfrm>
        </p:spPr>
        <p:txBody>
          <a:bodyPr>
            <a:normAutofit/>
          </a:bodyPr>
          <a:lstStyle/>
          <a:p>
            <a:pPr marL="0" indent="0">
              <a:buNone/>
            </a:pPr>
            <a:r>
              <a:rPr lang="en-ZA" b="1" dirty="0"/>
              <a:t>Volume of a Circle </a:t>
            </a:r>
          </a:p>
          <a:p>
            <a:pPr marL="0" indent="0">
              <a:buNone/>
            </a:pPr>
            <a:endParaRPr lang="en-ZA" dirty="0"/>
          </a:p>
          <a:p>
            <a:pPr marL="0" indent="0">
              <a:buNone/>
            </a:pPr>
            <a:r>
              <a:rPr lang="en-ZA" dirty="0"/>
              <a:t>A circle with a volume is called a cylinder. The formula for calculating the volume stays the same, that is:</a:t>
            </a:r>
          </a:p>
          <a:p>
            <a:pPr marL="0" indent="0">
              <a:buNone/>
            </a:pPr>
            <a:endParaRPr lang="en-ZA" dirty="0"/>
          </a:p>
          <a:p>
            <a:pPr marL="0" indent="0">
              <a:buNone/>
            </a:pPr>
            <a:r>
              <a:rPr lang="en-ZA" dirty="0"/>
              <a:t> The formula for calculating the volume of a cylinder:</a:t>
            </a:r>
          </a:p>
          <a:p>
            <a:pPr marL="0" indent="0">
              <a:buNone/>
            </a:pPr>
            <a:r>
              <a:rPr lang="en-ZA" dirty="0"/>
              <a:t>Volume of a cylinder = area x depth</a:t>
            </a:r>
          </a:p>
          <a:p>
            <a:pPr marL="0" indent="0">
              <a:buNone/>
            </a:pPr>
            <a:endParaRPr lang="en-ZA" dirty="0"/>
          </a:p>
          <a:p>
            <a:pPr marL="0" indent="0">
              <a:buNone/>
            </a:pPr>
            <a:endParaRPr lang="en-ZA" dirty="0"/>
          </a:p>
        </p:txBody>
      </p:sp>
      <p:sp>
        <p:nvSpPr>
          <p:cNvPr id="8" name="Rectangle 7"/>
          <p:cNvSpPr/>
          <p:nvPr/>
        </p:nvSpPr>
        <p:spPr>
          <a:xfrm>
            <a:off x="603503" y="1244505"/>
            <a:ext cx="7974439" cy="646331"/>
          </a:xfrm>
          <a:prstGeom prst="rect">
            <a:avLst/>
          </a:prstGeom>
        </p:spPr>
        <p:txBody>
          <a:bodyPr wrap="square">
            <a:spAutoFit/>
          </a:bodyPr>
          <a:lstStyle/>
          <a:p>
            <a:endParaRPr lang="en-ZA" dirty="0"/>
          </a:p>
          <a:p>
            <a:endParaRPr lang="en-ZA" dirty="0"/>
          </a:p>
        </p:txBody>
      </p:sp>
      <p:pic>
        <p:nvPicPr>
          <p:cNvPr id="6" name="Picture 5"/>
          <p:cNvPicPr/>
          <p:nvPr/>
        </p:nvPicPr>
        <p:blipFill>
          <a:blip r:embed="rId2">
            <a:extLst>
              <a:ext uri="{28A0092B-C50C-407E-A947-70E740481C1C}">
                <a14:useLocalDpi xmlns:a14="http://schemas.microsoft.com/office/drawing/2010/main" val="0"/>
              </a:ext>
            </a:extLst>
          </a:blip>
          <a:srcRect l="2589" t="2856" r="6796" b="5397"/>
          <a:stretch>
            <a:fillRect/>
          </a:stretch>
        </p:blipFill>
        <p:spPr bwMode="auto">
          <a:xfrm>
            <a:off x="3717064" y="4279672"/>
            <a:ext cx="1928993" cy="2061255"/>
          </a:xfrm>
          <a:prstGeom prst="rect">
            <a:avLst/>
          </a:prstGeom>
          <a:noFill/>
          <a:ln>
            <a:noFill/>
          </a:ln>
        </p:spPr>
      </p:pic>
    </p:spTree>
    <p:extLst>
      <p:ext uri="{BB962C8B-B14F-4D97-AF65-F5344CB8AC3E}">
        <p14:creationId xmlns:p14="http://schemas.microsoft.com/office/powerpoint/2010/main" val="229573156"/>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ZA" dirty="0"/>
              <a:t>Volumes and Surface Areas</a:t>
            </a:r>
          </a:p>
        </p:txBody>
      </p:sp>
      <p:sp>
        <p:nvSpPr>
          <p:cNvPr id="3" name="Slide Number Placeholder 2"/>
          <p:cNvSpPr>
            <a:spLocks noGrp="1"/>
          </p:cNvSpPr>
          <p:nvPr>
            <p:ph type="sldNum" sz="quarter" idx="12"/>
          </p:nvPr>
        </p:nvSpPr>
        <p:spPr/>
        <p:txBody>
          <a:bodyPr/>
          <a:lstStyle/>
          <a:p>
            <a:fld id="{32F83655-DC73-417F-8B26-EB7A1DBB5382}" type="slidenum">
              <a:rPr lang="en-ZA" smtClean="0"/>
              <a:pPr/>
              <a:t>131</a:t>
            </a:fld>
            <a:endParaRPr lang="en-ZA" dirty="0"/>
          </a:p>
        </p:txBody>
      </p:sp>
      <p:sp>
        <p:nvSpPr>
          <p:cNvPr id="4" name="Content Placeholder 3"/>
          <p:cNvSpPr>
            <a:spLocks noGrp="1"/>
          </p:cNvSpPr>
          <p:nvPr>
            <p:ph sz="quarter" idx="1"/>
          </p:nvPr>
        </p:nvSpPr>
        <p:spPr>
          <a:xfrm>
            <a:off x="467544" y="1244505"/>
            <a:ext cx="8219256" cy="4680000"/>
          </a:xfrm>
        </p:spPr>
        <p:txBody>
          <a:bodyPr>
            <a:normAutofit/>
          </a:bodyPr>
          <a:lstStyle/>
          <a:p>
            <a:pPr marL="0" indent="0">
              <a:buNone/>
            </a:pPr>
            <a:r>
              <a:rPr lang="en-ZA" b="1" dirty="0"/>
              <a:t>Example</a:t>
            </a:r>
            <a:endParaRPr lang="en-ZA" dirty="0"/>
          </a:p>
          <a:p>
            <a:pPr marL="0" indent="0">
              <a:buNone/>
            </a:pPr>
            <a:endParaRPr lang="en-ZA" dirty="0"/>
          </a:p>
          <a:p>
            <a:r>
              <a:rPr lang="en-ZA" dirty="0"/>
              <a:t>Area of a cylinder 	= π r²</a:t>
            </a:r>
          </a:p>
          <a:p>
            <a:r>
              <a:rPr lang="en-ZA" dirty="0"/>
              <a:t>= 3,14 x 2,5m  (radius is ½ x diameter)</a:t>
            </a:r>
          </a:p>
          <a:p>
            <a:r>
              <a:rPr lang="en-ZA" dirty="0"/>
              <a:t>= 7 85 m²</a:t>
            </a:r>
          </a:p>
          <a:p>
            <a:pPr marL="0" indent="0">
              <a:buNone/>
            </a:pPr>
            <a:endParaRPr lang="en-ZA" dirty="0"/>
          </a:p>
          <a:p>
            <a:r>
              <a:rPr lang="en-ZA" dirty="0"/>
              <a:t>Volume of a cylinder = area x depth</a:t>
            </a:r>
          </a:p>
          <a:p>
            <a:r>
              <a:rPr lang="en-ZA" dirty="0"/>
              <a:t> = 7,85 m² x 1,5m</a:t>
            </a:r>
          </a:p>
          <a:p>
            <a:r>
              <a:rPr lang="en-ZA" dirty="0"/>
              <a:t> = 11,775 m³</a:t>
            </a:r>
          </a:p>
          <a:p>
            <a:pPr marL="0" indent="0">
              <a:buNone/>
            </a:pPr>
            <a:endParaRPr lang="en-ZA" dirty="0"/>
          </a:p>
          <a:p>
            <a:pPr marL="0" indent="0">
              <a:buNone/>
            </a:pPr>
            <a:endParaRPr lang="en-ZA" dirty="0"/>
          </a:p>
        </p:txBody>
      </p:sp>
      <p:sp>
        <p:nvSpPr>
          <p:cNvPr id="8" name="Rectangle 7"/>
          <p:cNvSpPr/>
          <p:nvPr/>
        </p:nvSpPr>
        <p:spPr>
          <a:xfrm>
            <a:off x="603503" y="1244505"/>
            <a:ext cx="7974439" cy="646331"/>
          </a:xfrm>
          <a:prstGeom prst="rect">
            <a:avLst/>
          </a:prstGeom>
        </p:spPr>
        <p:txBody>
          <a:bodyPr wrap="square">
            <a:spAutoFit/>
          </a:bodyPr>
          <a:lstStyle/>
          <a:p>
            <a:endParaRPr lang="en-ZA" dirty="0"/>
          </a:p>
          <a:p>
            <a:endParaRPr lang="en-ZA" dirty="0"/>
          </a:p>
        </p:txBody>
      </p:sp>
    </p:spTree>
    <p:extLst>
      <p:ext uri="{BB962C8B-B14F-4D97-AF65-F5344CB8AC3E}">
        <p14:creationId xmlns:p14="http://schemas.microsoft.com/office/powerpoint/2010/main" val="3209570968"/>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br>
              <a:rPr lang="en-ZA" dirty="0"/>
            </a:br>
            <a:r>
              <a:rPr lang="en-ZA" dirty="0"/>
              <a:t>Use Symbols and Units in Accordance with SI Conventions</a:t>
            </a: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132</a:t>
            </a:fld>
            <a:endParaRPr lang="en-ZA" dirty="0"/>
          </a:p>
        </p:txBody>
      </p:sp>
      <p:sp>
        <p:nvSpPr>
          <p:cNvPr id="4" name="Content Placeholder 3"/>
          <p:cNvSpPr>
            <a:spLocks noGrp="1"/>
          </p:cNvSpPr>
          <p:nvPr>
            <p:ph sz="quarter" idx="1"/>
          </p:nvPr>
        </p:nvSpPr>
        <p:spPr/>
        <p:txBody>
          <a:bodyPr>
            <a:normAutofit fontScale="92500" lnSpcReduction="20000"/>
          </a:bodyPr>
          <a:lstStyle/>
          <a:p>
            <a:pPr marL="0" indent="0">
              <a:buNone/>
            </a:pPr>
            <a:r>
              <a:rPr lang="en-ZA" b="1" dirty="0"/>
              <a:t>At the heart of the SI is a short list of basic units defined in an absolute way without referring to any other units. In all there are seven SI base units:</a:t>
            </a:r>
          </a:p>
          <a:p>
            <a:pPr marL="0" indent="0">
              <a:buNone/>
            </a:pPr>
            <a:endParaRPr lang="en-ZA" b="1" dirty="0"/>
          </a:p>
          <a:p>
            <a:pPr lvl="0"/>
            <a:r>
              <a:rPr lang="en-ZA" dirty="0"/>
              <a:t>The </a:t>
            </a:r>
            <a:r>
              <a:rPr lang="en-ZA" b="1" dirty="0"/>
              <a:t>metre </a:t>
            </a:r>
            <a:r>
              <a:rPr lang="en-ZA" dirty="0"/>
              <a:t>for distance</a:t>
            </a:r>
          </a:p>
          <a:p>
            <a:pPr lvl="0"/>
            <a:r>
              <a:rPr lang="en-ZA" dirty="0"/>
              <a:t>The </a:t>
            </a:r>
            <a:r>
              <a:rPr lang="en-ZA" b="1" dirty="0"/>
              <a:t>kilogram</a:t>
            </a:r>
            <a:r>
              <a:rPr lang="en-ZA" dirty="0"/>
              <a:t> for mass</a:t>
            </a:r>
          </a:p>
          <a:p>
            <a:pPr lvl="0"/>
            <a:r>
              <a:rPr lang="en-ZA" dirty="0"/>
              <a:t>The </a:t>
            </a:r>
            <a:r>
              <a:rPr lang="en-ZA" b="1" dirty="0"/>
              <a:t>second</a:t>
            </a:r>
            <a:r>
              <a:rPr lang="en-ZA" dirty="0"/>
              <a:t> for time</a:t>
            </a:r>
          </a:p>
          <a:p>
            <a:pPr lvl="0"/>
            <a:r>
              <a:rPr lang="en-ZA" dirty="0"/>
              <a:t>The </a:t>
            </a:r>
            <a:r>
              <a:rPr lang="en-ZA" b="1" dirty="0"/>
              <a:t>ampere</a:t>
            </a:r>
            <a:r>
              <a:rPr lang="en-ZA" dirty="0"/>
              <a:t> for electric current</a:t>
            </a:r>
          </a:p>
          <a:p>
            <a:pPr lvl="0"/>
            <a:r>
              <a:rPr lang="en-ZA" dirty="0"/>
              <a:t>The </a:t>
            </a:r>
            <a:r>
              <a:rPr lang="en-ZA" b="1" dirty="0"/>
              <a:t>kelvin</a:t>
            </a:r>
            <a:r>
              <a:rPr lang="en-ZA" dirty="0"/>
              <a:t> for temperature</a:t>
            </a:r>
          </a:p>
          <a:p>
            <a:pPr lvl="0"/>
            <a:r>
              <a:rPr lang="en-ZA" dirty="0"/>
              <a:t>The </a:t>
            </a:r>
            <a:r>
              <a:rPr lang="en-ZA" b="1" dirty="0"/>
              <a:t>mole</a:t>
            </a:r>
            <a:r>
              <a:rPr lang="en-ZA" dirty="0"/>
              <a:t> for amount of substance</a:t>
            </a:r>
          </a:p>
          <a:p>
            <a:pPr lvl="0"/>
            <a:r>
              <a:rPr lang="en-ZA" dirty="0"/>
              <a:t>The </a:t>
            </a:r>
            <a:r>
              <a:rPr lang="en-ZA" b="1" dirty="0"/>
              <a:t>candela</a:t>
            </a:r>
            <a:r>
              <a:rPr lang="en-ZA" dirty="0"/>
              <a:t> for intensity of light</a:t>
            </a:r>
          </a:p>
          <a:p>
            <a:r>
              <a:rPr lang="en-ZA" dirty="0"/>
              <a:t>Other SI units, called SI derived units, are defined algebraically in terms of these fundamental units.</a:t>
            </a:r>
          </a:p>
          <a:p>
            <a:pPr marL="0" indent="0">
              <a:buNone/>
            </a:pPr>
            <a:endParaRPr lang="en-ZA" dirty="0"/>
          </a:p>
          <a:p>
            <a:endParaRPr lang="en-ZA" dirty="0"/>
          </a:p>
        </p:txBody>
      </p:sp>
    </p:spTree>
    <p:extLst>
      <p:ext uri="{BB962C8B-B14F-4D97-AF65-F5344CB8AC3E}">
        <p14:creationId xmlns:p14="http://schemas.microsoft.com/office/powerpoint/2010/main" val="1057895517"/>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br>
              <a:rPr lang="en-ZA" dirty="0"/>
            </a:br>
            <a:r>
              <a:rPr lang="en-ZA" dirty="0"/>
              <a:t>Use Symbols and Units in Accordance with SI Conventions</a:t>
            </a: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133</a:t>
            </a:fld>
            <a:endParaRPr lang="en-ZA" dirty="0"/>
          </a:p>
        </p:txBody>
      </p:sp>
      <p:sp>
        <p:nvSpPr>
          <p:cNvPr id="4" name="Content Placeholder 3"/>
          <p:cNvSpPr>
            <a:spLocks noGrp="1"/>
          </p:cNvSpPr>
          <p:nvPr>
            <p:ph sz="quarter" idx="1"/>
          </p:nvPr>
        </p:nvSpPr>
        <p:spPr/>
        <p:txBody>
          <a:bodyPr>
            <a:normAutofit/>
          </a:bodyPr>
          <a:lstStyle/>
          <a:p>
            <a:pPr marL="0" indent="0">
              <a:buNone/>
            </a:pPr>
            <a:r>
              <a:rPr lang="en-ZA" b="1" dirty="0"/>
              <a:t>Example</a:t>
            </a:r>
            <a:endParaRPr lang="en-ZA" dirty="0"/>
          </a:p>
          <a:p>
            <a:pPr marL="0" indent="0">
              <a:buNone/>
            </a:pPr>
            <a:endParaRPr lang="en-ZA" dirty="0"/>
          </a:p>
          <a:p>
            <a:r>
              <a:rPr lang="en-ZA" dirty="0"/>
              <a:t>The SI unit of force, the newton, is defined to be the force that accelerates a mass of one kilogram at the rate of one metre per second This means the newton is equal to one kilogram metre per second squared, so the algebraic relationship is N=kg·m·s</a:t>
            </a:r>
          </a:p>
          <a:p>
            <a:pPr marL="0" indent="0">
              <a:buNone/>
            </a:pPr>
            <a:endParaRPr lang="en-ZA" dirty="0"/>
          </a:p>
          <a:p>
            <a:endParaRPr lang="en-ZA" dirty="0"/>
          </a:p>
        </p:txBody>
      </p:sp>
    </p:spTree>
    <p:extLst>
      <p:ext uri="{BB962C8B-B14F-4D97-AF65-F5344CB8AC3E}">
        <p14:creationId xmlns:p14="http://schemas.microsoft.com/office/powerpoint/2010/main" val="1072399713"/>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br>
              <a:rPr lang="en-ZA" dirty="0"/>
            </a:br>
            <a:r>
              <a:rPr lang="en-ZA" dirty="0"/>
              <a:t>Use Symbols and Units in Accordance with SI Conventions</a:t>
            </a: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134</a:t>
            </a:fld>
            <a:endParaRPr lang="en-ZA" dirty="0"/>
          </a:p>
        </p:txBody>
      </p:sp>
      <p:sp>
        <p:nvSpPr>
          <p:cNvPr id="4" name="Content Placeholder 3"/>
          <p:cNvSpPr>
            <a:spLocks noGrp="1"/>
          </p:cNvSpPr>
          <p:nvPr>
            <p:ph sz="quarter" idx="1"/>
          </p:nvPr>
        </p:nvSpPr>
        <p:spPr/>
        <p:txBody>
          <a:bodyPr>
            <a:normAutofit fontScale="92500" lnSpcReduction="20000"/>
          </a:bodyPr>
          <a:lstStyle/>
          <a:p>
            <a:pPr marL="0" indent="0">
              <a:buNone/>
            </a:pPr>
            <a:r>
              <a:rPr lang="en-ZA" dirty="0"/>
              <a:t>Using Measuring Instruments</a:t>
            </a:r>
          </a:p>
          <a:p>
            <a:pPr marL="0" indent="0">
              <a:buNone/>
            </a:pPr>
            <a:r>
              <a:rPr lang="en-ZA" dirty="0"/>
              <a:t> </a:t>
            </a:r>
          </a:p>
          <a:p>
            <a:r>
              <a:rPr lang="en-ZA" b="1" dirty="0"/>
              <a:t>Measuring instruments</a:t>
            </a:r>
            <a:r>
              <a:rPr lang="en-ZA" dirty="0"/>
              <a:t> show the number of measurement units involved in whatever is being measured, e.g. a micrometer can measure the thickness of paper or thin metal foil to 0.03 millimetres.</a:t>
            </a:r>
          </a:p>
          <a:p>
            <a:pPr marL="0" indent="0">
              <a:buNone/>
            </a:pPr>
            <a:endParaRPr lang="en-ZA" dirty="0"/>
          </a:p>
          <a:p>
            <a:pPr marL="0" indent="0">
              <a:buNone/>
            </a:pPr>
            <a:r>
              <a:rPr lang="en-ZA" b="1" dirty="0"/>
              <a:t>Each kind of quantity is measured using a certain kind of measuring instrument:</a:t>
            </a:r>
          </a:p>
          <a:p>
            <a:pPr marL="0" indent="0">
              <a:buNone/>
            </a:pPr>
            <a:endParaRPr lang="en-ZA" b="1" dirty="0"/>
          </a:p>
          <a:p>
            <a:pPr lvl="0" fontAlgn="base"/>
            <a:r>
              <a:rPr lang="en-GB" dirty="0">
                <a:effectLst>
                  <a:outerShdw sx="0" sy="0">
                    <a:srgbClr val="000000"/>
                  </a:outerShdw>
                </a:effectLst>
              </a:rPr>
              <a:t>Thermometers measure temperature</a:t>
            </a:r>
            <a:endParaRPr lang="en-ZA" dirty="0">
              <a:effectLst>
                <a:outerShdw sx="0" sy="0">
                  <a:srgbClr val="000000"/>
                </a:outerShdw>
              </a:effectLst>
            </a:endParaRPr>
          </a:p>
          <a:p>
            <a:pPr lvl="0" fontAlgn="base"/>
            <a:r>
              <a:rPr lang="en-GB" dirty="0">
                <a:effectLst>
                  <a:outerShdw sx="0" sy="0">
                    <a:srgbClr val="000000"/>
                  </a:outerShdw>
                </a:effectLst>
              </a:rPr>
              <a:t>Balances and scales measure weight</a:t>
            </a:r>
            <a:endParaRPr lang="en-ZA" dirty="0">
              <a:effectLst>
                <a:outerShdw sx="0" sy="0">
                  <a:srgbClr val="000000"/>
                </a:outerShdw>
              </a:effectLst>
            </a:endParaRPr>
          </a:p>
          <a:p>
            <a:pPr lvl="0" fontAlgn="base"/>
            <a:r>
              <a:rPr lang="en-GB" dirty="0">
                <a:effectLst>
                  <a:outerShdw sx="0" sy="0">
                    <a:srgbClr val="000000"/>
                  </a:outerShdw>
                </a:effectLst>
              </a:rPr>
              <a:t>Clocks measure time</a:t>
            </a:r>
            <a:endParaRPr lang="en-ZA" dirty="0">
              <a:effectLst>
                <a:outerShdw sx="0" sy="0">
                  <a:srgbClr val="000000"/>
                </a:outerShdw>
              </a:effectLst>
            </a:endParaRPr>
          </a:p>
          <a:p>
            <a:pPr lvl="0" fontAlgn="base"/>
            <a:r>
              <a:rPr lang="en-GB" dirty="0">
                <a:effectLst>
                  <a:outerShdw sx="0" sy="0">
                    <a:srgbClr val="000000"/>
                  </a:outerShdw>
                </a:effectLst>
              </a:rPr>
              <a:t>Ammeters and voltmeters measure electricity</a:t>
            </a:r>
            <a:endParaRPr lang="en-ZA" dirty="0">
              <a:effectLst>
                <a:outerShdw sx="0" sy="0">
                  <a:srgbClr val="000000"/>
                </a:outerShdw>
              </a:effectLst>
            </a:endParaRPr>
          </a:p>
          <a:p>
            <a:pPr marL="0" indent="0">
              <a:buNone/>
            </a:pPr>
            <a:endParaRPr lang="en-ZA" dirty="0"/>
          </a:p>
          <a:p>
            <a:endParaRPr lang="en-ZA" dirty="0"/>
          </a:p>
        </p:txBody>
      </p:sp>
    </p:spTree>
    <p:extLst>
      <p:ext uri="{BB962C8B-B14F-4D97-AF65-F5344CB8AC3E}">
        <p14:creationId xmlns:p14="http://schemas.microsoft.com/office/powerpoint/2010/main" val="1876842780"/>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br>
              <a:rPr lang="en-ZA" dirty="0"/>
            </a:br>
            <a:r>
              <a:rPr lang="en-ZA" dirty="0"/>
              <a:t>Use Symbols and Units in Accordance with SI Conventions</a:t>
            </a: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135</a:t>
            </a:fld>
            <a:endParaRPr lang="en-ZA" dirty="0"/>
          </a:p>
        </p:txBody>
      </p:sp>
      <p:sp>
        <p:nvSpPr>
          <p:cNvPr id="4" name="Content Placeholder 3"/>
          <p:cNvSpPr>
            <a:spLocks noGrp="1"/>
          </p:cNvSpPr>
          <p:nvPr>
            <p:ph sz="quarter" idx="1"/>
          </p:nvPr>
        </p:nvSpPr>
        <p:spPr/>
        <p:txBody>
          <a:bodyPr>
            <a:normAutofit/>
          </a:bodyPr>
          <a:lstStyle/>
          <a:p>
            <a:pPr marL="0" indent="0">
              <a:buNone/>
            </a:pPr>
            <a:endParaRPr lang="en-ZA" dirty="0"/>
          </a:p>
          <a:p>
            <a:endParaRPr lang="en-ZA" dirty="0"/>
          </a:p>
        </p:txBody>
      </p:sp>
      <p:pic>
        <p:nvPicPr>
          <p:cNvPr id="5" name="Picture 4"/>
          <p:cNvPicPr>
            <a:picLocks noChangeAspect="1"/>
          </p:cNvPicPr>
          <p:nvPr/>
        </p:nvPicPr>
        <p:blipFill>
          <a:blip r:embed="rId2"/>
          <a:stretch>
            <a:fillRect/>
          </a:stretch>
        </p:blipFill>
        <p:spPr>
          <a:xfrm>
            <a:off x="673101" y="1413296"/>
            <a:ext cx="8013699" cy="4330681"/>
          </a:xfrm>
          <a:prstGeom prst="rect">
            <a:avLst/>
          </a:prstGeom>
        </p:spPr>
      </p:pic>
    </p:spTree>
    <p:extLst>
      <p:ext uri="{BB962C8B-B14F-4D97-AF65-F5344CB8AC3E}">
        <p14:creationId xmlns:p14="http://schemas.microsoft.com/office/powerpoint/2010/main" val="1708853452"/>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br>
              <a:rPr lang="en-ZA" dirty="0"/>
            </a:br>
            <a:r>
              <a:rPr lang="en-ZA" dirty="0"/>
              <a:t>Use Symbols and Units in Accordance with SI Conventions</a:t>
            </a: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136</a:t>
            </a:fld>
            <a:endParaRPr lang="en-ZA" dirty="0"/>
          </a:p>
        </p:txBody>
      </p:sp>
      <p:sp>
        <p:nvSpPr>
          <p:cNvPr id="4" name="Content Placeholder 3"/>
          <p:cNvSpPr>
            <a:spLocks noGrp="1"/>
          </p:cNvSpPr>
          <p:nvPr>
            <p:ph sz="quarter" idx="1"/>
          </p:nvPr>
        </p:nvSpPr>
        <p:spPr/>
        <p:txBody>
          <a:bodyPr>
            <a:normAutofit/>
          </a:bodyPr>
          <a:lstStyle/>
          <a:p>
            <a:pPr marL="0" indent="0">
              <a:buNone/>
            </a:pPr>
            <a:endParaRPr lang="en-ZA" dirty="0"/>
          </a:p>
          <a:p>
            <a:endParaRPr lang="en-ZA" dirty="0"/>
          </a:p>
        </p:txBody>
      </p:sp>
      <p:pic>
        <p:nvPicPr>
          <p:cNvPr id="6" name="Picture 5"/>
          <p:cNvPicPr>
            <a:picLocks noChangeAspect="1"/>
          </p:cNvPicPr>
          <p:nvPr/>
        </p:nvPicPr>
        <p:blipFill>
          <a:blip r:embed="rId2"/>
          <a:stretch>
            <a:fillRect/>
          </a:stretch>
        </p:blipFill>
        <p:spPr>
          <a:xfrm>
            <a:off x="467543" y="1282638"/>
            <a:ext cx="8155181" cy="4641644"/>
          </a:xfrm>
          <a:prstGeom prst="rect">
            <a:avLst/>
          </a:prstGeom>
        </p:spPr>
      </p:pic>
    </p:spTree>
    <p:extLst>
      <p:ext uri="{BB962C8B-B14F-4D97-AF65-F5344CB8AC3E}">
        <p14:creationId xmlns:p14="http://schemas.microsoft.com/office/powerpoint/2010/main" val="1324004295"/>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br>
              <a:rPr lang="en-ZA" dirty="0"/>
            </a:br>
            <a:r>
              <a:rPr lang="en-ZA" dirty="0"/>
              <a:t>Use Symbols and Units in Accordance with SI Conventions</a:t>
            </a: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137</a:t>
            </a:fld>
            <a:endParaRPr lang="en-ZA" dirty="0"/>
          </a:p>
        </p:txBody>
      </p:sp>
      <p:sp>
        <p:nvSpPr>
          <p:cNvPr id="4" name="Content Placeholder 3"/>
          <p:cNvSpPr>
            <a:spLocks noGrp="1"/>
          </p:cNvSpPr>
          <p:nvPr>
            <p:ph sz="quarter" idx="1"/>
          </p:nvPr>
        </p:nvSpPr>
        <p:spPr/>
        <p:txBody>
          <a:bodyPr>
            <a:normAutofit/>
          </a:bodyPr>
          <a:lstStyle/>
          <a:p>
            <a:pPr marL="0" indent="0">
              <a:buNone/>
            </a:pPr>
            <a:endParaRPr lang="en-ZA" dirty="0"/>
          </a:p>
          <a:p>
            <a:endParaRPr lang="en-ZA" dirty="0"/>
          </a:p>
        </p:txBody>
      </p:sp>
      <p:pic>
        <p:nvPicPr>
          <p:cNvPr id="5" name="Picture 4"/>
          <p:cNvPicPr>
            <a:picLocks noChangeAspect="1"/>
          </p:cNvPicPr>
          <p:nvPr/>
        </p:nvPicPr>
        <p:blipFill>
          <a:blip r:embed="rId2"/>
          <a:stretch>
            <a:fillRect/>
          </a:stretch>
        </p:blipFill>
        <p:spPr>
          <a:xfrm>
            <a:off x="467544" y="2000218"/>
            <a:ext cx="8362450" cy="3318757"/>
          </a:xfrm>
          <a:prstGeom prst="rect">
            <a:avLst/>
          </a:prstGeom>
        </p:spPr>
      </p:pic>
    </p:spTree>
    <p:extLst>
      <p:ext uri="{BB962C8B-B14F-4D97-AF65-F5344CB8AC3E}">
        <p14:creationId xmlns:p14="http://schemas.microsoft.com/office/powerpoint/2010/main" val="134008275"/>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br>
              <a:rPr lang="en-ZA" dirty="0"/>
            </a:br>
            <a:r>
              <a:rPr lang="en-ZA" dirty="0"/>
              <a:t>Use Symbols and Units in Accordance with SI Conventions</a:t>
            </a: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138</a:t>
            </a:fld>
            <a:endParaRPr lang="en-ZA" dirty="0"/>
          </a:p>
        </p:txBody>
      </p:sp>
      <p:sp>
        <p:nvSpPr>
          <p:cNvPr id="4" name="Content Placeholder 3"/>
          <p:cNvSpPr>
            <a:spLocks noGrp="1"/>
          </p:cNvSpPr>
          <p:nvPr>
            <p:ph sz="quarter" idx="1"/>
          </p:nvPr>
        </p:nvSpPr>
        <p:spPr/>
        <p:txBody>
          <a:bodyPr>
            <a:normAutofit/>
          </a:bodyPr>
          <a:lstStyle/>
          <a:p>
            <a:pPr marL="0" indent="0">
              <a:buNone/>
            </a:pPr>
            <a:endParaRPr lang="en-ZA" dirty="0"/>
          </a:p>
          <a:p>
            <a:endParaRPr lang="en-ZA" dirty="0"/>
          </a:p>
        </p:txBody>
      </p:sp>
      <p:sp>
        <p:nvSpPr>
          <p:cNvPr id="6" name="Rectangle 5"/>
          <p:cNvSpPr/>
          <p:nvPr/>
        </p:nvSpPr>
        <p:spPr>
          <a:xfrm>
            <a:off x="747484" y="1413296"/>
            <a:ext cx="7939315" cy="4154984"/>
          </a:xfrm>
          <a:prstGeom prst="rect">
            <a:avLst/>
          </a:prstGeom>
        </p:spPr>
        <p:txBody>
          <a:bodyPr wrap="square">
            <a:spAutoFit/>
          </a:bodyPr>
          <a:lstStyle/>
          <a:p>
            <a:pPr marL="342900" indent="-342900">
              <a:buFont typeface="Arial" panose="020B0604020202020204" pitchFamily="34" charset="0"/>
              <a:buChar char="•"/>
            </a:pPr>
            <a:r>
              <a:rPr lang="en-ZA" sz="2400" dirty="0"/>
              <a:t>The measurements discussed thus far are made using measuring instruments. Graphic instruments can also be used in scientific studies. </a:t>
            </a:r>
          </a:p>
          <a:p>
            <a:pPr marL="342900" indent="-342900">
              <a:buFont typeface="Arial" panose="020B0604020202020204" pitchFamily="34" charset="0"/>
              <a:buChar char="•"/>
            </a:pPr>
            <a:r>
              <a:rPr lang="en-ZA" sz="2400" dirty="0"/>
              <a:t>These include cameras, microscopes and telescopes (where an entire picture is presented).</a:t>
            </a:r>
          </a:p>
          <a:p>
            <a:endParaRPr lang="en-ZA" sz="2400" dirty="0"/>
          </a:p>
          <a:p>
            <a:pPr marL="342900" indent="-342900">
              <a:buFont typeface="Arial" panose="020B0604020202020204" pitchFamily="34" charset="0"/>
              <a:buChar char="•"/>
            </a:pPr>
            <a:r>
              <a:rPr lang="en-ZA" sz="2400" dirty="0"/>
              <a:t>We have established that accurate measurement plays an important part in science. </a:t>
            </a:r>
          </a:p>
          <a:p>
            <a:pPr marL="342900" indent="-342900">
              <a:buFont typeface="Arial" panose="020B0604020202020204" pitchFamily="34" charset="0"/>
              <a:buChar char="•"/>
            </a:pPr>
            <a:r>
              <a:rPr lang="en-ZA" sz="2400" dirty="0"/>
              <a:t>Quantities measured include electric current, length, temperature, time and weight. Most other measured quantities are related to these basic ones.</a:t>
            </a:r>
          </a:p>
        </p:txBody>
      </p:sp>
    </p:spTree>
    <p:extLst>
      <p:ext uri="{BB962C8B-B14F-4D97-AF65-F5344CB8AC3E}">
        <p14:creationId xmlns:p14="http://schemas.microsoft.com/office/powerpoint/2010/main" val="1513728772"/>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br>
              <a:rPr lang="en-ZA" dirty="0"/>
            </a:br>
            <a:r>
              <a:rPr lang="en-ZA" dirty="0"/>
              <a:t>Use Symbols and Units in Accordance with SI Conventions</a:t>
            </a: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139</a:t>
            </a:fld>
            <a:endParaRPr lang="en-ZA" dirty="0"/>
          </a:p>
        </p:txBody>
      </p:sp>
      <p:sp>
        <p:nvSpPr>
          <p:cNvPr id="4" name="Content Placeholder 3"/>
          <p:cNvSpPr>
            <a:spLocks noGrp="1"/>
          </p:cNvSpPr>
          <p:nvPr>
            <p:ph sz="quarter" idx="1"/>
          </p:nvPr>
        </p:nvSpPr>
        <p:spPr/>
        <p:txBody>
          <a:bodyPr>
            <a:normAutofit/>
          </a:bodyPr>
          <a:lstStyle/>
          <a:p>
            <a:pPr marL="0" indent="0">
              <a:buNone/>
            </a:pPr>
            <a:endParaRPr lang="en-ZA" dirty="0"/>
          </a:p>
          <a:p>
            <a:endParaRPr lang="en-ZA" dirty="0"/>
          </a:p>
        </p:txBody>
      </p:sp>
      <p:sp>
        <p:nvSpPr>
          <p:cNvPr id="6" name="Rectangle 5"/>
          <p:cNvSpPr/>
          <p:nvPr/>
        </p:nvSpPr>
        <p:spPr>
          <a:xfrm>
            <a:off x="747484" y="1413296"/>
            <a:ext cx="7939315" cy="4524315"/>
          </a:xfrm>
          <a:prstGeom prst="rect">
            <a:avLst/>
          </a:prstGeom>
        </p:spPr>
        <p:txBody>
          <a:bodyPr wrap="square">
            <a:spAutoFit/>
          </a:bodyPr>
          <a:lstStyle/>
          <a:p>
            <a:r>
              <a:rPr lang="en-ZA" sz="2400" b="1" dirty="0"/>
              <a:t>Example</a:t>
            </a:r>
          </a:p>
          <a:p>
            <a:endParaRPr lang="en-ZA" sz="2400" dirty="0"/>
          </a:p>
          <a:p>
            <a:r>
              <a:rPr lang="en-ZA" sz="2400" dirty="0"/>
              <a:t>A Speedometer measures speed by measuring the basic quantities length over distance and time.</a:t>
            </a:r>
          </a:p>
          <a:p>
            <a:r>
              <a:rPr lang="en-ZA" sz="2400" dirty="0"/>
              <a:t> </a:t>
            </a:r>
          </a:p>
          <a:p>
            <a:r>
              <a:rPr lang="en-ZA" sz="2400" b="1" dirty="0"/>
              <a:t>Most scientific instruments have three things in common:</a:t>
            </a:r>
          </a:p>
          <a:p>
            <a:endParaRPr lang="en-ZA" sz="2400" b="1" dirty="0"/>
          </a:p>
          <a:p>
            <a:pPr marL="342900" lvl="0" indent="-342900" fontAlgn="base">
              <a:buFont typeface="Arial" panose="020B0604020202020204" pitchFamily="34" charset="0"/>
              <a:buChar char="•"/>
            </a:pPr>
            <a:r>
              <a:rPr lang="en-GB" sz="2400" b="1" dirty="0">
                <a:effectLst>
                  <a:outerShdw sx="0" sy="0">
                    <a:srgbClr val="000000"/>
                  </a:outerShdw>
                </a:effectLst>
              </a:rPr>
              <a:t>A transducer:</a:t>
            </a:r>
            <a:r>
              <a:rPr lang="en-GB" sz="2400" dirty="0">
                <a:effectLst>
                  <a:outerShdw sx="0" sy="0">
                    <a:srgbClr val="000000"/>
                  </a:outerShdw>
                </a:effectLst>
              </a:rPr>
              <a:t> Gives the quantity being measured</a:t>
            </a:r>
            <a:endParaRPr lang="en-ZA" sz="2400" dirty="0">
              <a:effectLst>
                <a:outerShdw sx="0" sy="0">
                  <a:srgbClr val="000000"/>
                </a:outerShdw>
              </a:effectLst>
            </a:endParaRPr>
          </a:p>
          <a:p>
            <a:pPr marL="342900" lvl="0" indent="-342900" fontAlgn="base">
              <a:buFont typeface="Arial" panose="020B0604020202020204" pitchFamily="34" charset="0"/>
              <a:buChar char="•"/>
            </a:pPr>
            <a:r>
              <a:rPr lang="en-GB" sz="2400" b="1" dirty="0">
                <a:effectLst>
                  <a:outerShdw sx="0" sy="0">
                    <a:srgbClr val="000000"/>
                  </a:outerShdw>
                </a:effectLst>
              </a:rPr>
              <a:t>A scale of values:</a:t>
            </a:r>
            <a:r>
              <a:rPr lang="en-GB" sz="2400" dirty="0">
                <a:effectLst>
                  <a:outerShdw sx="0" sy="0">
                    <a:srgbClr val="000000"/>
                  </a:outerShdw>
                </a:effectLst>
              </a:rPr>
              <a:t> Provides a comparison with the output of the transducer </a:t>
            </a:r>
            <a:endParaRPr lang="en-ZA" sz="2400" dirty="0">
              <a:effectLst>
                <a:outerShdw sx="0" sy="0">
                  <a:srgbClr val="000000"/>
                </a:outerShdw>
              </a:effectLst>
            </a:endParaRPr>
          </a:p>
          <a:p>
            <a:pPr marL="342900" lvl="0" indent="-342900" fontAlgn="base">
              <a:buFont typeface="Arial" panose="020B0604020202020204" pitchFamily="34" charset="0"/>
              <a:buChar char="•"/>
            </a:pPr>
            <a:r>
              <a:rPr lang="en-GB" sz="2400" b="1" dirty="0">
                <a:effectLst>
                  <a:outerShdw sx="0" sy="0">
                    <a:srgbClr val="000000"/>
                  </a:outerShdw>
                </a:effectLst>
              </a:rPr>
              <a:t>A readout:</a:t>
            </a:r>
            <a:r>
              <a:rPr lang="en-GB" sz="2400" dirty="0">
                <a:effectLst>
                  <a:outerShdw sx="0" sy="0">
                    <a:srgbClr val="000000"/>
                  </a:outerShdw>
                </a:effectLst>
              </a:rPr>
              <a:t> Gives the result of the instrument reading</a:t>
            </a:r>
            <a:endParaRPr lang="en-ZA" sz="2400" dirty="0">
              <a:effectLst>
                <a:outerShdw sx="0" sy="0">
                  <a:srgbClr val="000000"/>
                </a:outerShdw>
              </a:effectLst>
            </a:endParaRPr>
          </a:p>
          <a:p>
            <a:endParaRPr lang="en-ZA" sz="2400" dirty="0"/>
          </a:p>
        </p:txBody>
      </p:sp>
    </p:spTree>
    <p:extLst>
      <p:ext uri="{BB962C8B-B14F-4D97-AF65-F5344CB8AC3E}">
        <p14:creationId xmlns:p14="http://schemas.microsoft.com/office/powerpoint/2010/main" val="39297642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Assessment</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14</a:t>
            </a:fld>
            <a:endParaRPr lang="en-ZA" dirty="0"/>
          </a:p>
        </p:txBody>
      </p:sp>
      <p:graphicFrame>
        <p:nvGraphicFramePr>
          <p:cNvPr id="6" name="Content Placeholder 5"/>
          <p:cNvGraphicFramePr>
            <a:graphicFrameLocks noGrp="1"/>
          </p:cNvGraphicFramePr>
          <p:nvPr>
            <p:ph sz="quarter" idx="1"/>
            <p:extLst>
              <p:ext uri="{D42A27DB-BD31-4B8C-83A1-F6EECF244321}">
                <p14:modId xmlns:p14="http://schemas.microsoft.com/office/powerpoint/2010/main" val="2290457354"/>
              </p:ext>
            </p:extLst>
          </p:nvPr>
        </p:nvGraphicFramePr>
        <p:xfrm>
          <a:off x="468313" y="1030733"/>
          <a:ext cx="8218487" cy="46799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p:cNvSpPr txBox="1"/>
          <p:nvPr/>
        </p:nvSpPr>
        <p:spPr>
          <a:xfrm>
            <a:off x="1876872" y="5743310"/>
            <a:ext cx="5400600" cy="461665"/>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en-ZA" sz="2400" b="1" dirty="0">
                <a:latin typeface="Calibri" panose="020F0502020204030204" pitchFamily="34" charset="0"/>
              </a:rPr>
              <a:t>Formative   +   Summative   =  Competent</a:t>
            </a:r>
          </a:p>
        </p:txBody>
      </p:sp>
    </p:spTree>
    <p:extLst>
      <p:ext uri="{BB962C8B-B14F-4D97-AF65-F5344CB8AC3E}">
        <p14:creationId xmlns:p14="http://schemas.microsoft.com/office/powerpoint/2010/main" val="1252064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graphicEl>
                                              <a:dgm id="{00DD5ACD-371A-4729-B992-E39098DC1F1D}"/>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graphicEl>
                                              <a:dgm id="{FF99C2F2-CD21-4313-9634-001389A43FB9}"/>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graphicEl>
                                              <a:dgm id="{4C255BB0-1E6B-41BD-A9B3-29EA7F5693FC}"/>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graphicEl>
                                              <a:dgm id="{00854E58-BD01-4E9A-BFE3-E2B249DCDE15}"/>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graphicEl>
                                              <a:dgm id="{CC3C5B9F-7C7E-48D7-BEFA-F5C8A50EDB1F}"/>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graphicEl>
                                              <a:dgm id="{79A44E13-0693-4EF4-ADC9-07A7A193F52E}"/>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
                                            <p:graphicEl>
                                              <a:dgm id="{24349B9E-7679-48F3-8C1B-516E244933D3}"/>
                                            </p:graphic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6">
                                            <p:graphicEl>
                                              <a:dgm id="{B74BCAB8-0EA7-42E6-9BEE-11398D7C6C3B}"/>
                                            </p:graphic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6">
                                            <p:graphicEl>
                                              <a:dgm id="{64E85D38-C8F4-45A8-A4FB-7B00B79166F0}"/>
                                            </p:graphic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P spid="7" grpId="0"/>
    </p:bld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br>
              <a:rPr lang="en-ZA" dirty="0"/>
            </a:br>
            <a:r>
              <a:rPr lang="en-ZA" dirty="0"/>
              <a:t>Use Symbols and Units in Accordance with SI Conventions</a:t>
            </a: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140</a:t>
            </a:fld>
            <a:endParaRPr lang="en-ZA" dirty="0"/>
          </a:p>
        </p:txBody>
      </p:sp>
      <p:sp>
        <p:nvSpPr>
          <p:cNvPr id="4" name="Content Placeholder 3"/>
          <p:cNvSpPr>
            <a:spLocks noGrp="1"/>
          </p:cNvSpPr>
          <p:nvPr>
            <p:ph sz="quarter" idx="1"/>
          </p:nvPr>
        </p:nvSpPr>
        <p:spPr/>
        <p:txBody>
          <a:bodyPr>
            <a:normAutofit/>
          </a:bodyPr>
          <a:lstStyle/>
          <a:p>
            <a:pPr marL="0" indent="0">
              <a:buNone/>
            </a:pPr>
            <a:endParaRPr lang="en-ZA" dirty="0"/>
          </a:p>
          <a:p>
            <a:endParaRPr lang="en-ZA" dirty="0"/>
          </a:p>
        </p:txBody>
      </p:sp>
      <p:sp>
        <p:nvSpPr>
          <p:cNvPr id="6" name="Rectangle 5"/>
          <p:cNvSpPr/>
          <p:nvPr/>
        </p:nvSpPr>
        <p:spPr>
          <a:xfrm>
            <a:off x="747484" y="1413296"/>
            <a:ext cx="7939315" cy="4154984"/>
          </a:xfrm>
          <a:prstGeom prst="rect">
            <a:avLst/>
          </a:prstGeom>
        </p:spPr>
        <p:txBody>
          <a:bodyPr wrap="square">
            <a:spAutoFit/>
          </a:bodyPr>
          <a:lstStyle/>
          <a:p>
            <a:r>
              <a:rPr lang="en-ZA" sz="2400" b="1" dirty="0"/>
              <a:t>Example</a:t>
            </a:r>
          </a:p>
          <a:p>
            <a:endParaRPr lang="en-ZA" sz="2400" dirty="0"/>
          </a:p>
          <a:p>
            <a:pPr marL="342900" indent="-342900">
              <a:buFont typeface="Arial" panose="020B0604020202020204" pitchFamily="34" charset="0"/>
              <a:buChar char="•"/>
            </a:pPr>
            <a:r>
              <a:rPr lang="en-ZA" sz="2400" dirty="0"/>
              <a:t>A thermometer has a glass tube containing alcohol or mercury as a transducer. </a:t>
            </a:r>
          </a:p>
          <a:p>
            <a:pPr marL="342900" indent="-342900">
              <a:buFont typeface="Arial" panose="020B0604020202020204" pitchFamily="34" charset="0"/>
              <a:buChar char="•"/>
            </a:pPr>
            <a:endParaRPr lang="en-ZA" sz="2400" dirty="0"/>
          </a:p>
          <a:p>
            <a:pPr marL="342900" indent="-342900">
              <a:buFont typeface="Arial" panose="020B0604020202020204" pitchFamily="34" charset="0"/>
              <a:buChar char="•"/>
            </a:pPr>
            <a:r>
              <a:rPr lang="en-ZA" sz="2400" dirty="0"/>
              <a:t>The numbers along the tube are the scale of values. </a:t>
            </a:r>
          </a:p>
          <a:p>
            <a:pPr marL="342900" indent="-342900">
              <a:buFont typeface="Arial" panose="020B0604020202020204" pitchFamily="34" charset="0"/>
              <a:buChar char="•"/>
            </a:pPr>
            <a:endParaRPr lang="en-ZA" sz="2400" dirty="0"/>
          </a:p>
          <a:p>
            <a:pPr marL="342900" indent="-342900">
              <a:buFont typeface="Arial" panose="020B0604020202020204" pitchFamily="34" charset="0"/>
              <a:buChar char="•"/>
            </a:pPr>
            <a:r>
              <a:rPr lang="en-ZA" sz="2400" dirty="0"/>
              <a:t>The position of the alcohol or mercury along the numbers provides the readout that tells you what the temperature is.</a:t>
            </a:r>
          </a:p>
          <a:p>
            <a:endParaRPr lang="en-ZA" sz="2400" dirty="0"/>
          </a:p>
        </p:txBody>
      </p:sp>
    </p:spTree>
    <p:extLst>
      <p:ext uri="{BB962C8B-B14F-4D97-AF65-F5344CB8AC3E}">
        <p14:creationId xmlns:p14="http://schemas.microsoft.com/office/powerpoint/2010/main" val="2720501239"/>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br>
              <a:rPr lang="en-ZA" dirty="0"/>
            </a:br>
            <a:r>
              <a:rPr lang="en-ZA" dirty="0"/>
              <a:t>Use Symbols and Units in Accordance with SI Conventions</a:t>
            </a: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141</a:t>
            </a:fld>
            <a:endParaRPr lang="en-ZA" dirty="0"/>
          </a:p>
        </p:txBody>
      </p:sp>
      <p:sp>
        <p:nvSpPr>
          <p:cNvPr id="4" name="Content Placeholder 3"/>
          <p:cNvSpPr>
            <a:spLocks noGrp="1"/>
          </p:cNvSpPr>
          <p:nvPr>
            <p:ph sz="quarter" idx="1"/>
          </p:nvPr>
        </p:nvSpPr>
        <p:spPr/>
        <p:txBody>
          <a:bodyPr>
            <a:normAutofit/>
          </a:bodyPr>
          <a:lstStyle/>
          <a:p>
            <a:pPr marL="0" indent="0">
              <a:buNone/>
            </a:pPr>
            <a:endParaRPr lang="en-ZA" dirty="0"/>
          </a:p>
          <a:p>
            <a:endParaRPr lang="en-ZA" dirty="0"/>
          </a:p>
        </p:txBody>
      </p:sp>
      <p:sp>
        <p:nvSpPr>
          <p:cNvPr id="6" name="Rectangle 5"/>
          <p:cNvSpPr/>
          <p:nvPr/>
        </p:nvSpPr>
        <p:spPr>
          <a:xfrm>
            <a:off x="747484" y="1413296"/>
            <a:ext cx="7939315" cy="4524315"/>
          </a:xfrm>
          <a:prstGeom prst="rect">
            <a:avLst/>
          </a:prstGeom>
        </p:spPr>
        <p:txBody>
          <a:bodyPr wrap="square">
            <a:spAutoFit/>
          </a:bodyPr>
          <a:lstStyle/>
          <a:p>
            <a:r>
              <a:rPr lang="en-ZA" sz="2400" b="1" dirty="0"/>
              <a:t>Using a Meter Stick</a:t>
            </a:r>
          </a:p>
          <a:p>
            <a:r>
              <a:rPr lang="en-ZA" sz="2400" b="1" dirty="0"/>
              <a:t> </a:t>
            </a:r>
            <a:endParaRPr lang="en-ZA" sz="2400" dirty="0"/>
          </a:p>
          <a:p>
            <a:pPr marL="342900" indent="-342900">
              <a:buFont typeface="Arial" panose="020B0604020202020204" pitchFamily="34" charset="0"/>
              <a:buChar char="•"/>
            </a:pPr>
            <a:r>
              <a:rPr lang="en-ZA" sz="2400" dirty="0"/>
              <a:t>A common mistake in using a meter stick is to position the stick against the object to be measured as illustrated in the picture below. </a:t>
            </a:r>
          </a:p>
          <a:p>
            <a:pPr marL="342900" indent="-342900">
              <a:buFont typeface="Arial" panose="020B0604020202020204" pitchFamily="34" charset="0"/>
              <a:buChar char="•"/>
            </a:pPr>
            <a:endParaRPr lang="en-ZA" sz="2400" dirty="0"/>
          </a:p>
          <a:p>
            <a:r>
              <a:rPr lang="en-ZA" sz="2400" dirty="0"/>
              <a:t>Such a procedure introduces the possibility of two types of measuring errors:</a:t>
            </a:r>
          </a:p>
          <a:p>
            <a:endParaRPr lang="en-ZA" sz="2400" dirty="0"/>
          </a:p>
          <a:p>
            <a:pPr marL="342900" lvl="0" indent="-342900" fontAlgn="base">
              <a:buFont typeface="Arial" panose="020B0604020202020204" pitchFamily="34" charset="0"/>
              <a:buChar char="•"/>
            </a:pPr>
            <a:r>
              <a:rPr lang="en-GB" sz="2400" dirty="0">
                <a:effectLst>
                  <a:outerShdw sx="0" sy="0">
                    <a:srgbClr val="000000"/>
                  </a:outerShdw>
                </a:effectLst>
              </a:rPr>
              <a:t>Parallax </a:t>
            </a:r>
            <a:endParaRPr lang="en-ZA" sz="2400" dirty="0">
              <a:effectLst>
                <a:outerShdw sx="0" sy="0">
                  <a:srgbClr val="000000"/>
                </a:outerShdw>
              </a:effectLst>
            </a:endParaRPr>
          </a:p>
          <a:p>
            <a:pPr marL="342900" lvl="0" indent="-342900" fontAlgn="base">
              <a:buFont typeface="Arial" panose="020B0604020202020204" pitchFamily="34" charset="0"/>
              <a:buChar char="•"/>
            </a:pPr>
            <a:r>
              <a:rPr lang="en-GB" sz="2400" dirty="0">
                <a:effectLst>
                  <a:outerShdw sx="0" sy="0">
                    <a:srgbClr val="000000"/>
                  </a:outerShdw>
                </a:effectLst>
              </a:rPr>
              <a:t>Zero error</a:t>
            </a:r>
            <a:endParaRPr lang="en-ZA" sz="2400" dirty="0">
              <a:effectLst>
                <a:outerShdw sx="0" sy="0">
                  <a:srgbClr val="000000"/>
                </a:outerShdw>
              </a:effectLst>
            </a:endParaRPr>
          </a:p>
          <a:p>
            <a:endParaRPr lang="en-ZA" sz="2400" dirty="0"/>
          </a:p>
        </p:txBody>
      </p:sp>
    </p:spTree>
    <p:extLst>
      <p:ext uri="{BB962C8B-B14F-4D97-AF65-F5344CB8AC3E}">
        <p14:creationId xmlns:p14="http://schemas.microsoft.com/office/powerpoint/2010/main" val="1635226092"/>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br>
              <a:rPr lang="en-ZA" dirty="0"/>
            </a:br>
            <a:r>
              <a:rPr lang="en-ZA" dirty="0"/>
              <a:t>Use Symbols and Units in Accordance with SI Conventions</a:t>
            </a: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142</a:t>
            </a:fld>
            <a:endParaRPr lang="en-ZA" dirty="0"/>
          </a:p>
        </p:txBody>
      </p:sp>
      <p:sp>
        <p:nvSpPr>
          <p:cNvPr id="4" name="Content Placeholder 3"/>
          <p:cNvSpPr>
            <a:spLocks noGrp="1"/>
          </p:cNvSpPr>
          <p:nvPr>
            <p:ph sz="quarter" idx="1"/>
          </p:nvPr>
        </p:nvSpPr>
        <p:spPr/>
        <p:txBody>
          <a:bodyPr>
            <a:normAutofit/>
          </a:bodyPr>
          <a:lstStyle/>
          <a:p>
            <a:pPr marL="0" indent="0">
              <a:buNone/>
            </a:pPr>
            <a:endParaRPr lang="en-ZA" dirty="0"/>
          </a:p>
          <a:p>
            <a:endParaRPr lang="en-ZA" dirty="0"/>
          </a:p>
        </p:txBody>
      </p:sp>
      <p:sp>
        <p:nvSpPr>
          <p:cNvPr id="6" name="Rectangle 5"/>
          <p:cNvSpPr/>
          <p:nvPr/>
        </p:nvSpPr>
        <p:spPr>
          <a:xfrm>
            <a:off x="747484" y="1413296"/>
            <a:ext cx="7939315" cy="4770537"/>
          </a:xfrm>
          <a:prstGeom prst="rect">
            <a:avLst/>
          </a:prstGeom>
        </p:spPr>
        <p:txBody>
          <a:bodyPr wrap="square">
            <a:spAutoFit/>
          </a:bodyPr>
          <a:lstStyle/>
          <a:p>
            <a:r>
              <a:rPr lang="en-ZA" sz="2000" b="1" u="sng" dirty="0"/>
              <a:t>Parallax</a:t>
            </a:r>
          </a:p>
          <a:p>
            <a:r>
              <a:rPr lang="en-ZA" sz="2000" dirty="0"/>
              <a:t> </a:t>
            </a:r>
          </a:p>
          <a:p>
            <a:pPr marL="342900" indent="-342900">
              <a:buFont typeface="Arial" panose="020B0604020202020204" pitchFamily="34" charset="0"/>
              <a:buChar char="•"/>
            </a:pPr>
            <a:r>
              <a:rPr lang="en-ZA" sz="2000" b="1" i="1" dirty="0"/>
              <a:t>Parallax </a:t>
            </a:r>
            <a:r>
              <a:rPr lang="en-ZA" sz="2000" dirty="0"/>
              <a:t>occurs when there is the change in apparent position when an object is viewed from two separate points. </a:t>
            </a:r>
          </a:p>
          <a:p>
            <a:endParaRPr lang="en-ZA" sz="2000" dirty="0"/>
          </a:p>
          <a:p>
            <a:pPr marL="342900" indent="-342900">
              <a:buFont typeface="Arial" panose="020B0604020202020204" pitchFamily="34" charset="0"/>
              <a:buChar char="•"/>
            </a:pPr>
            <a:r>
              <a:rPr lang="en-ZA" sz="2000" dirty="0"/>
              <a:t>If you hold up two fingers in line with your nose and move your head from side to side while viewing them, you will notice an exchange in the relative position of the fingers as you change your point of view. </a:t>
            </a:r>
            <a:r>
              <a:rPr lang="en-ZA" sz="2000" i="1" dirty="0"/>
              <a:t>This is parallax</a:t>
            </a:r>
            <a:r>
              <a:rPr lang="en-ZA" sz="2000" dirty="0"/>
              <a:t>. </a:t>
            </a:r>
          </a:p>
          <a:p>
            <a:endParaRPr lang="en-ZA" sz="2000" dirty="0"/>
          </a:p>
          <a:p>
            <a:pPr marL="342900" indent="-342900">
              <a:buFont typeface="Arial" panose="020B0604020202020204" pitchFamily="34" charset="0"/>
              <a:buChar char="•"/>
            </a:pPr>
            <a:r>
              <a:rPr lang="en-ZA" sz="2000" dirty="0"/>
              <a:t>In the case of a meter stick placed as in the diagram below, if you do not look straight at the scale, any distance between the scale and the object to be measured will shift the apparent value, meaning that different values will be obtained from different positions.</a:t>
            </a:r>
          </a:p>
          <a:p>
            <a:endParaRPr lang="en-ZA" sz="2400" dirty="0"/>
          </a:p>
        </p:txBody>
      </p:sp>
    </p:spTree>
    <p:extLst>
      <p:ext uri="{BB962C8B-B14F-4D97-AF65-F5344CB8AC3E}">
        <p14:creationId xmlns:p14="http://schemas.microsoft.com/office/powerpoint/2010/main" val="507688807"/>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br>
              <a:rPr lang="en-ZA" dirty="0"/>
            </a:br>
            <a:r>
              <a:rPr lang="en-ZA" dirty="0"/>
              <a:t>Use Symbols and Units in Accordance with SI Conventions</a:t>
            </a: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143</a:t>
            </a:fld>
            <a:endParaRPr lang="en-ZA" dirty="0"/>
          </a:p>
        </p:txBody>
      </p:sp>
      <p:sp>
        <p:nvSpPr>
          <p:cNvPr id="4" name="Content Placeholder 3"/>
          <p:cNvSpPr>
            <a:spLocks noGrp="1"/>
          </p:cNvSpPr>
          <p:nvPr>
            <p:ph sz="quarter" idx="1"/>
          </p:nvPr>
        </p:nvSpPr>
        <p:spPr/>
        <p:txBody>
          <a:bodyPr>
            <a:normAutofit/>
          </a:bodyPr>
          <a:lstStyle/>
          <a:p>
            <a:pPr marL="0" indent="0">
              <a:buNone/>
            </a:pPr>
            <a:endParaRPr lang="en-ZA" dirty="0"/>
          </a:p>
          <a:p>
            <a:endParaRPr lang="en-ZA" dirty="0"/>
          </a:p>
        </p:txBody>
      </p:sp>
      <p:pic>
        <p:nvPicPr>
          <p:cNvPr id="7" name="Picture 6" descr="parallax-error"/>
          <p:cNvPicPr/>
          <p:nvPr/>
        </p:nvPicPr>
        <p:blipFill>
          <a:blip r:embed="rId2">
            <a:extLst>
              <a:ext uri="{28A0092B-C50C-407E-A947-70E740481C1C}">
                <a14:useLocalDpi xmlns:a14="http://schemas.microsoft.com/office/drawing/2010/main" val="0"/>
              </a:ext>
            </a:extLst>
          </a:blip>
          <a:srcRect l="1266" t="2460" r="1518" b="2869"/>
          <a:stretch>
            <a:fillRect/>
          </a:stretch>
        </p:blipFill>
        <p:spPr bwMode="auto">
          <a:xfrm>
            <a:off x="1886856" y="1282638"/>
            <a:ext cx="5820229" cy="2989950"/>
          </a:xfrm>
          <a:prstGeom prst="rect">
            <a:avLst/>
          </a:prstGeom>
          <a:noFill/>
          <a:ln>
            <a:noFill/>
          </a:ln>
        </p:spPr>
      </p:pic>
      <p:sp>
        <p:nvSpPr>
          <p:cNvPr id="5" name="Rectangle 4"/>
          <p:cNvSpPr/>
          <p:nvPr/>
        </p:nvSpPr>
        <p:spPr>
          <a:xfrm>
            <a:off x="603504" y="4499908"/>
            <a:ext cx="8083296" cy="1938992"/>
          </a:xfrm>
          <a:prstGeom prst="rect">
            <a:avLst/>
          </a:prstGeom>
        </p:spPr>
        <p:txBody>
          <a:bodyPr wrap="square">
            <a:spAutoFit/>
          </a:bodyPr>
          <a:lstStyle/>
          <a:p>
            <a:r>
              <a:rPr lang="en-ZA" sz="2000" b="1" dirty="0"/>
              <a:t>Illustration of parallax error caused by improper placement and or viewing of meter stick.</a:t>
            </a:r>
          </a:p>
          <a:p>
            <a:endParaRPr lang="en-ZA" sz="2000" b="1" dirty="0"/>
          </a:p>
          <a:p>
            <a:pPr marL="342900" indent="-342900">
              <a:buFont typeface="Arial" panose="020B0604020202020204" pitchFamily="34" charset="0"/>
              <a:buChar char="•"/>
            </a:pPr>
            <a:r>
              <a:rPr lang="en-ZA" sz="2000" dirty="0"/>
              <a:t>To avoid parallax, scale of the measuring instrument should be placed as closely as possible to the object being measured. </a:t>
            </a:r>
          </a:p>
          <a:p>
            <a:endParaRPr lang="en-ZA" sz="2000" b="1" dirty="0"/>
          </a:p>
        </p:txBody>
      </p:sp>
    </p:spTree>
    <p:extLst>
      <p:ext uri="{BB962C8B-B14F-4D97-AF65-F5344CB8AC3E}">
        <p14:creationId xmlns:p14="http://schemas.microsoft.com/office/powerpoint/2010/main" val="1277038555"/>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br>
              <a:rPr lang="en-ZA" dirty="0"/>
            </a:br>
            <a:r>
              <a:rPr lang="en-ZA" dirty="0"/>
              <a:t>Use Symbols and Units in Accordance with SI Conventions</a:t>
            </a: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144</a:t>
            </a:fld>
            <a:endParaRPr lang="en-ZA" dirty="0"/>
          </a:p>
        </p:txBody>
      </p:sp>
      <p:sp>
        <p:nvSpPr>
          <p:cNvPr id="4" name="Content Placeholder 3"/>
          <p:cNvSpPr>
            <a:spLocks noGrp="1"/>
          </p:cNvSpPr>
          <p:nvPr>
            <p:ph sz="quarter" idx="1"/>
          </p:nvPr>
        </p:nvSpPr>
        <p:spPr/>
        <p:txBody>
          <a:bodyPr>
            <a:normAutofit/>
          </a:bodyPr>
          <a:lstStyle/>
          <a:p>
            <a:pPr marL="0" indent="0">
              <a:buNone/>
            </a:pPr>
            <a:endParaRPr lang="en-ZA" dirty="0"/>
          </a:p>
          <a:p>
            <a:endParaRPr lang="en-ZA" dirty="0"/>
          </a:p>
        </p:txBody>
      </p:sp>
      <p:sp>
        <p:nvSpPr>
          <p:cNvPr id="6" name="Rectangle 5"/>
          <p:cNvSpPr/>
          <p:nvPr/>
        </p:nvSpPr>
        <p:spPr>
          <a:xfrm>
            <a:off x="603504" y="1282638"/>
            <a:ext cx="8083296" cy="4093428"/>
          </a:xfrm>
          <a:prstGeom prst="rect">
            <a:avLst/>
          </a:prstGeom>
        </p:spPr>
        <p:txBody>
          <a:bodyPr wrap="square">
            <a:spAutoFit/>
          </a:bodyPr>
          <a:lstStyle/>
          <a:p>
            <a:r>
              <a:rPr lang="en-ZA" sz="2000" b="1" dirty="0"/>
              <a:t>Zero Error</a:t>
            </a:r>
          </a:p>
          <a:p>
            <a:endParaRPr lang="en-ZA" sz="2000" dirty="0"/>
          </a:p>
          <a:p>
            <a:r>
              <a:rPr lang="en-ZA" sz="2000" dirty="0"/>
              <a:t>Zero error occurs when the normal zero position of a measuring device is incorrect.</a:t>
            </a:r>
          </a:p>
          <a:p>
            <a:endParaRPr lang="en-ZA" sz="2000" dirty="0"/>
          </a:p>
          <a:p>
            <a:r>
              <a:rPr lang="en-ZA" sz="2000" b="1" dirty="0"/>
              <a:t>For instance</a:t>
            </a:r>
          </a:p>
          <a:p>
            <a:pPr marL="342900" indent="-342900">
              <a:buFont typeface="Arial" panose="020B0604020202020204" pitchFamily="34" charset="0"/>
              <a:buChar char="•"/>
            </a:pPr>
            <a:r>
              <a:rPr lang="en-ZA" sz="2000" dirty="0"/>
              <a:t>when a meter stick is worn at the end</a:t>
            </a:r>
          </a:p>
          <a:p>
            <a:pPr marL="342900" indent="-342900">
              <a:buFont typeface="Arial" panose="020B0604020202020204" pitchFamily="34" charset="0"/>
              <a:buChar char="•"/>
            </a:pPr>
            <a:r>
              <a:rPr lang="en-ZA" sz="2000" dirty="0"/>
              <a:t>a balance does not read zero when empty. or</a:t>
            </a:r>
          </a:p>
          <a:p>
            <a:pPr marL="342900" indent="-342900">
              <a:buFont typeface="Arial" panose="020B0604020202020204" pitchFamily="34" charset="0"/>
              <a:buChar char="•"/>
            </a:pPr>
            <a:r>
              <a:rPr lang="en-ZA" sz="2000" dirty="0"/>
              <a:t>the jaws of a calliper meet improperly</a:t>
            </a:r>
          </a:p>
          <a:p>
            <a:endParaRPr lang="en-ZA" sz="2000" dirty="0"/>
          </a:p>
          <a:p>
            <a:r>
              <a:rPr lang="en-ZA" sz="2000" dirty="0"/>
              <a:t>To avoid such errors with a meter stick, one can avoid using the end altogether. Choose an arbitrary mark as the “zero” from which to make all measurements.</a:t>
            </a:r>
          </a:p>
        </p:txBody>
      </p:sp>
    </p:spTree>
    <p:extLst>
      <p:ext uri="{BB962C8B-B14F-4D97-AF65-F5344CB8AC3E}">
        <p14:creationId xmlns:p14="http://schemas.microsoft.com/office/powerpoint/2010/main" val="2567295771"/>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br>
              <a:rPr lang="en-ZA" dirty="0"/>
            </a:br>
            <a:r>
              <a:rPr lang="en-ZA" dirty="0"/>
              <a:t>Use Symbols and Units in Accordance with SI Conventions</a:t>
            </a: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145</a:t>
            </a:fld>
            <a:endParaRPr lang="en-ZA" dirty="0"/>
          </a:p>
        </p:txBody>
      </p:sp>
      <p:sp>
        <p:nvSpPr>
          <p:cNvPr id="4" name="Content Placeholder 3"/>
          <p:cNvSpPr>
            <a:spLocks noGrp="1"/>
          </p:cNvSpPr>
          <p:nvPr>
            <p:ph sz="quarter" idx="1"/>
          </p:nvPr>
        </p:nvSpPr>
        <p:spPr/>
        <p:txBody>
          <a:bodyPr>
            <a:normAutofit/>
          </a:bodyPr>
          <a:lstStyle/>
          <a:p>
            <a:pPr marL="0" indent="0">
              <a:buNone/>
            </a:pPr>
            <a:endParaRPr lang="en-ZA" dirty="0"/>
          </a:p>
          <a:p>
            <a:endParaRPr lang="en-ZA" dirty="0"/>
          </a:p>
        </p:txBody>
      </p:sp>
      <p:sp>
        <p:nvSpPr>
          <p:cNvPr id="6" name="Rectangle 5"/>
          <p:cNvSpPr/>
          <p:nvPr/>
        </p:nvSpPr>
        <p:spPr>
          <a:xfrm>
            <a:off x="603504" y="1630981"/>
            <a:ext cx="8083296" cy="2862322"/>
          </a:xfrm>
          <a:prstGeom prst="rect">
            <a:avLst/>
          </a:prstGeom>
        </p:spPr>
        <p:txBody>
          <a:bodyPr wrap="square">
            <a:spAutoFit/>
          </a:bodyPr>
          <a:lstStyle/>
          <a:p>
            <a:pPr marL="342900" indent="-342900">
              <a:buFont typeface="Arial" panose="020B0604020202020204" pitchFamily="34" charset="0"/>
              <a:buChar char="•"/>
            </a:pPr>
            <a:r>
              <a:rPr lang="en-ZA" sz="2000" dirty="0"/>
              <a:t>Check to see that the zero position is correct for devices like vernier callipers, micrometers and balances. Such devices should read zero when closed and they should close completely. </a:t>
            </a:r>
          </a:p>
          <a:p>
            <a:endParaRPr lang="en-ZA" sz="2000" dirty="0"/>
          </a:p>
          <a:p>
            <a:pPr marL="342900" indent="-342900">
              <a:buFont typeface="Arial" panose="020B0604020202020204" pitchFamily="34" charset="0"/>
              <a:buChar char="•"/>
            </a:pPr>
            <a:r>
              <a:rPr lang="en-ZA" sz="2000" dirty="0"/>
              <a:t>Check balances to see that they read zero when empty. </a:t>
            </a:r>
          </a:p>
          <a:p>
            <a:pPr marL="342900" indent="-342900">
              <a:buFont typeface="Arial" panose="020B0604020202020204" pitchFamily="34" charset="0"/>
              <a:buChar char="•"/>
            </a:pPr>
            <a:endParaRPr lang="en-ZA" sz="2000" dirty="0"/>
          </a:p>
          <a:p>
            <a:pPr marL="342900" indent="-342900">
              <a:buFont typeface="Arial" panose="020B0604020202020204" pitchFamily="34" charset="0"/>
              <a:buChar char="•"/>
            </a:pPr>
            <a:r>
              <a:rPr lang="en-ZA" sz="2000" dirty="0"/>
              <a:t>You may be able to adjust the device correctly for zero error, but usually it is easier to record the error and use it as the zero mark for all measurements.</a:t>
            </a:r>
          </a:p>
        </p:txBody>
      </p:sp>
    </p:spTree>
    <p:extLst>
      <p:ext uri="{BB962C8B-B14F-4D97-AF65-F5344CB8AC3E}">
        <p14:creationId xmlns:p14="http://schemas.microsoft.com/office/powerpoint/2010/main" val="1980470656"/>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br>
              <a:rPr lang="en-ZA" dirty="0"/>
            </a:br>
            <a:r>
              <a:rPr lang="en-ZA" dirty="0"/>
              <a:t>Use Symbols and Units in Accordance with SI Conventions</a:t>
            </a: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146</a:t>
            </a:fld>
            <a:endParaRPr lang="en-ZA" dirty="0"/>
          </a:p>
        </p:txBody>
      </p:sp>
      <p:sp>
        <p:nvSpPr>
          <p:cNvPr id="4" name="Content Placeholder 3"/>
          <p:cNvSpPr>
            <a:spLocks noGrp="1"/>
          </p:cNvSpPr>
          <p:nvPr>
            <p:ph sz="quarter" idx="1"/>
          </p:nvPr>
        </p:nvSpPr>
        <p:spPr/>
        <p:txBody>
          <a:bodyPr>
            <a:normAutofit/>
          </a:bodyPr>
          <a:lstStyle/>
          <a:p>
            <a:pPr marL="0" indent="0">
              <a:buNone/>
            </a:pPr>
            <a:endParaRPr lang="en-ZA" dirty="0"/>
          </a:p>
          <a:p>
            <a:endParaRPr lang="en-ZA" dirty="0"/>
          </a:p>
        </p:txBody>
      </p:sp>
      <p:sp>
        <p:nvSpPr>
          <p:cNvPr id="6" name="Rectangle 5"/>
          <p:cNvSpPr/>
          <p:nvPr/>
        </p:nvSpPr>
        <p:spPr>
          <a:xfrm>
            <a:off x="603504" y="1630981"/>
            <a:ext cx="8083296" cy="5016758"/>
          </a:xfrm>
          <a:prstGeom prst="rect">
            <a:avLst/>
          </a:prstGeom>
        </p:spPr>
        <p:txBody>
          <a:bodyPr wrap="square">
            <a:spAutoFit/>
          </a:bodyPr>
          <a:lstStyle/>
          <a:p>
            <a:r>
              <a:rPr lang="en-ZA" sz="2000" b="1" dirty="0"/>
              <a:t>Reading a Vernier Scale</a:t>
            </a:r>
          </a:p>
          <a:p>
            <a:r>
              <a:rPr lang="en-ZA" sz="2000" b="1" dirty="0"/>
              <a:t> </a:t>
            </a:r>
            <a:endParaRPr lang="en-ZA" sz="2000" dirty="0"/>
          </a:p>
          <a:p>
            <a:pPr marL="342900" indent="-342900">
              <a:buFont typeface="Arial" panose="020B0604020202020204" pitchFamily="34" charset="0"/>
              <a:buChar char="•"/>
            </a:pPr>
            <a:r>
              <a:rPr lang="en-ZA" sz="2000" dirty="0"/>
              <a:t>The </a:t>
            </a:r>
            <a:r>
              <a:rPr lang="en-ZA" sz="2000" b="1" i="1" dirty="0"/>
              <a:t>vernier scale</a:t>
            </a:r>
            <a:r>
              <a:rPr lang="en-ZA" sz="2000" dirty="0"/>
              <a:t>, which is used in measuring lengths and angles, has a short scale or ruler, which slides along a longer scale.  The Vernier will not readily be used by ordinary people or ECD practitioners, but it is always good to know that there are more instruments that can be used for measurement.</a:t>
            </a:r>
          </a:p>
          <a:p>
            <a:endParaRPr lang="en-ZA" sz="2000" dirty="0"/>
          </a:p>
          <a:p>
            <a:pPr marL="342900" indent="-342900">
              <a:buFont typeface="Arial" panose="020B0604020202020204" pitchFamily="34" charset="0"/>
              <a:buChar char="•"/>
            </a:pPr>
            <a:r>
              <a:rPr lang="en-ZA" sz="2000" dirty="0"/>
              <a:t>It was named after Pierre Vernier, a French mathematician who invented it in the 1600’s. Engineers often use callipers with a vernier attachment for measurements.</a:t>
            </a:r>
          </a:p>
          <a:p>
            <a:endParaRPr lang="en-ZA" sz="2000" dirty="0"/>
          </a:p>
          <a:p>
            <a:pPr marL="342900" indent="-342900">
              <a:buFont typeface="Arial" panose="020B0604020202020204" pitchFamily="34" charset="0"/>
              <a:buChar char="•"/>
            </a:pPr>
            <a:r>
              <a:rPr lang="en-ZA" sz="2000" dirty="0"/>
              <a:t>A vernier is an auxiliary scale on a measuring instrument which makes it possible to accurately read fractional divisions of the main scale. A common form of vernier in the metric system has 10 divisions on the vernier scale covering nine divisions on the main scale.</a:t>
            </a:r>
          </a:p>
        </p:txBody>
      </p:sp>
    </p:spTree>
    <p:extLst>
      <p:ext uri="{BB962C8B-B14F-4D97-AF65-F5344CB8AC3E}">
        <p14:creationId xmlns:p14="http://schemas.microsoft.com/office/powerpoint/2010/main" val="3320238217"/>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br>
              <a:rPr lang="en-ZA" dirty="0"/>
            </a:br>
            <a:r>
              <a:rPr lang="en-ZA" dirty="0"/>
              <a:t>Use Symbols and Units in Accordance with SI Conventions</a:t>
            </a: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147</a:t>
            </a:fld>
            <a:endParaRPr lang="en-ZA" dirty="0"/>
          </a:p>
        </p:txBody>
      </p:sp>
      <p:sp>
        <p:nvSpPr>
          <p:cNvPr id="4" name="Content Placeholder 3"/>
          <p:cNvSpPr>
            <a:spLocks noGrp="1"/>
          </p:cNvSpPr>
          <p:nvPr>
            <p:ph sz="quarter" idx="1"/>
          </p:nvPr>
        </p:nvSpPr>
        <p:spPr/>
        <p:txBody>
          <a:bodyPr>
            <a:normAutofit/>
          </a:bodyPr>
          <a:lstStyle/>
          <a:p>
            <a:pPr marL="0" indent="0">
              <a:buNone/>
            </a:pPr>
            <a:endParaRPr lang="en-ZA" dirty="0"/>
          </a:p>
          <a:p>
            <a:endParaRPr lang="en-ZA" dirty="0"/>
          </a:p>
        </p:txBody>
      </p:sp>
      <p:pic>
        <p:nvPicPr>
          <p:cNvPr id="5" name="Picture 4"/>
          <p:cNvPicPr>
            <a:picLocks noChangeAspect="1"/>
          </p:cNvPicPr>
          <p:nvPr/>
        </p:nvPicPr>
        <p:blipFill>
          <a:blip r:embed="rId2"/>
          <a:stretch>
            <a:fillRect/>
          </a:stretch>
        </p:blipFill>
        <p:spPr>
          <a:xfrm>
            <a:off x="2824774" y="1296292"/>
            <a:ext cx="3640755" cy="1979964"/>
          </a:xfrm>
          <a:prstGeom prst="rect">
            <a:avLst/>
          </a:prstGeom>
        </p:spPr>
      </p:pic>
      <p:sp>
        <p:nvSpPr>
          <p:cNvPr id="7" name="Rectangle 6"/>
          <p:cNvSpPr/>
          <p:nvPr/>
        </p:nvSpPr>
        <p:spPr>
          <a:xfrm>
            <a:off x="603504" y="3641179"/>
            <a:ext cx="8083296" cy="2308324"/>
          </a:xfrm>
          <a:prstGeom prst="rect">
            <a:avLst/>
          </a:prstGeom>
        </p:spPr>
        <p:txBody>
          <a:bodyPr wrap="square">
            <a:spAutoFit/>
          </a:bodyPr>
          <a:lstStyle/>
          <a:p>
            <a:pPr marL="285750" indent="-285750">
              <a:buFont typeface="Arial" panose="020B0604020202020204" pitchFamily="34" charset="0"/>
              <a:buChar char="•"/>
            </a:pPr>
            <a:r>
              <a:rPr lang="en-ZA" dirty="0"/>
              <a:t>If the smallest main scale division is 1mm, then the vernier scale is 9mm long and each division of the vernier scale is 0.9mm. That is, a vernier scale division is 0.1mm shorter than a main scale division. </a:t>
            </a:r>
          </a:p>
          <a:p>
            <a:pPr marL="285750" indent="-285750">
              <a:buFont typeface="Arial" panose="020B0604020202020204" pitchFamily="34" charset="0"/>
              <a:buChar char="•"/>
            </a:pPr>
            <a:endParaRPr lang="en-ZA" dirty="0"/>
          </a:p>
          <a:p>
            <a:pPr marL="285750" indent="-285750">
              <a:buFont typeface="Arial" panose="020B0604020202020204" pitchFamily="34" charset="0"/>
              <a:buChar char="•"/>
            </a:pPr>
            <a:r>
              <a:rPr lang="en-ZA" dirty="0"/>
              <a:t>In general, the divisions on a vernier scale cover (n-1) divisions on the main scale. The difference in length between a vernier division and a main scale division is 1/n times a main scale division. This is called the least count of the instrument. For instance, the least count of the device illustrates is: 1/10x1m = 0.1mm.</a:t>
            </a:r>
          </a:p>
        </p:txBody>
      </p:sp>
    </p:spTree>
    <p:extLst>
      <p:ext uri="{BB962C8B-B14F-4D97-AF65-F5344CB8AC3E}">
        <p14:creationId xmlns:p14="http://schemas.microsoft.com/office/powerpoint/2010/main" val="3898059325"/>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br>
              <a:rPr lang="en-ZA" dirty="0"/>
            </a:br>
            <a:r>
              <a:rPr lang="en-ZA" dirty="0"/>
              <a:t>Use Symbols and Units in Accordance with SI Conventions</a:t>
            </a: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148</a:t>
            </a:fld>
            <a:endParaRPr lang="en-ZA" dirty="0"/>
          </a:p>
        </p:txBody>
      </p:sp>
      <p:sp>
        <p:nvSpPr>
          <p:cNvPr id="4" name="Content Placeholder 3"/>
          <p:cNvSpPr>
            <a:spLocks noGrp="1"/>
          </p:cNvSpPr>
          <p:nvPr>
            <p:ph sz="quarter" idx="1"/>
          </p:nvPr>
        </p:nvSpPr>
        <p:spPr/>
        <p:txBody>
          <a:bodyPr>
            <a:normAutofit/>
          </a:bodyPr>
          <a:lstStyle/>
          <a:p>
            <a:pPr marL="0" indent="0">
              <a:buNone/>
            </a:pPr>
            <a:endParaRPr lang="en-ZA" dirty="0"/>
          </a:p>
          <a:p>
            <a:endParaRPr lang="en-ZA" dirty="0"/>
          </a:p>
        </p:txBody>
      </p:sp>
      <p:sp>
        <p:nvSpPr>
          <p:cNvPr id="6" name="Rectangle 5"/>
          <p:cNvSpPr/>
          <p:nvPr/>
        </p:nvSpPr>
        <p:spPr>
          <a:xfrm>
            <a:off x="603504" y="1413296"/>
            <a:ext cx="8083296" cy="4093428"/>
          </a:xfrm>
          <a:prstGeom prst="rect">
            <a:avLst/>
          </a:prstGeom>
        </p:spPr>
        <p:txBody>
          <a:bodyPr wrap="square">
            <a:spAutoFit/>
          </a:bodyPr>
          <a:lstStyle/>
          <a:p>
            <a:pPr marL="285750" indent="-285750">
              <a:buFont typeface="Arial" panose="020B0604020202020204" pitchFamily="34" charset="0"/>
              <a:buChar char="•"/>
            </a:pPr>
            <a:r>
              <a:rPr lang="en-ZA" sz="2000" dirty="0"/>
              <a:t>If zero on the vernier coincides with the five-division mark on the main scale, the first vernier mark will be 1/10 of a main scale division to the left of the main scale six-division mark. </a:t>
            </a:r>
          </a:p>
          <a:p>
            <a:pPr marL="285750" indent="-285750">
              <a:buFont typeface="Arial" panose="020B0604020202020204" pitchFamily="34" charset="0"/>
              <a:buChar char="•"/>
            </a:pPr>
            <a:endParaRPr lang="en-ZA" sz="2000" dirty="0"/>
          </a:p>
          <a:p>
            <a:pPr marL="285750" indent="-285750">
              <a:buFont typeface="Arial" panose="020B0604020202020204" pitchFamily="34" charset="0"/>
              <a:buChar char="•"/>
            </a:pPr>
            <a:r>
              <a:rPr lang="en-ZA" sz="2000" dirty="0"/>
              <a:t>The second vernier mark will be 2/10 to the left of the next main scale mark, and so forth. </a:t>
            </a:r>
          </a:p>
          <a:p>
            <a:pPr marL="285750" indent="-285750">
              <a:buFont typeface="Arial" panose="020B0604020202020204" pitchFamily="34" charset="0"/>
              <a:buChar char="•"/>
            </a:pPr>
            <a:endParaRPr lang="en-ZA" sz="2000" dirty="0"/>
          </a:p>
          <a:p>
            <a:pPr marL="285750" indent="-285750">
              <a:buFont typeface="Arial" panose="020B0604020202020204" pitchFamily="34" charset="0"/>
              <a:buChar char="•"/>
            </a:pPr>
            <a:r>
              <a:rPr lang="en-ZA" sz="2000" dirty="0"/>
              <a:t>Consequently, if the vernier were moved ahead so that the second vernier mark lined up with the seven-division mark on the main scale, the zero vernier mark would be 2/10 of a main scale division to the right of the five-division mark on the main scale. </a:t>
            </a:r>
          </a:p>
          <a:p>
            <a:pPr marL="285750" indent="-285750">
              <a:buFont typeface="Arial" panose="020B0604020202020204" pitchFamily="34" charset="0"/>
              <a:buChar char="•"/>
            </a:pPr>
            <a:endParaRPr lang="en-ZA" sz="2000" dirty="0"/>
          </a:p>
          <a:p>
            <a:pPr marL="285750" indent="-285750">
              <a:buFont typeface="Arial" panose="020B0604020202020204" pitchFamily="34" charset="0"/>
              <a:buChar char="•"/>
            </a:pPr>
            <a:r>
              <a:rPr lang="en-ZA" sz="2000" dirty="0"/>
              <a:t>The reading would then be 5.2 as illustrated in the right part of the figure.</a:t>
            </a:r>
          </a:p>
        </p:txBody>
      </p:sp>
    </p:spTree>
    <p:extLst>
      <p:ext uri="{BB962C8B-B14F-4D97-AF65-F5344CB8AC3E}">
        <p14:creationId xmlns:p14="http://schemas.microsoft.com/office/powerpoint/2010/main" val="1530605841"/>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br>
              <a:rPr lang="en-ZA" dirty="0"/>
            </a:br>
            <a:r>
              <a:rPr lang="en-ZA" dirty="0"/>
              <a:t>Use Symbols and Units in Accordance with SI Conventions</a:t>
            </a: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149</a:t>
            </a:fld>
            <a:endParaRPr lang="en-ZA" dirty="0"/>
          </a:p>
        </p:txBody>
      </p:sp>
      <p:sp>
        <p:nvSpPr>
          <p:cNvPr id="4" name="Content Placeholder 3"/>
          <p:cNvSpPr>
            <a:spLocks noGrp="1"/>
          </p:cNvSpPr>
          <p:nvPr>
            <p:ph sz="quarter" idx="1"/>
          </p:nvPr>
        </p:nvSpPr>
        <p:spPr/>
        <p:txBody>
          <a:bodyPr>
            <a:normAutofit/>
          </a:bodyPr>
          <a:lstStyle/>
          <a:p>
            <a:pPr marL="0" indent="0">
              <a:buNone/>
            </a:pPr>
            <a:endParaRPr lang="en-ZA" dirty="0"/>
          </a:p>
          <a:p>
            <a:endParaRPr lang="en-ZA" dirty="0"/>
          </a:p>
        </p:txBody>
      </p:sp>
      <p:sp>
        <p:nvSpPr>
          <p:cNvPr id="6" name="Rectangle 5"/>
          <p:cNvSpPr/>
          <p:nvPr/>
        </p:nvSpPr>
        <p:spPr>
          <a:xfrm>
            <a:off x="603504" y="1413296"/>
            <a:ext cx="8083296" cy="5078313"/>
          </a:xfrm>
          <a:prstGeom prst="rect">
            <a:avLst/>
          </a:prstGeom>
        </p:spPr>
        <p:txBody>
          <a:bodyPr wrap="square">
            <a:spAutoFit/>
          </a:bodyPr>
          <a:lstStyle/>
          <a:p>
            <a:r>
              <a:rPr lang="en-ZA" sz="2400" b="1" dirty="0"/>
              <a:t>To read a vernier, follow the following steps:</a:t>
            </a:r>
          </a:p>
          <a:p>
            <a:endParaRPr lang="en-ZA" sz="2000" dirty="0"/>
          </a:p>
          <a:p>
            <a:pPr marL="342900" lvl="0" indent="-342900">
              <a:buFont typeface="Arial" panose="020B0604020202020204" pitchFamily="34" charset="0"/>
              <a:buChar char="•"/>
            </a:pPr>
            <a:r>
              <a:rPr lang="en-ZA" sz="2000" dirty="0"/>
              <a:t>Determine the least count of the instrument. This is the smallest main scale division divided by the number of vernier divisions (0.1mm in the above example).</a:t>
            </a:r>
          </a:p>
          <a:p>
            <a:pPr lvl="0"/>
            <a:endParaRPr lang="en-ZA" sz="2000" dirty="0"/>
          </a:p>
          <a:p>
            <a:pPr marL="342900" lvl="0" indent="-342900">
              <a:buFont typeface="Arial" panose="020B0604020202020204" pitchFamily="34" charset="0"/>
              <a:buChar char="•"/>
            </a:pPr>
            <a:r>
              <a:rPr lang="en-ZA" sz="2000" dirty="0"/>
              <a:t>Read the main scale division at or just to the left of the zero mark of the vernier (5 in the above example).</a:t>
            </a:r>
          </a:p>
          <a:p>
            <a:pPr lvl="0"/>
            <a:endParaRPr lang="en-ZA" sz="2000" dirty="0"/>
          </a:p>
          <a:p>
            <a:pPr lvl="0"/>
            <a:endParaRPr lang="en-ZA" sz="2000" dirty="0"/>
          </a:p>
          <a:p>
            <a:pPr marL="342900" indent="-342900">
              <a:buFont typeface="Arial" panose="020B0604020202020204" pitchFamily="34" charset="0"/>
              <a:buChar char="•"/>
            </a:pPr>
            <a:r>
              <a:rPr lang="en-ZA" sz="2000" b="1" i="1" dirty="0"/>
              <a:t>Note</a:t>
            </a:r>
            <a:r>
              <a:rPr lang="en-ZA" sz="2000" dirty="0"/>
              <a:t> which vernier division lines up with  main scale division. Multiply the number of this vernier division by the least count and add this result to the main scale reading (5.0+ 2x 0.1 = 5.2mm in the example above).</a:t>
            </a:r>
          </a:p>
          <a:p>
            <a:br>
              <a:rPr lang="en-ZA" sz="2000" dirty="0"/>
            </a:br>
            <a:r>
              <a:rPr lang="en-ZA" sz="2000" dirty="0"/>
              <a:t> </a:t>
            </a:r>
          </a:p>
          <a:p>
            <a:endParaRPr lang="en-ZA" sz="2000" dirty="0"/>
          </a:p>
        </p:txBody>
      </p:sp>
    </p:spTree>
    <p:extLst>
      <p:ext uri="{BB962C8B-B14F-4D97-AF65-F5344CB8AC3E}">
        <p14:creationId xmlns:p14="http://schemas.microsoft.com/office/powerpoint/2010/main" val="2768422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Competence</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15</a:t>
            </a:fld>
            <a:endParaRPr lang="en-ZA" dirty="0"/>
          </a:p>
        </p:txBody>
      </p:sp>
      <p:graphicFrame>
        <p:nvGraphicFramePr>
          <p:cNvPr id="6" name="Content Placeholder 5"/>
          <p:cNvGraphicFramePr>
            <a:graphicFrameLocks noGrp="1"/>
          </p:cNvGraphicFramePr>
          <p:nvPr>
            <p:ph sz="quarter" idx="1"/>
            <p:extLst>
              <p:ext uri="{D42A27DB-BD31-4B8C-83A1-F6EECF244321}">
                <p14:modId xmlns:p14="http://schemas.microsoft.com/office/powerpoint/2010/main" val="3634978611"/>
              </p:ext>
            </p:extLst>
          </p:nvPr>
        </p:nvGraphicFramePr>
        <p:xfrm>
          <a:off x="468313" y="1412875"/>
          <a:ext cx="8218487" cy="46799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58348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graphicEl>
                                              <a:dgm id="{4C30E907-9459-4BCE-9CEE-D50CA8E25CB3}"/>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graphicEl>
                                              <a:dgm id="{411840A0-FE1C-4D59-9ED4-67B2E7F68839}"/>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graphicEl>
                                              <a:dgm id="{226821CC-D27B-4EF3-A2C7-C4B85FB42DF7}"/>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graphicEl>
                                              <a:dgm id="{68B5D3B7-AC34-4DC8-BBA6-0AE75D13CF4B}"/>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graphicEl>
                                              <a:dgm id="{BFD4CC16-C250-4D92-BA93-50331FC780EC}"/>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graphicEl>
                                              <a:dgm id="{0A1306EE-F29D-4CB0-ADDD-B4821031F774}"/>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graphicEl>
                                              <a:dgm id="{54192DF2-418F-433E-B8ED-736FF77E592E}"/>
                                            </p:graphic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
                                            <p:graphicEl>
                                              <a:dgm id="{8A02A319-79FC-40F8-A440-382EDF75D5E4}"/>
                                            </p:graphic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6">
                                            <p:graphicEl>
                                              <a:dgm id="{1D988BA5-7718-4C89-8B8F-3CE438A09815}"/>
                                            </p:graphic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6">
                                            <p:graphicEl>
                                              <a:dgm id="{C42CA27C-3D85-42D8-BF99-19180EBC3F92}"/>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br>
              <a:rPr lang="en-ZA" dirty="0"/>
            </a:br>
            <a:r>
              <a:rPr lang="en-ZA" dirty="0"/>
              <a:t>Use Symbols and Units in Accordance with SI Conventions</a:t>
            </a: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150</a:t>
            </a:fld>
            <a:endParaRPr lang="en-ZA" dirty="0"/>
          </a:p>
        </p:txBody>
      </p:sp>
      <p:sp>
        <p:nvSpPr>
          <p:cNvPr id="4" name="Content Placeholder 3"/>
          <p:cNvSpPr>
            <a:spLocks noGrp="1"/>
          </p:cNvSpPr>
          <p:nvPr>
            <p:ph sz="quarter" idx="1"/>
          </p:nvPr>
        </p:nvSpPr>
        <p:spPr/>
        <p:txBody>
          <a:bodyPr>
            <a:normAutofit/>
          </a:bodyPr>
          <a:lstStyle/>
          <a:p>
            <a:pPr marL="0" indent="0">
              <a:buNone/>
            </a:pPr>
            <a:endParaRPr lang="en-ZA" dirty="0"/>
          </a:p>
          <a:p>
            <a:endParaRPr lang="en-ZA" dirty="0"/>
          </a:p>
        </p:txBody>
      </p:sp>
      <p:sp>
        <p:nvSpPr>
          <p:cNvPr id="6" name="Rectangle 5"/>
          <p:cNvSpPr/>
          <p:nvPr/>
        </p:nvSpPr>
        <p:spPr>
          <a:xfrm>
            <a:off x="603504" y="1282638"/>
            <a:ext cx="8083296" cy="5262979"/>
          </a:xfrm>
          <a:prstGeom prst="rect">
            <a:avLst/>
          </a:prstGeom>
        </p:spPr>
        <p:txBody>
          <a:bodyPr wrap="square">
            <a:spAutoFit/>
          </a:bodyPr>
          <a:lstStyle/>
          <a:p>
            <a:r>
              <a:rPr lang="en-ZA" sz="2400" b="1" dirty="0"/>
              <a:t>Using a Micrometer Calliper</a:t>
            </a:r>
          </a:p>
          <a:p>
            <a:r>
              <a:rPr lang="en-ZA" sz="2400" b="1" dirty="0"/>
              <a:t> </a:t>
            </a:r>
            <a:endParaRPr lang="en-ZA" sz="2400" dirty="0"/>
          </a:p>
          <a:p>
            <a:pPr marL="342900" indent="-342900">
              <a:buFont typeface="Arial" panose="020B0604020202020204" pitchFamily="34" charset="0"/>
              <a:buChar char="•"/>
            </a:pPr>
            <a:r>
              <a:rPr lang="en-ZA" sz="2400" dirty="0"/>
              <a:t>A </a:t>
            </a:r>
            <a:r>
              <a:rPr lang="en-ZA" sz="2400" b="1" dirty="0"/>
              <a:t>micrometer</a:t>
            </a:r>
            <a:r>
              <a:rPr lang="en-ZA" sz="2400" dirty="0"/>
              <a:t> is an instrument for measuring small dimensions, often used by surveyors. </a:t>
            </a:r>
          </a:p>
          <a:p>
            <a:endParaRPr lang="en-ZA" sz="2400" dirty="0"/>
          </a:p>
          <a:p>
            <a:pPr marL="342900" indent="-342900">
              <a:buFont typeface="Arial" panose="020B0604020202020204" pitchFamily="34" charset="0"/>
              <a:buChar char="•"/>
            </a:pPr>
            <a:r>
              <a:rPr lang="en-ZA" sz="2400" dirty="0"/>
              <a:t>A </a:t>
            </a:r>
            <a:r>
              <a:rPr lang="en-ZA" sz="2400" b="1" dirty="0"/>
              <a:t>micrometer calliper</a:t>
            </a:r>
            <a:r>
              <a:rPr lang="en-ZA" sz="2400" dirty="0"/>
              <a:t> has a micrometer screw attached to it. This can be closed on the object being measured and, by turning the screw, measurements can be made to 0.0025 millimetres.</a:t>
            </a:r>
          </a:p>
          <a:p>
            <a:endParaRPr lang="en-ZA" sz="2400" dirty="0"/>
          </a:p>
          <a:p>
            <a:pPr marL="342900" indent="-342900">
              <a:buFont typeface="Arial" panose="020B0604020202020204" pitchFamily="34" charset="0"/>
              <a:buChar char="•"/>
            </a:pPr>
            <a:r>
              <a:rPr lang="en-ZA" sz="2400" dirty="0"/>
              <a:t>A </a:t>
            </a:r>
            <a:r>
              <a:rPr lang="en-ZA" sz="2400" b="1" dirty="0"/>
              <a:t>micrometer calliper</a:t>
            </a:r>
            <a:r>
              <a:rPr lang="en-ZA" sz="2400" dirty="0"/>
              <a:t> is essentially a precision screw mounted in an open frame with suitable scales. Instead of using a vernier scale to improve precision, a micrometer uses two scales: a barrel scale and a circular scale.</a:t>
            </a:r>
            <a:endParaRPr lang="en-ZA" sz="2000" dirty="0"/>
          </a:p>
        </p:txBody>
      </p:sp>
    </p:spTree>
    <p:extLst>
      <p:ext uri="{BB962C8B-B14F-4D97-AF65-F5344CB8AC3E}">
        <p14:creationId xmlns:p14="http://schemas.microsoft.com/office/powerpoint/2010/main" val="1374093714"/>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br>
              <a:rPr lang="en-ZA" dirty="0"/>
            </a:br>
            <a:r>
              <a:rPr lang="en-ZA" dirty="0"/>
              <a:t>Use Symbols and Units in Accordance with SI Conventions</a:t>
            </a: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151</a:t>
            </a:fld>
            <a:endParaRPr lang="en-ZA" dirty="0"/>
          </a:p>
        </p:txBody>
      </p:sp>
      <p:sp>
        <p:nvSpPr>
          <p:cNvPr id="4" name="Content Placeholder 3"/>
          <p:cNvSpPr>
            <a:spLocks noGrp="1"/>
          </p:cNvSpPr>
          <p:nvPr>
            <p:ph sz="quarter" idx="1"/>
          </p:nvPr>
        </p:nvSpPr>
        <p:spPr/>
        <p:txBody>
          <a:bodyPr>
            <a:normAutofit/>
          </a:bodyPr>
          <a:lstStyle/>
          <a:p>
            <a:pPr marL="0" indent="0">
              <a:buNone/>
            </a:pPr>
            <a:endParaRPr lang="en-ZA" dirty="0"/>
          </a:p>
          <a:p>
            <a:endParaRPr lang="en-ZA" dirty="0"/>
          </a:p>
        </p:txBody>
      </p:sp>
      <p:sp>
        <p:nvSpPr>
          <p:cNvPr id="6" name="Rectangle 5"/>
          <p:cNvSpPr/>
          <p:nvPr/>
        </p:nvSpPr>
        <p:spPr>
          <a:xfrm>
            <a:off x="603504" y="1282638"/>
            <a:ext cx="8083296" cy="5016758"/>
          </a:xfrm>
          <a:prstGeom prst="rect">
            <a:avLst/>
          </a:prstGeom>
        </p:spPr>
        <p:txBody>
          <a:bodyPr wrap="square">
            <a:spAutoFit/>
          </a:bodyPr>
          <a:lstStyle/>
          <a:p>
            <a:pPr marL="342900" indent="-342900">
              <a:buFont typeface="Arial" panose="020B0604020202020204" pitchFamily="34" charset="0"/>
              <a:buChar char="•"/>
            </a:pPr>
            <a:r>
              <a:rPr lang="en-ZA" sz="2000" dirty="0"/>
              <a:t>In taking measurements with the micrometer, several precautions are necessary. </a:t>
            </a:r>
          </a:p>
          <a:p>
            <a:pPr marL="342900" indent="-342900">
              <a:buFont typeface="Arial" panose="020B0604020202020204" pitchFamily="34" charset="0"/>
              <a:buChar char="•"/>
            </a:pPr>
            <a:endParaRPr lang="en-ZA" sz="2000" dirty="0"/>
          </a:p>
          <a:p>
            <a:pPr marL="342900" indent="-342900">
              <a:buFont typeface="Arial" panose="020B0604020202020204" pitchFamily="34" charset="0"/>
              <a:buChar char="•"/>
            </a:pPr>
            <a:r>
              <a:rPr lang="en-ZA" sz="2000" dirty="0"/>
              <a:t>Often, two turns of the thimble are required to advance one division along the barrel scale, so you will need to be aware of whether one of these turns has already been made when reading the circular scale. </a:t>
            </a:r>
          </a:p>
          <a:p>
            <a:endParaRPr lang="en-ZA" sz="2000" dirty="0"/>
          </a:p>
          <a:p>
            <a:pPr marL="342900" indent="-342900">
              <a:buFont typeface="Arial" panose="020B0604020202020204" pitchFamily="34" charset="0"/>
              <a:buChar char="•"/>
            </a:pPr>
            <a:r>
              <a:rPr lang="en-ZA" sz="2000" dirty="0"/>
              <a:t>For instance, a micrometer with mm markings on the barrel scale and 50 divisions on the circular scale, but which requires two turns to advance one unit along the main scale has a least count of 1mm/(2x50) = 0.01mm. </a:t>
            </a:r>
          </a:p>
          <a:p>
            <a:pPr marL="342900" indent="-342900">
              <a:buFont typeface="Arial" panose="020B0604020202020204" pitchFamily="34" charset="0"/>
              <a:buChar char="•"/>
            </a:pPr>
            <a:endParaRPr lang="en-ZA" sz="2000" dirty="0"/>
          </a:p>
          <a:p>
            <a:pPr marL="342900" indent="-342900">
              <a:buFont typeface="Arial" panose="020B0604020202020204" pitchFamily="34" charset="0"/>
              <a:buChar char="•"/>
            </a:pPr>
            <a:r>
              <a:rPr lang="en-ZA" sz="2000" dirty="0"/>
              <a:t>A reading of “25” on the circular scale of such a micrometer thereof could mean either 0.25mm or 0.75mm (0.50 + 0.25). The operator must be able to discern these readings. </a:t>
            </a:r>
          </a:p>
          <a:p>
            <a:endParaRPr lang="en-ZA" sz="2000" dirty="0"/>
          </a:p>
        </p:txBody>
      </p:sp>
    </p:spTree>
    <p:extLst>
      <p:ext uri="{BB962C8B-B14F-4D97-AF65-F5344CB8AC3E}">
        <p14:creationId xmlns:p14="http://schemas.microsoft.com/office/powerpoint/2010/main" val="4265272589"/>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br>
              <a:rPr lang="en-ZA" dirty="0"/>
            </a:br>
            <a:r>
              <a:rPr lang="en-ZA" dirty="0"/>
              <a:t>Use Symbols and Units in Accordance with SI Conventions</a:t>
            </a: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152</a:t>
            </a:fld>
            <a:endParaRPr lang="en-ZA" dirty="0"/>
          </a:p>
        </p:txBody>
      </p:sp>
      <p:sp>
        <p:nvSpPr>
          <p:cNvPr id="4" name="Content Placeholder 3"/>
          <p:cNvSpPr>
            <a:spLocks noGrp="1"/>
          </p:cNvSpPr>
          <p:nvPr>
            <p:ph sz="quarter" idx="1"/>
          </p:nvPr>
        </p:nvSpPr>
        <p:spPr/>
        <p:txBody>
          <a:bodyPr>
            <a:normAutofit/>
          </a:bodyPr>
          <a:lstStyle/>
          <a:p>
            <a:pPr marL="0" indent="0">
              <a:buNone/>
            </a:pPr>
            <a:endParaRPr lang="en-ZA" dirty="0"/>
          </a:p>
          <a:p>
            <a:endParaRPr lang="en-ZA" dirty="0"/>
          </a:p>
        </p:txBody>
      </p:sp>
      <p:sp>
        <p:nvSpPr>
          <p:cNvPr id="6" name="Rectangle 5"/>
          <p:cNvSpPr/>
          <p:nvPr/>
        </p:nvSpPr>
        <p:spPr>
          <a:xfrm>
            <a:off x="603504" y="1282638"/>
            <a:ext cx="8083296" cy="4401205"/>
          </a:xfrm>
          <a:prstGeom prst="rect">
            <a:avLst/>
          </a:prstGeom>
        </p:spPr>
        <p:txBody>
          <a:bodyPr wrap="square">
            <a:spAutoFit/>
          </a:bodyPr>
          <a:lstStyle/>
          <a:p>
            <a:pPr marL="342900" indent="-342900">
              <a:buFont typeface="Arial" panose="020B0604020202020204" pitchFamily="34" charset="0"/>
              <a:buChar char="•"/>
            </a:pPr>
            <a:r>
              <a:rPr lang="en-ZA" sz="2000" dirty="0"/>
              <a:t>The threads of most micrometer screws are very delicate and easily distorted by forcing the jaws against the object being measured. </a:t>
            </a:r>
          </a:p>
          <a:p>
            <a:pPr marL="342900" indent="-342900">
              <a:buFont typeface="Arial" panose="020B0604020202020204" pitchFamily="34" charset="0"/>
              <a:buChar char="•"/>
            </a:pPr>
            <a:endParaRPr lang="en-ZA" sz="2000" dirty="0"/>
          </a:p>
          <a:p>
            <a:pPr marL="342900" indent="-342900">
              <a:buFont typeface="Arial" panose="020B0604020202020204" pitchFamily="34" charset="0"/>
              <a:buChar char="•"/>
            </a:pPr>
            <a:r>
              <a:rPr lang="en-ZA" sz="2000" dirty="0"/>
              <a:t>Even without distortion, different readings will result from different applied force of the micrometer jaws. </a:t>
            </a:r>
          </a:p>
          <a:p>
            <a:pPr marL="342900" indent="-342900">
              <a:buFont typeface="Arial" panose="020B0604020202020204" pitchFamily="34" charset="0"/>
              <a:buChar char="•"/>
            </a:pPr>
            <a:endParaRPr lang="en-ZA" sz="2000" dirty="0"/>
          </a:p>
          <a:p>
            <a:pPr marL="342900" indent="-342900">
              <a:buFont typeface="Arial" panose="020B0604020202020204" pitchFamily="34" charset="0"/>
              <a:buChar char="•"/>
            </a:pPr>
            <a:r>
              <a:rPr lang="en-ZA" sz="2000" dirty="0"/>
              <a:t>Most micrometers have a ratchet on the end which will slip when the proper force is applied. Use this ratchet to ensure constant pressure when taking measurements.</a:t>
            </a:r>
          </a:p>
          <a:p>
            <a:endParaRPr lang="en-ZA" sz="2000" dirty="0"/>
          </a:p>
          <a:p>
            <a:pPr marL="342900" indent="-342900">
              <a:buFont typeface="Arial" panose="020B0604020202020204" pitchFamily="34" charset="0"/>
              <a:buChar char="•"/>
            </a:pPr>
            <a:r>
              <a:rPr lang="en-ZA" sz="2000" dirty="0"/>
              <a:t>Another precaution is to check for zero error and to make suitable corrections. Most micrometers can be mechanically adjusted to eliminate zero error.</a:t>
            </a:r>
          </a:p>
          <a:p>
            <a:endParaRPr lang="en-ZA" sz="2000" dirty="0"/>
          </a:p>
        </p:txBody>
      </p:sp>
    </p:spTree>
    <p:extLst>
      <p:ext uri="{BB962C8B-B14F-4D97-AF65-F5344CB8AC3E}">
        <p14:creationId xmlns:p14="http://schemas.microsoft.com/office/powerpoint/2010/main" val="2087729337"/>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br>
              <a:rPr lang="en-ZA" dirty="0"/>
            </a:br>
            <a:br>
              <a:rPr lang="en-ZA" dirty="0"/>
            </a:br>
            <a:r>
              <a:rPr lang="en-ZA" dirty="0"/>
              <a:t>Using Maps</a:t>
            </a:r>
            <a:br>
              <a:rPr lang="en-ZA" dirty="0"/>
            </a:b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153</a:t>
            </a:fld>
            <a:endParaRPr lang="en-ZA" dirty="0"/>
          </a:p>
        </p:txBody>
      </p:sp>
      <p:sp>
        <p:nvSpPr>
          <p:cNvPr id="4" name="Content Placeholder 3"/>
          <p:cNvSpPr>
            <a:spLocks noGrp="1"/>
          </p:cNvSpPr>
          <p:nvPr>
            <p:ph sz="quarter" idx="1"/>
          </p:nvPr>
        </p:nvSpPr>
        <p:spPr/>
        <p:txBody>
          <a:bodyPr>
            <a:normAutofit/>
          </a:bodyPr>
          <a:lstStyle/>
          <a:p>
            <a:pPr marL="0" indent="0">
              <a:buNone/>
            </a:pPr>
            <a:endParaRPr lang="en-ZA" dirty="0"/>
          </a:p>
          <a:p>
            <a:endParaRPr lang="en-ZA" dirty="0"/>
          </a:p>
        </p:txBody>
      </p:sp>
      <p:sp>
        <p:nvSpPr>
          <p:cNvPr id="6" name="Rectangle 5"/>
          <p:cNvSpPr/>
          <p:nvPr/>
        </p:nvSpPr>
        <p:spPr>
          <a:xfrm>
            <a:off x="603504" y="1282638"/>
            <a:ext cx="8083296" cy="3170099"/>
          </a:xfrm>
          <a:prstGeom prst="rect">
            <a:avLst/>
          </a:prstGeom>
        </p:spPr>
        <p:txBody>
          <a:bodyPr wrap="square">
            <a:spAutoFit/>
          </a:bodyPr>
          <a:lstStyle/>
          <a:p>
            <a:r>
              <a:rPr lang="en-ZA" sz="2000" dirty="0"/>
              <a:t> </a:t>
            </a:r>
          </a:p>
          <a:p>
            <a:r>
              <a:rPr lang="en-ZA" sz="2000" dirty="0"/>
              <a:t>A</a:t>
            </a:r>
            <a:r>
              <a:rPr lang="en-ZA" sz="2000" b="1" dirty="0"/>
              <a:t> world map</a:t>
            </a:r>
            <a:r>
              <a:rPr lang="en-ZA" sz="2000" dirty="0"/>
              <a:t> is a </a:t>
            </a:r>
            <a:r>
              <a:rPr lang="en-ZA" sz="2000" dirty="0">
                <a:hlinkClick r:id="rId2" tooltip="Map"/>
              </a:rPr>
              <a:t>map</a:t>
            </a:r>
            <a:r>
              <a:rPr lang="en-ZA" sz="2000" dirty="0"/>
              <a:t> of the surface of the </a:t>
            </a:r>
            <a:r>
              <a:rPr lang="en-ZA" sz="2000" dirty="0">
                <a:hlinkClick r:id="rId3" tooltip="Earth"/>
              </a:rPr>
              <a:t>Earth</a:t>
            </a:r>
            <a:r>
              <a:rPr lang="en-ZA" sz="2000" dirty="0"/>
              <a:t>, which may be made using any of a number of different </a:t>
            </a:r>
            <a:r>
              <a:rPr lang="en-ZA" sz="2000" dirty="0">
                <a:hlinkClick r:id="rId4" tooltip="Map projection"/>
              </a:rPr>
              <a:t>map projections</a:t>
            </a:r>
            <a:r>
              <a:rPr lang="en-ZA" sz="2000" dirty="0"/>
              <a:t>.</a:t>
            </a:r>
          </a:p>
          <a:p>
            <a:r>
              <a:rPr lang="en-ZA" sz="2000" dirty="0"/>
              <a:t> </a:t>
            </a:r>
          </a:p>
          <a:p>
            <a:r>
              <a:rPr lang="en-ZA" sz="2000" b="1" dirty="0"/>
              <a:t>Maps of the world are often either:</a:t>
            </a:r>
          </a:p>
          <a:p>
            <a:r>
              <a:rPr lang="en-ZA" sz="2000" dirty="0"/>
              <a:t> </a:t>
            </a:r>
          </a:p>
          <a:p>
            <a:pPr marL="342900" lvl="0" indent="-342900" fontAlgn="base">
              <a:buFont typeface="Arial" panose="020B0604020202020204" pitchFamily="34" charset="0"/>
              <a:buChar char="•"/>
            </a:pPr>
            <a:r>
              <a:rPr lang="en-GB" sz="2000" dirty="0">
                <a:effectLst>
                  <a:outerShdw sx="0" sy="0">
                    <a:srgbClr val="000000"/>
                  </a:outerShdw>
                </a:effectLst>
              </a:rPr>
              <a:t>Political- shows territorial borders or </a:t>
            </a:r>
            <a:endParaRPr lang="en-ZA" sz="2000" dirty="0">
              <a:effectLst>
                <a:outerShdw sx="0" sy="0">
                  <a:srgbClr val="000000"/>
                </a:outerShdw>
              </a:effectLst>
            </a:endParaRPr>
          </a:p>
          <a:p>
            <a:pPr marL="342900" lvl="0" indent="-342900" fontAlgn="base">
              <a:buFont typeface="Arial" panose="020B0604020202020204" pitchFamily="34" charset="0"/>
              <a:buChar char="•"/>
            </a:pPr>
            <a:r>
              <a:rPr lang="en-GB" sz="2000" dirty="0">
                <a:effectLst>
                  <a:outerShdw sx="0" sy="0">
                    <a:srgbClr val="000000"/>
                  </a:outerShdw>
                </a:effectLst>
              </a:rPr>
              <a:t>Physical - show features of </a:t>
            </a:r>
            <a:r>
              <a:rPr lang="en-GB" sz="2000" dirty="0">
                <a:effectLst>
                  <a:outerShdw sx="0" sy="0">
                    <a:srgbClr val="000000"/>
                  </a:outerShdw>
                </a:effectLst>
                <a:hlinkClick r:id="rId5" tooltip="Geography"/>
              </a:rPr>
              <a:t>geography</a:t>
            </a:r>
            <a:r>
              <a:rPr lang="en-GB" sz="2000" dirty="0">
                <a:effectLst>
                  <a:outerShdw sx="0" sy="0">
                    <a:srgbClr val="000000"/>
                  </a:outerShdw>
                </a:effectLst>
              </a:rPr>
              <a:t> such as mountains, soil type or land use</a:t>
            </a:r>
            <a:endParaRPr lang="en-ZA" sz="2000" dirty="0">
              <a:effectLst>
                <a:outerShdw sx="0" sy="0">
                  <a:srgbClr val="000000"/>
                </a:outerShdw>
              </a:effectLst>
            </a:endParaRPr>
          </a:p>
          <a:p>
            <a:pPr marL="342900" indent="-342900">
              <a:buFont typeface="Arial" panose="020B0604020202020204" pitchFamily="34" charset="0"/>
              <a:buChar char="•"/>
            </a:pPr>
            <a:endParaRPr lang="en-ZA" sz="2000" dirty="0"/>
          </a:p>
        </p:txBody>
      </p:sp>
    </p:spTree>
    <p:extLst>
      <p:ext uri="{BB962C8B-B14F-4D97-AF65-F5344CB8AC3E}">
        <p14:creationId xmlns:p14="http://schemas.microsoft.com/office/powerpoint/2010/main" val="3422765371"/>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74638"/>
            <a:ext cx="8219256" cy="742793"/>
          </a:xfrm>
        </p:spPr>
        <p:txBody>
          <a:bodyPr>
            <a:normAutofit fontScale="90000"/>
          </a:bodyPr>
          <a:lstStyle/>
          <a:p>
            <a:pPr algn="ctr"/>
            <a:br>
              <a:rPr lang="en-ZA" dirty="0"/>
            </a:br>
            <a:br>
              <a:rPr lang="en-ZA" dirty="0"/>
            </a:br>
            <a:r>
              <a:rPr lang="en-ZA" dirty="0"/>
              <a:t>Using Maps</a:t>
            </a:r>
            <a:br>
              <a:rPr lang="en-ZA" dirty="0"/>
            </a:b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154</a:t>
            </a:fld>
            <a:endParaRPr lang="en-ZA" dirty="0"/>
          </a:p>
        </p:txBody>
      </p:sp>
      <p:sp>
        <p:nvSpPr>
          <p:cNvPr id="4" name="Content Placeholder 3"/>
          <p:cNvSpPr>
            <a:spLocks noGrp="1"/>
          </p:cNvSpPr>
          <p:nvPr>
            <p:ph sz="quarter" idx="1"/>
          </p:nvPr>
        </p:nvSpPr>
        <p:spPr/>
        <p:txBody>
          <a:bodyPr>
            <a:normAutofit/>
          </a:bodyPr>
          <a:lstStyle/>
          <a:p>
            <a:pPr marL="0" indent="0">
              <a:buNone/>
            </a:pPr>
            <a:endParaRPr lang="en-ZA" dirty="0"/>
          </a:p>
          <a:p>
            <a:endParaRPr lang="en-ZA" dirty="0"/>
          </a:p>
        </p:txBody>
      </p:sp>
      <p:pic>
        <p:nvPicPr>
          <p:cNvPr id="7" name="Picture 6"/>
          <p:cNvPicPr>
            <a:picLocks noChangeAspect="1"/>
          </p:cNvPicPr>
          <p:nvPr/>
        </p:nvPicPr>
        <p:blipFill>
          <a:blip r:embed="rId2"/>
          <a:stretch>
            <a:fillRect/>
          </a:stretch>
        </p:blipFill>
        <p:spPr>
          <a:xfrm>
            <a:off x="688887" y="1017431"/>
            <a:ext cx="7776570" cy="4932608"/>
          </a:xfrm>
          <a:prstGeom prst="rect">
            <a:avLst/>
          </a:prstGeom>
        </p:spPr>
      </p:pic>
    </p:spTree>
    <p:extLst>
      <p:ext uri="{BB962C8B-B14F-4D97-AF65-F5344CB8AC3E}">
        <p14:creationId xmlns:p14="http://schemas.microsoft.com/office/powerpoint/2010/main" val="3106858048"/>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br>
              <a:rPr lang="en-ZA" dirty="0"/>
            </a:br>
            <a:br>
              <a:rPr lang="en-ZA" dirty="0"/>
            </a:br>
            <a:r>
              <a:rPr lang="en-ZA" dirty="0"/>
              <a:t>Using Maps</a:t>
            </a:r>
            <a:br>
              <a:rPr lang="en-ZA" dirty="0"/>
            </a:b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155</a:t>
            </a:fld>
            <a:endParaRPr lang="en-ZA" dirty="0"/>
          </a:p>
        </p:txBody>
      </p:sp>
      <p:sp>
        <p:nvSpPr>
          <p:cNvPr id="4" name="Content Placeholder 3"/>
          <p:cNvSpPr>
            <a:spLocks noGrp="1"/>
          </p:cNvSpPr>
          <p:nvPr>
            <p:ph sz="quarter" idx="1"/>
          </p:nvPr>
        </p:nvSpPr>
        <p:spPr/>
        <p:txBody>
          <a:bodyPr>
            <a:normAutofit/>
          </a:bodyPr>
          <a:lstStyle/>
          <a:p>
            <a:pPr marL="0" indent="0">
              <a:buNone/>
            </a:pPr>
            <a:endParaRPr lang="en-ZA" dirty="0"/>
          </a:p>
          <a:p>
            <a:endParaRPr lang="en-ZA" dirty="0"/>
          </a:p>
        </p:txBody>
      </p:sp>
      <p:pic>
        <p:nvPicPr>
          <p:cNvPr id="5" name="Picture 4"/>
          <p:cNvPicPr>
            <a:picLocks noChangeAspect="1"/>
          </p:cNvPicPr>
          <p:nvPr/>
        </p:nvPicPr>
        <p:blipFill>
          <a:blip r:embed="rId2"/>
          <a:stretch>
            <a:fillRect/>
          </a:stretch>
        </p:blipFill>
        <p:spPr>
          <a:xfrm>
            <a:off x="1104867" y="1296292"/>
            <a:ext cx="6944610" cy="4592996"/>
          </a:xfrm>
          <a:prstGeom prst="rect">
            <a:avLst/>
          </a:prstGeom>
        </p:spPr>
      </p:pic>
    </p:spTree>
    <p:extLst>
      <p:ext uri="{BB962C8B-B14F-4D97-AF65-F5344CB8AC3E}">
        <p14:creationId xmlns:p14="http://schemas.microsoft.com/office/powerpoint/2010/main" val="3958162825"/>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br>
              <a:rPr lang="en-ZA" dirty="0"/>
            </a:br>
            <a:br>
              <a:rPr lang="en-ZA" dirty="0"/>
            </a:br>
            <a:r>
              <a:rPr lang="en-ZA" dirty="0"/>
              <a:t>Using Maps</a:t>
            </a:r>
            <a:br>
              <a:rPr lang="en-ZA" dirty="0"/>
            </a:b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156</a:t>
            </a:fld>
            <a:endParaRPr lang="en-ZA" dirty="0"/>
          </a:p>
        </p:txBody>
      </p:sp>
      <p:sp>
        <p:nvSpPr>
          <p:cNvPr id="4" name="Content Placeholder 3"/>
          <p:cNvSpPr>
            <a:spLocks noGrp="1"/>
          </p:cNvSpPr>
          <p:nvPr>
            <p:ph sz="quarter" idx="1"/>
          </p:nvPr>
        </p:nvSpPr>
        <p:spPr/>
        <p:txBody>
          <a:bodyPr>
            <a:normAutofit/>
          </a:bodyPr>
          <a:lstStyle/>
          <a:p>
            <a:pPr marL="0" indent="0">
              <a:buNone/>
            </a:pPr>
            <a:endParaRPr lang="en-ZA" dirty="0"/>
          </a:p>
          <a:p>
            <a:endParaRPr lang="en-ZA" dirty="0"/>
          </a:p>
        </p:txBody>
      </p:sp>
      <p:sp>
        <p:nvSpPr>
          <p:cNvPr id="6" name="Rectangle 5"/>
          <p:cNvSpPr/>
          <p:nvPr/>
        </p:nvSpPr>
        <p:spPr>
          <a:xfrm>
            <a:off x="603503" y="1244476"/>
            <a:ext cx="7800267" cy="4093428"/>
          </a:xfrm>
          <a:prstGeom prst="rect">
            <a:avLst/>
          </a:prstGeom>
        </p:spPr>
        <p:txBody>
          <a:bodyPr wrap="square">
            <a:spAutoFit/>
          </a:bodyPr>
          <a:lstStyle/>
          <a:p>
            <a:r>
              <a:rPr lang="en-ZA" sz="2000" b="1" dirty="0"/>
              <a:t>International Time Zones</a:t>
            </a:r>
          </a:p>
          <a:p>
            <a:endParaRPr lang="en-ZA" sz="2000" dirty="0"/>
          </a:p>
          <a:p>
            <a:pPr marL="285750" indent="-285750">
              <a:buFont typeface="Arial" panose="020B0604020202020204" pitchFamily="34" charset="0"/>
              <a:buChar char="•"/>
            </a:pPr>
            <a:r>
              <a:rPr lang="en-ZA" sz="2000" dirty="0"/>
              <a:t>Standard Time uses Greenwich, a borough of London, England as the zero degree meridian, or "Prime Meridian', and divides the world into 24 zones, from pole to pole. </a:t>
            </a:r>
          </a:p>
          <a:p>
            <a:pPr marL="285750" indent="-285750">
              <a:buFont typeface="Arial" panose="020B0604020202020204" pitchFamily="34" charset="0"/>
              <a:buChar char="•"/>
            </a:pPr>
            <a:endParaRPr lang="en-ZA" sz="2000" dirty="0"/>
          </a:p>
          <a:p>
            <a:pPr marL="285750" indent="-285750">
              <a:buFont typeface="Arial" panose="020B0604020202020204" pitchFamily="34" charset="0"/>
              <a:buChar char="•"/>
            </a:pPr>
            <a:r>
              <a:rPr lang="en-ZA" sz="2000" dirty="0"/>
              <a:t>Time is the same throughout each zone, and differs from the international basis of legal and scientific time, called "Co-ordinated Universal Time" (UTC), by a set number of hours.</a:t>
            </a:r>
          </a:p>
          <a:p>
            <a:pPr marL="285750" indent="-285750">
              <a:buFont typeface="Arial" panose="020B0604020202020204" pitchFamily="34" charset="0"/>
              <a:buChar char="•"/>
            </a:pPr>
            <a:endParaRPr lang="en-ZA" sz="2000" dirty="0"/>
          </a:p>
          <a:p>
            <a:pPr marL="285750" indent="-285750">
              <a:buFont typeface="Arial" panose="020B0604020202020204" pitchFamily="34" charset="0"/>
              <a:buChar char="•"/>
            </a:pPr>
            <a:r>
              <a:rPr lang="en-ZA" sz="2000" dirty="0"/>
              <a:t> In a few regions, however, the legal time kept is not the same as one of the 24 standard time zones because there are half-hour or quarter-hour differences there. </a:t>
            </a:r>
          </a:p>
        </p:txBody>
      </p:sp>
    </p:spTree>
    <p:extLst>
      <p:ext uri="{BB962C8B-B14F-4D97-AF65-F5344CB8AC3E}">
        <p14:creationId xmlns:p14="http://schemas.microsoft.com/office/powerpoint/2010/main" val="988863493"/>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74638"/>
            <a:ext cx="8219256" cy="536855"/>
          </a:xfrm>
        </p:spPr>
        <p:txBody>
          <a:bodyPr>
            <a:normAutofit fontScale="90000"/>
          </a:bodyPr>
          <a:lstStyle/>
          <a:p>
            <a:pPr algn="ctr"/>
            <a:br>
              <a:rPr lang="en-ZA" dirty="0"/>
            </a:br>
            <a:br>
              <a:rPr lang="en-ZA" dirty="0"/>
            </a:br>
            <a:r>
              <a:rPr lang="en-ZA" dirty="0"/>
              <a:t>Using Maps</a:t>
            </a:r>
            <a:br>
              <a:rPr lang="en-ZA" dirty="0"/>
            </a:b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157</a:t>
            </a:fld>
            <a:endParaRPr lang="en-ZA" dirty="0"/>
          </a:p>
        </p:txBody>
      </p:sp>
      <p:sp>
        <p:nvSpPr>
          <p:cNvPr id="4" name="Content Placeholder 3"/>
          <p:cNvSpPr>
            <a:spLocks noGrp="1"/>
          </p:cNvSpPr>
          <p:nvPr>
            <p:ph sz="quarter" idx="1"/>
          </p:nvPr>
        </p:nvSpPr>
        <p:spPr/>
        <p:txBody>
          <a:bodyPr>
            <a:normAutofit/>
          </a:bodyPr>
          <a:lstStyle/>
          <a:p>
            <a:pPr marL="0" indent="0">
              <a:buNone/>
            </a:pPr>
            <a:endParaRPr lang="en-ZA" dirty="0"/>
          </a:p>
          <a:p>
            <a:pPr marL="0" indent="0">
              <a:buNone/>
            </a:pPr>
            <a:endParaRPr lang="en-ZA" dirty="0"/>
          </a:p>
        </p:txBody>
      </p:sp>
      <p:sp>
        <p:nvSpPr>
          <p:cNvPr id="6" name="Rectangle 5"/>
          <p:cNvSpPr/>
          <p:nvPr/>
        </p:nvSpPr>
        <p:spPr>
          <a:xfrm>
            <a:off x="603501" y="853117"/>
            <a:ext cx="7800267" cy="1015663"/>
          </a:xfrm>
          <a:prstGeom prst="rect">
            <a:avLst/>
          </a:prstGeom>
        </p:spPr>
        <p:txBody>
          <a:bodyPr wrap="square">
            <a:spAutoFit/>
          </a:bodyPr>
          <a:lstStyle/>
          <a:p>
            <a:r>
              <a:rPr lang="en-ZA" sz="2000" b="1" dirty="0"/>
              <a:t>The following table gives an indication of how time differs in relation to areas of the USA.</a:t>
            </a:r>
          </a:p>
          <a:p>
            <a:endParaRPr lang="en-ZA" sz="2000" dirty="0"/>
          </a:p>
        </p:txBody>
      </p:sp>
      <p:pic>
        <p:nvPicPr>
          <p:cNvPr id="5" name="Picture 4"/>
          <p:cNvPicPr>
            <a:picLocks noChangeAspect="1"/>
          </p:cNvPicPr>
          <p:nvPr/>
        </p:nvPicPr>
        <p:blipFill>
          <a:blip r:embed="rId2"/>
          <a:stretch>
            <a:fillRect/>
          </a:stretch>
        </p:blipFill>
        <p:spPr>
          <a:xfrm>
            <a:off x="995385" y="1631477"/>
            <a:ext cx="7016497" cy="4699122"/>
          </a:xfrm>
          <a:prstGeom prst="rect">
            <a:avLst/>
          </a:prstGeom>
        </p:spPr>
      </p:pic>
    </p:spTree>
    <p:extLst>
      <p:ext uri="{BB962C8B-B14F-4D97-AF65-F5344CB8AC3E}">
        <p14:creationId xmlns:p14="http://schemas.microsoft.com/office/powerpoint/2010/main" val="3407722185"/>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ZA" dirty="0"/>
              <a:t>Cartesian Co-ordinate System</a:t>
            </a: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158</a:t>
            </a:fld>
            <a:endParaRPr lang="en-ZA" dirty="0"/>
          </a:p>
        </p:txBody>
      </p:sp>
      <p:sp>
        <p:nvSpPr>
          <p:cNvPr id="4" name="Content Placeholder 3"/>
          <p:cNvSpPr>
            <a:spLocks noGrp="1"/>
          </p:cNvSpPr>
          <p:nvPr>
            <p:ph sz="quarter" idx="1"/>
          </p:nvPr>
        </p:nvSpPr>
        <p:spPr/>
        <p:txBody>
          <a:bodyPr>
            <a:normAutofit fontScale="92500"/>
          </a:bodyPr>
          <a:lstStyle/>
          <a:p>
            <a:r>
              <a:rPr lang="en-ZA" dirty="0"/>
              <a:t>In </a:t>
            </a:r>
            <a:r>
              <a:rPr lang="en-ZA" dirty="0">
                <a:hlinkClick r:id="rId2" tooltip="Mathematics"/>
              </a:rPr>
              <a:t>mathematics</a:t>
            </a:r>
            <a:r>
              <a:rPr lang="en-ZA" dirty="0"/>
              <a:t>, the </a:t>
            </a:r>
            <a:r>
              <a:rPr lang="en-ZA" b="1" i="1" dirty="0"/>
              <a:t>Cartesian co-ordinate system</a:t>
            </a:r>
            <a:r>
              <a:rPr lang="en-ZA" dirty="0"/>
              <a:t> is used to determine each </a:t>
            </a:r>
            <a:r>
              <a:rPr lang="en-ZA" dirty="0">
                <a:hlinkClick r:id="rId3" tooltip="Point (geometry)"/>
              </a:rPr>
              <a:t>point</a:t>
            </a:r>
            <a:r>
              <a:rPr lang="en-ZA" dirty="0"/>
              <a:t> uniquely in a </a:t>
            </a:r>
            <a:r>
              <a:rPr lang="en-ZA" dirty="0">
                <a:hlinkClick r:id="rId4" tooltip="Plane (mathematics)"/>
              </a:rPr>
              <a:t>plane</a:t>
            </a:r>
            <a:r>
              <a:rPr lang="en-ZA" dirty="0"/>
              <a:t> through two </a:t>
            </a:r>
            <a:r>
              <a:rPr lang="en-ZA" dirty="0">
                <a:hlinkClick r:id="rId5" tooltip="Number"/>
              </a:rPr>
              <a:t>numbers</a:t>
            </a:r>
            <a:r>
              <a:rPr lang="en-ZA" dirty="0"/>
              <a:t>, usually called the </a:t>
            </a:r>
            <a:r>
              <a:rPr lang="en-ZA" i="1" dirty="0"/>
              <a:t>x-co-ordinate</a:t>
            </a:r>
            <a:r>
              <a:rPr lang="en-ZA" dirty="0"/>
              <a:t> and the </a:t>
            </a:r>
            <a:r>
              <a:rPr lang="en-ZA" i="1" dirty="0"/>
              <a:t>y-co-ordinate</a:t>
            </a:r>
            <a:r>
              <a:rPr lang="en-ZA" dirty="0"/>
              <a:t> of the point. </a:t>
            </a:r>
          </a:p>
          <a:p>
            <a:pPr marL="0" indent="0">
              <a:buNone/>
            </a:pPr>
            <a:endParaRPr lang="en-ZA" dirty="0"/>
          </a:p>
          <a:p>
            <a:r>
              <a:rPr lang="en-ZA" dirty="0"/>
              <a:t>To define the co-ordinates, two </a:t>
            </a:r>
            <a:r>
              <a:rPr lang="en-ZA" dirty="0">
                <a:hlinkClick r:id="rId6" tooltip="Perpendicular"/>
              </a:rPr>
              <a:t>perpendicular</a:t>
            </a:r>
            <a:r>
              <a:rPr lang="en-ZA" dirty="0"/>
              <a:t> </a:t>
            </a:r>
            <a:r>
              <a:rPr lang="en-ZA" dirty="0">
                <a:hlinkClick r:id="rId7" tooltip="Directed"/>
              </a:rPr>
              <a:t>directed</a:t>
            </a:r>
            <a:r>
              <a:rPr lang="en-ZA" dirty="0"/>
              <a:t> lines (the </a:t>
            </a:r>
            <a:r>
              <a:rPr lang="en-ZA" i="1" dirty="0"/>
              <a:t>x-axis</a:t>
            </a:r>
            <a:r>
              <a:rPr lang="en-ZA" dirty="0"/>
              <a:t> or </a:t>
            </a:r>
            <a:r>
              <a:rPr lang="en-ZA" dirty="0">
                <a:hlinkClick r:id="rId8" tooltip="wikt:abscissa"/>
              </a:rPr>
              <a:t>abscissa</a:t>
            </a:r>
            <a:r>
              <a:rPr lang="en-ZA" dirty="0"/>
              <a:t> and the </a:t>
            </a:r>
            <a:r>
              <a:rPr lang="en-ZA" i="1" dirty="0"/>
              <a:t>y-axis</a:t>
            </a:r>
            <a:r>
              <a:rPr lang="en-ZA" dirty="0"/>
              <a:t> or </a:t>
            </a:r>
            <a:r>
              <a:rPr lang="en-ZA" dirty="0">
                <a:hlinkClick r:id="rId9" tooltip="wikt:ordinate"/>
              </a:rPr>
              <a:t>ordinate</a:t>
            </a:r>
            <a:r>
              <a:rPr lang="en-ZA" dirty="0"/>
              <a:t>), are specified, as well as the </a:t>
            </a:r>
            <a:r>
              <a:rPr lang="en-ZA" dirty="0">
                <a:hlinkClick r:id="rId10" tooltip="Unit length"/>
              </a:rPr>
              <a:t>unit length</a:t>
            </a:r>
            <a:r>
              <a:rPr lang="en-ZA" dirty="0"/>
              <a:t>, which is marked off on the two axes. </a:t>
            </a:r>
          </a:p>
          <a:p>
            <a:endParaRPr lang="en-ZA" dirty="0"/>
          </a:p>
          <a:p>
            <a:r>
              <a:rPr lang="en-ZA" dirty="0"/>
              <a:t>Cartesian co-ordinate systems are also used in </a:t>
            </a:r>
            <a:r>
              <a:rPr lang="en-ZA" dirty="0">
                <a:hlinkClick r:id="rId11" tooltip="Space (mathematics)"/>
              </a:rPr>
              <a:t>space</a:t>
            </a:r>
            <a:r>
              <a:rPr lang="en-ZA" dirty="0"/>
              <a:t> (where three co-ordinates are used) and in </a:t>
            </a:r>
            <a:r>
              <a:rPr lang="en-ZA" dirty="0">
                <a:hlinkClick r:id="rId12" tooltip="Higher dimensions"/>
              </a:rPr>
              <a:t>higher dimensions</a:t>
            </a:r>
            <a:r>
              <a:rPr lang="en-ZA" dirty="0"/>
              <a:t>.</a:t>
            </a:r>
          </a:p>
          <a:p>
            <a:pPr marL="0" indent="0">
              <a:buNone/>
            </a:pPr>
            <a:br>
              <a:rPr lang="en-ZA" dirty="0"/>
            </a:br>
            <a:r>
              <a:rPr lang="en-ZA" dirty="0"/>
              <a:t> </a:t>
            </a:r>
          </a:p>
          <a:p>
            <a:pPr marL="0" indent="0">
              <a:buNone/>
            </a:pPr>
            <a:endParaRPr lang="en-ZA" dirty="0"/>
          </a:p>
        </p:txBody>
      </p:sp>
    </p:spTree>
    <p:extLst>
      <p:ext uri="{BB962C8B-B14F-4D97-AF65-F5344CB8AC3E}">
        <p14:creationId xmlns:p14="http://schemas.microsoft.com/office/powerpoint/2010/main" val="3097378117"/>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ZA" dirty="0"/>
              <a:t>Cartesian Co-ordinate System</a:t>
            </a: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159</a:t>
            </a:fld>
            <a:endParaRPr lang="en-ZA" dirty="0"/>
          </a:p>
        </p:txBody>
      </p:sp>
      <p:sp>
        <p:nvSpPr>
          <p:cNvPr id="4" name="Content Placeholder 3"/>
          <p:cNvSpPr>
            <a:spLocks noGrp="1"/>
          </p:cNvSpPr>
          <p:nvPr>
            <p:ph sz="quarter" idx="1"/>
          </p:nvPr>
        </p:nvSpPr>
        <p:spPr/>
        <p:txBody>
          <a:bodyPr>
            <a:normAutofit/>
          </a:bodyPr>
          <a:lstStyle/>
          <a:p>
            <a:pPr marL="0" indent="0">
              <a:buNone/>
            </a:pPr>
            <a:r>
              <a:rPr lang="en-ZA" b="1" dirty="0"/>
              <a:t>Two-dimensional Co-ordinate System</a:t>
            </a:r>
          </a:p>
          <a:p>
            <a:pPr marL="0" indent="0">
              <a:buNone/>
            </a:pPr>
            <a:r>
              <a:rPr lang="en-ZA" dirty="0"/>
              <a:t> </a:t>
            </a:r>
          </a:p>
          <a:p>
            <a:pPr marL="0" indent="0">
              <a:buNone/>
            </a:pPr>
            <a:br>
              <a:rPr lang="en-ZA" dirty="0"/>
            </a:br>
            <a:r>
              <a:rPr lang="en-ZA" dirty="0"/>
              <a:t> </a:t>
            </a:r>
          </a:p>
          <a:p>
            <a:pPr marL="0" indent="0">
              <a:buNone/>
            </a:pPr>
            <a:endParaRPr lang="en-ZA" dirty="0"/>
          </a:p>
        </p:txBody>
      </p:sp>
      <p:pic>
        <p:nvPicPr>
          <p:cNvPr id="5" name="Picture 4"/>
          <p:cNvPicPr>
            <a:picLocks noChangeAspect="1"/>
          </p:cNvPicPr>
          <p:nvPr/>
        </p:nvPicPr>
        <p:blipFill>
          <a:blip r:embed="rId2"/>
          <a:stretch>
            <a:fillRect/>
          </a:stretch>
        </p:blipFill>
        <p:spPr>
          <a:xfrm>
            <a:off x="2578321" y="2066566"/>
            <a:ext cx="3926205" cy="3419834"/>
          </a:xfrm>
          <a:prstGeom prst="rect">
            <a:avLst/>
          </a:prstGeom>
        </p:spPr>
      </p:pic>
    </p:spTree>
    <p:extLst>
      <p:ext uri="{BB962C8B-B14F-4D97-AF65-F5344CB8AC3E}">
        <p14:creationId xmlns:p14="http://schemas.microsoft.com/office/powerpoint/2010/main" val="24764956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Re-Assessment</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16</a:t>
            </a:fld>
            <a:endParaRPr lang="en-ZA" dirty="0"/>
          </a:p>
        </p:txBody>
      </p:sp>
      <p:sp>
        <p:nvSpPr>
          <p:cNvPr id="5" name="Content Placeholder 4"/>
          <p:cNvSpPr>
            <a:spLocks noGrp="1"/>
          </p:cNvSpPr>
          <p:nvPr>
            <p:ph sz="quarter" idx="1"/>
          </p:nvPr>
        </p:nvSpPr>
        <p:spPr/>
        <p:txBody>
          <a:bodyPr/>
          <a:lstStyle/>
          <a:p>
            <a:pPr marL="342900" lvl="0" indent="-342900" fontAlgn="base">
              <a:spcBef>
                <a:spcPts val="0"/>
              </a:spcBef>
              <a:buClrTx/>
              <a:buSzTx/>
              <a:buFont typeface="Arial" panose="020B0604020202020204" pitchFamily="34" charset="0"/>
              <a:buChar char="•"/>
            </a:pPr>
            <a:r>
              <a:rPr lang="en-ZA" dirty="0">
                <a:solidFill>
                  <a:srgbClr val="000066"/>
                </a:solidFill>
                <a:effectLst>
                  <a:outerShdw sx="0" sy="0">
                    <a:srgbClr val="000000"/>
                  </a:outerShdw>
                </a:effectLst>
              </a:rPr>
              <a:t>Specific feedback -  focus on not yet competent</a:t>
            </a:r>
            <a:r>
              <a:rPr lang="en-US" dirty="0">
                <a:solidFill>
                  <a:srgbClr val="000066"/>
                </a:solidFill>
                <a:effectLst>
                  <a:outerShdw sx="0" sy="0">
                    <a:srgbClr val="000000"/>
                  </a:outerShdw>
                </a:effectLst>
              </a:rPr>
              <a:t> </a:t>
            </a:r>
            <a:r>
              <a:rPr lang="en-ZA" dirty="0">
                <a:solidFill>
                  <a:srgbClr val="000066"/>
                </a:solidFill>
                <a:effectLst>
                  <a:outerShdw sx="0" sy="0">
                    <a:srgbClr val="000000"/>
                  </a:outerShdw>
                </a:effectLst>
              </a:rPr>
              <a:t>areas  </a:t>
            </a:r>
          </a:p>
          <a:p>
            <a:pPr marL="342900" lvl="0" indent="-342900" fontAlgn="base">
              <a:spcBef>
                <a:spcPts val="0"/>
              </a:spcBef>
              <a:buClrTx/>
              <a:buSzTx/>
              <a:buFont typeface="Arial" panose="020B0604020202020204" pitchFamily="34" charset="0"/>
              <a:buChar char="•"/>
            </a:pPr>
            <a:r>
              <a:rPr lang="en-ZA" dirty="0">
                <a:solidFill>
                  <a:srgbClr val="000066"/>
                </a:solidFill>
                <a:effectLst>
                  <a:outerShdw sx="0" sy="0">
                    <a:srgbClr val="000000"/>
                  </a:outerShdw>
                </a:effectLst>
              </a:rPr>
              <a:t>Re-assessment - same context and same conditions </a:t>
            </a:r>
            <a:endParaRPr lang="en-US" dirty="0">
              <a:solidFill>
                <a:srgbClr val="000066"/>
              </a:solidFill>
              <a:effectLst>
                <a:outerShdw sx="0" sy="0">
                  <a:srgbClr val="000000"/>
                </a:outerShdw>
              </a:effectLst>
            </a:endParaRPr>
          </a:p>
          <a:p>
            <a:pPr marL="342900" lvl="0" indent="-342900" fontAlgn="base">
              <a:spcBef>
                <a:spcPts val="0"/>
              </a:spcBef>
              <a:buClrTx/>
              <a:buSzTx/>
              <a:buFont typeface="Arial" panose="020B0604020202020204" pitchFamily="34" charset="0"/>
              <a:buChar char="•"/>
            </a:pPr>
            <a:r>
              <a:rPr lang="en-ZA" dirty="0">
                <a:solidFill>
                  <a:srgbClr val="000066"/>
                </a:solidFill>
                <a:effectLst>
                  <a:outerShdw sx="0" sy="0">
                    <a:srgbClr val="000000"/>
                  </a:outerShdw>
                </a:effectLst>
              </a:rPr>
              <a:t>Only Not Yet Competent specific outcomes </a:t>
            </a:r>
            <a:r>
              <a:rPr lang="en-ZA" dirty="0">
                <a:solidFill>
                  <a:srgbClr val="000066"/>
                </a:solidFill>
              </a:rPr>
              <a:t>- to </a:t>
            </a:r>
            <a:r>
              <a:rPr lang="en-ZA" dirty="0">
                <a:solidFill>
                  <a:srgbClr val="000066"/>
                </a:solidFill>
                <a:effectLst>
                  <a:outerShdw sx="0" sy="0">
                    <a:srgbClr val="000000"/>
                  </a:outerShdw>
                </a:effectLst>
              </a:rPr>
              <a:t>be re-assessed</a:t>
            </a:r>
            <a:endParaRPr lang="en-US" dirty="0">
              <a:solidFill>
                <a:srgbClr val="000066"/>
              </a:solidFill>
              <a:effectLst>
                <a:outerShdw sx="0" sy="0">
                  <a:srgbClr val="000000"/>
                </a:outerShdw>
              </a:effectLst>
            </a:endParaRPr>
          </a:p>
          <a:p>
            <a:endParaRPr lang="en-ZA" dirty="0"/>
          </a:p>
        </p:txBody>
      </p:sp>
      <p:pic>
        <p:nvPicPr>
          <p:cNvPr id="6" name="Picture 2" descr="C:\Users\Nortje\Pictures\Business LR (1)\shutterstock_74869375 L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82711" y="3070348"/>
            <a:ext cx="2662895" cy="266289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343363" y="3924743"/>
            <a:ext cx="3681893" cy="954107"/>
          </a:xfrm>
          <a:prstGeom prst="rect">
            <a:avLst/>
          </a:prstGeom>
          <a:noFill/>
          <a:scene3d>
            <a:camera prst="orthographicFront"/>
            <a:lightRig rig="threePt" dir="t"/>
          </a:scene3d>
          <a:sp3d>
            <a:bevelT/>
          </a:sp3d>
        </p:spPr>
        <p:txBody>
          <a:bodyPr wrap="square" rtlCol="0">
            <a:spAutoFit/>
          </a:bodyPr>
          <a:lstStyle/>
          <a:p>
            <a:pPr algn="ctr"/>
            <a:r>
              <a:rPr lang="en-ZA" sz="2800" dirty="0">
                <a:solidFill>
                  <a:schemeClr val="bg2"/>
                </a:solidFill>
                <a:latin typeface="Calibri" panose="020F0502020204030204" pitchFamily="34" charset="0"/>
              </a:rPr>
              <a:t>ENJO’s policy: -  T</a:t>
            </a:r>
            <a:r>
              <a:rPr lang="en-ZA" sz="2800" b="1" dirty="0">
                <a:solidFill>
                  <a:schemeClr val="bg2"/>
                </a:solidFill>
                <a:latin typeface="Calibri" panose="020F0502020204030204" pitchFamily="34" charset="0"/>
              </a:rPr>
              <a:t>wo</a:t>
            </a:r>
            <a:r>
              <a:rPr lang="en-ZA" sz="2800" dirty="0">
                <a:solidFill>
                  <a:schemeClr val="bg2"/>
                </a:solidFill>
                <a:latin typeface="Calibri" panose="020F0502020204030204" pitchFamily="34" charset="0"/>
              </a:rPr>
              <a:t> (2) re-assessments</a:t>
            </a:r>
            <a:endParaRPr lang="en-US" sz="2800" dirty="0">
              <a:solidFill>
                <a:schemeClr val="bg2"/>
              </a:solidFill>
              <a:latin typeface="Calibri" panose="020F0502020204030204" pitchFamily="34" charset="0"/>
            </a:endParaRPr>
          </a:p>
        </p:txBody>
      </p:sp>
    </p:spTree>
    <p:extLst>
      <p:ext uri="{BB962C8B-B14F-4D97-AF65-F5344CB8AC3E}">
        <p14:creationId xmlns:p14="http://schemas.microsoft.com/office/powerpoint/2010/main" val="397348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ZA" dirty="0"/>
              <a:t>Cartesian Co-ordinate System</a:t>
            </a: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160</a:t>
            </a:fld>
            <a:endParaRPr lang="en-ZA" dirty="0"/>
          </a:p>
        </p:txBody>
      </p:sp>
      <p:sp>
        <p:nvSpPr>
          <p:cNvPr id="4" name="Content Placeholder 3"/>
          <p:cNvSpPr>
            <a:spLocks noGrp="1"/>
          </p:cNvSpPr>
          <p:nvPr>
            <p:ph sz="quarter" idx="1"/>
          </p:nvPr>
        </p:nvSpPr>
        <p:spPr/>
        <p:txBody>
          <a:bodyPr>
            <a:normAutofit fontScale="85000" lnSpcReduction="20000"/>
          </a:bodyPr>
          <a:lstStyle/>
          <a:p>
            <a:r>
              <a:rPr lang="en-ZA" dirty="0"/>
              <a:t>The arrows on the axes indicate that they extend forever in their respective directions (i.e. infinitely).</a:t>
            </a:r>
          </a:p>
          <a:p>
            <a:pPr marL="0" indent="0">
              <a:buNone/>
            </a:pPr>
            <a:endParaRPr lang="en-ZA" dirty="0"/>
          </a:p>
          <a:p>
            <a:pPr lvl="0" fontAlgn="base"/>
            <a:r>
              <a:rPr lang="en-GB" dirty="0">
                <a:effectLst>
                  <a:outerShdw sx="0" sy="0">
                    <a:srgbClr val="000000"/>
                  </a:outerShdw>
                </a:effectLst>
              </a:rPr>
              <a:t>The point of intersection, where the axes meet, is called the </a:t>
            </a:r>
            <a:r>
              <a:rPr lang="en-GB" i="1" dirty="0">
                <a:effectLst>
                  <a:outerShdw sx="0" sy="0">
                    <a:srgbClr val="000000"/>
                  </a:outerShdw>
                </a:effectLst>
              </a:rPr>
              <a:t>origin</a:t>
            </a:r>
            <a:r>
              <a:rPr lang="en-GB" dirty="0">
                <a:effectLst>
                  <a:outerShdw sx="0" sy="0">
                    <a:srgbClr val="000000"/>
                  </a:outerShdw>
                </a:effectLst>
              </a:rPr>
              <a:t> normally labelled </a:t>
            </a:r>
            <a:r>
              <a:rPr lang="en-GB" i="1" dirty="0">
                <a:effectLst>
                  <a:outerShdw sx="0" sy="0">
                    <a:srgbClr val="000000"/>
                  </a:outerShdw>
                </a:effectLst>
              </a:rPr>
              <a:t>O</a:t>
            </a:r>
            <a:r>
              <a:rPr lang="en-GB" dirty="0">
                <a:effectLst>
                  <a:outerShdw sx="0" sy="0">
                    <a:srgbClr val="000000"/>
                  </a:outerShdw>
                </a:effectLst>
              </a:rPr>
              <a:t>. </a:t>
            </a:r>
          </a:p>
          <a:p>
            <a:pPr marL="0" lvl="0" indent="0" fontAlgn="base">
              <a:buNone/>
            </a:pPr>
            <a:endParaRPr lang="en-ZA" dirty="0">
              <a:effectLst>
                <a:outerShdw sx="0" sy="0">
                  <a:srgbClr val="000000"/>
                </a:outerShdw>
              </a:effectLst>
            </a:endParaRPr>
          </a:p>
          <a:p>
            <a:pPr lvl="0" fontAlgn="base"/>
            <a:r>
              <a:rPr lang="en-GB" dirty="0">
                <a:effectLst>
                  <a:outerShdw sx="0" sy="0">
                    <a:srgbClr val="000000"/>
                  </a:outerShdw>
                </a:effectLst>
              </a:rPr>
              <a:t>The </a:t>
            </a:r>
            <a:r>
              <a:rPr lang="en-GB" i="1" dirty="0">
                <a:effectLst>
                  <a:outerShdw sx="0" sy="0">
                    <a:srgbClr val="000000"/>
                  </a:outerShdw>
                </a:effectLst>
              </a:rPr>
              <a:t>x</a:t>
            </a:r>
            <a:r>
              <a:rPr lang="en-GB" dirty="0">
                <a:effectLst>
                  <a:outerShdw sx="0" sy="0">
                    <a:srgbClr val="000000"/>
                  </a:outerShdw>
                </a:effectLst>
              </a:rPr>
              <a:t> and </a:t>
            </a:r>
            <a:r>
              <a:rPr lang="en-GB" i="1" dirty="0">
                <a:effectLst>
                  <a:outerShdw sx="0" sy="0">
                    <a:srgbClr val="000000"/>
                  </a:outerShdw>
                </a:effectLst>
              </a:rPr>
              <a:t>y</a:t>
            </a:r>
            <a:r>
              <a:rPr lang="en-GB" dirty="0">
                <a:effectLst>
                  <a:outerShdw sx="0" sy="0">
                    <a:srgbClr val="000000"/>
                  </a:outerShdw>
                </a:effectLst>
              </a:rPr>
              <a:t> axes define a plane that is referred to as the </a:t>
            </a:r>
            <a:r>
              <a:rPr lang="en-GB" i="1" dirty="0">
                <a:effectLst>
                  <a:outerShdw sx="0" sy="0">
                    <a:srgbClr val="000000"/>
                  </a:outerShdw>
                </a:effectLst>
              </a:rPr>
              <a:t>xy</a:t>
            </a:r>
            <a:r>
              <a:rPr lang="en-GB" dirty="0">
                <a:effectLst>
                  <a:outerShdw sx="0" sy="0">
                    <a:srgbClr val="000000"/>
                  </a:outerShdw>
                </a:effectLst>
              </a:rPr>
              <a:t> plane. Given each axis, choose a unit length, and mark off each unit along the axis, forming a grid. </a:t>
            </a:r>
          </a:p>
          <a:p>
            <a:pPr marL="0" lvl="0" indent="0" fontAlgn="base">
              <a:buNone/>
            </a:pPr>
            <a:endParaRPr lang="en-ZA" dirty="0">
              <a:effectLst>
                <a:outerShdw sx="0" sy="0">
                  <a:srgbClr val="000000"/>
                </a:outerShdw>
              </a:effectLst>
            </a:endParaRPr>
          </a:p>
          <a:p>
            <a:pPr lvl="0" fontAlgn="base"/>
            <a:r>
              <a:rPr lang="en-GB" dirty="0">
                <a:effectLst>
                  <a:outerShdw sx="0" sy="0">
                    <a:srgbClr val="000000"/>
                  </a:outerShdw>
                </a:effectLst>
              </a:rPr>
              <a:t>To specify a particular point on a two dimensional co-ordinate system, indicate the </a:t>
            </a:r>
            <a:r>
              <a:rPr lang="en-GB" i="1" dirty="0">
                <a:effectLst>
                  <a:outerShdw sx="0" sy="0">
                    <a:srgbClr val="000000"/>
                  </a:outerShdw>
                </a:effectLst>
              </a:rPr>
              <a:t>x</a:t>
            </a:r>
            <a:r>
              <a:rPr lang="en-GB" dirty="0">
                <a:effectLst>
                  <a:outerShdw sx="0" sy="0">
                    <a:srgbClr val="000000"/>
                  </a:outerShdw>
                </a:effectLst>
              </a:rPr>
              <a:t> unit first (</a:t>
            </a:r>
            <a:r>
              <a:rPr lang="en-GB" b="1" dirty="0">
                <a:effectLst>
                  <a:outerShdw sx="0" sy="0">
                    <a:srgbClr val="000000"/>
                  </a:outerShdw>
                </a:effectLst>
              </a:rPr>
              <a:t>abscissa</a:t>
            </a:r>
            <a:r>
              <a:rPr lang="en-GB" dirty="0">
                <a:effectLst>
                  <a:outerShdw sx="0" sy="0">
                    <a:srgbClr val="000000"/>
                  </a:outerShdw>
                </a:effectLst>
              </a:rPr>
              <a:t>), followed by the </a:t>
            </a:r>
            <a:r>
              <a:rPr lang="en-GB" i="1" dirty="0">
                <a:effectLst>
                  <a:outerShdw sx="0" sy="0">
                    <a:srgbClr val="000000"/>
                  </a:outerShdw>
                </a:effectLst>
              </a:rPr>
              <a:t>y</a:t>
            </a:r>
            <a:r>
              <a:rPr lang="en-GB" dirty="0">
                <a:effectLst>
                  <a:outerShdw sx="0" sy="0">
                    <a:srgbClr val="000000"/>
                  </a:outerShdw>
                </a:effectLst>
              </a:rPr>
              <a:t> unit (</a:t>
            </a:r>
            <a:r>
              <a:rPr lang="en-GB" b="1" dirty="0">
                <a:effectLst>
                  <a:outerShdw sx="0" sy="0">
                    <a:srgbClr val="000000"/>
                  </a:outerShdw>
                </a:effectLst>
              </a:rPr>
              <a:t>ordinate</a:t>
            </a:r>
            <a:r>
              <a:rPr lang="en-GB" dirty="0">
                <a:effectLst>
                  <a:outerShdw sx="0" sy="0">
                    <a:srgbClr val="000000"/>
                  </a:outerShdw>
                </a:effectLst>
              </a:rPr>
              <a:t>) in the form (</a:t>
            </a:r>
            <a:r>
              <a:rPr lang="en-GB" i="1" dirty="0">
                <a:effectLst>
                  <a:outerShdw sx="0" sy="0">
                    <a:srgbClr val="000000"/>
                  </a:outerShdw>
                </a:effectLst>
              </a:rPr>
              <a:t>x</a:t>
            </a:r>
            <a:r>
              <a:rPr lang="en-GB" dirty="0">
                <a:effectLst>
                  <a:outerShdw sx="0" sy="0">
                    <a:srgbClr val="000000"/>
                  </a:outerShdw>
                </a:effectLst>
              </a:rPr>
              <a:t>,</a:t>
            </a:r>
            <a:r>
              <a:rPr lang="en-GB" i="1" dirty="0">
                <a:effectLst>
                  <a:outerShdw sx="0" sy="0">
                    <a:srgbClr val="000000"/>
                  </a:outerShdw>
                </a:effectLst>
              </a:rPr>
              <a:t>y</a:t>
            </a:r>
            <a:r>
              <a:rPr lang="en-GB" dirty="0">
                <a:effectLst>
                  <a:outerShdw sx="0" sy="0">
                    <a:srgbClr val="000000"/>
                  </a:outerShdw>
                </a:effectLst>
              </a:rPr>
              <a:t>), an ordered pair. </a:t>
            </a:r>
            <a:endParaRPr lang="en-ZA" dirty="0">
              <a:effectLst>
                <a:outerShdw sx="0" sy="0">
                  <a:srgbClr val="000000"/>
                </a:outerShdw>
              </a:effectLst>
            </a:endParaRPr>
          </a:p>
          <a:p>
            <a:pPr marL="0" indent="0">
              <a:buNone/>
            </a:pPr>
            <a:r>
              <a:rPr lang="en-ZA" dirty="0"/>
              <a:t> </a:t>
            </a:r>
          </a:p>
          <a:p>
            <a:pPr marL="0" indent="0">
              <a:buNone/>
            </a:pPr>
            <a:br>
              <a:rPr lang="en-ZA" dirty="0"/>
            </a:br>
            <a:r>
              <a:rPr lang="en-ZA" dirty="0"/>
              <a:t> </a:t>
            </a:r>
          </a:p>
          <a:p>
            <a:pPr marL="0" indent="0">
              <a:buNone/>
            </a:pPr>
            <a:endParaRPr lang="en-ZA" dirty="0"/>
          </a:p>
        </p:txBody>
      </p:sp>
    </p:spTree>
    <p:extLst>
      <p:ext uri="{BB962C8B-B14F-4D97-AF65-F5344CB8AC3E}">
        <p14:creationId xmlns:p14="http://schemas.microsoft.com/office/powerpoint/2010/main" val="2772899598"/>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ZA" dirty="0"/>
              <a:t>Cartesian Co-ordinate System</a:t>
            </a: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161</a:t>
            </a:fld>
            <a:endParaRPr lang="en-ZA" dirty="0"/>
          </a:p>
        </p:txBody>
      </p:sp>
      <p:sp>
        <p:nvSpPr>
          <p:cNvPr id="4" name="Content Placeholder 3"/>
          <p:cNvSpPr>
            <a:spLocks noGrp="1"/>
          </p:cNvSpPr>
          <p:nvPr>
            <p:ph sz="quarter" idx="1"/>
          </p:nvPr>
        </p:nvSpPr>
        <p:spPr/>
        <p:txBody>
          <a:bodyPr>
            <a:normAutofit fontScale="85000" lnSpcReduction="20000"/>
          </a:bodyPr>
          <a:lstStyle/>
          <a:p>
            <a:r>
              <a:rPr lang="en-ZA" dirty="0"/>
              <a:t>The choice of letters comes from a convention, to use the latter part of the alphabet to indicate unknown values. In contrast, the first part of the alphabet was used to designate known values.</a:t>
            </a:r>
          </a:p>
          <a:p>
            <a:pPr marL="0" indent="0">
              <a:buNone/>
            </a:pPr>
            <a:endParaRPr lang="en-ZA" dirty="0"/>
          </a:p>
          <a:p>
            <a:r>
              <a:rPr lang="en-ZA" dirty="0"/>
              <a:t>An example of a </a:t>
            </a:r>
            <a:r>
              <a:rPr lang="en-ZA" dirty="0">
                <a:hlinkClick r:id="rId2" tooltip="Point (spatial)"/>
              </a:rPr>
              <a:t>point</a:t>
            </a:r>
            <a:r>
              <a:rPr lang="en-ZA" dirty="0"/>
              <a:t> </a:t>
            </a:r>
            <a:r>
              <a:rPr lang="en-ZA" i="1" dirty="0"/>
              <a:t>P</a:t>
            </a:r>
            <a:r>
              <a:rPr lang="en-ZA" dirty="0"/>
              <a:t> on the system is indicated in the figure above, using the co-ordinate (3,5).</a:t>
            </a:r>
          </a:p>
          <a:p>
            <a:pPr marL="0" indent="0">
              <a:buNone/>
            </a:pPr>
            <a:r>
              <a:rPr lang="en-ZA" dirty="0"/>
              <a:t> </a:t>
            </a:r>
          </a:p>
          <a:p>
            <a:r>
              <a:rPr lang="en-ZA" dirty="0"/>
              <a:t>The intersection of the two axes creates four regions, called </a:t>
            </a:r>
            <a:r>
              <a:rPr lang="en-ZA" b="1" dirty="0"/>
              <a:t>quadrants</a:t>
            </a:r>
            <a:r>
              <a:rPr lang="en-ZA" dirty="0"/>
              <a:t>, indicated by the Roman numerals I (+,+), II (−,+), III (−,−), and IV (+,−). The quadrants are labelled anti-clockwise starting from the upper right ("northeast") quadrant. </a:t>
            </a:r>
          </a:p>
          <a:p>
            <a:pPr marL="0" indent="0">
              <a:buNone/>
            </a:pPr>
            <a:endParaRPr lang="en-ZA" dirty="0"/>
          </a:p>
          <a:p>
            <a:r>
              <a:rPr lang="en-ZA" dirty="0"/>
              <a:t>In the first quadrant, both co-ordinates are positive, in the second quadrant </a:t>
            </a:r>
            <a:r>
              <a:rPr lang="en-ZA" i="1" dirty="0"/>
              <a:t>x</a:t>
            </a:r>
            <a:r>
              <a:rPr lang="en-ZA" dirty="0"/>
              <a:t>-co-ordinates are negative and </a:t>
            </a:r>
            <a:r>
              <a:rPr lang="en-ZA" i="1" dirty="0"/>
              <a:t>y</a:t>
            </a:r>
            <a:r>
              <a:rPr lang="en-ZA" dirty="0"/>
              <a:t>-co-ordinates positive, in the third quadrant both co-ordinates are negative and in the fourth quadrant, </a:t>
            </a:r>
            <a:r>
              <a:rPr lang="en-ZA" i="1" dirty="0"/>
              <a:t>x</a:t>
            </a:r>
            <a:r>
              <a:rPr lang="en-ZA" dirty="0"/>
              <a:t>-co-ordinates are positive and </a:t>
            </a:r>
            <a:r>
              <a:rPr lang="en-ZA" i="1" dirty="0"/>
              <a:t>y</a:t>
            </a:r>
            <a:r>
              <a:rPr lang="en-ZA" dirty="0"/>
              <a:t>-co-ordinates negative.</a:t>
            </a:r>
          </a:p>
        </p:txBody>
      </p:sp>
    </p:spTree>
    <p:extLst>
      <p:ext uri="{BB962C8B-B14F-4D97-AF65-F5344CB8AC3E}">
        <p14:creationId xmlns:p14="http://schemas.microsoft.com/office/powerpoint/2010/main" val="3245389516"/>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74638"/>
            <a:ext cx="8219256" cy="755876"/>
          </a:xfrm>
        </p:spPr>
        <p:txBody>
          <a:bodyPr>
            <a:normAutofit fontScale="90000"/>
          </a:bodyPr>
          <a:lstStyle/>
          <a:p>
            <a:pPr algn="ctr"/>
            <a:br>
              <a:rPr lang="en-ZA" dirty="0"/>
            </a:br>
            <a:r>
              <a:rPr lang="en-ZA" dirty="0"/>
              <a:t>Scale Drawings</a:t>
            </a: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162</a:t>
            </a:fld>
            <a:endParaRPr lang="en-ZA" dirty="0"/>
          </a:p>
        </p:txBody>
      </p:sp>
      <p:sp>
        <p:nvSpPr>
          <p:cNvPr id="4" name="Content Placeholder 3"/>
          <p:cNvSpPr>
            <a:spLocks noGrp="1"/>
          </p:cNvSpPr>
          <p:nvPr>
            <p:ph sz="quarter" idx="1"/>
          </p:nvPr>
        </p:nvSpPr>
        <p:spPr>
          <a:xfrm>
            <a:off x="467544" y="1030514"/>
            <a:ext cx="8219256" cy="5636986"/>
          </a:xfrm>
        </p:spPr>
        <p:txBody>
          <a:bodyPr>
            <a:normAutofit fontScale="85000" lnSpcReduction="20000"/>
          </a:bodyPr>
          <a:lstStyle/>
          <a:p>
            <a:pPr marL="0" indent="0">
              <a:buNone/>
            </a:pPr>
            <a:endParaRPr lang="en-ZA" dirty="0"/>
          </a:p>
          <a:p>
            <a:pPr marL="0" indent="0">
              <a:buNone/>
            </a:pPr>
            <a:r>
              <a:rPr lang="en-ZA" dirty="0"/>
              <a:t>A map cannot be of the same size as the area it represents. So, the measurements are scaled down to make the map of a size that can be conveniently used by users such as motorists, cyclists and bushwalkers. </a:t>
            </a:r>
          </a:p>
          <a:p>
            <a:pPr marL="0" indent="0">
              <a:buNone/>
            </a:pPr>
            <a:endParaRPr lang="en-ZA" dirty="0"/>
          </a:p>
          <a:p>
            <a:pPr marL="0" indent="0">
              <a:buNone/>
            </a:pPr>
            <a:r>
              <a:rPr lang="en-ZA" dirty="0"/>
              <a:t>A scale drawing of a building (or bridge) has the same shape as the real building (or bridge) that it represents but a different size. Builders use scaled drawings to make buildings and bridges. </a:t>
            </a:r>
          </a:p>
          <a:p>
            <a:pPr marL="0" indent="0">
              <a:buNone/>
            </a:pPr>
            <a:endParaRPr lang="en-ZA" dirty="0"/>
          </a:p>
          <a:p>
            <a:pPr marL="0" indent="0">
              <a:buNone/>
            </a:pPr>
            <a:r>
              <a:rPr lang="en-ZA" dirty="0"/>
              <a:t> A ratio is used in scale drawings of maps and buildings. </a:t>
            </a:r>
          </a:p>
          <a:p>
            <a:pPr marL="0" indent="0">
              <a:buNone/>
            </a:pPr>
            <a:endParaRPr lang="en-ZA" dirty="0"/>
          </a:p>
          <a:p>
            <a:pPr marL="0" indent="0">
              <a:buNone/>
            </a:pPr>
            <a:r>
              <a:rPr lang="en-ZA" b="1" dirty="0"/>
              <a:t>That is:</a:t>
            </a:r>
          </a:p>
          <a:p>
            <a:pPr marL="0" indent="0">
              <a:buNone/>
            </a:pPr>
            <a:endParaRPr lang="en-ZA" dirty="0"/>
          </a:p>
          <a:p>
            <a:pPr marL="0" indent="0">
              <a:buNone/>
            </a:pPr>
            <a:r>
              <a:rPr lang="en-ZA" dirty="0"/>
              <a:t>The scale of a drawing – Drawing length: Actual length</a:t>
            </a:r>
          </a:p>
          <a:p>
            <a:pPr marL="0" indent="0">
              <a:buNone/>
            </a:pPr>
            <a:endParaRPr lang="en-ZA" b="1" dirty="0"/>
          </a:p>
          <a:p>
            <a:pPr marL="0" indent="0">
              <a:buNone/>
            </a:pPr>
            <a:r>
              <a:rPr lang="en-ZA" b="1" dirty="0"/>
              <a:t>Likewise, we have:</a:t>
            </a:r>
          </a:p>
          <a:p>
            <a:pPr marL="0" indent="0">
              <a:buNone/>
            </a:pPr>
            <a:endParaRPr lang="en-ZA" dirty="0"/>
          </a:p>
          <a:p>
            <a:pPr marL="0" indent="0">
              <a:buNone/>
            </a:pPr>
            <a:r>
              <a:rPr lang="en-ZA" dirty="0"/>
              <a:t> Map scale - Map distance: Actual distance</a:t>
            </a:r>
          </a:p>
          <a:p>
            <a:pPr marL="0" indent="0">
              <a:buNone/>
            </a:pPr>
            <a:endParaRPr lang="en-ZA" dirty="0"/>
          </a:p>
          <a:p>
            <a:pPr marL="0" indent="0">
              <a:buNone/>
            </a:pPr>
            <a:endParaRPr lang="en-ZA" dirty="0"/>
          </a:p>
        </p:txBody>
      </p:sp>
    </p:spTree>
    <p:extLst>
      <p:ext uri="{BB962C8B-B14F-4D97-AF65-F5344CB8AC3E}">
        <p14:creationId xmlns:p14="http://schemas.microsoft.com/office/powerpoint/2010/main" val="466961163"/>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74638"/>
            <a:ext cx="8219256" cy="755876"/>
          </a:xfrm>
        </p:spPr>
        <p:txBody>
          <a:bodyPr>
            <a:normAutofit fontScale="90000"/>
          </a:bodyPr>
          <a:lstStyle/>
          <a:p>
            <a:pPr algn="ctr"/>
            <a:br>
              <a:rPr lang="en-ZA" dirty="0"/>
            </a:br>
            <a:r>
              <a:rPr lang="en-ZA" dirty="0"/>
              <a:t>Scale Drawings</a:t>
            </a: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163</a:t>
            </a:fld>
            <a:endParaRPr lang="en-ZA" dirty="0"/>
          </a:p>
        </p:txBody>
      </p:sp>
      <p:sp>
        <p:nvSpPr>
          <p:cNvPr id="4" name="Content Placeholder 3"/>
          <p:cNvSpPr>
            <a:spLocks noGrp="1"/>
          </p:cNvSpPr>
          <p:nvPr>
            <p:ph sz="quarter" idx="1"/>
          </p:nvPr>
        </p:nvSpPr>
        <p:spPr>
          <a:xfrm>
            <a:off x="467544" y="1030514"/>
            <a:ext cx="8219256" cy="5636986"/>
          </a:xfrm>
        </p:spPr>
        <p:txBody>
          <a:bodyPr>
            <a:normAutofit fontScale="92500" lnSpcReduction="10000"/>
          </a:bodyPr>
          <a:lstStyle/>
          <a:p>
            <a:pPr marL="0" indent="0">
              <a:buNone/>
            </a:pPr>
            <a:r>
              <a:rPr lang="en-ZA" b="1" dirty="0"/>
              <a:t>A scale is usually expressed in one of two ways:</a:t>
            </a:r>
          </a:p>
          <a:p>
            <a:pPr marL="0" indent="0">
              <a:buNone/>
            </a:pPr>
            <a:endParaRPr lang="en-ZA" b="1" dirty="0"/>
          </a:p>
          <a:p>
            <a:pPr lvl="0"/>
            <a:r>
              <a:rPr lang="en-ZA" dirty="0"/>
              <a:t>Using units as in 1 cm to 1 km </a:t>
            </a:r>
          </a:p>
          <a:p>
            <a:pPr lvl="0"/>
            <a:r>
              <a:rPr lang="en-ZA" dirty="0"/>
              <a:t>Without explicitly mentioning units as in 1 : 100 000. </a:t>
            </a:r>
          </a:p>
          <a:p>
            <a:pPr marL="0" indent="0">
              <a:buNone/>
            </a:pPr>
            <a:endParaRPr lang="en-ZA" dirty="0"/>
          </a:p>
          <a:p>
            <a:pPr marL="0" indent="0">
              <a:buNone/>
            </a:pPr>
            <a:r>
              <a:rPr lang="en-ZA" b="1" dirty="0"/>
              <a:t>Note:  </a:t>
            </a:r>
            <a:r>
              <a:rPr lang="en-ZA" dirty="0"/>
              <a:t>A scale of 1 : 100 000 means that the real distance is 100 000 times the length of 1 unit on the map or drawing.</a:t>
            </a:r>
          </a:p>
          <a:p>
            <a:pPr marL="0" indent="0">
              <a:buNone/>
            </a:pPr>
            <a:endParaRPr lang="en-ZA" dirty="0"/>
          </a:p>
          <a:p>
            <a:pPr marL="0" indent="0">
              <a:buNone/>
            </a:pPr>
            <a:r>
              <a:rPr lang="en-ZA" b="1" dirty="0"/>
              <a:t>Example 1</a:t>
            </a:r>
            <a:endParaRPr lang="en-ZA" dirty="0"/>
          </a:p>
          <a:p>
            <a:r>
              <a:rPr lang="en-ZA" dirty="0"/>
              <a:t>Write the scale 1 cm to 1 m in ratio form.</a:t>
            </a:r>
          </a:p>
          <a:p>
            <a:pPr marL="0" indent="0">
              <a:buNone/>
            </a:pPr>
            <a:endParaRPr lang="en-ZA" dirty="0"/>
          </a:p>
          <a:p>
            <a:pPr marL="0" indent="0">
              <a:buNone/>
            </a:pPr>
            <a:r>
              <a:rPr lang="en-ZA" b="1" i="1" dirty="0"/>
              <a:t>Solution:</a:t>
            </a:r>
            <a:endParaRPr lang="en-ZA" dirty="0"/>
          </a:p>
          <a:p>
            <a:r>
              <a:rPr lang="en-ZA" dirty="0"/>
              <a:t>1cm to 1m = 1cm : 1m</a:t>
            </a:r>
          </a:p>
          <a:p>
            <a:r>
              <a:rPr lang="en-ZA" dirty="0"/>
              <a:t>= 1cm : 100cm</a:t>
            </a:r>
          </a:p>
          <a:p>
            <a:r>
              <a:rPr lang="en-ZA" dirty="0"/>
              <a:t>= 1 : 100</a:t>
            </a:r>
          </a:p>
          <a:p>
            <a:pPr marL="0" indent="0">
              <a:buNone/>
            </a:pPr>
            <a:endParaRPr lang="en-ZA" dirty="0"/>
          </a:p>
          <a:p>
            <a:pPr marL="0" indent="0">
              <a:buNone/>
            </a:pPr>
            <a:endParaRPr lang="en-ZA" dirty="0"/>
          </a:p>
        </p:txBody>
      </p:sp>
    </p:spTree>
    <p:extLst>
      <p:ext uri="{BB962C8B-B14F-4D97-AF65-F5344CB8AC3E}">
        <p14:creationId xmlns:p14="http://schemas.microsoft.com/office/powerpoint/2010/main" val="976198877"/>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74638"/>
            <a:ext cx="8219256" cy="755876"/>
          </a:xfrm>
        </p:spPr>
        <p:txBody>
          <a:bodyPr>
            <a:normAutofit fontScale="90000"/>
          </a:bodyPr>
          <a:lstStyle/>
          <a:p>
            <a:pPr algn="ctr"/>
            <a:br>
              <a:rPr lang="en-ZA" dirty="0"/>
            </a:br>
            <a:r>
              <a:rPr lang="en-ZA" dirty="0"/>
              <a:t>Scale Drawings</a:t>
            </a: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164</a:t>
            </a:fld>
            <a:endParaRPr lang="en-ZA" dirty="0"/>
          </a:p>
        </p:txBody>
      </p:sp>
      <p:sp>
        <p:nvSpPr>
          <p:cNvPr id="4" name="Content Placeholder 3"/>
          <p:cNvSpPr>
            <a:spLocks noGrp="1"/>
          </p:cNvSpPr>
          <p:nvPr>
            <p:ph sz="quarter" idx="1"/>
          </p:nvPr>
        </p:nvSpPr>
        <p:spPr>
          <a:xfrm>
            <a:off x="467544" y="1030514"/>
            <a:ext cx="8219256" cy="5636986"/>
          </a:xfrm>
        </p:spPr>
        <p:txBody>
          <a:bodyPr>
            <a:normAutofit fontScale="92500" lnSpcReduction="20000"/>
          </a:bodyPr>
          <a:lstStyle/>
          <a:p>
            <a:pPr marL="0" indent="0">
              <a:buNone/>
            </a:pPr>
            <a:r>
              <a:rPr lang="en-ZA" b="1" dirty="0"/>
              <a:t>Geometrical Relationships</a:t>
            </a:r>
          </a:p>
          <a:p>
            <a:pPr marL="0" indent="0">
              <a:buNone/>
            </a:pPr>
            <a:endParaRPr lang="en-ZA" dirty="0"/>
          </a:p>
          <a:p>
            <a:pPr marL="0" indent="0">
              <a:buNone/>
            </a:pPr>
            <a:r>
              <a:rPr lang="en-ZA" dirty="0"/>
              <a:t>In the following section we look at the properties of geometrical shapes.</a:t>
            </a:r>
          </a:p>
          <a:p>
            <a:pPr marL="0" indent="0">
              <a:buNone/>
            </a:pPr>
            <a:endParaRPr lang="en-ZA" dirty="0"/>
          </a:p>
          <a:p>
            <a:pPr marL="0" indent="0">
              <a:buNone/>
            </a:pPr>
            <a:r>
              <a:rPr lang="en-ZA" b="1" dirty="0"/>
              <a:t>Lines</a:t>
            </a:r>
          </a:p>
          <a:p>
            <a:pPr marL="0" indent="0">
              <a:buNone/>
            </a:pPr>
            <a:endParaRPr lang="en-ZA" dirty="0"/>
          </a:p>
          <a:p>
            <a:pPr marL="0" indent="0">
              <a:buNone/>
            </a:pPr>
            <a:r>
              <a:rPr lang="en-ZA" dirty="0"/>
              <a:t>A straight line is a one-dimensional shape as it has only length.</a:t>
            </a:r>
          </a:p>
          <a:p>
            <a:pPr marL="0" indent="0">
              <a:buNone/>
            </a:pPr>
            <a:endParaRPr lang="en-ZA" dirty="0"/>
          </a:p>
          <a:p>
            <a:pPr marL="0" indent="0">
              <a:buNone/>
            </a:pPr>
            <a:r>
              <a:rPr lang="en-ZA" dirty="0"/>
              <a:t>A●-------------------------------------------------------------------------●B</a:t>
            </a:r>
          </a:p>
          <a:p>
            <a:pPr marL="0" indent="0">
              <a:buNone/>
            </a:pPr>
            <a:endParaRPr lang="en-ZA" dirty="0"/>
          </a:p>
          <a:p>
            <a:pPr marL="0" indent="0">
              <a:buNone/>
            </a:pPr>
            <a:r>
              <a:rPr lang="en-ZA" b="1" dirty="0"/>
              <a:t>Angles</a:t>
            </a:r>
          </a:p>
          <a:p>
            <a:pPr marL="0" indent="0">
              <a:buNone/>
            </a:pPr>
            <a:endParaRPr lang="en-ZA" dirty="0"/>
          </a:p>
          <a:p>
            <a:pPr marL="0" indent="0">
              <a:buNone/>
            </a:pPr>
            <a:r>
              <a:rPr lang="en-ZA" dirty="0"/>
              <a:t>When two straight lines meet, an angle is formed,</a:t>
            </a:r>
          </a:p>
          <a:p>
            <a:pPr marL="0" indent="0">
              <a:buNone/>
            </a:pPr>
            <a:endParaRPr lang="en-ZA" dirty="0"/>
          </a:p>
          <a:p>
            <a:pPr marL="0" indent="0">
              <a:buNone/>
            </a:pPr>
            <a:r>
              <a:rPr lang="en-ZA" dirty="0"/>
              <a:t>A, B, C and D are all angles</a:t>
            </a:r>
          </a:p>
          <a:p>
            <a:pPr marL="0" indent="0">
              <a:buNone/>
            </a:pPr>
            <a:endParaRPr lang="en-ZA" dirty="0"/>
          </a:p>
        </p:txBody>
      </p:sp>
    </p:spTree>
    <p:extLst>
      <p:ext uri="{BB962C8B-B14F-4D97-AF65-F5344CB8AC3E}">
        <p14:creationId xmlns:p14="http://schemas.microsoft.com/office/powerpoint/2010/main" val="1515702900"/>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74638"/>
            <a:ext cx="8219256" cy="755876"/>
          </a:xfrm>
        </p:spPr>
        <p:txBody>
          <a:bodyPr>
            <a:normAutofit fontScale="90000"/>
          </a:bodyPr>
          <a:lstStyle/>
          <a:p>
            <a:pPr algn="ctr"/>
            <a:br>
              <a:rPr lang="en-ZA" dirty="0"/>
            </a:br>
            <a:r>
              <a:rPr lang="en-ZA" dirty="0"/>
              <a:t>Scale Drawings</a:t>
            </a: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165</a:t>
            </a:fld>
            <a:endParaRPr lang="en-ZA" dirty="0"/>
          </a:p>
        </p:txBody>
      </p:sp>
      <p:pic>
        <p:nvPicPr>
          <p:cNvPr id="5" name="Content Placeholder 4"/>
          <p:cNvPicPr>
            <a:picLocks noGrp="1" noChangeAspect="1"/>
          </p:cNvPicPr>
          <p:nvPr>
            <p:ph sz="quarter" idx="1"/>
          </p:nvPr>
        </p:nvPicPr>
        <p:blipFill>
          <a:blip r:embed="rId2"/>
          <a:stretch>
            <a:fillRect/>
          </a:stretch>
        </p:blipFill>
        <p:spPr>
          <a:xfrm>
            <a:off x="3271192" y="1030514"/>
            <a:ext cx="3062515" cy="3062515"/>
          </a:xfrm>
          <a:prstGeom prst="rect">
            <a:avLst/>
          </a:prstGeom>
        </p:spPr>
      </p:pic>
      <p:sp>
        <p:nvSpPr>
          <p:cNvPr id="6" name="Rectangle 5"/>
          <p:cNvSpPr/>
          <p:nvPr/>
        </p:nvSpPr>
        <p:spPr>
          <a:xfrm>
            <a:off x="756671" y="5086421"/>
            <a:ext cx="6857999" cy="646331"/>
          </a:xfrm>
          <a:prstGeom prst="rect">
            <a:avLst/>
          </a:prstGeom>
        </p:spPr>
        <p:txBody>
          <a:bodyPr wrap="square">
            <a:spAutoFit/>
          </a:bodyPr>
          <a:lstStyle/>
          <a:p>
            <a:r>
              <a:rPr lang="en-ZA" b="1" dirty="0"/>
              <a:t>There are a number of different angles, which are described below</a:t>
            </a:r>
            <a:r>
              <a:rPr lang="en-ZA" dirty="0"/>
              <a:t>:</a:t>
            </a:r>
          </a:p>
          <a:p>
            <a:r>
              <a:rPr lang="en-ZA" dirty="0"/>
              <a:t> </a:t>
            </a:r>
          </a:p>
        </p:txBody>
      </p:sp>
    </p:spTree>
    <p:extLst>
      <p:ext uri="{BB962C8B-B14F-4D97-AF65-F5344CB8AC3E}">
        <p14:creationId xmlns:p14="http://schemas.microsoft.com/office/powerpoint/2010/main" val="3893767596"/>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74638"/>
            <a:ext cx="8219256" cy="755876"/>
          </a:xfrm>
        </p:spPr>
        <p:txBody>
          <a:bodyPr>
            <a:normAutofit fontScale="90000"/>
          </a:bodyPr>
          <a:lstStyle/>
          <a:p>
            <a:pPr algn="ctr"/>
            <a:br>
              <a:rPr lang="en-ZA" dirty="0"/>
            </a:br>
            <a:r>
              <a:rPr lang="en-ZA" dirty="0"/>
              <a:t>Scale Drawings</a:t>
            </a: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166</a:t>
            </a:fld>
            <a:endParaRPr lang="en-ZA" dirty="0"/>
          </a:p>
        </p:txBody>
      </p:sp>
      <p:sp>
        <p:nvSpPr>
          <p:cNvPr id="6" name="Rectangle 5"/>
          <p:cNvSpPr/>
          <p:nvPr/>
        </p:nvSpPr>
        <p:spPr>
          <a:xfrm>
            <a:off x="756671" y="5086421"/>
            <a:ext cx="6857999" cy="369332"/>
          </a:xfrm>
          <a:prstGeom prst="rect">
            <a:avLst/>
          </a:prstGeom>
        </p:spPr>
        <p:txBody>
          <a:bodyPr wrap="square">
            <a:spAutoFit/>
          </a:bodyPr>
          <a:lstStyle/>
          <a:p>
            <a:r>
              <a:rPr lang="en-ZA" dirty="0"/>
              <a:t> </a:t>
            </a:r>
          </a:p>
        </p:txBody>
      </p:sp>
      <p:pic>
        <p:nvPicPr>
          <p:cNvPr id="8" name="Picture 7"/>
          <p:cNvPicPr>
            <a:picLocks noChangeAspect="1"/>
          </p:cNvPicPr>
          <p:nvPr/>
        </p:nvPicPr>
        <p:blipFill>
          <a:blip r:embed="rId2"/>
          <a:stretch>
            <a:fillRect/>
          </a:stretch>
        </p:blipFill>
        <p:spPr>
          <a:xfrm>
            <a:off x="603504" y="1030514"/>
            <a:ext cx="8180412" cy="5179786"/>
          </a:xfrm>
          <a:prstGeom prst="rect">
            <a:avLst/>
          </a:prstGeom>
        </p:spPr>
      </p:pic>
    </p:spTree>
    <p:extLst>
      <p:ext uri="{BB962C8B-B14F-4D97-AF65-F5344CB8AC3E}">
        <p14:creationId xmlns:p14="http://schemas.microsoft.com/office/powerpoint/2010/main" val="3282819206"/>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74638"/>
            <a:ext cx="8219256" cy="755876"/>
          </a:xfrm>
        </p:spPr>
        <p:txBody>
          <a:bodyPr>
            <a:normAutofit fontScale="90000"/>
          </a:bodyPr>
          <a:lstStyle/>
          <a:p>
            <a:pPr algn="ctr"/>
            <a:br>
              <a:rPr lang="en-ZA" dirty="0"/>
            </a:br>
            <a:r>
              <a:rPr lang="en-ZA" dirty="0"/>
              <a:t>Scale Drawings</a:t>
            </a: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167</a:t>
            </a:fld>
            <a:endParaRPr lang="en-ZA" dirty="0"/>
          </a:p>
        </p:txBody>
      </p:sp>
      <p:sp>
        <p:nvSpPr>
          <p:cNvPr id="6" name="Rectangle 5"/>
          <p:cNvSpPr/>
          <p:nvPr/>
        </p:nvSpPr>
        <p:spPr>
          <a:xfrm>
            <a:off x="756671" y="5086421"/>
            <a:ext cx="6857999" cy="369332"/>
          </a:xfrm>
          <a:prstGeom prst="rect">
            <a:avLst/>
          </a:prstGeom>
        </p:spPr>
        <p:txBody>
          <a:bodyPr wrap="square">
            <a:spAutoFit/>
          </a:bodyPr>
          <a:lstStyle/>
          <a:p>
            <a:r>
              <a:rPr lang="en-ZA" dirty="0"/>
              <a:t> </a:t>
            </a:r>
          </a:p>
        </p:txBody>
      </p:sp>
      <p:pic>
        <p:nvPicPr>
          <p:cNvPr id="4" name="Picture 3"/>
          <p:cNvPicPr>
            <a:picLocks noChangeAspect="1"/>
          </p:cNvPicPr>
          <p:nvPr/>
        </p:nvPicPr>
        <p:blipFill>
          <a:blip r:embed="rId2"/>
          <a:stretch>
            <a:fillRect/>
          </a:stretch>
        </p:blipFill>
        <p:spPr>
          <a:xfrm>
            <a:off x="146303" y="1343931"/>
            <a:ext cx="8700129" cy="3742490"/>
          </a:xfrm>
          <a:prstGeom prst="rect">
            <a:avLst/>
          </a:prstGeom>
        </p:spPr>
      </p:pic>
    </p:spTree>
    <p:extLst>
      <p:ext uri="{BB962C8B-B14F-4D97-AF65-F5344CB8AC3E}">
        <p14:creationId xmlns:p14="http://schemas.microsoft.com/office/powerpoint/2010/main" val="3614101308"/>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ZA" dirty="0"/>
              <a:t>Triangles </a:t>
            </a: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168</a:t>
            </a:fld>
            <a:endParaRPr lang="en-ZA" dirty="0"/>
          </a:p>
        </p:txBody>
      </p:sp>
      <p:sp>
        <p:nvSpPr>
          <p:cNvPr id="4" name="Content Placeholder 3"/>
          <p:cNvSpPr>
            <a:spLocks noGrp="1"/>
          </p:cNvSpPr>
          <p:nvPr>
            <p:ph sz="quarter" idx="1"/>
          </p:nvPr>
        </p:nvSpPr>
        <p:spPr/>
        <p:txBody>
          <a:bodyPr/>
          <a:lstStyle/>
          <a:p>
            <a:pPr marL="0" indent="0">
              <a:buNone/>
            </a:pPr>
            <a:r>
              <a:rPr lang="en-ZA" dirty="0"/>
              <a:t>When lines meets each other, they create </a:t>
            </a:r>
            <a:r>
              <a:rPr lang="en-ZA" b="1" i="1" dirty="0"/>
              <a:t>shapes</a:t>
            </a:r>
            <a:r>
              <a:rPr lang="en-ZA" dirty="0"/>
              <a:t>. A shape made by three lines is called a </a:t>
            </a:r>
            <a:r>
              <a:rPr lang="en-ZA" b="1" i="1" dirty="0"/>
              <a:t>triangle</a:t>
            </a:r>
            <a:r>
              <a:rPr lang="en-ZA" i="1" dirty="0"/>
              <a:t>. </a:t>
            </a:r>
            <a:endParaRPr lang="en-ZA" dirty="0"/>
          </a:p>
          <a:p>
            <a:pPr marL="0" indent="0">
              <a:buNone/>
            </a:pPr>
            <a:endParaRPr lang="en-ZA" dirty="0"/>
          </a:p>
          <a:p>
            <a:r>
              <a:rPr lang="en-ZA" dirty="0"/>
              <a:t>A triangle always have three interior angles.  </a:t>
            </a:r>
          </a:p>
          <a:p>
            <a:endParaRPr lang="en-ZA" dirty="0"/>
          </a:p>
          <a:p>
            <a:pPr marL="0" indent="0">
              <a:buNone/>
            </a:pPr>
            <a:endParaRPr lang="en-ZA" dirty="0"/>
          </a:p>
          <a:p>
            <a:endParaRPr lang="en-ZA" dirty="0"/>
          </a:p>
          <a:p>
            <a:pPr marL="0" indent="0">
              <a:buNone/>
            </a:pPr>
            <a:endParaRPr lang="en-ZA" dirty="0"/>
          </a:p>
          <a:p>
            <a:pPr marL="0" indent="0">
              <a:buNone/>
            </a:pPr>
            <a:endParaRPr lang="en-ZA" dirty="0"/>
          </a:p>
        </p:txBody>
      </p:sp>
      <p:pic>
        <p:nvPicPr>
          <p:cNvPr id="5" name="Picture 4"/>
          <p:cNvPicPr>
            <a:picLocks noChangeAspect="1"/>
          </p:cNvPicPr>
          <p:nvPr/>
        </p:nvPicPr>
        <p:blipFill>
          <a:blip r:embed="rId2"/>
          <a:stretch>
            <a:fillRect/>
          </a:stretch>
        </p:blipFill>
        <p:spPr>
          <a:xfrm>
            <a:off x="374904" y="3523115"/>
            <a:ext cx="8352107" cy="2239056"/>
          </a:xfrm>
          <a:prstGeom prst="rect">
            <a:avLst/>
          </a:prstGeom>
        </p:spPr>
      </p:pic>
    </p:spTree>
    <p:extLst>
      <p:ext uri="{BB962C8B-B14F-4D97-AF65-F5344CB8AC3E}">
        <p14:creationId xmlns:p14="http://schemas.microsoft.com/office/powerpoint/2010/main" val="3885041237"/>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ZA" dirty="0"/>
              <a:t>Triangles </a:t>
            </a: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169</a:t>
            </a:fld>
            <a:endParaRPr lang="en-ZA" dirty="0"/>
          </a:p>
        </p:txBody>
      </p:sp>
      <p:sp>
        <p:nvSpPr>
          <p:cNvPr id="4" name="Content Placeholder 3"/>
          <p:cNvSpPr>
            <a:spLocks noGrp="1"/>
          </p:cNvSpPr>
          <p:nvPr>
            <p:ph sz="quarter" idx="1"/>
          </p:nvPr>
        </p:nvSpPr>
        <p:spPr/>
        <p:txBody>
          <a:bodyPr/>
          <a:lstStyle/>
          <a:p>
            <a:pPr marL="0" indent="0">
              <a:buNone/>
            </a:pPr>
            <a:endParaRPr lang="en-ZA" dirty="0"/>
          </a:p>
          <a:p>
            <a:pPr marL="0" indent="0">
              <a:buNone/>
            </a:pPr>
            <a:endParaRPr lang="en-ZA" dirty="0"/>
          </a:p>
          <a:p>
            <a:endParaRPr lang="en-ZA" dirty="0"/>
          </a:p>
          <a:p>
            <a:pPr marL="0" indent="0">
              <a:buNone/>
            </a:pPr>
            <a:endParaRPr lang="en-ZA" dirty="0"/>
          </a:p>
          <a:p>
            <a:pPr marL="0" indent="0">
              <a:buNone/>
            </a:pPr>
            <a:endParaRPr lang="en-ZA" dirty="0"/>
          </a:p>
        </p:txBody>
      </p:sp>
      <p:pic>
        <p:nvPicPr>
          <p:cNvPr id="6" name="Picture 5"/>
          <p:cNvPicPr>
            <a:picLocks noChangeAspect="1"/>
          </p:cNvPicPr>
          <p:nvPr/>
        </p:nvPicPr>
        <p:blipFill>
          <a:blip r:embed="rId2"/>
          <a:stretch>
            <a:fillRect/>
          </a:stretch>
        </p:blipFill>
        <p:spPr>
          <a:xfrm>
            <a:off x="603504" y="1151172"/>
            <a:ext cx="7919878" cy="4538428"/>
          </a:xfrm>
          <a:prstGeom prst="rect">
            <a:avLst/>
          </a:prstGeom>
        </p:spPr>
      </p:pic>
    </p:spTree>
    <p:extLst>
      <p:ext uri="{BB962C8B-B14F-4D97-AF65-F5344CB8AC3E}">
        <p14:creationId xmlns:p14="http://schemas.microsoft.com/office/powerpoint/2010/main" val="18853237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Assessment Brief</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17</a:t>
            </a:fld>
            <a:endParaRPr lang="en-ZA" dirty="0"/>
          </a:p>
        </p:txBody>
      </p:sp>
      <p:sp>
        <p:nvSpPr>
          <p:cNvPr id="5" name="Content Placeholder 4"/>
          <p:cNvSpPr>
            <a:spLocks noGrp="1"/>
          </p:cNvSpPr>
          <p:nvPr>
            <p:ph sz="quarter" idx="1"/>
          </p:nvPr>
        </p:nvSpPr>
        <p:spPr/>
        <p:txBody>
          <a:bodyPr/>
          <a:lstStyle/>
          <a:p>
            <a:pPr>
              <a:buFont typeface="Arial" panose="020B0604020202020204" pitchFamily="34" charset="0"/>
              <a:buChar char="•"/>
            </a:pPr>
            <a:r>
              <a:rPr lang="en-ZA" dirty="0"/>
              <a:t>Credit Accumulation</a:t>
            </a:r>
          </a:p>
          <a:p>
            <a:pPr>
              <a:buFont typeface="Arial" panose="020B0604020202020204" pitchFamily="34" charset="0"/>
              <a:buChar char="•"/>
            </a:pPr>
            <a:r>
              <a:rPr lang="en-US" dirty="0"/>
              <a:t>Credits will be awarded on successful completion of unit standards.</a:t>
            </a:r>
          </a:p>
          <a:p>
            <a:pPr>
              <a:buFont typeface="Arial" panose="020B0604020202020204" pitchFamily="34" charset="0"/>
              <a:buChar char="•"/>
            </a:pPr>
            <a:r>
              <a:rPr lang="en-US" dirty="0"/>
              <a:t>NB: - Quality Assurance Process</a:t>
            </a:r>
          </a:p>
          <a:p>
            <a:endParaRPr lang="en-ZA" dirty="0"/>
          </a:p>
        </p:txBody>
      </p:sp>
      <p:graphicFrame>
        <p:nvGraphicFramePr>
          <p:cNvPr id="7" name="Diagram 6"/>
          <p:cNvGraphicFramePr/>
          <p:nvPr>
            <p:extLst>
              <p:ext uri="{D42A27DB-BD31-4B8C-83A1-F6EECF244321}">
                <p14:modId xmlns:p14="http://schemas.microsoft.com/office/powerpoint/2010/main" val="1367640366"/>
              </p:ext>
            </p:extLst>
          </p:nvPr>
        </p:nvGraphicFramePr>
        <p:xfrm>
          <a:off x="1529172" y="3444077"/>
          <a:ext cx="6096000" cy="23920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0188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graphicEl>
                                              <a:dgm id="{063C9525-0888-4409-A09F-7CFC66304FE6}"/>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graphicEl>
                                              <a:dgm id="{EE1E8816-6BB5-4803-984C-425751A425BD}"/>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graphicEl>
                                              <a:dgm id="{814C0117-EC7B-4EBC-A009-0C73F43105B8}"/>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graphicEl>
                                              <a:dgm id="{29F903C9-F548-48EF-8ABD-A11130E99CEB}"/>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ZA" dirty="0"/>
              <a:t>Triangles </a:t>
            </a: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170</a:t>
            </a:fld>
            <a:endParaRPr lang="en-ZA" dirty="0"/>
          </a:p>
        </p:txBody>
      </p:sp>
      <p:sp>
        <p:nvSpPr>
          <p:cNvPr id="4" name="Content Placeholder 3"/>
          <p:cNvSpPr>
            <a:spLocks noGrp="1"/>
          </p:cNvSpPr>
          <p:nvPr>
            <p:ph sz="quarter" idx="1"/>
          </p:nvPr>
        </p:nvSpPr>
        <p:spPr/>
        <p:txBody>
          <a:bodyPr/>
          <a:lstStyle/>
          <a:p>
            <a:pPr marL="0" indent="0">
              <a:buNone/>
            </a:pPr>
            <a:endParaRPr lang="en-ZA" dirty="0"/>
          </a:p>
          <a:p>
            <a:pPr marL="0" indent="0">
              <a:buNone/>
            </a:pPr>
            <a:endParaRPr lang="en-ZA" dirty="0"/>
          </a:p>
          <a:p>
            <a:endParaRPr lang="en-ZA" dirty="0"/>
          </a:p>
          <a:p>
            <a:pPr marL="0" indent="0">
              <a:buNone/>
            </a:pPr>
            <a:endParaRPr lang="en-ZA" dirty="0"/>
          </a:p>
          <a:p>
            <a:pPr marL="0" indent="0">
              <a:buNone/>
            </a:pPr>
            <a:endParaRPr lang="en-ZA" dirty="0"/>
          </a:p>
        </p:txBody>
      </p:sp>
      <p:sp>
        <p:nvSpPr>
          <p:cNvPr id="5" name="Rectangle 4"/>
          <p:cNvSpPr/>
          <p:nvPr/>
        </p:nvSpPr>
        <p:spPr>
          <a:xfrm>
            <a:off x="732971" y="1027317"/>
            <a:ext cx="7743372" cy="3170099"/>
          </a:xfrm>
          <a:prstGeom prst="rect">
            <a:avLst/>
          </a:prstGeom>
        </p:spPr>
        <p:txBody>
          <a:bodyPr wrap="square">
            <a:spAutoFit/>
          </a:bodyPr>
          <a:lstStyle/>
          <a:p>
            <a:r>
              <a:rPr lang="en-ZA" sz="2000" b="1" dirty="0"/>
              <a:t>Remember these theorems:</a:t>
            </a:r>
          </a:p>
          <a:p>
            <a:endParaRPr lang="en-ZA" b="1" dirty="0"/>
          </a:p>
          <a:p>
            <a:pPr marL="285750" indent="-285750">
              <a:buFont typeface="Arial" panose="020B0604020202020204" pitchFamily="34" charset="0"/>
              <a:buChar char="•"/>
            </a:pPr>
            <a:r>
              <a:rPr lang="en-ZA" dirty="0"/>
              <a:t>The sum of the interior angles of any triangle = 180° (supplementary).</a:t>
            </a:r>
          </a:p>
          <a:p>
            <a:pPr marL="285750" indent="-285750">
              <a:buFont typeface="Arial" panose="020B0604020202020204" pitchFamily="34" charset="0"/>
              <a:buChar char="•"/>
            </a:pPr>
            <a:r>
              <a:rPr lang="en-ZA" dirty="0"/>
              <a:t>When one side of a triangle is extended, an exterior angle is formed which is always equal to the sum of the two interior angles.</a:t>
            </a:r>
          </a:p>
          <a:p>
            <a:pPr marL="285750" indent="-285750">
              <a:buFont typeface="Arial" panose="020B0604020202020204" pitchFamily="34" charset="0"/>
              <a:buChar char="•"/>
            </a:pPr>
            <a:r>
              <a:rPr lang="en-ZA" dirty="0"/>
              <a:t>In any right-angled triangle, the square of the longest side is equal to the sum of the squares of the two other sides. </a:t>
            </a:r>
          </a:p>
          <a:p>
            <a:endParaRPr lang="en-ZA" b="1" dirty="0"/>
          </a:p>
          <a:p>
            <a:r>
              <a:rPr lang="en-ZA" b="1" dirty="0"/>
              <a:t>Thus:</a:t>
            </a:r>
          </a:p>
          <a:p>
            <a:endParaRPr lang="en-ZA" dirty="0"/>
          </a:p>
          <a:p>
            <a:r>
              <a:rPr lang="en-ZA" dirty="0"/>
              <a:t>In ∆ABC:  A² = B² + C²</a:t>
            </a:r>
          </a:p>
        </p:txBody>
      </p:sp>
      <p:pic>
        <p:nvPicPr>
          <p:cNvPr id="7" name="Picture 6"/>
          <p:cNvPicPr>
            <a:picLocks noChangeAspect="1"/>
          </p:cNvPicPr>
          <p:nvPr/>
        </p:nvPicPr>
        <p:blipFill>
          <a:blip r:embed="rId2"/>
          <a:stretch>
            <a:fillRect/>
          </a:stretch>
        </p:blipFill>
        <p:spPr>
          <a:xfrm>
            <a:off x="3703932" y="4001545"/>
            <a:ext cx="4772411" cy="1835543"/>
          </a:xfrm>
          <a:prstGeom prst="rect">
            <a:avLst/>
          </a:prstGeom>
        </p:spPr>
      </p:pic>
    </p:spTree>
    <p:extLst>
      <p:ext uri="{BB962C8B-B14F-4D97-AF65-F5344CB8AC3E}">
        <p14:creationId xmlns:p14="http://schemas.microsoft.com/office/powerpoint/2010/main" val="915062430"/>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ZA" dirty="0"/>
              <a:t>Triangles </a:t>
            </a: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171</a:t>
            </a:fld>
            <a:endParaRPr lang="en-ZA" dirty="0"/>
          </a:p>
        </p:txBody>
      </p:sp>
      <p:sp>
        <p:nvSpPr>
          <p:cNvPr id="4" name="Content Placeholder 3"/>
          <p:cNvSpPr>
            <a:spLocks noGrp="1"/>
          </p:cNvSpPr>
          <p:nvPr>
            <p:ph sz="quarter" idx="1"/>
          </p:nvPr>
        </p:nvSpPr>
        <p:spPr/>
        <p:txBody>
          <a:bodyPr/>
          <a:lstStyle/>
          <a:p>
            <a:pPr marL="0" indent="0">
              <a:buNone/>
            </a:pPr>
            <a:endParaRPr lang="en-ZA" dirty="0"/>
          </a:p>
          <a:p>
            <a:pPr marL="0" indent="0">
              <a:buNone/>
            </a:pPr>
            <a:endParaRPr lang="en-ZA" dirty="0"/>
          </a:p>
          <a:p>
            <a:endParaRPr lang="en-ZA" dirty="0"/>
          </a:p>
          <a:p>
            <a:pPr marL="0" indent="0">
              <a:buNone/>
            </a:pPr>
            <a:endParaRPr lang="en-ZA" dirty="0"/>
          </a:p>
          <a:p>
            <a:pPr marL="0" indent="0">
              <a:buNone/>
            </a:pPr>
            <a:endParaRPr lang="en-ZA" dirty="0"/>
          </a:p>
        </p:txBody>
      </p:sp>
      <p:sp>
        <p:nvSpPr>
          <p:cNvPr id="6" name="Rectangle 5"/>
          <p:cNvSpPr/>
          <p:nvPr/>
        </p:nvSpPr>
        <p:spPr>
          <a:xfrm>
            <a:off x="718456" y="1413296"/>
            <a:ext cx="7322457" cy="2862322"/>
          </a:xfrm>
          <a:prstGeom prst="rect">
            <a:avLst/>
          </a:prstGeom>
        </p:spPr>
        <p:txBody>
          <a:bodyPr wrap="square">
            <a:spAutoFit/>
          </a:bodyPr>
          <a:lstStyle/>
          <a:p>
            <a:r>
              <a:rPr lang="en-ZA" b="1" dirty="0"/>
              <a:t>Example </a:t>
            </a:r>
          </a:p>
          <a:p>
            <a:endParaRPr lang="en-ZA" dirty="0"/>
          </a:p>
          <a:p>
            <a:r>
              <a:rPr lang="en-ZA" dirty="0"/>
              <a:t>If line C = 3 cm and line B = 2 cm, then </a:t>
            </a:r>
          </a:p>
          <a:p>
            <a:r>
              <a:rPr lang="en-ZA" dirty="0"/>
              <a:t>A² = B² + C²</a:t>
            </a:r>
          </a:p>
          <a:p>
            <a:r>
              <a:rPr lang="en-ZA" dirty="0"/>
              <a:t>A² = 2² + 3²</a:t>
            </a:r>
          </a:p>
          <a:p>
            <a:r>
              <a:rPr lang="en-ZA" dirty="0"/>
              <a:t>A² = 4 + 9</a:t>
            </a:r>
          </a:p>
          <a:p>
            <a:r>
              <a:rPr lang="en-ZA" dirty="0"/>
              <a:t>A² = 13</a:t>
            </a:r>
          </a:p>
          <a:p>
            <a:r>
              <a:rPr lang="en-ZA" dirty="0"/>
              <a:t>A  = √13</a:t>
            </a:r>
          </a:p>
          <a:p>
            <a:r>
              <a:rPr lang="en-ZA" dirty="0"/>
              <a:t>A  - 3,6055512</a:t>
            </a:r>
          </a:p>
          <a:p>
            <a:r>
              <a:rPr lang="en-ZA" dirty="0"/>
              <a:t> </a:t>
            </a:r>
          </a:p>
        </p:txBody>
      </p:sp>
    </p:spTree>
    <p:extLst>
      <p:ext uri="{BB962C8B-B14F-4D97-AF65-F5344CB8AC3E}">
        <p14:creationId xmlns:p14="http://schemas.microsoft.com/office/powerpoint/2010/main" val="1297887563"/>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br>
              <a:rPr lang="en-ZA" dirty="0"/>
            </a:br>
            <a:r>
              <a:rPr lang="en-ZA" dirty="0"/>
              <a:t>Tessellations</a:t>
            </a: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172</a:t>
            </a:fld>
            <a:endParaRPr lang="en-ZA" dirty="0"/>
          </a:p>
        </p:txBody>
      </p:sp>
      <p:sp>
        <p:nvSpPr>
          <p:cNvPr id="4" name="Content Placeholder 3"/>
          <p:cNvSpPr>
            <a:spLocks noGrp="1"/>
          </p:cNvSpPr>
          <p:nvPr>
            <p:ph sz="quarter" idx="1"/>
          </p:nvPr>
        </p:nvSpPr>
        <p:spPr/>
        <p:txBody>
          <a:bodyPr/>
          <a:lstStyle/>
          <a:p>
            <a:r>
              <a:rPr lang="en-ZA" dirty="0"/>
              <a:t>A </a:t>
            </a:r>
            <a:r>
              <a:rPr lang="en-ZA" b="1" i="1" dirty="0"/>
              <a:t>tessellation</a:t>
            </a:r>
            <a:r>
              <a:rPr lang="en-ZA" dirty="0"/>
              <a:t> is created when a shape is repeated over and over again, covering a plane without any gaps or overlaps. Another word for a tessellation is a </a:t>
            </a:r>
            <a:r>
              <a:rPr lang="en-ZA" b="1" dirty="0"/>
              <a:t>tiling</a:t>
            </a:r>
            <a:r>
              <a:rPr lang="en-ZA" dirty="0"/>
              <a:t>. </a:t>
            </a:r>
          </a:p>
          <a:p>
            <a:pPr marL="0" indent="0">
              <a:buNone/>
            </a:pPr>
            <a:endParaRPr lang="en-ZA" dirty="0"/>
          </a:p>
          <a:p>
            <a:r>
              <a:rPr lang="en-ZA" dirty="0"/>
              <a:t>A dictionary will tell you that the word "</a:t>
            </a:r>
            <a:r>
              <a:rPr lang="en-ZA" i="1" dirty="0"/>
              <a:t>tessellate</a:t>
            </a:r>
            <a:r>
              <a:rPr lang="en-ZA" dirty="0"/>
              <a:t>" means to form or arrange small squares in a checked or mosaic pattern.  The word "tessellate" is derived from the Ionic version of the Greek word "tesseres," which in English means "four." The first tilings were made from square tiles.</a:t>
            </a:r>
          </a:p>
          <a:p>
            <a:pPr marL="0" indent="0">
              <a:buNone/>
            </a:pPr>
            <a:endParaRPr lang="en-ZA" dirty="0"/>
          </a:p>
        </p:txBody>
      </p:sp>
    </p:spTree>
    <p:extLst>
      <p:ext uri="{BB962C8B-B14F-4D97-AF65-F5344CB8AC3E}">
        <p14:creationId xmlns:p14="http://schemas.microsoft.com/office/powerpoint/2010/main" val="3351266093"/>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br>
              <a:rPr lang="en-ZA" dirty="0"/>
            </a:br>
            <a:r>
              <a:rPr lang="en-ZA" dirty="0"/>
              <a:t>Tessellations</a:t>
            </a: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173</a:t>
            </a:fld>
            <a:endParaRPr lang="en-ZA" dirty="0"/>
          </a:p>
        </p:txBody>
      </p:sp>
      <p:sp>
        <p:nvSpPr>
          <p:cNvPr id="4" name="Content Placeholder 3"/>
          <p:cNvSpPr>
            <a:spLocks noGrp="1"/>
          </p:cNvSpPr>
          <p:nvPr>
            <p:ph sz="quarter" idx="1"/>
          </p:nvPr>
        </p:nvSpPr>
        <p:spPr/>
        <p:txBody>
          <a:bodyPr/>
          <a:lstStyle/>
          <a:p>
            <a:pPr marL="0" indent="0">
              <a:buNone/>
            </a:pPr>
            <a:r>
              <a:rPr lang="en-ZA" b="1" dirty="0"/>
              <a:t>Calculating Tesselations</a:t>
            </a:r>
          </a:p>
          <a:p>
            <a:pPr marL="0" indent="0">
              <a:buNone/>
            </a:pPr>
            <a:endParaRPr lang="en-ZA" dirty="0"/>
          </a:p>
          <a:p>
            <a:r>
              <a:rPr lang="en-ZA" dirty="0"/>
              <a:t>A regular polygon has three, four, five or more sides and angles, all equal. </a:t>
            </a:r>
          </a:p>
          <a:p>
            <a:pPr marL="0" indent="0">
              <a:buNone/>
            </a:pPr>
            <a:endParaRPr lang="en-ZA" dirty="0"/>
          </a:p>
          <a:p>
            <a:r>
              <a:rPr lang="en-ZA" dirty="0"/>
              <a:t>A </a:t>
            </a:r>
            <a:r>
              <a:rPr lang="en-ZA" b="1" dirty="0"/>
              <a:t>regular tessellation</a:t>
            </a:r>
            <a:r>
              <a:rPr lang="en-ZA" dirty="0"/>
              <a:t> means a tessellation made up of congruent regular polygons. </a:t>
            </a:r>
          </a:p>
          <a:p>
            <a:pPr marL="0" indent="0">
              <a:buNone/>
            </a:pPr>
            <a:endParaRPr lang="en-ZA" dirty="0"/>
          </a:p>
          <a:p>
            <a:r>
              <a:rPr lang="en-ZA" b="1" i="1" dirty="0"/>
              <a:t>Regular</a:t>
            </a:r>
            <a:r>
              <a:rPr lang="en-ZA" dirty="0"/>
              <a:t> means that the sides and angles of the polygon are all equivalent (i.e., the polygon is both equiangular and equilateral). </a:t>
            </a:r>
          </a:p>
          <a:p>
            <a:pPr marL="0" indent="0">
              <a:buNone/>
            </a:pPr>
            <a:endParaRPr lang="en-ZA" dirty="0"/>
          </a:p>
        </p:txBody>
      </p:sp>
    </p:spTree>
    <p:extLst>
      <p:ext uri="{BB962C8B-B14F-4D97-AF65-F5344CB8AC3E}">
        <p14:creationId xmlns:p14="http://schemas.microsoft.com/office/powerpoint/2010/main" val="1337995971"/>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br>
              <a:rPr lang="en-ZA" dirty="0"/>
            </a:br>
            <a:r>
              <a:rPr lang="en-ZA" dirty="0"/>
              <a:t>Tessellations</a:t>
            </a: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174</a:t>
            </a:fld>
            <a:endParaRPr lang="en-ZA" dirty="0"/>
          </a:p>
        </p:txBody>
      </p:sp>
      <p:sp>
        <p:nvSpPr>
          <p:cNvPr id="4" name="Content Placeholder 3"/>
          <p:cNvSpPr>
            <a:spLocks noGrp="1"/>
          </p:cNvSpPr>
          <p:nvPr>
            <p:ph sz="quarter" idx="1"/>
          </p:nvPr>
        </p:nvSpPr>
        <p:spPr/>
        <p:txBody>
          <a:bodyPr/>
          <a:lstStyle/>
          <a:p>
            <a:pPr marL="0" indent="0">
              <a:buNone/>
            </a:pPr>
            <a:r>
              <a:rPr lang="en-ZA" b="1" dirty="0"/>
              <a:t>Congruent means that the polygons that you put together are all the same size and shape. Only three regular polygons tessellate in the Euclidean plane: </a:t>
            </a:r>
          </a:p>
          <a:p>
            <a:pPr marL="0" indent="0">
              <a:buNone/>
            </a:pPr>
            <a:endParaRPr lang="en-ZA" b="1" dirty="0"/>
          </a:p>
          <a:p>
            <a:pPr lvl="0"/>
            <a:r>
              <a:rPr lang="en-ZA" dirty="0"/>
              <a:t>Triangles</a:t>
            </a:r>
          </a:p>
          <a:p>
            <a:pPr lvl="0"/>
            <a:r>
              <a:rPr lang="en-ZA" dirty="0"/>
              <a:t>Squares</a:t>
            </a:r>
          </a:p>
          <a:p>
            <a:pPr lvl="0"/>
            <a:r>
              <a:rPr lang="en-ZA" dirty="0"/>
              <a:t>Hexagons</a:t>
            </a:r>
          </a:p>
          <a:p>
            <a:pPr marL="0" lvl="0" indent="0">
              <a:buNone/>
            </a:pPr>
            <a:endParaRPr lang="en-ZA" dirty="0"/>
          </a:p>
          <a:p>
            <a:pPr marL="0" indent="0">
              <a:buNone/>
            </a:pPr>
            <a:r>
              <a:rPr lang="en-GB" dirty="0"/>
              <a:t>We can't show the entire plane, but imagine that these are pieces taken from planes that have been tiled. Here are examples on the next slide:</a:t>
            </a:r>
            <a:endParaRPr lang="en-ZA" dirty="0"/>
          </a:p>
          <a:p>
            <a:pPr marL="0" indent="0">
              <a:buNone/>
            </a:pPr>
            <a:endParaRPr lang="en-ZA" dirty="0"/>
          </a:p>
        </p:txBody>
      </p:sp>
    </p:spTree>
    <p:extLst>
      <p:ext uri="{BB962C8B-B14F-4D97-AF65-F5344CB8AC3E}">
        <p14:creationId xmlns:p14="http://schemas.microsoft.com/office/powerpoint/2010/main" val="1552343010"/>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br>
              <a:rPr lang="en-ZA" dirty="0"/>
            </a:br>
            <a:r>
              <a:rPr lang="en-ZA" dirty="0"/>
              <a:t>Tessellations</a:t>
            </a: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175</a:t>
            </a:fld>
            <a:endParaRPr lang="en-ZA" dirty="0"/>
          </a:p>
        </p:txBody>
      </p:sp>
      <p:pic>
        <p:nvPicPr>
          <p:cNvPr id="5" name="Content Placeholder 4"/>
          <p:cNvPicPr>
            <a:picLocks noGrp="1" noChangeAspect="1"/>
          </p:cNvPicPr>
          <p:nvPr>
            <p:ph sz="quarter" idx="1"/>
          </p:nvPr>
        </p:nvPicPr>
        <p:blipFill>
          <a:blip r:embed="rId2"/>
          <a:stretch>
            <a:fillRect/>
          </a:stretch>
        </p:blipFill>
        <p:spPr>
          <a:xfrm>
            <a:off x="588125" y="1006209"/>
            <a:ext cx="7978093" cy="2897476"/>
          </a:xfrm>
          <a:prstGeom prst="rect">
            <a:avLst/>
          </a:prstGeom>
        </p:spPr>
      </p:pic>
      <p:sp>
        <p:nvSpPr>
          <p:cNvPr id="6" name="Rectangle 5"/>
          <p:cNvSpPr/>
          <p:nvPr/>
        </p:nvSpPr>
        <p:spPr>
          <a:xfrm>
            <a:off x="603504" y="4180114"/>
            <a:ext cx="7962714" cy="1477328"/>
          </a:xfrm>
          <a:prstGeom prst="rect">
            <a:avLst/>
          </a:prstGeom>
        </p:spPr>
        <p:txBody>
          <a:bodyPr wrap="square">
            <a:spAutoFit/>
          </a:bodyPr>
          <a:lstStyle/>
          <a:p>
            <a:pPr marL="285750" indent="-285750">
              <a:buFont typeface="Arial" panose="020B0604020202020204" pitchFamily="34" charset="0"/>
              <a:buChar char="•"/>
            </a:pPr>
            <a:r>
              <a:rPr lang="en-ZA" dirty="0"/>
              <a:t>When you look at these three examples you can easily notice that the squares are lined up with each other while the triangles and hexagons are not. </a:t>
            </a:r>
          </a:p>
          <a:p>
            <a:pPr marL="285750" indent="-285750">
              <a:buFont typeface="Arial" panose="020B0604020202020204" pitchFamily="34" charset="0"/>
              <a:buChar char="•"/>
            </a:pPr>
            <a:r>
              <a:rPr lang="en-ZA" dirty="0"/>
              <a:t>Also, if you look at six triangles at a time, they form a hexagon, so the tiling of triangles and the tiling of hexagons are similar and they cannot be formed by directly lining shapes up under each other - a slide (or a glide!) is involved.</a:t>
            </a:r>
          </a:p>
        </p:txBody>
      </p:sp>
    </p:spTree>
    <p:extLst>
      <p:ext uri="{BB962C8B-B14F-4D97-AF65-F5344CB8AC3E}">
        <p14:creationId xmlns:p14="http://schemas.microsoft.com/office/powerpoint/2010/main" val="616205339"/>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br>
              <a:rPr lang="en-ZA" dirty="0"/>
            </a:br>
            <a:r>
              <a:rPr lang="en-ZA" dirty="0"/>
              <a:t>Tessellations</a:t>
            </a: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176</a:t>
            </a:fld>
            <a:endParaRPr lang="en-ZA" dirty="0"/>
          </a:p>
        </p:txBody>
      </p:sp>
      <p:sp>
        <p:nvSpPr>
          <p:cNvPr id="4" name="Content Placeholder 3"/>
          <p:cNvSpPr>
            <a:spLocks noGrp="1"/>
          </p:cNvSpPr>
          <p:nvPr>
            <p:ph sz="quarter" idx="1"/>
          </p:nvPr>
        </p:nvSpPr>
        <p:spPr/>
        <p:txBody>
          <a:bodyPr/>
          <a:lstStyle/>
          <a:p>
            <a:pPr marL="0" indent="0">
              <a:buNone/>
            </a:pPr>
            <a:r>
              <a:rPr lang="en-GB" b="1" dirty="0"/>
              <a:t>You can work out the interior measure of the angles for each of these polygons:</a:t>
            </a:r>
            <a:endParaRPr lang="en-ZA" b="1" dirty="0"/>
          </a:p>
          <a:p>
            <a:pPr marL="0" indent="0">
              <a:buNone/>
            </a:pPr>
            <a:endParaRPr lang="en-ZA" dirty="0"/>
          </a:p>
        </p:txBody>
      </p:sp>
      <p:pic>
        <p:nvPicPr>
          <p:cNvPr id="7" name="Picture 6"/>
          <p:cNvPicPr>
            <a:picLocks noChangeAspect="1"/>
          </p:cNvPicPr>
          <p:nvPr/>
        </p:nvPicPr>
        <p:blipFill>
          <a:blip r:embed="rId2"/>
          <a:stretch>
            <a:fillRect/>
          </a:stretch>
        </p:blipFill>
        <p:spPr>
          <a:xfrm>
            <a:off x="467544" y="2372405"/>
            <a:ext cx="8353088" cy="2939824"/>
          </a:xfrm>
          <a:prstGeom prst="rect">
            <a:avLst/>
          </a:prstGeom>
        </p:spPr>
      </p:pic>
    </p:spTree>
    <p:extLst>
      <p:ext uri="{BB962C8B-B14F-4D97-AF65-F5344CB8AC3E}">
        <p14:creationId xmlns:p14="http://schemas.microsoft.com/office/powerpoint/2010/main" val="3779280729"/>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74638"/>
            <a:ext cx="8219256" cy="1138658"/>
          </a:xfrm>
        </p:spPr>
        <p:txBody>
          <a:bodyPr>
            <a:normAutofit fontScale="90000"/>
          </a:bodyPr>
          <a:lstStyle/>
          <a:p>
            <a:pPr algn="ctr"/>
            <a:r>
              <a:rPr lang="en-ZA" dirty="0"/>
              <a:t>Symmetry</a:t>
            </a: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177</a:t>
            </a:fld>
            <a:endParaRPr lang="en-ZA" dirty="0"/>
          </a:p>
        </p:txBody>
      </p:sp>
      <p:sp>
        <p:nvSpPr>
          <p:cNvPr id="4" name="Content Placeholder 3"/>
          <p:cNvSpPr>
            <a:spLocks noGrp="1"/>
          </p:cNvSpPr>
          <p:nvPr>
            <p:ph sz="quarter" idx="1"/>
          </p:nvPr>
        </p:nvSpPr>
        <p:spPr/>
        <p:txBody>
          <a:bodyPr/>
          <a:lstStyle/>
          <a:p>
            <a:r>
              <a:rPr lang="en-ZA" b="1" dirty="0"/>
              <a:t>Symmetry</a:t>
            </a:r>
            <a:r>
              <a:rPr lang="en-ZA" dirty="0"/>
              <a:t> is when one shape becomes exactly like another if you flip, slide or turn it.</a:t>
            </a:r>
          </a:p>
          <a:p>
            <a:r>
              <a:rPr lang="en-ZA" dirty="0"/>
              <a:t>The simplest type of Symmetry is "Reflection" (or "Mirror") Symmetry, as shown in this picture below.</a:t>
            </a:r>
          </a:p>
          <a:p>
            <a:pPr marL="0" indent="0">
              <a:buNone/>
            </a:pPr>
            <a:r>
              <a:rPr lang="en-ZA" dirty="0"/>
              <a:t> </a:t>
            </a:r>
          </a:p>
          <a:p>
            <a:pPr marL="0" indent="0">
              <a:buNone/>
            </a:pPr>
            <a:endParaRPr lang="en-ZA" dirty="0"/>
          </a:p>
        </p:txBody>
      </p:sp>
      <p:pic>
        <p:nvPicPr>
          <p:cNvPr id="5" name="Picture 4"/>
          <p:cNvPicPr>
            <a:picLocks noChangeAspect="1"/>
          </p:cNvPicPr>
          <p:nvPr/>
        </p:nvPicPr>
        <p:blipFill>
          <a:blip r:embed="rId2"/>
          <a:stretch>
            <a:fillRect/>
          </a:stretch>
        </p:blipFill>
        <p:spPr>
          <a:xfrm>
            <a:off x="2495207" y="3008453"/>
            <a:ext cx="4163929" cy="3084843"/>
          </a:xfrm>
          <a:prstGeom prst="rect">
            <a:avLst/>
          </a:prstGeom>
        </p:spPr>
      </p:pic>
    </p:spTree>
    <p:extLst>
      <p:ext uri="{BB962C8B-B14F-4D97-AF65-F5344CB8AC3E}">
        <p14:creationId xmlns:p14="http://schemas.microsoft.com/office/powerpoint/2010/main" val="1024038533"/>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74638"/>
            <a:ext cx="8219256" cy="1138658"/>
          </a:xfrm>
        </p:spPr>
        <p:txBody>
          <a:bodyPr>
            <a:normAutofit fontScale="90000"/>
          </a:bodyPr>
          <a:lstStyle/>
          <a:p>
            <a:pPr algn="ctr"/>
            <a:r>
              <a:rPr lang="en-ZA" dirty="0"/>
              <a:t>Symmetry</a:t>
            </a: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178</a:t>
            </a:fld>
            <a:endParaRPr lang="en-ZA" dirty="0"/>
          </a:p>
        </p:txBody>
      </p:sp>
      <p:sp>
        <p:nvSpPr>
          <p:cNvPr id="4" name="Content Placeholder 3"/>
          <p:cNvSpPr>
            <a:spLocks noGrp="1"/>
          </p:cNvSpPr>
          <p:nvPr>
            <p:ph sz="quarter" idx="1"/>
          </p:nvPr>
        </p:nvSpPr>
        <p:spPr/>
        <p:txBody>
          <a:bodyPr/>
          <a:lstStyle/>
          <a:p>
            <a:pPr marL="0" indent="0">
              <a:buNone/>
            </a:pPr>
            <a:r>
              <a:rPr lang="en-ZA" b="1" u="sng" dirty="0"/>
              <a:t>Rotation</a:t>
            </a:r>
          </a:p>
          <a:p>
            <a:pPr marL="0" indent="0">
              <a:buNone/>
            </a:pPr>
            <a:endParaRPr lang="en-ZA" dirty="0"/>
          </a:p>
          <a:p>
            <a:pPr marL="0" indent="0">
              <a:buNone/>
            </a:pPr>
            <a:r>
              <a:rPr lang="en-ZA" dirty="0"/>
              <a:t>To rotate an object means to turn it around. Every rotation has a center and an angle. </a:t>
            </a:r>
          </a:p>
          <a:p>
            <a:pPr marL="0" indent="0">
              <a:buNone/>
            </a:pPr>
            <a:endParaRPr lang="en-ZA" dirty="0"/>
          </a:p>
          <a:p>
            <a:pPr marL="0" indent="0">
              <a:buNone/>
            </a:pPr>
            <a:r>
              <a:rPr lang="en-ZA" dirty="0"/>
              <a:t> </a:t>
            </a:r>
          </a:p>
          <a:p>
            <a:pPr marL="0" indent="0">
              <a:buNone/>
            </a:pPr>
            <a:endParaRPr lang="en-ZA" dirty="0"/>
          </a:p>
          <a:p>
            <a:pPr marL="0" indent="0">
              <a:buNone/>
            </a:pPr>
            <a:endParaRPr lang="en-ZA" dirty="0"/>
          </a:p>
        </p:txBody>
      </p:sp>
      <p:pic>
        <p:nvPicPr>
          <p:cNvPr id="9" name="Picture 8" descr="http://mathforum.org/sum95/suzanne/rotation.gif"/>
          <p:cNvPicPr/>
          <p:nvPr/>
        </p:nvPicPr>
        <p:blipFill>
          <a:blip r:embed="rId2">
            <a:extLst>
              <a:ext uri="{28A0092B-C50C-407E-A947-70E740481C1C}">
                <a14:useLocalDpi xmlns:a14="http://schemas.microsoft.com/office/drawing/2010/main" val="0"/>
              </a:ext>
            </a:extLst>
          </a:blip>
          <a:srcRect/>
          <a:stretch>
            <a:fillRect/>
          </a:stretch>
        </p:blipFill>
        <p:spPr bwMode="auto">
          <a:xfrm>
            <a:off x="1561447" y="3362097"/>
            <a:ext cx="5753753" cy="1935617"/>
          </a:xfrm>
          <a:prstGeom prst="rect">
            <a:avLst/>
          </a:prstGeom>
          <a:solidFill>
            <a:srgbClr val="FFFFFF"/>
          </a:solidFill>
          <a:ln>
            <a:noFill/>
          </a:ln>
        </p:spPr>
      </p:pic>
    </p:spTree>
    <p:extLst>
      <p:ext uri="{BB962C8B-B14F-4D97-AF65-F5344CB8AC3E}">
        <p14:creationId xmlns:p14="http://schemas.microsoft.com/office/powerpoint/2010/main" val="786089555"/>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74638"/>
            <a:ext cx="8219256" cy="1138658"/>
          </a:xfrm>
        </p:spPr>
        <p:txBody>
          <a:bodyPr>
            <a:normAutofit fontScale="90000"/>
          </a:bodyPr>
          <a:lstStyle/>
          <a:p>
            <a:pPr algn="ctr"/>
            <a:r>
              <a:rPr lang="en-ZA" dirty="0"/>
              <a:t>Symmetry</a:t>
            </a: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179</a:t>
            </a:fld>
            <a:endParaRPr lang="en-ZA" dirty="0"/>
          </a:p>
        </p:txBody>
      </p:sp>
      <p:sp>
        <p:nvSpPr>
          <p:cNvPr id="4" name="Content Placeholder 3"/>
          <p:cNvSpPr>
            <a:spLocks noGrp="1"/>
          </p:cNvSpPr>
          <p:nvPr>
            <p:ph sz="quarter" idx="1"/>
          </p:nvPr>
        </p:nvSpPr>
        <p:spPr/>
        <p:txBody>
          <a:bodyPr/>
          <a:lstStyle/>
          <a:p>
            <a:pPr marL="0" indent="0">
              <a:buNone/>
            </a:pPr>
            <a:r>
              <a:rPr lang="en-ZA" b="1" u="sng" dirty="0"/>
              <a:t>Translation</a:t>
            </a:r>
          </a:p>
          <a:p>
            <a:pPr marL="0" indent="0">
              <a:buNone/>
            </a:pPr>
            <a:endParaRPr lang="en-ZA" dirty="0"/>
          </a:p>
          <a:p>
            <a:pPr marL="0" indent="0">
              <a:buNone/>
            </a:pPr>
            <a:r>
              <a:rPr lang="en-ZA" dirty="0"/>
              <a:t>To translate an object means to move it without rotating or reflecting it. Every translation has a direction and a distance. </a:t>
            </a:r>
          </a:p>
          <a:p>
            <a:pPr marL="0" indent="0">
              <a:buNone/>
            </a:pPr>
            <a:endParaRPr lang="en-ZA" dirty="0"/>
          </a:p>
          <a:p>
            <a:pPr marL="0" indent="0">
              <a:buNone/>
            </a:pPr>
            <a:r>
              <a:rPr lang="en-ZA" dirty="0"/>
              <a:t> </a:t>
            </a:r>
          </a:p>
          <a:p>
            <a:pPr marL="0" indent="0">
              <a:buNone/>
            </a:pPr>
            <a:endParaRPr lang="en-ZA" dirty="0"/>
          </a:p>
          <a:p>
            <a:pPr marL="0" indent="0">
              <a:buNone/>
            </a:pPr>
            <a:endParaRPr lang="en-ZA" dirty="0"/>
          </a:p>
        </p:txBody>
      </p:sp>
      <p:pic>
        <p:nvPicPr>
          <p:cNvPr id="5" name="Picture 4"/>
          <p:cNvPicPr>
            <a:picLocks noChangeAspect="1"/>
          </p:cNvPicPr>
          <p:nvPr/>
        </p:nvPicPr>
        <p:blipFill>
          <a:blip r:embed="rId2"/>
          <a:stretch>
            <a:fillRect/>
          </a:stretch>
        </p:blipFill>
        <p:spPr>
          <a:xfrm>
            <a:off x="1029182" y="3461750"/>
            <a:ext cx="7102110" cy="2126250"/>
          </a:xfrm>
          <a:prstGeom prst="rect">
            <a:avLst/>
          </a:prstGeom>
        </p:spPr>
      </p:pic>
    </p:spTree>
    <p:extLst>
      <p:ext uri="{BB962C8B-B14F-4D97-AF65-F5344CB8AC3E}">
        <p14:creationId xmlns:p14="http://schemas.microsoft.com/office/powerpoint/2010/main" val="41345254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Assessment Brief</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18</a:t>
            </a:fld>
            <a:endParaRPr lang="en-ZA" dirty="0"/>
          </a:p>
        </p:txBody>
      </p:sp>
      <p:sp>
        <p:nvSpPr>
          <p:cNvPr id="5" name="Content Placeholder 4"/>
          <p:cNvSpPr>
            <a:spLocks noGrp="1"/>
          </p:cNvSpPr>
          <p:nvPr>
            <p:ph sz="quarter" idx="1"/>
          </p:nvPr>
        </p:nvSpPr>
        <p:spPr/>
        <p:txBody>
          <a:bodyPr/>
          <a:lstStyle/>
          <a:p>
            <a:pPr marL="0" indent="0">
              <a:buNone/>
            </a:pPr>
            <a:r>
              <a:rPr lang="en-ZA" b="1" dirty="0"/>
              <a:t>Assessment Tools and Matrix:</a:t>
            </a:r>
          </a:p>
          <a:p>
            <a:endParaRPr lang="en-ZA" b="1" dirty="0"/>
          </a:p>
          <a:p>
            <a:pPr marL="800100" lvl="1" indent="-342900">
              <a:buClr>
                <a:schemeClr val="accent4">
                  <a:lumMod val="75000"/>
                </a:schemeClr>
              </a:buClr>
              <a:buFont typeface="Arial" panose="020B0604020202020204" pitchFamily="34" charset="0"/>
              <a:buChar char="•"/>
            </a:pPr>
            <a:r>
              <a:rPr lang="en-ZA" dirty="0"/>
              <a:t>All the specific outcomes </a:t>
            </a:r>
          </a:p>
          <a:p>
            <a:pPr marL="800100" lvl="1" indent="-342900">
              <a:buClr>
                <a:schemeClr val="accent4">
                  <a:lumMod val="75000"/>
                </a:schemeClr>
              </a:buClr>
              <a:buFont typeface="Arial" panose="020B0604020202020204" pitchFamily="34" charset="0"/>
              <a:buChar char="•"/>
            </a:pPr>
            <a:r>
              <a:rPr lang="en-ZA" dirty="0"/>
              <a:t>Associated assessment criteria </a:t>
            </a:r>
          </a:p>
          <a:p>
            <a:pPr marL="800100" lvl="1" indent="-342900">
              <a:buClr>
                <a:schemeClr val="accent4">
                  <a:lumMod val="75000"/>
                </a:schemeClr>
              </a:buClr>
              <a:buFont typeface="Arial" panose="020B0604020202020204" pitchFamily="34" charset="0"/>
              <a:buChar char="•"/>
            </a:pPr>
            <a:r>
              <a:rPr lang="en-ZA" dirty="0"/>
              <a:t>Range statements</a:t>
            </a:r>
          </a:p>
          <a:p>
            <a:pPr marL="800100" lvl="1" indent="-342900">
              <a:buClr>
                <a:schemeClr val="accent4">
                  <a:lumMod val="75000"/>
                </a:schemeClr>
              </a:buClr>
              <a:buFont typeface="Arial" panose="020B0604020202020204" pitchFamily="34" charset="0"/>
              <a:buChar char="•"/>
            </a:pPr>
            <a:r>
              <a:rPr lang="en-ZA" dirty="0"/>
              <a:t>Critical cross-field, development outcomes </a:t>
            </a:r>
          </a:p>
          <a:p>
            <a:pPr marL="800100" lvl="1" indent="-342900">
              <a:buClr>
                <a:schemeClr val="accent4">
                  <a:lumMod val="75000"/>
                </a:schemeClr>
              </a:buClr>
              <a:buFont typeface="Arial" panose="020B0604020202020204" pitchFamily="34" charset="0"/>
              <a:buChar char="•"/>
            </a:pPr>
            <a:r>
              <a:rPr lang="en-ZA" dirty="0"/>
              <a:t>Essential embedded knowledge.</a:t>
            </a:r>
            <a:endParaRPr lang="en-US" dirty="0"/>
          </a:p>
          <a:p>
            <a:endParaRPr lang="en-ZA" dirty="0"/>
          </a:p>
        </p:txBody>
      </p:sp>
    </p:spTree>
    <p:extLst>
      <p:ext uri="{BB962C8B-B14F-4D97-AF65-F5344CB8AC3E}">
        <p14:creationId xmlns:p14="http://schemas.microsoft.com/office/powerpoint/2010/main" val="952037517"/>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74638"/>
            <a:ext cx="8219256" cy="1138658"/>
          </a:xfrm>
        </p:spPr>
        <p:txBody>
          <a:bodyPr>
            <a:normAutofit fontScale="90000"/>
          </a:bodyPr>
          <a:lstStyle/>
          <a:p>
            <a:pPr algn="ctr"/>
            <a:r>
              <a:rPr lang="en-ZA" dirty="0"/>
              <a:t>Symmetry</a:t>
            </a: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180</a:t>
            </a:fld>
            <a:endParaRPr lang="en-ZA" dirty="0"/>
          </a:p>
        </p:txBody>
      </p:sp>
      <p:sp>
        <p:nvSpPr>
          <p:cNvPr id="4" name="Content Placeholder 3"/>
          <p:cNvSpPr>
            <a:spLocks noGrp="1"/>
          </p:cNvSpPr>
          <p:nvPr>
            <p:ph sz="quarter" idx="1"/>
          </p:nvPr>
        </p:nvSpPr>
        <p:spPr/>
        <p:txBody>
          <a:bodyPr/>
          <a:lstStyle/>
          <a:p>
            <a:pPr marL="0" indent="0">
              <a:buNone/>
            </a:pPr>
            <a:r>
              <a:rPr lang="en-GB" b="1" u="sng" dirty="0"/>
              <a:t>Reflection</a:t>
            </a:r>
            <a:endParaRPr lang="en-ZA" b="1" u="sng" dirty="0"/>
          </a:p>
          <a:p>
            <a:pPr marL="0" indent="0">
              <a:buNone/>
            </a:pPr>
            <a:r>
              <a:rPr lang="en-ZA" dirty="0"/>
              <a:t> </a:t>
            </a:r>
          </a:p>
          <a:p>
            <a:pPr marL="0" indent="0">
              <a:buNone/>
            </a:pPr>
            <a:r>
              <a:rPr lang="en-ZA" dirty="0"/>
              <a:t>To reflect an object means to produce its mirror image. Every reflection has a mirror line. A reflection of an "R" is a backwards "R". </a:t>
            </a:r>
          </a:p>
          <a:p>
            <a:pPr marL="0" indent="0">
              <a:buNone/>
            </a:pPr>
            <a:endParaRPr lang="en-ZA" dirty="0"/>
          </a:p>
          <a:p>
            <a:pPr marL="0" indent="0">
              <a:buNone/>
            </a:pPr>
            <a:r>
              <a:rPr lang="en-ZA" dirty="0"/>
              <a:t> </a:t>
            </a:r>
          </a:p>
          <a:p>
            <a:pPr marL="0" indent="0">
              <a:buNone/>
            </a:pPr>
            <a:endParaRPr lang="en-ZA" dirty="0"/>
          </a:p>
          <a:p>
            <a:pPr marL="0" indent="0">
              <a:buNone/>
            </a:pPr>
            <a:endParaRPr lang="en-ZA" dirty="0"/>
          </a:p>
        </p:txBody>
      </p:sp>
      <p:pic>
        <p:nvPicPr>
          <p:cNvPr id="6" name="Picture 5"/>
          <p:cNvPicPr>
            <a:picLocks noChangeAspect="1"/>
          </p:cNvPicPr>
          <p:nvPr/>
        </p:nvPicPr>
        <p:blipFill>
          <a:blip r:embed="rId2"/>
          <a:stretch>
            <a:fillRect/>
          </a:stretch>
        </p:blipFill>
        <p:spPr>
          <a:xfrm>
            <a:off x="864385" y="3615898"/>
            <a:ext cx="6725665" cy="1899531"/>
          </a:xfrm>
          <a:prstGeom prst="rect">
            <a:avLst/>
          </a:prstGeom>
        </p:spPr>
      </p:pic>
    </p:spTree>
    <p:extLst>
      <p:ext uri="{BB962C8B-B14F-4D97-AF65-F5344CB8AC3E}">
        <p14:creationId xmlns:p14="http://schemas.microsoft.com/office/powerpoint/2010/main" val="2044938571"/>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74638"/>
            <a:ext cx="8219256" cy="1138658"/>
          </a:xfrm>
        </p:spPr>
        <p:txBody>
          <a:bodyPr>
            <a:normAutofit fontScale="90000"/>
          </a:bodyPr>
          <a:lstStyle/>
          <a:p>
            <a:pPr algn="ctr"/>
            <a:r>
              <a:rPr lang="en-ZA" dirty="0"/>
              <a:t>Symmetry</a:t>
            </a: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181</a:t>
            </a:fld>
            <a:endParaRPr lang="en-ZA" dirty="0"/>
          </a:p>
        </p:txBody>
      </p:sp>
      <p:sp>
        <p:nvSpPr>
          <p:cNvPr id="4" name="Content Placeholder 3"/>
          <p:cNvSpPr>
            <a:spLocks noGrp="1"/>
          </p:cNvSpPr>
          <p:nvPr>
            <p:ph sz="quarter" idx="1"/>
          </p:nvPr>
        </p:nvSpPr>
        <p:spPr/>
        <p:txBody>
          <a:bodyPr/>
          <a:lstStyle/>
          <a:p>
            <a:pPr marL="0" indent="0">
              <a:buNone/>
            </a:pPr>
            <a:r>
              <a:rPr lang="en-GB" b="1" u="sng" dirty="0"/>
              <a:t>Glide Reflection</a:t>
            </a:r>
            <a:endParaRPr lang="en-ZA" b="1" u="sng" dirty="0"/>
          </a:p>
          <a:p>
            <a:pPr marL="0" indent="0">
              <a:buNone/>
            </a:pPr>
            <a:endParaRPr lang="en-ZA" dirty="0"/>
          </a:p>
        </p:txBody>
      </p:sp>
      <p:pic>
        <p:nvPicPr>
          <p:cNvPr id="5" name="Picture 4"/>
          <p:cNvPicPr>
            <a:picLocks noChangeAspect="1"/>
          </p:cNvPicPr>
          <p:nvPr/>
        </p:nvPicPr>
        <p:blipFill>
          <a:blip r:embed="rId2"/>
          <a:stretch>
            <a:fillRect/>
          </a:stretch>
        </p:blipFill>
        <p:spPr>
          <a:xfrm>
            <a:off x="1222904" y="2551954"/>
            <a:ext cx="6519038" cy="1961989"/>
          </a:xfrm>
          <a:prstGeom prst="rect">
            <a:avLst/>
          </a:prstGeom>
        </p:spPr>
      </p:pic>
    </p:spTree>
    <p:extLst>
      <p:ext uri="{BB962C8B-B14F-4D97-AF65-F5344CB8AC3E}">
        <p14:creationId xmlns:p14="http://schemas.microsoft.com/office/powerpoint/2010/main" val="176508774"/>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74638"/>
            <a:ext cx="8219256" cy="1138658"/>
          </a:xfrm>
        </p:spPr>
        <p:txBody>
          <a:bodyPr>
            <a:normAutofit fontScale="90000"/>
          </a:bodyPr>
          <a:lstStyle/>
          <a:p>
            <a:pPr algn="ctr"/>
            <a:r>
              <a:rPr lang="en-ZA" dirty="0"/>
              <a:t>Symmetry</a:t>
            </a: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182</a:t>
            </a:fld>
            <a:endParaRPr lang="en-ZA" dirty="0"/>
          </a:p>
        </p:txBody>
      </p:sp>
      <p:sp>
        <p:nvSpPr>
          <p:cNvPr id="4" name="Content Placeholder 3"/>
          <p:cNvSpPr>
            <a:spLocks noGrp="1"/>
          </p:cNvSpPr>
          <p:nvPr>
            <p:ph sz="quarter" idx="1"/>
          </p:nvPr>
        </p:nvSpPr>
        <p:spPr/>
        <p:txBody>
          <a:bodyPr>
            <a:normAutofit fontScale="85000" lnSpcReduction="20000"/>
          </a:bodyPr>
          <a:lstStyle/>
          <a:p>
            <a:r>
              <a:rPr lang="en-ZA" dirty="0"/>
              <a:t>A glide reflection combines a reflection with a translation along the direction of the mirror line. Glide reflections are the only type of symmetry that involve more than one step. </a:t>
            </a:r>
          </a:p>
          <a:p>
            <a:pPr marL="0" indent="0">
              <a:buNone/>
            </a:pPr>
            <a:endParaRPr lang="en-ZA" dirty="0"/>
          </a:p>
          <a:p>
            <a:r>
              <a:rPr lang="en-ZA" dirty="0"/>
              <a:t>Symmetries create patterns that help us organise our world in our minds (conceptually). </a:t>
            </a:r>
          </a:p>
          <a:p>
            <a:pPr marL="0" indent="0">
              <a:buNone/>
            </a:pPr>
            <a:endParaRPr lang="en-ZA" dirty="0"/>
          </a:p>
          <a:p>
            <a:r>
              <a:rPr lang="en-ZA" dirty="0"/>
              <a:t>Symmetric patterns occur in nature, and are invented by artists, craftspeople, musicians, choreographers, and mathematicians. </a:t>
            </a:r>
          </a:p>
          <a:p>
            <a:pPr marL="0" indent="0">
              <a:buNone/>
            </a:pPr>
            <a:endParaRPr lang="en-ZA" dirty="0"/>
          </a:p>
          <a:p>
            <a:r>
              <a:rPr lang="en-ZA" dirty="0"/>
              <a:t>In mathematics, the idea of </a:t>
            </a:r>
            <a:r>
              <a:rPr lang="en-ZA" b="1" i="1" dirty="0"/>
              <a:t>symmetry</a:t>
            </a:r>
            <a:r>
              <a:rPr lang="en-ZA" dirty="0"/>
              <a:t> gives us a precise way to think about this subject. </a:t>
            </a:r>
          </a:p>
          <a:p>
            <a:pPr marL="0" indent="0">
              <a:buNone/>
            </a:pPr>
            <a:endParaRPr lang="en-ZA" dirty="0"/>
          </a:p>
          <a:p>
            <a:r>
              <a:rPr lang="en-ZA" dirty="0"/>
              <a:t>We will talk about </a:t>
            </a:r>
            <a:r>
              <a:rPr lang="en-ZA" b="1" dirty="0"/>
              <a:t>plane symmetries</a:t>
            </a:r>
            <a:r>
              <a:rPr lang="en-ZA" dirty="0"/>
              <a:t>, those that take place on a </a:t>
            </a:r>
            <a:r>
              <a:rPr lang="en-ZA" b="1" dirty="0"/>
              <a:t>flat plane</a:t>
            </a:r>
            <a:r>
              <a:rPr lang="en-ZA" dirty="0"/>
              <a:t>, but the ideas generalise to </a:t>
            </a:r>
            <a:r>
              <a:rPr lang="en-ZA" b="1" dirty="0"/>
              <a:t>spatial symmetries</a:t>
            </a:r>
            <a:r>
              <a:rPr lang="en-ZA" dirty="0"/>
              <a:t> too (symmetries in space). </a:t>
            </a:r>
          </a:p>
          <a:p>
            <a:pPr marL="0" indent="0">
              <a:buNone/>
            </a:pPr>
            <a:endParaRPr lang="en-ZA" dirty="0"/>
          </a:p>
        </p:txBody>
      </p:sp>
    </p:spTree>
    <p:extLst>
      <p:ext uri="{BB962C8B-B14F-4D97-AF65-F5344CB8AC3E}">
        <p14:creationId xmlns:p14="http://schemas.microsoft.com/office/powerpoint/2010/main" val="94982874"/>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74638"/>
            <a:ext cx="8219256" cy="1138658"/>
          </a:xfrm>
        </p:spPr>
        <p:txBody>
          <a:bodyPr>
            <a:normAutofit fontScale="90000"/>
          </a:bodyPr>
          <a:lstStyle/>
          <a:p>
            <a:pPr algn="ctr"/>
            <a:r>
              <a:rPr lang="en-ZA" dirty="0"/>
              <a:t>Symmetry</a:t>
            </a: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183</a:t>
            </a:fld>
            <a:endParaRPr lang="en-ZA" dirty="0"/>
          </a:p>
        </p:txBody>
      </p:sp>
      <p:sp>
        <p:nvSpPr>
          <p:cNvPr id="4" name="Content Placeholder 3"/>
          <p:cNvSpPr>
            <a:spLocks noGrp="1"/>
          </p:cNvSpPr>
          <p:nvPr>
            <p:ph sz="quarter" idx="1"/>
          </p:nvPr>
        </p:nvSpPr>
        <p:spPr>
          <a:xfrm>
            <a:off x="467544" y="963352"/>
            <a:ext cx="8219256" cy="5524533"/>
          </a:xfrm>
        </p:spPr>
        <p:txBody>
          <a:bodyPr>
            <a:normAutofit fontScale="70000" lnSpcReduction="20000"/>
          </a:bodyPr>
          <a:lstStyle/>
          <a:p>
            <a:r>
              <a:rPr lang="en-ZA" sz="2900" b="1" dirty="0"/>
              <a:t>Plane symmetry</a:t>
            </a:r>
            <a:r>
              <a:rPr lang="en-ZA" sz="2900" dirty="0"/>
              <a:t> involves moving all points around the plane so that their positions relative to each other remain the same, although their absolute positions may change. </a:t>
            </a:r>
          </a:p>
          <a:p>
            <a:pPr marL="0" indent="0">
              <a:buNone/>
            </a:pPr>
            <a:endParaRPr lang="en-ZA" sz="2900" dirty="0"/>
          </a:p>
          <a:p>
            <a:pPr marL="0" indent="0">
              <a:buNone/>
            </a:pPr>
            <a:r>
              <a:rPr lang="en-ZA" sz="2900" b="1" dirty="0"/>
              <a:t>Symmetries preserve distances, angles, sizes, and shapes</a:t>
            </a:r>
          </a:p>
          <a:p>
            <a:pPr marL="0" indent="0">
              <a:buNone/>
            </a:pPr>
            <a:endParaRPr lang="en-ZA" sz="2900" dirty="0"/>
          </a:p>
          <a:p>
            <a:pPr lvl="0" fontAlgn="base"/>
            <a:r>
              <a:rPr lang="en-GB" sz="2900" dirty="0">
                <a:effectLst>
                  <a:outerShdw sx="0" sy="0">
                    <a:srgbClr val="000000"/>
                  </a:outerShdw>
                </a:effectLst>
              </a:rPr>
              <a:t>For example, rotation by 90 degrees about a fixed point is an example of a plane symmetry. </a:t>
            </a:r>
            <a:endParaRPr lang="en-ZA" sz="2900" dirty="0">
              <a:effectLst>
                <a:outerShdw sx="0" sy="0">
                  <a:srgbClr val="000000"/>
                </a:outerShdw>
              </a:effectLst>
            </a:endParaRPr>
          </a:p>
          <a:p>
            <a:pPr lvl="0" fontAlgn="base"/>
            <a:r>
              <a:rPr lang="en-GB" sz="2900" dirty="0">
                <a:effectLst>
                  <a:outerShdw sx="0" sy="0">
                    <a:srgbClr val="000000"/>
                  </a:outerShdw>
                </a:effectLst>
              </a:rPr>
              <a:t>Another basic type of symmetry is a reflection. The reflection of a figure in the plane about a line moves its reflected image to where it would appear if you viewed it using a mirror placed on the line. Another way to make a reflection is to fold a piece of paper and trace the figure onto the other side of the fold. </a:t>
            </a:r>
            <a:endParaRPr lang="en-ZA" sz="2900" dirty="0">
              <a:effectLst>
                <a:outerShdw sx="0" sy="0">
                  <a:srgbClr val="000000"/>
                </a:outerShdw>
              </a:effectLst>
            </a:endParaRPr>
          </a:p>
          <a:p>
            <a:pPr lvl="0" fontAlgn="base"/>
            <a:r>
              <a:rPr lang="en-GB" sz="2900" dirty="0">
                <a:effectLst>
                  <a:outerShdw sx="0" sy="0">
                    <a:srgbClr val="000000"/>
                  </a:outerShdw>
                </a:effectLst>
              </a:rPr>
              <a:t>A third type of symmetry is translation. Translating an object means moving it without rotating or reflecting it. You can describe a translation by stating how far it moves an object, and in what direction. </a:t>
            </a:r>
            <a:endParaRPr lang="en-ZA" sz="2900" dirty="0">
              <a:effectLst>
                <a:outerShdw sx="0" sy="0">
                  <a:srgbClr val="000000"/>
                </a:outerShdw>
              </a:effectLst>
            </a:endParaRPr>
          </a:p>
          <a:p>
            <a:pPr lvl="0" fontAlgn="base"/>
            <a:r>
              <a:rPr lang="en-GB" sz="2900" dirty="0">
                <a:effectLst>
                  <a:outerShdw sx="0" sy="0">
                    <a:srgbClr val="000000"/>
                  </a:outerShdw>
                </a:effectLst>
              </a:rPr>
              <a:t>The fourth (and last) type of symmetry is a glide reflection. A glide reflection combines a reflection with a translation along the direction of the mirror line</a:t>
            </a:r>
            <a:r>
              <a:rPr lang="en-GB" dirty="0">
                <a:effectLst>
                  <a:outerShdw sx="0" sy="0">
                    <a:srgbClr val="000000"/>
                  </a:outerShdw>
                </a:effectLst>
              </a:rPr>
              <a:t>. </a:t>
            </a:r>
            <a:endParaRPr lang="en-ZA" dirty="0"/>
          </a:p>
          <a:p>
            <a:pPr marL="0" indent="0">
              <a:buNone/>
            </a:pPr>
            <a:endParaRPr lang="en-ZA" dirty="0"/>
          </a:p>
        </p:txBody>
      </p:sp>
    </p:spTree>
    <p:extLst>
      <p:ext uri="{BB962C8B-B14F-4D97-AF65-F5344CB8AC3E}">
        <p14:creationId xmlns:p14="http://schemas.microsoft.com/office/powerpoint/2010/main" val="3278346618"/>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74638"/>
            <a:ext cx="8219256" cy="1138658"/>
          </a:xfrm>
        </p:spPr>
        <p:txBody>
          <a:bodyPr>
            <a:normAutofit fontScale="90000"/>
          </a:bodyPr>
          <a:lstStyle/>
          <a:p>
            <a:pPr algn="ctr"/>
            <a:r>
              <a:rPr lang="en-ZA" dirty="0"/>
              <a:t>Nets of Solids</a:t>
            </a: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184</a:t>
            </a:fld>
            <a:endParaRPr lang="en-ZA" dirty="0"/>
          </a:p>
        </p:txBody>
      </p:sp>
      <p:sp>
        <p:nvSpPr>
          <p:cNvPr id="4" name="Content Placeholder 3"/>
          <p:cNvSpPr>
            <a:spLocks noGrp="1"/>
          </p:cNvSpPr>
          <p:nvPr>
            <p:ph sz="quarter" idx="1"/>
          </p:nvPr>
        </p:nvSpPr>
        <p:spPr>
          <a:xfrm>
            <a:off x="467544" y="963352"/>
            <a:ext cx="8219256" cy="5524533"/>
          </a:xfrm>
        </p:spPr>
        <p:txBody>
          <a:bodyPr>
            <a:normAutofit fontScale="77500" lnSpcReduction="20000"/>
          </a:bodyPr>
          <a:lstStyle/>
          <a:p>
            <a:pPr marL="0" indent="0">
              <a:buNone/>
            </a:pPr>
            <a:r>
              <a:rPr lang="en-ZA" dirty="0"/>
              <a:t>Please see description of all solid shapes on page 93 of the Learner Guide.</a:t>
            </a:r>
          </a:p>
          <a:p>
            <a:pPr marL="0" indent="0">
              <a:buNone/>
            </a:pPr>
            <a:endParaRPr lang="en-ZA" dirty="0"/>
          </a:p>
          <a:p>
            <a:pPr marL="0" indent="0">
              <a:buNone/>
            </a:pPr>
            <a:r>
              <a:rPr lang="en-GB" b="1" dirty="0"/>
              <a:t>Net Diagrams</a:t>
            </a:r>
            <a:endParaRPr lang="en-ZA" b="1" dirty="0"/>
          </a:p>
          <a:p>
            <a:pPr marL="0" indent="0">
              <a:buNone/>
            </a:pPr>
            <a:r>
              <a:rPr lang="en-GB" b="1" dirty="0"/>
              <a:t> </a:t>
            </a:r>
            <a:endParaRPr lang="en-ZA" dirty="0"/>
          </a:p>
          <a:p>
            <a:pPr marL="0" indent="0">
              <a:buNone/>
            </a:pPr>
            <a:r>
              <a:rPr lang="en-GB" b="1" u="sng" dirty="0"/>
              <a:t>Net of a Cube</a:t>
            </a:r>
            <a:endParaRPr lang="en-ZA" b="1" u="sng" dirty="0"/>
          </a:p>
          <a:p>
            <a:pPr marL="0" indent="0">
              <a:buNone/>
            </a:pPr>
            <a:r>
              <a:rPr lang="en-ZA" dirty="0"/>
              <a:t> </a:t>
            </a:r>
          </a:p>
          <a:p>
            <a:pPr marL="0" indent="0">
              <a:buNone/>
            </a:pPr>
            <a:r>
              <a:rPr lang="en-ZA" b="1" dirty="0"/>
              <a:t>Once you have chosen a net design, you need to draw it out. </a:t>
            </a:r>
          </a:p>
          <a:p>
            <a:pPr marL="0" indent="0">
              <a:buNone/>
            </a:pPr>
            <a:endParaRPr lang="en-ZA" dirty="0"/>
          </a:p>
          <a:p>
            <a:r>
              <a:rPr lang="en-ZA" dirty="0"/>
              <a:t>Here is one of them as an example. Scale it up to the size you want, and put a tab on every other edge for gluing it together. It's certainly possible to make a cube from ordinary paper, but it will be fragile. Don't sit on it by mistake! You can also use thin card. </a:t>
            </a:r>
          </a:p>
          <a:p>
            <a:pPr lvl="0" fontAlgn="base"/>
            <a:r>
              <a:rPr lang="en-GB" dirty="0">
                <a:effectLst>
                  <a:outerShdw sx="0" sy="0">
                    <a:srgbClr val="000000"/>
                  </a:outerShdw>
                </a:effectLst>
              </a:rPr>
              <a:t>Draw out the design and cut it out carefully, using scissors that aren't blunt or covered with glue.</a:t>
            </a:r>
            <a:endParaRPr lang="en-ZA" dirty="0">
              <a:effectLst>
                <a:outerShdw sx="0" sy="0">
                  <a:srgbClr val="000000"/>
                </a:outerShdw>
              </a:effectLst>
            </a:endParaRPr>
          </a:p>
          <a:p>
            <a:pPr lvl="0" fontAlgn="base"/>
            <a:r>
              <a:rPr lang="en-GB" dirty="0">
                <a:effectLst>
                  <a:outerShdw sx="0" sy="0">
                    <a:srgbClr val="000000"/>
                  </a:outerShdw>
                </a:effectLst>
              </a:rPr>
              <a:t>Before gluing, it is important to fold the design, and it's easier to do this if you score the lines first. </a:t>
            </a:r>
            <a:endParaRPr lang="en-ZA" dirty="0">
              <a:effectLst>
                <a:outerShdw sx="0" sy="0">
                  <a:srgbClr val="000000"/>
                </a:outerShdw>
              </a:effectLst>
            </a:endParaRPr>
          </a:p>
          <a:p>
            <a:r>
              <a:rPr lang="en-ZA" dirty="0"/>
              <a:t>Use a ball-point pen to go over all lines in the design, including the tabs. The ball-point pen will make a mark, so if you can find a ball point pen that doesn't work, that will be perfect</a:t>
            </a:r>
          </a:p>
        </p:txBody>
      </p:sp>
    </p:spTree>
    <p:extLst>
      <p:ext uri="{BB962C8B-B14F-4D97-AF65-F5344CB8AC3E}">
        <p14:creationId xmlns:p14="http://schemas.microsoft.com/office/powerpoint/2010/main" val="1787762575"/>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74638"/>
            <a:ext cx="8219256" cy="1138658"/>
          </a:xfrm>
        </p:spPr>
        <p:txBody>
          <a:bodyPr>
            <a:normAutofit fontScale="90000"/>
          </a:bodyPr>
          <a:lstStyle/>
          <a:p>
            <a:pPr algn="ctr"/>
            <a:r>
              <a:rPr lang="en-ZA" dirty="0"/>
              <a:t>Nets of Solids</a:t>
            </a: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185</a:t>
            </a:fld>
            <a:endParaRPr lang="en-ZA" dirty="0"/>
          </a:p>
        </p:txBody>
      </p:sp>
      <p:sp>
        <p:nvSpPr>
          <p:cNvPr id="4" name="Content Placeholder 3"/>
          <p:cNvSpPr>
            <a:spLocks noGrp="1"/>
          </p:cNvSpPr>
          <p:nvPr>
            <p:ph sz="quarter" idx="1"/>
          </p:nvPr>
        </p:nvSpPr>
        <p:spPr>
          <a:xfrm>
            <a:off x="467544" y="963352"/>
            <a:ext cx="8219256" cy="5524533"/>
          </a:xfrm>
        </p:spPr>
        <p:txBody>
          <a:bodyPr>
            <a:normAutofit/>
          </a:bodyPr>
          <a:lstStyle/>
          <a:p>
            <a:pPr lvl="0" fontAlgn="base"/>
            <a:r>
              <a:rPr lang="en-GB" dirty="0">
                <a:effectLst>
                  <a:outerShdw sx="0" sy="0">
                    <a:srgbClr val="000000"/>
                  </a:outerShdw>
                </a:effectLst>
              </a:rPr>
              <a:t>Press quite heavily with the point of the pen, but don't tear the paper. </a:t>
            </a:r>
            <a:endParaRPr lang="en-ZA" dirty="0">
              <a:effectLst>
                <a:outerShdw sx="0" sy="0">
                  <a:srgbClr val="000000"/>
                </a:outerShdw>
              </a:effectLst>
            </a:endParaRPr>
          </a:p>
          <a:p>
            <a:pPr lvl="0" fontAlgn="base"/>
            <a:r>
              <a:rPr lang="en-GB" dirty="0">
                <a:effectLst>
                  <a:outerShdw sx="0" sy="0">
                    <a:srgbClr val="000000"/>
                  </a:outerShdw>
                </a:effectLst>
              </a:rPr>
              <a:t>Now fold the paper to make right angles, and you will see the cube start to appear. It doesn't matter which way you fold the design. </a:t>
            </a:r>
            <a:endParaRPr lang="en-ZA" dirty="0">
              <a:effectLst>
                <a:outerShdw sx="0" sy="0">
                  <a:srgbClr val="000000"/>
                </a:outerShdw>
              </a:effectLst>
            </a:endParaRPr>
          </a:p>
          <a:p>
            <a:pPr lvl="0" fontAlgn="base"/>
            <a:r>
              <a:rPr lang="en-GB" dirty="0">
                <a:effectLst>
                  <a:outerShdw sx="0" sy="0">
                    <a:srgbClr val="000000"/>
                  </a:outerShdw>
                </a:effectLst>
              </a:rPr>
              <a:t>Once you have scored the edges with the ball-point pen, you will find it easy to fold it either way.</a:t>
            </a:r>
            <a:endParaRPr lang="en-ZA" dirty="0">
              <a:effectLst>
                <a:outerShdw sx="0" sy="0">
                  <a:srgbClr val="000000"/>
                </a:outerShdw>
              </a:effectLst>
            </a:endParaRPr>
          </a:p>
          <a:p>
            <a:pPr lvl="0" fontAlgn="base"/>
            <a:r>
              <a:rPr lang="en-GB" dirty="0">
                <a:effectLst>
                  <a:outerShdw sx="0" sy="0">
                    <a:srgbClr val="000000"/>
                  </a:outerShdw>
                </a:effectLst>
              </a:rPr>
              <a:t>Use small dabs of glue to stick it, or it will end up very messy</a:t>
            </a:r>
            <a:endParaRPr lang="en-ZA" dirty="0">
              <a:effectLst>
                <a:outerShdw sx="0" sy="0">
                  <a:srgbClr val="000000"/>
                </a:outerShdw>
              </a:effectLst>
            </a:endParaRPr>
          </a:p>
          <a:p>
            <a:pPr marL="0" indent="0">
              <a:buNone/>
            </a:pPr>
            <a:endParaRPr lang="en-ZA" dirty="0"/>
          </a:p>
        </p:txBody>
      </p:sp>
      <p:pic>
        <p:nvPicPr>
          <p:cNvPr id="5" name="Picture 4"/>
          <p:cNvPicPr>
            <a:picLocks noChangeAspect="1"/>
          </p:cNvPicPr>
          <p:nvPr/>
        </p:nvPicPr>
        <p:blipFill>
          <a:blip r:embed="rId2"/>
          <a:stretch>
            <a:fillRect/>
          </a:stretch>
        </p:blipFill>
        <p:spPr>
          <a:xfrm>
            <a:off x="3052397" y="4247218"/>
            <a:ext cx="2371550" cy="1963082"/>
          </a:xfrm>
          <a:prstGeom prst="rect">
            <a:avLst/>
          </a:prstGeom>
        </p:spPr>
      </p:pic>
    </p:spTree>
    <p:extLst>
      <p:ext uri="{BB962C8B-B14F-4D97-AF65-F5344CB8AC3E}">
        <p14:creationId xmlns:p14="http://schemas.microsoft.com/office/powerpoint/2010/main" val="3605713999"/>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4904" y="184591"/>
            <a:ext cx="8219256" cy="688714"/>
          </a:xfrm>
        </p:spPr>
        <p:txBody>
          <a:bodyPr>
            <a:normAutofit fontScale="90000"/>
          </a:bodyPr>
          <a:lstStyle/>
          <a:p>
            <a:pPr algn="ctr"/>
            <a:br>
              <a:rPr lang="en-ZA" dirty="0"/>
            </a:br>
            <a:r>
              <a:rPr lang="en-ZA" dirty="0"/>
              <a:t>Nets of Solids</a:t>
            </a: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186</a:t>
            </a:fld>
            <a:endParaRPr lang="en-ZA" dirty="0"/>
          </a:p>
        </p:txBody>
      </p:sp>
      <p:sp>
        <p:nvSpPr>
          <p:cNvPr id="4" name="Content Placeholder 3"/>
          <p:cNvSpPr>
            <a:spLocks noGrp="1"/>
          </p:cNvSpPr>
          <p:nvPr>
            <p:ph sz="quarter" idx="1"/>
          </p:nvPr>
        </p:nvSpPr>
        <p:spPr>
          <a:xfrm>
            <a:off x="467544" y="779536"/>
            <a:ext cx="8219256" cy="5524533"/>
          </a:xfrm>
        </p:spPr>
        <p:txBody>
          <a:bodyPr>
            <a:normAutofit/>
          </a:bodyPr>
          <a:lstStyle/>
          <a:p>
            <a:pPr marL="0" indent="0">
              <a:buNone/>
            </a:pPr>
            <a:r>
              <a:rPr lang="en-GB" b="1" u="sng" dirty="0"/>
              <a:t>Net of a Tetrahedron</a:t>
            </a:r>
            <a:endParaRPr lang="en-ZA" b="1" u="sng" dirty="0"/>
          </a:p>
          <a:p>
            <a:pPr marL="0" indent="0">
              <a:buNone/>
            </a:pPr>
            <a:r>
              <a:rPr lang="en-GB" dirty="0"/>
              <a:t> </a:t>
            </a:r>
            <a:endParaRPr lang="en-ZA" dirty="0"/>
          </a:p>
          <a:p>
            <a:pPr marL="0" indent="0">
              <a:buNone/>
            </a:pPr>
            <a:endParaRPr lang="en-ZA" dirty="0"/>
          </a:p>
        </p:txBody>
      </p:sp>
      <p:pic>
        <p:nvPicPr>
          <p:cNvPr id="6" name="Picture 5"/>
          <p:cNvPicPr>
            <a:picLocks noChangeAspect="1"/>
          </p:cNvPicPr>
          <p:nvPr/>
        </p:nvPicPr>
        <p:blipFill>
          <a:blip r:embed="rId2"/>
          <a:stretch>
            <a:fillRect/>
          </a:stretch>
        </p:blipFill>
        <p:spPr>
          <a:xfrm>
            <a:off x="4484532" y="873305"/>
            <a:ext cx="1694835" cy="1469263"/>
          </a:xfrm>
          <a:prstGeom prst="rect">
            <a:avLst/>
          </a:prstGeom>
        </p:spPr>
      </p:pic>
      <p:sp>
        <p:nvSpPr>
          <p:cNvPr id="7" name="Rectangle 6"/>
          <p:cNvSpPr/>
          <p:nvPr/>
        </p:nvSpPr>
        <p:spPr>
          <a:xfrm>
            <a:off x="467544" y="2555733"/>
            <a:ext cx="8371656" cy="4001095"/>
          </a:xfrm>
          <a:prstGeom prst="rect">
            <a:avLst/>
          </a:prstGeom>
        </p:spPr>
        <p:txBody>
          <a:bodyPr wrap="square">
            <a:spAutoFit/>
          </a:bodyPr>
          <a:lstStyle/>
          <a:p>
            <a:r>
              <a:rPr lang="en-ZA" sz="2000" b="1" u="sng" dirty="0"/>
              <a:t>Net of Star</a:t>
            </a:r>
          </a:p>
          <a:p>
            <a:endParaRPr lang="en-ZA" sz="2000" dirty="0"/>
          </a:p>
          <a:p>
            <a:r>
              <a:rPr lang="en-ZA" sz="2000" dirty="0"/>
              <a:t>It is easy to make an attractive star. </a:t>
            </a:r>
          </a:p>
          <a:p>
            <a:pPr marL="342900" indent="-342900">
              <a:buFont typeface="Arial" panose="020B0604020202020204" pitchFamily="34" charset="0"/>
              <a:buChar char="•"/>
            </a:pPr>
            <a:r>
              <a:rPr lang="en-ZA" sz="2000" dirty="0"/>
              <a:t>Start with a shape such as an octahedron or a cube octahedron. Make this shape up and wait for it to dry</a:t>
            </a:r>
          </a:p>
          <a:p>
            <a:pPr marL="342900" indent="-342900">
              <a:buFont typeface="Arial" panose="020B0604020202020204" pitchFamily="34" charset="0"/>
              <a:buChar char="•"/>
            </a:pPr>
            <a:r>
              <a:rPr lang="en-ZA" sz="2000" dirty="0"/>
              <a:t>Now make the points. You will need one for each face. </a:t>
            </a:r>
          </a:p>
          <a:p>
            <a:pPr marL="342900" indent="-342900">
              <a:buFont typeface="Arial" panose="020B0604020202020204" pitchFamily="34" charset="0"/>
              <a:buChar char="•"/>
            </a:pPr>
            <a:r>
              <a:rPr lang="en-ZA" sz="2000" dirty="0"/>
              <a:t>Here are the nets for the cube octahedron, but you will need six of the four-sided points and eight of the three-sided points. </a:t>
            </a:r>
          </a:p>
          <a:p>
            <a:pPr marL="342900" indent="-342900">
              <a:buFont typeface="Arial" panose="020B0604020202020204" pitchFamily="34" charset="0"/>
              <a:buChar char="•"/>
            </a:pPr>
            <a:r>
              <a:rPr lang="en-ZA" sz="2000" dirty="0"/>
              <a:t>These don't make a solid, and there are tabs round the hole at the bottom. If you want, you can make a taller point, which will make a more pointy star. </a:t>
            </a:r>
          </a:p>
          <a:p>
            <a:endParaRPr lang="en-ZA" dirty="0"/>
          </a:p>
          <a:p>
            <a:endParaRPr lang="en-ZA" dirty="0"/>
          </a:p>
          <a:p>
            <a:endParaRPr lang="en-ZA" dirty="0"/>
          </a:p>
        </p:txBody>
      </p:sp>
    </p:spTree>
    <p:extLst>
      <p:ext uri="{BB962C8B-B14F-4D97-AF65-F5344CB8AC3E}">
        <p14:creationId xmlns:p14="http://schemas.microsoft.com/office/powerpoint/2010/main" val="1974830121"/>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4904" y="184591"/>
            <a:ext cx="8219256" cy="688714"/>
          </a:xfrm>
        </p:spPr>
        <p:txBody>
          <a:bodyPr>
            <a:normAutofit fontScale="90000"/>
          </a:bodyPr>
          <a:lstStyle/>
          <a:p>
            <a:pPr algn="ctr"/>
            <a:br>
              <a:rPr lang="en-ZA" dirty="0"/>
            </a:br>
            <a:r>
              <a:rPr lang="en-ZA" dirty="0"/>
              <a:t>Nets of Solids</a:t>
            </a: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187</a:t>
            </a:fld>
            <a:endParaRPr lang="en-ZA" dirty="0"/>
          </a:p>
        </p:txBody>
      </p:sp>
      <p:sp>
        <p:nvSpPr>
          <p:cNvPr id="4" name="Content Placeholder 3"/>
          <p:cNvSpPr>
            <a:spLocks noGrp="1"/>
          </p:cNvSpPr>
          <p:nvPr>
            <p:ph sz="quarter" idx="1"/>
          </p:nvPr>
        </p:nvSpPr>
        <p:spPr>
          <a:xfrm>
            <a:off x="467544" y="779536"/>
            <a:ext cx="8219256" cy="5524533"/>
          </a:xfrm>
        </p:spPr>
        <p:txBody>
          <a:bodyPr>
            <a:normAutofit/>
          </a:bodyPr>
          <a:lstStyle/>
          <a:p>
            <a:pPr lvl="0" fontAlgn="base"/>
            <a:r>
              <a:rPr lang="en-GB" dirty="0">
                <a:effectLst>
                  <a:outerShdw sx="0" sy="0">
                    <a:srgbClr val="000000"/>
                  </a:outerShdw>
                </a:effectLst>
              </a:rPr>
              <a:t>Experiment for yourself! Remember that the base of the point must match the edge of the original shape, and the triangles must be isosceles (with two sides the same). </a:t>
            </a:r>
            <a:endParaRPr lang="en-ZA" dirty="0">
              <a:effectLst>
                <a:outerShdw sx="0" sy="0">
                  <a:srgbClr val="000000"/>
                </a:outerShdw>
              </a:effectLst>
            </a:endParaRPr>
          </a:p>
          <a:p>
            <a:pPr lvl="0" fontAlgn="base"/>
            <a:r>
              <a:rPr lang="en-GB" dirty="0">
                <a:effectLst>
                  <a:outerShdw sx="0" sy="0">
                    <a:srgbClr val="000000"/>
                  </a:outerShdw>
                </a:effectLst>
              </a:rPr>
              <a:t>Once you have made all the points, and allowed the glue to dry, carefully glue each one to each face of the original solid. </a:t>
            </a:r>
            <a:endParaRPr lang="en-ZA" dirty="0">
              <a:effectLst>
                <a:outerShdw sx="0" sy="0">
                  <a:srgbClr val="000000"/>
                </a:outerShdw>
              </a:effectLst>
            </a:endParaRPr>
          </a:p>
          <a:p>
            <a:pPr marL="0" indent="0">
              <a:buNone/>
            </a:pPr>
            <a:r>
              <a:rPr lang="en-GB" dirty="0"/>
              <a:t> </a:t>
            </a:r>
            <a:endParaRPr lang="en-ZA" dirty="0"/>
          </a:p>
          <a:p>
            <a:pPr marL="0" indent="0">
              <a:buNone/>
            </a:pPr>
            <a:endParaRPr lang="en-ZA" dirty="0"/>
          </a:p>
        </p:txBody>
      </p:sp>
      <p:sp>
        <p:nvSpPr>
          <p:cNvPr id="7" name="Rectangle 6"/>
          <p:cNvSpPr/>
          <p:nvPr/>
        </p:nvSpPr>
        <p:spPr>
          <a:xfrm>
            <a:off x="467544" y="2555733"/>
            <a:ext cx="8371656" cy="923330"/>
          </a:xfrm>
          <a:prstGeom prst="rect">
            <a:avLst/>
          </a:prstGeom>
        </p:spPr>
        <p:txBody>
          <a:bodyPr wrap="square">
            <a:spAutoFit/>
          </a:bodyPr>
          <a:lstStyle/>
          <a:p>
            <a:endParaRPr lang="en-ZA" dirty="0"/>
          </a:p>
          <a:p>
            <a:endParaRPr lang="en-ZA" dirty="0"/>
          </a:p>
          <a:p>
            <a:endParaRPr lang="en-ZA" dirty="0"/>
          </a:p>
        </p:txBody>
      </p:sp>
      <p:pic>
        <p:nvPicPr>
          <p:cNvPr id="5" name="Picture 4"/>
          <p:cNvPicPr>
            <a:picLocks noChangeAspect="1"/>
          </p:cNvPicPr>
          <p:nvPr/>
        </p:nvPicPr>
        <p:blipFill>
          <a:blip r:embed="rId2"/>
          <a:stretch>
            <a:fillRect/>
          </a:stretch>
        </p:blipFill>
        <p:spPr>
          <a:xfrm>
            <a:off x="2481924" y="2904947"/>
            <a:ext cx="3381847" cy="1649948"/>
          </a:xfrm>
          <a:prstGeom prst="rect">
            <a:avLst/>
          </a:prstGeom>
        </p:spPr>
      </p:pic>
      <p:sp>
        <p:nvSpPr>
          <p:cNvPr id="8" name="Rectangle 7"/>
          <p:cNvSpPr/>
          <p:nvPr/>
        </p:nvSpPr>
        <p:spPr>
          <a:xfrm>
            <a:off x="3747851" y="5184520"/>
            <a:ext cx="3475247" cy="369332"/>
          </a:xfrm>
          <a:prstGeom prst="rect">
            <a:avLst/>
          </a:prstGeom>
        </p:spPr>
        <p:txBody>
          <a:bodyPr wrap="none">
            <a:spAutoFit/>
          </a:bodyPr>
          <a:lstStyle/>
          <a:p>
            <a:r>
              <a:rPr lang="en-ZA" dirty="0"/>
              <a:t>Do Formative Activity 2 in your PoE</a:t>
            </a:r>
          </a:p>
        </p:txBody>
      </p:sp>
      <p:pic>
        <p:nvPicPr>
          <p:cNvPr id="9" name="Picture 8"/>
          <p:cNvPicPr>
            <a:picLocks noChangeAspect="1"/>
          </p:cNvPicPr>
          <p:nvPr/>
        </p:nvPicPr>
        <p:blipFill>
          <a:blip r:embed="rId3"/>
          <a:stretch>
            <a:fillRect/>
          </a:stretch>
        </p:blipFill>
        <p:spPr>
          <a:xfrm>
            <a:off x="843084" y="4966375"/>
            <a:ext cx="2168615" cy="735124"/>
          </a:xfrm>
          <a:prstGeom prst="rect">
            <a:avLst/>
          </a:prstGeom>
        </p:spPr>
      </p:pic>
      <p:sp>
        <p:nvSpPr>
          <p:cNvPr id="10" name="Rectangle 9"/>
          <p:cNvSpPr/>
          <p:nvPr/>
        </p:nvSpPr>
        <p:spPr>
          <a:xfrm>
            <a:off x="3747851" y="5657738"/>
            <a:ext cx="4572000" cy="646331"/>
          </a:xfrm>
          <a:prstGeom prst="rect">
            <a:avLst/>
          </a:prstGeom>
        </p:spPr>
        <p:txBody>
          <a:bodyPr>
            <a:spAutoFit/>
          </a:bodyPr>
          <a:lstStyle/>
          <a:p>
            <a:r>
              <a:rPr lang="en-ZA" dirty="0"/>
              <a:t>Do the Knowledge Questionnaire 2 in your PoE.</a:t>
            </a:r>
          </a:p>
        </p:txBody>
      </p:sp>
      <p:pic>
        <p:nvPicPr>
          <p:cNvPr id="11" name="Picture 10"/>
          <p:cNvPicPr>
            <a:picLocks noChangeAspect="1"/>
          </p:cNvPicPr>
          <p:nvPr/>
        </p:nvPicPr>
        <p:blipFill>
          <a:blip r:embed="rId4"/>
          <a:stretch>
            <a:fillRect/>
          </a:stretch>
        </p:blipFill>
        <p:spPr>
          <a:xfrm>
            <a:off x="843083" y="5809118"/>
            <a:ext cx="1976031" cy="736825"/>
          </a:xfrm>
          <a:prstGeom prst="rect">
            <a:avLst/>
          </a:prstGeom>
        </p:spPr>
      </p:pic>
    </p:spTree>
    <p:extLst>
      <p:ext uri="{BB962C8B-B14F-4D97-AF65-F5344CB8AC3E}">
        <p14:creationId xmlns:p14="http://schemas.microsoft.com/office/powerpoint/2010/main" val="2060118775"/>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STUDY UNIT 3</a:t>
            </a:r>
          </a:p>
        </p:txBody>
      </p:sp>
      <p:sp>
        <p:nvSpPr>
          <p:cNvPr id="3" name="Text Placeholder 2"/>
          <p:cNvSpPr>
            <a:spLocks noGrp="1"/>
          </p:cNvSpPr>
          <p:nvPr>
            <p:ph type="body" idx="1"/>
          </p:nvPr>
        </p:nvSpPr>
        <p:spPr/>
        <p:txBody>
          <a:bodyPr/>
          <a:lstStyle/>
          <a:p>
            <a:r>
              <a:rPr lang="en-GB" dirty="0"/>
              <a:t>PLANNING AND CONTROLLING FINANCIAL INSTRUMENTS</a:t>
            </a:r>
            <a:endParaRPr lang="en-ZA" dirty="0"/>
          </a:p>
        </p:txBody>
      </p:sp>
      <p:sp>
        <p:nvSpPr>
          <p:cNvPr id="4" name="Slide Number Placeholder 3"/>
          <p:cNvSpPr>
            <a:spLocks noGrp="1"/>
          </p:cNvSpPr>
          <p:nvPr>
            <p:ph type="sldNum" sz="quarter" idx="12"/>
          </p:nvPr>
        </p:nvSpPr>
        <p:spPr/>
        <p:txBody>
          <a:bodyPr/>
          <a:lstStyle/>
          <a:p>
            <a:fld id="{4980778A-6F9D-4141-8080-B8192EADCD40}" type="slidenum">
              <a:rPr lang="en-ZA" smtClean="0"/>
              <a:pPr/>
              <a:t>188</a:t>
            </a:fld>
            <a:endParaRPr lang="en-ZA" dirty="0"/>
          </a:p>
        </p:txBody>
      </p:sp>
    </p:spTree>
    <p:extLst>
      <p:ext uri="{BB962C8B-B14F-4D97-AF65-F5344CB8AC3E}">
        <p14:creationId xmlns:p14="http://schemas.microsoft.com/office/powerpoint/2010/main" val="1611537293"/>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ZA" dirty="0"/>
              <a:t>Introduction</a:t>
            </a: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189</a:t>
            </a:fld>
            <a:endParaRPr lang="en-ZA" dirty="0"/>
          </a:p>
        </p:txBody>
      </p:sp>
      <p:sp>
        <p:nvSpPr>
          <p:cNvPr id="4" name="Content Placeholder 3"/>
          <p:cNvSpPr>
            <a:spLocks noGrp="1"/>
          </p:cNvSpPr>
          <p:nvPr>
            <p:ph sz="quarter" idx="1"/>
          </p:nvPr>
        </p:nvSpPr>
        <p:spPr/>
        <p:txBody>
          <a:bodyPr/>
          <a:lstStyle/>
          <a:p>
            <a:r>
              <a:rPr lang="en-ZA" dirty="0"/>
              <a:t>Previously, both the way in which annual accounts are prepared and the information they contain has been discussed.  </a:t>
            </a:r>
          </a:p>
          <a:p>
            <a:endParaRPr lang="en-ZA" dirty="0"/>
          </a:p>
          <a:p>
            <a:r>
              <a:rPr lang="en-ZA" dirty="0"/>
              <a:t>Reading these accounts and understanding the story they tell is often useful and necessary to do as the absolute figures in the accounts are not particularly meaningful and they need to be put into context.  </a:t>
            </a:r>
          </a:p>
          <a:p>
            <a:pPr marL="0" indent="0">
              <a:buNone/>
            </a:pPr>
            <a:endParaRPr lang="en-ZA" dirty="0"/>
          </a:p>
        </p:txBody>
      </p:sp>
    </p:spTree>
    <p:extLst>
      <p:ext uri="{BB962C8B-B14F-4D97-AF65-F5344CB8AC3E}">
        <p14:creationId xmlns:p14="http://schemas.microsoft.com/office/powerpoint/2010/main" val="40564237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Assessment Brief</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19</a:t>
            </a:fld>
            <a:endParaRPr lang="en-ZA" dirty="0"/>
          </a:p>
        </p:txBody>
      </p:sp>
      <p:sp>
        <p:nvSpPr>
          <p:cNvPr id="5" name="Content Placeholder 4"/>
          <p:cNvSpPr>
            <a:spLocks noGrp="1"/>
          </p:cNvSpPr>
          <p:nvPr>
            <p:ph sz="quarter" idx="1"/>
          </p:nvPr>
        </p:nvSpPr>
        <p:spPr/>
        <p:txBody>
          <a:bodyPr>
            <a:normAutofit/>
          </a:bodyPr>
          <a:lstStyle/>
          <a:p>
            <a:pPr marL="0" indent="0">
              <a:buNone/>
            </a:pPr>
            <a:r>
              <a:rPr lang="en-ZA" b="1" dirty="0"/>
              <a:t>ENJO Assessment Process:</a:t>
            </a:r>
          </a:p>
          <a:p>
            <a:pPr>
              <a:buFont typeface="Arial" panose="020B0604020202020204" pitchFamily="34" charset="0"/>
              <a:buChar char="•"/>
            </a:pPr>
            <a:endParaRPr lang="en-ZA" b="1" dirty="0"/>
          </a:p>
          <a:p>
            <a:pPr lvl="1">
              <a:buFont typeface="Arial" panose="020B0604020202020204" pitchFamily="34" charset="0"/>
              <a:buChar char="•"/>
            </a:pPr>
            <a:r>
              <a:rPr lang="en-ZA" dirty="0"/>
              <a:t>Integrated assessment against current SAQA registered unit standards and qualifications in a fair, valid, reliable and practicable manner.</a:t>
            </a:r>
            <a:endParaRPr lang="en-US" dirty="0"/>
          </a:p>
          <a:p>
            <a:pPr lvl="1">
              <a:buFont typeface="Arial" panose="020B0604020202020204" pitchFamily="34" charset="0"/>
              <a:buChar char="•"/>
            </a:pPr>
            <a:r>
              <a:rPr lang="en-ZA" dirty="0"/>
              <a:t>Moderation and verification procedures carried as per SAQA requirements.</a:t>
            </a:r>
          </a:p>
          <a:p>
            <a:pPr lvl="1">
              <a:buFont typeface="Arial" panose="020B0604020202020204" pitchFamily="34" charset="0"/>
              <a:buChar char="•"/>
            </a:pPr>
            <a:r>
              <a:rPr lang="en-ZA" dirty="0"/>
              <a:t>Learner competence demonstrated through formative and summative assessments.</a:t>
            </a:r>
            <a:endParaRPr lang="en-US" dirty="0"/>
          </a:p>
          <a:p>
            <a:endParaRPr lang="en-ZA" dirty="0"/>
          </a:p>
        </p:txBody>
      </p:sp>
    </p:spTree>
    <p:extLst>
      <p:ext uri="{BB962C8B-B14F-4D97-AF65-F5344CB8AC3E}">
        <p14:creationId xmlns:p14="http://schemas.microsoft.com/office/powerpoint/2010/main" val="3010335693"/>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ZA" dirty="0"/>
              <a:t>Terminology </a:t>
            </a:r>
          </a:p>
        </p:txBody>
      </p:sp>
      <p:sp>
        <p:nvSpPr>
          <p:cNvPr id="3" name="Slide Number Placeholder 2"/>
          <p:cNvSpPr>
            <a:spLocks noGrp="1"/>
          </p:cNvSpPr>
          <p:nvPr>
            <p:ph type="sldNum" sz="quarter" idx="12"/>
          </p:nvPr>
        </p:nvSpPr>
        <p:spPr/>
        <p:txBody>
          <a:bodyPr/>
          <a:lstStyle/>
          <a:p>
            <a:fld id="{32F83655-DC73-417F-8B26-EB7A1DBB5382}" type="slidenum">
              <a:rPr lang="en-ZA" smtClean="0"/>
              <a:pPr/>
              <a:t>190</a:t>
            </a:fld>
            <a:endParaRPr lang="en-ZA" dirty="0"/>
          </a:p>
        </p:txBody>
      </p:sp>
      <p:pic>
        <p:nvPicPr>
          <p:cNvPr id="5" name="Content Placeholder 4"/>
          <p:cNvPicPr>
            <a:picLocks noGrp="1" noChangeAspect="1"/>
          </p:cNvPicPr>
          <p:nvPr>
            <p:ph sz="quarter" idx="1"/>
          </p:nvPr>
        </p:nvPicPr>
        <p:blipFill>
          <a:blip r:embed="rId2"/>
          <a:stretch>
            <a:fillRect/>
          </a:stretch>
        </p:blipFill>
        <p:spPr>
          <a:xfrm>
            <a:off x="860927" y="1789694"/>
            <a:ext cx="7748149" cy="3593675"/>
          </a:xfrm>
          <a:prstGeom prst="rect">
            <a:avLst/>
          </a:prstGeom>
        </p:spPr>
      </p:pic>
    </p:spTree>
    <p:extLst>
      <p:ext uri="{BB962C8B-B14F-4D97-AF65-F5344CB8AC3E}">
        <p14:creationId xmlns:p14="http://schemas.microsoft.com/office/powerpoint/2010/main" val="2349513555"/>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74638"/>
            <a:ext cx="8219256" cy="626883"/>
          </a:xfrm>
        </p:spPr>
        <p:txBody>
          <a:bodyPr>
            <a:normAutofit fontScale="90000"/>
          </a:bodyPr>
          <a:lstStyle/>
          <a:p>
            <a:pPr algn="ctr"/>
            <a:br>
              <a:rPr lang="en-ZA" dirty="0"/>
            </a:br>
            <a:r>
              <a:rPr lang="en-ZA" dirty="0"/>
              <a:t>Cash Flow / Liquidity</a:t>
            </a: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191</a:t>
            </a:fld>
            <a:endParaRPr lang="en-ZA" dirty="0"/>
          </a:p>
        </p:txBody>
      </p:sp>
      <p:sp>
        <p:nvSpPr>
          <p:cNvPr id="4" name="Content Placeholder 3"/>
          <p:cNvSpPr>
            <a:spLocks noGrp="1"/>
          </p:cNvSpPr>
          <p:nvPr>
            <p:ph sz="quarter" idx="1"/>
          </p:nvPr>
        </p:nvSpPr>
        <p:spPr>
          <a:xfrm>
            <a:off x="467544" y="1220113"/>
            <a:ext cx="8219256" cy="4680000"/>
          </a:xfrm>
        </p:spPr>
        <p:txBody>
          <a:bodyPr>
            <a:normAutofit fontScale="85000" lnSpcReduction="10000"/>
          </a:bodyPr>
          <a:lstStyle/>
          <a:p>
            <a:pPr marL="0" indent="0">
              <a:buNone/>
            </a:pPr>
            <a:r>
              <a:rPr lang="en-ZA" dirty="0"/>
              <a:t> </a:t>
            </a:r>
          </a:p>
          <a:p>
            <a:r>
              <a:rPr lang="en-ZA" dirty="0"/>
              <a:t>The gap between revenues and earnings is created by expenses. Operating expenses, or overheads, are the costs of doing business, such as paying employees, leasing space for an organisation running costs, such as electricity, water and food and marketing the organisation. </a:t>
            </a:r>
          </a:p>
          <a:p>
            <a:endParaRPr lang="en-ZA" dirty="0"/>
          </a:p>
          <a:p>
            <a:r>
              <a:rPr lang="en-ZA" dirty="0"/>
              <a:t>As with one-time gains, one-time losses should be excluded when looking at an organisation’s long-term prospects.</a:t>
            </a:r>
          </a:p>
          <a:p>
            <a:pPr marL="0" indent="0">
              <a:buNone/>
            </a:pPr>
            <a:endParaRPr lang="en-ZA" dirty="0"/>
          </a:p>
          <a:p>
            <a:r>
              <a:rPr lang="en-ZA" dirty="0"/>
              <a:t>If expenses grow faster than revenues, earnings will shrink.</a:t>
            </a:r>
          </a:p>
          <a:p>
            <a:pPr marL="0" indent="0">
              <a:buNone/>
            </a:pPr>
            <a:endParaRPr lang="en-ZA" dirty="0"/>
          </a:p>
          <a:p>
            <a:r>
              <a:rPr lang="en-ZA" dirty="0"/>
              <a:t>For a company that's growing rapidly, redirecting money to stimulate growth may make sense, but profits from the growth should be reflected in future earnings as revenues and expenses stabilise.</a:t>
            </a:r>
          </a:p>
          <a:p>
            <a:pPr marL="0" indent="0">
              <a:buNone/>
            </a:pPr>
            <a:endParaRPr lang="en-ZA" dirty="0"/>
          </a:p>
        </p:txBody>
      </p:sp>
    </p:spTree>
    <p:extLst>
      <p:ext uri="{BB962C8B-B14F-4D97-AF65-F5344CB8AC3E}">
        <p14:creationId xmlns:p14="http://schemas.microsoft.com/office/powerpoint/2010/main" val="2255894675"/>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74638"/>
            <a:ext cx="8219256" cy="626883"/>
          </a:xfrm>
        </p:spPr>
        <p:txBody>
          <a:bodyPr>
            <a:normAutofit fontScale="90000"/>
          </a:bodyPr>
          <a:lstStyle/>
          <a:p>
            <a:pPr algn="ctr"/>
            <a:br>
              <a:rPr lang="en-ZA" dirty="0"/>
            </a:br>
            <a:r>
              <a:rPr lang="en-ZA" dirty="0"/>
              <a:t>Cash Flow / Liquidity</a:t>
            </a: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192</a:t>
            </a:fld>
            <a:endParaRPr lang="en-ZA" dirty="0"/>
          </a:p>
        </p:txBody>
      </p:sp>
      <p:sp>
        <p:nvSpPr>
          <p:cNvPr id="4" name="Content Placeholder 3"/>
          <p:cNvSpPr>
            <a:spLocks noGrp="1"/>
          </p:cNvSpPr>
          <p:nvPr>
            <p:ph sz="quarter" idx="1"/>
          </p:nvPr>
        </p:nvSpPr>
        <p:spPr>
          <a:xfrm>
            <a:off x="467544" y="1220113"/>
            <a:ext cx="8219256" cy="4680000"/>
          </a:xfrm>
        </p:spPr>
        <p:txBody>
          <a:bodyPr>
            <a:normAutofit fontScale="85000" lnSpcReduction="20000"/>
          </a:bodyPr>
          <a:lstStyle/>
          <a:p>
            <a:pPr marL="0" indent="0">
              <a:buNone/>
            </a:pPr>
            <a:r>
              <a:rPr lang="en-ZA" b="1" dirty="0"/>
              <a:t>Factors to be aware of:</a:t>
            </a:r>
          </a:p>
          <a:p>
            <a:pPr marL="0" indent="0">
              <a:buNone/>
            </a:pPr>
            <a:endParaRPr lang="en-ZA" b="1" dirty="0"/>
          </a:p>
          <a:p>
            <a:pPr marL="0" lvl="0" indent="0" fontAlgn="base">
              <a:buNone/>
            </a:pPr>
            <a:r>
              <a:rPr lang="en-GB" b="1" dirty="0">
                <a:effectLst>
                  <a:outerShdw sx="0" sy="0">
                    <a:srgbClr val="000000"/>
                  </a:outerShdw>
                </a:effectLst>
              </a:rPr>
              <a:t>Cash flow:</a:t>
            </a:r>
            <a:r>
              <a:rPr lang="en-GB" dirty="0">
                <a:effectLst>
                  <a:outerShdw sx="0" sy="0">
                    <a:srgbClr val="000000"/>
                  </a:outerShdw>
                </a:effectLst>
              </a:rPr>
              <a:t> A measure of how much money is flowing into the organisation minus how much is being paid out. It should grow with earnings. </a:t>
            </a:r>
          </a:p>
          <a:p>
            <a:pPr lvl="0" fontAlgn="base"/>
            <a:r>
              <a:rPr lang="en-GB" dirty="0">
                <a:effectLst>
                  <a:outerShdw sx="0" sy="0">
                    <a:srgbClr val="000000"/>
                  </a:outerShdw>
                </a:effectLst>
              </a:rPr>
              <a:t>Since cash flow looks at income without regard to fixed expenses, items such as taxes, interest and non-cash charges won't mask an organisation's ability to generate income from its core business.</a:t>
            </a:r>
          </a:p>
          <a:p>
            <a:pPr lvl="0" fontAlgn="base"/>
            <a:r>
              <a:rPr lang="en-GB" dirty="0">
                <a:effectLst>
                  <a:outerShdw sx="0" sy="0">
                    <a:srgbClr val="000000"/>
                  </a:outerShdw>
                </a:effectLst>
              </a:rPr>
              <a:t> Information about cash flow can generally be found along with the discussion about liquidity.</a:t>
            </a:r>
          </a:p>
          <a:p>
            <a:pPr marL="0" lvl="0" indent="0" fontAlgn="base">
              <a:buNone/>
            </a:pPr>
            <a:endParaRPr lang="en-ZA" dirty="0">
              <a:effectLst>
                <a:outerShdw sx="0" sy="0">
                  <a:srgbClr val="000000"/>
                </a:outerShdw>
              </a:effectLst>
            </a:endParaRPr>
          </a:p>
          <a:p>
            <a:pPr marL="0" indent="0">
              <a:buNone/>
            </a:pPr>
            <a:r>
              <a:rPr lang="en-ZA" b="1" dirty="0"/>
              <a:t>Credit:</a:t>
            </a:r>
            <a:r>
              <a:rPr lang="en-ZA" dirty="0"/>
              <a:t>  Ensure that the organisation is not allowing unusually high levels of credit. </a:t>
            </a:r>
          </a:p>
          <a:p>
            <a:r>
              <a:rPr lang="en-ZA" dirty="0"/>
              <a:t>Check accounts receivable to see how much the organisation is owed by clients who have purchased goods or services on credit. </a:t>
            </a:r>
          </a:p>
          <a:p>
            <a:r>
              <a:rPr lang="en-ZA" dirty="0"/>
              <a:t>This gets tallied as a current asset even though the organisation has not yet received payment</a:t>
            </a:r>
          </a:p>
        </p:txBody>
      </p:sp>
    </p:spTree>
    <p:extLst>
      <p:ext uri="{BB962C8B-B14F-4D97-AF65-F5344CB8AC3E}">
        <p14:creationId xmlns:p14="http://schemas.microsoft.com/office/powerpoint/2010/main" val="235308241"/>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74638"/>
            <a:ext cx="8219256" cy="626883"/>
          </a:xfrm>
        </p:spPr>
        <p:txBody>
          <a:bodyPr>
            <a:normAutofit fontScale="90000"/>
          </a:bodyPr>
          <a:lstStyle/>
          <a:p>
            <a:pPr algn="ctr"/>
            <a:br>
              <a:rPr lang="en-ZA" dirty="0"/>
            </a:br>
            <a:r>
              <a:rPr lang="en-ZA" dirty="0"/>
              <a:t>Cash Flow / Liquidity</a:t>
            </a: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193</a:t>
            </a:fld>
            <a:endParaRPr lang="en-ZA" dirty="0"/>
          </a:p>
        </p:txBody>
      </p:sp>
      <p:sp>
        <p:nvSpPr>
          <p:cNvPr id="4" name="Content Placeholder 3"/>
          <p:cNvSpPr>
            <a:spLocks noGrp="1"/>
          </p:cNvSpPr>
          <p:nvPr>
            <p:ph sz="quarter" idx="1"/>
          </p:nvPr>
        </p:nvSpPr>
        <p:spPr>
          <a:xfrm>
            <a:off x="467544" y="1220113"/>
            <a:ext cx="8219256" cy="4680000"/>
          </a:xfrm>
        </p:spPr>
        <p:txBody>
          <a:bodyPr>
            <a:normAutofit fontScale="92500" lnSpcReduction="20000"/>
          </a:bodyPr>
          <a:lstStyle/>
          <a:p>
            <a:pPr marL="0" lvl="0" indent="0" fontAlgn="base">
              <a:buNone/>
            </a:pPr>
            <a:r>
              <a:rPr lang="en-GB" b="1" dirty="0">
                <a:effectLst>
                  <a:outerShdw sx="0" sy="0">
                    <a:srgbClr val="000000"/>
                  </a:outerShdw>
                </a:effectLst>
              </a:rPr>
              <a:t>Stock:</a:t>
            </a:r>
            <a:r>
              <a:rPr lang="en-GB" dirty="0">
                <a:effectLst>
                  <a:outerShdw sx="0" sy="0">
                    <a:srgbClr val="000000"/>
                  </a:outerShdw>
                </a:effectLst>
              </a:rPr>
              <a:t>  Look for consistency in inventory levels. </a:t>
            </a:r>
          </a:p>
          <a:p>
            <a:pPr fontAlgn="base"/>
            <a:r>
              <a:rPr lang="en-GB" dirty="0">
                <a:effectLst>
                  <a:outerShdw sx="0" sy="0">
                    <a:srgbClr val="000000"/>
                  </a:outerShdw>
                </a:effectLst>
              </a:rPr>
              <a:t>Sudden jumps could signal overzealous production or shrinking demand in the marketplace. </a:t>
            </a:r>
          </a:p>
          <a:p>
            <a:pPr fontAlgn="base"/>
            <a:r>
              <a:rPr lang="en-GB" dirty="0">
                <a:effectLst>
                  <a:outerShdw sx="0" sy="0">
                    <a:srgbClr val="000000"/>
                  </a:outerShdw>
                </a:effectLst>
              </a:rPr>
              <a:t>This is especially worrisome in the high-tech sector, where technological advances can quickly turn today's leading-edge product into tomorrow's obsolete clunker. </a:t>
            </a:r>
          </a:p>
          <a:p>
            <a:pPr fontAlgn="base"/>
            <a:r>
              <a:rPr lang="en-GB" dirty="0">
                <a:effectLst>
                  <a:outerShdw sx="0" sy="0">
                    <a:srgbClr val="000000"/>
                  </a:outerShdw>
                </a:effectLst>
              </a:rPr>
              <a:t>To reduce stockpiles, management may have to offer steep discounts, which will cut into future earnings.</a:t>
            </a:r>
          </a:p>
          <a:p>
            <a:pPr lvl="0" fontAlgn="base"/>
            <a:endParaRPr lang="en-ZA" dirty="0">
              <a:effectLst>
                <a:outerShdw sx="0" sy="0">
                  <a:srgbClr val="000000"/>
                </a:outerShdw>
              </a:effectLst>
            </a:endParaRPr>
          </a:p>
          <a:p>
            <a:pPr marL="0" indent="0" fontAlgn="base">
              <a:buNone/>
            </a:pPr>
            <a:r>
              <a:rPr lang="en-GB" b="1" dirty="0">
                <a:effectLst>
                  <a:outerShdw sx="0" sy="0">
                    <a:srgbClr val="000000"/>
                  </a:outerShdw>
                </a:effectLst>
              </a:rPr>
              <a:t>Research and Development (R&amp;D):</a:t>
            </a:r>
            <a:r>
              <a:rPr lang="en-GB" dirty="0">
                <a:effectLst>
                  <a:outerShdw sx="0" sy="0">
                    <a:srgbClr val="000000"/>
                  </a:outerShdw>
                </a:effectLst>
              </a:rPr>
              <a:t>  </a:t>
            </a:r>
          </a:p>
          <a:p>
            <a:pPr fontAlgn="base"/>
            <a:r>
              <a:rPr lang="en-GB" dirty="0">
                <a:effectLst>
                  <a:outerShdw sx="0" sy="0">
                    <a:srgbClr val="000000"/>
                  </a:outerShdw>
                </a:effectLst>
              </a:rPr>
              <a:t>If R&amp;D expenditures fall, the company may become less able to keep up with competition. </a:t>
            </a:r>
          </a:p>
          <a:p>
            <a:pPr fontAlgn="base"/>
            <a:r>
              <a:rPr lang="en-GB" dirty="0">
                <a:effectLst>
                  <a:outerShdw sx="0" sy="0">
                    <a:srgbClr val="000000"/>
                  </a:outerShdw>
                </a:effectLst>
              </a:rPr>
              <a:t>Increases should be accompanied by new and improved services and teaching methods, otherwise the organisation may not be spending wisely.</a:t>
            </a:r>
            <a:endParaRPr lang="en-ZA" dirty="0">
              <a:effectLst>
                <a:outerShdw sx="0" sy="0">
                  <a:srgbClr val="000000"/>
                </a:outerShdw>
              </a:effectLst>
            </a:endParaRPr>
          </a:p>
          <a:p>
            <a:pPr marL="0" indent="0">
              <a:buNone/>
            </a:pPr>
            <a:endParaRPr lang="en-ZA" dirty="0"/>
          </a:p>
        </p:txBody>
      </p:sp>
    </p:spTree>
    <p:extLst>
      <p:ext uri="{BB962C8B-B14F-4D97-AF65-F5344CB8AC3E}">
        <p14:creationId xmlns:p14="http://schemas.microsoft.com/office/powerpoint/2010/main" val="566544548"/>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74638"/>
            <a:ext cx="8219256" cy="626883"/>
          </a:xfrm>
        </p:spPr>
        <p:txBody>
          <a:bodyPr>
            <a:normAutofit fontScale="90000"/>
          </a:bodyPr>
          <a:lstStyle/>
          <a:p>
            <a:pPr algn="ctr"/>
            <a:br>
              <a:rPr lang="en-ZA" dirty="0"/>
            </a:br>
            <a:r>
              <a:rPr lang="en-ZA" dirty="0"/>
              <a:t>Cash Flow / Liquidity</a:t>
            </a: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194</a:t>
            </a:fld>
            <a:endParaRPr lang="en-ZA" dirty="0"/>
          </a:p>
        </p:txBody>
      </p:sp>
      <p:sp>
        <p:nvSpPr>
          <p:cNvPr id="4" name="Content Placeholder 3"/>
          <p:cNvSpPr>
            <a:spLocks noGrp="1"/>
          </p:cNvSpPr>
          <p:nvPr>
            <p:ph sz="quarter" idx="1"/>
          </p:nvPr>
        </p:nvSpPr>
        <p:spPr>
          <a:xfrm>
            <a:off x="467544" y="1220113"/>
            <a:ext cx="8219256" cy="4680000"/>
          </a:xfrm>
        </p:spPr>
        <p:txBody>
          <a:bodyPr>
            <a:normAutofit lnSpcReduction="10000"/>
          </a:bodyPr>
          <a:lstStyle/>
          <a:p>
            <a:pPr marL="0" indent="0">
              <a:buNone/>
            </a:pPr>
            <a:endParaRPr lang="en-ZA" dirty="0"/>
          </a:p>
          <a:p>
            <a:r>
              <a:rPr lang="en-ZA" dirty="0"/>
              <a:t>In addition to all the numbers, the entire set of financial statements, including notes, should be read to put the numbers in context with the organisation’s  goals and strategies. </a:t>
            </a:r>
          </a:p>
          <a:p>
            <a:endParaRPr lang="en-ZA" dirty="0"/>
          </a:p>
          <a:p>
            <a:r>
              <a:rPr lang="en-ZA" dirty="0"/>
              <a:t>This section should offer explanations for any figures that seem out of line.</a:t>
            </a:r>
          </a:p>
          <a:p>
            <a:endParaRPr lang="en-ZA" dirty="0"/>
          </a:p>
          <a:p>
            <a:r>
              <a:rPr lang="en-ZA" dirty="0"/>
              <a:t> The financial outlook may also contain management's strategy on competition and industry trends that can affect business.</a:t>
            </a:r>
          </a:p>
          <a:p>
            <a:pPr marL="0" indent="0">
              <a:buNone/>
            </a:pPr>
            <a:endParaRPr lang="en-ZA" dirty="0"/>
          </a:p>
        </p:txBody>
      </p:sp>
    </p:spTree>
    <p:extLst>
      <p:ext uri="{BB962C8B-B14F-4D97-AF65-F5344CB8AC3E}">
        <p14:creationId xmlns:p14="http://schemas.microsoft.com/office/powerpoint/2010/main" val="3854000529"/>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74638"/>
            <a:ext cx="8219256" cy="626883"/>
          </a:xfrm>
        </p:spPr>
        <p:txBody>
          <a:bodyPr>
            <a:normAutofit fontScale="90000"/>
          </a:bodyPr>
          <a:lstStyle/>
          <a:p>
            <a:pPr algn="ctr"/>
            <a:br>
              <a:rPr lang="en-ZA" dirty="0"/>
            </a:br>
            <a:r>
              <a:rPr lang="en-ZA" dirty="0"/>
              <a:t>Cash Flow / Liquidity</a:t>
            </a: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195</a:t>
            </a:fld>
            <a:endParaRPr lang="en-ZA" dirty="0"/>
          </a:p>
        </p:txBody>
      </p:sp>
      <p:sp>
        <p:nvSpPr>
          <p:cNvPr id="4" name="Content Placeholder 3"/>
          <p:cNvSpPr>
            <a:spLocks noGrp="1"/>
          </p:cNvSpPr>
          <p:nvPr>
            <p:ph sz="quarter" idx="1"/>
          </p:nvPr>
        </p:nvSpPr>
        <p:spPr>
          <a:xfrm>
            <a:off x="467544" y="1220113"/>
            <a:ext cx="8219256" cy="4680000"/>
          </a:xfrm>
        </p:spPr>
        <p:txBody>
          <a:bodyPr>
            <a:normAutofit fontScale="92500" lnSpcReduction="20000"/>
          </a:bodyPr>
          <a:lstStyle/>
          <a:p>
            <a:pPr marL="0" indent="0">
              <a:buNone/>
            </a:pPr>
            <a:endParaRPr lang="en-ZA" dirty="0"/>
          </a:p>
          <a:p>
            <a:r>
              <a:rPr lang="en-ZA" dirty="0"/>
              <a:t>It is vitally important that the liquidity indicators are observed closely.  </a:t>
            </a:r>
          </a:p>
          <a:p>
            <a:r>
              <a:rPr lang="en-ZA" dirty="0"/>
              <a:t>The cash flow statements will already give a clear indication of the organisation’s liquidity position and this can be confirmed by examining the liquidity ratios. </a:t>
            </a:r>
          </a:p>
          <a:p>
            <a:r>
              <a:rPr lang="en-ZA" dirty="0"/>
              <a:t> However, do not assume that an organisation is about to go into liquidation when its current assets are less than its current liabilities.  </a:t>
            </a:r>
          </a:p>
          <a:p>
            <a:r>
              <a:rPr lang="en-ZA" dirty="0"/>
              <a:t>Be aware of the timing when cash will be received and when it will be paid out.  </a:t>
            </a:r>
          </a:p>
          <a:p>
            <a:pPr marL="0" indent="0">
              <a:buNone/>
            </a:pPr>
            <a:endParaRPr lang="en-ZA" dirty="0"/>
          </a:p>
          <a:p>
            <a:pPr marL="0" indent="0">
              <a:buNone/>
            </a:pPr>
            <a:r>
              <a:rPr lang="en-ZA" dirty="0"/>
              <a:t>The investment ratios of an organisation can also be addressed.  Some of these incorporate data external to the organisation.  </a:t>
            </a:r>
          </a:p>
          <a:p>
            <a:pPr marL="0" indent="0">
              <a:buNone/>
            </a:pPr>
            <a:endParaRPr lang="en-ZA" dirty="0"/>
          </a:p>
        </p:txBody>
      </p:sp>
    </p:spTree>
    <p:extLst>
      <p:ext uri="{BB962C8B-B14F-4D97-AF65-F5344CB8AC3E}">
        <p14:creationId xmlns:p14="http://schemas.microsoft.com/office/powerpoint/2010/main" val="796530458"/>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ZA" dirty="0"/>
              <a:t>Analysis of Financial Statements</a:t>
            </a: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196</a:t>
            </a:fld>
            <a:endParaRPr lang="en-ZA" dirty="0"/>
          </a:p>
        </p:txBody>
      </p:sp>
      <p:sp>
        <p:nvSpPr>
          <p:cNvPr id="4" name="Content Placeholder 3"/>
          <p:cNvSpPr>
            <a:spLocks noGrp="1"/>
          </p:cNvSpPr>
          <p:nvPr>
            <p:ph sz="quarter" idx="1"/>
          </p:nvPr>
        </p:nvSpPr>
        <p:spPr/>
        <p:txBody>
          <a:bodyPr>
            <a:normAutofit fontScale="77500" lnSpcReduction="20000"/>
          </a:bodyPr>
          <a:lstStyle/>
          <a:p>
            <a:pPr marL="0" indent="0">
              <a:buNone/>
            </a:pPr>
            <a:endParaRPr lang="en-ZA" dirty="0"/>
          </a:p>
          <a:p>
            <a:r>
              <a:rPr lang="en-ZA" dirty="0"/>
              <a:t>It is important to realise that the </a:t>
            </a:r>
            <a:r>
              <a:rPr lang="en-ZA" b="1" dirty="0"/>
              <a:t>analysing of financial reports</a:t>
            </a:r>
            <a:r>
              <a:rPr lang="en-ZA" dirty="0"/>
              <a:t> is as </a:t>
            </a:r>
            <a:r>
              <a:rPr lang="en-ZA" b="1" dirty="0"/>
              <a:t>important</a:t>
            </a:r>
            <a:r>
              <a:rPr lang="en-ZA" dirty="0"/>
              <a:t> as the </a:t>
            </a:r>
            <a:r>
              <a:rPr lang="en-ZA" b="1" dirty="0"/>
              <a:t>financial statements</a:t>
            </a:r>
            <a:r>
              <a:rPr lang="en-ZA" dirty="0"/>
              <a:t> itself, if not more important.  It will have no sense to have financial statements for an organisation, if nobody knows how to interpret the different figures and to determine if the organisation has performed better or worse compared to the previous years.</a:t>
            </a:r>
          </a:p>
          <a:p>
            <a:pPr marL="0" indent="0">
              <a:buNone/>
            </a:pPr>
            <a:endParaRPr lang="en-ZA" dirty="0"/>
          </a:p>
          <a:p>
            <a:r>
              <a:rPr lang="en-ZA" dirty="0"/>
              <a:t>Interpretation of accounts is a detailed explanation of the financial performance of an organisation incorporating the information contained within a set of financial accounts.</a:t>
            </a:r>
          </a:p>
          <a:p>
            <a:pPr marL="0" indent="0">
              <a:buNone/>
            </a:pPr>
            <a:endParaRPr lang="en-ZA" dirty="0"/>
          </a:p>
          <a:p>
            <a:pPr marL="0" indent="0">
              <a:buNone/>
            </a:pPr>
            <a:r>
              <a:rPr lang="en-ZA" b="1" dirty="0"/>
              <a:t>The basic procedure involves three main stages:</a:t>
            </a:r>
          </a:p>
          <a:p>
            <a:pPr marL="0" indent="0">
              <a:buNone/>
            </a:pPr>
            <a:endParaRPr lang="en-ZA" dirty="0"/>
          </a:p>
          <a:p>
            <a:pPr lvl="0" fontAlgn="base"/>
            <a:r>
              <a:rPr lang="en-GB" dirty="0">
                <a:effectLst>
                  <a:outerShdw sx="0" sy="0">
                    <a:srgbClr val="000000"/>
                  </a:outerShdw>
                </a:effectLst>
              </a:rPr>
              <a:t>The collection of data</a:t>
            </a:r>
            <a:endParaRPr lang="en-ZA" dirty="0">
              <a:effectLst>
                <a:outerShdw sx="0" sy="0">
                  <a:srgbClr val="000000"/>
                </a:outerShdw>
              </a:effectLst>
            </a:endParaRPr>
          </a:p>
          <a:p>
            <a:pPr lvl="0" fontAlgn="base"/>
            <a:r>
              <a:rPr lang="en-GB" dirty="0">
                <a:effectLst>
                  <a:outerShdw sx="0" sy="0">
                    <a:srgbClr val="000000"/>
                  </a:outerShdw>
                </a:effectLst>
              </a:rPr>
              <a:t>The analysis of the data collected </a:t>
            </a:r>
            <a:endParaRPr lang="en-ZA" dirty="0">
              <a:effectLst>
                <a:outerShdw sx="0" sy="0">
                  <a:srgbClr val="000000"/>
                </a:outerShdw>
              </a:effectLst>
            </a:endParaRPr>
          </a:p>
          <a:p>
            <a:pPr lvl="0" fontAlgn="base"/>
            <a:r>
              <a:rPr lang="en-GB" dirty="0">
                <a:effectLst>
                  <a:outerShdw sx="0" sy="0">
                    <a:srgbClr val="000000"/>
                  </a:outerShdw>
                </a:effectLst>
              </a:rPr>
              <a:t>The interpretation of the results</a:t>
            </a:r>
            <a:endParaRPr lang="en-ZA" dirty="0">
              <a:effectLst>
                <a:outerShdw sx="0" sy="0">
                  <a:srgbClr val="000000"/>
                </a:outerShdw>
              </a:effectLst>
            </a:endParaRPr>
          </a:p>
          <a:p>
            <a:endParaRPr lang="en-ZA" dirty="0"/>
          </a:p>
        </p:txBody>
      </p:sp>
    </p:spTree>
    <p:extLst>
      <p:ext uri="{BB962C8B-B14F-4D97-AF65-F5344CB8AC3E}">
        <p14:creationId xmlns:p14="http://schemas.microsoft.com/office/powerpoint/2010/main" val="3617839807"/>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ZA" dirty="0"/>
              <a:t>Analysis of Financial Statements</a:t>
            </a: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197</a:t>
            </a:fld>
            <a:endParaRPr lang="en-ZA" dirty="0"/>
          </a:p>
        </p:txBody>
      </p:sp>
      <p:sp>
        <p:nvSpPr>
          <p:cNvPr id="4" name="Content Placeholder 3"/>
          <p:cNvSpPr>
            <a:spLocks noGrp="1"/>
          </p:cNvSpPr>
          <p:nvPr>
            <p:ph sz="quarter" idx="1"/>
          </p:nvPr>
        </p:nvSpPr>
        <p:spPr/>
        <p:txBody>
          <a:bodyPr>
            <a:normAutofit lnSpcReduction="10000"/>
          </a:bodyPr>
          <a:lstStyle/>
          <a:p>
            <a:pPr marL="0" indent="0">
              <a:buNone/>
            </a:pPr>
            <a:r>
              <a:rPr lang="en-ZA" dirty="0"/>
              <a:t>Financial interpretation is concerned with an organisation’s financial health – both presently and in the future.  </a:t>
            </a:r>
          </a:p>
          <a:p>
            <a:pPr marL="0" indent="0">
              <a:buNone/>
            </a:pPr>
            <a:endParaRPr lang="en-ZA" dirty="0"/>
          </a:p>
          <a:p>
            <a:pPr marL="0" indent="0">
              <a:buNone/>
            </a:pPr>
            <a:r>
              <a:rPr lang="en-ZA" b="1" dirty="0"/>
              <a:t>The following aspects can help this interpretation:</a:t>
            </a:r>
          </a:p>
          <a:p>
            <a:pPr marL="0" indent="0">
              <a:buNone/>
            </a:pPr>
            <a:endParaRPr lang="en-ZA" dirty="0"/>
          </a:p>
          <a:p>
            <a:r>
              <a:rPr lang="en-ZA" dirty="0"/>
              <a:t>Profitability</a:t>
            </a:r>
          </a:p>
          <a:p>
            <a:r>
              <a:rPr lang="en-ZA" dirty="0"/>
              <a:t>Efficiency</a:t>
            </a:r>
          </a:p>
          <a:p>
            <a:r>
              <a:rPr lang="en-ZA" dirty="0"/>
              <a:t>Liquidity - can the business pay its dues?</a:t>
            </a:r>
          </a:p>
          <a:p>
            <a:r>
              <a:rPr lang="en-ZA" dirty="0"/>
              <a:t>Financial structure - is the split of financing between shareholders and borrowing sensible and safe?</a:t>
            </a:r>
          </a:p>
          <a:p>
            <a:r>
              <a:rPr lang="en-ZA" dirty="0"/>
              <a:t>Shareholder satisfaction 	 </a:t>
            </a:r>
          </a:p>
          <a:p>
            <a:pPr marL="0" indent="0">
              <a:buNone/>
            </a:pPr>
            <a:endParaRPr lang="en-ZA" dirty="0"/>
          </a:p>
        </p:txBody>
      </p:sp>
    </p:spTree>
    <p:extLst>
      <p:ext uri="{BB962C8B-B14F-4D97-AF65-F5344CB8AC3E}">
        <p14:creationId xmlns:p14="http://schemas.microsoft.com/office/powerpoint/2010/main" val="3636723594"/>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ZA" dirty="0"/>
              <a:t>Analysis of Financial Statements</a:t>
            </a: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198</a:t>
            </a:fld>
            <a:endParaRPr lang="en-ZA" dirty="0"/>
          </a:p>
        </p:txBody>
      </p:sp>
      <p:sp>
        <p:nvSpPr>
          <p:cNvPr id="4" name="Content Placeholder 3"/>
          <p:cNvSpPr>
            <a:spLocks noGrp="1"/>
          </p:cNvSpPr>
          <p:nvPr>
            <p:ph sz="quarter" idx="1"/>
          </p:nvPr>
        </p:nvSpPr>
        <p:spPr>
          <a:xfrm>
            <a:off x="467544" y="1026930"/>
            <a:ext cx="8219256" cy="5183370"/>
          </a:xfrm>
        </p:spPr>
        <p:txBody>
          <a:bodyPr>
            <a:normAutofit fontScale="85000" lnSpcReduction="20000"/>
          </a:bodyPr>
          <a:lstStyle/>
          <a:p>
            <a:pPr marL="0" indent="0">
              <a:buNone/>
            </a:pPr>
            <a:r>
              <a:rPr lang="en-ZA" b="1" u="sng" dirty="0"/>
              <a:t>Analysing the Financial Strengths and Weaknesses of an Organisation</a:t>
            </a:r>
          </a:p>
          <a:p>
            <a:pPr marL="0" indent="0">
              <a:buNone/>
            </a:pPr>
            <a:endParaRPr lang="en-ZA" dirty="0"/>
          </a:p>
          <a:p>
            <a:r>
              <a:rPr lang="en-ZA" dirty="0"/>
              <a:t>To establish the financial strengths or weaknesses of an organisation, management is required to judge the organisation’s financial results against industry standards, the previous year’s financial information and targets / goals / budgets.  Financial ratios can also be used.</a:t>
            </a:r>
          </a:p>
          <a:p>
            <a:pPr marL="0" indent="0">
              <a:buNone/>
            </a:pPr>
            <a:endParaRPr lang="en-ZA" dirty="0"/>
          </a:p>
          <a:p>
            <a:pPr lvl="0" fontAlgn="base"/>
            <a:r>
              <a:rPr lang="en-GB" b="1" dirty="0">
                <a:effectLst>
                  <a:outerShdw sx="0" sy="0">
                    <a:srgbClr val="000000"/>
                  </a:outerShdw>
                </a:effectLst>
              </a:rPr>
              <a:t>Industry standards</a:t>
            </a:r>
            <a:r>
              <a:rPr lang="en-GB" dirty="0">
                <a:effectLst>
                  <a:outerShdw sx="0" sy="0">
                    <a:srgbClr val="000000"/>
                  </a:outerShdw>
                </a:effectLst>
              </a:rPr>
              <a:t>:  Financial information pertaining to businesses can be obtained by employing the services of a suitably qualified business advisor. Some larger organisations publish their information on the internet for easy access for their shareholders.</a:t>
            </a:r>
          </a:p>
          <a:p>
            <a:pPr marL="0" lvl="0" indent="0" fontAlgn="base">
              <a:buNone/>
            </a:pPr>
            <a:endParaRPr lang="en-ZA" dirty="0">
              <a:effectLst>
                <a:outerShdw sx="0" sy="0">
                  <a:srgbClr val="000000"/>
                </a:outerShdw>
              </a:effectLst>
            </a:endParaRPr>
          </a:p>
          <a:p>
            <a:pPr lvl="0" fontAlgn="base"/>
            <a:r>
              <a:rPr lang="en-GB" b="1" dirty="0">
                <a:effectLst>
                  <a:outerShdw sx="0" sy="0">
                    <a:srgbClr val="000000"/>
                  </a:outerShdw>
                </a:effectLst>
              </a:rPr>
              <a:t>Previous financial results</a:t>
            </a:r>
            <a:r>
              <a:rPr lang="en-GB" dirty="0">
                <a:effectLst>
                  <a:outerShdw sx="0" sy="0">
                    <a:srgbClr val="000000"/>
                  </a:outerShdw>
                </a:effectLst>
              </a:rPr>
              <a:t>:  This information is readily available in established businesses.</a:t>
            </a:r>
          </a:p>
          <a:p>
            <a:pPr marL="0" lvl="0" indent="0" fontAlgn="base">
              <a:buNone/>
            </a:pPr>
            <a:endParaRPr lang="en-ZA" dirty="0">
              <a:effectLst>
                <a:outerShdw sx="0" sy="0">
                  <a:srgbClr val="000000"/>
                </a:outerShdw>
              </a:effectLst>
            </a:endParaRPr>
          </a:p>
          <a:p>
            <a:pPr lvl="0" fontAlgn="base"/>
            <a:r>
              <a:rPr lang="en-GB" b="1" dirty="0">
                <a:effectLst>
                  <a:outerShdw sx="0" sy="0">
                    <a:srgbClr val="000000"/>
                  </a:outerShdw>
                </a:effectLst>
              </a:rPr>
              <a:t>Budgets:</a:t>
            </a:r>
            <a:r>
              <a:rPr lang="en-GB" dirty="0">
                <a:effectLst>
                  <a:outerShdw sx="0" sy="0">
                    <a:srgbClr val="000000"/>
                  </a:outerShdw>
                </a:effectLst>
              </a:rPr>
              <a:t>  Comparing budgets to actual expenses will indicate where variances occur and the reasons behind the variances can be investigated.</a:t>
            </a:r>
            <a:endParaRPr lang="en-ZA" dirty="0">
              <a:effectLst>
                <a:outerShdw sx="0" sy="0">
                  <a:srgbClr val="000000"/>
                </a:outerShdw>
              </a:effectLst>
            </a:endParaRPr>
          </a:p>
          <a:p>
            <a:pPr marL="0" indent="0">
              <a:buNone/>
            </a:pPr>
            <a:r>
              <a:rPr lang="en-ZA" dirty="0"/>
              <a:t>	 </a:t>
            </a:r>
          </a:p>
          <a:p>
            <a:pPr marL="0" indent="0">
              <a:buNone/>
            </a:pPr>
            <a:endParaRPr lang="en-ZA" dirty="0"/>
          </a:p>
        </p:txBody>
      </p:sp>
    </p:spTree>
    <p:extLst>
      <p:ext uri="{BB962C8B-B14F-4D97-AF65-F5344CB8AC3E}">
        <p14:creationId xmlns:p14="http://schemas.microsoft.com/office/powerpoint/2010/main" val="73956869"/>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ZA" dirty="0"/>
              <a:t>Analysis of Financial Statements</a:t>
            </a: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199</a:t>
            </a:fld>
            <a:endParaRPr lang="en-ZA" dirty="0"/>
          </a:p>
        </p:txBody>
      </p:sp>
      <p:pic>
        <p:nvPicPr>
          <p:cNvPr id="5" name="Picture 4"/>
          <p:cNvPicPr>
            <a:picLocks noChangeAspect="1"/>
          </p:cNvPicPr>
          <p:nvPr/>
        </p:nvPicPr>
        <p:blipFill>
          <a:blip r:embed="rId2"/>
          <a:stretch>
            <a:fillRect/>
          </a:stretch>
        </p:blipFill>
        <p:spPr>
          <a:xfrm>
            <a:off x="603504" y="2155727"/>
            <a:ext cx="7903534" cy="3407946"/>
          </a:xfrm>
          <a:prstGeom prst="rect">
            <a:avLst/>
          </a:prstGeom>
        </p:spPr>
      </p:pic>
      <p:sp>
        <p:nvSpPr>
          <p:cNvPr id="7" name="Rectangle 6"/>
          <p:cNvSpPr/>
          <p:nvPr/>
        </p:nvSpPr>
        <p:spPr>
          <a:xfrm>
            <a:off x="603504" y="959472"/>
            <a:ext cx="7742006" cy="923330"/>
          </a:xfrm>
          <a:prstGeom prst="rect">
            <a:avLst/>
          </a:prstGeom>
        </p:spPr>
        <p:txBody>
          <a:bodyPr wrap="square">
            <a:spAutoFit/>
          </a:bodyPr>
          <a:lstStyle/>
          <a:p>
            <a:endParaRPr lang="en-ZA" b="1" dirty="0"/>
          </a:p>
          <a:p>
            <a:endParaRPr lang="en-ZA" b="1" dirty="0"/>
          </a:p>
          <a:p>
            <a:r>
              <a:rPr lang="en-ZA" b="1" dirty="0"/>
              <a:t>Financial statements are useful for the following:</a:t>
            </a:r>
          </a:p>
        </p:txBody>
      </p:sp>
    </p:spTree>
    <p:extLst>
      <p:ext uri="{BB962C8B-B14F-4D97-AF65-F5344CB8AC3E}">
        <p14:creationId xmlns:p14="http://schemas.microsoft.com/office/powerpoint/2010/main" val="14289663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Ground Rules</a:t>
            </a:r>
          </a:p>
        </p:txBody>
      </p:sp>
      <p:sp>
        <p:nvSpPr>
          <p:cNvPr id="4" name="Slide Number Placeholder 3"/>
          <p:cNvSpPr>
            <a:spLocks noGrp="1"/>
          </p:cNvSpPr>
          <p:nvPr>
            <p:ph type="sldNum" sz="quarter" idx="12"/>
          </p:nvPr>
        </p:nvSpPr>
        <p:spPr/>
        <p:txBody>
          <a:bodyPr/>
          <a:lstStyle/>
          <a:p>
            <a:fld id="{32F83655-DC73-417F-8B26-EB7A1DBB5382}" type="slidenum">
              <a:rPr lang="en-ZA" smtClean="0"/>
              <a:pPr/>
              <a:t>2</a:t>
            </a:fld>
            <a:endParaRPr lang="en-ZA" dirty="0"/>
          </a:p>
        </p:txBody>
      </p:sp>
      <p:sp>
        <p:nvSpPr>
          <p:cNvPr id="5" name="Content Placeholder 4"/>
          <p:cNvSpPr>
            <a:spLocks noGrp="1"/>
          </p:cNvSpPr>
          <p:nvPr>
            <p:ph sz="quarter" idx="1"/>
          </p:nvPr>
        </p:nvSpPr>
        <p:spPr/>
        <p:txBody>
          <a:bodyPr/>
          <a:lstStyle/>
          <a:p>
            <a:pPr marL="342900" indent="-342900" eaLnBrk="0" fontAlgn="base" hangingPunct="0">
              <a:lnSpc>
                <a:spcPct val="114000"/>
              </a:lnSpc>
              <a:spcBef>
                <a:spcPct val="0"/>
              </a:spcBef>
              <a:spcAft>
                <a:spcPct val="0"/>
              </a:spcAft>
              <a:buClrTx/>
              <a:buSzTx/>
              <a:buFont typeface="Arial" panose="020B0604020202020204" pitchFamily="34" charset="0"/>
              <a:buChar char="•"/>
            </a:pPr>
            <a:r>
              <a:rPr lang="en-ZA" altLang="en-US" b="1" dirty="0">
                <a:cs typeface="Times New Roman" pitchFamily="18" charset="0"/>
              </a:rPr>
              <a:t>Days Training, Workshops, and Portfolio building</a:t>
            </a:r>
            <a:endParaRPr lang="en-US" altLang="en-US" b="1" dirty="0">
              <a:cs typeface="Arial" pitchFamily="34" charset="0"/>
            </a:endParaRPr>
          </a:p>
          <a:p>
            <a:pPr marL="342900" lvl="0" indent="-342900" eaLnBrk="0" fontAlgn="base" hangingPunct="0">
              <a:lnSpc>
                <a:spcPct val="114000"/>
              </a:lnSpc>
              <a:spcBef>
                <a:spcPct val="0"/>
              </a:spcBef>
              <a:spcAft>
                <a:spcPct val="0"/>
              </a:spcAft>
              <a:buClrTx/>
              <a:buSzTx/>
              <a:buFont typeface="Arial" panose="020B0604020202020204" pitchFamily="34" charset="0"/>
              <a:buChar char="•"/>
            </a:pPr>
            <a:r>
              <a:rPr lang="en-US" altLang="en-US" b="1" dirty="0">
                <a:cs typeface="Arial" pitchFamily="34" charset="0"/>
              </a:rPr>
              <a:t>Breaks</a:t>
            </a:r>
          </a:p>
          <a:p>
            <a:pPr marL="342900" lvl="0" indent="-342900" eaLnBrk="0" fontAlgn="base" hangingPunct="0">
              <a:lnSpc>
                <a:spcPct val="114000"/>
              </a:lnSpc>
              <a:spcBef>
                <a:spcPct val="0"/>
              </a:spcBef>
              <a:spcAft>
                <a:spcPct val="0"/>
              </a:spcAft>
              <a:buClrTx/>
              <a:buSzTx/>
              <a:buFont typeface="Arial" panose="020B0604020202020204" pitchFamily="34" charset="0"/>
              <a:buChar char="•"/>
            </a:pPr>
            <a:r>
              <a:rPr lang="en-US" altLang="en-US" b="1" dirty="0">
                <a:cs typeface="Arial" pitchFamily="34" charset="0"/>
              </a:rPr>
              <a:t>Cell Phones</a:t>
            </a:r>
          </a:p>
          <a:p>
            <a:pPr marL="342900" lvl="0" indent="-342900" eaLnBrk="0" fontAlgn="base" hangingPunct="0">
              <a:lnSpc>
                <a:spcPct val="114000"/>
              </a:lnSpc>
              <a:spcBef>
                <a:spcPct val="0"/>
              </a:spcBef>
              <a:spcAft>
                <a:spcPct val="0"/>
              </a:spcAft>
              <a:buClrTx/>
              <a:buSzTx/>
              <a:buFont typeface="Arial" panose="020B0604020202020204" pitchFamily="34" charset="0"/>
              <a:buChar char="•"/>
            </a:pPr>
            <a:r>
              <a:rPr lang="en-US" altLang="en-US" b="1" dirty="0">
                <a:cs typeface="Arial" pitchFamily="34" charset="0"/>
              </a:rPr>
              <a:t>Participation</a:t>
            </a:r>
          </a:p>
          <a:p>
            <a:pPr marL="342900" lvl="0" indent="-342900" eaLnBrk="0" fontAlgn="base" hangingPunct="0">
              <a:lnSpc>
                <a:spcPct val="114000"/>
              </a:lnSpc>
              <a:spcBef>
                <a:spcPct val="0"/>
              </a:spcBef>
              <a:spcAft>
                <a:spcPct val="0"/>
              </a:spcAft>
              <a:buClrTx/>
              <a:buSzTx/>
              <a:buFont typeface="Arial" panose="020B0604020202020204" pitchFamily="34" charset="0"/>
              <a:buChar char="•"/>
            </a:pPr>
            <a:r>
              <a:rPr lang="en-US" altLang="en-US" b="1" dirty="0">
                <a:cs typeface="Arial" pitchFamily="34" charset="0"/>
              </a:rPr>
              <a:t>Portfolio Submission</a:t>
            </a:r>
          </a:p>
          <a:p>
            <a:endParaRPr lang="en-ZA" dirty="0"/>
          </a:p>
        </p:txBody>
      </p:sp>
    </p:spTree>
    <p:extLst>
      <p:ext uri="{BB962C8B-B14F-4D97-AF65-F5344CB8AC3E}">
        <p14:creationId xmlns:p14="http://schemas.microsoft.com/office/powerpoint/2010/main" val="34182220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Assessment Brief</a:t>
            </a:r>
          </a:p>
        </p:txBody>
      </p:sp>
      <p:sp>
        <p:nvSpPr>
          <p:cNvPr id="4" name="Slide Number Placeholder 3"/>
          <p:cNvSpPr>
            <a:spLocks noGrp="1"/>
          </p:cNvSpPr>
          <p:nvPr>
            <p:ph type="sldNum" sz="quarter" idx="12"/>
          </p:nvPr>
        </p:nvSpPr>
        <p:spPr/>
        <p:txBody>
          <a:bodyPr/>
          <a:lstStyle/>
          <a:p>
            <a:fld id="{32F83655-DC73-417F-8B26-EB7A1DBB5382}" type="slidenum">
              <a:rPr lang="en-ZA" smtClean="0"/>
              <a:pPr/>
              <a:t>20</a:t>
            </a:fld>
            <a:endParaRPr lang="en-ZA" dirty="0"/>
          </a:p>
        </p:txBody>
      </p:sp>
      <p:sp>
        <p:nvSpPr>
          <p:cNvPr id="5" name="Content Placeholder 4"/>
          <p:cNvSpPr>
            <a:spLocks noGrp="1"/>
          </p:cNvSpPr>
          <p:nvPr>
            <p:ph sz="quarter" idx="1"/>
          </p:nvPr>
        </p:nvSpPr>
        <p:spPr/>
        <p:txBody>
          <a:bodyPr/>
          <a:lstStyle/>
          <a:p>
            <a:pPr marL="0" indent="0" algn="just">
              <a:buClr>
                <a:schemeClr val="accent4">
                  <a:lumMod val="75000"/>
                </a:schemeClr>
              </a:buClr>
              <a:buNone/>
            </a:pPr>
            <a:r>
              <a:rPr lang="en-ZA" b="1" dirty="0"/>
              <a:t>Learners have the right to:</a:t>
            </a:r>
          </a:p>
          <a:p>
            <a:pPr algn="just">
              <a:buClr>
                <a:schemeClr val="accent4">
                  <a:lumMod val="75000"/>
                </a:schemeClr>
              </a:buClr>
              <a:buFont typeface="Arial" panose="020B0604020202020204" pitchFamily="34" charset="0"/>
              <a:buChar char="•"/>
            </a:pPr>
            <a:endParaRPr lang="en-ZA" dirty="0"/>
          </a:p>
          <a:p>
            <a:pPr marL="800100" lvl="1" indent="-342900" algn="just">
              <a:buClr>
                <a:schemeClr val="accent4">
                  <a:lumMod val="75000"/>
                </a:schemeClr>
              </a:buClr>
              <a:buFont typeface="Arial" panose="020B0604020202020204" pitchFamily="34" charset="0"/>
              <a:buChar char="•"/>
            </a:pPr>
            <a:r>
              <a:rPr lang="en-ZA" dirty="0"/>
              <a:t>Be informed when and how assessments are conducted</a:t>
            </a:r>
            <a:endParaRPr lang="en-US" dirty="0"/>
          </a:p>
          <a:p>
            <a:pPr marL="800100" lvl="1" indent="-342900" algn="just">
              <a:buClr>
                <a:schemeClr val="accent4">
                  <a:lumMod val="75000"/>
                </a:schemeClr>
              </a:buClr>
              <a:buFont typeface="Arial" panose="020B0604020202020204" pitchFamily="34" charset="0"/>
              <a:buChar char="•"/>
            </a:pPr>
            <a:r>
              <a:rPr lang="en-ZA" dirty="0"/>
              <a:t>Appeal against an assessment conducted.</a:t>
            </a:r>
            <a:endParaRPr lang="en-US" dirty="0"/>
          </a:p>
          <a:p>
            <a:pPr marL="800100" lvl="1" indent="-342900" algn="just">
              <a:buClr>
                <a:schemeClr val="accent4">
                  <a:lumMod val="75000"/>
                </a:schemeClr>
              </a:buClr>
              <a:buFont typeface="Arial" panose="020B0604020202020204" pitchFamily="34" charset="0"/>
              <a:buChar char="•"/>
            </a:pPr>
            <a:r>
              <a:rPr lang="en-ZA" dirty="0"/>
              <a:t>Get interpretation to the numeracy and literacy level of the skills programme, unit standard or qualification.</a:t>
            </a:r>
            <a:endParaRPr lang="en-US" dirty="0"/>
          </a:p>
          <a:p>
            <a:endParaRPr lang="en-ZA" dirty="0"/>
          </a:p>
        </p:txBody>
      </p:sp>
    </p:spTree>
    <p:extLst>
      <p:ext uri="{BB962C8B-B14F-4D97-AF65-F5344CB8AC3E}">
        <p14:creationId xmlns:p14="http://schemas.microsoft.com/office/powerpoint/2010/main" val="1245650339"/>
      </p:ext>
    </p:extLst>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ZA" dirty="0"/>
              <a:t>Analysis of Financial Statements</a:t>
            </a: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200</a:t>
            </a:fld>
            <a:endParaRPr lang="en-ZA" dirty="0"/>
          </a:p>
        </p:txBody>
      </p:sp>
      <p:sp>
        <p:nvSpPr>
          <p:cNvPr id="7" name="Rectangle 6"/>
          <p:cNvSpPr/>
          <p:nvPr/>
        </p:nvSpPr>
        <p:spPr>
          <a:xfrm>
            <a:off x="603504" y="959472"/>
            <a:ext cx="7742006" cy="369332"/>
          </a:xfrm>
          <a:prstGeom prst="rect">
            <a:avLst/>
          </a:prstGeom>
        </p:spPr>
        <p:txBody>
          <a:bodyPr wrap="square">
            <a:spAutoFit/>
          </a:bodyPr>
          <a:lstStyle/>
          <a:p>
            <a:r>
              <a:rPr lang="en-ZA" b="1" dirty="0"/>
              <a:t>Financial statements are useful for the following:</a:t>
            </a:r>
          </a:p>
        </p:txBody>
      </p:sp>
      <p:pic>
        <p:nvPicPr>
          <p:cNvPr id="4" name="Picture 3"/>
          <p:cNvPicPr>
            <a:picLocks noChangeAspect="1"/>
          </p:cNvPicPr>
          <p:nvPr/>
        </p:nvPicPr>
        <p:blipFill>
          <a:blip r:embed="rId2"/>
          <a:stretch>
            <a:fillRect/>
          </a:stretch>
        </p:blipFill>
        <p:spPr>
          <a:xfrm>
            <a:off x="759852" y="2013638"/>
            <a:ext cx="7385023" cy="2568805"/>
          </a:xfrm>
          <a:prstGeom prst="rect">
            <a:avLst/>
          </a:prstGeom>
        </p:spPr>
      </p:pic>
      <p:sp>
        <p:nvSpPr>
          <p:cNvPr id="8" name="Rectangle 7"/>
          <p:cNvSpPr/>
          <p:nvPr/>
        </p:nvSpPr>
        <p:spPr>
          <a:xfrm>
            <a:off x="374904" y="5064713"/>
            <a:ext cx="8001792" cy="923330"/>
          </a:xfrm>
          <a:prstGeom prst="rect">
            <a:avLst/>
          </a:prstGeom>
        </p:spPr>
        <p:txBody>
          <a:bodyPr wrap="square">
            <a:spAutoFit/>
          </a:bodyPr>
          <a:lstStyle/>
          <a:p>
            <a:r>
              <a:rPr lang="en-ZA" dirty="0"/>
              <a:t>It is not only the directors who should be interested in the financial ratios, but also the banks, as suppliers of funding, investors, creditors, etc.</a:t>
            </a:r>
          </a:p>
          <a:p>
            <a:endParaRPr lang="en-ZA" dirty="0"/>
          </a:p>
        </p:txBody>
      </p:sp>
    </p:spTree>
    <p:extLst>
      <p:ext uri="{BB962C8B-B14F-4D97-AF65-F5344CB8AC3E}">
        <p14:creationId xmlns:p14="http://schemas.microsoft.com/office/powerpoint/2010/main" val="570037219"/>
      </p:ext>
    </p:extLst>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ZA" dirty="0"/>
              <a:t>Analysis of Financial Statements</a:t>
            </a: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201</a:t>
            </a:fld>
            <a:endParaRPr lang="en-ZA" dirty="0"/>
          </a:p>
        </p:txBody>
      </p:sp>
      <p:sp>
        <p:nvSpPr>
          <p:cNvPr id="7" name="Rectangle 6"/>
          <p:cNvSpPr/>
          <p:nvPr/>
        </p:nvSpPr>
        <p:spPr>
          <a:xfrm>
            <a:off x="944794" y="1097972"/>
            <a:ext cx="7742006" cy="5293757"/>
          </a:xfrm>
          <a:prstGeom prst="rect">
            <a:avLst/>
          </a:prstGeom>
        </p:spPr>
        <p:txBody>
          <a:bodyPr wrap="square">
            <a:spAutoFit/>
          </a:bodyPr>
          <a:lstStyle/>
          <a:p>
            <a:pPr marL="342900" indent="-342900">
              <a:buFont typeface="Arial" panose="020B0604020202020204" pitchFamily="34" charset="0"/>
              <a:buChar char="•"/>
            </a:pPr>
            <a:r>
              <a:rPr lang="en-ZA" sz="2000" dirty="0"/>
              <a:t>For example a profit of R15 million might seem a large amount, but how does it compare with the forecasted and budgeted profit levels?  How does it compare with last year’s actual profit?  How does it compare with the results of similar companies/ competitors ?</a:t>
            </a:r>
          </a:p>
          <a:p>
            <a:pPr marL="342900" indent="-342900">
              <a:buFont typeface="Arial" panose="020B0604020202020204" pitchFamily="34" charset="0"/>
              <a:buChar char="•"/>
            </a:pPr>
            <a:endParaRPr lang="en-ZA" sz="2000" dirty="0"/>
          </a:p>
          <a:p>
            <a:pPr marL="342900" indent="-342900">
              <a:buFont typeface="Arial" panose="020B0604020202020204" pitchFamily="34" charset="0"/>
              <a:buChar char="•"/>
            </a:pPr>
            <a:r>
              <a:rPr lang="en-ZA" sz="2000" dirty="0"/>
              <a:t>These questions cannot always be answered from the accounts themselves.  The figures have to be reworked and put into context.  There are various ways of doing this but the most common is called Ratio Analysis.</a:t>
            </a:r>
          </a:p>
          <a:p>
            <a:endParaRPr lang="en-ZA" sz="2000" dirty="0"/>
          </a:p>
          <a:p>
            <a:r>
              <a:rPr lang="en-ZA" sz="2000" b="1" dirty="0"/>
              <a:t> </a:t>
            </a:r>
            <a:r>
              <a:rPr lang="en-ZA" sz="2000" b="1" u="sng" dirty="0"/>
              <a:t>Financial Ratios</a:t>
            </a:r>
          </a:p>
          <a:p>
            <a:r>
              <a:rPr lang="en-ZA" sz="2000" b="1" dirty="0"/>
              <a:t> </a:t>
            </a:r>
            <a:endParaRPr lang="en-ZA" sz="2000" dirty="0"/>
          </a:p>
          <a:p>
            <a:pPr marL="342900" indent="-342900">
              <a:buFont typeface="Arial" panose="020B0604020202020204" pitchFamily="34" charset="0"/>
              <a:buChar char="•"/>
            </a:pPr>
            <a:r>
              <a:rPr lang="en-ZA" sz="2000" dirty="0"/>
              <a:t>Financial ratios are a simple, but effective way of analysing and interpreting financial statements. By calculating only a few ratios it is possible to determine the health of an organisation, without having to study complex sets of financial statements.</a:t>
            </a:r>
          </a:p>
          <a:p>
            <a:endParaRPr lang="en-ZA" b="1" dirty="0"/>
          </a:p>
        </p:txBody>
      </p:sp>
    </p:spTree>
    <p:extLst>
      <p:ext uri="{BB962C8B-B14F-4D97-AF65-F5344CB8AC3E}">
        <p14:creationId xmlns:p14="http://schemas.microsoft.com/office/powerpoint/2010/main" val="1493279354"/>
      </p:ext>
    </p:extLst>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ZA" dirty="0"/>
              <a:t>Analysis of Financial Statements</a:t>
            </a: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202</a:t>
            </a:fld>
            <a:endParaRPr lang="en-ZA" dirty="0"/>
          </a:p>
        </p:txBody>
      </p:sp>
      <p:sp>
        <p:nvSpPr>
          <p:cNvPr id="7" name="Rectangle 6"/>
          <p:cNvSpPr/>
          <p:nvPr/>
        </p:nvSpPr>
        <p:spPr>
          <a:xfrm>
            <a:off x="944794" y="1097972"/>
            <a:ext cx="7742006" cy="3970318"/>
          </a:xfrm>
          <a:prstGeom prst="rect">
            <a:avLst/>
          </a:prstGeom>
        </p:spPr>
        <p:txBody>
          <a:bodyPr wrap="square">
            <a:spAutoFit/>
          </a:bodyPr>
          <a:lstStyle/>
          <a:p>
            <a:pPr marL="285750" indent="-285750">
              <a:buFont typeface="Arial" panose="020B0604020202020204" pitchFamily="34" charset="0"/>
              <a:buChar char="•"/>
            </a:pPr>
            <a:r>
              <a:rPr lang="en-ZA" dirty="0"/>
              <a:t>Financial ratios are calculated by expressing one figure (or sets of figures) from the financial statements in relation to another figure.  </a:t>
            </a:r>
          </a:p>
          <a:p>
            <a:pPr marL="285750" indent="-285750">
              <a:buFont typeface="Arial" panose="020B0604020202020204" pitchFamily="34" charset="0"/>
              <a:buChar char="•"/>
            </a:pPr>
            <a:endParaRPr lang="en-ZA" dirty="0"/>
          </a:p>
          <a:p>
            <a:pPr marL="285750" indent="-285750">
              <a:buFont typeface="Arial" panose="020B0604020202020204" pitchFamily="34" charset="0"/>
              <a:buChar char="•"/>
            </a:pPr>
            <a:r>
              <a:rPr lang="en-ZA" dirty="0"/>
              <a:t>The results are sometimes expressed in % or it could be Rands, days or times per year.</a:t>
            </a:r>
          </a:p>
          <a:p>
            <a:r>
              <a:rPr lang="en-ZA" dirty="0"/>
              <a:t> </a:t>
            </a:r>
          </a:p>
          <a:p>
            <a:r>
              <a:rPr lang="en-ZA" dirty="0"/>
              <a:t>These financial rations can be classified into the following major categories:</a:t>
            </a:r>
          </a:p>
          <a:p>
            <a:endParaRPr lang="en-ZA" dirty="0"/>
          </a:p>
          <a:p>
            <a:pPr marL="285750" lvl="0" indent="-285750" fontAlgn="base">
              <a:buFont typeface="Arial" panose="020B0604020202020204" pitchFamily="34" charset="0"/>
              <a:buChar char="•"/>
            </a:pPr>
            <a:r>
              <a:rPr lang="en-GB" dirty="0">
                <a:effectLst>
                  <a:outerShdw sx="0" sy="0">
                    <a:srgbClr val="000000"/>
                  </a:outerShdw>
                </a:effectLst>
              </a:rPr>
              <a:t>Liquidity ratios</a:t>
            </a:r>
            <a:endParaRPr lang="en-ZA" dirty="0">
              <a:effectLst>
                <a:outerShdw sx="0" sy="0">
                  <a:srgbClr val="000000"/>
                </a:outerShdw>
              </a:effectLst>
            </a:endParaRPr>
          </a:p>
          <a:p>
            <a:pPr marL="285750" lvl="0" indent="-285750" fontAlgn="base">
              <a:buFont typeface="Arial" panose="020B0604020202020204" pitchFamily="34" charset="0"/>
              <a:buChar char="•"/>
            </a:pPr>
            <a:r>
              <a:rPr lang="en-GB" dirty="0">
                <a:effectLst>
                  <a:outerShdw sx="0" sy="0">
                    <a:srgbClr val="000000"/>
                  </a:outerShdw>
                </a:effectLst>
              </a:rPr>
              <a:t>Leverage or Gearing ratios</a:t>
            </a:r>
            <a:endParaRPr lang="en-ZA" dirty="0">
              <a:effectLst>
                <a:outerShdw sx="0" sy="0">
                  <a:srgbClr val="000000"/>
                </a:outerShdw>
              </a:effectLst>
            </a:endParaRPr>
          </a:p>
          <a:p>
            <a:pPr marL="285750" lvl="0" indent="-285750" fontAlgn="base">
              <a:buFont typeface="Arial" panose="020B0604020202020204" pitchFamily="34" charset="0"/>
              <a:buChar char="•"/>
            </a:pPr>
            <a:r>
              <a:rPr lang="en-GB" dirty="0">
                <a:effectLst>
                  <a:outerShdw sx="0" sy="0">
                    <a:srgbClr val="000000"/>
                  </a:outerShdw>
                </a:effectLst>
              </a:rPr>
              <a:t>Activity ratios</a:t>
            </a:r>
            <a:endParaRPr lang="en-ZA" dirty="0">
              <a:effectLst>
                <a:outerShdw sx="0" sy="0">
                  <a:srgbClr val="000000"/>
                </a:outerShdw>
              </a:effectLst>
            </a:endParaRPr>
          </a:p>
          <a:p>
            <a:pPr marL="285750" lvl="0" indent="-285750" fontAlgn="base">
              <a:buFont typeface="Arial" panose="020B0604020202020204" pitchFamily="34" charset="0"/>
              <a:buChar char="•"/>
            </a:pPr>
            <a:r>
              <a:rPr lang="en-GB" dirty="0">
                <a:effectLst>
                  <a:outerShdw sx="0" sy="0">
                    <a:srgbClr val="000000"/>
                  </a:outerShdw>
                </a:effectLst>
              </a:rPr>
              <a:t>Profitability ratios</a:t>
            </a:r>
            <a:endParaRPr lang="en-ZA" dirty="0">
              <a:effectLst>
                <a:outerShdw sx="0" sy="0">
                  <a:srgbClr val="000000"/>
                </a:outerShdw>
              </a:effectLst>
            </a:endParaRPr>
          </a:p>
          <a:p>
            <a:pPr marL="285750" lvl="0" indent="-285750" fontAlgn="base">
              <a:buFont typeface="Arial" panose="020B0604020202020204" pitchFamily="34" charset="0"/>
              <a:buChar char="•"/>
            </a:pPr>
            <a:r>
              <a:rPr lang="en-GB" dirty="0">
                <a:effectLst>
                  <a:outerShdw sx="0" sy="0">
                    <a:srgbClr val="000000"/>
                  </a:outerShdw>
                </a:effectLst>
              </a:rPr>
              <a:t>Investment performance ratios</a:t>
            </a:r>
            <a:endParaRPr lang="en-ZA" dirty="0">
              <a:effectLst>
                <a:outerShdw sx="0" sy="0">
                  <a:srgbClr val="000000"/>
                </a:outerShdw>
              </a:effectLst>
            </a:endParaRPr>
          </a:p>
          <a:p>
            <a:endParaRPr lang="en-ZA" b="1" dirty="0"/>
          </a:p>
        </p:txBody>
      </p:sp>
    </p:spTree>
    <p:extLst>
      <p:ext uri="{BB962C8B-B14F-4D97-AF65-F5344CB8AC3E}">
        <p14:creationId xmlns:p14="http://schemas.microsoft.com/office/powerpoint/2010/main" val="1505557589"/>
      </p:ext>
    </p:extLst>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ZA" dirty="0"/>
              <a:t>Analysis of Financial Statements</a:t>
            </a: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203</a:t>
            </a:fld>
            <a:endParaRPr lang="en-ZA" dirty="0"/>
          </a:p>
        </p:txBody>
      </p:sp>
      <p:sp>
        <p:nvSpPr>
          <p:cNvPr id="7" name="Rectangle 6"/>
          <p:cNvSpPr/>
          <p:nvPr/>
        </p:nvSpPr>
        <p:spPr>
          <a:xfrm>
            <a:off x="944794" y="1097972"/>
            <a:ext cx="7742006" cy="5170646"/>
          </a:xfrm>
          <a:prstGeom prst="rect">
            <a:avLst/>
          </a:prstGeom>
        </p:spPr>
        <p:txBody>
          <a:bodyPr wrap="square">
            <a:spAutoFit/>
          </a:bodyPr>
          <a:lstStyle/>
          <a:p>
            <a:r>
              <a:rPr lang="en-ZA" sz="2400" b="1" dirty="0"/>
              <a:t>Value of Financial Ratios</a:t>
            </a:r>
          </a:p>
          <a:p>
            <a:r>
              <a:rPr lang="en-ZA" dirty="0"/>
              <a:t> </a:t>
            </a:r>
          </a:p>
          <a:p>
            <a:pPr marL="285750" indent="-285750">
              <a:buFont typeface="Arial" panose="020B0604020202020204" pitchFamily="34" charset="0"/>
              <a:buChar char="•"/>
            </a:pPr>
            <a:endParaRPr lang="en-ZA" dirty="0"/>
          </a:p>
          <a:p>
            <a:pPr marL="285750" indent="-285750">
              <a:buFont typeface="Arial" panose="020B0604020202020204" pitchFamily="34" charset="0"/>
              <a:buChar char="•"/>
            </a:pPr>
            <a:r>
              <a:rPr lang="en-ZA" dirty="0"/>
              <a:t>Financial ratios should always be used with caution. Ratios frequently give an indication of the symptoms of a problem. </a:t>
            </a:r>
          </a:p>
          <a:p>
            <a:pPr marL="285750" indent="-285750">
              <a:buFont typeface="Arial" panose="020B0604020202020204" pitchFamily="34" charset="0"/>
              <a:buChar char="•"/>
            </a:pPr>
            <a:endParaRPr lang="en-ZA" dirty="0"/>
          </a:p>
          <a:p>
            <a:pPr marL="285750" indent="-285750">
              <a:buFont typeface="Arial" panose="020B0604020202020204" pitchFamily="34" charset="0"/>
              <a:buChar char="•"/>
            </a:pPr>
            <a:r>
              <a:rPr lang="en-ZA" dirty="0"/>
              <a:t>Further investigation or analysis is needed to identify the cause of the problem.</a:t>
            </a:r>
          </a:p>
          <a:p>
            <a:pPr marL="285750" indent="-285750">
              <a:buFont typeface="Arial" panose="020B0604020202020204" pitchFamily="34" charset="0"/>
              <a:buChar char="•"/>
            </a:pPr>
            <a:endParaRPr lang="en-ZA" dirty="0"/>
          </a:p>
          <a:p>
            <a:pPr marL="285750" indent="-285750">
              <a:buFont typeface="Arial" panose="020B0604020202020204" pitchFamily="34" charset="0"/>
              <a:buChar char="•"/>
            </a:pPr>
            <a:r>
              <a:rPr lang="en-ZA" dirty="0"/>
              <a:t>It is also important to compare financial ratios from year to year. In doing this, it actually becomes clear if the ratios are improving or not.</a:t>
            </a:r>
          </a:p>
          <a:p>
            <a:pPr marL="285750" indent="-285750">
              <a:buFont typeface="Arial" panose="020B0604020202020204" pitchFamily="34" charset="0"/>
              <a:buChar char="•"/>
            </a:pPr>
            <a:endParaRPr lang="en-ZA" dirty="0"/>
          </a:p>
          <a:p>
            <a:pPr marL="285750" indent="-285750">
              <a:buFont typeface="Arial" panose="020B0604020202020204" pitchFamily="34" charset="0"/>
              <a:buChar char="•"/>
            </a:pPr>
            <a:r>
              <a:rPr lang="en-ZA" dirty="0"/>
              <a:t>Ratios only have meaning if they can be compared with some kind of norm. For example, is a debt ratio of 60% good or bad? </a:t>
            </a:r>
          </a:p>
          <a:p>
            <a:pPr marL="285750" indent="-285750">
              <a:buFont typeface="Arial" panose="020B0604020202020204" pitchFamily="34" charset="0"/>
              <a:buChar char="•"/>
            </a:pPr>
            <a:endParaRPr lang="en-ZA" dirty="0"/>
          </a:p>
          <a:p>
            <a:pPr marL="285750" indent="-285750">
              <a:buFont typeface="Arial" panose="020B0604020202020204" pitchFamily="34" charset="0"/>
              <a:buChar char="•"/>
            </a:pPr>
            <a:r>
              <a:rPr lang="en-ZA" dirty="0"/>
              <a:t>If it is known that companies similar to the one being analysed have an average debt ratio of 40% and the lower ratio is the better option, it can be accepted that 60% is not good.</a:t>
            </a:r>
            <a:endParaRPr lang="en-ZA" b="1" dirty="0"/>
          </a:p>
        </p:txBody>
      </p:sp>
    </p:spTree>
    <p:extLst>
      <p:ext uri="{BB962C8B-B14F-4D97-AF65-F5344CB8AC3E}">
        <p14:creationId xmlns:p14="http://schemas.microsoft.com/office/powerpoint/2010/main" val="382548371"/>
      </p:ext>
    </p:extLst>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ZA" dirty="0"/>
              <a:t>Analysis of Financial Statements</a:t>
            </a: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204</a:t>
            </a:fld>
            <a:endParaRPr lang="en-ZA" dirty="0"/>
          </a:p>
        </p:txBody>
      </p:sp>
      <p:sp>
        <p:nvSpPr>
          <p:cNvPr id="4" name="Rectangle 3"/>
          <p:cNvSpPr/>
          <p:nvPr/>
        </p:nvSpPr>
        <p:spPr>
          <a:xfrm>
            <a:off x="603504" y="1282638"/>
            <a:ext cx="8083296" cy="4154984"/>
          </a:xfrm>
          <a:prstGeom prst="rect">
            <a:avLst/>
          </a:prstGeom>
        </p:spPr>
        <p:txBody>
          <a:bodyPr wrap="square">
            <a:spAutoFit/>
          </a:bodyPr>
          <a:lstStyle/>
          <a:p>
            <a:r>
              <a:rPr lang="en-ZA" sz="2400" b="1" dirty="0"/>
              <a:t>There are three norms used for comparison:</a:t>
            </a:r>
          </a:p>
          <a:p>
            <a:endParaRPr lang="en-ZA" sz="2400" dirty="0"/>
          </a:p>
          <a:p>
            <a:pPr marL="342900" indent="-342900">
              <a:buFont typeface="Arial" panose="020B0604020202020204" pitchFamily="34" charset="0"/>
              <a:buChar char="•"/>
            </a:pPr>
            <a:r>
              <a:rPr lang="en-ZA" sz="2400" dirty="0"/>
              <a:t>Cross sectional analysis: Comparing the company being analysed to companies of similar size and with similar markets (products).</a:t>
            </a:r>
          </a:p>
          <a:p>
            <a:pPr marL="342900" indent="-342900">
              <a:buFont typeface="Arial" panose="020B0604020202020204" pitchFamily="34" charset="0"/>
              <a:buChar char="•"/>
            </a:pPr>
            <a:endParaRPr lang="en-ZA" sz="2400" dirty="0"/>
          </a:p>
          <a:p>
            <a:pPr marL="342900" indent="-342900">
              <a:buFont typeface="Arial" panose="020B0604020202020204" pitchFamily="34" charset="0"/>
              <a:buChar char="•"/>
            </a:pPr>
            <a:r>
              <a:rPr lang="en-ZA" sz="2400" dirty="0"/>
              <a:t>Time series analysis: Comparing the company being analysed with its own performance over time.</a:t>
            </a:r>
          </a:p>
          <a:p>
            <a:pPr marL="342900" indent="-342900">
              <a:buFont typeface="Arial" panose="020B0604020202020204" pitchFamily="34" charset="0"/>
              <a:buChar char="•"/>
            </a:pPr>
            <a:endParaRPr lang="en-ZA" sz="2400" dirty="0"/>
          </a:p>
          <a:p>
            <a:pPr marL="342900" indent="-342900">
              <a:buFont typeface="Arial" panose="020B0604020202020204" pitchFamily="34" charset="0"/>
              <a:buChar char="•"/>
            </a:pPr>
            <a:r>
              <a:rPr lang="en-ZA" sz="2400" dirty="0"/>
              <a:t>Rules of thumb: Certain values, found to be consistent over time, have developed into norms themselves.</a:t>
            </a:r>
          </a:p>
        </p:txBody>
      </p:sp>
    </p:spTree>
    <p:extLst>
      <p:ext uri="{BB962C8B-B14F-4D97-AF65-F5344CB8AC3E}">
        <p14:creationId xmlns:p14="http://schemas.microsoft.com/office/powerpoint/2010/main" val="1402768749"/>
      </p:ext>
    </p:extLst>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74638"/>
            <a:ext cx="8219256" cy="668791"/>
          </a:xfrm>
        </p:spPr>
        <p:txBody>
          <a:bodyPr>
            <a:normAutofit fontScale="90000"/>
          </a:bodyPr>
          <a:lstStyle/>
          <a:p>
            <a:pPr algn="ctr"/>
            <a:br>
              <a:rPr lang="en-ZA" dirty="0"/>
            </a:br>
            <a:br>
              <a:rPr lang="en-ZA" dirty="0"/>
            </a:br>
            <a:r>
              <a:rPr lang="en-ZA" dirty="0"/>
              <a:t>Financial Ratios Analysis</a:t>
            </a:r>
            <a:br>
              <a:rPr lang="en-ZA" dirty="0"/>
            </a:b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205</a:t>
            </a:fld>
            <a:endParaRPr lang="en-ZA" dirty="0"/>
          </a:p>
        </p:txBody>
      </p:sp>
      <p:sp>
        <p:nvSpPr>
          <p:cNvPr id="4" name="Rectangle 3"/>
          <p:cNvSpPr/>
          <p:nvPr/>
        </p:nvSpPr>
        <p:spPr>
          <a:xfrm>
            <a:off x="603504" y="1282638"/>
            <a:ext cx="8083296" cy="5078313"/>
          </a:xfrm>
          <a:prstGeom prst="rect">
            <a:avLst/>
          </a:prstGeom>
        </p:spPr>
        <p:txBody>
          <a:bodyPr wrap="square">
            <a:spAutoFit/>
          </a:bodyPr>
          <a:lstStyle/>
          <a:p>
            <a:r>
              <a:rPr lang="en-ZA" sz="2400" b="1" dirty="0"/>
              <a:t>Liquidity Ratios</a:t>
            </a:r>
          </a:p>
          <a:p>
            <a:r>
              <a:rPr lang="en-ZA" sz="2000" dirty="0"/>
              <a:t> </a:t>
            </a:r>
          </a:p>
          <a:p>
            <a:pPr marL="342900" lvl="0" indent="-342900" fontAlgn="base">
              <a:buFont typeface="Arial" panose="020B0604020202020204" pitchFamily="34" charset="0"/>
              <a:buChar char="•"/>
            </a:pPr>
            <a:r>
              <a:rPr lang="en-GB" sz="2000" dirty="0">
                <a:effectLst>
                  <a:outerShdw sx="0" sy="0">
                    <a:srgbClr val="000000"/>
                  </a:outerShdw>
                </a:effectLst>
              </a:rPr>
              <a:t>All current assets are eventually transformed into cash.</a:t>
            </a:r>
          </a:p>
          <a:p>
            <a:pPr lvl="0" fontAlgn="base"/>
            <a:endParaRPr lang="en-ZA" sz="2000" dirty="0">
              <a:effectLst>
                <a:outerShdw sx="0" sy="0">
                  <a:srgbClr val="000000"/>
                </a:outerShdw>
              </a:effectLst>
            </a:endParaRPr>
          </a:p>
          <a:p>
            <a:pPr marL="342900" lvl="0" indent="-342900" fontAlgn="base">
              <a:buFont typeface="Arial" panose="020B0604020202020204" pitchFamily="34" charset="0"/>
              <a:buChar char="•"/>
            </a:pPr>
            <a:r>
              <a:rPr lang="en-GB" sz="2000" dirty="0">
                <a:effectLst>
                  <a:outerShdw sx="0" sy="0">
                    <a:srgbClr val="000000"/>
                  </a:outerShdw>
                </a:effectLst>
              </a:rPr>
              <a:t>All current liabilities eventually have to be paid for with cash.</a:t>
            </a:r>
          </a:p>
          <a:p>
            <a:pPr lvl="0" fontAlgn="base"/>
            <a:endParaRPr lang="en-ZA" sz="2000" dirty="0">
              <a:effectLst>
                <a:outerShdw sx="0" sy="0">
                  <a:srgbClr val="000000"/>
                </a:outerShdw>
              </a:effectLst>
            </a:endParaRPr>
          </a:p>
          <a:p>
            <a:pPr marL="342900" lvl="0" indent="-342900" fontAlgn="base">
              <a:buFont typeface="Arial" panose="020B0604020202020204" pitchFamily="34" charset="0"/>
              <a:buChar char="•"/>
            </a:pPr>
            <a:r>
              <a:rPr lang="en-GB" sz="2000" dirty="0">
                <a:effectLst>
                  <a:outerShdw sx="0" sy="0">
                    <a:srgbClr val="000000"/>
                  </a:outerShdw>
                </a:effectLst>
              </a:rPr>
              <a:t>The source for the cash, which is needed to pay current liabilities, is current assets.</a:t>
            </a:r>
          </a:p>
          <a:p>
            <a:pPr lvl="0" fontAlgn="base"/>
            <a:endParaRPr lang="en-ZA" sz="2000" dirty="0">
              <a:effectLst>
                <a:outerShdw sx="0" sy="0">
                  <a:srgbClr val="000000"/>
                </a:outerShdw>
              </a:effectLst>
            </a:endParaRPr>
          </a:p>
          <a:p>
            <a:pPr marL="342900" lvl="0" indent="-342900" fontAlgn="base">
              <a:buFont typeface="Arial" panose="020B0604020202020204" pitchFamily="34" charset="0"/>
              <a:buChar char="•"/>
            </a:pPr>
            <a:r>
              <a:rPr lang="en-GB" sz="2000" dirty="0">
                <a:effectLst>
                  <a:outerShdw sx="0" sy="0">
                    <a:srgbClr val="000000"/>
                  </a:outerShdw>
                </a:effectLst>
              </a:rPr>
              <a:t>There should, therefore, always be sufficient current assets in relation to the level of current liabilities - this relationship is called liquidity</a:t>
            </a:r>
          </a:p>
          <a:p>
            <a:pPr lvl="0" fontAlgn="base"/>
            <a:endParaRPr lang="en-ZA" sz="2000" dirty="0">
              <a:effectLst>
                <a:outerShdw sx="0" sy="0">
                  <a:srgbClr val="000000"/>
                </a:outerShdw>
              </a:effectLst>
            </a:endParaRPr>
          </a:p>
          <a:p>
            <a:pPr marL="342900" lvl="0" indent="-342900" fontAlgn="base">
              <a:buFont typeface="Arial" panose="020B0604020202020204" pitchFamily="34" charset="0"/>
              <a:buChar char="•"/>
            </a:pPr>
            <a:r>
              <a:rPr lang="en-GB" sz="2000" dirty="0">
                <a:effectLst>
                  <a:outerShdw sx="0" sy="0">
                    <a:srgbClr val="000000"/>
                  </a:outerShdw>
                </a:effectLst>
              </a:rPr>
              <a:t>Liquidity refers to a firm's ability to meet its obligations over the short term, that is have the necessary cash available from cash reserves, cash sales and debtors to pay for sufficient stock and to make payments due to creditors.</a:t>
            </a:r>
            <a:endParaRPr lang="en-ZA" sz="2000" dirty="0">
              <a:effectLst>
                <a:outerShdw sx="0" sy="0">
                  <a:srgbClr val="000000"/>
                </a:outerShdw>
              </a:effectLst>
            </a:endParaRPr>
          </a:p>
        </p:txBody>
      </p:sp>
    </p:spTree>
    <p:extLst>
      <p:ext uri="{BB962C8B-B14F-4D97-AF65-F5344CB8AC3E}">
        <p14:creationId xmlns:p14="http://schemas.microsoft.com/office/powerpoint/2010/main" val="1632319436"/>
      </p:ext>
    </p:extLst>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74638"/>
            <a:ext cx="8219256" cy="668791"/>
          </a:xfrm>
        </p:spPr>
        <p:txBody>
          <a:bodyPr>
            <a:normAutofit fontScale="90000"/>
          </a:bodyPr>
          <a:lstStyle/>
          <a:p>
            <a:pPr algn="ctr"/>
            <a:br>
              <a:rPr lang="en-ZA" dirty="0"/>
            </a:br>
            <a:br>
              <a:rPr lang="en-ZA" dirty="0"/>
            </a:br>
            <a:r>
              <a:rPr lang="en-ZA" dirty="0"/>
              <a:t>Financial Ratios Analysis</a:t>
            </a:r>
            <a:br>
              <a:rPr lang="en-ZA" dirty="0"/>
            </a:b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206</a:t>
            </a:fld>
            <a:endParaRPr lang="en-ZA" dirty="0"/>
          </a:p>
        </p:txBody>
      </p:sp>
      <p:sp>
        <p:nvSpPr>
          <p:cNvPr id="7" name="Rectangle 6"/>
          <p:cNvSpPr/>
          <p:nvPr/>
        </p:nvSpPr>
        <p:spPr>
          <a:xfrm>
            <a:off x="603504" y="1206197"/>
            <a:ext cx="8083296" cy="4524315"/>
          </a:xfrm>
          <a:prstGeom prst="rect">
            <a:avLst/>
          </a:prstGeom>
        </p:spPr>
        <p:txBody>
          <a:bodyPr wrap="square">
            <a:spAutoFit/>
          </a:bodyPr>
          <a:lstStyle/>
          <a:p>
            <a:r>
              <a:rPr lang="en-ZA" sz="2400" dirty="0"/>
              <a:t>These ratios measure the ability of the company to pay its current liabilities out of current assets.  </a:t>
            </a:r>
          </a:p>
          <a:p>
            <a:endParaRPr lang="en-ZA" sz="2400" dirty="0"/>
          </a:p>
          <a:p>
            <a:r>
              <a:rPr lang="en-ZA" sz="2400" b="1" dirty="0"/>
              <a:t>Two ratios are commonly used to measure an organisation 's liquidity:</a:t>
            </a:r>
          </a:p>
          <a:p>
            <a:endParaRPr lang="en-ZA" sz="2400" b="1" dirty="0"/>
          </a:p>
          <a:p>
            <a:r>
              <a:rPr lang="en-ZA" sz="2400" dirty="0"/>
              <a:t>Current Ratio</a:t>
            </a:r>
          </a:p>
          <a:p>
            <a:endParaRPr lang="en-ZA" sz="2400" dirty="0"/>
          </a:p>
          <a:p>
            <a:r>
              <a:rPr lang="en-ZA" sz="2400" dirty="0"/>
              <a:t>The most commonly-used ratio is the current ratio, which is calculated by dividing current assets by current liabilities.</a:t>
            </a:r>
          </a:p>
          <a:p>
            <a:endParaRPr lang="en-ZA" sz="2400" dirty="0"/>
          </a:p>
          <a:p>
            <a:r>
              <a:rPr lang="en-ZA" sz="2400" dirty="0"/>
              <a:t> Current assets ÷ Current liabilities = Current ratio</a:t>
            </a:r>
          </a:p>
        </p:txBody>
      </p:sp>
    </p:spTree>
    <p:extLst>
      <p:ext uri="{BB962C8B-B14F-4D97-AF65-F5344CB8AC3E}">
        <p14:creationId xmlns:p14="http://schemas.microsoft.com/office/powerpoint/2010/main" val="1948600638"/>
      </p:ext>
    </p:extLst>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74638"/>
            <a:ext cx="8219256" cy="668791"/>
          </a:xfrm>
        </p:spPr>
        <p:txBody>
          <a:bodyPr>
            <a:normAutofit fontScale="90000"/>
          </a:bodyPr>
          <a:lstStyle/>
          <a:p>
            <a:pPr algn="ctr"/>
            <a:br>
              <a:rPr lang="en-ZA" dirty="0"/>
            </a:br>
            <a:br>
              <a:rPr lang="en-ZA" dirty="0"/>
            </a:br>
            <a:r>
              <a:rPr lang="en-ZA" dirty="0"/>
              <a:t>Financial Ratios Analysis</a:t>
            </a:r>
            <a:br>
              <a:rPr lang="en-ZA" dirty="0"/>
            </a:b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207</a:t>
            </a:fld>
            <a:endParaRPr lang="en-ZA" dirty="0"/>
          </a:p>
        </p:txBody>
      </p:sp>
      <p:pic>
        <p:nvPicPr>
          <p:cNvPr id="8" name="Picture 7"/>
          <p:cNvPicPr>
            <a:picLocks noChangeAspect="1"/>
          </p:cNvPicPr>
          <p:nvPr/>
        </p:nvPicPr>
        <p:blipFill>
          <a:blip r:embed="rId2"/>
          <a:stretch>
            <a:fillRect/>
          </a:stretch>
        </p:blipFill>
        <p:spPr>
          <a:xfrm>
            <a:off x="146304" y="1296532"/>
            <a:ext cx="8390145" cy="1446667"/>
          </a:xfrm>
          <a:prstGeom prst="rect">
            <a:avLst/>
          </a:prstGeom>
        </p:spPr>
      </p:pic>
      <p:sp>
        <p:nvSpPr>
          <p:cNvPr id="9" name="Rectangle 8"/>
          <p:cNvSpPr/>
          <p:nvPr/>
        </p:nvSpPr>
        <p:spPr>
          <a:xfrm>
            <a:off x="374903" y="3096302"/>
            <a:ext cx="8161545" cy="1323439"/>
          </a:xfrm>
          <a:prstGeom prst="rect">
            <a:avLst/>
          </a:prstGeom>
        </p:spPr>
        <p:txBody>
          <a:bodyPr wrap="square">
            <a:spAutoFit/>
          </a:bodyPr>
          <a:lstStyle/>
          <a:p>
            <a:r>
              <a:rPr lang="en-ZA" sz="2000" dirty="0"/>
              <a:t>Thus in this example each R1 of current liabilities is covered by R3.50 of current assets.  Banks and short-term lenders look for a ratio of 2:1 in an average manufacturing concern – Tip Top Services is in an extremely healthy position.</a:t>
            </a:r>
          </a:p>
        </p:txBody>
      </p:sp>
    </p:spTree>
    <p:extLst>
      <p:ext uri="{BB962C8B-B14F-4D97-AF65-F5344CB8AC3E}">
        <p14:creationId xmlns:p14="http://schemas.microsoft.com/office/powerpoint/2010/main" val="3629205696"/>
      </p:ext>
    </p:extLst>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ZA" dirty="0"/>
              <a:t>Financial Ratios Analysis</a:t>
            </a:r>
          </a:p>
        </p:txBody>
      </p:sp>
      <p:sp>
        <p:nvSpPr>
          <p:cNvPr id="3" name="Slide Number Placeholder 2"/>
          <p:cNvSpPr>
            <a:spLocks noGrp="1"/>
          </p:cNvSpPr>
          <p:nvPr>
            <p:ph type="sldNum" sz="quarter" idx="12"/>
          </p:nvPr>
        </p:nvSpPr>
        <p:spPr/>
        <p:txBody>
          <a:bodyPr/>
          <a:lstStyle/>
          <a:p>
            <a:fld id="{32F83655-DC73-417F-8B26-EB7A1DBB5382}" type="slidenum">
              <a:rPr lang="en-ZA" smtClean="0"/>
              <a:pPr/>
              <a:t>208</a:t>
            </a:fld>
            <a:endParaRPr lang="en-ZA" dirty="0"/>
          </a:p>
        </p:txBody>
      </p:sp>
      <p:sp>
        <p:nvSpPr>
          <p:cNvPr id="4" name="Content Placeholder 3"/>
          <p:cNvSpPr>
            <a:spLocks noGrp="1"/>
          </p:cNvSpPr>
          <p:nvPr>
            <p:ph sz="quarter" idx="1"/>
          </p:nvPr>
        </p:nvSpPr>
        <p:spPr/>
        <p:txBody>
          <a:bodyPr/>
          <a:lstStyle/>
          <a:p>
            <a:pPr marL="0" indent="0">
              <a:buNone/>
            </a:pPr>
            <a:r>
              <a:rPr lang="en-ZA" b="1" u="sng" dirty="0"/>
              <a:t>Quick Ratio or Acid Test</a:t>
            </a:r>
          </a:p>
          <a:p>
            <a:pPr marL="0" indent="0">
              <a:buNone/>
            </a:pPr>
            <a:endParaRPr lang="en-ZA" dirty="0"/>
          </a:p>
          <a:p>
            <a:r>
              <a:rPr lang="en-ZA" dirty="0"/>
              <a:t>This ratio gives an indication of the organisation 's ability to meet its obligations over the short term. </a:t>
            </a:r>
          </a:p>
          <a:p>
            <a:endParaRPr lang="en-ZA" dirty="0"/>
          </a:p>
          <a:p>
            <a:r>
              <a:rPr lang="en-ZA" dirty="0"/>
              <a:t>As stocks are the least liquid of all the current assets, a more conservative test of the ability of the organisation to meet its short-term maturing obligation is to subtract the stock figure from current assets and then divide the balance (more liquid assets) by current liabilities.  </a:t>
            </a:r>
          </a:p>
          <a:p>
            <a:pPr marL="0" indent="0">
              <a:buNone/>
            </a:pPr>
            <a:endParaRPr lang="en-ZA" dirty="0"/>
          </a:p>
        </p:txBody>
      </p:sp>
    </p:spTree>
    <p:extLst>
      <p:ext uri="{BB962C8B-B14F-4D97-AF65-F5344CB8AC3E}">
        <p14:creationId xmlns:p14="http://schemas.microsoft.com/office/powerpoint/2010/main" val="4107037261"/>
      </p:ext>
    </p:extLst>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ZA" dirty="0"/>
              <a:t>Financial Ratios Analysis</a:t>
            </a:r>
          </a:p>
        </p:txBody>
      </p:sp>
      <p:sp>
        <p:nvSpPr>
          <p:cNvPr id="3" name="Slide Number Placeholder 2"/>
          <p:cNvSpPr>
            <a:spLocks noGrp="1"/>
          </p:cNvSpPr>
          <p:nvPr>
            <p:ph type="sldNum" sz="quarter" idx="12"/>
          </p:nvPr>
        </p:nvSpPr>
        <p:spPr/>
        <p:txBody>
          <a:bodyPr/>
          <a:lstStyle/>
          <a:p>
            <a:fld id="{32F83655-DC73-417F-8B26-EB7A1DBB5382}" type="slidenum">
              <a:rPr lang="en-ZA" smtClean="0"/>
              <a:pPr/>
              <a:t>209</a:t>
            </a:fld>
            <a:endParaRPr lang="en-ZA" dirty="0"/>
          </a:p>
        </p:txBody>
      </p:sp>
      <p:pic>
        <p:nvPicPr>
          <p:cNvPr id="5" name="Content Placeholder 4"/>
          <p:cNvPicPr>
            <a:picLocks noGrp="1" noChangeAspect="1"/>
          </p:cNvPicPr>
          <p:nvPr>
            <p:ph sz="quarter" idx="1"/>
          </p:nvPr>
        </p:nvPicPr>
        <p:blipFill>
          <a:blip r:embed="rId2"/>
          <a:stretch>
            <a:fillRect/>
          </a:stretch>
        </p:blipFill>
        <p:spPr>
          <a:xfrm>
            <a:off x="467544" y="1499280"/>
            <a:ext cx="8098956" cy="3261406"/>
          </a:xfrm>
          <a:prstGeom prst="rect">
            <a:avLst/>
          </a:prstGeom>
        </p:spPr>
      </p:pic>
      <p:sp>
        <p:nvSpPr>
          <p:cNvPr id="6" name="Rectangle 5"/>
          <p:cNvSpPr/>
          <p:nvPr/>
        </p:nvSpPr>
        <p:spPr>
          <a:xfrm>
            <a:off x="603504" y="4977328"/>
            <a:ext cx="7800267" cy="923330"/>
          </a:xfrm>
          <a:prstGeom prst="rect">
            <a:avLst/>
          </a:prstGeom>
        </p:spPr>
        <p:txBody>
          <a:bodyPr wrap="square">
            <a:spAutoFit/>
          </a:bodyPr>
          <a:lstStyle/>
          <a:p>
            <a:r>
              <a:rPr lang="en-ZA" dirty="0"/>
              <a:t>This is still a healthy figure.  Most lenders expect a quick ratio between 1 and 1.5.  This is a stricter measure of liquidity than the current ratio and is also known as the acid test. </a:t>
            </a:r>
          </a:p>
        </p:txBody>
      </p:sp>
    </p:spTree>
    <p:extLst>
      <p:ext uri="{BB962C8B-B14F-4D97-AF65-F5344CB8AC3E}">
        <p14:creationId xmlns:p14="http://schemas.microsoft.com/office/powerpoint/2010/main" val="6901113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Assessment Brief</a:t>
            </a:r>
          </a:p>
        </p:txBody>
      </p:sp>
      <p:sp>
        <p:nvSpPr>
          <p:cNvPr id="4" name="Slide Number Placeholder 3"/>
          <p:cNvSpPr>
            <a:spLocks noGrp="1"/>
          </p:cNvSpPr>
          <p:nvPr>
            <p:ph type="sldNum" sz="quarter" idx="12"/>
          </p:nvPr>
        </p:nvSpPr>
        <p:spPr/>
        <p:txBody>
          <a:bodyPr/>
          <a:lstStyle/>
          <a:p>
            <a:fld id="{32F83655-DC73-417F-8B26-EB7A1DBB5382}" type="slidenum">
              <a:rPr lang="en-ZA" smtClean="0"/>
              <a:pPr/>
              <a:t>21</a:t>
            </a:fld>
            <a:endParaRPr lang="en-ZA" dirty="0"/>
          </a:p>
        </p:txBody>
      </p:sp>
      <p:sp>
        <p:nvSpPr>
          <p:cNvPr id="5" name="Content Placeholder 4"/>
          <p:cNvSpPr>
            <a:spLocks noGrp="1"/>
          </p:cNvSpPr>
          <p:nvPr>
            <p:ph sz="quarter" idx="1"/>
          </p:nvPr>
        </p:nvSpPr>
        <p:spPr/>
        <p:txBody>
          <a:bodyPr/>
          <a:lstStyle/>
          <a:p>
            <a:pPr marL="433388" indent="-342900" algn="just">
              <a:buClr>
                <a:schemeClr val="accent4">
                  <a:lumMod val="75000"/>
                </a:schemeClr>
              </a:buClr>
            </a:pPr>
            <a:r>
              <a:rPr lang="en-ZA" dirty="0"/>
              <a:t>Facilitation and assessments will be conducted in English.</a:t>
            </a:r>
            <a:endParaRPr lang="en-US" dirty="0"/>
          </a:p>
          <a:p>
            <a:pPr marL="433388" indent="-342900" algn="just">
              <a:buClr>
                <a:schemeClr val="accent4">
                  <a:lumMod val="75000"/>
                </a:schemeClr>
              </a:buClr>
            </a:pPr>
            <a:r>
              <a:rPr lang="en-ZA" dirty="0"/>
              <a:t>Learners may have an observer present; however observer may not partake, comment or interrupt the assessment process.</a:t>
            </a:r>
            <a:endParaRPr lang="en-US" dirty="0"/>
          </a:p>
          <a:p>
            <a:pPr marL="433388" indent="-342900" algn="just">
              <a:buClr>
                <a:schemeClr val="accent4">
                  <a:lumMod val="75000"/>
                </a:schemeClr>
              </a:buClr>
            </a:pPr>
            <a:r>
              <a:rPr lang="en-ZA" dirty="0"/>
              <a:t>Assessment results will be available as soon as possible after the final assessment. </a:t>
            </a:r>
          </a:p>
          <a:p>
            <a:pPr marL="433388" indent="-342900" algn="just">
              <a:buClr>
                <a:schemeClr val="accent4">
                  <a:lumMod val="75000"/>
                </a:schemeClr>
              </a:buClr>
            </a:pPr>
            <a:r>
              <a:rPr lang="en-ZA" dirty="0"/>
              <a:t>Learners may have access to results within normal working hours.</a:t>
            </a:r>
            <a:endParaRPr lang="en-US" dirty="0"/>
          </a:p>
          <a:p>
            <a:endParaRPr lang="en-ZA" dirty="0"/>
          </a:p>
        </p:txBody>
      </p:sp>
    </p:spTree>
    <p:extLst>
      <p:ext uri="{BB962C8B-B14F-4D97-AF65-F5344CB8AC3E}">
        <p14:creationId xmlns:p14="http://schemas.microsoft.com/office/powerpoint/2010/main" val="1214686648"/>
      </p:ext>
    </p:extLst>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ZA" dirty="0"/>
              <a:t>Financial Ratios Analysis</a:t>
            </a:r>
          </a:p>
        </p:txBody>
      </p:sp>
      <p:sp>
        <p:nvSpPr>
          <p:cNvPr id="3" name="Slide Number Placeholder 2"/>
          <p:cNvSpPr>
            <a:spLocks noGrp="1"/>
          </p:cNvSpPr>
          <p:nvPr>
            <p:ph type="sldNum" sz="quarter" idx="12"/>
          </p:nvPr>
        </p:nvSpPr>
        <p:spPr/>
        <p:txBody>
          <a:bodyPr/>
          <a:lstStyle/>
          <a:p>
            <a:fld id="{32F83655-DC73-417F-8B26-EB7A1DBB5382}" type="slidenum">
              <a:rPr lang="en-ZA" smtClean="0"/>
              <a:pPr/>
              <a:t>210</a:t>
            </a:fld>
            <a:endParaRPr lang="en-ZA" dirty="0"/>
          </a:p>
        </p:txBody>
      </p:sp>
      <p:sp>
        <p:nvSpPr>
          <p:cNvPr id="4" name="Content Placeholder 3"/>
          <p:cNvSpPr>
            <a:spLocks noGrp="1"/>
          </p:cNvSpPr>
          <p:nvPr>
            <p:ph sz="quarter" idx="1"/>
          </p:nvPr>
        </p:nvSpPr>
        <p:spPr/>
        <p:txBody>
          <a:bodyPr>
            <a:normAutofit fontScale="92500"/>
          </a:bodyPr>
          <a:lstStyle/>
          <a:p>
            <a:pPr marL="0" indent="0">
              <a:buNone/>
            </a:pPr>
            <a:r>
              <a:rPr lang="en-ZA" b="1" u="sng" dirty="0"/>
              <a:t>Leverage Ratios</a:t>
            </a:r>
          </a:p>
          <a:p>
            <a:pPr marL="0" indent="0">
              <a:buNone/>
            </a:pPr>
            <a:endParaRPr lang="en-ZA" dirty="0"/>
          </a:p>
          <a:p>
            <a:r>
              <a:rPr lang="en-ZA" dirty="0"/>
              <a:t>These ratios provide a measure of the extent to which borrowed funds are used to finance organisation assets.  The greater the proportion of borrowed funds, the greater the financial risk to the lenders – this pushes up the interest rate on new borrowings as the additional risk is taken into account.</a:t>
            </a:r>
          </a:p>
          <a:p>
            <a:pPr marL="0" indent="0">
              <a:buNone/>
            </a:pPr>
            <a:endParaRPr lang="en-ZA" dirty="0"/>
          </a:p>
          <a:p>
            <a:pPr marL="0" indent="0">
              <a:buNone/>
            </a:pPr>
            <a:r>
              <a:rPr lang="en-ZA" b="1" u="sng" dirty="0"/>
              <a:t>Total Debt / Total Assets (Debt Ratio)</a:t>
            </a:r>
          </a:p>
          <a:p>
            <a:pPr marL="0" indent="0">
              <a:buNone/>
            </a:pPr>
            <a:r>
              <a:rPr lang="en-ZA" b="1" dirty="0"/>
              <a:t> </a:t>
            </a:r>
            <a:endParaRPr lang="en-ZA" dirty="0"/>
          </a:p>
          <a:p>
            <a:r>
              <a:rPr lang="en-ZA" dirty="0"/>
              <a:t>This ratio is calculated by adding the </a:t>
            </a:r>
            <a:r>
              <a:rPr lang="en-ZA" i="1" dirty="0"/>
              <a:t>total</a:t>
            </a:r>
            <a:r>
              <a:rPr lang="en-ZA" dirty="0"/>
              <a:t> liabilities of the business and dividing the total assets</a:t>
            </a:r>
          </a:p>
          <a:p>
            <a:pPr marL="0" indent="0">
              <a:buNone/>
            </a:pPr>
            <a:endParaRPr lang="en-ZA" dirty="0"/>
          </a:p>
        </p:txBody>
      </p:sp>
    </p:spTree>
    <p:extLst>
      <p:ext uri="{BB962C8B-B14F-4D97-AF65-F5344CB8AC3E}">
        <p14:creationId xmlns:p14="http://schemas.microsoft.com/office/powerpoint/2010/main" val="517735493"/>
      </p:ext>
    </p:extLst>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ZA" dirty="0"/>
              <a:t>Financial Ratios Analysis</a:t>
            </a:r>
          </a:p>
        </p:txBody>
      </p:sp>
      <p:sp>
        <p:nvSpPr>
          <p:cNvPr id="3" name="Slide Number Placeholder 2"/>
          <p:cNvSpPr>
            <a:spLocks noGrp="1"/>
          </p:cNvSpPr>
          <p:nvPr>
            <p:ph type="sldNum" sz="quarter" idx="12"/>
          </p:nvPr>
        </p:nvSpPr>
        <p:spPr/>
        <p:txBody>
          <a:bodyPr/>
          <a:lstStyle/>
          <a:p>
            <a:fld id="{32F83655-DC73-417F-8B26-EB7A1DBB5382}" type="slidenum">
              <a:rPr lang="en-ZA" smtClean="0"/>
              <a:pPr/>
              <a:t>211</a:t>
            </a:fld>
            <a:endParaRPr lang="en-ZA" dirty="0"/>
          </a:p>
        </p:txBody>
      </p:sp>
      <p:pic>
        <p:nvPicPr>
          <p:cNvPr id="5" name="Content Placeholder 4"/>
          <p:cNvPicPr>
            <a:picLocks noGrp="1" noChangeAspect="1"/>
          </p:cNvPicPr>
          <p:nvPr>
            <p:ph sz="quarter" idx="1"/>
          </p:nvPr>
        </p:nvPicPr>
        <p:blipFill>
          <a:blip r:embed="rId2"/>
          <a:stretch>
            <a:fillRect/>
          </a:stretch>
        </p:blipFill>
        <p:spPr>
          <a:xfrm>
            <a:off x="643523" y="1132114"/>
            <a:ext cx="7440934" cy="4956926"/>
          </a:xfrm>
          <a:prstGeom prst="rect">
            <a:avLst/>
          </a:prstGeom>
        </p:spPr>
      </p:pic>
    </p:spTree>
    <p:extLst>
      <p:ext uri="{BB962C8B-B14F-4D97-AF65-F5344CB8AC3E}">
        <p14:creationId xmlns:p14="http://schemas.microsoft.com/office/powerpoint/2010/main" val="3006948878"/>
      </p:ext>
    </p:extLst>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ZA" dirty="0"/>
              <a:t>Financial Ratios Analysis</a:t>
            </a:r>
          </a:p>
        </p:txBody>
      </p:sp>
      <p:sp>
        <p:nvSpPr>
          <p:cNvPr id="3" name="Slide Number Placeholder 2"/>
          <p:cNvSpPr>
            <a:spLocks noGrp="1"/>
          </p:cNvSpPr>
          <p:nvPr>
            <p:ph type="sldNum" sz="quarter" idx="12"/>
          </p:nvPr>
        </p:nvSpPr>
        <p:spPr/>
        <p:txBody>
          <a:bodyPr/>
          <a:lstStyle/>
          <a:p>
            <a:fld id="{32F83655-DC73-417F-8B26-EB7A1DBB5382}" type="slidenum">
              <a:rPr lang="en-ZA" smtClean="0"/>
              <a:pPr/>
              <a:t>212</a:t>
            </a:fld>
            <a:endParaRPr lang="en-ZA" dirty="0"/>
          </a:p>
        </p:txBody>
      </p:sp>
      <p:sp>
        <p:nvSpPr>
          <p:cNvPr id="4" name="Content Placeholder 3"/>
          <p:cNvSpPr>
            <a:spLocks noGrp="1"/>
          </p:cNvSpPr>
          <p:nvPr>
            <p:ph sz="quarter" idx="1"/>
          </p:nvPr>
        </p:nvSpPr>
        <p:spPr/>
        <p:txBody>
          <a:bodyPr/>
          <a:lstStyle/>
          <a:p>
            <a:pPr marL="0" indent="0">
              <a:buNone/>
            </a:pPr>
            <a:r>
              <a:rPr lang="en-ZA" dirty="0"/>
              <a:t>The ratio in the previous slide is fairly good.  Where an organisation has more than 50% of its assets funded by debt the creditors, rather than the shareholders, are supplying most of the finances and therefore bear most of the risk.</a:t>
            </a:r>
          </a:p>
          <a:p>
            <a:pPr marL="0" indent="0">
              <a:buNone/>
            </a:pPr>
            <a:endParaRPr lang="en-ZA" dirty="0"/>
          </a:p>
          <a:p>
            <a:pPr marL="0" indent="0">
              <a:buNone/>
            </a:pPr>
            <a:r>
              <a:rPr lang="en-ZA" b="1" dirty="0"/>
              <a:t>Long-Term Debt / Capital Employed (Debt: Equity Ratio)</a:t>
            </a:r>
          </a:p>
          <a:p>
            <a:pPr marL="0" indent="0">
              <a:buNone/>
            </a:pPr>
            <a:endParaRPr lang="en-ZA" dirty="0"/>
          </a:p>
          <a:p>
            <a:pPr marL="0" indent="0">
              <a:buNone/>
            </a:pPr>
            <a:r>
              <a:rPr lang="en-ZA" dirty="0"/>
              <a:t>The total debt ratio shown above includes short-term borrowings.  The providers of long term-debt are more interested in knowing how much of the long-term capital is provided by debt:</a:t>
            </a:r>
          </a:p>
          <a:p>
            <a:pPr marL="0" indent="0">
              <a:buNone/>
            </a:pPr>
            <a:endParaRPr lang="en-ZA" dirty="0"/>
          </a:p>
        </p:txBody>
      </p:sp>
    </p:spTree>
    <p:extLst>
      <p:ext uri="{BB962C8B-B14F-4D97-AF65-F5344CB8AC3E}">
        <p14:creationId xmlns:p14="http://schemas.microsoft.com/office/powerpoint/2010/main" val="3698936921"/>
      </p:ext>
    </p:extLst>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ZA" dirty="0"/>
              <a:t>Financial Ratios Analysis</a:t>
            </a:r>
          </a:p>
        </p:txBody>
      </p:sp>
      <p:sp>
        <p:nvSpPr>
          <p:cNvPr id="3" name="Slide Number Placeholder 2"/>
          <p:cNvSpPr>
            <a:spLocks noGrp="1"/>
          </p:cNvSpPr>
          <p:nvPr>
            <p:ph type="sldNum" sz="quarter" idx="12"/>
          </p:nvPr>
        </p:nvSpPr>
        <p:spPr/>
        <p:txBody>
          <a:bodyPr/>
          <a:lstStyle/>
          <a:p>
            <a:fld id="{32F83655-DC73-417F-8B26-EB7A1DBB5382}" type="slidenum">
              <a:rPr lang="en-ZA" smtClean="0"/>
              <a:pPr/>
              <a:t>213</a:t>
            </a:fld>
            <a:endParaRPr lang="en-ZA" dirty="0"/>
          </a:p>
        </p:txBody>
      </p:sp>
      <p:pic>
        <p:nvPicPr>
          <p:cNvPr id="6" name="Content Placeholder 5"/>
          <p:cNvPicPr>
            <a:picLocks noGrp="1" noChangeAspect="1"/>
          </p:cNvPicPr>
          <p:nvPr>
            <p:ph sz="quarter" idx="1"/>
          </p:nvPr>
        </p:nvPicPr>
        <p:blipFill>
          <a:blip r:embed="rId2"/>
          <a:stretch>
            <a:fillRect/>
          </a:stretch>
        </p:blipFill>
        <p:spPr>
          <a:xfrm>
            <a:off x="374904" y="1390423"/>
            <a:ext cx="8364878" cy="1512434"/>
          </a:xfrm>
          <a:prstGeom prst="rect">
            <a:avLst/>
          </a:prstGeom>
        </p:spPr>
      </p:pic>
      <p:sp>
        <p:nvSpPr>
          <p:cNvPr id="7" name="Rectangle 6"/>
          <p:cNvSpPr/>
          <p:nvPr/>
        </p:nvSpPr>
        <p:spPr>
          <a:xfrm>
            <a:off x="603504" y="3161437"/>
            <a:ext cx="7930896" cy="1938992"/>
          </a:xfrm>
          <a:prstGeom prst="rect">
            <a:avLst/>
          </a:prstGeom>
        </p:spPr>
        <p:txBody>
          <a:bodyPr wrap="square">
            <a:spAutoFit/>
          </a:bodyPr>
          <a:lstStyle/>
          <a:p>
            <a:pPr marL="285750" indent="-285750">
              <a:buFont typeface="Arial" panose="020B0604020202020204" pitchFamily="34" charset="0"/>
              <a:buChar char="•"/>
            </a:pPr>
            <a:r>
              <a:rPr lang="en-ZA" sz="2000" dirty="0"/>
              <a:t>Circumstances vary from industry to industry, percentages below 50% are usually considered acceptable.  </a:t>
            </a:r>
          </a:p>
          <a:p>
            <a:pPr marL="285750" indent="-285750">
              <a:buFont typeface="Arial" panose="020B0604020202020204" pitchFamily="34" charset="0"/>
              <a:buChar char="•"/>
            </a:pPr>
            <a:endParaRPr lang="en-ZA" sz="2000" dirty="0"/>
          </a:p>
          <a:p>
            <a:pPr marL="285750" indent="-285750">
              <a:buFont typeface="Arial" panose="020B0604020202020204" pitchFamily="34" charset="0"/>
              <a:buChar char="•"/>
            </a:pPr>
            <a:r>
              <a:rPr lang="en-ZA" sz="2000" dirty="0"/>
              <a:t>The age of the organisation is a key factor, as new companies in rowing industries should be funded as far as possible from equity (shareholders’ funds).</a:t>
            </a:r>
          </a:p>
        </p:txBody>
      </p:sp>
    </p:spTree>
    <p:extLst>
      <p:ext uri="{BB962C8B-B14F-4D97-AF65-F5344CB8AC3E}">
        <p14:creationId xmlns:p14="http://schemas.microsoft.com/office/powerpoint/2010/main" val="1553369857"/>
      </p:ext>
    </p:extLst>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ZA" dirty="0"/>
              <a:t>Financial Ratios Analysis</a:t>
            </a:r>
          </a:p>
        </p:txBody>
      </p:sp>
      <p:sp>
        <p:nvSpPr>
          <p:cNvPr id="3" name="Slide Number Placeholder 2"/>
          <p:cNvSpPr>
            <a:spLocks noGrp="1"/>
          </p:cNvSpPr>
          <p:nvPr>
            <p:ph type="sldNum" sz="quarter" idx="12"/>
          </p:nvPr>
        </p:nvSpPr>
        <p:spPr/>
        <p:txBody>
          <a:bodyPr/>
          <a:lstStyle/>
          <a:p>
            <a:fld id="{32F83655-DC73-417F-8B26-EB7A1DBB5382}" type="slidenum">
              <a:rPr lang="en-ZA" smtClean="0"/>
              <a:pPr/>
              <a:t>214</a:t>
            </a:fld>
            <a:endParaRPr lang="en-ZA" dirty="0"/>
          </a:p>
        </p:txBody>
      </p:sp>
      <p:sp>
        <p:nvSpPr>
          <p:cNvPr id="4" name="Content Placeholder 3"/>
          <p:cNvSpPr>
            <a:spLocks noGrp="1"/>
          </p:cNvSpPr>
          <p:nvPr>
            <p:ph sz="quarter" idx="1"/>
          </p:nvPr>
        </p:nvSpPr>
        <p:spPr>
          <a:xfrm>
            <a:off x="467544" y="1214620"/>
            <a:ext cx="8219256" cy="4680000"/>
          </a:xfrm>
        </p:spPr>
        <p:txBody>
          <a:bodyPr/>
          <a:lstStyle/>
          <a:p>
            <a:pPr marL="0" indent="0">
              <a:buNone/>
            </a:pPr>
            <a:r>
              <a:rPr lang="en-ZA" b="1" u="sng" dirty="0"/>
              <a:t>Times Interest Earn</a:t>
            </a:r>
          </a:p>
          <a:p>
            <a:pPr marL="0" indent="0">
              <a:buNone/>
            </a:pPr>
            <a:r>
              <a:rPr lang="en-ZA" b="1" dirty="0"/>
              <a:t> </a:t>
            </a:r>
            <a:endParaRPr lang="en-ZA" dirty="0"/>
          </a:p>
          <a:p>
            <a:r>
              <a:rPr lang="en-ZA" dirty="0"/>
              <a:t>This measure indicates the extent to which interest on debt can be met by organisation earnings.  </a:t>
            </a:r>
          </a:p>
          <a:p>
            <a:endParaRPr lang="en-ZA" dirty="0"/>
          </a:p>
          <a:p>
            <a:r>
              <a:rPr lang="en-ZA" dirty="0"/>
              <a:t>An organisation which cannot earn sufficient to cover its interest payments is unprofitable.</a:t>
            </a:r>
          </a:p>
          <a:p>
            <a:pPr marL="0" indent="0">
              <a:buNone/>
            </a:pPr>
            <a:endParaRPr lang="en-ZA" dirty="0"/>
          </a:p>
        </p:txBody>
      </p:sp>
      <p:pic>
        <p:nvPicPr>
          <p:cNvPr id="5" name="Picture 4"/>
          <p:cNvPicPr>
            <a:picLocks noChangeAspect="1"/>
          </p:cNvPicPr>
          <p:nvPr/>
        </p:nvPicPr>
        <p:blipFill>
          <a:blip r:embed="rId2"/>
          <a:stretch>
            <a:fillRect/>
          </a:stretch>
        </p:blipFill>
        <p:spPr>
          <a:xfrm>
            <a:off x="196422" y="4035736"/>
            <a:ext cx="8490378" cy="1391656"/>
          </a:xfrm>
          <a:prstGeom prst="rect">
            <a:avLst/>
          </a:prstGeom>
        </p:spPr>
      </p:pic>
      <p:sp>
        <p:nvSpPr>
          <p:cNvPr id="8" name="Rectangle 7"/>
          <p:cNvSpPr/>
          <p:nvPr/>
        </p:nvSpPr>
        <p:spPr>
          <a:xfrm>
            <a:off x="373487" y="5705489"/>
            <a:ext cx="8100812" cy="369332"/>
          </a:xfrm>
          <a:prstGeom prst="rect">
            <a:avLst/>
          </a:prstGeom>
        </p:spPr>
        <p:txBody>
          <a:bodyPr wrap="square">
            <a:spAutoFit/>
          </a:bodyPr>
          <a:lstStyle/>
          <a:p>
            <a:r>
              <a:rPr lang="en-ZA" dirty="0"/>
              <a:t>An interest cover of three times is generally expected by lenders</a:t>
            </a:r>
          </a:p>
        </p:txBody>
      </p:sp>
    </p:spTree>
    <p:extLst>
      <p:ext uri="{BB962C8B-B14F-4D97-AF65-F5344CB8AC3E}">
        <p14:creationId xmlns:p14="http://schemas.microsoft.com/office/powerpoint/2010/main" val="3009271268"/>
      </p:ext>
    </p:extLst>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ZA" dirty="0"/>
              <a:t>Financial Ratios Analysis</a:t>
            </a:r>
          </a:p>
        </p:txBody>
      </p:sp>
      <p:sp>
        <p:nvSpPr>
          <p:cNvPr id="3" name="Slide Number Placeholder 2"/>
          <p:cNvSpPr>
            <a:spLocks noGrp="1"/>
          </p:cNvSpPr>
          <p:nvPr>
            <p:ph type="sldNum" sz="quarter" idx="12"/>
          </p:nvPr>
        </p:nvSpPr>
        <p:spPr/>
        <p:txBody>
          <a:bodyPr/>
          <a:lstStyle/>
          <a:p>
            <a:fld id="{32F83655-DC73-417F-8B26-EB7A1DBB5382}" type="slidenum">
              <a:rPr lang="en-ZA" smtClean="0"/>
              <a:pPr/>
              <a:t>215</a:t>
            </a:fld>
            <a:endParaRPr lang="en-ZA" dirty="0"/>
          </a:p>
        </p:txBody>
      </p:sp>
      <p:sp>
        <p:nvSpPr>
          <p:cNvPr id="7" name="Rectangle 6"/>
          <p:cNvSpPr/>
          <p:nvPr/>
        </p:nvSpPr>
        <p:spPr>
          <a:xfrm>
            <a:off x="374904" y="1282638"/>
            <a:ext cx="8311896" cy="5262979"/>
          </a:xfrm>
          <a:prstGeom prst="rect">
            <a:avLst/>
          </a:prstGeom>
        </p:spPr>
        <p:txBody>
          <a:bodyPr wrap="square">
            <a:spAutoFit/>
          </a:bodyPr>
          <a:lstStyle/>
          <a:p>
            <a:r>
              <a:rPr lang="en-ZA" sz="2000" b="1" dirty="0"/>
              <a:t>Activity Ratios</a:t>
            </a:r>
          </a:p>
          <a:p>
            <a:endParaRPr lang="en-ZA" sz="2000" dirty="0"/>
          </a:p>
          <a:p>
            <a:r>
              <a:rPr lang="en-ZA" sz="2000" dirty="0"/>
              <a:t>These are measures of business efficiency in the management of two key current assets, namely stock and accounts receivable (debtors), and the settlements of accounts payable (creditors). These ratios measure the speed (in terms of days or number of times per year). Current assets and liabilities are converted into cash. Activity ratios are, therefore, also a measure of a firm's liquidity.</a:t>
            </a:r>
          </a:p>
          <a:p>
            <a:endParaRPr lang="en-ZA" sz="2000" dirty="0"/>
          </a:p>
          <a:p>
            <a:r>
              <a:rPr lang="en-ZA" sz="2000" b="1" dirty="0"/>
              <a:t>Debtors Collection Period</a:t>
            </a:r>
          </a:p>
          <a:p>
            <a:endParaRPr lang="en-ZA" sz="2000" dirty="0"/>
          </a:p>
          <a:p>
            <a:r>
              <a:rPr lang="en-ZA" sz="2000" dirty="0"/>
              <a:t>The credit terms granted to customers are partly determined by generally accepted trade practices, and partly by the efficiency of the organisation’s credit control department.  Slow paying customers tie up working capital and force the organisation to seek bridging finance for longer periods.  </a:t>
            </a:r>
          </a:p>
          <a:p>
            <a:endParaRPr lang="en-ZA" dirty="0"/>
          </a:p>
          <a:p>
            <a:r>
              <a:rPr lang="en-ZA" dirty="0"/>
              <a:t> </a:t>
            </a:r>
          </a:p>
        </p:txBody>
      </p:sp>
    </p:spTree>
    <p:extLst>
      <p:ext uri="{BB962C8B-B14F-4D97-AF65-F5344CB8AC3E}">
        <p14:creationId xmlns:p14="http://schemas.microsoft.com/office/powerpoint/2010/main" val="2974909792"/>
      </p:ext>
    </p:extLst>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ZA" dirty="0"/>
              <a:t>Financial Ratios Analysis</a:t>
            </a:r>
          </a:p>
        </p:txBody>
      </p:sp>
      <p:sp>
        <p:nvSpPr>
          <p:cNvPr id="3" name="Slide Number Placeholder 2"/>
          <p:cNvSpPr>
            <a:spLocks noGrp="1"/>
          </p:cNvSpPr>
          <p:nvPr>
            <p:ph type="sldNum" sz="quarter" idx="12"/>
          </p:nvPr>
        </p:nvSpPr>
        <p:spPr/>
        <p:txBody>
          <a:bodyPr/>
          <a:lstStyle/>
          <a:p>
            <a:fld id="{32F83655-DC73-417F-8B26-EB7A1DBB5382}" type="slidenum">
              <a:rPr lang="en-ZA" smtClean="0"/>
              <a:pPr/>
              <a:t>216</a:t>
            </a:fld>
            <a:endParaRPr lang="en-ZA" dirty="0"/>
          </a:p>
        </p:txBody>
      </p:sp>
      <p:sp>
        <p:nvSpPr>
          <p:cNvPr id="7" name="Rectangle 6"/>
          <p:cNvSpPr/>
          <p:nvPr/>
        </p:nvSpPr>
        <p:spPr>
          <a:xfrm>
            <a:off x="374904" y="1282638"/>
            <a:ext cx="8311896" cy="646331"/>
          </a:xfrm>
          <a:prstGeom prst="rect">
            <a:avLst/>
          </a:prstGeom>
        </p:spPr>
        <p:txBody>
          <a:bodyPr wrap="square">
            <a:spAutoFit/>
          </a:bodyPr>
          <a:lstStyle/>
          <a:p>
            <a:endParaRPr lang="en-ZA" dirty="0"/>
          </a:p>
          <a:p>
            <a:r>
              <a:rPr lang="en-ZA" dirty="0"/>
              <a:t> </a:t>
            </a:r>
          </a:p>
        </p:txBody>
      </p:sp>
      <p:sp>
        <p:nvSpPr>
          <p:cNvPr id="11" name="Rectangle 10"/>
          <p:cNvSpPr/>
          <p:nvPr/>
        </p:nvSpPr>
        <p:spPr>
          <a:xfrm>
            <a:off x="603504" y="1433008"/>
            <a:ext cx="8083296" cy="2308324"/>
          </a:xfrm>
          <a:prstGeom prst="rect">
            <a:avLst/>
          </a:prstGeom>
        </p:spPr>
        <p:txBody>
          <a:bodyPr wrap="square">
            <a:spAutoFit/>
          </a:bodyPr>
          <a:lstStyle/>
          <a:p>
            <a:r>
              <a:rPr lang="en-ZA" sz="2400" b="1" dirty="0"/>
              <a:t>Profitability</a:t>
            </a:r>
          </a:p>
          <a:p>
            <a:r>
              <a:rPr lang="en-ZA" sz="2400" dirty="0"/>
              <a:t> </a:t>
            </a:r>
          </a:p>
          <a:p>
            <a:endParaRPr lang="en-ZA" sz="2400" dirty="0"/>
          </a:p>
          <a:p>
            <a:r>
              <a:rPr lang="en-ZA" sz="2400" dirty="0"/>
              <a:t>The ability of a company to generate profits is essential to its long-term survival.  Profits are necessary to sustain growth, to attract new capital and to reward shareholders for risk-taking.</a:t>
            </a:r>
          </a:p>
        </p:txBody>
      </p:sp>
      <p:pic>
        <p:nvPicPr>
          <p:cNvPr id="12" name="Picture 11"/>
          <p:cNvPicPr>
            <a:picLocks noChangeAspect="1"/>
          </p:cNvPicPr>
          <p:nvPr/>
        </p:nvPicPr>
        <p:blipFill>
          <a:blip r:embed="rId2"/>
          <a:stretch>
            <a:fillRect/>
          </a:stretch>
        </p:blipFill>
        <p:spPr>
          <a:xfrm>
            <a:off x="4064640" y="3891702"/>
            <a:ext cx="2815131" cy="2647459"/>
          </a:xfrm>
          <a:prstGeom prst="rect">
            <a:avLst/>
          </a:prstGeom>
        </p:spPr>
      </p:pic>
    </p:spTree>
    <p:extLst>
      <p:ext uri="{BB962C8B-B14F-4D97-AF65-F5344CB8AC3E}">
        <p14:creationId xmlns:p14="http://schemas.microsoft.com/office/powerpoint/2010/main" val="3654249563"/>
      </p:ext>
    </p:extLst>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ZA" dirty="0"/>
              <a:t>Financial Ratios Analysis</a:t>
            </a:r>
          </a:p>
        </p:txBody>
      </p:sp>
      <p:sp>
        <p:nvSpPr>
          <p:cNvPr id="3" name="Slide Number Placeholder 2"/>
          <p:cNvSpPr>
            <a:spLocks noGrp="1"/>
          </p:cNvSpPr>
          <p:nvPr>
            <p:ph type="sldNum" sz="quarter" idx="12"/>
          </p:nvPr>
        </p:nvSpPr>
        <p:spPr/>
        <p:txBody>
          <a:bodyPr/>
          <a:lstStyle/>
          <a:p>
            <a:fld id="{32F83655-DC73-417F-8B26-EB7A1DBB5382}" type="slidenum">
              <a:rPr lang="en-ZA" smtClean="0"/>
              <a:pPr/>
              <a:t>217</a:t>
            </a:fld>
            <a:endParaRPr lang="en-ZA" dirty="0"/>
          </a:p>
        </p:txBody>
      </p:sp>
      <p:sp>
        <p:nvSpPr>
          <p:cNvPr id="7" name="Rectangle 6"/>
          <p:cNvSpPr/>
          <p:nvPr/>
        </p:nvSpPr>
        <p:spPr>
          <a:xfrm>
            <a:off x="374904" y="1282638"/>
            <a:ext cx="8311896" cy="646331"/>
          </a:xfrm>
          <a:prstGeom prst="rect">
            <a:avLst/>
          </a:prstGeom>
        </p:spPr>
        <p:txBody>
          <a:bodyPr wrap="square">
            <a:spAutoFit/>
          </a:bodyPr>
          <a:lstStyle/>
          <a:p>
            <a:endParaRPr lang="en-ZA" dirty="0"/>
          </a:p>
          <a:p>
            <a:r>
              <a:rPr lang="en-ZA" dirty="0"/>
              <a:t> </a:t>
            </a:r>
          </a:p>
        </p:txBody>
      </p:sp>
      <p:sp>
        <p:nvSpPr>
          <p:cNvPr id="5" name="Rectangle 4"/>
          <p:cNvSpPr/>
          <p:nvPr/>
        </p:nvSpPr>
        <p:spPr>
          <a:xfrm>
            <a:off x="603503" y="1328804"/>
            <a:ext cx="7684153" cy="1323439"/>
          </a:xfrm>
          <a:prstGeom prst="rect">
            <a:avLst/>
          </a:prstGeom>
        </p:spPr>
        <p:txBody>
          <a:bodyPr wrap="square">
            <a:spAutoFit/>
          </a:bodyPr>
          <a:lstStyle/>
          <a:p>
            <a:r>
              <a:rPr lang="en-ZA" sz="2000" b="1" dirty="0"/>
              <a:t>Gross Profit</a:t>
            </a:r>
          </a:p>
          <a:p>
            <a:endParaRPr lang="en-ZA" sz="2000" dirty="0"/>
          </a:p>
          <a:p>
            <a:r>
              <a:rPr lang="en-ZA" sz="2000" dirty="0"/>
              <a:t>This indicates the profitability of basic services offered. It should stay the same every year.</a:t>
            </a:r>
          </a:p>
        </p:txBody>
      </p:sp>
      <p:pic>
        <p:nvPicPr>
          <p:cNvPr id="6" name="Picture 5"/>
          <p:cNvPicPr>
            <a:picLocks noChangeAspect="1"/>
          </p:cNvPicPr>
          <p:nvPr/>
        </p:nvPicPr>
        <p:blipFill>
          <a:blip r:embed="rId2"/>
          <a:stretch>
            <a:fillRect/>
          </a:stretch>
        </p:blipFill>
        <p:spPr>
          <a:xfrm>
            <a:off x="467544" y="2652243"/>
            <a:ext cx="8496563" cy="1310157"/>
          </a:xfrm>
          <a:prstGeom prst="rect">
            <a:avLst/>
          </a:prstGeom>
        </p:spPr>
      </p:pic>
      <p:sp>
        <p:nvSpPr>
          <p:cNvPr id="8" name="Rectangle 7"/>
          <p:cNvSpPr/>
          <p:nvPr/>
        </p:nvSpPr>
        <p:spPr>
          <a:xfrm>
            <a:off x="374904" y="4116854"/>
            <a:ext cx="8589203" cy="2246769"/>
          </a:xfrm>
          <a:prstGeom prst="rect">
            <a:avLst/>
          </a:prstGeom>
        </p:spPr>
        <p:txBody>
          <a:bodyPr wrap="square">
            <a:spAutoFit/>
          </a:bodyPr>
          <a:lstStyle/>
          <a:p>
            <a:pPr marL="342900" indent="-342900">
              <a:buFont typeface="Arial" panose="020B0604020202020204" pitchFamily="34" charset="0"/>
              <a:buChar char="•"/>
            </a:pPr>
            <a:r>
              <a:rPr lang="en-ZA" sz="2000" dirty="0"/>
              <a:t>This means that each R100 of fees contains a gross profit of R20.50.  </a:t>
            </a:r>
          </a:p>
          <a:p>
            <a:pPr marL="342900" indent="-342900">
              <a:buFont typeface="Arial" panose="020B0604020202020204" pitchFamily="34" charset="0"/>
              <a:buChar char="•"/>
            </a:pPr>
            <a:endParaRPr lang="en-ZA" sz="2000" dirty="0"/>
          </a:p>
          <a:p>
            <a:pPr marL="342900" indent="-342900">
              <a:buFont typeface="Arial" panose="020B0604020202020204" pitchFamily="34" charset="0"/>
              <a:buChar char="•"/>
            </a:pPr>
            <a:r>
              <a:rPr lang="en-ZA" sz="2000" dirty="0"/>
              <a:t>Changes in profit margin from previous years are an important indication of efficiency, types of services and the intensity of competitive activity.  </a:t>
            </a:r>
          </a:p>
          <a:p>
            <a:pPr marL="342900" indent="-342900">
              <a:buFont typeface="Arial" panose="020B0604020202020204" pitchFamily="34" charset="0"/>
              <a:buChar char="•"/>
            </a:pPr>
            <a:endParaRPr lang="en-ZA" sz="2000" dirty="0"/>
          </a:p>
          <a:p>
            <a:pPr marL="342900" indent="-342900">
              <a:buFont typeface="Arial" panose="020B0604020202020204" pitchFamily="34" charset="0"/>
              <a:buChar char="•"/>
            </a:pPr>
            <a:r>
              <a:rPr lang="en-ZA" sz="2000" dirty="0"/>
              <a:t>Strong competition will tend to force down the process and lower profit margins.</a:t>
            </a:r>
          </a:p>
        </p:txBody>
      </p:sp>
    </p:spTree>
    <p:extLst>
      <p:ext uri="{BB962C8B-B14F-4D97-AF65-F5344CB8AC3E}">
        <p14:creationId xmlns:p14="http://schemas.microsoft.com/office/powerpoint/2010/main" val="481406651"/>
      </p:ext>
    </p:extLst>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ZA" dirty="0"/>
              <a:t>Financial Ratios Analysis</a:t>
            </a:r>
          </a:p>
        </p:txBody>
      </p:sp>
      <p:sp>
        <p:nvSpPr>
          <p:cNvPr id="3" name="Slide Number Placeholder 2"/>
          <p:cNvSpPr>
            <a:spLocks noGrp="1"/>
          </p:cNvSpPr>
          <p:nvPr>
            <p:ph type="sldNum" sz="quarter" idx="12"/>
          </p:nvPr>
        </p:nvSpPr>
        <p:spPr/>
        <p:txBody>
          <a:bodyPr/>
          <a:lstStyle/>
          <a:p>
            <a:fld id="{32F83655-DC73-417F-8B26-EB7A1DBB5382}" type="slidenum">
              <a:rPr lang="en-ZA" smtClean="0"/>
              <a:pPr/>
              <a:t>218</a:t>
            </a:fld>
            <a:endParaRPr lang="en-ZA" dirty="0"/>
          </a:p>
        </p:txBody>
      </p:sp>
      <p:sp>
        <p:nvSpPr>
          <p:cNvPr id="7" name="Rectangle 6"/>
          <p:cNvSpPr/>
          <p:nvPr/>
        </p:nvSpPr>
        <p:spPr>
          <a:xfrm>
            <a:off x="374904" y="1282638"/>
            <a:ext cx="8311896" cy="646331"/>
          </a:xfrm>
          <a:prstGeom prst="rect">
            <a:avLst/>
          </a:prstGeom>
        </p:spPr>
        <p:txBody>
          <a:bodyPr wrap="square">
            <a:spAutoFit/>
          </a:bodyPr>
          <a:lstStyle/>
          <a:p>
            <a:endParaRPr lang="en-ZA" dirty="0"/>
          </a:p>
          <a:p>
            <a:r>
              <a:rPr lang="en-ZA" dirty="0"/>
              <a:t> </a:t>
            </a:r>
          </a:p>
        </p:txBody>
      </p:sp>
      <p:sp>
        <p:nvSpPr>
          <p:cNvPr id="5" name="Rectangle 4"/>
          <p:cNvSpPr/>
          <p:nvPr/>
        </p:nvSpPr>
        <p:spPr>
          <a:xfrm>
            <a:off x="603503" y="1328804"/>
            <a:ext cx="7684153" cy="2246769"/>
          </a:xfrm>
          <a:prstGeom prst="rect">
            <a:avLst/>
          </a:prstGeom>
        </p:spPr>
        <p:txBody>
          <a:bodyPr wrap="square">
            <a:spAutoFit/>
          </a:bodyPr>
          <a:lstStyle/>
          <a:p>
            <a:r>
              <a:rPr lang="en-ZA" sz="2000" b="1" u="sng" dirty="0"/>
              <a:t>Net Profit Margin</a:t>
            </a:r>
          </a:p>
          <a:p>
            <a:r>
              <a:rPr lang="en-ZA" sz="2000" dirty="0"/>
              <a:t> </a:t>
            </a:r>
          </a:p>
          <a:p>
            <a:r>
              <a:rPr lang="en-ZA" sz="2000" dirty="0"/>
              <a:t>This measure indicates the profitability after all expenses, including tax and preference dividends, have been deducted.</a:t>
            </a:r>
          </a:p>
          <a:p>
            <a:endParaRPr lang="en-ZA" sz="2000" dirty="0"/>
          </a:p>
          <a:p>
            <a:r>
              <a:rPr lang="en-ZA" sz="2000" b="1" dirty="0"/>
              <a:t>Net profit margin % =</a:t>
            </a:r>
            <a:endParaRPr lang="en-ZA" sz="2000" dirty="0"/>
          </a:p>
          <a:p>
            <a:endParaRPr lang="en-ZA" sz="2000" dirty="0"/>
          </a:p>
        </p:txBody>
      </p:sp>
      <p:pic>
        <p:nvPicPr>
          <p:cNvPr id="4" name="Picture 3"/>
          <p:cNvPicPr>
            <a:picLocks noChangeAspect="1"/>
          </p:cNvPicPr>
          <p:nvPr/>
        </p:nvPicPr>
        <p:blipFill>
          <a:blip r:embed="rId2"/>
          <a:stretch>
            <a:fillRect/>
          </a:stretch>
        </p:blipFill>
        <p:spPr>
          <a:xfrm>
            <a:off x="374904" y="3575572"/>
            <a:ext cx="8559282" cy="2317227"/>
          </a:xfrm>
          <a:prstGeom prst="rect">
            <a:avLst/>
          </a:prstGeom>
        </p:spPr>
      </p:pic>
    </p:spTree>
    <p:extLst>
      <p:ext uri="{BB962C8B-B14F-4D97-AF65-F5344CB8AC3E}">
        <p14:creationId xmlns:p14="http://schemas.microsoft.com/office/powerpoint/2010/main" val="1660203789"/>
      </p:ext>
    </p:extLst>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ZA" dirty="0"/>
              <a:t>Financial Ratios Analysis</a:t>
            </a:r>
          </a:p>
        </p:txBody>
      </p:sp>
      <p:sp>
        <p:nvSpPr>
          <p:cNvPr id="3" name="Slide Number Placeholder 2"/>
          <p:cNvSpPr>
            <a:spLocks noGrp="1"/>
          </p:cNvSpPr>
          <p:nvPr>
            <p:ph type="sldNum" sz="quarter" idx="12"/>
          </p:nvPr>
        </p:nvSpPr>
        <p:spPr/>
        <p:txBody>
          <a:bodyPr/>
          <a:lstStyle/>
          <a:p>
            <a:fld id="{32F83655-DC73-417F-8B26-EB7A1DBB5382}" type="slidenum">
              <a:rPr lang="en-ZA" smtClean="0"/>
              <a:pPr/>
              <a:t>219</a:t>
            </a:fld>
            <a:endParaRPr lang="en-ZA" dirty="0"/>
          </a:p>
        </p:txBody>
      </p:sp>
      <p:sp>
        <p:nvSpPr>
          <p:cNvPr id="4" name="Content Placeholder 3"/>
          <p:cNvSpPr>
            <a:spLocks noGrp="1"/>
          </p:cNvSpPr>
          <p:nvPr>
            <p:ph sz="quarter" idx="1"/>
          </p:nvPr>
        </p:nvSpPr>
        <p:spPr>
          <a:xfrm>
            <a:off x="467544" y="1413295"/>
            <a:ext cx="8219256" cy="4958475"/>
          </a:xfrm>
        </p:spPr>
        <p:txBody>
          <a:bodyPr>
            <a:normAutofit fontScale="70000" lnSpcReduction="20000"/>
          </a:bodyPr>
          <a:lstStyle/>
          <a:p>
            <a:pPr marL="0" indent="0">
              <a:buNone/>
            </a:pPr>
            <a:r>
              <a:rPr lang="en-ZA" sz="2900" b="1" dirty="0"/>
              <a:t>Return On Investment</a:t>
            </a:r>
          </a:p>
          <a:p>
            <a:pPr marL="0" indent="0">
              <a:buNone/>
            </a:pPr>
            <a:endParaRPr lang="en-ZA" sz="2600" dirty="0"/>
          </a:p>
          <a:p>
            <a:pPr marL="0" indent="0">
              <a:buNone/>
            </a:pPr>
            <a:r>
              <a:rPr lang="en-ZA" sz="2600" dirty="0"/>
              <a:t>Operating profit for the year expressed as a percentage of the value, at the year end, of the resources employed to earn that operating profit.  This ratio is referred to as</a:t>
            </a:r>
          </a:p>
          <a:p>
            <a:r>
              <a:rPr lang="en-ZA" sz="2600" dirty="0"/>
              <a:t>ROI (Return On Investment)</a:t>
            </a:r>
          </a:p>
          <a:p>
            <a:r>
              <a:rPr lang="en-ZA" sz="2600" dirty="0"/>
              <a:t>ROCE (Return On Capital Employed)</a:t>
            </a:r>
          </a:p>
          <a:p>
            <a:r>
              <a:rPr lang="en-ZA" sz="2600" dirty="0"/>
              <a:t>RONA (Return On Net Assets)</a:t>
            </a:r>
          </a:p>
          <a:p>
            <a:pPr marL="0" indent="0">
              <a:buNone/>
            </a:pPr>
            <a:endParaRPr lang="en-ZA" sz="2600" dirty="0"/>
          </a:p>
          <a:p>
            <a:pPr marL="0" indent="0">
              <a:buNone/>
            </a:pPr>
            <a:r>
              <a:rPr lang="en-ZA" sz="2600" dirty="0"/>
              <a:t> Net Assets = Fixed assets + Working capital (inventories + work in progress + trade debtors – trade creditors)</a:t>
            </a:r>
          </a:p>
          <a:p>
            <a:pPr marL="0" indent="0">
              <a:buNone/>
            </a:pPr>
            <a:endParaRPr lang="en-ZA" sz="2600" dirty="0"/>
          </a:p>
          <a:p>
            <a:pPr marL="0" indent="0">
              <a:buNone/>
            </a:pPr>
            <a:r>
              <a:rPr lang="en-ZA" sz="2600" dirty="0"/>
              <a:t>The operating profitability ratios are closely linked via a third ratio: the asset turnover ratio, or velocity ratio.  </a:t>
            </a:r>
          </a:p>
          <a:p>
            <a:pPr marL="0" indent="0">
              <a:buNone/>
            </a:pPr>
            <a:endParaRPr lang="en-ZA" sz="2600" dirty="0"/>
          </a:p>
          <a:p>
            <a:pPr marL="0" indent="0">
              <a:buNone/>
            </a:pPr>
            <a:r>
              <a:rPr lang="en-ZA" sz="2600" dirty="0"/>
              <a:t>This ratio reveals what sales have been generated for every rand invested in net operating assets and as such is the starting point for the measurement of asset productivity.</a:t>
            </a:r>
          </a:p>
          <a:p>
            <a:pPr marL="0" indent="0">
              <a:buNone/>
            </a:pPr>
            <a:endParaRPr lang="en-ZA" dirty="0"/>
          </a:p>
        </p:txBody>
      </p:sp>
    </p:spTree>
    <p:extLst>
      <p:ext uri="{BB962C8B-B14F-4D97-AF65-F5344CB8AC3E}">
        <p14:creationId xmlns:p14="http://schemas.microsoft.com/office/powerpoint/2010/main" val="8388877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Assessment Brief</a:t>
            </a:r>
          </a:p>
        </p:txBody>
      </p:sp>
      <p:sp>
        <p:nvSpPr>
          <p:cNvPr id="4" name="Slide Number Placeholder 3"/>
          <p:cNvSpPr>
            <a:spLocks noGrp="1"/>
          </p:cNvSpPr>
          <p:nvPr>
            <p:ph type="sldNum" sz="quarter" idx="12"/>
          </p:nvPr>
        </p:nvSpPr>
        <p:spPr/>
        <p:txBody>
          <a:bodyPr/>
          <a:lstStyle/>
          <a:p>
            <a:fld id="{32F83655-DC73-417F-8B26-EB7A1DBB5382}" type="slidenum">
              <a:rPr lang="en-ZA" smtClean="0"/>
              <a:pPr/>
              <a:t>22</a:t>
            </a:fld>
            <a:endParaRPr lang="en-ZA" dirty="0"/>
          </a:p>
        </p:txBody>
      </p:sp>
      <p:sp>
        <p:nvSpPr>
          <p:cNvPr id="5" name="Content Placeholder 4"/>
          <p:cNvSpPr>
            <a:spLocks noGrp="1"/>
          </p:cNvSpPr>
          <p:nvPr>
            <p:ph sz="quarter" idx="1"/>
          </p:nvPr>
        </p:nvSpPr>
        <p:spPr/>
        <p:txBody>
          <a:bodyPr>
            <a:normAutofit fontScale="92500"/>
          </a:bodyPr>
          <a:lstStyle/>
          <a:p>
            <a:pPr marL="0" indent="0">
              <a:buNone/>
            </a:pPr>
            <a:r>
              <a:rPr lang="en-ZA" b="1" dirty="0"/>
              <a:t>Additional Notes:</a:t>
            </a:r>
          </a:p>
          <a:p>
            <a:endParaRPr lang="en-ZA" b="1" dirty="0"/>
          </a:p>
          <a:p>
            <a:pPr marL="800100" lvl="1" indent="-342900" algn="just">
              <a:lnSpc>
                <a:spcPct val="150000"/>
              </a:lnSpc>
              <a:buClr>
                <a:schemeClr val="accent4">
                  <a:lumMod val="75000"/>
                </a:schemeClr>
              </a:buClr>
            </a:pPr>
            <a:r>
              <a:rPr lang="en-ZA" dirty="0"/>
              <a:t>Assessor will maintain telephonic and electronic contact until sufficient evidence has been submitted.  </a:t>
            </a:r>
            <a:endParaRPr lang="en-US" dirty="0"/>
          </a:p>
          <a:p>
            <a:pPr marL="800100" lvl="1" indent="-342900" algn="just">
              <a:lnSpc>
                <a:spcPct val="150000"/>
              </a:lnSpc>
              <a:buClr>
                <a:schemeClr val="accent4">
                  <a:lumMod val="75000"/>
                </a:schemeClr>
              </a:buClr>
            </a:pPr>
            <a:r>
              <a:rPr lang="en-ZA" dirty="0"/>
              <a:t>Additional evidence may be submitted after  initial submission.</a:t>
            </a:r>
            <a:endParaRPr lang="en-US" dirty="0"/>
          </a:p>
          <a:p>
            <a:pPr marL="800100" lvl="1" indent="-342900" algn="just">
              <a:lnSpc>
                <a:spcPct val="150000"/>
              </a:lnSpc>
              <a:buClr>
                <a:schemeClr val="accent4">
                  <a:lumMod val="75000"/>
                </a:schemeClr>
              </a:buClr>
            </a:pPr>
            <a:r>
              <a:rPr lang="en-ZA" dirty="0"/>
              <a:t>If you have a problem which might affect the outcome of assessment(s) you should notify the assessor.  Where practicable such needs will be accommodated. (special needs)</a:t>
            </a:r>
            <a:endParaRPr lang="en-US" dirty="0"/>
          </a:p>
          <a:p>
            <a:endParaRPr lang="en-ZA" dirty="0"/>
          </a:p>
        </p:txBody>
      </p:sp>
    </p:spTree>
    <p:extLst>
      <p:ext uri="{BB962C8B-B14F-4D97-AF65-F5344CB8AC3E}">
        <p14:creationId xmlns:p14="http://schemas.microsoft.com/office/powerpoint/2010/main" val="3780638561"/>
      </p:ext>
    </p:extLst>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ZA" dirty="0"/>
              <a:t>Financial Ratios Analysis</a:t>
            </a:r>
          </a:p>
        </p:txBody>
      </p:sp>
      <p:sp>
        <p:nvSpPr>
          <p:cNvPr id="3" name="Slide Number Placeholder 2"/>
          <p:cNvSpPr>
            <a:spLocks noGrp="1"/>
          </p:cNvSpPr>
          <p:nvPr>
            <p:ph type="sldNum" sz="quarter" idx="12"/>
          </p:nvPr>
        </p:nvSpPr>
        <p:spPr/>
        <p:txBody>
          <a:bodyPr/>
          <a:lstStyle/>
          <a:p>
            <a:fld id="{32F83655-DC73-417F-8B26-EB7A1DBB5382}" type="slidenum">
              <a:rPr lang="en-ZA" smtClean="0"/>
              <a:pPr/>
              <a:t>220</a:t>
            </a:fld>
            <a:endParaRPr lang="en-ZA" dirty="0"/>
          </a:p>
        </p:txBody>
      </p:sp>
      <p:sp>
        <p:nvSpPr>
          <p:cNvPr id="4" name="Content Placeholder 3"/>
          <p:cNvSpPr>
            <a:spLocks noGrp="1"/>
          </p:cNvSpPr>
          <p:nvPr>
            <p:ph sz="quarter" idx="1"/>
          </p:nvPr>
        </p:nvSpPr>
        <p:spPr>
          <a:xfrm>
            <a:off x="467544" y="1413295"/>
            <a:ext cx="8219256" cy="4958475"/>
          </a:xfrm>
        </p:spPr>
        <p:txBody>
          <a:bodyPr>
            <a:normAutofit lnSpcReduction="10000"/>
          </a:bodyPr>
          <a:lstStyle/>
          <a:p>
            <a:pPr marL="0" indent="0">
              <a:buNone/>
            </a:pPr>
            <a:r>
              <a:rPr lang="en-ZA" b="1" dirty="0"/>
              <a:t>Efficiency</a:t>
            </a:r>
          </a:p>
          <a:p>
            <a:pPr marL="0" indent="0">
              <a:buNone/>
            </a:pPr>
            <a:r>
              <a:rPr lang="en-ZA" b="1" dirty="0"/>
              <a:t> </a:t>
            </a:r>
            <a:endParaRPr lang="en-ZA" dirty="0"/>
          </a:p>
          <a:p>
            <a:r>
              <a:rPr lang="en-ZA" dirty="0"/>
              <a:t>Traditional accounting does not reveal how efficiently an entity has been managed, that is, how well its resources have been looked after. </a:t>
            </a:r>
          </a:p>
          <a:p>
            <a:endParaRPr lang="en-ZA" dirty="0"/>
          </a:p>
          <a:p>
            <a:r>
              <a:rPr lang="en-ZA" dirty="0"/>
              <a:t> Profit may, to some extent, be used as a measure of efficiency, but accounting profit is subject to a great many arbitrary adjustments and is not entirely reliable.  </a:t>
            </a:r>
          </a:p>
          <a:p>
            <a:endParaRPr lang="en-ZA" dirty="0"/>
          </a:p>
          <a:p>
            <a:r>
              <a:rPr lang="en-ZA" dirty="0"/>
              <a:t>What needs to be done is to put whatever evidence exists into context, compare it with earlier accounting periods and if possible, with other similar entities.</a:t>
            </a:r>
          </a:p>
          <a:p>
            <a:pPr marL="0" indent="0">
              <a:buNone/>
            </a:pPr>
            <a:endParaRPr lang="en-ZA" dirty="0"/>
          </a:p>
          <a:p>
            <a:pPr marL="0" indent="0">
              <a:buNone/>
            </a:pPr>
            <a:endParaRPr lang="en-ZA" dirty="0"/>
          </a:p>
          <a:p>
            <a:pPr marL="0" indent="0">
              <a:buNone/>
            </a:pPr>
            <a:endParaRPr lang="en-ZA" dirty="0"/>
          </a:p>
        </p:txBody>
      </p:sp>
    </p:spTree>
    <p:extLst>
      <p:ext uri="{BB962C8B-B14F-4D97-AF65-F5344CB8AC3E}">
        <p14:creationId xmlns:p14="http://schemas.microsoft.com/office/powerpoint/2010/main" val="537820084"/>
      </p:ext>
    </p:extLst>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ZA" dirty="0"/>
              <a:t>Plan and Control Financial Instruments</a:t>
            </a: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221</a:t>
            </a:fld>
            <a:endParaRPr lang="en-ZA" dirty="0"/>
          </a:p>
        </p:txBody>
      </p:sp>
      <p:sp>
        <p:nvSpPr>
          <p:cNvPr id="4" name="Content Placeholder 3"/>
          <p:cNvSpPr>
            <a:spLocks noGrp="1"/>
          </p:cNvSpPr>
          <p:nvPr>
            <p:ph sz="quarter" idx="1"/>
          </p:nvPr>
        </p:nvSpPr>
        <p:spPr/>
        <p:txBody>
          <a:bodyPr/>
          <a:lstStyle/>
          <a:p>
            <a:pPr marL="0" indent="0">
              <a:buNone/>
            </a:pPr>
            <a:endParaRPr lang="en-ZA" dirty="0"/>
          </a:p>
          <a:p>
            <a:pPr marL="0" indent="0">
              <a:buNone/>
            </a:pPr>
            <a:r>
              <a:rPr lang="en-ZA" b="1" dirty="0"/>
              <a:t>Insurance</a:t>
            </a:r>
          </a:p>
          <a:p>
            <a:pPr marL="0" indent="0">
              <a:buNone/>
            </a:pPr>
            <a:endParaRPr lang="en-ZA" dirty="0"/>
          </a:p>
          <a:p>
            <a:r>
              <a:rPr lang="en-ZA" dirty="0"/>
              <a:t>Insurance helps to protect against risk – one thus takes out an insurance policy to provide financial protection for the business should an out-of-the ordinary situation arise. </a:t>
            </a:r>
          </a:p>
          <a:p>
            <a:endParaRPr lang="en-ZA" dirty="0"/>
          </a:p>
          <a:p>
            <a:r>
              <a:rPr lang="en-ZA" dirty="0"/>
              <a:t>Before considering any type of insurance, make a list of potential risks and how this would affect the individual or the business.</a:t>
            </a:r>
          </a:p>
          <a:p>
            <a:pPr marL="0" indent="0">
              <a:buNone/>
            </a:pPr>
            <a:r>
              <a:rPr lang="en-ZA" dirty="0"/>
              <a:t> </a:t>
            </a:r>
          </a:p>
          <a:p>
            <a:pPr marL="0" indent="0">
              <a:buNone/>
            </a:pPr>
            <a:endParaRPr lang="en-ZA" dirty="0"/>
          </a:p>
        </p:txBody>
      </p:sp>
    </p:spTree>
    <p:extLst>
      <p:ext uri="{BB962C8B-B14F-4D97-AF65-F5344CB8AC3E}">
        <p14:creationId xmlns:p14="http://schemas.microsoft.com/office/powerpoint/2010/main" val="3146009845"/>
      </p:ext>
    </p:extLst>
  </p:cSld>
  <p:clrMapOvr>
    <a:masterClrMapping/>
  </p:clrMapOvr>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ZA" dirty="0"/>
              <a:t>Plan and Control Financial Instruments</a:t>
            </a: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222</a:t>
            </a:fld>
            <a:endParaRPr lang="en-ZA" dirty="0"/>
          </a:p>
        </p:txBody>
      </p:sp>
      <p:sp>
        <p:nvSpPr>
          <p:cNvPr id="4" name="Content Placeholder 3"/>
          <p:cNvSpPr>
            <a:spLocks noGrp="1"/>
          </p:cNvSpPr>
          <p:nvPr>
            <p:ph sz="quarter" idx="1"/>
          </p:nvPr>
        </p:nvSpPr>
        <p:spPr/>
        <p:txBody>
          <a:bodyPr>
            <a:normAutofit fontScale="85000" lnSpcReduction="20000"/>
          </a:bodyPr>
          <a:lstStyle/>
          <a:p>
            <a:pPr marL="0" indent="0">
              <a:buNone/>
            </a:pPr>
            <a:r>
              <a:rPr lang="en-ZA" b="1" dirty="0"/>
              <a:t>Short-Term Insurance</a:t>
            </a:r>
          </a:p>
          <a:p>
            <a:pPr marL="0" indent="0">
              <a:buNone/>
            </a:pPr>
            <a:endParaRPr lang="en-ZA" dirty="0"/>
          </a:p>
          <a:p>
            <a:pPr marL="0" indent="0">
              <a:buNone/>
            </a:pPr>
            <a:r>
              <a:rPr lang="en-ZA" dirty="0"/>
              <a:t>Short-term insurance can be taken out for short-term risks i.e. assets which could include:</a:t>
            </a:r>
          </a:p>
          <a:p>
            <a:pPr marL="0" indent="0">
              <a:buNone/>
            </a:pPr>
            <a:endParaRPr lang="en-ZA" dirty="0"/>
          </a:p>
          <a:p>
            <a:r>
              <a:rPr lang="en-ZA" dirty="0"/>
              <a:t>Vehicles</a:t>
            </a:r>
          </a:p>
          <a:p>
            <a:r>
              <a:rPr lang="en-ZA" dirty="0"/>
              <a:t>Household contents</a:t>
            </a:r>
          </a:p>
          <a:p>
            <a:r>
              <a:rPr lang="en-ZA" dirty="0"/>
              <a:t>Jewellery</a:t>
            </a:r>
          </a:p>
          <a:p>
            <a:r>
              <a:rPr lang="en-ZA" dirty="0"/>
              <a:t>Computers</a:t>
            </a:r>
          </a:p>
          <a:p>
            <a:r>
              <a:rPr lang="en-ZA" dirty="0"/>
              <a:t>Office equipment etc.</a:t>
            </a:r>
          </a:p>
          <a:p>
            <a:pPr marL="0" indent="0">
              <a:buNone/>
            </a:pPr>
            <a:endParaRPr lang="en-ZA" dirty="0"/>
          </a:p>
          <a:p>
            <a:pPr marL="0" indent="0">
              <a:buNone/>
            </a:pPr>
            <a:r>
              <a:rPr lang="en-ZA" dirty="0"/>
              <a:t>The policy would cover the household or business contents and would have to be renewed each year.  It is important to revalue the replacement value of the insured items when renewing the policy to ensure that one does not over- or underinsure.</a:t>
            </a:r>
          </a:p>
          <a:p>
            <a:pPr marL="0" indent="0">
              <a:buNone/>
            </a:pPr>
            <a:endParaRPr lang="en-ZA" dirty="0"/>
          </a:p>
          <a:p>
            <a:pPr marL="0" indent="0">
              <a:buNone/>
            </a:pPr>
            <a:endParaRPr lang="en-ZA" dirty="0"/>
          </a:p>
        </p:txBody>
      </p:sp>
    </p:spTree>
    <p:extLst>
      <p:ext uri="{BB962C8B-B14F-4D97-AF65-F5344CB8AC3E}">
        <p14:creationId xmlns:p14="http://schemas.microsoft.com/office/powerpoint/2010/main" val="1705941770"/>
      </p:ext>
    </p:extLst>
  </p:cSld>
  <p:clrMapOvr>
    <a:masterClrMapping/>
  </p:clrMapOvr>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ZA" dirty="0"/>
              <a:t>Plan and Control Financial Instruments</a:t>
            </a: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223</a:t>
            </a:fld>
            <a:endParaRPr lang="en-ZA" dirty="0"/>
          </a:p>
        </p:txBody>
      </p:sp>
      <p:sp>
        <p:nvSpPr>
          <p:cNvPr id="4" name="Content Placeholder 3"/>
          <p:cNvSpPr>
            <a:spLocks noGrp="1"/>
          </p:cNvSpPr>
          <p:nvPr>
            <p:ph sz="quarter" idx="1"/>
          </p:nvPr>
        </p:nvSpPr>
        <p:spPr/>
        <p:txBody>
          <a:bodyPr>
            <a:normAutofit/>
          </a:bodyPr>
          <a:lstStyle/>
          <a:p>
            <a:r>
              <a:rPr lang="en-ZA" dirty="0"/>
              <a:t>The premiums are often determined by the physical area where the contents is held i.e. level of risk concerning crime and the security of the building.  </a:t>
            </a:r>
          </a:p>
          <a:p>
            <a:pPr marL="0" indent="0">
              <a:buNone/>
            </a:pPr>
            <a:endParaRPr lang="en-ZA" dirty="0"/>
          </a:p>
          <a:p>
            <a:r>
              <a:rPr lang="en-ZA" dirty="0"/>
              <a:t>Generally premiums are high due to the high incidence of insurance fraud.</a:t>
            </a:r>
          </a:p>
          <a:p>
            <a:pPr marL="0" indent="0">
              <a:buNone/>
            </a:pPr>
            <a:endParaRPr lang="en-ZA" dirty="0"/>
          </a:p>
          <a:p>
            <a:r>
              <a:rPr lang="en-ZA" dirty="0"/>
              <a:t>When submitting a claim, the insurance company will first assess the damage before considering the claim to determine whether there was any negligence from the owner.</a:t>
            </a:r>
          </a:p>
          <a:p>
            <a:pPr marL="0" indent="0">
              <a:buNone/>
            </a:pPr>
            <a:endParaRPr lang="en-ZA" dirty="0"/>
          </a:p>
          <a:p>
            <a:pPr marL="0" indent="0">
              <a:buNone/>
            </a:pPr>
            <a:endParaRPr lang="en-ZA" dirty="0"/>
          </a:p>
        </p:txBody>
      </p:sp>
    </p:spTree>
    <p:extLst>
      <p:ext uri="{BB962C8B-B14F-4D97-AF65-F5344CB8AC3E}">
        <p14:creationId xmlns:p14="http://schemas.microsoft.com/office/powerpoint/2010/main" val="1625801997"/>
      </p:ext>
    </p:extLst>
  </p:cSld>
  <p:clrMapOvr>
    <a:masterClrMapping/>
  </p:clrMapOvr>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ZA" dirty="0"/>
              <a:t>Plan and Control Financial Instruments</a:t>
            </a: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224</a:t>
            </a:fld>
            <a:endParaRPr lang="en-ZA" dirty="0"/>
          </a:p>
        </p:txBody>
      </p:sp>
      <p:sp>
        <p:nvSpPr>
          <p:cNvPr id="4" name="Content Placeholder 3"/>
          <p:cNvSpPr>
            <a:spLocks noGrp="1"/>
          </p:cNvSpPr>
          <p:nvPr>
            <p:ph sz="quarter" idx="1"/>
          </p:nvPr>
        </p:nvSpPr>
        <p:spPr/>
        <p:txBody>
          <a:bodyPr>
            <a:normAutofit lnSpcReduction="10000"/>
          </a:bodyPr>
          <a:lstStyle/>
          <a:p>
            <a:pPr marL="0" indent="0">
              <a:buNone/>
            </a:pPr>
            <a:r>
              <a:rPr lang="en-ZA" b="1" dirty="0"/>
              <a:t>There are numerous packages available and care should be taken to find an insurance policy best suited to individual needs:</a:t>
            </a:r>
          </a:p>
          <a:p>
            <a:pPr marL="0" indent="0">
              <a:buNone/>
            </a:pPr>
            <a:endParaRPr lang="en-ZA" dirty="0"/>
          </a:p>
          <a:p>
            <a:pPr lvl="0" fontAlgn="base"/>
            <a:r>
              <a:rPr lang="en-GB" dirty="0">
                <a:effectLst>
                  <a:outerShdw sx="0" sy="0">
                    <a:srgbClr val="000000"/>
                  </a:outerShdw>
                </a:effectLst>
              </a:rPr>
              <a:t>Policies could include damage to the building</a:t>
            </a:r>
            <a:endParaRPr lang="en-ZA" dirty="0">
              <a:effectLst>
                <a:outerShdw sx="0" sy="0">
                  <a:srgbClr val="000000"/>
                </a:outerShdw>
              </a:effectLst>
            </a:endParaRPr>
          </a:p>
          <a:p>
            <a:pPr lvl="0" fontAlgn="base"/>
            <a:r>
              <a:rPr lang="en-GB" dirty="0">
                <a:effectLst>
                  <a:outerShdw sx="0" sy="0">
                    <a:srgbClr val="000000"/>
                  </a:outerShdw>
                </a:effectLst>
              </a:rPr>
              <a:t>All risks insurance provides coverage against all risks of loss or damage to the property</a:t>
            </a:r>
            <a:endParaRPr lang="en-ZA" dirty="0">
              <a:effectLst>
                <a:outerShdw sx="0" sy="0">
                  <a:srgbClr val="000000"/>
                </a:outerShdw>
              </a:effectLst>
            </a:endParaRPr>
          </a:p>
          <a:p>
            <a:pPr lvl="0" fontAlgn="base"/>
            <a:r>
              <a:rPr lang="en-GB" dirty="0">
                <a:effectLst>
                  <a:outerShdw sx="0" sy="0">
                    <a:srgbClr val="000000"/>
                  </a:outerShdw>
                </a:effectLst>
              </a:rPr>
              <a:t>Third party insurance for vehicles only covers the other vehicle when involved in an accident</a:t>
            </a:r>
            <a:endParaRPr lang="en-ZA" dirty="0">
              <a:effectLst>
                <a:outerShdw sx="0" sy="0">
                  <a:srgbClr val="000000"/>
                </a:outerShdw>
              </a:effectLst>
            </a:endParaRPr>
          </a:p>
          <a:p>
            <a:pPr lvl="0" fontAlgn="base"/>
            <a:r>
              <a:rPr lang="en-US" dirty="0">
                <a:effectLst>
                  <a:outerShdw sx="0" sy="0">
                    <a:srgbClr val="000000"/>
                  </a:outerShdw>
                </a:effectLst>
              </a:rPr>
              <a:t>Insurance can cover items bought on hire purchase in the case of the items being stolen or damaged</a:t>
            </a:r>
            <a:r>
              <a:rPr lang="en-GB" dirty="0">
                <a:effectLst>
                  <a:outerShdw sx="0" sy="0">
                    <a:srgbClr val="000000"/>
                  </a:outerShdw>
                </a:effectLst>
              </a:rPr>
              <a:t> during the hire purchase agreement</a:t>
            </a:r>
            <a:endParaRPr lang="en-ZA" dirty="0">
              <a:effectLst>
                <a:outerShdw sx="0" sy="0">
                  <a:srgbClr val="000000"/>
                </a:outerShdw>
              </a:effectLst>
            </a:endParaRPr>
          </a:p>
          <a:p>
            <a:pPr marL="0" indent="0">
              <a:buNone/>
            </a:pPr>
            <a:endParaRPr lang="en-ZA" dirty="0"/>
          </a:p>
          <a:p>
            <a:pPr marL="0" indent="0">
              <a:buNone/>
            </a:pPr>
            <a:endParaRPr lang="en-ZA" dirty="0"/>
          </a:p>
        </p:txBody>
      </p:sp>
    </p:spTree>
    <p:extLst>
      <p:ext uri="{BB962C8B-B14F-4D97-AF65-F5344CB8AC3E}">
        <p14:creationId xmlns:p14="http://schemas.microsoft.com/office/powerpoint/2010/main" val="3452271211"/>
      </p:ext>
    </p:extLst>
  </p:cSld>
  <p:clrMapOvr>
    <a:masterClrMapping/>
  </p:clrMapOvr>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ZA" dirty="0"/>
              <a:t>Plan and Control Financial Instruments</a:t>
            </a: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225</a:t>
            </a:fld>
            <a:endParaRPr lang="en-ZA" dirty="0"/>
          </a:p>
        </p:txBody>
      </p:sp>
      <p:sp>
        <p:nvSpPr>
          <p:cNvPr id="4" name="Content Placeholder 3"/>
          <p:cNvSpPr>
            <a:spLocks noGrp="1"/>
          </p:cNvSpPr>
          <p:nvPr>
            <p:ph sz="quarter" idx="1"/>
          </p:nvPr>
        </p:nvSpPr>
        <p:spPr/>
        <p:txBody>
          <a:bodyPr>
            <a:normAutofit/>
          </a:bodyPr>
          <a:lstStyle/>
          <a:p>
            <a:pPr marL="0" indent="0">
              <a:buNone/>
            </a:pPr>
            <a:r>
              <a:rPr lang="en-ZA" b="1" u="sng" dirty="0"/>
              <a:t>Long-Term Insurance</a:t>
            </a:r>
          </a:p>
          <a:p>
            <a:pPr marL="0" indent="0">
              <a:buNone/>
            </a:pPr>
            <a:endParaRPr lang="en-ZA" dirty="0"/>
          </a:p>
          <a:p>
            <a:r>
              <a:rPr lang="en-ZA" dirty="0"/>
              <a:t>Long-Term insurance is taken out to cover long-term risks i.e. disability, retirement and death. </a:t>
            </a:r>
          </a:p>
          <a:p>
            <a:pPr marL="0" indent="0">
              <a:buNone/>
            </a:pPr>
            <a:endParaRPr lang="en-ZA" dirty="0"/>
          </a:p>
          <a:p>
            <a:r>
              <a:rPr lang="en-ZA" dirty="0"/>
              <a:t>Long-term insurance can also be called life assurance. It is insurance taken out to provide for the dependants after death, thus the insured person pays monthly premiums until death, where a sum of money is paid out to the surviving dependants.</a:t>
            </a:r>
          </a:p>
          <a:p>
            <a:pPr marL="0" indent="0">
              <a:buNone/>
            </a:pPr>
            <a:endParaRPr lang="en-ZA" dirty="0"/>
          </a:p>
          <a:p>
            <a:pPr marL="0" indent="0">
              <a:buNone/>
            </a:pPr>
            <a:endParaRPr lang="en-ZA" dirty="0"/>
          </a:p>
        </p:txBody>
      </p:sp>
    </p:spTree>
    <p:extLst>
      <p:ext uri="{BB962C8B-B14F-4D97-AF65-F5344CB8AC3E}">
        <p14:creationId xmlns:p14="http://schemas.microsoft.com/office/powerpoint/2010/main" val="683983442"/>
      </p:ext>
    </p:extLst>
  </p:cSld>
  <p:clrMapOvr>
    <a:masterClrMapping/>
  </p:clrMapOvr>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ZA" dirty="0"/>
              <a:t>Plan and Control Financial Instruments</a:t>
            </a: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226</a:t>
            </a:fld>
            <a:endParaRPr lang="en-ZA" dirty="0"/>
          </a:p>
        </p:txBody>
      </p:sp>
      <p:sp>
        <p:nvSpPr>
          <p:cNvPr id="4" name="Content Placeholder 3"/>
          <p:cNvSpPr>
            <a:spLocks noGrp="1"/>
          </p:cNvSpPr>
          <p:nvPr>
            <p:ph sz="quarter" idx="1"/>
          </p:nvPr>
        </p:nvSpPr>
        <p:spPr/>
        <p:txBody>
          <a:bodyPr>
            <a:normAutofit/>
          </a:bodyPr>
          <a:lstStyle/>
          <a:p>
            <a:r>
              <a:rPr lang="en-ZA" dirty="0"/>
              <a:t>Life assurance is a long-term commitment and some policies have a built-in annual premium increase.  </a:t>
            </a:r>
          </a:p>
          <a:p>
            <a:endParaRPr lang="en-ZA" dirty="0"/>
          </a:p>
          <a:p>
            <a:r>
              <a:rPr lang="en-ZA" dirty="0"/>
              <a:t>It is important to consider these aspects before signing the contract, because although the contract can be cancelled, there may be penalties payable as the policy has not come to term.</a:t>
            </a:r>
          </a:p>
          <a:p>
            <a:pPr marL="0" indent="0">
              <a:buNone/>
            </a:pPr>
            <a:endParaRPr lang="en-ZA" dirty="0"/>
          </a:p>
          <a:p>
            <a:r>
              <a:rPr lang="en-ZA" dirty="0"/>
              <a:t>Insurance companies may not pay out the policy when they suspect foul play .i.e. murder, suicide or misrepresentation even if the premium payments are not up to date.</a:t>
            </a:r>
          </a:p>
          <a:p>
            <a:pPr marL="0" indent="0">
              <a:buNone/>
            </a:pPr>
            <a:endParaRPr lang="en-ZA" dirty="0"/>
          </a:p>
          <a:p>
            <a:pPr marL="0" indent="0">
              <a:buNone/>
            </a:pPr>
            <a:endParaRPr lang="en-ZA" dirty="0"/>
          </a:p>
        </p:txBody>
      </p:sp>
    </p:spTree>
    <p:extLst>
      <p:ext uri="{BB962C8B-B14F-4D97-AF65-F5344CB8AC3E}">
        <p14:creationId xmlns:p14="http://schemas.microsoft.com/office/powerpoint/2010/main" val="3155839887"/>
      </p:ext>
    </p:extLst>
  </p:cSld>
  <p:clrMapOvr>
    <a:masterClrMapping/>
  </p:clrMapOvr>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ZA" dirty="0"/>
              <a:t>Plan and Control Financial Instruments</a:t>
            </a: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227</a:t>
            </a:fld>
            <a:endParaRPr lang="en-ZA" dirty="0"/>
          </a:p>
        </p:txBody>
      </p:sp>
      <p:sp>
        <p:nvSpPr>
          <p:cNvPr id="4" name="Content Placeholder 3"/>
          <p:cNvSpPr>
            <a:spLocks noGrp="1"/>
          </p:cNvSpPr>
          <p:nvPr>
            <p:ph sz="quarter" idx="1"/>
          </p:nvPr>
        </p:nvSpPr>
        <p:spPr>
          <a:xfrm>
            <a:off x="467544" y="1039808"/>
            <a:ext cx="8219256" cy="5170491"/>
          </a:xfrm>
        </p:spPr>
        <p:txBody>
          <a:bodyPr>
            <a:normAutofit fontScale="77500" lnSpcReduction="20000"/>
          </a:bodyPr>
          <a:lstStyle/>
          <a:p>
            <a:pPr marL="0" indent="0">
              <a:buNone/>
            </a:pPr>
            <a:r>
              <a:rPr lang="en-ZA" sz="2900" b="1" dirty="0"/>
              <a:t>Unit Trusts </a:t>
            </a:r>
          </a:p>
          <a:p>
            <a:pPr marL="0" indent="0">
              <a:buNone/>
            </a:pPr>
            <a:endParaRPr lang="en-ZA" sz="2900" dirty="0"/>
          </a:p>
          <a:p>
            <a:pPr marL="0" indent="0">
              <a:buNone/>
            </a:pPr>
            <a:r>
              <a:rPr lang="en-ZA" sz="2900" dirty="0"/>
              <a:t>Unit trusts, also known as mutual funds or growth funds, have been an excellent investment over the last couple of years for the smaller investor.</a:t>
            </a:r>
          </a:p>
          <a:p>
            <a:pPr marL="0" indent="0">
              <a:buNone/>
            </a:pPr>
            <a:endParaRPr lang="en-ZA" sz="2900" dirty="0"/>
          </a:p>
          <a:p>
            <a:r>
              <a:rPr lang="en-ZA" sz="2900" dirty="0"/>
              <a:t>A unit trust is a kind of a ‘club’ for investing in the JSE Securities Exchange (JSE)</a:t>
            </a:r>
          </a:p>
          <a:p>
            <a:endParaRPr lang="en-ZA" sz="2900" dirty="0"/>
          </a:p>
          <a:p>
            <a:r>
              <a:rPr lang="en-ZA" sz="2900" dirty="0"/>
              <a:t>Depending on the company, anyone can join for as little as R50 per month</a:t>
            </a:r>
          </a:p>
          <a:p>
            <a:endParaRPr lang="en-ZA" sz="2900" dirty="0"/>
          </a:p>
          <a:p>
            <a:r>
              <a:rPr lang="en-ZA" sz="2900" dirty="0"/>
              <a:t>Units are created every time money is invested in a unit trust – the value is determined by the underlying value of all the assets of the particular fund, divided by the number of unit trust holder  </a:t>
            </a:r>
          </a:p>
          <a:p>
            <a:pPr marL="0" indent="0">
              <a:buNone/>
            </a:pPr>
            <a:endParaRPr lang="en-ZA" sz="2900" dirty="0"/>
          </a:p>
          <a:p>
            <a:pPr marL="0" indent="0">
              <a:buNone/>
            </a:pPr>
            <a:endParaRPr lang="en-ZA" dirty="0"/>
          </a:p>
          <a:p>
            <a:pPr marL="0" indent="0">
              <a:buNone/>
            </a:pPr>
            <a:endParaRPr lang="en-ZA" dirty="0"/>
          </a:p>
        </p:txBody>
      </p:sp>
    </p:spTree>
    <p:extLst>
      <p:ext uri="{BB962C8B-B14F-4D97-AF65-F5344CB8AC3E}">
        <p14:creationId xmlns:p14="http://schemas.microsoft.com/office/powerpoint/2010/main" val="3394579252"/>
      </p:ext>
    </p:extLst>
  </p:cSld>
  <p:clrMapOvr>
    <a:masterClrMapping/>
  </p:clrMapOvr>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ZA" dirty="0"/>
              <a:t>Plan and Control Financial Instruments</a:t>
            </a: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228</a:t>
            </a:fld>
            <a:endParaRPr lang="en-ZA" dirty="0"/>
          </a:p>
        </p:txBody>
      </p:sp>
      <p:sp>
        <p:nvSpPr>
          <p:cNvPr id="4" name="Content Placeholder 3"/>
          <p:cNvSpPr>
            <a:spLocks noGrp="1"/>
          </p:cNvSpPr>
          <p:nvPr>
            <p:ph sz="quarter" idx="1"/>
          </p:nvPr>
        </p:nvSpPr>
        <p:spPr>
          <a:xfrm>
            <a:off x="467544" y="1039808"/>
            <a:ext cx="8219256" cy="5170491"/>
          </a:xfrm>
        </p:spPr>
        <p:txBody>
          <a:bodyPr>
            <a:normAutofit/>
          </a:bodyPr>
          <a:lstStyle/>
          <a:p>
            <a:r>
              <a:rPr lang="en-ZA" sz="2200" dirty="0"/>
              <a:t>The value is calculated on a daily basis, depending on the level of share prices</a:t>
            </a:r>
          </a:p>
          <a:p>
            <a:endParaRPr lang="en-ZA" sz="2200" dirty="0"/>
          </a:p>
          <a:p>
            <a:r>
              <a:rPr lang="en-ZA" sz="2200" dirty="0"/>
              <a:t>As an investor in unit trusts a person pays money to the unit trust management company who buys shares on the investor’s behalf  </a:t>
            </a:r>
          </a:p>
          <a:p>
            <a:endParaRPr lang="en-ZA" sz="2200" dirty="0"/>
          </a:p>
          <a:p>
            <a:r>
              <a:rPr lang="en-ZA" sz="2200" dirty="0"/>
              <a:t>By law the fund management has to buy the units back – if they do not have the funds they have to sell some of the shares</a:t>
            </a:r>
          </a:p>
          <a:p>
            <a:pPr marL="0" indent="0">
              <a:buNone/>
            </a:pPr>
            <a:endParaRPr lang="en-ZA" sz="2900" dirty="0"/>
          </a:p>
          <a:p>
            <a:pPr marL="0" indent="0">
              <a:buNone/>
            </a:pPr>
            <a:endParaRPr lang="en-ZA" dirty="0"/>
          </a:p>
          <a:p>
            <a:pPr marL="0" indent="0">
              <a:buNone/>
            </a:pPr>
            <a:endParaRPr lang="en-ZA" dirty="0"/>
          </a:p>
        </p:txBody>
      </p:sp>
    </p:spTree>
    <p:extLst>
      <p:ext uri="{BB962C8B-B14F-4D97-AF65-F5344CB8AC3E}">
        <p14:creationId xmlns:p14="http://schemas.microsoft.com/office/powerpoint/2010/main" val="2872640579"/>
      </p:ext>
    </p:extLst>
  </p:cSld>
  <p:clrMapOvr>
    <a:masterClrMapping/>
  </p:clrMapOvr>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ZA" dirty="0"/>
              <a:t>Plan and Control Financial Instruments</a:t>
            </a:r>
          </a:p>
        </p:txBody>
      </p:sp>
      <p:sp>
        <p:nvSpPr>
          <p:cNvPr id="3" name="Slide Number Placeholder 2"/>
          <p:cNvSpPr>
            <a:spLocks noGrp="1"/>
          </p:cNvSpPr>
          <p:nvPr>
            <p:ph type="sldNum" sz="quarter" idx="12"/>
          </p:nvPr>
        </p:nvSpPr>
        <p:spPr/>
        <p:txBody>
          <a:bodyPr/>
          <a:lstStyle/>
          <a:p>
            <a:fld id="{32F83655-DC73-417F-8B26-EB7A1DBB5382}" type="slidenum">
              <a:rPr lang="en-ZA" smtClean="0"/>
              <a:pPr/>
              <a:t>229</a:t>
            </a:fld>
            <a:endParaRPr lang="en-ZA" dirty="0"/>
          </a:p>
        </p:txBody>
      </p:sp>
      <p:sp>
        <p:nvSpPr>
          <p:cNvPr id="4" name="Content Placeholder 3"/>
          <p:cNvSpPr>
            <a:spLocks noGrp="1"/>
          </p:cNvSpPr>
          <p:nvPr>
            <p:ph sz="quarter" idx="1"/>
          </p:nvPr>
        </p:nvSpPr>
        <p:spPr/>
        <p:txBody>
          <a:bodyPr>
            <a:normAutofit fontScale="92500" lnSpcReduction="20000"/>
          </a:bodyPr>
          <a:lstStyle/>
          <a:p>
            <a:pPr marL="0" indent="0">
              <a:buNone/>
            </a:pPr>
            <a:r>
              <a:rPr lang="en-ZA" b="1" dirty="0"/>
              <a:t>The Stock Exchange</a:t>
            </a:r>
          </a:p>
          <a:p>
            <a:pPr marL="0" indent="0">
              <a:buNone/>
            </a:pPr>
            <a:r>
              <a:rPr lang="en-ZA" b="1" dirty="0"/>
              <a:t> </a:t>
            </a:r>
            <a:endParaRPr lang="en-ZA" dirty="0"/>
          </a:p>
          <a:p>
            <a:r>
              <a:rPr lang="en-ZA" dirty="0"/>
              <a:t>The stock exchange is the licensed organisation where all shares (stocks) of listed companies (Ltd or Limited companies) are bought and sold.</a:t>
            </a:r>
          </a:p>
          <a:p>
            <a:pPr marL="0" indent="0">
              <a:buNone/>
            </a:pPr>
            <a:endParaRPr lang="en-ZA" dirty="0"/>
          </a:p>
          <a:p>
            <a:r>
              <a:rPr lang="en-ZA" dirty="0"/>
              <a:t>The South African stock exchange is known as the JSE Securities Exchange (JSE) – the government issues the license which is renewable each year.  The JSE is regulated by the Stock Exchange Act No. 1 of 1985, which defines the conditions under which a stock exchange must operate.  The JSE is administered by the statutory body of the Financial Services Board.</a:t>
            </a:r>
          </a:p>
          <a:p>
            <a:pPr marL="0" indent="0">
              <a:buNone/>
            </a:pPr>
            <a:endParaRPr lang="en-ZA" dirty="0"/>
          </a:p>
          <a:p>
            <a:r>
              <a:rPr lang="en-ZA" dirty="0"/>
              <a:t>Stocks are ordinary share capital that can be divided either into units of stock or into shares. </a:t>
            </a:r>
          </a:p>
          <a:p>
            <a:pPr marL="0" indent="0">
              <a:buNone/>
            </a:pPr>
            <a:endParaRPr lang="en-ZA" dirty="0"/>
          </a:p>
        </p:txBody>
      </p:sp>
    </p:spTree>
    <p:extLst>
      <p:ext uri="{BB962C8B-B14F-4D97-AF65-F5344CB8AC3E}">
        <p14:creationId xmlns:p14="http://schemas.microsoft.com/office/powerpoint/2010/main" val="33353522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Appeals and Disputes</a:t>
            </a:r>
          </a:p>
        </p:txBody>
      </p:sp>
      <p:sp>
        <p:nvSpPr>
          <p:cNvPr id="4" name="Slide Number Placeholder 3"/>
          <p:cNvSpPr>
            <a:spLocks noGrp="1"/>
          </p:cNvSpPr>
          <p:nvPr>
            <p:ph type="sldNum" sz="quarter" idx="12"/>
          </p:nvPr>
        </p:nvSpPr>
        <p:spPr/>
        <p:txBody>
          <a:bodyPr/>
          <a:lstStyle/>
          <a:p>
            <a:fld id="{32F83655-DC73-417F-8B26-EB7A1DBB5382}" type="slidenum">
              <a:rPr lang="en-ZA" smtClean="0"/>
              <a:pPr/>
              <a:t>23</a:t>
            </a:fld>
            <a:endParaRPr lang="en-ZA" dirty="0"/>
          </a:p>
        </p:txBody>
      </p:sp>
      <p:sp>
        <p:nvSpPr>
          <p:cNvPr id="5" name="Content Placeholder 4"/>
          <p:cNvSpPr>
            <a:spLocks noGrp="1"/>
          </p:cNvSpPr>
          <p:nvPr>
            <p:ph sz="quarter" idx="1"/>
          </p:nvPr>
        </p:nvSpPr>
        <p:spPr/>
        <p:txBody>
          <a:bodyPr/>
          <a:lstStyle/>
          <a:p>
            <a:pPr marL="0" lvl="0" indent="0">
              <a:spcBef>
                <a:spcPts val="0"/>
              </a:spcBef>
              <a:buClrTx/>
              <a:buSzTx/>
              <a:buNone/>
            </a:pPr>
            <a:r>
              <a:rPr lang="en-ZA" sz="2600" b="1" dirty="0">
                <a:solidFill>
                  <a:srgbClr val="000066"/>
                </a:solidFill>
              </a:rPr>
              <a:t>Learner  has  right to appeal against: </a:t>
            </a:r>
            <a:r>
              <a:rPr lang="en-ZA" sz="2600" dirty="0">
                <a:solidFill>
                  <a:srgbClr val="000066"/>
                </a:solidFill>
              </a:rPr>
              <a:t> </a:t>
            </a:r>
          </a:p>
          <a:p>
            <a:pPr marL="0" lvl="0" indent="0">
              <a:spcBef>
                <a:spcPts val="0"/>
              </a:spcBef>
              <a:buClrTx/>
              <a:buSzTx/>
              <a:buNone/>
            </a:pPr>
            <a:endParaRPr lang="en-ZA" sz="2600" dirty="0">
              <a:solidFill>
                <a:srgbClr val="000066"/>
              </a:solidFill>
            </a:endParaRPr>
          </a:p>
          <a:p>
            <a:pPr marL="342900" lvl="0" indent="-342900" fontAlgn="base">
              <a:lnSpc>
                <a:spcPct val="150000"/>
              </a:lnSpc>
              <a:spcBef>
                <a:spcPts val="0"/>
              </a:spcBef>
              <a:buClrTx/>
              <a:buSzTx/>
            </a:pPr>
            <a:r>
              <a:rPr lang="en-ZA" b="1" dirty="0">
                <a:solidFill>
                  <a:srgbClr val="000066"/>
                </a:solidFill>
              </a:rPr>
              <a:t>Unfair</a:t>
            </a:r>
            <a:r>
              <a:rPr lang="en-ZA" dirty="0">
                <a:solidFill>
                  <a:srgbClr val="000066"/>
                </a:solidFill>
              </a:rPr>
              <a:t> assessment</a:t>
            </a:r>
            <a:endParaRPr lang="en-US" dirty="0">
              <a:solidFill>
                <a:srgbClr val="000066"/>
              </a:solidFill>
            </a:endParaRPr>
          </a:p>
          <a:p>
            <a:pPr marL="342900" lvl="0" indent="-342900" fontAlgn="base">
              <a:lnSpc>
                <a:spcPct val="150000"/>
              </a:lnSpc>
              <a:spcBef>
                <a:spcPts val="0"/>
              </a:spcBef>
              <a:buClrTx/>
              <a:buSzTx/>
            </a:pPr>
            <a:r>
              <a:rPr lang="en-ZA" b="1" dirty="0">
                <a:solidFill>
                  <a:srgbClr val="000066"/>
                </a:solidFill>
              </a:rPr>
              <a:t>Invalid</a:t>
            </a:r>
            <a:r>
              <a:rPr lang="en-ZA" dirty="0">
                <a:solidFill>
                  <a:srgbClr val="000066"/>
                </a:solidFill>
              </a:rPr>
              <a:t> assessment</a:t>
            </a:r>
            <a:endParaRPr lang="en-US" dirty="0">
              <a:solidFill>
                <a:srgbClr val="000066"/>
              </a:solidFill>
            </a:endParaRPr>
          </a:p>
          <a:p>
            <a:pPr marL="342900" lvl="0" indent="-342900" fontAlgn="base">
              <a:lnSpc>
                <a:spcPct val="150000"/>
              </a:lnSpc>
              <a:spcBef>
                <a:spcPts val="0"/>
              </a:spcBef>
              <a:buClrTx/>
              <a:buSzTx/>
            </a:pPr>
            <a:r>
              <a:rPr lang="en-ZA" b="1" dirty="0">
                <a:solidFill>
                  <a:srgbClr val="000066"/>
                </a:solidFill>
              </a:rPr>
              <a:t>Unreliable</a:t>
            </a:r>
            <a:r>
              <a:rPr lang="en-ZA" dirty="0">
                <a:solidFill>
                  <a:srgbClr val="000066"/>
                </a:solidFill>
              </a:rPr>
              <a:t> assessment </a:t>
            </a:r>
            <a:endParaRPr lang="en-US" dirty="0">
              <a:solidFill>
                <a:srgbClr val="000066"/>
              </a:solidFill>
            </a:endParaRPr>
          </a:p>
          <a:p>
            <a:pPr marL="342900" lvl="0" indent="-342900" fontAlgn="base">
              <a:lnSpc>
                <a:spcPct val="150000"/>
              </a:lnSpc>
              <a:spcBef>
                <a:spcPts val="0"/>
              </a:spcBef>
              <a:buClrTx/>
              <a:buSzTx/>
            </a:pPr>
            <a:r>
              <a:rPr lang="en-ZA" b="1" dirty="0">
                <a:solidFill>
                  <a:srgbClr val="000066"/>
                </a:solidFill>
              </a:rPr>
              <a:t>Unethical</a:t>
            </a:r>
            <a:r>
              <a:rPr lang="en-ZA" dirty="0">
                <a:solidFill>
                  <a:srgbClr val="000066"/>
                </a:solidFill>
              </a:rPr>
              <a:t> practices </a:t>
            </a:r>
            <a:endParaRPr lang="en-US" dirty="0">
              <a:solidFill>
                <a:srgbClr val="000066"/>
              </a:solidFill>
            </a:endParaRPr>
          </a:p>
          <a:p>
            <a:pPr marL="342900" lvl="0" indent="-342900" fontAlgn="base">
              <a:lnSpc>
                <a:spcPct val="150000"/>
              </a:lnSpc>
              <a:spcBef>
                <a:spcPts val="0"/>
              </a:spcBef>
              <a:buClrTx/>
              <a:buSzTx/>
            </a:pPr>
            <a:r>
              <a:rPr lang="en-ZA" b="1" dirty="0">
                <a:solidFill>
                  <a:srgbClr val="000066"/>
                </a:solidFill>
              </a:rPr>
              <a:t>Inadequate expertise </a:t>
            </a:r>
            <a:r>
              <a:rPr lang="en-ZA" dirty="0">
                <a:solidFill>
                  <a:srgbClr val="000066"/>
                </a:solidFill>
              </a:rPr>
              <a:t>and experience of the assessor   </a:t>
            </a:r>
            <a:endParaRPr lang="en-US" dirty="0">
              <a:solidFill>
                <a:srgbClr val="000066"/>
              </a:solidFill>
            </a:endParaRPr>
          </a:p>
          <a:p>
            <a:endParaRPr lang="en-ZA" dirty="0"/>
          </a:p>
        </p:txBody>
      </p:sp>
      <p:sp>
        <p:nvSpPr>
          <p:cNvPr id="6" name="TextBox 5"/>
          <p:cNvSpPr txBox="1"/>
          <p:nvPr/>
        </p:nvSpPr>
        <p:spPr>
          <a:xfrm>
            <a:off x="580728" y="5281454"/>
            <a:ext cx="7992888" cy="523220"/>
          </a:xfrm>
          <a:prstGeom prst="rect">
            <a:avLst/>
          </a:prstGeom>
          <a:noFill/>
          <a:ln>
            <a:noFill/>
          </a:ln>
          <a:effectLst/>
          <a:scene3d>
            <a:camera prst="orthographicFront">
              <a:rot lat="0" lon="0" rev="0"/>
            </a:camera>
            <a:lightRig rig="glow" dir="t">
              <a:rot lat="0" lon="0" rev="4800000"/>
            </a:lightRig>
          </a:scene3d>
          <a:sp3d prstMaterial="matte">
            <a:bevelT w="127000" h="63500"/>
          </a:sp3d>
        </p:spPr>
        <p:txBody>
          <a:bodyPr wrap="square" rtlCol="0">
            <a:spAutoFit/>
          </a:bodyPr>
          <a:lstStyle/>
          <a:p>
            <a:pPr algn="ctr"/>
            <a:r>
              <a:rPr lang="en-ZA" sz="2800" b="1" dirty="0">
                <a:solidFill>
                  <a:schemeClr val="bg2"/>
                </a:solidFill>
                <a:latin typeface="Calibri" panose="020F0502020204030204" pitchFamily="34" charset="0"/>
              </a:rPr>
              <a:t>Appeals have to be submitted in writing to ENJO. </a:t>
            </a:r>
          </a:p>
        </p:txBody>
      </p:sp>
    </p:spTree>
    <p:extLst>
      <p:ext uri="{BB962C8B-B14F-4D97-AF65-F5344CB8AC3E}">
        <p14:creationId xmlns:p14="http://schemas.microsoft.com/office/powerpoint/2010/main" val="1422148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ZA" dirty="0"/>
              <a:t>Plan and Control Financial Instruments</a:t>
            </a:r>
          </a:p>
        </p:txBody>
      </p:sp>
      <p:sp>
        <p:nvSpPr>
          <p:cNvPr id="3" name="Slide Number Placeholder 2"/>
          <p:cNvSpPr>
            <a:spLocks noGrp="1"/>
          </p:cNvSpPr>
          <p:nvPr>
            <p:ph type="sldNum" sz="quarter" idx="12"/>
          </p:nvPr>
        </p:nvSpPr>
        <p:spPr/>
        <p:txBody>
          <a:bodyPr/>
          <a:lstStyle/>
          <a:p>
            <a:fld id="{32F83655-DC73-417F-8B26-EB7A1DBB5382}" type="slidenum">
              <a:rPr lang="en-ZA" smtClean="0"/>
              <a:pPr/>
              <a:t>230</a:t>
            </a:fld>
            <a:endParaRPr lang="en-ZA" dirty="0"/>
          </a:p>
        </p:txBody>
      </p:sp>
      <p:sp>
        <p:nvSpPr>
          <p:cNvPr id="4" name="Content Placeholder 3"/>
          <p:cNvSpPr>
            <a:spLocks noGrp="1"/>
          </p:cNvSpPr>
          <p:nvPr>
            <p:ph sz="quarter" idx="1"/>
          </p:nvPr>
        </p:nvSpPr>
        <p:spPr>
          <a:xfrm>
            <a:off x="467544" y="1129960"/>
            <a:ext cx="8219256" cy="5270839"/>
          </a:xfrm>
        </p:spPr>
        <p:txBody>
          <a:bodyPr>
            <a:normAutofit fontScale="77500" lnSpcReduction="20000"/>
          </a:bodyPr>
          <a:lstStyle/>
          <a:p>
            <a:pPr marL="0" indent="0">
              <a:buNone/>
            </a:pPr>
            <a:r>
              <a:rPr lang="en-ZA" b="1" dirty="0"/>
              <a:t>Investors can also trade in the following:</a:t>
            </a:r>
          </a:p>
          <a:p>
            <a:pPr marL="0" indent="0">
              <a:buNone/>
            </a:pPr>
            <a:endParaRPr lang="en-ZA" dirty="0"/>
          </a:p>
          <a:p>
            <a:pPr lvl="0" fontAlgn="base"/>
            <a:r>
              <a:rPr lang="en-GB" b="1" dirty="0">
                <a:effectLst>
                  <a:outerShdw sx="0" sy="0">
                    <a:srgbClr val="000000"/>
                  </a:outerShdw>
                </a:effectLst>
              </a:rPr>
              <a:t>Options</a:t>
            </a:r>
            <a:r>
              <a:rPr lang="en-GB" b="1" i="1" dirty="0">
                <a:effectLst>
                  <a:outerShdw sx="0" sy="0">
                    <a:srgbClr val="000000"/>
                  </a:outerShdw>
                </a:effectLst>
              </a:rPr>
              <a:t>:</a:t>
            </a:r>
            <a:r>
              <a:rPr lang="en-GB" dirty="0">
                <a:effectLst>
                  <a:outerShdw sx="0" sy="0">
                    <a:srgbClr val="000000"/>
                  </a:outerShdw>
                </a:effectLst>
              </a:rPr>
              <a:t>  Purchased options give the holder the right to convert them into shares at a fixed price and by a specific date.  Options are negotiable on the JSE.</a:t>
            </a:r>
          </a:p>
          <a:p>
            <a:pPr marL="0" lvl="0" indent="0" fontAlgn="base">
              <a:buNone/>
            </a:pPr>
            <a:endParaRPr lang="en-ZA" dirty="0">
              <a:effectLst>
                <a:outerShdw sx="0" sy="0">
                  <a:srgbClr val="000000"/>
                </a:outerShdw>
              </a:effectLst>
            </a:endParaRPr>
          </a:p>
          <a:p>
            <a:pPr lvl="0" fontAlgn="base"/>
            <a:r>
              <a:rPr lang="en-GB" b="1" dirty="0">
                <a:effectLst>
                  <a:outerShdw sx="0" sy="0">
                    <a:srgbClr val="000000"/>
                  </a:outerShdw>
                </a:effectLst>
              </a:rPr>
              <a:t>Futures</a:t>
            </a:r>
            <a:r>
              <a:rPr lang="en-GB" b="1" i="1" dirty="0">
                <a:effectLst>
                  <a:outerShdw sx="0" sy="0">
                    <a:srgbClr val="000000"/>
                  </a:outerShdw>
                </a:effectLst>
              </a:rPr>
              <a:t>.</a:t>
            </a:r>
            <a:r>
              <a:rPr lang="en-GB" dirty="0">
                <a:effectLst>
                  <a:outerShdw sx="0" sy="0">
                    <a:srgbClr val="000000"/>
                  </a:outerShdw>
                </a:effectLst>
              </a:rPr>
              <a:t>  This is an agreement between two parties – a buyer and a seller, for the sale and purchase of a commodity, security or currency in standardised quantities and quality at a later date at a fixed price.  The futures contract trades on a futures exchange and is subject to a daily valuation and settlement procedure.  On expiry, settlement may result in the physical delivery of the underlying instrument, or cash.</a:t>
            </a:r>
          </a:p>
          <a:p>
            <a:pPr marL="0" lvl="0" indent="0" fontAlgn="base">
              <a:buNone/>
            </a:pPr>
            <a:endParaRPr lang="en-ZA" dirty="0">
              <a:effectLst>
                <a:outerShdw sx="0" sy="0">
                  <a:srgbClr val="000000"/>
                </a:outerShdw>
              </a:effectLst>
            </a:endParaRPr>
          </a:p>
          <a:p>
            <a:pPr lvl="0" fontAlgn="base"/>
            <a:r>
              <a:rPr lang="en-GB" b="1" dirty="0">
                <a:effectLst>
                  <a:outerShdw sx="0" sy="0">
                    <a:srgbClr val="000000"/>
                  </a:outerShdw>
                </a:effectLst>
              </a:rPr>
              <a:t>Bonds</a:t>
            </a:r>
            <a:r>
              <a:rPr lang="en-GB" i="1" dirty="0">
                <a:effectLst>
                  <a:outerShdw sx="0" sy="0">
                    <a:srgbClr val="000000"/>
                  </a:outerShdw>
                </a:effectLst>
              </a:rPr>
              <a:t>.</a:t>
            </a:r>
            <a:r>
              <a:rPr lang="en-GB" dirty="0">
                <a:effectLst>
                  <a:outerShdw sx="0" sy="0">
                    <a:srgbClr val="000000"/>
                  </a:outerShdw>
                </a:effectLst>
              </a:rPr>
              <a:t>  A bond is an IOU note issued by the central government, municipalities and other large organisations like Eskom, Post Office, Spoornet and the Landbank.  The bond issuer borrows money from the holder of the bond and pays interest periodically (typically every six months) and repays the capital borrowed at a later stage (up to 20 years).  Bond prices are sensitive to changes in interest rates i.e. the higher the rate, the lower the price.</a:t>
            </a:r>
            <a:endParaRPr lang="en-ZA" dirty="0">
              <a:effectLst>
                <a:outerShdw sx="0" sy="0">
                  <a:srgbClr val="000000"/>
                </a:outerShdw>
              </a:effectLst>
            </a:endParaRPr>
          </a:p>
          <a:p>
            <a:pPr marL="0" indent="0">
              <a:buNone/>
            </a:pPr>
            <a:endParaRPr lang="en-ZA" dirty="0"/>
          </a:p>
        </p:txBody>
      </p:sp>
    </p:spTree>
    <p:extLst>
      <p:ext uri="{BB962C8B-B14F-4D97-AF65-F5344CB8AC3E}">
        <p14:creationId xmlns:p14="http://schemas.microsoft.com/office/powerpoint/2010/main" val="2060634657"/>
      </p:ext>
    </p:extLst>
  </p:cSld>
  <p:clrMapOvr>
    <a:masterClrMapping/>
  </p:clrMapOvr>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ZA" dirty="0"/>
              <a:t>Simple and Compound Interest</a:t>
            </a: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231</a:t>
            </a:fld>
            <a:endParaRPr lang="en-ZA" dirty="0"/>
          </a:p>
        </p:txBody>
      </p:sp>
      <p:sp>
        <p:nvSpPr>
          <p:cNvPr id="4" name="Content Placeholder 3"/>
          <p:cNvSpPr>
            <a:spLocks noGrp="1"/>
          </p:cNvSpPr>
          <p:nvPr>
            <p:ph sz="quarter" idx="1"/>
          </p:nvPr>
        </p:nvSpPr>
        <p:spPr/>
        <p:txBody>
          <a:bodyPr>
            <a:normAutofit/>
          </a:bodyPr>
          <a:lstStyle/>
          <a:p>
            <a:pPr marL="0" indent="0">
              <a:buNone/>
            </a:pPr>
            <a:r>
              <a:rPr lang="en-ZA" b="1" dirty="0"/>
              <a:t>Simple Interest</a:t>
            </a:r>
          </a:p>
          <a:p>
            <a:pPr marL="0" indent="0">
              <a:buNone/>
            </a:pPr>
            <a:endParaRPr lang="en-ZA" dirty="0"/>
          </a:p>
          <a:p>
            <a:pPr marL="0" indent="0">
              <a:buNone/>
            </a:pPr>
            <a:r>
              <a:rPr lang="en-ZA" dirty="0"/>
              <a:t>Simple interest is the simplest form of interest and is calculated over a specific time for a specific amount.</a:t>
            </a:r>
          </a:p>
          <a:p>
            <a:pPr marL="0" indent="0">
              <a:buNone/>
            </a:pPr>
            <a:endParaRPr lang="en-ZA" dirty="0"/>
          </a:p>
          <a:p>
            <a:pPr marL="0" indent="0">
              <a:buNone/>
            </a:pPr>
            <a:r>
              <a:rPr lang="en-ZA" b="1" dirty="0"/>
              <a:t>Formula for calculating simple interest: </a:t>
            </a:r>
          </a:p>
          <a:p>
            <a:pPr marL="0" indent="0">
              <a:buNone/>
            </a:pPr>
            <a:endParaRPr lang="en-ZA" b="1" dirty="0"/>
          </a:p>
          <a:p>
            <a:pPr marL="0" indent="0">
              <a:buNone/>
            </a:pPr>
            <a:r>
              <a:rPr lang="en-ZA" dirty="0"/>
              <a:t>I = Prt</a:t>
            </a:r>
          </a:p>
          <a:p>
            <a:pPr marL="0" indent="0">
              <a:buNone/>
            </a:pPr>
            <a:r>
              <a:rPr lang="en-ZA" dirty="0"/>
              <a:t>I = Interest            R= rate of interest</a:t>
            </a:r>
          </a:p>
          <a:p>
            <a:pPr marL="0" indent="0">
              <a:buNone/>
            </a:pPr>
            <a:r>
              <a:rPr lang="en-ZA" dirty="0"/>
              <a:t>P = principle sum     T = the period/time </a:t>
            </a:r>
          </a:p>
          <a:p>
            <a:pPr marL="0" indent="0">
              <a:buNone/>
            </a:pPr>
            <a:endParaRPr lang="en-ZA" dirty="0"/>
          </a:p>
          <a:p>
            <a:pPr marL="0" indent="0">
              <a:buNone/>
            </a:pPr>
            <a:endParaRPr lang="en-ZA" dirty="0"/>
          </a:p>
        </p:txBody>
      </p:sp>
    </p:spTree>
    <p:extLst>
      <p:ext uri="{BB962C8B-B14F-4D97-AF65-F5344CB8AC3E}">
        <p14:creationId xmlns:p14="http://schemas.microsoft.com/office/powerpoint/2010/main" val="2959398246"/>
      </p:ext>
    </p:extLst>
  </p:cSld>
  <p:clrMapOvr>
    <a:masterClrMapping/>
  </p:clrMapOvr>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ZA" dirty="0"/>
              <a:t>Simple and Compound Interest</a:t>
            </a:r>
          </a:p>
        </p:txBody>
      </p:sp>
      <p:sp>
        <p:nvSpPr>
          <p:cNvPr id="3" name="Slide Number Placeholder 2"/>
          <p:cNvSpPr>
            <a:spLocks noGrp="1"/>
          </p:cNvSpPr>
          <p:nvPr>
            <p:ph type="sldNum" sz="quarter" idx="12"/>
          </p:nvPr>
        </p:nvSpPr>
        <p:spPr/>
        <p:txBody>
          <a:bodyPr/>
          <a:lstStyle/>
          <a:p>
            <a:fld id="{32F83655-DC73-417F-8B26-EB7A1DBB5382}" type="slidenum">
              <a:rPr lang="en-ZA" smtClean="0"/>
              <a:pPr/>
              <a:t>232</a:t>
            </a:fld>
            <a:endParaRPr lang="en-ZA" dirty="0"/>
          </a:p>
        </p:txBody>
      </p:sp>
      <p:sp>
        <p:nvSpPr>
          <p:cNvPr id="4" name="Content Placeholder 3"/>
          <p:cNvSpPr>
            <a:spLocks noGrp="1"/>
          </p:cNvSpPr>
          <p:nvPr>
            <p:ph sz="quarter" idx="1"/>
          </p:nvPr>
        </p:nvSpPr>
        <p:spPr/>
        <p:txBody>
          <a:bodyPr/>
          <a:lstStyle/>
          <a:p>
            <a:pPr marL="0" indent="0">
              <a:buNone/>
            </a:pPr>
            <a:r>
              <a:rPr lang="en-ZA" dirty="0"/>
              <a:t>Example:</a:t>
            </a:r>
          </a:p>
          <a:p>
            <a:pPr marL="0" indent="0">
              <a:buNone/>
            </a:pPr>
            <a:r>
              <a:rPr lang="en-ZA" dirty="0"/>
              <a:t>Sam invests R1 000.00 on a fixed deposit account for a period of one year.  He earns 8% interest per year on this investment.  How much interest will he have earned after one year?</a:t>
            </a:r>
          </a:p>
          <a:p>
            <a:pPr marL="0" indent="0">
              <a:buNone/>
            </a:pPr>
            <a:endParaRPr lang="en-ZA" dirty="0"/>
          </a:p>
          <a:p>
            <a:r>
              <a:rPr lang="en-ZA" dirty="0"/>
              <a:t>I = Prt</a:t>
            </a:r>
          </a:p>
          <a:p>
            <a:r>
              <a:rPr lang="en-ZA" dirty="0"/>
              <a:t>I = R1 000 x 8%</a:t>
            </a:r>
          </a:p>
          <a:p>
            <a:pPr marL="0" indent="0">
              <a:buNone/>
            </a:pPr>
            <a:endParaRPr lang="en-ZA" dirty="0"/>
          </a:p>
          <a:p>
            <a:pPr marL="0" indent="0">
              <a:buNone/>
            </a:pPr>
            <a:endParaRPr lang="en-ZA" dirty="0"/>
          </a:p>
          <a:p>
            <a:pPr marL="0" indent="0">
              <a:buNone/>
            </a:pPr>
            <a:r>
              <a:rPr lang="en-ZA" dirty="0"/>
              <a:t>So after one year Sam has earned R80.00 interest on his R1 000.00 investment.  The total investment now R1 080.00.</a:t>
            </a:r>
          </a:p>
        </p:txBody>
      </p:sp>
      <p:pic>
        <p:nvPicPr>
          <p:cNvPr id="5" name="Picture 4"/>
          <p:cNvPicPr>
            <a:picLocks noChangeAspect="1"/>
          </p:cNvPicPr>
          <p:nvPr/>
        </p:nvPicPr>
        <p:blipFill>
          <a:blip r:embed="rId2"/>
          <a:stretch>
            <a:fillRect/>
          </a:stretch>
        </p:blipFill>
        <p:spPr>
          <a:xfrm>
            <a:off x="4150901" y="3221126"/>
            <a:ext cx="2533233" cy="1822377"/>
          </a:xfrm>
          <a:prstGeom prst="rect">
            <a:avLst/>
          </a:prstGeom>
        </p:spPr>
      </p:pic>
    </p:spTree>
    <p:extLst>
      <p:ext uri="{BB962C8B-B14F-4D97-AF65-F5344CB8AC3E}">
        <p14:creationId xmlns:p14="http://schemas.microsoft.com/office/powerpoint/2010/main" val="659143392"/>
      </p:ext>
    </p:extLst>
  </p:cSld>
  <p:clrMapOvr>
    <a:masterClrMapping/>
  </p:clrMapOvr>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ZA" dirty="0"/>
              <a:t>Simple and Compound Interest</a:t>
            </a:r>
          </a:p>
        </p:txBody>
      </p:sp>
      <p:sp>
        <p:nvSpPr>
          <p:cNvPr id="3" name="Slide Number Placeholder 2"/>
          <p:cNvSpPr>
            <a:spLocks noGrp="1"/>
          </p:cNvSpPr>
          <p:nvPr>
            <p:ph type="sldNum" sz="quarter" idx="12"/>
          </p:nvPr>
        </p:nvSpPr>
        <p:spPr/>
        <p:txBody>
          <a:bodyPr/>
          <a:lstStyle/>
          <a:p>
            <a:fld id="{32F83655-DC73-417F-8B26-EB7A1DBB5382}" type="slidenum">
              <a:rPr lang="en-ZA" smtClean="0"/>
              <a:pPr/>
              <a:t>233</a:t>
            </a:fld>
            <a:endParaRPr lang="en-ZA" dirty="0"/>
          </a:p>
        </p:txBody>
      </p:sp>
      <p:sp>
        <p:nvSpPr>
          <p:cNvPr id="4" name="Content Placeholder 3"/>
          <p:cNvSpPr>
            <a:spLocks noGrp="1"/>
          </p:cNvSpPr>
          <p:nvPr>
            <p:ph sz="quarter" idx="1"/>
          </p:nvPr>
        </p:nvSpPr>
        <p:spPr/>
        <p:txBody>
          <a:bodyPr/>
          <a:lstStyle/>
          <a:p>
            <a:r>
              <a:rPr lang="en-ZA" dirty="0"/>
              <a:t>If he now invests the R1 080.00 for another 12 months at an interest rate of 7%, his investment will earn the following interest after a year:</a:t>
            </a:r>
          </a:p>
          <a:p>
            <a:pPr marL="0" indent="0">
              <a:buNone/>
            </a:pPr>
            <a:r>
              <a:rPr lang="en-ZA" dirty="0"/>
              <a:t> </a:t>
            </a:r>
          </a:p>
          <a:p>
            <a:r>
              <a:rPr lang="en-ZA" dirty="0"/>
              <a:t>I = Prt</a:t>
            </a:r>
          </a:p>
          <a:p>
            <a:r>
              <a:rPr lang="en-ZA" dirty="0"/>
              <a:t>I = R1 080 x 7%</a:t>
            </a:r>
          </a:p>
          <a:p>
            <a:endParaRPr lang="en-ZA" dirty="0"/>
          </a:p>
          <a:p>
            <a:pPr marL="0" indent="0">
              <a:buNone/>
            </a:pPr>
            <a:endParaRPr lang="en-ZA" dirty="0"/>
          </a:p>
          <a:p>
            <a:pPr marL="0" indent="0">
              <a:buNone/>
            </a:pPr>
            <a:endParaRPr lang="en-ZA" dirty="0"/>
          </a:p>
        </p:txBody>
      </p:sp>
      <p:pic>
        <p:nvPicPr>
          <p:cNvPr id="5" name="Picture 4"/>
          <p:cNvPicPr>
            <a:picLocks noChangeAspect="1"/>
          </p:cNvPicPr>
          <p:nvPr/>
        </p:nvPicPr>
        <p:blipFill>
          <a:blip r:embed="rId2"/>
          <a:stretch>
            <a:fillRect/>
          </a:stretch>
        </p:blipFill>
        <p:spPr>
          <a:xfrm>
            <a:off x="4434758" y="2751853"/>
            <a:ext cx="2940163" cy="2142119"/>
          </a:xfrm>
          <a:prstGeom prst="rect">
            <a:avLst/>
          </a:prstGeom>
        </p:spPr>
      </p:pic>
    </p:spTree>
    <p:extLst>
      <p:ext uri="{BB962C8B-B14F-4D97-AF65-F5344CB8AC3E}">
        <p14:creationId xmlns:p14="http://schemas.microsoft.com/office/powerpoint/2010/main" val="930614274"/>
      </p:ext>
    </p:extLst>
  </p:cSld>
  <p:clrMapOvr>
    <a:masterClrMapping/>
  </p:clrMapOvr>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ZA" dirty="0"/>
              <a:t>Simple and Compound Interest</a:t>
            </a:r>
          </a:p>
        </p:txBody>
      </p:sp>
      <p:sp>
        <p:nvSpPr>
          <p:cNvPr id="3" name="Slide Number Placeholder 2"/>
          <p:cNvSpPr>
            <a:spLocks noGrp="1"/>
          </p:cNvSpPr>
          <p:nvPr>
            <p:ph type="sldNum" sz="quarter" idx="12"/>
          </p:nvPr>
        </p:nvSpPr>
        <p:spPr/>
        <p:txBody>
          <a:bodyPr/>
          <a:lstStyle/>
          <a:p>
            <a:fld id="{32F83655-DC73-417F-8B26-EB7A1DBB5382}" type="slidenum">
              <a:rPr lang="en-ZA" smtClean="0"/>
              <a:pPr/>
              <a:t>234</a:t>
            </a:fld>
            <a:endParaRPr lang="en-ZA" dirty="0"/>
          </a:p>
        </p:txBody>
      </p:sp>
      <p:sp>
        <p:nvSpPr>
          <p:cNvPr id="4" name="Content Placeholder 3"/>
          <p:cNvSpPr>
            <a:spLocks noGrp="1"/>
          </p:cNvSpPr>
          <p:nvPr>
            <p:ph sz="quarter" idx="1"/>
          </p:nvPr>
        </p:nvSpPr>
        <p:spPr/>
        <p:txBody>
          <a:bodyPr>
            <a:normAutofit/>
          </a:bodyPr>
          <a:lstStyle/>
          <a:p>
            <a:r>
              <a:rPr lang="en-ZA" dirty="0"/>
              <a:t>At the end of year two, Sam earns another R75.60 on his investment.  His return on investment of year one is R80.00 and year two is R75.60. Over the two years, his return on investment is R155.60.</a:t>
            </a:r>
          </a:p>
          <a:p>
            <a:endParaRPr lang="en-ZA" dirty="0"/>
          </a:p>
          <a:p>
            <a:r>
              <a:rPr lang="en-ZA" dirty="0"/>
              <a:t>If Sam invested the R1 000.00 for two years at a Rate of 8% per annum, instead of one year, he would have earned interest as follows:</a:t>
            </a:r>
          </a:p>
          <a:p>
            <a:pPr marL="0" indent="0">
              <a:buNone/>
            </a:pPr>
            <a:br>
              <a:rPr lang="en-ZA" dirty="0"/>
            </a:br>
            <a:r>
              <a:rPr lang="en-ZA" dirty="0"/>
              <a:t> </a:t>
            </a:r>
          </a:p>
          <a:p>
            <a:pPr marL="0" indent="0">
              <a:buNone/>
            </a:pPr>
            <a:endParaRPr lang="en-ZA" dirty="0"/>
          </a:p>
          <a:p>
            <a:pPr marL="0" indent="0">
              <a:buNone/>
            </a:pPr>
            <a:endParaRPr lang="en-ZA" dirty="0"/>
          </a:p>
          <a:p>
            <a:pPr marL="0" indent="0">
              <a:buNone/>
            </a:pPr>
            <a:endParaRPr lang="en-ZA" dirty="0"/>
          </a:p>
        </p:txBody>
      </p:sp>
    </p:spTree>
    <p:extLst>
      <p:ext uri="{BB962C8B-B14F-4D97-AF65-F5344CB8AC3E}">
        <p14:creationId xmlns:p14="http://schemas.microsoft.com/office/powerpoint/2010/main" val="711665183"/>
      </p:ext>
    </p:extLst>
  </p:cSld>
  <p:clrMapOvr>
    <a:masterClrMapping/>
  </p:clrMapOvr>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ZA" dirty="0"/>
              <a:t>Simple and Compound Interest</a:t>
            </a:r>
          </a:p>
        </p:txBody>
      </p:sp>
      <p:sp>
        <p:nvSpPr>
          <p:cNvPr id="3" name="Slide Number Placeholder 2"/>
          <p:cNvSpPr>
            <a:spLocks noGrp="1"/>
          </p:cNvSpPr>
          <p:nvPr>
            <p:ph type="sldNum" sz="quarter" idx="12"/>
          </p:nvPr>
        </p:nvSpPr>
        <p:spPr/>
        <p:txBody>
          <a:bodyPr/>
          <a:lstStyle/>
          <a:p>
            <a:fld id="{32F83655-DC73-417F-8B26-EB7A1DBB5382}" type="slidenum">
              <a:rPr lang="en-ZA" smtClean="0"/>
              <a:pPr/>
              <a:t>235</a:t>
            </a:fld>
            <a:endParaRPr lang="en-ZA" dirty="0"/>
          </a:p>
        </p:txBody>
      </p:sp>
      <p:pic>
        <p:nvPicPr>
          <p:cNvPr id="5" name="Content Placeholder 4"/>
          <p:cNvPicPr>
            <a:picLocks noGrp="1" noChangeAspect="1"/>
          </p:cNvPicPr>
          <p:nvPr>
            <p:ph sz="quarter" idx="1"/>
          </p:nvPr>
        </p:nvPicPr>
        <p:blipFill>
          <a:blip r:embed="rId2"/>
          <a:stretch>
            <a:fillRect/>
          </a:stretch>
        </p:blipFill>
        <p:spPr>
          <a:xfrm>
            <a:off x="3230842" y="2007136"/>
            <a:ext cx="4191982" cy="2313301"/>
          </a:xfrm>
          <a:prstGeom prst="rect">
            <a:avLst/>
          </a:prstGeom>
        </p:spPr>
      </p:pic>
      <p:sp>
        <p:nvSpPr>
          <p:cNvPr id="6" name="Rectangle 5"/>
          <p:cNvSpPr/>
          <p:nvPr/>
        </p:nvSpPr>
        <p:spPr>
          <a:xfrm>
            <a:off x="517305" y="1801672"/>
            <a:ext cx="4572000" cy="646331"/>
          </a:xfrm>
          <a:prstGeom prst="rect">
            <a:avLst/>
          </a:prstGeom>
        </p:spPr>
        <p:txBody>
          <a:bodyPr>
            <a:spAutoFit/>
          </a:bodyPr>
          <a:lstStyle/>
          <a:p>
            <a:r>
              <a:rPr lang="en-ZA" dirty="0"/>
              <a:t>I = Prt</a:t>
            </a:r>
          </a:p>
          <a:p>
            <a:r>
              <a:rPr lang="en-ZA" dirty="0"/>
              <a:t>I = 2(R1 000 x 8%)</a:t>
            </a:r>
          </a:p>
        </p:txBody>
      </p:sp>
      <p:sp>
        <p:nvSpPr>
          <p:cNvPr id="7" name="Rectangle 6"/>
          <p:cNvSpPr/>
          <p:nvPr/>
        </p:nvSpPr>
        <p:spPr>
          <a:xfrm>
            <a:off x="603504" y="4721769"/>
            <a:ext cx="6819320" cy="369332"/>
          </a:xfrm>
          <a:prstGeom prst="rect">
            <a:avLst/>
          </a:prstGeom>
        </p:spPr>
        <p:txBody>
          <a:bodyPr wrap="square">
            <a:spAutoFit/>
          </a:bodyPr>
          <a:lstStyle/>
          <a:p>
            <a:r>
              <a:rPr lang="en-ZA" dirty="0"/>
              <a:t>His return on investment would have been R160.00 for two years.</a:t>
            </a:r>
          </a:p>
        </p:txBody>
      </p:sp>
    </p:spTree>
    <p:extLst>
      <p:ext uri="{BB962C8B-B14F-4D97-AF65-F5344CB8AC3E}">
        <p14:creationId xmlns:p14="http://schemas.microsoft.com/office/powerpoint/2010/main" val="4175577504"/>
      </p:ext>
    </p:extLst>
  </p:cSld>
  <p:clrMapOvr>
    <a:masterClrMapping/>
  </p:clrMapOvr>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ZA" dirty="0"/>
              <a:t>Simple and Compound Interest</a:t>
            </a:r>
          </a:p>
        </p:txBody>
      </p:sp>
      <p:sp>
        <p:nvSpPr>
          <p:cNvPr id="3" name="Slide Number Placeholder 2"/>
          <p:cNvSpPr>
            <a:spLocks noGrp="1"/>
          </p:cNvSpPr>
          <p:nvPr>
            <p:ph type="sldNum" sz="quarter" idx="12"/>
          </p:nvPr>
        </p:nvSpPr>
        <p:spPr/>
        <p:txBody>
          <a:bodyPr/>
          <a:lstStyle/>
          <a:p>
            <a:fld id="{32F83655-DC73-417F-8B26-EB7A1DBB5382}" type="slidenum">
              <a:rPr lang="en-ZA" smtClean="0"/>
              <a:pPr/>
              <a:t>236</a:t>
            </a:fld>
            <a:endParaRPr lang="en-ZA" dirty="0"/>
          </a:p>
        </p:txBody>
      </p:sp>
      <p:sp>
        <p:nvSpPr>
          <p:cNvPr id="4" name="Content Placeholder 3"/>
          <p:cNvSpPr>
            <a:spLocks noGrp="1"/>
          </p:cNvSpPr>
          <p:nvPr>
            <p:ph sz="quarter" idx="1"/>
          </p:nvPr>
        </p:nvSpPr>
        <p:spPr/>
        <p:txBody>
          <a:bodyPr/>
          <a:lstStyle/>
          <a:p>
            <a:pPr marL="0" indent="0">
              <a:buNone/>
            </a:pPr>
            <a:r>
              <a:rPr lang="en-ZA" sz="2200" b="1" dirty="0"/>
              <a:t>Compound Interest</a:t>
            </a:r>
          </a:p>
          <a:p>
            <a:pPr marL="0" indent="0">
              <a:buNone/>
            </a:pPr>
            <a:r>
              <a:rPr lang="en-ZA" sz="2200" dirty="0"/>
              <a:t> </a:t>
            </a:r>
          </a:p>
          <a:p>
            <a:r>
              <a:rPr lang="en-ZA" sz="2200" dirty="0"/>
              <a:t>Compound interest is </a:t>
            </a:r>
            <a:r>
              <a:rPr lang="en-ZA" sz="2200" b="1" dirty="0"/>
              <a:t>interest</a:t>
            </a:r>
            <a:r>
              <a:rPr lang="en-ZA" sz="2200" dirty="0"/>
              <a:t> that </a:t>
            </a:r>
            <a:r>
              <a:rPr lang="en-ZA" sz="2200" b="1" dirty="0"/>
              <a:t>compounds</a:t>
            </a:r>
            <a:r>
              <a:rPr lang="en-ZA" sz="2200" dirty="0"/>
              <a:t> and results is interest being </a:t>
            </a:r>
            <a:r>
              <a:rPr lang="en-ZA" sz="2200" b="1" dirty="0"/>
              <a:t>earned on interest</a:t>
            </a:r>
            <a:r>
              <a:rPr lang="en-ZA" sz="2200" dirty="0"/>
              <a:t>.  Interest is earned on both the principle amount plus interest that was earned earlier.</a:t>
            </a:r>
          </a:p>
          <a:p>
            <a:pPr marL="0" indent="0">
              <a:buNone/>
            </a:pPr>
            <a:endParaRPr lang="en-ZA" sz="2200" dirty="0"/>
          </a:p>
          <a:p>
            <a:r>
              <a:rPr lang="en-ZA" sz="2200" dirty="0"/>
              <a:t>Should one deposit R100 in a bank account at 10% and the interest is calculated annually, the balance will be R110.00 at the end of the first year and R121 at the second year.  The additional R1 that was earned from the first year is the result of compound interest.</a:t>
            </a:r>
          </a:p>
          <a:p>
            <a:pPr marL="0" indent="0">
              <a:buNone/>
            </a:pPr>
            <a:endParaRPr lang="en-ZA" dirty="0"/>
          </a:p>
        </p:txBody>
      </p:sp>
    </p:spTree>
    <p:extLst>
      <p:ext uri="{BB962C8B-B14F-4D97-AF65-F5344CB8AC3E}">
        <p14:creationId xmlns:p14="http://schemas.microsoft.com/office/powerpoint/2010/main" val="2118148940"/>
      </p:ext>
    </p:extLst>
  </p:cSld>
  <p:clrMapOvr>
    <a:masterClrMapping/>
  </p:clrMapOvr>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ZA" dirty="0"/>
              <a:t>Simple and Compound Interest</a:t>
            </a:r>
          </a:p>
        </p:txBody>
      </p:sp>
      <p:sp>
        <p:nvSpPr>
          <p:cNvPr id="3" name="Slide Number Placeholder 2"/>
          <p:cNvSpPr>
            <a:spLocks noGrp="1"/>
          </p:cNvSpPr>
          <p:nvPr>
            <p:ph type="sldNum" sz="quarter" idx="12"/>
          </p:nvPr>
        </p:nvSpPr>
        <p:spPr/>
        <p:txBody>
          <a:bodyPr/>
          <a:lstStyle/>
          <a:p>
            <a:fld id="{32F83655-DC73-417F-8B26-EB7A1DBB5382}" type="slidenum">
              <a:rPr lang="en-ZA" smtClean="0"/>
              <a:pPr/>
              <a:t>237</a:t>
            </a:fld>
            <a:endParaRPr lang="en-ZA" dirty="0"/>
          </a:p>
        </p:txBody>
      </p:sp>
      <p:sp>
        <p:nvSpPr>
          <p:cNvPr id="4" name="Content Placeholder 3"/>
          <p:cNvSpPr>
            <a:spLocks noGrp="1"/>
          </p:cNvSpPr>
          <p:nvPr>
            <p:ph sz="quarter" idx="1"/>
          </p:nvPr>
        </p:nvSpPr>
        <p:spPr/>
        <p:txBody>
          <a:bodyPr>
            <a:normAutofit fontScale="92500"/>
          </a:bodyPr>
          <a:lstStyle/>
          <a:p>
            <a:r>
              <a:rPr lang="en-ZA" dirty="0"/>
              <a:t>Interest can be compounded on a monthly, quarterly, half yearly or other basis.  The formula for calculating compound interest is a bit more complicated than simple interest because interest is constantly added to the principle (original) amount. </a:t>
            </a:r>
          </a:p>
          <a:p>
            <a:endParaRPr lang="en-ZA" dirty="0"/>
          </a:p>
          <a:p>
            <a:r>
              <a:rPr lang="en-ZA" dirty="0"/>
              <a:t>The principle amount increases as the interest is calculated and added to it.</a:t>
            </a:r>
          </a:p>
          <a:p>
            <a:pPr marL="0" indent="0">
              <a:buNone/>
            </a:pPr>
            <a:r>
              <a:rPr lang="en-ZA" dirty="0"/>
              <a:t> </a:t>
            </a:r>
          </a:p>
          <a:p>
            <a:pPr marL="0" indent="0">
              <a:buNone/>
            </a:pPr>
            <a:r>
              <a:rPr lang="en-ZA" b="1" dirty="0"/>
              <a:t>Example</a:t>
            </a:r>
            <a:endParaRPr lang="en-ZA" dirty="0"/>
          </a:p>
          <a:p>
            <a:r>
              <a:rPr lang="en-ZA" dirty="0"/>
              <a:t>Sally invests R1 000.00 on an investment that earns 8% interest per annum, but which is calculated and compounded on a monthly basis.</a:t>
            </a:r>
          </a:p>
        </p:txBody>
      </p:sp>
    </p:spTree>
    <p:extLst>
      <p:ext uri="{BB962C8B-B14F-4D97-AF65-F5344CB8AC3E}">
        <p14:creationId xmlns:p14="http://schemas.microsoft.com/office/powerpoint/2010/main" val="864336290"/>
      </p:ext>
    </p:extLst>
  </p:cSld>
  <p:clrMapOvr>
    <a:masterClrMapping/>
  </p:clrMapOvr>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ZA" dirty="0"/>
              <a:t>Simple and Compound Interest</a:t>
            </a:r>
          </a:p>
        </p:txBody>
      </p:sp>
      <p:sp>
        <p:nvSpPr>
          <p:cNvPr id="3" name="Slide Number Placeholder 2"/>
          <p:cNvSpPr>
            <a:spLocks noGrp="1"/>
          </p:cNvSpPr>
          <p:nvPr>
            <p:ph type="sldNum" sz="quarter" idx="12"/>
          </p:nvPr>
        </p:nvSpPr>
        <p:spPr/>
        <p:txBody>
          <a:bodyPr/>
          <a:lstStyle/>
          <a:p>
            <a:fld id="{32F83655-DC73-417F-8B26-EB7A1DBB5382}" type="slidenum">
              <a:rPr lang="en-ZA" smtClean="0"/>
              <a:pPr/>
              <a:t>238</a:t>
            </a:fld>
            <a:endParaRPr lang="en-ZA" dirty="0"/>
          </a:p>
        </p:txBody>
      </p:sp>
      <p:sp>
        <p:nvSpPr>
          <p:cNvPr id="4" name="Content Placeholder 3"/>
          <p:cNvSpPr>
            <a:spLocks noGrp="1"/>
          </p:cNvSpPr>
          <p:nvPr>
            <p:ph sz="quarter" idx="1"/>
          </p:nvPr>
        </p:nvSpPr>
        <p:spPr/>
        <p:txBody>
          <a:bodyPr>
            <a:normAutofit/>
          </a:bodyPr>
          <a:lstStyle/>
          <a:p>
            <a:pPr marL="0" indent="0">
              <a:buNone/>
            </a:pPr>
            <a:r>
              <a:rPr lang="en-ZA" dirty="0"/>
              <a:t>The long calculation would be as follows:</a:t>
            </a:r>
          </a:p>
        </p:txBody>
      </p:sp>
      <p:pic>
        <p:nvPicPr>
          <p:cNvPr id="5" name="Picture 4"/>
          <p:cNvPicPr>
            <a:picLocks noChangeAspect="1"/>
          </p:cNvPicPr>
          <p:nvPr/>
        </p:nvPicPr>
        <p:blipFill>
          <a:blip r:embed="rId2"/>
          <a:stretch>
            <a:fillRect/>
          </a:stretch>
        </p:blipFill>
        <p:spPr>
          <a:xfrm>
            <a:off x="467544" y="1903382"/>
            <a:ext cx="7575434" cy="4510297"/>
          </a:xfrm>
          <a:prstGeom prst="rect">
            <a:avLst/>
          </a:prstGeom>
        </p:spPr>
      </p:pic>
    </p:spTree>
    <p:extLst>
      <p:ext uri="{BB962C8B-B14F-4D97-AF65-F5344CB8AC3E}">
        <p14:creationId xmlns:p14="http://schemas.microsoft.com/office/powerpoint/2010/main" val="2498365046"/>
      </p:ext>
    </p:extLst>
  </p:cSld>
  <p:clrMapOvr>
    <a:masterClrMapping/>
  </p:clrMapOvr>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ZA" dirty="0"/>
              <a:t>Simple and Compound Interest</a:t>
            </a:r>
          </a:p>
        </p:txBody>
      </p:sp>
      <p:sp>
        <p:nvSpPr>
          <p:cNvPr id="3" name="Slide Number Placeholder 2"/>
          <p:cNvSpPr>
            <a:spLocks noGrp="1"/>
          </p:cNvSpPr>
          <p:nvPr>
            <p:ph type="sldNum" sz="quarter" idx="12"/>
          </p:nvPr>
        </p:nvSpPr>
        <p:spPr/>
        <p:txBody>
          <a:bodyPr/>
          <a:lstStyle/>
          <a:p>
            <a:fld id="{32F83655-DC73-417F-8B26-EB7A1DBB5382}" type="slidenum">
              <a:rPr lang="en-ZA" smtClean="0"/>
              <a:pPr/>
              <a:t>239</a:t>
            </a:fld>
            <a:endParaRPr lang="en-ZA" dirty="0"/>
          </a:p>
        </p:txBody>
      </p:sp>
      <p:sp>
        <p:nvSpPr>
          <p:cNvPr id="4" name="Content Placeholder 3"/>
          <p:cNvSpPr>
            <a:spLocks noGrp="1"/>
          </p:cNvSpPr>
          <p:nvPr>
            <p:ph sz="quarter" idx="1"/>
          </p:nvPr>
        </p:nvSpPr>
        <p:spPr/>
        <p:txBody>
          <a:bodyPr/>
          <a:lstStyle/>
          <a:p>
            <a:r>
              <a:rPr lang="en-ZA" dirty="0"/>
              <a:t>The simple interest formula can be applied each month, bearing in mind that the principle amount also increases each month.  This method is acceptable for small investments – short-term, but for larger long-term investments the following formula is used: </a:t>
            </a:r>
          </a:p>
        </p:txBody>
      </p:sp>
      <p:pic>
        <p:nvPicPr>
          <p:cNvPr id="5" name="Picture 4"/>
          <p:cNvPicPr>
            <a:picLocks noChangeAspect="1"/>
          </p:cNvPicPr>
          <p:nvPr/>
        </p:nvPicPr>
        <p:blipFill>
          <a:blip r:embed="rId2"/>
          <a:stretch>
            <a:fillRect/>
          </a:stretch>
        </p:blipFill>
        <p:spPr>
          <a:xfrm>
            <a:off x="722634" y="3246190"/>
            <a:ext cx="5157557" cy="2446272"/>
          </a:xfrm>
          <a:prstGeom prst="rect">
            <a:avLst/>
          </a:prstGeom>
        </p:spPr>
      </p:pic>
    </p:spTree>
    <p:extLst>
      <p:ext uri="{BB962C8B-B14F-4D97-AF65-F5344CB8AC3E}">
        <p14:creationId xmlns:p14="http://schemas.microsoft.com/office/powerpoint/2010/main" val="33118573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Section 1</a:t>
            </a:r>
          </a:p>
        </p:txBody>
      </p:sp>
      <p:sp>
        <p:nvSpPr>
          <p:cNvPr id="3" name="Text Placeholder 2"/>
          <p:cNvSpPr>
            <a:spLocks noGrp="1"/>
          </p:cNvSpPr>
          <p:nvPr>
            <p:ph type="body" idx="1"/>
          </p:nvPr>
        </p:nvSpPr>
        <p:spPr/>
        <p:txBody>
          <a:bodyPr>
            <a:normAutofit/>
          </a:bodyPr>
          <a:lstStyle/>
          <a:p>
            <a:r>
              <a:rPr lang="en-ZA" dirty="0"/>
              <a:t>Portfolio of Evidence</a:t>
            </a:r>
          </a:p>
          <a:p>
            <a:r>
              <a:rPr lang="en-ZA" dirty="0"/>
              <a:t>Section 1 – Administrative Detail</a:t>
            </a:r>
          </a:p>
          <a:p>
            <a:endParaRPr lang="en-ZA" dirty="0"/>
          </a:p>
        </p:txBody>
      </p:sp>
      <p:sp>
        <p:nvSpPr>
          <p:cNvPr id="5" name="Slide Number Placeholder 4"/>
          <p:cNvSpPr>
            <a:spLocks noGrp="1"/>
          </p:cNvSpPr>
          <p:nvPr>
            <p:ph type="sldNum" sz="quarter" idx="12"/>
          </p:nvPr>
        </p:nvSpPr>
        <p:spPr/>
        <p:txBody>
          <a:bodyPr/>
          <a:lstStyle/>
          <a:p>
            <a:fld id="{4980778A-6F9D-4141-8080-B8192EADCD40}" type="slidenum">
              <a:rPr lang="en-ZA" smtClean="0"/>
              <a:pPr/>
              <a:t>24</a:t>
            </a:fld>
            <a:endParaRPr lang="en-ZA" dirty="0"/>
          </a:p>
        </p:txBody>
      </p:sp>
    </p:spTree>
    <p:extLst>
      <p:ext uri="{BB962C8B-B14F-4D97-AF65-F5344CB8AC3E}">
        <p14:creationId xmlns:p14="http://schemas.microsoft.com/office/powerpoint/2010/main" val="3198909496"/>
      </p:ext>
    </p:extLst>
  </p:cSld>
  <p:clrMapOvr>
    <a:masterClrMapping/>
  </p:clrMapOvr>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ZA" dirty="0"/>
              <a:t>Simple and Compound Interest</a:t>
            </a:r>
          </a:p>
        </p:txBody>
      </p:sp>
      <p:sp>
        <p:nvSpPr>
          <p:cNvPr id="3" name="Slide Number Placeholder 2"/>
          <p:cNvSpPr>
            <a:spLocks noGrp="1"/>
          </p:cNvSpPr>
          <p:nvPr>
            <p:ph type="sldNum" sz="quarter" idx="12"/>
          </p:nvPr>
        </p:nvSpPr>
        <p:spPr/>
        <p:txBody>
          <a:bodyPr/>
          <a:lstStyle/>
          <a:p>
            <a:fld id="{32F83655-DC73-417F-8B26-EB7A1DBB5382}" type="slidenum">
              <a:rPr lang="en-ZA" smtClean="0"/>
              <a:pPr/>
              <a:t>240</a:t>
            </a:fld>
            <a:endParaRPr lang="en-ZA" dirty="0"/>
          </a:p>
        </p:txBody>
      </p:sp>
      <p:sp>
        <p:nvSpPr>
          <p:cNvPr id="4" name="Content Placeholder 3"/>
          <p:cNvSpPr>
            <a:spLocks noGrp="1"/>
          </p:cNvSpPr>
          <p:nvPr>
            <p:ph sz="quarter" idx="1"/>
          </p:nvPr>
        </p:nvSpPr>
        <p:spPr/>
        <p:txBody>
          <a:bodyPr>
            <a:normAutofit fontScale="92500" lnSpcReduction="10000"/>
          </a:bodyPr>
          <a:lstStyle/>
          <a:p>
            <a:pPr marL="0" indent="0">
              <a:buNone/>
            </a:pPr>
            <a:r>
              <a:rPr lang="en-ZA" dirty="0"/>
              <a:t>The simple interest formula can be applied each month, bearing in mind that the principle amount also increases each month.  This method is acceptable for small investments – short-term, but for larger long-term investments the following formula is used: </a:t>
            </a:r>
          </a:p>
          <a:p>
            <a:pPr marL="0" indent="0">
              <a:buNone/>
            </a:pPr>
            <a:endParaRPr lang="en-ZA" dirty="0"/>
          </a:p>
          <a:p>
            <a:pPr marL="0" indent="0">
              <a:buNone/>
            </a:pPr>
            <a:r>
              <a:rPr lang="en-ZA" dirty="0"/>
              <a:t> </a:t>
            </a:r>
            <a:r>
              <a:rPr lang="en-ZA" b="1" dirty="0"/>
              <a:t>Formula for calculating compound interest:</a:t>
            </a:r>
            <a:r>
              <a:rPr lang="en-ZA" dirty="0"/>
              <a:t>	A = P(1+r/n) nt  </a:t>
            </a:r>
          </a:p>
          <a:p>
            <a:pPr marL="0" indent="0">
              <a:buNone/>
            </a:pPr>
            <a:endParaRPr lang="en-ZA" dirty="0"/>
          </a:p>
          <a:p>
            <a:r>
              <a:rPr lang="en-ZA" dirty="0"/>
              <a:t>A = is the amount or total value of the investment after a certain period</a:t>
            </a:r>
          </a:p>
          <a:p>
            <a:r>
              <a:rPr lang="en-ZA" dirty="0"/>
              <a:t>P = is the principle that is invested at the beginning of the period</a:t>
            </a:r>
          </a:p>
          <a:p>
            <a:r>
              <a:rPr lang="en-ZA" dirty="0"/>
              <a:t>r = is the rate in the percentage per annum</a:t>
            </a:r>
          </a:p>
          <a:p>
            <a:r>
              <a:rPr lang="en-ZA" dirty="0"/>
              <a:t>t = is the number of periods</a:t>
            </a:r>
          </a:p>
          <a:p>
            <a:r>
              <a:rPr lang="en-ZA" dirty="0"/>
              <a:t>n = is the frequency paid</a:t>
            </a:r>
          </a:p>
          <a:p>
            <a:pPr marL="0" indent="0">
              <a:buNone/>
            </a:pPr>
            <a:endParaRPr lang="en-ZA" dirty="0"/>
          </a:p>
        </p:txBody>
      </p:sp>
    </p:spTree>
    <p:extLst>
      <p:ext uri="{BB962C8B-B14F-4D97-AF65-F5344CB8AC3E}">
        <p14:creationId xmlns:p14="http://schemas.microsoft.com/office/powerpoint/2010/main" val="1699415428"/>
      </p:ext>
    </p:extLst>
  </p:cSld>
  <p:clrMapOvr>
    <a:masterClrMapping/>
  </p:clrMapOvr>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ZA" dirty="0"/>
              <a:t>Simple and Compound Interest</a:t>
            </a:r>
          </a:p>
        </p:txBody>
      </p:sp>
      <p:sp>
        <p:nvSpPr>
          <p:cNvPr id="3" name="Slide Number Placeholder 2"/>
          <p:cNvSpPr>
            <a:spLocks noGrp="1"/>
          </p:cNvSpPr>
          <p:nvPr>
            <p:ph type="sldNum" sz="quarter" idx="12"/>
          </p:nvPr>
        </p:nvSpPr>
        <p:spPr/>
        <p:txBody>
          <a:bodyPr/>
          <a:lstStyle/>
          <a:p>
            <a:fld id="{32F83655-DC73-417F-8B26-EB7A1DBB5382}" type="slidenum">
              <a:rPr lang="en-ZA" smtClean="0"/>
              <a:pPr/>
              <a:t>241</a:t>
            </a:fld>
            <a:endParaRPr lang="en-ZA" dirty="0"/>
          </a:p>
        </p:txBody>
      </p:sp>
      <p:sp>
        <p:nvSpPr>
          <p:cNvPr id="4" name="Content Placeholder 3"/>
          <p:cNvSpPr>
            <a:spLocks noGrp="1"/>
          </p:cNvSpPr>
          <p:nvPr>
            <p:ph sz="quarter" idx="1"/>
          </p:nvPr>
        </p:nvSpPr>
        <p:spPr/>
        <p:txBody>
          <a:bodyPr/>
          <a:lstStyle/>
          <a:p>
            <a:pPr marL="0" indent="0">
              <a:buNone/>
            </a:pPr>
            <a:r>
              <a:rPr lang="en-ZA" b="1" dirty="0"/>
              <a:t>Example</a:t>
            </a:r>
            <a:endParaRPr lang="en-ZA" dirty="0"/>
          </a:p>
          <a:p>
            <a:pPr marL="0" indent="0">
              <a:buNone/>
            </a:pPr>
            <a:r>
              <a:rPr lang="en-ZA" b="1" i="1" dirty="0"/>
              <a:t> </a:t>
            </a:r>
            <a:endParaRPr lang="en-ZA" dirty="0"/>
          </a:p>
          <a:p>
            <a:r>
              <a:rPr lang="en-ZA" dirty="0"/>
              <a:t>Lucas invests R2 000.00 for a period of one year at an interest rate of 8.25% where interest is compounded monthly.</a:t>
            </a:r>
          </a:p>
          <a:p>
            <a:pPr marL="0" indent="0">
              <a:buNone/>
            </a:pPr>
            <a:endParaRPr lang="en-ZA" dirty="0"/>
          </a:p>
        </p:txBody>
      </p:sp>
      <p:pic>
        <p:nvPicPr>
          <p:cNvPr id="5" name="Picture 4"/>
          <p:cNvPicPr>
            <a:picLocks noChangeAspect="1"/>
          </p:cNvPicPr>
          <p:nvPr/>
        </p:nvPicPr>
        <p:blipFill>
          <a:blip r:embed="rId2"/>
          <a:stretch>
            <a:fillRect/>
          </a:stretch>
        </p:blipFill>
        <p:spPr>
          <a:xfrm>
            <a:off x="146304" y="3226962"/>
            <a:ext cx="8932298" cy="2439742"/>
          </a:xfrm>
          <a:prstGeom prst="rect">
            <a:avLst/>
          </a:prstGeom>
        </p:spPr>
      </p:pic>
    </p:spTree>
    <p:extLst>
      <p:ext uri="{BB962C8B-B14F-4D97-AF65-F5344CB8AC3E}">
        <p14:creationId xmlns:p14="http://schemas.microsoft.com/office/powerpoint/2010/main" val="4094897676"/>
      </p:ext>
    </p:extLst>
  </p:cSld>
  <p:clrMapOvr>
    <a:masterClrMapping/>
  </p:clrMapOvr>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ZA" dirty="0"/>
              <a:t>Simple and Compound Interest</a:t>
            </a:r>
          </a:p>
        </p:txBody>
      </p:sp>
      <p:sp>
        <p:nvSpPr>
          <p:cNvPr id="3" name="Slide Number Placeholder 2"/>
          <p:cNvSpPr>
            <a:spLocks noGrp="1"/>
          </p:cNvSpPr>
          <p:nvPr>
            <p:ph type="sldNum" sz="quarter" idx="12"/>
          </p:nvPr>
        </p:nvSpPr>
        <p:spPr/>
        <p:txBody>
          <a:bodyPr/>
          <a:lstStyle/>
          <a:p>
            <a:fld id="{32F83655-DC73-417F-8B26-EB7A1DBB5382}" type="slidenum">
              <a:rPr lang="en-ZA" smtClean="0"/>
              <a:pPr/>
              <a:t>242</a:t>
            </a:fld>
            <a:endParaRPr lang="en-ZA" dirty="0"/>
          </a:p>
        </p:txBody>
      </p:sp>
      <p:sp>
        <p:nvSpPr>
          <p:cNvPr id="4" name="Content Placeholder 3"/>
          <p:cNvSpPr>
            <a:spLocks noGrp="1"/>
          </p:cNvSpPr>
          <p:nvPr>
            <p:ph sz="quarter" idx="1"/>
          </p:nvPr>
        </p:nvSpPr>
        <p:spPr/>
        <p:txBody>
          <a:bodyPr/>
          <a:lstStyle/>
          <a:p>
            <a:pPr marL="0" indent="0">
              <a:buNone/>
            </a:pPr>
            <a:r>
              <a:rPr lang="en-ZA" dirty="0"/>
              <a:t>A = P(1+r/n) nt</a:t>
            </a:r>
          </a:p>
          <a:p>
            <a:pPr marL="0" indent="0">
              <a:buNone/>
            </a:pPr>
            <a:endParaRPr lang="en-ZA" dirty="0"/>
          </a:p>
          <a:p>
            <a:pPr marL="0" indent="0">
              <a:buNone/>
            </a:pPr>
            <a:endParaRPr lang="en-ZA" dirty="0"/>
          </a:p>
        </p:txBody>
      </p:sp>
      <p:pic>
        <p:nvPicPr>
          <p:cNvPr id="5" name="Picture 4"/>
          <p:cNvPicPr>
            <a:picLocks noChangeAspect="1"/>
          </p:cNvPicPr>
          <p:nvPr/>
        </p:nvPicPr>
        <p:blipFill>
          <a:blip r:embed="rId2"/>
          <a:stretch>
            <a:fillRect/>
          </a:stretch>
        </p:blipFill>
        <p:spPr>
          <a:xfrm>
            <a:off x="1201639" y="2270615"/>
            <a:ext cx="6163425" cy="3434726"/>
          </a:xfrm>
          <a:prstGeom prst="rect">
            <a:avLst/>
          </a:prstGeom>
        </p:spPr>
      </p:pic>
    </p:spTree>
    <p:extLst>
      <p:ext uri="{BB962C8B-B14F-4D97-AF65-F5344CB8AC3E}">
        <p14:creationId xmlns:p14="http://schemas.microsoft.com/office/powerpoint/2010/main" val="4022443666"/>
      </p:ext>
    </p:extLst>
  </p:cSld>
  <p:clrMapOvr>
    <a:masterClrMapping/>
  </p:clrMapOvr>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74638"/>
            <a:ext cx="8219256" cy="498094"/>
          </a:xfrm>
        </p:spPr>
        <p:txBody>
          <a:bodyPr>
            <a:normAutofit fontScale="90000"/>
          </a:bodyPr>
          <a:lstStyle/>
          <a:p>
            <a:pPr algn="ctr"/>
            <a:r>
              <a:rPr lang="en-ZA" dirty="0"/>
              <a:t>Simple and Compound Interest</a:t>
            </a:r>
          </a:p>
        </p:txBody>
      </p:sp>
      <p:sp>
        <p:nvSpPr>
          <p:cNvPr id="3" name="Slide Number Placeholder 2"/>
          <p:cNvSpPr>
            <a:spLocks noGrp="1"/>
          </p:cNvSpPr>
          <p:nvPr>
            <p:ph type="sldNum" sz="quarter" idx="12"/>
          </p:nvPr>
        </p:nvSpPr>
        <p:spPr/>
        <p:txBody>
          <a:bodyPr/>
          <a:lstStyle/>
          <a:p>
            <a:fld id="{32F83655-DC73-417F-8B26-EB7A1DBB5382}" type="slidenum">
              <a:rPr lang="en-ZA" smtClean="0"/>
              <a:pPr/>
              <a:t>243</a:t>
            </a:fld>
            <a:endParaRPr lang="en-ZA" dirty="0"/>
          </a:p>
        </p:txBody>
      </p:sp>
      <p:sp>
        <p:nvSpPr>
          <p:cNvPr id="4" name="Content Placeholder 3"/>
          <p:cNvSpPr>
            <a:spLocks noGrp="1"/>
          </p:cNvSpPr>
          <p:nvPr>
            <p:ph sz="quarter" idx="1"/>
          </p:nvPr>
        </p:nvSpPr>
        <p:spPr>
          <a:xfrm>
            <a:off x="374903" y="970740"/>
            <a:ext cx="8219256" cy="4680000"/>
          </a:xfrm>
        </p:spPr>
        <p:txBody>
          <a:bodyPr/>
          <a:lstStyle/>
          <a:p>
            <a:pPr marL="0" indent="0">
              <a:buNone/>
            </a:pPr>
            <a:r>
              <a:rPr lang="en-ZA" dirty="0"/>
              <a:t>To test if the formula is correct</a:t>
            </a:r>
          </a:p>
          <a:p>
            <a:pPr marL="0" indent="0">
              <a:buNone/>
            </a:pPr>
            <a:endParaRPr lang="en-ZA" dirty="0"/>
          </a:p>
          <a:p>
            <a:pPr marL="0" indent="0">
              <a:buNone/>
            </a:pPr>
            <a:endParaRPr lang="en-ZA" dirty="0"/>
          </a:p>
        </p:txBody>
      </p:sp>
      <p:pic>
        <p:nvPicPr>
          <p:cNvPr id="6" name="Picture 5"/>
          <p:cNvPicPr>
            <a:picLocks noChangeAspect="1"/>
          </p:cNvPicPr>
          <p:nvPr/>
        </p:nvPicPr>
        <p:blipFill>
          <a:blip r:embed="rId2"/>
          <a:stretch>
            <a:fillRect/>
          </a:stretch>
        </p:blipFill>
        <p:spPr>
          <a:xfrm>
            <a:off x="374903" y="1332292"/>
            <a:ext cx="8099395" cy="4878008"/>
          </a:xfrm>
          <a:prstGeom prst="rect">
            <a:avLst/>
          </a:prstGeom>
        </p:spPr>
      </p:pic>
    </p:spTree>
    <p:extLst>
      <p:ext uri="{BB962C8B-B14F-4D97-AF65-F5344CB8AC3E}">
        <p14:creationId xmlns:p14="http://schemas.microsoft.com/office/powerpoint/2010/main" val="4237486428"/>
      </p:ext>
    </p:extLst>
  </p:cSld>
  <p:clrMapOvr>
    <a:masterClrMapping/>
  </p:clrMapOvr>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ZA" dirty="0"/>
              <a:t>Simple and Compound Interest</a:t>
            </a:r>
          </a:p>
        </p:txBody>
      </p:sp>
      <p:sp>
        <p:nvSpPr>
          <p:cNvPr id="3" name="Slide Number Placeholder 2"/>
          <p:cNvSpPr>
            <a:spLocks noGrp="1"/>
          </p:cNvSpPr>
          <p:nvPr>
            <p:ph type="sldNum" sz="quarter" idx="12"/>
          </p:nvPr>
        </p:nvSpPr>
        <p:spPr/>
        <p:txBody>
          <a:bodyPr/>
          <a:lstStyle/>
          <a:p>
            <a:fld id="{32F83655-DC73-417F-8B26-EB7A1DBB5382}" type="slidenum">
              <a:rPr lang="en-ZA" smtClean="0"/>
              <a:pPr/>
              <a:t>244</a:t>
            </a:fld>
            <a:endParaRPr lang="en-ZA" dirty="0"/>
          </a:p>
        </p:txBody>
      </p:sp>
      <p:sp>
        <p:nvSpPr>
          <p:cNvPr id="4" name="Content Placeholder 3"/>
          <p:cNvSpPr>
            <a:spLocks noGrp="1"/>
          </p:cNvSpPr>
          <p:nvPr>
            <p:ph sz="quarter" idx="1"/>
          </p:nvPr>
        </p:nvSpPr>
        <p:spPr/>
        <p:txBody>
          <a:bodyPr/>
          <a:lstStyle/>
          <a:p>
            <a:pPr marL="0" indent="0">
              <a:buNone/>
            </a:pPr>
            <a:r>
              <a:rPr lang="en-ZA" dirty="0"/>
              <a:t>This formula can be applied to any situation where interest is compounded.</a:t>
            </a:r>
          </a:p>
          <a:p>
            <a:pPr marL="0" indent="0">
              <a:buNone/>
            </a:pPr>
            <a:endParaRPr lang="en-ZA" dirty="0"/>
          </a:p>
          <a:p>
            <a:pPr marL="0" indent="0">
              <a:buNone/>
            </a:pPr>
            <a:r>
              <a:rPr lang="en-ZA" b="1" dirty="0"/>
              <a:t>Example</a:t>
            </a:r>
          </a:p>
          <a:p>
            <a:pPr marL="0" indent="0">
              <a:buNone/>
            </a:pPr>
            <a:endParaRPr lang="en-ZA" dirty="0"/>
          </a:p>
          <a:p>
            <a:r>
              <a:rPr lang="en-ZA" dirty="0"/>
              <a:t>Steve buys a car for R56 000.00.  The bank is charging him 12% interest, compounded per month.  How much will Steve pay for the car in the end if he is paying it off over three years?</a:t>
            </a:r>
          </a:p>
          <a:p>
            <a:endParaRPr lang="en-ZA" dirty="0"/>
          </a:p>
          <a:p>
            <a:pPr marL="0" indent="0">
              <a:buNone/>
            </a:pPr>
            <a:endParaRPr lang="en-ZA" dirty="0"/>
          </a:p>
        </p:txBody>
      </p:sp>
    </p:spTree>
    <p:extLst>
      <p:ext uri="{BB962C8B-B14F-4D97-AF65-F5344CB8AC3E}">
        <p14:creationId xmlns:p14="http://schemas.microsoft.com/office/powerpoint/2010/main" val="3535528046"/>
      </p:ext>
    </p:extLst>
  </p:cSld>
  <p:clrMapOvr>
    <a:masterClrMapping/>
  </p:clrMapOvr>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74638"/>
            <a:ext cx="8219256" cy="490066"/>
          </a:xfrm>
        </p:spPr>
        <p:txBody>
          <a:bodyPr>
            <a:normAutofit fontScale="90000"/>
          </a:bodyPr>
          <a:lstStyle/>
          <a:p>
            <a:pPr algn="ctr"/>
            <a:r>
              <a:rPr lang="en-ZA" dirty="0"/>
              <a:t>Simple and Compound Interest</a:t>
            </a:r>
          </a:p>
        </p:txBody>
      </p:sp>
      <p:sp>
        <p:nvSpPr>
          <p:cNvPr id="3" name="Slide Number Placeholder 2"/>
          <p:cNvSpPr>
            <a:spLocks noGrp="1"/>
          </p:cNvSpPr>
          <p:nvPr>
            <p:ph type="sldNum" sz="quarter" idx="12"/>
          </p:nvPr>
        </p:nvSpPr>
        <p:spPr/>
        <p:txBody>
          <a:bodyPr/>
          <a:lstStyle/>
          <a:p>
            <a:fld id="{32F83655-DC73-417F-8B26-EB7A1DBB5382}" type="slidenum">
              <a:rPr lang="en-ZA" smtClean="0"/>
              <a:pPr/>
              <a:t>245</a:t>
            </a:fld>
            <a:endParaRPr lang="en-ZA" dirty="0"/>
          </a:p>
        </p:txBody>
      </p:sp>
      <p:sp>
        <p:nvSpPr>
          <p:cNvPr id="4" name="Content Placeholder 3"/>
          <p:cNvSpPr>
            <a:spLocks noGrp="1"/>
          </p:cNvSpPr>
          <p:nvPr>
            <p:ph sz="quarter" idx="1"/>
          </p:nvPr>
        </p:nvSpPr>
        <p:spPr/>
        <p:txBody>
          <a:bodyPr/>
          <a:lstStyle/>
          <a:p>
            <a:pPr marL="0" indent="0">
              <a:buNone/>
            </a:pPr>
            <a:endParaRPr lang="en-ZA" dirty="0"/>
          </a:p>
          <a:p>
            <a:pPr marL="0" indent="0">
              <a:buNone/>
            </a:pPr>
            <a:endParaRPr lang="en-ZA" dirty="0"/>
          </a:p>
        </p:txBody>
      </p:sp>
      <p:pic>
        <p:nvPicPr>
          <p:cNvPr id="5" name="Picture 4"/>
          <p:cNvPicPr>
            <a:picLocks noChangeAspect="1"/>
          </p:cNvPicPr>
          <p:nvPr/>
        </p:nvPicPr>
        <p:blipFill>
          <a:blip r:embed="rId2"/>
          <a:stretch>
            <a:fillRect/>
          </a:stretch>
        </p:blipFill>
        <p:spPr>
          <a:xfrm>
            <a:off x="323389" y="986567"/>
            <a:ext cx="8516932" cy="1911179"/>
          </a:xfrm>
          <a:prstGeom prst="rect">
            <a:avLst/>
          </a:prstGeom>
        </p:spPr>
      </p:pic>
      <p:sp>
        <p:nvSpPr>
          <p:cNvPr id="6" name="Rectangle 5"/>
          <p:cNvSpPr/>
          <p:nvPr/>
        </p:nvSpPr>
        <p:spPr>
          <a:xfrm>
            <a:off x="467544" y="3224109"/>
            <a:ext cx="1572354" cy="369332"/>
          </a:xfrm>
          <a:prstGeom prst="rect">
            <a:avLst/>
          </a:prstGeom>
        </p:spPr>
        <p:txBody>
          <a:bodyPr wrap="none">
            <a:spAutoFit/>
          </a:bodyPr>
          <a:lstStyle/>
          <a:p>
            <a:r>
              <a:rPr lang="en-ZA" dirty="0"/>
              <a:t>A = P(1+r/n) nt</a:t>
            </a:r>
          </a:p>
        </p:txBody>
      </p:sp>
      <p:pic>
        <p:nvPicPr>
          <p:cNvPr id="7" name="Picture 6"/>
          <p:cNvPicPr>
            <a:picLocks noChangeAspect="1"/>
          </p:cNvPicPr>
          <p:nvPr/>
        </p:nvPicPr>
        <p:blipFill>
          <a:blip r:embed="rId3"/>
          <a:stretch>
            <a:fillRect/>
          </a:stretch>
        </p:blipFill>
        <p:spPr>
          <a:xfrm>
            <a:off x="577181" y="3919805"/>
            <a:ext cx="3582695" cy="2220096"/>
          </a:xfrm>
          <a:prstGeom prst="rect">
            <a:avLst/>
          </a:prstGeom>
        </p:spPr>
      </p:pic>
    </p:spTree>
    <p:extLst>
      <p:ext uri="{BB962C8B-B14F-4D97-AF65-F5344CB8AC3E}">
        <p14:creationId xmlns:p14="http://schemas.microsoft.com/office/powerpoint/2010/main" val="3607314273"/>
      </p:ext>
    </p:extLst>
  </p:cSld>
  <p:clrMapOvr>
    <a:masterClrMapping/>
  </p:clrMapOvr>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ZA" dirty="0"/>
              <a:t>Simple and Compound Interest</a:t>
            </a:r>
          </a:p>
        </p:txBody>
      </p:sp>
      <p:sp>
        <p:nvSpPr>
          <p:cNvPr id="3" name="Slide Number Placeholder 2"/>
          <p:cNvSpPr>
            <a:spLocks noGrp="1"/>
          </p:cNvSpPr>
          <p:nvPr>
            <p:ph type="sldNum" sz="quarter" idx="12"/>
          </p:nvPr>
        </p:nvSpPr>
        <p:spPr/>
        <p:txBody>
          <a:bodyPr/>
          <a:lstStyle/>
          <a:p>
            <a:fld id="{32F83655-DC73-417F-8B26-EB7A1DBB5382}" type="slidenum">
              <a:rPr lang="en-ZA" smtClean="0"/>
              <a:pPr/>
              <a:t>246</a:t>
            </a:fld>
            <a:endParaRPr lang="en-ZA" dirty="0"/>
          </a:p>
        </p:txBody>
      </p:sp>
      <p:sp>
        <p:nvSpPr>
          <p:cNvPr id="4" name="Content Placeholder 3"/>
          <p:cNvSpPr>
            <a:spLocks noGrp="1"/>
          </p:cNvSpPr>
          <p:nvPr>
            <p:ph sz="quarter" idx="1"/>
          </p:nvPr>
        </p:nvSpPr>
        <p:spPr/>
        <p:txBody>
          <a:bodyPr>
            <a:normAutofit lnSpcReduction="10000"/>
          </a:bodyPr>
          <a:lstStyle/>
          <a:p>
            <a:r>
              <a:rPr lang="en-ZA" dirty="0"/>
              <a:t>Always check whether your answer is realistic!</a:t>
            </a:r>
          </a:p>
          <a:p>
            <a:pPr marL="0" indent="0">
              <a:buNone/>
            </a:pPr>
            <a:r>
              <a:rPr lang="en-ZA" dirty="0"/>
              <a:t> </a:t>
            </a:r>
          </a:p>
          <a:p>
            <a:r>
              <a:rPr lang="en-ZA" dirty="0"/>
              <a:t>When Steve has paid off his car, he would have paid R80 080 for it, which is the original price plus all the interest he has paid.</a:t>
            </a:r>
          </a:p>
          <a:p>
            <a:pPr marL="0" indent="0">
              <a:buNone/>
            </a:pPr>
            <a:r>
              <a:rPr lang="en-ZA" dirty="0"/>
              <a:t> </a:t>
            </a:r>
          </a:p>
          <a:p>
            <a:r>
              <a:rPr lang="en-ZA" dirty="0"/>
              <a:t>Interest can be compounded at various periods and the table below is an explanation of the terminology often used to express the periods.</a:t>
            </a:r>
          </a:p>
          <a:p>
            <a:pPr marL="0" indent="0">
              <a:buNone/>
            </a:pPr>
            <a:endParaRPr lang="en-ZA" dirty="0"/>
          </a:p>
          <a:p>
            <a:pPr marL="0" indent="0">
              <a:buNone/>
            </a:pPr>
            <a:endParaRPr lang="en-ZA" dirty="0"/>
          </a:p>
          <a:p>
            <a:pPr marL="0" indent="0">
              <a:buNone/>
            </a:pPr>
            <a:r>
              <a:rPr lang="en-ZA" dirty="0"/>
              <a:t> </a:t>
            </a:r>
          </a:p>
          <a:p>
            <a:pPr marL="0" indent="0">
              <a:buNone/>
            </a:pPr>
            <a:endParaRPr lang="en-ZA" dirty="0"/>
          </a:p>
        </p:txBody>
      </p:sp>
    </p:spTree>
    <p:extLst>
      <p:ext uri="{BB962C8B-B14F-4D97-AF65-F5344CB8AC3E}">
        <p14:creationId xmlns:p14="http://schemas.microsoft.com/office/powerpoint/2010/main" val="1354752713"/>
      </p:ext>
    </p:extLst>
  </p:cSld>
  <p:clrMapOvr>
    <a:masterClrMapping/>
  </p:clrMapOvr>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ZA" dirty="0"/>
              <a:t>Simple and Compound Interest</a:t>
            </a:r>
          </a:p>
        </p:txBody>
      </p:sp>
      <p:sp>
        <p:nvSpPr>
          <p:cNvPr id="3" name="Slide Number Placeholder 2"/>
          <p:cNvSpPr>
            <a:spLocks noGrp="1"/>
          </p:cNvSpPr>
          <p:nvPr>
            <p:ph type="sldNum" sz="quarter" idx="12"/>
          </p:nvPr>
        </p:nvSpPr>
        <p:spPr/>
        <p:txBody>
          <a:bodyPr/>
          <a:lstStyle/>
          <a:p>
            <a:fld id="{32F83655-DC73-417F-8B26-EB7A1DBB5382}" type="slidenum">
              <a:rPr lang="en-ZA" smtClean="0"/>
              <a:pPr/>
              <a:t>247</a:t>
            </a:fld>
            <a:endParaRPr lang="en-ZA" dirty="0"/>
          </a:p>
        </p:txBody>
      </p:sp>
      <p:pic>
        <p:nvPicPr>
          <p:cNvPr id="11" name="Picture 10"/>
          <p:cNvPicPr>
            <a:picLocks noChangeAspect="1"/>
          </p:cNvPicPr>
          <p:nvPr/>
        </p:nvPicPr>
        <p:blipFill>
          <a:blip r:embed="rId2"/>
          <a:stretch>
            <a:fillRect/>
          </a:stretch>
        </p:blipFill>
        <p:spPr>
          <a:xfrm>
            <a:off x="730202" y="1957587"/>
            <a:ext cx="7693940" cy="2769285"/>
          </a:xfrm>
          <a:prstGeom prst="rect">
            <a:avLst/>
          </a:prstGeom>
        </p:spPr>
      </p:pic>
    </p:spTree>
    <p:extLst>
      <p:ext uri="{BB962C8B-B14F-4D97-AF65-F5344CB8AC3E}">
        <p14:creationId xmlns:p14="http://schemas.microsoft.com/office/powerpoint/2010/main" val="1277023975"/>
      </p:ext>
    </p:extLst>
  </p:cSld>
  <p:clrMapOvr>
    <a:masterClrMapping/>
  </p:clrMapOvr>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ZA" dirty="0"/>
              <a:t>Simple and Compound Interest</a:t>
            </a:r>
          </a:p>
        </p:txBody>
      </p:sp>
      <p:sp>
        <p:nvSpPr>
          <p:cNvPr id="3" name="Slide Number Placeholder 2"/>
          <p:cNvSpPr>
            <a:spLocks noGrp="1"/>
          </p:cNvSpPr>
          <p:nvPr>
            <p:ph type="sldNum" sz="quarter" idx="12"/>
          </p:nvPr>
        </p:nvSpPr>
        <p:spPr/>
        <p:txBody>
          <a:bodyPr/>
          <a:lstStyle/>
          <a:p>
            <a:fld id="{32F83655-DC73-417F-8B26-EB7A1DBB5382}" type="slidenum">
              <a:rPr lang="en-ZA" smtClean="0"/>
              <a:pPr/>
              <a:t>248</a:t>
            </a:fld>
            <a:endParaRPr lang="en-ZA" dirty="0"/>
          </a:p>
        </p:txBody>
      </p:sp>
      <p:sp>
        <p:nvSpPr>
          <p:cNvPr id="4" name="Rectangle 3"/>
          <p:cNvSpPr/>
          <p:nvPr/>
        </p:nvSpPr>
        <p:spPr>
          <a:xfrm>
            <a:off x="882203" y="1392945"/>
            <a:ext cx="7476186" cy="830997"/>
          </a:xfrm>
          <a:prstGeom prst="rect">
            <a:avLst/>
          </a:prstGeom>
        </p:spPr>
        <p:txBody>
          <a:bodyPr wrap="square">
            <a:spAutoFit/>
          </a:bodyPr>
          <a:lstStyle/>
          <a:p>
            <a:r>
              <a:rPr lang="en-ZA" sz="2400" b="1" dirty="0"/>
              <a:t>Summary: Difference between Simple Interest and Compound Interest</a:t>
            </a:r>
          </a:p>
        </p:txBody>
      </p:sp>
      <p:pic>
        <p:nvPicPr>
          <p:cNvPr id="5" name="Picture 4"/>
          <p:cNvPicPr>
            <a:picLocks noChangeAspect="1"/>
          </p:cNvPicPr>
          <p:nvPr/>
        </p:nvPicPr>
        <p:blipFill>
          <a:blip r:embed="rId2"/>
          <a:stretch>
            <a:fillRect/>
          </a:stretch>
        </p:blipFill>
        <p:spPr>
          <a:xfrm>
            <a:off x="411482" y="2844947"/>
            <a:ext cx="8275318" cy="1803043"/>
          </a:xfrm>
          <a:prstGeom prst="rect">
            <a:avLst/>
          </a:prstGeom>
        </p:spPr>
      </p:pic>
    </p:spTree>
    <p:extLst>
      <p:ext uri="{BB962C8B-B14F-4D97-AF65-F5344CB8AC3E}">
        <p14:creationId xmlns:p14="http://schemas.microsoft.com/office/powerpoint/2010/main" val="2412503510"/>
      </p:ext>
    </p:extLst>
  </p:cSld>
  <p:clrMapOvr>
    <a:masterClrMapping/>
  </p:clrMapOvr>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ZA" dirty="0"/>
              <a:t>Mortgage Loans</a:t>
            </a: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249</a:t>
            </a:fld>
            <a:endParaRPr lang="en-ZA" dirty="0"/>
          </a:p>
        </p:txBody>
      </p:sp>
      <p:sp>
        <p:nvSpPr>
          <p:cNvPr id="4" name="Content Placeholder 3"/>
          <p:cNvSpPr>
            <a:spLocks noGrp="1"/>
          </p:cNvSpPr>
          <p:nvPr>
            <p:ph sz="quarter" idx="1"/>
          </p:nvPr>
        </p:nvSpPr>
        <p:spPr/>
        <p:txBody>
          <a:bodyPr>
            <a:normAutofit fontScale="85000" lnSpcReduction="20000"/>
          </a:bodyPr>
          <a:lstStyle/>
          <a:p>
            <a:pPr marL="0" indent="0">
              <a:buNone/>
            </a:pPr>
            <a:r>
              <a:rPr lang="en-ZA" dirty="0"/>
              <a:t> </a:t>
            </a:r>
            <a:r>
              <a:rPr lang="en-ZA" b="1" dirty="0"/>
              <a:t>Mortgage loans or home loans are usually granted to a person who:</a:t>
            </a:r>
          </a:p>
          <a:p>
            <a:pPr marL="0" indent="0">
              <a:buNone/>
            </a:pPr>
            <a:endParaRPr lang="en-ZA" dirty="0"/>
          </a:p>
          <a:p>
            <a:r>
              <a:rPr lang="en-ZA" dirty="0"/>
              <a:t>Can prove employment for a particular period</a:t>
            </a:r>
          </a:p>
          <a:p>
            <a:r>
              <a:rPr lang="en-ZA" dirty="0"/>
              <a:t>Can confirm income</a:t>
            </a:r>
          </a:p>
          <a:p>
            <a:r>
              <a:rPr lang="en-ZA" dirty="0"/>
              <a:t>Can show that instalments can be afforded</a:t>
            </a:r>
          </a:p>
          <a:p>
            <a:r>
              <a:rPr lang="en-ZA" dirty="0"/>
              <a:t>Has a clean credit record</a:t>
            </a:r>
          </a:p>
          <a:p>
            <a:r>
              <a:rPr lang="en-ZA" dirty="0"/>
              <a:t>Has a clean banking record</a:t>
            </a:r>
          </a:p>
          <a:p>
            <a:r>
              <a:rPr lang="en-ZA" dirty="0"/>
              <a:t>Has a deposit</a:t>
            </a:r>
          </a:p>
          <a:p>
            <a:r>
              <a:rPr lang="en-ZA" dirty="0"/>
              <a:t>Wants to buy a home</a:t>
            </a:r>
          </a:p>
          <a:p>
            <a:pPr marL="0" indent="0">
              <a:buNone/>
            </a:pPr>
            <a:endParaRPr lang="en-ZA" dirty="0"/>
          </a:p>
          <a:p>
            <a:pPr marL="0" indent="0">
              <a:buNone/>
            </a:pPr>
            <a:r>
              <a:rPr lang="en-ZA" dirty="0"/>
              <a:t>There are many institutions that offer home loans and each has its own set of criteria, which are now regulated by the National Credit Act.</a:t>
            </a:r>
          </a:p>
          <a:p>
            <a:pPr marL="0" indent="0">
              <a:buNone/>
            </a:pPr>
            <a:endParaRPr lang="en-ZA" dirty="0"/>
          </a:p>
          <a:p>
            <a:pPr marL="0" indent="0">
              <a:buNone/>
            </a:pPr>
            <a:r>
              <a:rPr lang="en-ZA" dirty="0"/>
              <a:t>A home loan is a legal agreement by which a person takes out a loan using the property being bought as a security.</a:t>
            </a:r>
          </a:p>
          <a:p>
            <a:pPr marL="0" indent="0">
              <a:buNone/>
            </a:pPr>
            <a:endParaRPr lang="en-ZA" dirty="0"/>
          </a:p>
        </p:txBody>
      </p:sp>
    </p:spTree>
    <p:extLst>
      <p:ext uri="{BB962C8B-B14F-4D97-AF65-F5344CB8AC3E}">
        <p14:creationId xmlns:p14="http://schemas.microsoft.com/office/powerpoint/2010/main" val="20313754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Section 1 - 2 Administrative Detail</a:t>
            </a:r>
          </a:p>
        </p:txBody>
      </p:sp>
      <p:sp>
        <p:nvSpPr>
          <p:cNvPr id="4" name="Slide Number Placeholder 3"/>
          <p:cNvSpPr>
            <a:spLocks noGrp="1"/>
          </p:cNvSpPr>
          <p:nvPr>
            <p:ph type="sldNum" sz="quarter" idx="12"/>
          </p:nvPr>
        </p:nvSpPr>
        <p:spPr/>
        <p:txBody>
          <a:bodyPr/>
          <a:lstStyle/>
          <a:p>
            <a:fld id="{32F83655-DC73-417F-8B26-EB7A1DBB5382}" type="slidenum">
              <a:rPr lang="en-ZA" smtClean="0"/>
              <a:pPr/>
              <a:t>25</a:t>
            </a:fld>
            <a:endParaRPr lang="en-ZA" dirty="0"/>
          </a:p>
        </p:txBody>
      </p:sp>
      <p:sp>
        <p:nvSpPr>
          <p:cNvPr id="5" name="Content Placeholder 4"/>
          <p:cNvSpPr>
            <a:spLocks noGrp="1"/>
          </p:cNvSpPr>
          <p:nvPr>
            <p:ph sz="quarter" idx="1"/>
          </p:nvPr>
        </p:nvSpPr>
        <p:spPr/>
        <p:txBody>
          <a:bodyPr/>
          <a:lstStyle/>
          <a:p>
            <a:r>
              <a:rPr lang="en-ZA" dirty="0"/>
              <a:t>Learner Information</a:t>
            </a:r>
          </a:p>
          <a:p>
            <a:r>
              <a:rPr lang="en-ZA" dirty="0"/>
              <a:t>ID</a:t>
            </a:r>
          </a:p>
          <a:p>
            <a:r>
              <a:rPr lang="en-ZA" dirty="0"/>
              <a:t>CV</a:t>
            </a:r>
          </a:p>
          <a:p>
            <a:r>
              <a:rPr lang="en-ZA" dirty="0"/>
              <a:t>Qualifications</a:t>
            </a:r>
          </a:p>
          <a:p>
            <a:r>
              <a:rPr lang="en-ZA" dirty="0"/>
              <a:t>Special Instructions</a:t>
            </a:r>
          </a:p>
          <a:p>
            <a:r>
              <a:rPr lang="en-ZA" dirty="0"/>
              <a:t>Declaration of Authenticity</a:t>
            </a:r>
          </a:p>
          <a:p>
            <a:r>
              <a:rPr lang="en-ZA" dirty="0"/>
              <a:t>Unit Standard </a:t>
            </a:r>
          </a:p>
          <a:p>
            <a:r>
              <a:rPr lang="en-ZA" dirty="0"/>
              <a:t>Sign all required documents</a:t>
            </a:r>
          </a:p>
          <a:p>
            <a:endParaRPr lang="en-ZA" dirty="0"/>
          </a:p>
        </p:txBody>
      </p:sp>
      <p:pic>
        <p:nvPicPr>
          <p:cNvPr id="6" name="Picture 2" descr="C:\Users\Nortje\Pictures\Business LR (1)\shutterstock_111179960 LR.jpg"/>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351" b="98246" l="0" r="97059">
                        <a14:foregroundMark x1="34118" y1="10526" x2="46471" y2="12982"/>
                        <a14:backgroundMark x1="47647" y1="13684" x2="47647" y2="35088"/>
                      </a14:backgroundRemoval>
                    </a14:imgEffect>
                  </a14:imgLayer>
                </a14:imgProps>
              </a:ext>
              <a:ext uri="{28A0092B-C50C-407E-A947-70E740481C1C}">
                <a14:useLocalDpi xmlns:a14="http://schemas.microsoft.com/office/drawing/2010/main" val="0"/>
              </a:ext>
            </a:extLst>
          </a:blip>
          <a:srcRect/>
          <a:stretch>
            <a:fillRect/>
          </a:stretch>
        </p:blipFill>
        <p:spPr bwMode="auto">
          <a:xfrm>
            <a:off x="4894866" y="1829193"/>
            <a:ext cx="3505872" cy="29387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3025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ZA" dirty="0"/>
              <a:t>Hire Purchase</a:t>
            </a: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250</a:t>
            </a:fld>
            <a:endParaRPr lang="en-ZA" dirty="0"/>
          </a:p>
        </p:txBody>
      </p:sp>
      <p:sp>
        <p:nvSpPr>
          <p:cNvPr id="4" name="Content Placeholder 3"/>
          <p:cNvSpPr>
            <a:spLocks noGrp="1"/>
          </p:cNvSpPr>
          <p:nvPr>
            <p:ph sz="quarter" idx="1"/>
          </p:nvPr>
        </p:nvSpPr>
        <p:spPr/>
        <p:txBody>
          <a:bodyPr>
            <a:normAutofit fontScale="85000" lnSpcReduction="20000"/>
          </a:bodyPr>
          <a:lstStyle/>
          <a:p>
            <a:r>
              <a:rPr lang="en-ZA" dirty="0"/>
              <a:t>When an article is bought on hire purchase (HP) it only becomes one’s property once it has been paid in full.  </a:t>
            </a:r>
          </a:p>
          <a:p>
            <a:pPr marL="0" indent="0">
              <a:buNone/>
            </a:pPr>
            <a:endParaRPr lang="en-ZA" dirty="0"/>
          </a:p>
          <a:p>
            <a:pPr lvl="0" fontAlgn="base"/>
            <a:r>
              <a:rPr lang="en-GB" dirty="0">
                <a:effectLst>
                  <a:outerShdw sx="0" sy="0">
                    <a:srgbClr val="000000"/>
                  </a:outerShdw>
                </a:effectLst>
              </a:rPr>
              <a:t>HP is a good way to buy items that cost a lot of money and the cash is not available and one cannot wait until it can be afforded. </a:t>
            </a:r>
          </a:p>
          <a:p>
            <a:pPr marL="0" lvl="0" indent="0" fontAlgn="base">
              <a:buNone/>
            </a:pPr>
            <a:endParaRPr lang="en-GB" dirty="0">
              <a:effectLst>
                <a:outerShdw sx="0" sy="0">
                  <a:srgbClr val="000000"/>
                </a:outerShdw>
              </a:effectLst>
            </a:endParaRPr>
          </a:p>
          <a:p>
            <a:pPr lvl="0" fontAlgn="base"/>
            <a:r>
              <a:rPr lang="en-GB" dirty="0">
                <a:effectLst>
                  <a:outerShdw sx="0" sy="0">
                    <a:srgbClr val="000000"/>
                  </a:outerShdw>
                </a:effectLst>
              </a:rPr>
              <a:t>Buying on HP is expensive, because finance charges are added to the price of the item.  </a:t>
            </a:r>
          </a:p>
          <a:p>
            <a:pPr marL="0" lvl="0" indent="0" fontAlgn="base">
              <a:buNone/>
            </a:pPr>
            <a:endParaRPr lang="en-ZA" dirty="0">
              <a:effectLst>
                <a:outerShdw sx="0" sy="0">
                  <a:srgbClr val="000000"/>
                </a:outerShdw>
              </a:effectLst>
            </a:endParaRPr>
          </a:p>
          <a:p>
            <a:pPr lvl="0" fontAlgn="base"/>
            <a:r>
              <a:rPr lang="en-GB" dirty="0">
                <a:effectLst>
                  <a:outerShdw sx="0" sy="0">
                    <a:srgbClr val="000000"/>
                  </a:outerShdw>
                </a:effectLst>
              </a:rPr>
              <a:t>The payments must be made on the due dates, otherwise interest will be charged on the late payment.</a:t>
            </a:r>
          </a:p>
          <a:p>
            <a:pPr marL="0" lvl="0" indent="0" fontAlgn="base">
              <a:buNone/>
            </a:pPr>
            <a:endParaRPr lang="en-ZA" dirty="0">
              <a:effectLst>
                <a:outerShdw sx="0" sy="0">
                  <a:srgbClr val="000000"/>
                </a:outerShdw>
              </a:effectLst>
            </a:endParaRPr>
          </a:p>
          <a:p>
            <a:r>
              <a:rPr lang="en-ZA" dirty="0"/>
              <a:t>The total cost of an item includes not only the direct cost of purchasing and operating but also the ‘opportunity cost’. Opportunity cost refers to what could have been done with the money used on the purchase. </a:t>
            </a:r>
          </a:p>
        </p:txBody>
      </p:sp>
    </p:spTree>
    <p:extLst>
      <p:ext uri="{BB962C8B-B14F-4D97-AF65-F5344CB8AC3E}">
        <p14:creationId xmlns:p14="http://schemas.microsoft.com/office/powerpoint/2010/main" val="283270864"/>
      </p:ext>
    </p:extLst>
  </p:cSld>
  <p:clrMapOvr>
    <a:masterClrMapping/>
  </p:clrMapOvr>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ZA" dirty="0"/>
              <a:t>Hire Purchase</a:t>
            </a: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251</a:t>
            </a:fld>
            <a:endParaRPr lang="en-ZA" dirty="0"/>
          </a:p>
        </p:txBody>
      </p:sp>
      <p:sp>
        <p:nvSpPr>
          <p:cNvPr id="4" name="Content Placeholder 3"/>
          <p:cNvSpPr>
            <a:spLocks noGrp="1"/>
          </p:cNvSpPr>
          <p:nvPr>
            <p:ph sz="quarter" idx="1"/>
          </p:nvPr>
        </p:nvSpPr>
        <p:spPr/>
        <p:txBody>
          <a:bodyPr>
            <a:normAutofit lnSpcReduction="10000"/>
          </a:bodyPr>
          <a:lstStyle/>
          <a:p>
            <a:pPr lvl="0" fontAlgn="base"/>
            <a:r>
              <a:rPr lang="en-GB" dirty="0">
                <a:effectLst>
                  <a:outerShdw sx="0" sy="0">
                    <a:srgbClr val="000000"/>
                  </a:outerShdw>
                </a:effectLst>
              </a:rPr>
              <a:t>Example: if a person withdrew savings to buy a car, the opportunity cost is the loss of interest that the savings would no longer be earning</a:t>
            </a:r>
          </a:p>
          <a:p>
            <a:pPr lvl="0" fontAlgn="base"/>
            <a:endParaRPr lang="en-ZA" dirty="0">
              <a:effectLst>
                <a:outerShdw sx="0" sy="0">
                  <a:srgbClr val="000000"/>
                </a:outerShdw>
              </a:effectLst>
            </a:endParaRPr>
          </a:p>
          <a:p>
            <a:pPr lvl="0" fontAlgn="base"/>
            <a:r>
              <a:rPr lang="en-GB" dirty="0">
                <a:effectLst>
                  <a:outerShdw sx="0" sy="0">
                    <a:srgbClr val="000000"/>
                  </a:outerShdw>
                </a:effectLst>
              </a:rPr>
              <a:t>When financing a purchase, the best, easiest and cheapest way is to pay cash, however few people are able to do this and most people seek financing to purchase items like a car.  The new National Credit Act will affect this process and one will have to prove that the purchase is affordable.</a:t>
            </a:r>
          </a:p>
          <a:p>
            <a:pPr marL="0" lvl="0" indent="0" fontAlgn="base">
              <a:buNone/>
            </a:pPr>
            <a:endParaRPr lang="en-ZA" dirty="0">
              <a:effectLst>
                <a:outerShdw sx="0" sy="0">
                  <a:srgbClr val="000000"/>
                </a:outerShdw>
              </a:effectLst>
            </a:endParaRPr>
          </a:p>
          <a:p>
            <a:pPr lvl="0" fontAlgn="base"/>
            <a:r>
              <a:rPr lang="en-GB" dirty="0">
                <a:effectLst>
                  <a:outerShdw sx="0" sy="0">
                    <a:srgbClr val="000000"/>
                  </a:outerShdw>
                </a:effectLst>
              </a:rPr>
              <a:t>When repaying HP it is important to remember that by paying the minimum amount each month, one will also be liable for the maximum amount of interest.</a:t>
            </a:r>
            <a:endParaRPr lang="en-ZA" dirty="0">
              <a:effectLst>
                <a:outerShdw sx="0" sy="0">
                  <a:srgbClr val="000000"/>
                </a:outerShdw>
              </a:effectLst>
            </a:endParaRPr>
          </a:p>
          <a:p>
            <a:pPr marL="0" indent="0">
              <a:buNone/>
            </a:pPr>
            <a:endParaRPr lang="en-ZA" dirty="0"/>
          </a:p>
        </p:txBody>
      </p:sp>
    </p:spTree>
    <p:extLst>
      <p:ext uri="{BB962C8B-B14F-4D97-AF65-F5344CB8AC3E}">
        <p14:creationId xmlns:p14="http://schemas.microsoft.com/office/powerpoint/2010/main" val="3231187116"/>
      </p:ext>
    </p:extLst>
  </p:cSld>
  <p:clrMapOvr>
    <a:masterClrMapping/>
  </p:clrMapOvr>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ZA" dirty="0"/>
              <a:t>Present Values</a:t>
            </a: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252</a:t>
            </a:fld>
            <a:endParaRPr lang="en-ZA" dirty="0"/>
          </a:p>
        </p:txBody>
      </p:sp>
      <p:sp>
        <p:nvSpPr>
          <p:cNvPr id="4" name="Content Placeholder 3"/>
          <p:cNvSpPr>
            <a:spLocks noGrp="1"/>
          </p:cNvSpPr>
          <p:nvPr>
            <p:ph sz="quarter" idx="1"/>
          </p:nvPr>
        </p:nvSpPr>
        <p:spPr/>
        <p:txBody>
          <a:bodyPr/>
          <a:lstStyle/>
          <a:p>
            <a:r>
              <a:rPr lang="en-ZA" dirty="0"/>
              <a:t>Present value refers to the value of something at the present time.  Often it is necessary to calculate what the value of the item will be in the future, in today’s money terms.</a:t>
            </a:r>
          </a:p>
          <a:p>
            <a:pPr marL="0" indent="0">
              <a:buNone/>
            </a:pPr>
            <a:endParaRPr lang="en-ZA" dirty="0"/>
          </a:p>
          <a:p>
            <a:pPr marL="0" indent="0">
              <a:buNone/>
            </a:pPr>
            <a:r>
              <a:rPr lang="en-ZA" dirty="0"/>
              <a:t> </a:t>
            </a:r>
            <a:r>
              <a:rPr lang="en-ZA" b="1" dirty="0"/>
              <a:t>Formula for calculating present value:</a:t>
            </a:r>
            <a:r>
              <a:rPr lang="en-ZA" dirty="0"/>
              <a:t>	PV = V/(1+r) 1 </a:t>
            </a:r>
          </a:p>
          <a:p>
            <a:pPr marL="0" indent="0">
              <a:buNone/>
            </a:pPr>
            <a:endParaRPr lang="en-ZA" dirty="0"/>
          </a:p>
          <a:p>
            <a:r>
              <a:rPr lang="en-ZA" dirty="0"/>
              <a:t>V = is the current value of the item</a:t>
            </a:r>
          </a:p>
          <a:p>
            <a:r>
              <a:rPr lang="en-ZA" dirty="0"/>
              <a:t>r = is the rate of interest</a:t>
            </a:r>
          </a:p>
          <a:p>
            <a:pPr marL="0" indent="0">
              <a:buNone/>
            </a:pPr>
            <a:endParaRPr lang="en-ZA" dirty="0"/>
          </a:p>
        </p:txBody>
      </p:sp>
    </p:spTree>
    <p:extLst>
      <p:ext uri="{BB962C8B-B14F-4D97-AF65-F5344CB8AC3E}">
        <p14:creationId xmlns:p14="http://schemas.microsoft.com/office/powerpoint/2010/main" val="701576388"/>
      </p:ext>
    </p:extLst>
  </p:cSld>
  <p:clrMapOvr>
    <a:masterClrMapping/>
  </p:clrMapOvr>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ZA" dirty="0"/>
              <a:t>Present Value</a:t>
            </a:r>
          </a:p>
        </p:txBody>
      </p:sp>
      <p:sp>
        <p:nvSpPr>
          <p:cNvPr id="3" name="Slide Number Placeholder 2"/>
          <p:cNvSpPr>
            <a:spLocks noGrp="1"/>
          </p:cNvSpPr>
          <p:nvPr>
            <p:ph type="sldNum" sz="quarter" idx="12"/>
          </p:nvPr>
        </p:nvSpPr>
        <p:spPr/>
        <p:txBody>
          <a:bodyPr/>
          <a:lstStyle/>
          <a:p>
            <a:fld id="{32F83655-DC73-417F-8B26-EB7A1DBB5382}" type="slidenum">
              <a:rPr lang="en-ZA" smtClean="0"/>
              <a:pPr/>
              <a:t>253</a:t>
            </a:fld>
            <a:endParaRPr lang="en-ZA" dirty="0"/>
          </a:p>
        </p:txBody>
      </p:sp>
      <p:sp>
        <p:nvSpPr>
          <p:cNvPr id="4" name="Content Placeholder 3"/>
          <p:cNvSpPr>
            <a:spLocks noGrp="1"/>
          </p:cNvSpPr>
          <p:nvPr>
            <p:ph sz="quarter" idx="1"/>
          </p:nvPr>
        </p:nvSpPr>
        <p:spPr/>
        <p:txBody>
          <a:bodyPr/>
          <a:lstStyle/>
          <a:p>
            <a:pPr marL="0" indent="0">
              <a:buNone/>
            </a:pPr>
            <a:r>
              <a:rPr lang="en-ZA" b="1" dirty="0"/>
              <a:t>Example</a:t>
            </a:r>
            <a:endParaRPr lang="en-ZA" dirty="0"/>
          </a:p>
          <a:p>
            <a:r>
              <a:rPr lang="en-ZA" dirty="0"/>
              <a:t>A person wanted to invest an amount of R5 000 in an investment scheme that will pay 8% interest.  However a computer is required and the money is needed – what would the future amount of the investment be in today’s terms?</a:t>
            </a:r>
          </a:p>
          <a:p>
            <a:pPr marL="0" indent="0">
              <a:buNone/>
            </a:pPr>
            <a:r>
              <a:rPr lang="en-ZA" dirty="0"/>
              <a:t> </a:t>
            </a:r>
          </a:p>
          <a:p>
            <a:pPr marL="0" indent="0">
              <a:buNone/>
            </a:pPr>
            <a:r>
              <a:rPr lang="en-ZA" dirty="0"/>
              <a:t>PV = V/(1+r)¹</a:t>
            </a:r>
          </a:p>
          <a:p>
            <a:pPr marL="0" indent="0">
              <a:buNone/>
            </a:pPr>
            <a:endParaRPr lang="en-ZA" dirty="0"/>
          </a:p>
          <a:p>
            <a:pPr marL="0" indent="0">
              <a:buNone/>
            </a:pPr>
            <a:endParaRPr lang="en-ZA" dirty="0"/>
          </a:p>
          <a:p>
            <a:pPr marL="0" indent="0">
              <a:buNone/>
            </a:pPr>
            <a:endParaRPr lang="en-ZA" dirty="0"/>
          </a:p>
        </p:txBody>
      </p:sp>
      <p:pic>
        <p:nvPicPr>
          <p:cNvPr id="5" name="Picture 4"/>
          <p:cNvPicPr>
            <a:picLocks noChangeAspect="1"/>
          </p:cNvPicPr>
          <p:nvPr/>
        </p:nvPicPr>
        <p:blipFill>
          <a:blip r:embed="rId2"/>
          <a:stretch>
            <a:fillRect/>
          </a:stretch>
        </p:blipFill>
        <p:spPr>
          <a:xfrm>
            <a:off x="3954620" y="3487462"/>
            <a:ext cx="2231834" cy="2722838"/>
          </a:xfrm>
          <a:prstGeom prst="rect">
            <a:avLst/>
          </a:prstGeom>
        </p:spPr>
      </p:pic>
    </p:spTree>
    <p:extLst>
      <p:ext uri="{BB962C8B-B14F-4D97-AF65-F5344CB8AC3E}">
        <p14:creationId xmlns:p14="http://schemas.microsoft.com/office/powerpoint/2010/main" val="1179030287"/>
      </p:ext>
    </p:extLst>
  </p:cSld>
  <p:clrMapOvr>
    <a:masterClrMapping/>
  </p:clrMapOvr>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ZA" dirty="0"/>
              <a:t>Annuities</a:t>
            </a: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254</a:t>
            </a:fld>
            <a:endParaRPr lang="en-ZA" dirty="0"/>
          </a:p>
        </p:txBody>
      </p:sp>
      <p:sp>
        <p:nvSpPr>
          <p:cNvPr id="4" name="Content Placeholder 3"/>
          <p:cNvSpPr>
            <a:spLocks noGrp="1"/>
          </p:cNvSpPr>
          <p:nvPr>
            <p:ph sz="quarter" idx="1"/>
          </p:nvPr>
        </p:nvSpPr>
        <p:spPr/>
        <p:txBody>
          <a:bodyPr>
            <a:normAutofit fontScale="77500" lnSpcReduction="20000"/>
          </a:bodyPr>
          <a:lstStyle/>
          <a:p>
            <a:pPr marL="0" indent="0">
              <a:buNone/>
            </a:pPr>
            <a:r>
              <a:rPr lang="en-ZA" b="1" dirty="0"/>
              <a:t>An annuity is an investment made each month (or) year that will ensure a fixed allowance from a particular date.  Some of the most common annuities are:</a:t>
            </a:r>
          </a:p>
          <a:p>
            <a:pPr marL="0" indent="0">
              <a:buNone/>
            </a:pPr>
            <a:endParaRPr lang="en-ZA" b="1" dirty="0"/>
          </a:p>
          <a:p>
            <a:pPr lvl="0" fontAlgn="base"/>
            <a:r>
              <a:rPr lang="en-GB" b="1" dirty="0">
                <a:effectLst>
                  <a:outerShdw sx="0" sy="0">
                    <a:srgbClr val="000000"/>
                  </a:outerShdw>
                </a:effectLst>
              </a:rPr>
              <a:t>Life annuity.</a:t>
            </a:r>
            <a:r>
              <a:rPr lang="en-GB" dirty="0">
                <a:effectLst>
                  <a:outerShdw sx="0" sy="0">
                    <a:srgbClr val="000000"/>
                  </a:outerShdw>
                </a:effectLst>
              </a:rPr>
              <a:t>  Pays you a regular amount until the day one dies, however there are no beneficiaries.</a:t>
            </a:r>
          </a:p>
          <a:p>
            <a:pPr marL="0" lvl="0" indent="0" fontAlgn="base">
              <a:buNone/>
            </a:pPr>
            <a:endParaRPr lang="en-ZA" dirty="0">
              <a:effectLst>
                <a:outerShdw sx="0" sy="0">
                  <a:srgbClr val="000000"/>
                </a:outerShdw>
              </a:effectLst>
            </a:endParaRPr>
          </a:p>
          <a:p>
            <a:pPr lvl="0" fontAlgn="base"/>
            <a:r>
              <a:rPr lang="en-GB" b="1" dirty="0">
                <a:effectLst>
                  <a:outerShdw sx="0" sy="0">
                    <a:srgbClr val="000000"/>
                  </a:outerShdw>
                </a:effectLst>
              </a:rPr>
              <a:t>Joint life annuity</a:t>
            </a:r>
            <a:r>
              <a:rPr lang="en-GB" dirty="0">
                <a:effectLst>
                  <a:outerShdw sx="0" sy="0">
                    <a:srgbClr val="000000"/>
                  </a:outerShdw>
                </a:effectLst>
              </a:rPr>
              <a:t>.  Are taken out by partners i.e. husband and wife, and they hold this annuity jointly.  If one partner passes away the annuity will continue to pay the income to the surviving partner.</a:t>
            </a:r>
          </a:p>
          <a:p>
            <a:pPr marL="0" lvl="0" indent="0" fontAlgn="base">
              <a:buNone/>
            </a:pPr>
            <a:endParaRPr lang="en-ZA" dirty="0">
              <a:effectLst>
                <a:outerShdw sx="0" sy="0">
                  <a:srgbClr val="000000"/>
                </a:outerShdw>
              </a:effectLst>
            </a:endParaRPr>
          </a:p>
          <a:p>
            <a:pPr lvl="0" fontAlgn="base"/>
            <a:r>
              <a:rPr lang="en-GB" b="1" dirty="0">
                <a:effectLst>
                  <a:outerShdw sx="0" sy="0">
                    <a:srgbClr val="000000"/>
                  </a:outerShdw>
                </a:effectLst>
              </a:rPr>
              <a:t>Level annuity</a:t>
            </a:r>
            <a:r>
              <a:rPr lang="en-GB" dirty="0">
                <a:effectLst>
                  <a:outerShdw sx="0" sy="0">
                    <a:srgbClr val="000000"/>
                  </a:outerShdw>
                </a:effectLst>
              </a:rPr>
              <a:t>.  Is when income is paid at a fixed rate throughout the life of the individual.</a:t>
            </a:r>
          </a:p>
          <a:p>
            <a:pPr marL="0" lvl="0" indent="0" fontAlgn="base">
              <a:buNone/>
            </a:pPr>
            <a:endParaRPr lang="en-ZA" dirty="0">
              <a:effectLst>
                <a:outerShdw sx="0" sy="0">
                  <a:srgbClr val="000000"/>
                </a:outerShdw>
              </a:effectLst>
            </a:endParaRPr>
          </a:p>
          <a:p>
            <a:pPr lvl="0" fontAlgn="base"/>
            <a:r>
              <a:rPr lang="en-GB" b="1" dirty="0">
                <a:effectLst>
                  <a:outerShdw sx="0" sy="0">
                    <a:srgbClr val="000000"/>
                  </a:outerShdw>
                </a:effectLst>
              </a:rPr>
              <a:t>Joint and survivorship annuity</a:t>
            </a:r>
            <a:r>
              <a:rPr lang="en-GB" dirty="0">
                <a:effectLst>
                  <a:outerShdw sx="0" sy="0">
                    <a:srgbClr val="000000"/>
                  </a:outerShdw>
                </a:effectLst>
              </a:rPr>
              <a:t>.  Pays out at one level for the duration of the holder’s life and then another level, between 50% and 100% of the original, for the duration of the holder’s spouse’s life.</a:t>
            </a:r>
            <a:endParaRPr lang="en-ZA" dirty="0">
              <a:effectLst>
                <a:outerShdw sx="0" sy="0">
                  <a:srgbClr val="000000"/>
                </a:outerShdw>
              </a:effectLst>
            </a:endParaRPr>
          </a:p>
          <a:p>
            <a:pPr marL="0" indent="0">
              <a:buNone/>
            </a:pPr>
            <a:endParaRPr lang="en-ZA" dirty="0"/>
          </a:p>
          <a:p>
            <a:pPr marL="0" indent="0">
              <a:buNone/>
            </a:pPr>
            <a:endParaRPr lang="en-ZA" dirty="0"/>
          </a:p>
        </p:txBody>
      </p:sp>
    </p:spTree>
    <p:extLst>
      <p:ext uri="{BB962C8B-B14F-4D97-AF65-F5344CB8AC3E}">
        <p14:creationId xmlns:p14="http://schemas.microsoft.com/office/powerpoint/2010/main" val="923593689"/>
      </p:ext>
    </p:extLst>
  </p:cSld>
  <p:clrMapOvr>
    <a:masterClrMapping/>
  </p:clrMapOvr>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74638"/>
            <a:ext cx="8219256" cy="665520"/>
          </a:xfrm>
        </p:spPr>
        <p:txBody>
          <a:bodyPr>
            <a:normAutofit fontScale="90000"/>
          </a:bodyPr>
          <a:lstStyle/>
          <a:p>
            <a:pPr algn="ctr"/>
            <a:br>
              <a:rPr lang="en-ZA" dirty="0"/>
            </a:br>
            <a:r>
              <a:rPr lang="en-ZA" dirty="0"/>
              <a:t>Sinking Fund</a:t>
            </a: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255</a:t>
            </a:fld>
            <a:endParaRPr lang="en-ZA" dirty="0"/>
          </a:p>
        </p:txBody>
      </p:sp>
      <p:sp>
        <p:nvSpPr>
          <p:cNvPr id="4" name="Content Placeholder 3"/>
          <p:cNvSpPr>
            <a:spLocks noGrp="1"/>
          </p:cNvSpPr>
          <p:nvPr>
            <p:ph sz="quarter" idx="1"/>
          </p:nvPr>
        </p:nvSpPr>
        <p:spPr/>
        <p:txBody>
          <a:bodyPr>
            <a:normAutofit lnSpcReduction="10000"/>
          </a:bodyPr>
          <a:lstStyle/>
          <a:p>
            <a:r>
              <a:rPr lang="en-ZA" dirty="0"/>
              <a:t>A sinking fund can be defined as an annuity invested in an order to meet a known commitment at some future date. Sinking funds are usually used for the following purposes:</a:t>
            </a:r>
          </a:p>
          <a:p>
            <a:pPr lvl="0" fontAlgn="base"/>
            <a:r>
              <a:rPr lang="en-GB" dirty="0">
                <a:effectLst>
                  <a:outerShdw sx="0" sy="0">
                    <a:srgbClr val="000000"/>
                  </a:outerShdw>
                </a:effectLst>
              </a:rPr>
              <a:t>Repayment of debts. </a:t>
            </a:r>
            <a:endParaRPr lang="en-ZA" dirty="0">
              <a:effectLst>
                <a:outerShdw sx="0" sy="0">
                  <a:srgbClr val="000000"/>
                </a:outerShdw>
              </a:effectLst>
            </a:endParaRPr>
          </a:p>
          <a:p>
            <a:pPr lvl="0" fontAlgn="base"/>
            <a:r>
              <a:rPr lang="en-GB" dirty="0">
                <a:effectLst>
                  <a:outerShdw sx="0" sy="0">
                    <a:srgbClr val="000000"/>
                  </a:outerShdw>
                </a:effectLst>
              </a:rPr>
              <a:t>To provide funds to purchase a new asset when the existing asset is fully depreciated. </a:t>
            </a:r>
            <a:endParaRPr lang="en-ZA" dirty="0">
              <a:effectLst>
                <a:outerShdw sx="0" sy="0">
                  <a:srgbClr val="000000"/>
                </a:outerShdw>
              </a:effectLst>
            </a:endParaRPr>
          </a:p>
          <a:p>
            <a:pPr marL="0" indent="0">
              <a:buNone/>
            </a:pPr>
            <a:endParaRPr lang="en-ZA" dirty="0"/>
          </a:p>
          <a:p>
            <a:pPr marL="0" indent="0">
              <a:buNone/>
            </a:pPr>
            <a:r>
              <a:rPr lang="en-ZA" b="1" dirty="0"/>
              <a:t>Example of debt repayment using a sinking fund</a:t>
            </a:r>
            <a:r>
              <a:rPr lang="en-ZA" dirty="0"/>
              <a:t>:</a:t>
            </a:r>
          </a:p>
          <a:p>
            <a:pPr marL="0" indent="0">
              <a:buNone/>
            </a:pPr>
            <a:endParaRPr lang="en-ZA" dirty="0"/>
          </a:p>
          <a:p>
            <a:r>
              <a:rPr lang="en-ZA" dirty="0"/>
              <a:t>Here a debt is incurred over a fixed period of time, subject to a given interest rate.  A sinking fund must be set up to mature to the outstanding amount of the debt.</a:t>
            </a:r>
          </a:p>
          <a:p>
            <a:pPr marL="0" indent="0">
              <a:buNone/>
            </a:pPr>
            <a:endParaRPr lang="en-ZA" dirty="0"/>
          </a:p>
        </p:txBody>
      </p:sp>
    </p:spTree>
    <p:extLst>
      <p:ext uri="{BB962C8B-B14F-4D97-AF65-F5344CB8AC3E}">
        <p14:creationId xmlns:p14="http://schemas.microsoft.com/office/powerpoint/2010/main" val="513067241"/>
      </p:ext>
    </p:extLst>
  </p:cSld>
  <p:clrMapOvr>
    <a:masterClrMapping/>
  </p:clrMapOvr>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74638"/>
            <a:ext cx="8219256" cy="665520"/>
          </a:xfrm>
        </p:spPr>
        <p:txBody>
          <a:bodyPr>
            <a:normAutofit fontScale="90000"/>
          </a:bodyPr>
          <a:lstStyle/>
          <a:p>
            <a:pPr algn="ctr"/>
            <a:br>
              <a:rPr lang="en-ZA" dirty="0"/>
            </a:br>
            <a:r>
              <a:rPr lang="en-ZA" dirty="0"/>
              <a:t>Sinking Fund</a:t>
            </a: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256</a:t>
            </a:fld>
            <a:endParaRPr lang="en-ZA" dirty="0"/>
          </a:p>
        </p:txBody>
      </p:sp>
      <p:sp>
        <p:nvSpPr>
          <p:cNvPr id="4" name="Content Placeholder 3"/>
          <p:cNvSpPr>
            <a:spLocks noGrp="1"/>
          </p:cNvSpPr>
          <p:nvPr>
            <p:ph sz="quarter" idx="1"/>
          </p:nvPr>
        </p:nvSpPr>
        <p:spPr/>
        <p:txBody>
          <a:bodyPr>
            <a:normAutofit fontScale="92500"/>
          </a:bodyPr>
          <a:lstStyle/>
          <a:p>
            <a:r>
              <a:rPr lang="en-ZA" dirty="0"/>
              <a:t>For example, if K250,000 is borrowed over three years at the rate of 12% compounded, the value of the outstanding debt at the end of third year will be K250,000(1.12)3 = K351,232. If money can be invested at 9.5%, we need to find the value of the annuity, A, which must be paid into the fund in order that it matures to K351,123.</a:t>
            </a:r>
          </a:p>
          <a:p>
            <a:pPr marL="0" indent="0">
              <a:buNone/>
            </a:pPr>
            <a:endParaRPr lang="en-ZA" dirty="0"/>
          </a:p>
          <a:p>
            <a:pPr marL="0" indent="0">
              <a:buNone/>
            </a:pPr>
            <a:endParaRPr lang="en-ZA" b="1" dirty="0"/>
          </a:p>
          <a:p>
            <a:pPr marL="0" indent="0">
              <a:buNone/>
            </a:pPr>
            <a:r>
              <a:rPr lang="en-ZA" b="1" dirty="0"/>
              <a:t>Assuming that payments into the funds are in arrears, we need:</a:t>
            </a:r>
          </a:p>
          <a:p>
            <a:pPr marL="0" indent="0">
              <a:buNone/>
            </a:pPr>
            <a:endParaRPr lang="en-ZA" dirty="0"/>
          </a:p>
          <a:p>
            <a:r>
              <a:rPr lang="en-ZA" dirty="0"/>
              <a:t>That is the annual payment into the sinking fund is K106,627.8 (which will produce, 9.5%, K251,232 at the end of 3 years).</a:t>
            </a:r>
          </a:p>
          <a:p>
            <a:pPr marL="0" indent="0">
              <a:buNone/>
            </a:pPr>
            <a:endParaRPr lang="en-ZA" dirty="0"/>
          </a:p>
        </p:txBody>
      </p:sp>
    </p:spTree>
    <p:extLst>
      <p:ext uri="{BB962C8B-B14F-4D97-AF65-F5344CB8AC3E}">
        <p14:creationId xmlns:p14="http://schemas.microsoft.com/office/powerpoint/2010/main" val="2424422543"/>
      </p:ext>
    </p:extLst>
  </p:cSld>
  <p:clrMapOvr>
    <a:masterClrMapping/>
  </p:clrMapOvr>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74638"/>
            <a:ext cx="8219256" cy="717035"/>
          </a:xfrm>
        </p:spPr>
        <p:txBody>
          <a:bodyPr>
            <a:normAutofit fontScale="90000"/>
          </a:bodyPr>
          <a:lstStyle/>
          <a:p>
            <a:pPr algn="ctr"/>
            <a:br>
              <a:rPr lang="en-ZA" dirty="0"/>
            </a:br>
            <a:r>
              <a:rPr lang="en-ZA" dirty="0"/>
              <a:t>Costs and Revenue </a:t>
            </a: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257</a:t>
            </a:fld>
            <a:endParaRPr lang="en-ZA" dirty="0"/>
          </a:p>
        </p:txBody>
      </p:sp>
      <p:sp>
        <p:nvSpPr>
          <p:cNvPr id="4" name="Content Placeholder 3"/>
          <p:cNvSpPr>
            <a:spLocks noGrp="1"/>
          </p:cNvSpPr>
          <p:nvPr>
            <p:ph sz="quarter" idx="1"/>
          </p:nvPr>
        </p:nvSpPr>
        <p:spPr>
          <a:xfrm>
            <a:off x="467544" y="991673"/>
            <a:ext cx="8219256" cy="4680000"/>
          </a:xfrm>
        </p:spPr>
        <p:txBody>
          <a:bodyPr>
            <a:normAutofit/>
          </a:bodyPr>
          <a:lstStyle/>
          <a:p>
            <a:pPr marL="0" indent="0">
              <a:buNone/>
            </a:pPr>
            <a:r>
              <a:rPr lang="en-ZA" b="1" dirty="0"/>
              <a:t>Costs</a:t>
            </a:r>
          </a:p>
          <a:p>
            <a:pPr marL="0" indent="0">
              <a:buNone/>
            </a:pPr>
            <a:endParaRPr lang="en-ZA" dirty="0"/>
          </a:p>
          <a:p>
            <a:r>
              <a:rPr lang="en-ZA" dirty="0"/>
              <a:t>Costs can be described as something of value, usually an amount of money, given up in exchange for something else, usually goods or services. All expenses are costs, but not all costs are expenses. (An expense is the cost of resources used to produce revenue.) </a:t>
            </a:r>
          </a:p>
          <a:p>
            <a:pPr marL="0" indent="0">
              <a:buNone/>
            </a:pPr>
            <a:endParaRPr lang="en-ZA" dirty="0"/>
          </a:p>
          <a:p>
            <a:r>
              <a:rPr lang="en-ZA" dirty="0"/>
              <a:t>As a verb, cost means to estimate the amount of money needed to produce a product or perform a service.</a:t>
            </a:r>
          </a:p>
          <a:p>
            <a:pPr marL="0" indent="0">
              <a:buNone/>
            </a:pPr>
            <a:endParaRPr lang="en-ZA" dirty="0"/>
          </a:p>
        </p:txBody>
      </p:sp>
    </p:spTree>
    <p:extLst>
      <p:ext uri="{BB962C8B-B14F-4D97-AF65-F5344CB8AC3E}">
        <p14:creationId xmlns:p14="http://schemas.microsoft.com/office/powerpoint/2010/main" val="1574177044"/>
      </p:ext>
    </p:extLst>
  </p:cSld>
  <p:clrMapOvr>
    <a:masterClrMapping/>
  </p:clrMapOvr>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74638"/>
            <a:ext cx="8219256" cy="717035"/>
          </a:xfrm>
        </p:spPr>
        <p:txBody>
          <a:bodyPr>
            <a:normAutofit fontScale="90000"/>
          </a:bodyPr>
          <a:lstStyle/>
          <a:p>
            <a:pPr algn="ctr"/>
            <a:br>
              <a:rPr lang="en-ZA" dirty="0"/>
            </a:br>
            <a:r>
              <a:rPr lang="en-ZA" dirty="0"/>
              <a:t>Costs and Revenue </a:t>
            </a: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258</a:t>
            </a:fld>
            <a:endParaRPr lang="en-ZA" dirty="0"/>
          </a:p>
        </p:txBody>
      </p:sp>
      <p:sp>
        <p:nvSpPr>
          <p:cNvPr id="4" name="Content Placeholder 3"/>
          <p:cNvSpPr>
            <a:spLocks noGrp="1"/>
          </p:cNvSpPr>
          <p:nvPr>
            <p:ph sz="quarter" idx="1"/>
          </p:nvPr>
        </p:nvSpPr>
        <p:spPr>
          <a:xfrm>
            <a:off x="467544" y="991673"/>
            <a:ext cx="8219256" cy="4680000"/>
          </a:xfrm>
        </p:spPr>
        <p:txBody>
          <a:bodyPr>
            <a:normAutofit/>
          </a:bodyPr>
          <a:lstStyle/>
          <a:p>
            <a:pPr marL="0" indent="0">
              <a:buNone/>
            </a:pPr>
            <a:r>
              <a:rPr lang="en-ZA" b="1" dirty="0"/>
              <a:t>Costs are therefore expenses the company has to pay during the production of its product. There are 3 main types of costs, these are: </a:t>
            </a:r>
          </a:p>
          <a:p>
            <a:pPr marL="0" indent="0">
              <a:buNone/>
            </a:pPr>
            <a:endParaRPr lang="en-ZA" b="1" dirty="0"/>
          </a:p>
          <a:p>
            <a:pPr lvl="0"/>
            <a:r>
              <a:rPr lang="en-ZA" dirty="0"/>
              <a:t>Fixed costs, </a:t>
            </a:r>
          </a:p>
          <a:p>
            <a:pPr lvl="0"/>
            <a:r>
              <a:rPr lang="en-ZA" dirty="0"/>
              <a:t>Variable costs, and </a:t>
            </a:r>
          </a:p>
          <a:p>
            <a:pPr lvl="0"/>
            <a:r>
              <a:rPr lang="en-ZA" dirty="0"/>
              <a:t>Semi-variable costs:</a:t>
            </a:r>
          </a:p>
          <a:p>
            <a:pPr marL="0" indent="0">
              <a:buNone/>
            </a:pPr>
            <a:endParaRPr lang="en-ZA" dirty="0"/>
          </a:p>
        </p:txBody>
      </p:sp>
    </p:spTree>
    <p:extLst>
      <p:ext uri="{BB962C8B-B14F-4D97-AF65-F5344CB8AC3E}">
        <p14:creationId xmlns:p14="http://schemas.microsoft.com/office/powerpoint/2010/main" val="1278385684"/>
      </p:ext>
    </p:extLst>
  </p:cSld>
  <p:clrMapOvr>
    <a:masterClrMapping/>
  </p:clrMapOvr>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74638"/>
            <a:ext cx="8219256" cy="717035"/>
          </a:xfrm>
        </p:spPr>
        <p:txBody>
          <a:bodyPr>
            <a:normAutofit fontScale="90000"/>
          </a:bodyPr>
          <a:lstStyle/>
          <a:p>
            <a:pPr algn="ctr"/>
            <a:br>
              <a:rPr lang="en-ZA" dirty="0"/>
            </a:br>
            <a:r>
              <a:rPr lang="en-ZA" dirty="0"/>
              <a:t>Costs and Revenue </a:t>
            </a: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259</a:t>
            </a:fld>
            <a:endParaRPr lang="en-ZA" dirty="0"/>
          </a:p>
        </p:txBody>
      </p:sp>
      <p:pic>
        <p:nvPicPr>
          <p:cNvPr id="5" name="Content Placeholder 4"/>
          <p:cNvPicPr>
            <a:picLocks noGrp="1" noChangeAspect="1"/>
          </p:cNvPicPr>
          <p:nvPr>
            <p:ph sz="quarter" idx="1"/>
          </p:nvPr>
        </p:nvPicPr>
        <p:blipFill>
          <a:blip r:embed="rId2"/>
          <a:stretch>
            <a:fillRect/>
          </a:stretch>
        </p:blipFill>
        <p:spPr>
          <a:xfrm>
            <a:off x="349146" y="1390918"/>
            <a:ext cx="8500058" cy="3966693"/>
          </a:xfrm>
          <a:prstGeom prst="rect">
            <a:avLst/>
          </a:prstGeom>
        </p:spPr>
      </p:pic>
    </p:spTree>
    <p:extLst>
      <p:ext uri="{BB962C8B-B14F-4D97-AF65-F5344CB8AC3E}">
        <p14:creationId xmlns:p14="http://schemas.microsoft.com/office/powerpoint/2010/main" val="34632169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Special Instruction</a:t>
            </a:r>
          </a:p>
        </p:txBody>
      </p:sp>
      <p:sp>
        <p:nvSpPr>
          <p:cNvPr id="4" name="Slide Number Placeholder 3"/>
          <p:cNvSpPr>
            <a:spLocks noGrp="1"/>
          </p:cNvSpPr>
          <p:nvPr>
            <p:ph type="sldNum" sz="quarter" idx="12"/>
          </p:nvPr>
        </p:nvSpPr>
        <p:spPr/>
        <p:txBody>
          <a:bodyPr/>
          <a:lstStyle/>
          <a:p>
            <a:fld id="{32F83655-DC73-417F-8B26-EB7A1DBB5382}" type="slidenum">
              <a:rPr lang="en-ZA" smtClean="0"/>
              <a:pPr/>
              <a:t>26</a:t>
            </a:fld>
            <a:endParaRPr lang="en-ZA" dirty="0"/>
          </a:p>
        </p:txBody>
      </p:sp>
      <p:sp>
        <p:nvSpPr>
          <p:cNvPr id="5" name="Content Placeholder 4"/>
          <p:cNvSpPr>
            <a:spLocks noGrp="1"/>
          </p:cNvSpPr>
          <p:nvPr>
            <p:ph sz="quarter" idx="1"/>
          </p:nvPr>
        </p:nvSpPr>
        <p:spPr/>
        <p:txBody>
          <a:bodyPr/>
          <a:lstStyle/>
          <a:p>
            <a:r>
              <a:rPr lang="en-ZA" dirty="0"/>
              <a:t>No Tippex</a:t>
            </a:r>
          </a:p>
          <a:p>
            <a:r>
              <a:rPr lang="en-ZA" dirty="0"/>
              <a:t>Initial each page</a:t>
            </a:r>
          </a:p>
          <a:p>
            <a:r>
              <a:rPr lang="en-ZA" dirty="0"/>
              <a:t>Comments in full</a:t>
            </a:r>
          </a:p>
          <a:p>
            <a:r>
              <a:rPr lang="en-ZA" dirty="0"/>
              <a:t>ENJO or own templates to be used to complete portfolio</a:t>
            </a:r>
          </a:p>
          <a:p>
            <a:r>
              <a:rPr lang="en-ZA" dirty="0"/>
              <a:t>Use assigned colour unless instructed differently</a:t>
            </a:r>
          </a:p>
          <a:p>
            <a:endParaRPr lang="en-ZA" dirty="0"/>
          </a:p>
        </p:txBody>
      </p:sp>
    </p:spTree>
    <p:extLst>
      <p:ext uri="{BB962C8B-B14F-4D97-AF65-F5344CB8AC3E}">
        <p14:creationId xmlns:p14="http://schemas.microsoft.com/office/powerpoint/2010/main" val="2729796780"/>
      </p:ext>
    </p:extLst>
  </p:cSld>
  <p:clrMapOvr>
    <a:masterClrMapping/>
  </p:clrMapOvr>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74638"/>
            <a:ext cx="8219256" cy="717035"/>
          </a:xfrm>
        </p:spPr>
        <p:txBody>
          <a:bodyPr>
            <a:normAutofit fontScale="90000"/>
          </a:bodyPr>
          <a:lstStyle/>
          <a:p>
            <a:pPr algn="ctr"/>
            <a:br>
              <a:rPr lang="en-ZA" dirty="0"/>
            </a:br>
            <a:r>
              <a:rPr lang="en-ZA" dirty="0"/>
              <a:t>Costs and Revenue </a:t>
            </a: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260</a:t>
            </a:fld>
            <a:endParaRPr lang="en-ZA" dirty="0"/>
          </a:p>
        </p:txBody>
      </p:sp>
      <p:sp>
        <p:nvSpPr>
          <p:cNvPr id="4" name="Content Placeholder 3"/>
          <p:cNvSpPr>
            <a:spLocks noGrp="1"/>
          </p:cNvSpPr>
          <p:nvPr>
            <p:ph sz="quarter" idx="1"/>
          </p:nvPr>
        </p:nvSpPr>
        <p:spPr/>
        <p:txBody>
          <a:bodyPr/>
          <a:lstStyle/>
          <a:p>
            <a:pPr marL="0" indent="0">
              <a:buNone/>
            </a:pPr>
            <a:r>
              <a:rPr lang="en-ZA" sz="2200" dirty="0"/>
              <a:t>Total costs are calculated by adding together fixed, variable and semi-variable costs.</a:t>
            </a:r>
          </a:p>
          <a:p>
            <a:pPr marL="0" indent="0">
              <a:buNone/>
            </a:pPr>
            <a:endParaRPr lang="en-ZA" sz="2200" dirty="0"/>
          </a:p>
          <a:p>
            <a:pPr marL="0" indent="0">
              <a:buNone/>
            </a:pPr>
            <a:r>
              <a:rPr lang="en-ZA" sz="2200" b="1" dirty="0"/>
              <a:t>Other costs can be defined as follows:</a:t>
            </a:r>
          </a:p>
          <a:p>
            <a:r>
              <a:rPr lang="en-ZA" sz="2200" dirty="0"/>
              <a:t>Operating Costs: The day-to-day expenses incurred in running a business</a:t>
            </a:r>
          </a:p>
          <a:p>
            <a:endParaRPr lang="en-ZA" sz="2200" dirty="0"/>
          </a:p>
          <a:p>
            <a:r>
              <a:rPr lang="en-ZA" sz="2200" dirty="0"/>
              <a:t>Marginal Costs: is the increase in total cost when output is increased.  Thus, the cost associated with one additional unit of production - also called incremental cost.</a:t>
            </a:r>
          </a:p>
          <a:p>
            <a:pPr marL="0" indent="0">
              <a:buNone/>
            </a:pPr>
            <a:endParaRPr lang="en-ZA" dirty="0"/>
          </a:p>
          <a:p>
            <a:pPr marL="0" indent="0">
              <a:buNone/>
            </a:pPr>
            <a:endParaRPr lang="en-ZA" dirty="0"/>
          </a:p>
        </p:txBody>
      </p:sp>
    </p:spTree>
    <p:extLst>
      <p:ext uri="{BB962C8B-B14F-4D97-AF65-F5344CB8AC3E}">
        <p14:creationId xmlns:p14="http://schemas.microsoft.com/office/powerpoint/2010/main" val="3405193904"/>
      </p:ext>
    </p:extLst>
  </p:cSld>
  <p:clrMapOvr>
    <a:masterClrMapping/>
  </p:clrMapOvr>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74638"/>
            <a:ext cx="8219256" cy="717035"/>
          </a:xfrm>
        </p:spPr>
        <p:txBody>
          <a:bodyPr>
            <a:normAutofit fontScale="90000"/>
          </a:bodyPr>
          <a:lstStyle/>
          <a:p>
            <a:pPr algn="ctr"/>
            <a:br>
              <a:rPr lang="en-ZA" dirty="0"/>
            </a:br>
            <a:r>
              <a:rPr lang="en-ZA" dirty="0"/>
              <a:t>Costs and Revenue </a:t>
            </a: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261</a:t>
            </a:fld>
            <a:endParaRPr lang="en-ZA" dirty="0"/>
          </a:p>
        </p:txBody>
      </p:sp>
      <p:sp>
        <p:nvSpPr>
          <p:cNvPr id="4" name="Content Placeholder 3"/>
          <p:cNvSpPr>
            <a:spLocks noGrp="1"/>
          </p:cNvSpPr>
          <p:nvPr>
            <p:ph sz="quarter" idx="1"/>
          </p:nvPr>
        </p:nvSpPr>
        <p:spPr/>
        <p:txBody>
          <a:bodyPr>
            <a:normAutofit fontScale="92500" lnSpcReduction="20000"/>
          </a:bodyPr>
          <a:lstStyle/>
          <a:p>
            <a:pPr marL="0" indent="0">
              <a:buNone/>
            </a:pPr>
            <a:r>
              <a:rPr lang="en-ZA" b="1" u="sng" dirty="0"/>
              <a:t>Revenue</a:t>
            </a:r>
          </a:p>
          <a:p>
            <a:pPr marL="0" indent="0">
              <a:buNone/>
            </a:pPr>
            <a:endParaRPr lang="en-ZA" dirty="0"/>
          </a:p>
          <a:p>
            <a:r>
              <a:rPr lang="en-ZA" b="1" dirty="0"/>
              <a:t>Revenue</a:t>
            </a:r>
            <a:r>
              <a:rPr lang="en-ZA" dirty="0"/>
              <a:t> is the total amount credited in payment for goods and services over a particular time period. In general companies recognise revenue only when the goods or services are fully transferred over to the customer and when the amount of revenue to be received can be determined</a:t>
            </a:r>
          </a:p>
          <a:p>
            <a:pPr marL="0" indent="0">
              <a:buNone/>
            </a:pPr>
            <a:endParaRPr lang="en-ZA" dirty="0"/>
          </a:p>
          <a:p>
            <a:r>
              <a:rPr lang="en-ZA" b="1" dirty="0"/>
              <a:t>Marginal revenue</a:t>
            </a:r>
            <a:r>
              <a:rPr lang="en-ZA" dirty="0"/>
              <a:t> is the increase in the total revenue when the output is increased.  Thus, the revenue associated with one additional unit of production.</a:t>
            </a:r>
          </a:p>
          <a:p>
            <a:pPr marL="0" indent="0">
              <a:buNone/>
            </a:pPr>
            <a:endParaRPr lang="en-ZA" dirty="0"/>
          </a:p>
          <a:p>
            <a:r>
              <a:rPr lang="en-ZA" dirty="0"/>
              <a:t>As long as marginal revenue is more than marginal cost, the output should increase.  For example, by increasing output to one more unit, more revenue (income) is generated, but cost is also increased</a:t>
            </a:r>
          </a:p>
          <a:p>
            <a:pPr marL="0" indent="0">
              <a:buNone/>
            </a:pPr>
            <a:endParaRPr lang="en-ZA" dirty="0"/>
          </a:p>
          <a:p>
            <a:pPr marL="0" indent="0">
              <a:buNone/>
            </a:pPr>
            <a:endParaRPr lang="en-ZA" dirty="0"/>
          </a:p>
        </p:txBody>
      </p:sp>
    </p:spTree>
    <p:extLst>
      <p:ext uri="{BB962C8B-B14F-4D97-AF65-F5344CB8AC3E}">
        <p14:creationId xmlns:p14="http://schemas.microsoft.com/office/powerpoint/2010/main" val="101721959"/>
      </p:ext>
    </p:extLst>
  </p:cSld>
  <p:clrMapOvr>
    <a:masterClrMapping/>
  </p:clrMapOvr>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74638"/>
            <a:ext cx="8219256" cy="717035"/>
          </a:xfrm>
        </p:spPr>
        <p:txBody>
          <a:bodyPr>
            <a:normAutofit fontScale="90000"/>
          </a:bodyPr>
          <a:lstStyle/>
          <a:p>
            <a:pPr algn="ctr"/>
            <a:br>
              <a:rPr lang="en-ZA" dirty="0"/>
            </a:br>
            <a:r>
              <a:rPr lang="en-ZA" dirty="0"/>
              <a:t>Costs and Revenue </a:t>
            </a: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262</a:t>
            </a:fld>
            <a:endParaRPr lang="en-ZA" dirty="0"/>
          </a:p>
        </p:txBody>
      </p:sp>
      <p:sp>
        <p:nvSpPr>
          <p:cNvPr id="4" name="Content Placeholder 3"/>
          <p:cNvSpPr>
            <a:spLocks noGrp="1"/>
          </p:cNvSpPr>
          <p:nvPr>
            <p:ph sz="quarter" idx="1"/>
          </p:nvPr>
        </p:nvSpPr>
        <p:spPr/>
        <p:txBody>
          <a:bodyPr>
            <a:normAutofit fontScale="92500" lnSpcReduction="20000"/>
          </a:bodyPr>
          <a:lstStyle/>
          <a:p>
            <a:pPr marL="0" indent="0">
              <a:buNone/>
            </a:pPr>
            <a:r>
              <a:rPr lang="en-ZA" b="1" u="sng" dirty="0"/>
              <a:t>Marginal Cost and Revenue</a:t>
            </a:r>
          </a:p>
          <a:p>
            <a:pPr marL="0" indent="0">
              <a:buNone/>
            </a:pPr>
            <a:r>
              <a:rPr lang="en-ZA" b="1" dirty="0"/>
              <a:t> </a:t>
            </a:r>
            <a:endParaRPr lang="en-ZA" dirty="0"/>
          </a:p>
          <a:p>
            <a:r>
              <a:rPr lang="en-ZA" b="1" dirty="0"/>
              <a:t>Marginal cost</a:t>
            </a:r>
            <a:r>
              <a:rPr lang="en-ZA" dirty="0"/>
              <a:t> is the increase in total cost when output is increased, thus, the cost associated with one additional unit of production. It is also called incremental cost.</a:t>
            </a:r>
          </a:p>
          <a:p>
            <a:pPr marL="0" indent="0">
              <a:buNone/>
            </a:pPr>
            <a:r>
              <a:rPr lang="en-ZA" dirty="0"/>
              <a:t> </a:t>
            </a:r>
          </a:p>
          <a:p>
            <a:r>
              <a:rPr lang="en-ZA" b="1" dirty="0"/>
              <a:t>Marginal revenue</a:t>
            </a:r>
            <a:r>
              <a:rPr lang="en-ZA" dirty="0"/>
              <a:t> is the increase in the total revenue when the output is increased, thus the revenue associated with one additional unit of production.</a:t>
            </a:r>
          </a:p>
          <a:p>
            <a:pPr marL="0" indent="0">
              <a:buNone/>
            </a:pPr>
            <a:endParaRPr lang="en-ZA" dirty="0"/>
          </a:p>
          <a:p>
            <a:r>
              <a:rPr lang="en-ZA" dirty="0"/>
              <a:t>As long as marginal revenue is more than marginal cost, the output should increase.  For example, by increasing output to one more unit, more revenue (income) is generated, but cost is also increased.</a:t>
            </a:r>
          </a:p>
          <a:p>
            <a:pPr marL="0" indent="0">
              <a:buNone/>
            </a:pPr>
            <a:endParaRPr lang="en-ZA" dirty="0"/>
          </a:p>
          <a:p>
            <a:pPr marL="0" indent="0">
              <a:buNone/>
            </a:pPr>
            <a:endParaRPr lang="en-ZA" dirty="0"/>
          </a:p>
        </p:txBody>
      </p:sp>
    </p:spTree>
    <p:extLst>
      <p:ext uri="{BB962C8B-B14F-4D97-AF65-F5344CB8AC3E}">
        <p14:creationId xmlns:p14="http://schemas.microsoft.com/office/powerpoint/2010/main" val="2917044615"/>
      </p:ext>
    </p:extLst>
  </p:cSld>
  <p:clrMapOvr>
    <a:masterClrMapping/>
  </p:clrMapOvr>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74638"/>
            <a:ext cx="8219256" cy="717035"/>
          </a:xfrm>
        </p:spPr>
        <p:txBody>
          <a:bodyPr>
            <a:normAutofit fontScale="90000"/>
          </a:bodyPr>
          <a:lstStyle/>
          <a:p>
            <a:pPr algn="ctr"/>
            <a:br>
              <a:rPr lang="en-ZA" dirty="0"/>
            </a:br>
            <a:r>
              <a:rPr lang="en-ZA" dirty="0"/>
              <a:t>Costs and Revenue </a:t>
            </a: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263</a:t>
            </a:fld>
            <a:endParaRPr lang="en-ZA" dirty="0"/>
          </a:p>
        </p:txBody>
      </p:sp>
      <p:sp>
        <p:nvSpPr>
          <p:cNvPr id="4" name="Content Placeholder 3"/>
          <p:cNvSpPr>
            <a:spLocks noGrp="1"/>
          </p:cNvSpPr>
          <p:nvPr>
            <p:ph sz="quarter" idx="1"/>
          </p:nvPr>
        </p:nvSpPr>
        <p:spPr/>
        <p:txBody>
          <a:bodyPr>
            <a:normAutofit/>
          </a:bodyPr>
          <a:lstStyle/>
          <a:p>
            <a:pPr marL="0" indent="0">
              <a:buNone/>
            </a:pPr>
            <a:endParaRPr lang="en-ZA" dirty="0"/>
          </a:p>
          <a:p>
            <a:pPr marL="0" indent="0">
              <a:buNone/>
            </a:pPr>
            <a:endParaRPr lang="en-ZA" dirty="0"/>
          </a:p>
        </p:txBody>
      </p:sp>
      <p:pic>
        <p:nvPicPr>
          <p:cNvPr id="5" name="Picture 4"/>
          <p:cNvPicPr>
            <a:picLocks noChangeAspect="1"/>
          </p:cNvPicPr>
          <p:nvPr/>
        </p:nvPicPr>
        <p:blipFill>
          <a:blip r:embed="rId2"/>
          <a:stretch>
            <a:fillRect/>
          </a:stretch>
        </p:blipFill>
        <p:spPr>
          <a:xfrm>
            <a:off x="5356539" y="991673"/>
            <a:ext cx="3545722" cy="4722724"/>
          </a:xfrm>
          <a:prstGeom prst="rect">
            <a:avLst/>
          </a:prstGeom>
        </p:spPr>
      </p:pic>
      <p:sp>
        <p:nvSpPr>
          <p:cNvPr id="6" name="Rectangle 5"/>
          <p:cNvSpPr/>
          <p:nvPr/>
        </p:nvSpPr>
        <p:spPr>
          <a:xfrm>
            <a:off x="374904" y="1015663"/>
            <a:ext cx="4572000" cy="5170646"/>
          </a:xfrm>
          <a:prstGeom prst="rect">
            <a:avLst/>
          </a:prstGeom>
        </p:spPr>
        <p:txBody>
          <a:bodyPr>
            <a:spAutoFit/>
          </a:bodyPr>
          <a:lstStyle/>
          <a:p>
            <a:r>
              <a:rPr lang="en-ZA" sz="2200" b="1" dirty="0"/>
              <a:t>If marginal cost is more than marginal revenue, the production of more units will deplete profits in order to find a balance to:</a:t>
            </a:r>
          </a:p>
          <a:p>
            <a:endParaRPr lang="en-ZA" sz="2200" b="1" dirty="0"/>
          </a:p>
          <a:p>
            <a:pPr marL="342900" indent="-342900">
              <a:buFont typeface="Arial" panose="020B0604020202020204" pitchFamily="34" charset="0"/>
              <a:buChar char="•"/>
            </a:pPr>
            <a:r>
              <a:rPr lang="en-ZA" sz="2200" dirty="0"/>
              <a:t>Ensure that a company is producing the optimal level of units to maximise profits.</a:t>
            </a:r>
          </a:p>
          <a:p>
            <a:pPr marL="342900" indent="-342900">
              <a:buFont typeface="Arial" panose="020B0604020202020204" pitchFamily="34" charset="0"/>
              <a:buChar char="•"/>
            </a:pPr>
            <a:endParaRPr lang="en-ZA" sz="2200" dirty="0"/>
          </a:p>
          <a:p>
            <a:pPr marL="342900" indent="-342900">
              <a:buFont typeface="Arial" panose="020B0604020202020204" pitchFamily="34" charset="0"/>
              <a:buChar char="•"/>
            </a:pPr>
            <a:r>
              <a:rPr lang="en-ZA" sz="2200" dirty="0"/>
              <a:t>Ensure that marginal revenue exceeds marginal cost.</a:t>
            </a:r>
          </a:p>
          <a:p>
            <a:endParaRPr lang="en-ZA" sz="2200" dirty="0"/>
          </a:p>
          <a:p>
            <a:r>
              <a:rPr lang="en-ZA" sz="2200" dirty="0"/>
              <a:t>The company should ensure that marginal cost and marginal revenue is calculated correctly.</a:t>
            </a:r>
          </a:p>
        </p:txBody>
      </p:sp>
    </p:spTree>
    <p:extLst>
      <p:ext uri="{BB962C8B-B14F-4D97-AF65-F5344CB8AC3E}">
        <p14:creationId xmlns:p14="http://schemas.microsoft.com/office/powerpoint/2010/main" val="762780300"/>
      </p:ext>
    </p:extLst>
  </p:cSld>
  <p:clrMapOvr>
    <a:masterClrMapping/>
  </p:clrMapOvr>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74638"/>
            <a:ext cx="8219256" cy="717035"/>
          </a:xfrm>
        </p:spPr>
        <p:txBody>
          <a:bodyPr>
            <a:normAutofit fontScale="90000"/>
          </a:bodyPr>
          <a:lstStyle/>
          <a:p>
            <a:pPr algn="ctr"/>
            <a:br>
              <a:rPr lang="en-ZA" dirty="0"/>
            </a:br>
            <a:r>
              <a:rPr lang="en-ZA" dirty="0"/>
              <a:t>Costs and Revenue </a:t>
            </a: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264</a:t>
            </a:fld>
            <a:endParaRPr lang="en-ZA" dirty="0"/>
          </a:p>
        </p:txBody>
      </p:sp>
      <p:sp>
        <p:nvSpPr>
          <p:cNvPr id="4" name="Content Placeholder 3"/>
          <p:cNvSpPr>
            <a:spLocks noGrp="1"/>
          </p:cNvSpPr>
          <p:nvPr>
            <p:ph sz="quarter" idx="1"/>
          </p:nvPr>
        </p:nvSpPr>
        <p:spPr/>
        <p:txBody>
          <a:bodyPr>
            <a:normAutofit/>
          </a:bodyPr>
          <a:lstStyle/>
          <a:p>
            <a:pPr marL="0" indent="0">
              <a:buNone/>
            </a:pPr>
            <a:endParaRPr lang="en-ZA" dirty="0"/>
          </a:p>
          <a:p>
            <a:pPr marL="0" indent="0">
              <a:buNone/>
            </a:pPr>
            <a:endParaRPr lang="en-ZA" dirty="0"/>
          </a:p>
        </p:txBody>
      </p:sp>
      <p:sp>
        <p:nvSpPr>
          <p:cNvPr id="6" name="Rectangle 5"/>
          <p:cNvSpPr/>
          <p:nvPr/>
        </p:nvSpPr>
        <p:spPr>
          <a:xfrm>
            <a:off x="374904" y="1015663"/>
            <a:ext cx="8311896" cy="1938992"/>
          </a:xfrm>
          <a:prstGeom prst="rect">
            <a:avLst/>
          </a:prstGeom>
        </p:spPr>
        <p:txBody>
          <a:bodyPr wrap="square">
            <a:spAutoFit/>
          </a:bodyPr>
          <a:lstStyle/>
          <a:p>
            <a:r>
              <a:rPr lang="en-ZA" sz="2000" b="1" dirty="0"/>
              <a:t>Example </a:t>
            </a:r>
            <a:endParaRPr lang="en-ZA" sz="2000" dirty="0"/>
          </a:p>
          <a:p>
            <a:r>
              <a:rPr lang="en-ZA" sz="2000" b="1" dirty="0"/>
              <a:t> </a:t>
            </a:r>
            <a:endParaRPr lang="en-ZA" sz="2000" dirty="0"/>
          </a:p>
          <a:p>
            <a:r>
              <a:rPr lang="en-ZA" sz="2000" dirty="0"/>
              <a:t>The Tyre Manufacturers want to calculate the relationship between marginal cost and marginal revenue to ensure that their production is functioning at a profitable margin.  They want to increase their output by one unit per week, i.e. one tyre per week</a:t>
            </a:r>
          </a:p>
        </p:txBody>
      </p:sp>
      <p:pic>
        <p:nvPicPr>
          <p:cNvPr id="7" name="Picture 6"/>
          <p:cNvPicPr>
            <a:picLocks noChangeAspect="1"/>
          </p:cNvPicPr>
          <p:nvPr/>
        </p:nvPicPr>
        <p:blipFill>
          <a:blip r:embed="rId2"/>
          <a:stretch>
            <a:fillRect/>
          </a:stretch>
        </p:blipFill>
        <p:spPr>
          <a:xfrm>
            <a:off x="467544" y="3242601"/>
            <a:ext cx="8540496" cy="1531896"/>
          </a:xfrm>
          <a:prstGeom prst="rect">
            <a:avLst/>
          </a:prstGeom>
        </p:spPr>
      </p:pic>
    </p:spTree>
    <p:extLst>
      <p:ext uri="{BB962C8B-B14F-4D97-AF65-F5344CB8AC3E}">
        <p14:creationId xmlns:p14="http://schemas.microsoft.com/office/powerpoint/2010/main" val="3445839622"/>
      </p:ext>
    </p:extLst>
  </p:cSld>
  <p:clrMapOvr>
    <a:masterClrMapping/>
  </p:clrMapOvr>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74638"/>
            <a:ext cx="8219256" cy="717035"/>
          </a:xfrm>
        </p:spPr>
        <p:txBody>
          <a:bodyPr>
            <a:normAutofit fontScale="90000"/>
          </a:bodyPr>
          <a:lstStyle/>
          <a:p>
            <a:pPr algn="ctr"/>
            <a:br>
              <a:rPr lang="en-ZA" dirty="0"/>
            </a:br>
            <a:r>
              <a:rPr lang="en-ZA" dirty="0"/>
              <a:t>Costs and Revenue </a:t>
            </a: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265</a:t>
            </a:fld>
            <a:endParaRPr lang="en-ZA" dirty="0"/>
          </a:p>
        </p:txBody>
      </p:sp>
      <p:sp>
        <p:nvSpPr>
          <p:cNvPr id="4" name="Content Placeholder 3"/>
          <p:cNvSpPr>
            <a:spLocks noGrp="1"/>
          </p:cNvSpPr>
          <p:nvPr>
            <p:ph sz="quarter" idx="1"/>
          </p:nvPr>
        </p:nvSpPr>
        <p:spPr/>
        <p:txBody>
          <a:bodyPr>
            <a:normAutofit/>
          </a:bodyPr>
          <a:lstStyle/>
          <a:p>
            <a:pPr marL="0" indent="0">
              <a:buNone/>
            </a:pPr>
            <a:endParaRPr lang="en-ZA" dirty="0"/>
          </a:p>
          <a:p>
            <a:pPr marL="0" indent="0">
              <a:buNone/>
            </a:pPr>
            <a:endParaRPr lang="en-ZA" dirty="0"/>
          </a:p>
        </p:txBody>
      </p:sp>
      <p:sp>
        <p:nvSpPr>
          <p:cNvPr id="6" name="Rectangle 5"/>
          <p:cNvSpPr/>
          <p:nvPr/>
        </p:nvSpPr>
        <p:spPr>
          <a:xfrm>
            <a:off x="374904" y="1015663"/>
            <a:ext cx="8311896" cy="707886"/>
          </a:xfrm>
          <a:prstGeom prst="rect">
            <a:avLst/>
          </a:prstGeom>
        </p:spPr>
        <p:txBody>
          <a:bodyPr wrap="square">
            <a:spAutoFit/>
          </a:bodyPr>
          <a:lstStyle/>
          <a:p>
            <a:r>
              <a:rPr lang="en-ZA" sz="2000" b="1" dirty="0"/>
              <a:t>Management have drawn up a table to illustrate how output affects costs.</a:t>
            </a:r>
          </a:p>
          <a:p>
            <a:endParaRPr lang="en-ZA" sz="2000" dirty="0"/>
          </a:p>
        </p:txBody>
      </p:sp>
      <p:pic>
        <p:nvPicPr>
          <p:cNvPr id="5" name="Picture 4"/>
          <p:cNvPicPr>
            <a:picLocks noChangeAspect="1"/>
          </p:cNvPicPr>
          <p:nvPr/>
        </p:nvPicPr>
        <p:blipFill>
          <a:blip r:embed="rId2"/>
          <a:stretch>
            <a:fillRect/>
          </a:stretch>
        </p:blipFill>
        <p:spPr>
          <a:xfrm>
            <a:off x="467544" y="1431780"/>
            <a:ext cx="8406509" cy="4419088"/>
          </a:xfrm>
          <a:prstGeom prst="rect">
            <a:avLst/>
          </a:prstGeom>
        </p:spPr>
      </p:pic>
    </p:spTree>
    <p:extLst>
      <p:ext uri="{BB962C8B-B14F-4D97-AF65-F5344CB8AC3E}">
        <p14:creationId xmlns:p14="http://schemas.microsoft.com/office/powerpoint/2010/main" val="3055253688"/>
      </p:ext>
    </p:extLst>
  </p:cSld>
  <p:clrMapOvr>
    <a:masterClrMapping/>
  </p:clrMapOvr>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20919"/>
            <a:ext cx="8219256" cy="557495"/>
          </a:xfrm>
        </p:spPr>
        <p:txBody>
          <a:bodyPr>
            <a:normAutofit fontScale="90000"/>
          </a:bodyPr>
          <a:lstStyle/>
          <a:p>
            <a:pPr algn="ctr"/>
            <a:br>
              <a:rPr lang="en-ZA" dirty="0"/>
            </a:br>
            <a:r>
              <a:rPr lang="en-ZA" dirty="0"/>
              <a:t>Costs and Revenue </a:t>
            </a: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266</a:t>
            </a:fld>
            <a:endParaRPr lang="en-ZA" dirty="0"/>
          </a:p>
        </p:txBody>
      </p:sp>
      <p:sp>
        <p:nvSpPr>
          <p:cNvPr id="4" name="Content Placeholder 3"/>
          <p:cNvSpPr>
            <a:spLocks noGrp="1"/>
          </p:cNvSpPr>
          <p:nvPr>
            <p:ph sz="quarter" idx="1"/>
          </p:nvPr>
        </p:nvSpPr>
        <p:spPr/>
        <p:txBody>
          <a:bodyPr>
            <a:normAutofit/>
          </a:bodyPr>
          <a:lstStyle/>
          <a:p>
            <a:pPr marL="0" indent="0">
              <a:buNone/>
            </a:pPr>
            <a:endParaRPr lang="en-ZA" dirty="0"/>
          </a:p>
          <a:p>
            <a:pPr marL="0" indent="0">
              <a:buNone/>
            </a:pPr>
            <a:endParaRPr lang="en-ZA" dirty="0"/>
          </a:p>
        </p:txBody>
      </p:sp>
      <p:sp>
        <p:nvSpPr>
          <p:cNvPr id="6" name="Rectangle 5"/>
          <p:cNvSpPr/>
          <p:nvPr/>
        </p:nvSpPr>
        <p:spPr>
          <a:xfrm>
            <a:off x="374904" y="705410"/>
            <a:ext cx="8311896" cy="707886"/>
          </a:xfrm>
          <a:prstGeom prst="rect">
            <a:avLst/>
          </a:prstGeom>
        </p:spPr>
        <p:txBody>
          <a:bodyPr wrap="square">
            <a:spAutoFit/>
          </a:bodyPr>
          <a:lstStyle/>
          <a:p>
            <a:r>
              <a:rPr lang="en-ZA" sz="2000" b="1" dirty="0"/>
              <a:t>This can be illustrated on a graph as follows:</a:t>
            </a:r>
          </a:p>
          <a:p>
            <a:endParaRPr lang="en-ZA" sz="2000" dirty="0"/>
          </a:p>
        </p:txBody>
      </p:sp>
      <p:pic>
        <p:nvPicPr>
          <p:cNvPr id="7" name="Picture 6"/>
          <p:cNvPicPr>
            <a:picLocks noChangeAspect="1"/>
          </p:cNvPicPr>
          <p:nvPr/>
        </p:nvPicPr>
        <p:blipFill>
          <a:blip r:embed="rId2"/>
          <a:stretch>
            <a:fillRect/>
          </a:stretch>
        </p:blipFill>
        <p:spPr>
          <a:xfrm>
            <a:off x="1584101" y="1300766"/>
            <a:ext cx="5022761" cy="5261163"/>
          </a:xfrm>
          <a:prstGeom prst="rect">
            <a:avLst/>
          </a:prstGeom>
        </p:spPr>
      </p:pic>
    </p:spTree>
    <p:extLst>
      <p:ext uri="{BB962C8B-B14F-4D97-AF65-F5344CB8AC3E}">
        <p14:creationId xmlns:p14="http://schemas.microsoft.com/office/powerpoint/2010/main" val="46801459"/>
      </p:ext>
    </p:extLst>
  </p:cSld>
  <p:clrMapOvr>
    <a:masterClrMapping/>
  </p:clrMapOvr>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20919"/>
            <a:ext cx="8219256" cy="557495"/>
          </a:xfrm>
        </p:spPr>
        <p:txBody>
          <a:bodyPr>
            <a:normAutofit fontScale="90000"/>
          </a:bodyPr>
          <a:lstStyle/>
          <a:p>
            <a:pPr algn="ctr"/>
            <a:br>
              <a:rPr lang="en-ZA" dirty="0"/>
            </a:br>
            <a:r>
              <a:rPr lang="en-ZA" dirty="0"/>
              <a:t>Costs and Revenue </a:t>
            </a: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267</a:t>
            </a:fld>
            <a:endParaRPr lang="en-ZA" dirty="0"/>
          </a:p>
        </p:txBody>
      </p:sp>
      <p:sp>
        <p:nvSpPr>
          <p:cNvPr id="4" name="Content Placeholder 3"/>
          <p:cNvSpPr>
            <a:spLocks noGrp="1"/>
          </p:cNvSpPr>
          <p:nvPr>
            <p:ph sz="quarter" idx="1"/>
          </p:nvPr>
        </p:nvSpPr>
        <p:spPr/>
        <p:txBody>
          <a:bodyPr>
            <a:normAutofit/>
          </a:bodyPr>
          <a:lstStyle/>
          <a:p>
            <a:pPr marL="0" indent="0">
              <a:buNone/>
            </a:pPr>
            <a:endParaRPr lang="en-ZA" dirty="0"/>
          </a:p>
          <a:p>
            <a:pPr marL="0" indent="0">
              <a:buNone/>
            </a:pPr>
            <a:endParaRPr lang="en-ZA" dirty="0"/>
          </a:p>
        </p:txBody>
      </p:sp>
      <p:sp>
        <p:nvSpPr>
          <p:cNvPr id="6" name="Rectangle 5"/>
          <p:cNvSpPr/>
          <p:nvPr/>
        </p:nvSpPr>
        <p:spPr>
          <a:xfrm>
            <a:off x="374904" y="705410"/>
            <a:ext cx="8311896" cy="1938992"/>
          </a:xfrm>
          <a:prstGeom prst="rect">
            <a:avLst/>
          </a:prstGeom>
        </p:spPr>
        <p:txBody>
          <a:bodyPr wrap="square">
            <a:spAutoFit/>
          </a:bodyPr>
          <a:lstStyle/>
          <a:p>
            <a:r>
              <a:rPr lang="en-ZA" sz="2000" dirty="0"/>
              <a:t>When the demand for a product decreases, the price of the product needs to be lowered in order to sell more units.  </a:t>
            </a:r>
          </a:p>
          <a:p>
            <a:endParaRPr lang="en-ZA" sz="2000" dirty="0"/>
          </a:p>
          <a:p>
            <a:r>
              <a:rPr lang="en-ZA" sz="2000" b="1" dirty="0"/>
              <a:t>The relationship can be expressed between marginal revenue and output as follows:</a:t>
            </a:r>
          </a:p>
          <a:p>
            <a:endParaRPr lang="en-ZA" sz="2000" dirty="0"/>
          </a:p>
        </p:txBody>
      </p:sp>
      <p:pic>
        <p:nvPicPr>
          <p:cNvPr id="5" name="Picture 4"/>
          <p:cNvPicPr>
            <a:picLocks noChangeAspect="1"/>
          </p:cNvPicPr>
          <p:nvPr/>
        </p:nvPicPr>
        <p:blipFill>
          <a:blip r:embed="rId2"/>
          <a:stretch>
            <a:fillRect/>
          </a:stretch>
        </p:blipFill>
        <p:spPr>
          <a:xfrm>
            <a:off x="146304" y="2671398"/>
            <a:ext cx="8769096" cy="1511936"/>
          </a:xfrm>
          <a:prstGeom prst="rect">
            <a:avLst/>
          </a:prstGeom>
        </p:spPr>
      </p:pic>
      <p:sp>
        <p:nvSpPr>
          <p:cNvPr id="8" name="Rectangle 7"/>
          <p:cNvSpPr/>
          <p:nvPr/>
        </p:nvSpPr>
        <p:spPr>
          <a:xfrm>
            <a:off x="374904" y="4210330"/>
            <a:ext cx="8408488" cy="1477328"/>
          </a:xfrm>
          <a:prstGeom prst="rect">
            <a:avLst/>
          </a:prstGeom>
        </p:spPr>
        <p:txBody>
          <a:bodyPr wrap="square">
            <a:spAutoFit/>
          </a:bodyPr>
          <a:lstStyle/>
          <a:p>
            <a:pPr marL="285750" indent="-285750">
              <a:buFont typeface="Arial" panose="020B0604020202020204" pitchFamily="34" charset="0"/>
              <a:buChar char="•"/>
            </a:pPr>
            <a:r>
              <a:rPr lang="en-ZA" dirty="0"/>
              <a:t>Change in total revenue from selling one more unit of output (additional revenue earned on last unit alone) is when an additional unit is sold at a lower price.  </a:t>
            </a:r>
          </a:p>
          <a:p>
            <a:pPr marL="285750" indent="-285750">
              <a:buFont typeface="Arial" panose="020B0604020202020204" pitchFamily="34" charset="0"/>
              <a:buChar char="•"/>
            </a:pPr>
            <a:endParaRPr lang="en-ZA" dirty="0"/>
          </a:p>
          <a:p>
            <a:pPr marL="285750" indent="-285750">
              <a:buFont typeface="Arial" panose="020B0604020202020204" pitchFamily="34" charset="0"/>
              <a:buChar char="•"/>
            </a:pPr>
            <a:r>
              <a:rPr lang="en-ZA" dirty="0"/>
              <a:t>When an existing unit is sold at a lower price, the prices of all the previous units are reduced.</a:t>
            </a:r>
          </a:p>
        </p:txBody>
      </p:sp>
    </p:spTree>
    <p:extLst>
      <p:ext uri="{BB962C8B-B14F-4D97-AF65-F5344CB8AC3E}">
        <p14:creationId xmlns:p14="http://schemas.microsoft.com/office/powerpoint/2010/main" val="1529549491"/>
      </p:ext>
    </p:extLst>
  </p:cSld>
  <p:clrMapOvr>
    <a:masterClrMapping/>
  </p:clrMapOvr>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20919"/>
            <a:ext cx="8219256" cy="557495"/>
          </a:xfrm>
        </p:spPr>
        <p:txBody>
          <a:bodyPr>
            <a:normAutofit fontScale="90000"/>
          </a:bodyPr>
          <a:lstStyle/>
          <a:p>
            <a:pPr algn="ctr"/>
            <a:br>
              <a:rPr lang="en-ZA" dirty="0"/>
            </a:br>
            <a:r>
              <a:rPr lang="en-ZA" dirty="0"/>
              <a:t>Costs and Revenue </a:t>
            </a: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268</a:t>
            </a:fld>
            <a:endParaRPr lang="en-ZA" dirty="0"/>
          </a:p>
        </p:txBody>
      </p:sp>
      <p:sp>
        <p:nvSpPr>
          <p:cNvPr id="4" name="Content Placeholder 3"/>
          <p:cNvSpPr>
            <a:spLocks noGrp="1"/>
          </p:cNvSpPr>
          <p:nvPr>
            <p:ph sz="quarter" idx="1"/>
          </p:nvPr>
        </p:nvSpPr>
        <p:spPr/>
        <p:txBody>
          <a:bodyPr>
            <a:normAutofit/>
          </a:bodyPr>
          <a:lstStyle/>
          <a:p>
            <a:pPr marL="0" indent="0">
              <a:buNone/>
            </a:pPr>
            <a:endParaRPr lang="en-ZA" dirty="0"/>
          </a:p>
          <a:p>
            <a:pPr marL="0" indent="0">
              <a:buNone/>
            </a:pPr>
            <a:endParaRPr lang="en-ZA" dirty="0"/>
          </a:p>
        </p:txBody>
      </p:sp>
      <p:sp>
        <p:nvSpPr>
          <p:cNvPr id="7" name="Rectangle 6"/>
          <p:cNvSpPr/>
          <p:nvPr/>
        </p:nvSpPr>
        <p:spPr>
          <a:xfrm>
            <a:off x="603503" y="795418"/>
            <a:ext cx="7960947" cy="4401205"/>
          </a:xfrm>
          <a:prstGeom prst="rect">
            <a:avLst/>
          </a:prstGeom>
        </p:spPr>
        <p:txBody>
          <a:bodyPr wrap="square">
            <a:spAutoFit/>
          </a:bodyPr>
          <a:lstStyle/>
          <a:p>
            <a:r>
              <a:rPr lang="en-ZA" sz="2000" b="1" dirty="0"/>
              <a:t>Example</a:t>
            </a:r>
          </a:p>
          <a:p>
            <a:endParaRPr lang="en-ZA" sz="2000" b="1" dirty="0"/>
          </a:p>
          <a:p>
            <a:r>
              <a:rPr lang="en-ZA" sz="2000" b="1" dirty="0"/>
              <a:t>The Tyre Manufacturer can sell:</a:t>
            </a:r>
          </a:p>
          <a:p>
            <a:endParaRPr lang="en-ZA" sz="2000" b="1" dirty="0"/>
          </a:p>
          <a:p>
            <a:r>
              <a:rPr lang="en-ZA" sz="2000" dirty="0"/>
              <a:t>•50 tyres at a price of R17.00 each to earn R850.00 of revenue</a:t>
            </a:r>
          </a:p>
          <a:p>
            <a:r>
              <a:rPr lang="en-ZA" sz="2000" dirty="0"/>
              <a:t> or</a:t>
            </a:r>
          </a:p>
          <a:p>
            <a:r>
              <a:rPr lang="en-ZA" sz="2000" dirty="0"/>
              <a:t>•60 tyres at a price of R15.00 each to earn R900.00 of revenue</a:t>
            </a:r>
          </a:p>
          <a:p>
            <a:endParaRPr lang="en-ZA" sz="2000" dirty="0"/>
          </a:p>
          <a:p>
            <a:r>
              <a:rPr lang="en-ZA" sz="2000" dirty="0"/>
              <a:t>By selling 10 tyres more at R15.00 each (10x15) = R150.00, they are gaining R150 more revenue than when they sell 50 tyres, but they are losing R2.00 per tyre on the first 50 tyres (50x2) = R100 in revenue, because the first 50 tyres are sold for a lower price.</a:t>
            </a:r>
          </a:p>
          <a:p>
            <a:endParaRPr lang="en-ZA" sz="2000" dirty="0"/>
          </a:p>
          <a:p>
            <a:r>
              <a:rPr lang="en-ZA" sz="2000" dirty="0"/>
              <a:t>Thus there is a net increase in revenue of only (R150-R100) = R50.</a:t>
            </a:r>
          </a:p>
        </p:txBody>
      </p:sp>
    </p:spTree>
    <p:extLst>
      <p:ext uri="{BB962C8B-B14F-4D97-AF65-F5344CB8AC3E}">
        <p14:creationId xmlns:p14="http://schemas.microsoft.com/office/powerpoint/2010/main" val="202249894"/>
      </p:ext>
    </p:extLst>
  </p:cSld>
  <p:clrMapOvr>
    <a:masterClrMapping/>
  </p:clrMapOvr>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20919"/>
            <a:ext cx="8219256" cy="557495"/>
          </a:xfrm>
        </p:spPr>
        <p:txBody>
          <a:bodyPr>
            <a:normAutofit fontScale="90000"/>
          </a:bodyPr>
          <a:lstStyle/>
          <a:p>
            <a:pPr algn="ctr"/>
            <a:br>
              <a:rPr lang="en-ZA" dirty="0"/>
            </a:br>
            <a:r>
              <a:rPr lang="en-ZA" dirty="0"/>
              <a:t>Costs and Revenue </a:t>
            </a: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269</a:t>
            </a:fld>
            <a:endParaRPr lang="en-ZA" dirty="0"/>
          </a:p>
        </p:txBody>
      </p:sp>
      <p:sp>
        <p:nvSpPr>
          <p:cNvPr id="4" name="Content Placeholder 3"/>
          <p:cNvSpPr>
            <a:spLocks noGrp="1"/>
          </p:cNvSpPr>
          <p:nvPr>
            <p:ph sz="quarter" idx="1"/>
          </p:nvPr>
        </p:nvSpPr>
        <p:spPr/>
        <p:txBody>
          <a:bodyPr>
            <a:normAutofit/>
          </a:bodyPr>
          <a:lstStyle/>
          <a:p>
            <a:pPr marL="0" indent="0">
              <a:buNone/>
            </a:pPr>
            <a:endParaRPr lang="en-ZA" dirty="0"/>
          </a:p>
          <a:p>
            <a:pPr marL="0" indent="0">
              <a:buNone/>
            </a:pPr>
            <a:endParaRPr lang="en-ZA" dirty="0"/>
          </a:p>
        </p:txBody>
      </p:sp>
      <p:sp>
        <p:nvSpPr>
          <p:cNvPr id="12" name="Rectangle 11"/>
          <p:cNvSpPr/>
          <p:nvPr/>
        </p:nvSpPr>
        <p:spPr>
          <a:xfrm>
            <a:off x="603504" y="660141"/>
            <a:ext cx="7973826" cy="5693866"/>
          </a:xfrm>
          <a:prstGeom prst="rect">
            <a:avLst/>
          </a:prstGeom>
        </p:spPr>
        <p:txBody>
          <a:bodyPr wrap="square">
            <a:spAutoFit/>
          </a:bodyPr>
          <a:lstStyle/>
          <a:p>
            <a:r>
              <a:rPr lang="en-ZA" sz="2800" b="1" dirty="0"/>
              <a:t>Profit</a:t>
            </a:r>
          </a:p>
          <a:p>
            <a:endParaRPr lang="en-ZA" dirty="0"/>
          </a:p>
          <a:p>
            <a:r>
              <a:rPr lang="en-ZA" sz="2000" dirty="0"/>
              <a:t>Profit is the amount of money left over after costs have been covered. It is therefore calculated by: total revenue minus total costs. </a:t>
            </a:r>
          </a:p>
          <a:p>
            <a:endParaRPr lang="en-ZA" sz="2000" dirty="0"/>
          </a:p>
          <a:p>
            <a:r>
              <a:rPr lang="en-ZA" sz="2000" dirty="0"/>
              <a:t> </a:t>
            </a:r>
          </a:p>
          <a:p>
            <a:r>
              <a:rPr lang="en-ZA" sz="2000" dirty="0"/>
              <a:t>•Profit can be used as a measure of the businesses success, attracting investors and reinvesting back into the business. </a:t>
            </a:r>
          </a:p>
          <a:p>
            <a:endParaRPr lang="en-ZA" sz="2000" dirty="0"/>
          </a:p>
          <a:p>
            <a:r>
              <a:rPr lang="en-ZA" sz="2000" dirty="0"/>
              <a:t>•The quality of profit can also be measured. </a:t>
            </a:r>
          </a:p>
          <a:p>
            <a:endParaRPr lang="en-ZA" sz="2000" dirty="0"/>
          </a:p>
          <a:p>
            <a:r>
              <a:rPr lang="en-ZA" sz="2000" dirty="0"/>
              <a:t>•Low quality profit is gaining money from an event which is unlikely to occur again in the future but high quality profit is from normal trading activities which should continue to occur in the future.</a:t>
            </a:r>
          </a:p>
          <a:p>
            <a:endParaRPr lang="en-ZA" sz="2000" dirty="0"/>
          </a:p>
          <a:p>
            <a:r>
              <a:rPr lang="en-ZA" sz="2000" dirty="0"/>
              <a:t>•It is important when told a company's profit, that it is clear what type of profit it is (gross, operating, pre-tax or after tax). </a:t>
            </a:r>
          </a:p>
          <a:p>
            <a:r>
              <a:rPr lang="en-ZA" sz="2000" dirty="0"/>
              <a:t> </a:t>
            </a:r>
          </a:p>
        </p:txBody>
      </p:sp>
    </p:spTree>
    <p:extLst>
      <p:ext uri="{BB962C8B-B14F-4D97-AF65-F5344CB8AC3E}">
        <p14:creationId xmlns:p14="http://schemas.microsoft.com/office/powerpoint/2010/main" val="15888184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Unit Standard</a:t>
            </a:r>
          </a:p>
        </p:txBody>
      </p:sp>
      <p:sp>
        <p:nvSpPr>
          <p:cNvPr id="4" name="Slide Number Placeholder 3"/>
          <p:cNvSpPr>
            <a:spLocks noGrp="1"/>
          </p:cNvSpPr>
          <p:nvPr>
            <p:ph type="sldNum" sz="quarter" idx="12"/>
          </p:nvPr>
        </p:nvSpPr>
        <p:spPr/>
        <p:txBody>
          <a:bodyPr/>
          <a:lstStyle/>
          <a:p>
            <a:fld id="{32F83655-DC73-417F-8B26-EB7A1DBB5382}" type="slidenum">
              <a:rPr lang="en-ZA" smtClean="0"/>
              <a:pPr/>
              <a:t>27</a:t>
            </a:fld>
            <a:endParaRPr lang="en-ZA" dirty="0"/>
          </a:p>
        </p:txBody>
      </p:sp>
      <p:sp>
        <p:nvSpPr>
          <p:cNvPr id="5" name="Content Placeholder 4"/>
          <p:cNvSpPr>
            <a:spLocks noGrp="1"/>
          </p:cNvSpPr>
          <p:nvPr>
            <p:ph sz="quarter" idx="1"/>
          </p:nvPr>
        </p:nvSpPr>
        <p:spPr/>
        <p:txBody>
          <a:bodyPr/>
          <a:lstStyle/>
          <a:p>
            <a:r>
              <a:rPr lang="en-ZA" dirty="0"/>
              <a:t>SAQA US ID</a:t>
            </a:r>
          </a:p>
          <a:p>
            <a:r>
              <a:rPr lang="en-ZA" dirty="0"/>
              <a:t>Unit Standard Title</a:t>
            </a:r>
          </a:p>
          <a:p>
            <a:r>
              <a:rPr lang="en-ZA" dirty="0"/>
              <a:t>NQF Level</a:t>
            </a:r>
          </a:p>
          <a:p>
            <a:r>
              <a:rPr lang="en-ZA" dirty="0"/>
              <a:t>Credits</a:t>
            </a:r>
          </a:p>
          <a:p>
            <a:r>
              <a:rPr lang="en-ZA" dirty="0"/>
              <a:t>Purpose of the Unit Standard</a:t>
            </a:r>
          </a:p>
          <a:p>
            <a:r>
              <a:rPr lang="en-ZA" dirty="0"/>
              <a:t>Learning assumed to be in place</a:t>
            </a:r>
          </a:p>
          <a:p>
            <a:endParaRPr lang="en-ZA" dirty="0"/>
          </a:p>
        </p:txBody>
      </p:sp>
    </p:spTree>
    <p:extLst>
      <p:ext uri="{BB962C8B-B14F-4D97-AF65-F5344CB8AC3E}">
        <p14:creationId xmlns:p14="http://schemas.microsoft.com/office/powerpoint/2010/main" val="2610884672"/>
      </p:ext>
    </p:extLst>
  </p:cSld>
  <p:clrMapOvr>
    <a:masterClrMapping/>
  </p:clrMapOvr>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br>
              <a:rPr lang="en-ZA" dirty="0"/>
            </a:br>
            <a:br>
              <a:rPr lang="en-ZA" dirty="0"/>
            </a:br>
            <a:r>
              <a:rPr lang="en-ZA" dirty="0"/>
              <a:t>National and International Economy</a:t>
            </a:r>
            <a:br>
              <a:rPr lang="en-ZA" dirty="0"/>
            </a:br>
            <a:r>
              <a:rPr lang="en-ZA" dirty="0"/>
              <a:t> </a:t>
            </a: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270</a:t>
            </a:fld>
            <a:endParaRPr lang="en-ZA" dirty="0"/>
          </a:p>
        </p:txBody>
      </p:sp>
      <p:sp>
        <p:nvSpPr>
          <p:cNvPr id="4" name="Content Placeholder 3"/>
          <p:cNvSpPr>
            <a:spLocks noGrp="1"/>
          </p:cNvSpPr>
          <p:nvPr>
            <p:ph sz="quarter" idx="1"/>
          </p:nvPr>
        </p:nvSpPr>
        <p:spPr/>
        <p:txBody>
          <a:bodyPr>
            <a:normAutofit fontScale="85000" lnSpcReduction="20000"/>
          </a:bodyPr>
          <a:lstStyle/>
          <a:p>
            <a:pPr marL="0" indent="0">
              <a:buNone/>
            </a:pPr>
            <a:r>
              <a:rPr lang="en-ZA" b="1" dirty="0"/>
              <a:t>Understanding Monetary Policy</a:t>
            </a:r>
          </a:p>
          <a:p>
            <a:pPr marL="0" indent="0">
              <a:buNone/>
            </a:pPr>
            <a:endParaRPr lang="en-ZA" dirty="0"/>
          </a:p>
          <a:p>
            <a:r>
              <a:rPr lang="en-ZA" dirty="0"/>
              <a:t>Monetary policy is one of the tools that a national Government uses to influence its economy. It uses this to control the supply and availability of money, and to influence the overall level of economic activity in line with its political objectives. </a:t>
            </a:r>
          </a:p>
          <a:p>
            <a:pPr marL="0" indent="0">
              <a:buNone/>
            </a:pPr>
            <a:r>
              <a:rPr lang="en-ZA" dirty="0"/>
              <a:t> </a:t>
            </a:r>
          </a:p>
          <a:p>
            <a:pPr marL="0" indent="0">
              <a:buNone/>
            </a:pPr>
            <a:r>
              <a:rPr lang="en-ZA" dirty="0"/>
              <a:t>Usually this goal is "macroeconomic stability" –</a:t>
            </a:r>
          </a:p>
          <a:p>
            <a:pPr lvl="0" fontAlgn="base"/>
            <a:r>
              <a:rPr lang="en-GB" dirty="0">
                <a:effectLst>
                  <a:outerShdw sx="0" sy="0">
                    <a:srgbClr val="000000"/>
                  </a:outerShdw>
                </a:effectLst>
              </a:rPr>
              <a:t>low unemployment,</a:t>
            </a:r>
            <a:endParaRPr lang="en-ZA" dirty="0">
              <a:effectLst>
                <a:outerShdw sx="0" sy="0">
                  <a:srgbClr val="000000"/>
                </a:outerShdw>
              </a:effectLst>
            </a:endParaRPr>
          </a:p>
          <a:p>
            <a:pPr lvl="0" fontAlgn="base"/>
            <a:r>
              <a:rPr lang="en-GB" dirty="0">
                <a:effectLst>
                  <a:outerShdw sx="0" sy="0">
                    <a:srgbClr val="000000"/>
                  </a:outerShdw>
                </a:effectLst>
              </a:rPr>
              <a:t>low inflation, </a:t>
            </a:r>
            <a:endParaRPr lang="en-ZA" dirty="0">
              <a:effectLst>
                <a:outerShdw sx="0" sy="0">
                  <a:srgbClr val="000000"/>
                </a:outerShdw>
              </a:effectLst>
            </a:endParaRPr>
          </a:p>
          <a:p>
            <a:pPr lvl="0" fontAlgn="base"/>
            <a:r>
              <a:rPr lang="en-GB" dirty="0">
                <a:effectLst>
                  <a:outerShdw sx="0" sy="0">
                    <a:srgbClr val="000000"/>
                  </a:outerShdw>
                </a:effectLst>
              </a:rPr>
              <a:t>economic growth, </a:t>
            </a:r>
            <a:endParaRPr lang="en-ZA" dirty="0">
              <a:effectLst>
                <a:outerShdw sx="0" sy="0">
                  <a:srgbClr val="000000"/>
                </a:outerShdw>
              </a:effectLst>
            </a:endParaRPr>
          </a:p>
          <a:p>
            <a:pPr lvl="0" fontAlgn="base"/>
            <a:r>
              <a:rPr lang="en-GB" dirty="0">
                <a:effectLst>
                  <a:outerShdw sx="0" sy="0">
                    <a:srgbClr val="000000"/>
                  </a:outerShdw>
                </a:effectLst>
              </a:rPr>
              <a:t>balance of external payments. </a:t>
            </a:r>
          </a:p>
          <a:p>
            <a:pPr lvl="0" fontAlgn="base"/>
            <a:endParaRPr lang="en-GB" dirty="0">
              <a:effectLst>
                <a:outerShdw sx="0" sy="0">
                  <a:srgbClr val="000000"/>
                </a:outerShdw>
              </a:effectLst>
            </a:endParaRPr>
          </a:p>
          <a:p>
            <a:pPr marL="0" indent="0" fontAlgn="base">
              <a:buNone/>
            </a:pPr>
            <a:r>
              <a:rPr lang="en-ZA" dirty="0"/>
              <a:t>Monetary policy is usually administered by a Government appointed "Central Bank", like the South African Reserve Bank.</a:t>
            </a:r>
          </a:p>
          <a:p>
            <a:pPr marL="0" lvl="0" indent="0" fontAlgn="base">
              <a:buNone/>
            </a:pPr>
            <a:endParaRPr lang="en-ZA" dirty="0">
              <a:effectLst>
                <a:outerShdw sx="0" sy="0">
                  <a:srgbClr val="000000"/>
                </a:outerShdw>
              </a:effectLst>
            </a:endParaRPr>
          </a:p>
          <a:p>
            <a:pPr marL="0" indent="0">
              <a:buNone/>
            </a:pPr>
            <a:endParaRPr lang="en-ZA" dirty="0"/>
          </a:p>
        </p:txBody>
      </p:sp>
    </p:spTree>
    <p:extLst>
      <p:ext uri="{BB962C8B-B14F-4D97-AF65-F5344CB8AC3E}">
        <p14:creationId xmlns:p14="http://schemas.microsoft.com/office/powerpoint/2010/main" val="989945341"/>
      </p:ext>
    </p:extLst>
  </p:cSld>
  <p:clrMapOvr>
    <a:masterClrMapping/>
  </p:clrMapOvr>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br>
              <a:rPr lang="en-ZA" dirty="0"/>
            </a:br>
            <a:br>
              <a:rPr lang="en-ZA" dirty="0"/>
            </a:br>
            <a:r>
              <a:rPr lang="en-ZA" dirty="0"/>
              <a:t>National and International Economy</a:t>
            </a:r>
            <a:br>
              <a:rPr lang="en-ZA" dirty="0"/>
            </a:br>
            <a:r>
              <a:rPr lang="en-ZA" dirty="0"/>
              <a:t> </a:t>
            </a: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271</a:t>
            </a:fld>
            <a:endParaRPr lang="en-ZA" dirty="0"/>
          </a:p>
        </p:txBody>
      </p:sp>
      <p:sp>
        <p:nvSpPr>
          <p:cNvPr id="4" name="Content Placeholder 3"/>
          <p:cNvSpPr>
            <a:spLocks noGrp="1"/>
          </p:cNvSpPr>
          <p:nvPr>
            <p:ph sz="quarter" idx="1"/>
          </p:nvPr>
        </p:nvSpPr>
        <p:spPr/>
        <p:txBody>
          <a:bodyPr>
            <a:normAutofit fontScale="92500" lnSpcReduction="10000"/>
          </a:bodyPr>
          <a:lstStyle/>
          <a:p>
            <a:pPr marL="0" lvl="0" indent="0" fontAlgn="base">
              <a:buNone/>
            </a:pPr>
            <a:r>
              <a:rPr lang="en-ZA" b="1" dirty="0">
                <a:effectLst>
                  <a:outerShdw sx="0" sy="0">
                    <a:srgbClr val="000000"/>
                  </a:outerShdw>
                </a:effectLst>
              </a:rPr>
              <a:t>Modern Monetary Policy</a:t>
            </a:r>
          </a:p>
          <a:p>
            <a:pPr marL="0" lvl="0" indent="0" fontAlgn="base">
              <a:buNone/>
            </a:pPr>
            <a:endParaRPr lang="en-ZA" dirty="0">
              <a:effectLst>
                <a:outerShdw sx="0" sy="0">
                  <a:srgbClr val="000000"/>
                </a:outerShdw>
              </a:effectLst>
            </a:endParaRPr>
          </a:p>
          <a:p>
            <a:pPr fontAlgn="base"/>
            <a:r>
              <a:rPr lang="en-ZA" dirty="0">
                <a:effectLst>
                  <a:outerShdw sx="0" sy="0">
                    <a:srgbClr val="000000"/>
                  </a:outerShdw>
                </a:effectLst>
              </a:rPr>
              <a:t>Governments realised that money supply affected economic activity and so they actively try to influence money supply through "monetary policy". </a:t>
            </a:r>
          </a:p>
          <a:p>
            <a:pPr fontAlgn="base"/>
            <a:endParaRPr lang="en-ZA" dirty="0">
              <a:effectLst>
                <a:outerShdw sx="0" sy="0">
                  <a:srgbClr val="000000"/>
                </a:outerShdw>
              </a:effectLst>
            </a:endParaRPr>
          </a:p>
          <a:p>
            <a:pPr fontAlgn="base"/>
            <a:r>
              <a:rPr lang="en-ZA" dirty="0">
                <a:effectLst>
                  <a:outerShdw sx="0" sy="0">
                    <a:srgbClr val="000000"/>
                  </a:outerShdw>
                </a:effectLst>
              </a:rPr>
              <a:t>Nations created central banks to establish "monetary authority". This meant that rather than accepting whatever happened to money supply, they would actively try to influence the amount of money available. </a:t>
            </a:r>
          </a:p>
          <a:p>
            <a:pPr fontAlgn="base"/>
            <a:endParaRPr lang="en-ZA" dirty="0">
              <a:effectLst>
                <a:outerShdw sx="0" sy="0">
                  <a:srgbClr val="000000"/>
                </a:outerShdw>
              </a:effectLst>
            </a:endParaRPr>
          </a:p>
          <a:p>
            <a:pPr fontAlgn="base"/>
            <a:r>
              <a:rPr lang="en-ZA" dirty="0">
                <a:effectLst>
                  <a:outerShdw sx="0" sy="0">
                    <a:srgbClr val="000000"/>
                  </a:outerShdw>
                </a:effectLst>
              </a:rPr>
              <a:t>This would influence credit creation and the overall level of economic activity.</a:t>
            </a:r>
          </a:p>
          <a:p>
            <a:pPr marL="0" lvl="0" indent="0" fontAlgn="base">
              <a:buNone/>
            </a:pPr>
            <a:endParaRPr lang="en-ZA" dirty="0">
              <a:effectLst>
                <a:outerShdw sx="0" sy="0">
                  <a:srgbClr val="000000"/>
                </a:outerShdw>
              </a:effectLst>
            </a:endParaRPr>
          </a:p>
          <a:p>
            <a:pPr marL="0" lvl="0" indent="0" fontAlgn="base">
              <a:buNone/>
            </a:pPr>
            <a:endParaRPr lang="en-ZA" dirty="0">
              <a:effectLst>
                <a:outerShdw sx="0" sy="0">
                  <a:srgbClr val="000000"/>
                </a:outerShdw>
              </a:effectLst>
            </a:endParaRPr>
          </a:p>
          <a:p>
            <a:pPr marL="0" indent="0">
              <a:buNone/>
            </a:pPr>
            <a:endParaRPr lang="en-ZA" dirty="0"/>
          </a:p>
        </p:txBody>
      </p:sp>
    </p:spTree>
    <p:extLst>
      <p:ext uri="{BB962C8B-B14F-4D97-AF65-F5344CB8AC3E}">
        <p14:creationId xmlns:p14="http://schemas.microsoft.com/office/powerpoint/2010/main" val="4263425006"/>
      </p:ext>
    </p:extLst>
  </p:cSld>
  <p:clrMapOvr>
    <a:masterClrMapping/>
  </p:clrMapOvr>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br>
              <a:rPr lang="en-ZA" dirty="0"/>
            </a:br>
            <a:br>
              <a:rPr lang="en-ZA" dirty="0"/>
            </a:br>
            <a:r>
              <a:rPr lang="en-ZA" dirty="0"/>
              <a:t>National and International Economy</a:t>
            </a:r>
            <a:br>
              <a:rPr lang="en-ZA" dirty="0"/>
            </a:br>
            <a:r>
              <a:rPr lang="en-ZA" dirty="0"/>
              <a:t> </a:t>
            </a: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272</a:t>
            </a:fld>
            <a:endParaRPr lang="en-ZA" dirty="0"/>
          </a:p>
        </p:txBody>
      </p:sp>
      <p:sp>
        <p:nvSpPr>
          <p:cNvPr id="4" name="Content Placeholder 3"/>
          <p:cNvSpPr>
            <a:spLocks noGrp="1"/>
          </p:cNvSpPr>
          <p:nvPr>
            <p:ph sz="quarter" idx="1"/>
          </p:nvPr>
        </p:nvSpPr>
        <p:spPr/>
        <p:txBody>
          <a:bodyPr>
            <a:normAutofit fontScale="92500" lnSpcReduction="10000"/>
          </a:bodyPr>
          <a:lstStyle/>
          <a:p>
            <a:pPr marL="0" lvl="0" indent="0" fontAlgn="base">
              <a:buNone/>
            </a:pPr>
            <a:r>
              <a:rPr lang="en-ZA" b="1" dirty="0">
                <a:effectLst>
                  <a:outerShdw sx="0" sy="0">
                    <a:srgbClr val="000000"/>
                  </a:outerShdw>
                </a:effectLst>
              </a:rPr>
              <a:t>The Effectiveness of Monetary Policy</a:t>
            </a:r>
          </a:p>
          <a:p>
            <a:pPr marL="0" lvl="0" indent="0" fontAlgn="base">
              <a:buNone/>
            </a:pPr>
            <a:endParaRPr lang="en-ZA" dirty="0">
              <a:effectLst>
                <a:outerShdw sx="0" sy="0">
                  <a:srgbClr val="000000"/>
                </a:outerShdw>
              </a:effectLst>
            </a:endParaRPr>
          </a:p>
          <a:p>
            <a:pPr fontAlgn="base"/>
            <a:r>
              <a:rPr lang="en-ZA" dirty="0">
                <a:effectLst>
                  <a:outerShdw sx="0" sy="0">
                    <a:srgbClr val="000000"/>
                  </a:outerShdw>
                </a:effectLst>
              </a:rPr>
              <a:t>At the extremes, monetary policy is a strong force. In countries such as the Russian Republic, Poland or Brazil, where the printing presses run fulltime to pay for government operations, money supply is expanding rapidly and the currency becomes rapidly worthless compared to goods and services it can buy. We have seen this trend in our neighbouring country Zimbabwe as well.</a:t>
            </a:r>
          </a:p>
          <a:p>
            <a:pPr marL="0" indent="0" fontAlgn="base">
              <a:buNone/>
            </a:pPr>
            <a:endParaRPr lang="en-ZA" dirty="0">
              <a:effectLst>
                <a:outerShdw sx="0" sy="0">
                  <a:srgbClr val="000000"/>
                </a:outerShdw>
              </a:effectLst>
            </a:endParaRPr>
          </a:p>
          <a:p>
            <a:pPr fontAlgn="base"/>
            <a:r>
              <a:rPr lang="en-ZA" dirty="0">
                <a:effectLst>
                  <a:outerShdw sx="0" sy="0">
                    <a:srgbClr val="000000"/>
                  </a:outerShdw>
                </a:effectLst>
              </a:rPr>
              <a:t>Very high levels of inflation or "hyperinflation" is the result. With 30-40% monthly inflation rates, citizens buy hard goods as soon as they receive payment in the currency and those on fixed income have their investments made worthless. </a:t>
            </a:r>
          </a:p>
          <a:p>
            <a:pPr marL="0" lvl="0" indent="0" fontAlgn="base">
              <a:buNone/>
            </a:pPr>
            <a:endParaRPr lang="en-ZA" dirty="0">
              <a:effectLst>
                <a:outerShdw sx="0" sy="0">
                  <a:srgbClr val="000000"/>
                </a:outerShdw>
              </a:effectLst>
            </a:endParaRPr>
          </a:p>
          <a:p>
            <a:pPr marL="0" lvl="0" indent="0" fontAlgn="base">
              <a:buNone/>
            </a:pPr>
            <a:endParaRPr lang="en-ZA" dirty="0">
              <a:effectLst>
                <a:outerShdw sx="0" sy="0">
                  <a:srgbClr val="000000"/>
                </a:outerShdw>
              </a:effectLst>
            </a:endParaRPr>
          </a:p>
          <a:p>
            <a:pPr marL="0" indent="0">
              <a:buNone/>
            </a:pPr>
            <a:endParaRPr lang="en-ZA" dirty="0"/>
          </a:p>
        </p:txBody>
      </p:sp>
    </p:spTree>
    <p:extLst>
      <p:ext uri="{BB962C8B-B14F-4D97-AF65-F5344CB8AC3E}">
        <p14:creationId xmlns:p14="http://schemas.microsoft.com/office/powerpoint/2010/main" val="2419559053"/>
      </p:ext>
    </p:extLst>
  </p:cSld>
  <p:clrMapOvr>
    <a:masterClrMapping/>
  </p:clrMapOvr>
</p:sld>
</file>

<file path=ppt/slides/slide2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br>
              <a:rPr lang="en-ZA" dirty="0"/>
            </a:br>
            <a:br>
              <a:rPr lang="en-ZA" dirty="0"/>
            </a:br>
            <a:r>
              <a:rPr lang="en-ZA" dirty="0"/>
              <a:t>National and International Economy</a:t>
            </a:r>
            <a:br>
              <a:rPr lang="en-ZA" dirty="0"/>
            </a:br>
            <a:r>
              <a:rPr lang="en-ZA" dirty="0"/>
              <a:t> </a:t>
            </a: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273</a:t>
            </a:fld>
            <a:endParaRPr lang="en-ZA" dirty="0"/>
          </a:p>
        </p:txBody>
      </p:sp>
      <p:sp>
        <p:nvSpPr>
          <p:cNvPr id="4" name="Content Placeholder 3"/>
          <p:cNvSpPr>
            <a:spLocks noGrp="1"/>
          </p:cNvSpPr>
          <p:nvPr>
            <p:ph sz="quarter" idx="1"/>
          </p:nvPr>
        </p:nvSpPr>
        <p:spPr/>
        <p:txBody>
          <a:bodyPr>
            <a:normAutofit/>
          </a:bodyPr>
          <a:lstStyle/>
          <a:p>
            <a:pPr fontAlgn="base"/>
            <a:r>
              <a:rPr lang="en-ZA" dirty="0">
                <a:effectLst>
                  <a:outerShdw sx="0" sy="0">
                    <a:srgbClr val="000000"/>
                  </a:outerShdw>
                </a:effectLst>
              </a:rPr>
              <a:t>At the other extreme, restrictive monetary policy has shown its effectiveness with considerable force. </a:t>
            </a:r>
          </a:p>
          <a:p>
            <a:pPr fontAlgn="base"/>
            <a:endParaRPr lang="en-ZA" dirty="0">
              <a:effectLst>
                <a:outerShdw sx="0" sy="0">
                  <a:srgbClr val="000000"/>
                </a:outerShdw>
              </a:effectLst>
            </a:endParaRPr>
          </a:p>
          <a:p>
            <a:pPr fontAlgn="base"/>
            <a:r>
              <a:rPr lang="en-ZA" dirty="0">
                <a:effectLst>
                  <a:outerShdw sx="0" sy="0">
                    <a:srgbClr val="000000"/>
                  </a:outerShdw>
                </a:effectLst>
              </a:rPr>
              <a:t>Germany  has maintained a very stable monetary regime and resulting low levels of inflation.</a:t>
            </a:r>
          </a:p>
          <a:p>
            <a:pPr fontAlgn="base"/>
            <a:endParaRPr lang="en-ZA" dirty="0">
              <a:effectLst>
                <a:outerShdw sx="0" sy="0">
                  <a:srgbClr val="000000"/>
                </a:outerShdw>
              </a:effectLst>
            </a:endParaRPr>
          </a:p>
          <a:p>
            <a:pPr fontAlgn="base"/>
            <a:r>
              <a:rPr lang="en-ZA" dirty="0">
                <a:effectLst>
                  <a:outerShdw sx="0" sy="0">
                    <a:srgbClr val="000000"/>
                  </a:outerShdw>
                </a:effectLst>
              </a:rPr>
              <a:t> In any event, insights into monetary policy are very important to the investor. The availability of money and credit are key considerations in the pricing of an investment.</a:t>
            </a:r>
          </a:p>
          <a:p>
            <a:pPr marL="0" lvl="0" indent="0" fontAlgn="base">
              <a:buNone/>
            </a:pPr>
            <a:endParaRPr lang="en-ZA" dirty="0">
              <a:effectLst>
                <a:outerShdw sx="0" sy="0">
                  <a:srgbClr val="000000"/>
                </a:outerShdw>
              </a:effectLst>
            </a:endParaRPr>
          </a:p>
          <a:p>
            <a:pPr marL="0" lvl="0" indent="0" fontAlgn="base">
              <a:buNone/>
            </a:pPr>
            <a:endParaRPr lang="en-ZA" dirty="0">
              <a:effectLst>
                <a:outerShdw sx="0" sy="0">
                  <a:srgbClr val="000000"/>
                </a:outerShdw>
              </a:effectLst>
            </a:endParaRPr>
          </a:p>
          <a:p>
            <a:pPr marL="0" indent="0">
              <a:buNone/>
            </a:pPr>
            <a:endParaRPr lang="en-ZA" dirty="0"/>
          </a:p>
        </p:txBody>
      </p:sp>
    </p:spTree>
    <p:extLst>
      <p:ext uri="{BB962C8B-B14F-4D97-AF65-F5344CB8AC3E}">
        <p14:creationId xmlns:p14="http://schemas.microsoft.com/office/powerpoint/2010/main" val="523728938"/>
      </p:ext>
    </p:extLst>
  </p:cSld>
  <p:clrMapOvr>
    <a:masterClrMapping/>
  </p:clrMapOvr>
</p:sld>
</file>

<file path=ppt/slides/slide2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br>
              <a:rPr lang="en-ZA" dirty="0"/>
            </a:br>
            <a:br>
              <a:rPr lang="en-ZA" dirty="0"/>
            </a:br>
            <a:br>
              <a:rPr lang="en-ZA" dirty="0"/>
            </a:br>
            <a:r>
              <a:rPr lang="en-ZA" dirty="0"/>
              <a:t>Operations of a Modern Central Bank</a:t>
            </a:r>
            <a:br>
              <a:rPr lang="en-ZA" dirty="0"/>
            </a:br>
            <a:br>
              <a:rPr lang="en-ZA" dirty="0"/>
            </a:br>
            <a:r>
              <a:rPr lang="en-ZA" dirty="0"/>
              <a:t> </a:t>
            </a: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274</a:t>
            </a:fld>
            <a:endParaRPr lang="en-ZA" dirty="0"/>
          </a:p>
        </p:txBody>
      </p:sp>
      <p:sp>
        <p:nvSpPr>
          <p:cNvPr id="4" name="Content Placeholder 3"/>
          <p:cNvSpPr>
            <a:spLocks noGrp="1"/>
          </p:cNvSpPr>
          <p:nvPr>
            <p:ph sz="quarter" idx="1"/>
          </p:nvPr>
        </p:nvSpPr>
        <p:spPr/>
        <p:txBody>
          <a:bodyPr>
            <a:normAutofit/>
          </a:bodyPr>
          <a:lstStyle/>
          <a:p>
            <a:pPr marL="0" indent="0">
              <a:buNone/>
            </a:pPr>
            <a:endParaRPr lang="en-ZA" sz="2200" dirty="0"/>
          </a:p>
          <a:p>
            <a:r>
              <a:rPr lang="en-ZA" sz="2200" dirty="0"/>
              <a:t>The Central Bank attempts to achieve economic stability by varying the quantity of money in circulation, the cost and availability of credit, and the composition of a country's national debt. </a:t>
            </a:r>
          </a:p>
          <a:p>
            <a:pPr marL="0" indent="0">
              <a:buNone/>
            </a:pPr>
            <a:r>
              <a:rPr lang="en-ZA" sz="2200" b="1" dirty="0"/>
              <a:t> </a:t>
            </a:r>
            <a:endParaRPr lang="en-ZA" sz="2200" dirty="0"/>
          </a:p>
          <a:p>
            <a:pPr marL="0" indent="0">
              <a:buNone/>
            </a:pPr>
            <a:r>
              <a:rPr lang="en-ZA" sz="2200" b="1" dirty="0"/>
              <a:t>The Central Bank has three instruments available to it in order to implement monetary policy:</a:t>
            </a:r>
          </a:p>
          <a:p>
            <a:pPr marL="0" indent="0">
              <a:buNone/>
            </a:pPr>
            <a:endParaRPr lang="en-ZA" sz="2200" b="1" dirty="0"/>
          </a:p>
          <a:p>
            <a:pPr lvl="0" fontAlgn="base"/>
            <a:r>
              <a:rPr lang="en-GB" sz="2200" dirty="0">
                <a:effectLst>
                  <a:outerShdw sx="0" sy="0">
                    <a:srgbClr val="000000"/>
                  </a:outerShdw>
                </a:effectLst>
              </a:rPr>
              <a:t>Open market operations </a:t>
            </a:r>
            <a:endParaRPr lang="en-ZA" sz="2200" dirty="0">
              <a:effectLst>
                <a:outerShdw sx="0" sy="0">
                  <a:srgbClr val="000000"/>
                </a:outerShdw>
              </a:effectLst>
            </a:endParaRPr>
          </a:p>
          <a:p>
            <a:pPr lvl="0" fontAlgn="base"/>
            <a:r>
              <a:rPr lang="en-GB" sz="2200" dirty="0">
                <a:effectLst>
                  <a:outerShdw sx="0" sy="0">
                    <a:srgbClr val="000000"/>
                  </a:outerShdw>
                </a:effectLst>
              </a:rPr>
              <a:t>Reserve requirements </a:t>
            </a:r>
            <a:endParaRPr lang="en-ZA" sz="2200" dirty="0">
              <a:effectLst>
                <a:outerShdw sx="0" sy="0">
                  <a:srgbClr val="000000"/>
                </a:outerShdw>
              </a:effectLst>
            </a:endParaRPr>
          </a:p>
          <a:p>
            <a:pPr lvl="0" fontAlgn="base"/>
            <a:r>
              <a:rPr lang="en-GB" sz="2200" dirty="0">
                <a:effectLst>
                  <a:outerShdw sx="0" sy="0">
                    <a:srgbClr val="000000"/>
                  </a:outerShdw>
                </a:effectLst>
              </a:rPr>
              <a:t>The 'Discount Window'</a:t>
            </a:r>
            <a:endParaRPr lang="en-ZA" sz="2200" dirty="0">
              <a:effectLst>
                <a:outerShdw sx="0" sy="0">
                  <a:srgbClr val="000000"/>
                </a:outerShdw>
              </a:effectLst>
            </a:endParaRPr>
          </a:p>
          <a:p>
            <a:pPr marL="0" lvl="0" indent="0" fontAlgn="base">
              <a:buNone/>
            </a:pPr>
            <a:endParaRPr lang="en-ZA" dirty="0">
              <a:effectLst>
                <a:outerShdw sx="0" sy="0">
                  <a:srgbClr val="000000"/>
                </a:outerShdw>
              </a:effectLst>
            </a:endParaRPr>
          </a:p>
          <a:p>
            <a:pPr marL="0" lvl="0" indent="0" fontAlgn="base">
              <a:buNone/>
            </a:pPr>
            <a:endParaRPr lang="en-ZA" dirty="0">
              <a:effectLst>
                <a:outerShdw sx="0" sy="0">
                  <a:srgbClr val="000000"/>
                </a:outerShdw>
              </a:effectLst>
            </a:endParaRPr>
          </a:p>
          <a:p>
            <a:pPr marL="0" indent="0">
              <a:buNone/>
            </a:pPr>
            <a:endParaRPr lang="en-ZA" dirty="0"/>
          </a:p>
        </p:txBody>
      </p:sp>
    </p:spTree>
    <p:extLst>
      <p:ext uri="{BB962C8B-B14F-4D97-AF65-F5344CB8AC3E}">
        <p14:creationId xmlns:p14="http://schemas.microsoft.com/office/powerpoint/2010/main" val="2793259455"/>
      </p:ext>
    </p:extLst>
  </p:cSld>
  <p:clrMapOvr>
    <a:masterClrMapping/>
  </p:clrMapOvr>
</p:sld>
</file>

<file path=ppt/slides/slide2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br>
              <a:rPr lang="en-ZA" dirty="0"/>
            </a:br>
            <a:br>
              <a:rPr lang="en-ZA" dirty="0"/>
            </a:br>
            <a:br>
              <a:rPr lang="en-ZA" dirty="0"/>
            </a:br>
            <a:r>
              <a:rPr lang="en-ZA" dirty="0"/>
              <a:t>Operations of a Modern Central Bank</a:t>
            </a:r>
            <a:br>
              <a:rPr lang="en-ZA" dirty="0"/>
            </a:br>
            <a:br>
              <a:rPr lang="en-ZA" dirty="0"/>
            </a:br>
            <a:r>
              <a:rPr lang="en-ZA" dirty="0"/>
              <a:t> </a:t>
            </a: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275</a:t>
            </a:fld>
            <a:endParaRPr lang="en-ZA" dirty="0"/>
          </a:p>
        </p:txBody>
      </p:sp>
      <p:sp>
        <p:nvSpPr>
          <p:cNvPr id="4" name="Content Placeholder 3"/>
          <p:cNvSpPr>
            <a:spLocks noGrp="1"/>
          </p:cNvSpPr>
          <p:nvPr>
            <p:ph sz="quarter" idx="1"/>
          </p:nvPr>
        </p:nvSpPr>
        <p:spPr/>
        <p:txBody>
          <a:bodyPr>
            <a:normAutofit/>
          </a:bodyPr>
          <a:lstStyle/>
          <a:p>
            <a:pPr marL="0" indent="0">
              <a:buNone/>
            </a:pPr>
            <a:r>
              <a:rPr lang="en-ZA" b="1" dirty="0"/>
              <a:t>Open market operations</a:t>
            </a:r>
            <a:r>
              <a:rPr lang="en-ZA" dirty="0"/>
              <a:t> are the buying or selling of Government bonds by the Central Bank in the open market. </a:t>
            </a:r>
          </a:p>
          <a:p>
            <a:pPr marL="0" indent="0">
              <a:buNone/>
            </a:pPr>
            <a:endParaRPr lang="en-ZA" dirty="0"/>
          </a:p>
          <a:p>
            <a:pPr lvl="0" fontAlgn="base"/>
            <a:r>
              <a:rPr lang="en-GB" dirty="0">
                <a:effectLst>
                  <a:outerShdw sx="0" sy="0">
                    <a:srgbClr val="000000"/>
                  </a:outerShdw>
                </a:effectLst>
              </a:rPr>
              <a:t>If the Central Bank were to buy bonds, the effect would be to expand the money supply and hence lower interest rates, the opposite is true if bonds are sold. </a:t>
            </a:r>
          </a:p>
          <a:p>
            <a:pPr marL="0" lvl="0" indent="0" fontAlgn="base">
              <a:buNone/>
            </a:pPr>
            <a:endParaRPr lang="en-ZA" dirty="0">
              <a:effectLst>
                <a:outerShdw sx="0" sy="0">
                  <a:srgbClr val="000000"/>
                </a:outerShdw>
              </a:effectLst>
            </a:endParaRPr>
          </a:p>
          <a:p>
            <a:pPr lvl="0" fontAlgn="base"/>
            <a:r>
              <a:rPr lang="en-GB" dirty="0">
                <a:effectLst>
                  <a:outerShdw sx="0" sy="0">
                    <a:srgbClr val="000000"/>
                  </a:outerShdw>
                </a:effectLst>
              </a:rPr>
              <a:t>This is the most widely used instrument in the day to day control of the money supply due to its ease of use, and the relatively smooth interaction it has with the economy as a whole. </a:t>
            </a:r>
            <a:endParaRPr lang="en-ZA" dirty="0">
              <a:effectLst>
                <a:outerShdw sx="0" sy="0">
                  <a:srgbClr val="000000"/>
                </a:outerShdw>
              </a:effectLst>
            </a:endParaRPr>
          </a:p>
          <a:p>
            <a:pPr marL="0" lvl="0" indent="0" fontAlgn="base">
              <a:buNone/>
            </a:pPr>
            <a:endParaRPr lang="en-ZA" dirty="0">
              <a:effectLst>
                <a:outerShdw sx="0" sy="0">
                  <a:srgbClr val="000000"/>
                </a:outerShdw>
              </a:effectLst>
            </a:endParaRPr>
          </a:p>
          <a:p>
            <a:pPr marL="0" lvl="0" indent="0" fontAlgn="base">
              <a:buNone/>
            </a:pPr>
            <a:endParaRPr lang="en-ZA" dirty="0">
              <a:effectLst>
                <a:outerShdw sx="0" sy="0">
                  <a:srgbClr val="000000"/>
                </a:outerShdw>
              </a:effectLst>
            </a:endParaRPr>
          </a:p>
          <a:p>
            <a:pPr marL="0" indent="0">
              <a:buNone/>
            </a:pPr>
            <a:endParaRPr lang="en-ZA" dirty="0"/>
          </a:p>
        </p:txBody>
      </p:sp>
    </p:spTree>
    <p:extLst>
      <p:ext uri="{BB962C8B-B14F-4D97-AF65-F5344CB8AC3E}">
        <p14:creationId xmlns:p14="http://schemas.microsoft.com/office/powerpoint/2010/main" val="53246450"/>
      </p:ext>
    </p:extLst>
  </p:cSld>
  <p:clrMapOvr>
    <a:masterClrMapping/>
  </p:clrMapOvr>
</p:sld>
</file>

<file path=ppt/slides/slide2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74638"/>
            <a:ext cx="8219256" cy="601125"/>
          </a:xfrm>
        </p:spPr>
        <p:txBody>
          <a:bodyPr>
            <a:normAutofit fontScale="90000"/>
          </a:bodyPr>
          <a:lstStyle/>
          <a:p>
            <a:pPr algn="ctr"/>
            <a:br>
              <a:rPr lang="en-ZA" dirty="0"/>
            </a:br>
            <a:br>
              <a:rPr lang="en-ZA" dirty="0"/>
            </a:br>
            <a:br>
              <a:rPr lang="en-ZA" dirty="0"/>
            </a:br>
            <a:r>
              <a:rPr lang="en-ZA" dirty="0"/>
              <a:t>Operations of a Modern Central Bank</a:t>
            </a:r>
            <a:br>
              <a:rPr lang="en-ZA" dirty="0"/>
            </a:br>
            <a:br>
              <a:rPr lang="en-ZA" dirty="0"/>
            </a:br>
            <a:r>
              <a:rPr lang="en-ZA" dirty="0"/>
              <a:t> </a:t>
            </a: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276</a:t>
            </a:fld>
            <a:endParaRPr lang="en-ZA" dirty="0"/>
          </a:p>
        </p:txBody>
      </p:sp>
      <p:sp>
        <p:nvSpPr>
          <p:cNvPr id="4" name="Content Placeholder 3"/>
          <p:cNvSpPr>
            <a:spLocks noGrp="1"/>
          </p:cNvSpPr>
          <p:nvPr>
            <p:ph sz="quarter" idx="1"/>
          </p:nvPr>
        </p:nvSpPr>
        <p:spPr>
          <a:xfrm>
            <a:off x="467544" y="988293"/>
            <a:ext cx="8219256" cy="5464022"/>
          </a:xfrm>
        </p:spPr>
        <p:txBody>
          <a:bodyPr>
            <a:normAutofit fontScale="92500" lnSpcReduction="20000"/>
          </a:bodyPr>
          <a:lstStyle/>
          <a:p>
            <a:pPr marL="0" indent="0">
              <a:buNone/>
            </a:pPr>
            <a:r>
              <a:rPr lang="en-ZA" b="1" dirty="0"/>
              <a:t>Reserve requirements</a:t>
            </a:r>
            <a:r>
              <a:rPr lang="en-ZA" dirty="0"/>
              <a:t> are a percentage of commercial banks', and other depository institutions', demand deposit liabilities (i.e. cheque accounts) that must be kept on deposit at the Central Bank as a requirement of Banking Regulations. </a:t>
            </a:r>
          </a:p>
          <a:p>
            <a:pPr marL="0" indent="0">
              <a:buNone/>
            </a:pPr>
            <a:endParaRPr lang="en-ZA" dirty="0"/>
          </a:p>
          <a:p>
            <a:pPr lvl="0" fontAlgn="base"/>
            <a:r>
              <a:rPr lang="en-GB" dirty="0">
                <a:effectLst>
                  <a:outerShdw sx="0" sy="0">
                    <a:srgbClr val="000000"/>
                  </a:outerShdw>
                </a:effectLst>
              </a:rPr>
              <a:t>Though seldom used, this percentage may be changed by the Central Bank at any time, thereby affecting the money supply and credit conditions.</a:t>
            </a:r>
            <a:endParaRPr lang="en-ZA" dirty="0">
              <a:effectLst>
                <a:outerShdw sx="0" sy="0">
                  <a:srgbClr val="000000"/>
                </a:outerShdw>
              </a:effectLst>
            </a:endParaRPr>
          </a:p>
          <a:p>
            <a:pPr lvl="0" fontAlgn="base"/>
            <a:r>
              <a:rPr lang="en-GB" dirty="0">
                <a:effectLst>
                  <a:outerShdw sx="0" sy="0">
                    <a:srgbClr val="000000"/>
                  </a:outerShdw>
                </a:effectLst>
              </a:rPr>
              <a:t> If the reserve requirement percentage is increased, this would reduce the money supply by requiring a larger percentage of the banks, and depository institutions, demand deposits to be held by the Central Bank, thus taking them out of supply. </a:t>
            </a:r>
            <a:endParaRPr lang="en-ZA" dirty="0">
              <a:effectLst>
                <a:outerShdw sx="0" sy="0">
                  <a:srgbClr val="000000"/>
                </a:outerShdw>
              </a:effectLst>
            </a:endParaRPr>
          </a:p>
          <a:p>
            <a:pPr lvl="0" fontAlgn="base"/>
            <a:r>
              <a:rPr lang="en-GB" dirty="0">
                <a:effectLst>
                  <a:outerShdw sx="0" sy="0">
                    <a:srgbClr val="000000"/>
                  </a:outerShdw>
                </a:effectLst>
              </a:rPr>
              <a:t>As a result, an increase in reserve requirements would increase interest rates, as less currency is available to borrowers. </a:t>
            </a:r>
            <a:endParaRPr lang="en-ZA" dirty="0">
              <a:effectLst>
                <a:outerShdw sx="0" sy="0">
                  <a:srgbClr val="000000"/>
                </a:outerShdw>
              </a:effectLst>
            </a:endParaRPr>
          </a:p>
          <a:p>
            <a:pPr lvl="0" fontAlgn="base"/>
            <a:r>
              <a:rPr lang="en-GB" dirty="0">
                <a:effectLst>
                  <a:outerShdw sx="0" sy="0">
                    <a:srgbClr val="000000"/>
                  </a:outerShdw>
                </a:effectLst>
              </a:rPr>
              <a:t>This type of action is only performed occasionally as it affects money supply in a major way. </a:t>
            </a:r>
            <a:endParaRPr lang="en-ZA" dirty="0">
              <a:effectLst>
                <a:outerShdw sx="0" sy="0">
                  <a:srgbClr val="000000"/>
                </a:outerShdw>
              </a:effectLst>
            </a:endParaRPr>
          </a:p>
          <a:p>
            <a:pPr lvl="0" fontAlgn="base"/>
            <a:r>
              <a:rPr lang="en-GB" dirty="0">
                <a:effectLst>
                  <a:outerShdw sx="0" sy="0">
                    <a:srgbClr val="000000"/>
                  </a:outerShdw>
                </a:effectLst>
              </a:rPr>
              <a:t>Altering reserve requirements is not simply a short-term corrective measure, but it is a long-term shift in the money supply. </a:t>
            </a:r>
            <a:endParaRPr lang="en-ZA" dirty="0">
              <a:effectLst>
                <a:outerShdw sx="0" sy="0">
                  <a:srgbClr val="000000"/>
                </a:outerShdw>
              </a:effectLst>
            </a:endParaRPr>
          </a:p>
          <a:p>
            <a:pPr marL="0" lvl="0" indent="0" fontAlgn="base">
              <a:buNone/>
            </a:pPr>
            <a:endParaRPr lang="en-ZA" dirty="0">
              <a:effectLst>
                <a:outerShdw sx="0" sy="0">
                  <a:srgbClr val="000000"/>
                </a:outerShdw>
              </a:effectLst>
            </a:endParaRPr>
          </a:p>
          <a:p>
            <a:pPr marL="0" indent="0">
              <a:buNone/>
            </a:pPr>
            <a:endParaRPr lang="en-ZA" dirty="0"/>
          </a:p>
        </p:txBody>
      </p:sp>
    </p:spTree>
    <p:extLst>
      <p:ext uri="{BB962C8B-B14F-4D97-AF65-F5344CB8AC3E}">
        <p14:creationId xmlns:p14="http://schemas.microsoft.com/office/powerpoint/2010/main" val="856663686"/>
      </p:ext>
    </p:extLst>
  </p:cSld>
  <p:clrMapOvr>
    <a:masterClrMapping/>
  </p:clrMapOvr>
</p:sld>
</file>

<file path=ppt/slides/slide2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74638"/>
            <a:ext cx="8219256" cy="601125"/>
          </a:xfrm>
        </p:spPr>
        <p:txBody>
          <a:bodyPr>
            <a:normAutofit fontScale="90000"/>
          </a:bodyPr>
          <a:lstStyle/>
          <a:p>
            <a:pPr algn="ctr"/>
            <a:br>
              <a:rPr lang="en-ZA" dirty="0"/>
            </a:br>
            <a:br>
              <a:rPr lang="en-ZA" dirty="0"/>
            </a:br>
            <a:br>
              <a:rPr lang="en-ZA" dirty="0"/>
            </a:br>
            <a:r>
              <a:rPr lang="en-ZA" dirty="0"/>
              <a:t>Operations of a Modern Central Bank</a:t>
            </a:r>
            <a:br>
              <a:rPr lang="en-ZA" dirty="0"/>
            </a:br>
            <a:br>
              <a:rPr lang="en-ZA" dirty="0"/>
            </a:br>
            <a:r>
              <a:rPr lang="en-ZA" dirty="0"/>
              <a:t> </a:t>
            </a: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277</a:t>
            </a:fld>
            <a:endParaRPr lang="en-ZA" dirty="0"/>
          </a:p>
        </p:txBody>
      </p:sp>
      <p:sp>
        <p:nvSpPr>
          <p:cNvPr id="4" name="Content Placeholder 3"/>
          <p:cNvSpPr>
            <a:spLocks noGrp="1"/>
          </p:cNvSpPr>
          <p:nvPr>
            <p:ph sz="quarter" idx="1"/>
          </p:nvPr>
        </p:nvSpPr>
        <p:spPr>
          <a:xfrm>
            <a:off x="467544" y="988293"/>
            <a:ext cx="8219256" cy="4680000"/>
          </a:xfrm>
        </p:spPr>
        <p:txBody>
          <a:bodyPr>
            <a:normAutofit fontScale="85000" lnSpcReduction="20000"/>
          </a:bodyPr>
          <a:lstStyle/>
          <a:p>
            <a:pPr marL="0" indent="0">
              <a:buNone/>
            </a:pPr>
            <a:r>
              <a:rPr lang="en-ZA" sz="2600" b="1" dirty="0"/>
              <a:t>Finally, the Discount Window</a:t>
            </a:r>
            <a:r>
              <a:rPr lang="en-ZA" sz="2600" dirty="0"/>
              <a:t> is where the commercial banks, and other depository institutions, are able to borrow reserves from the Central Bank at a discount rate. </a:t>
            </a:r>
          </a:p>
          <a:p>
            <a:pPr marL="0" indent="0">
              <a:buNone/>
            </a:pPr>
            <a:endParaRPr lang="en-ZA" sz="2600" dirty="0"/>
          </a:p>
          <a:p>
            <a:pPr lvl="0" fontAlgn="base"/>
            <a:r>
              <a:rPr lang="en-GB" sz="2600" dirty="0">
                <a:effectLst>
                  <a:outerShdw sx="0" sy="0">
                    <a:srgbClr val="000000"/>
                  </a:outerShdw>
                </a:effectLst>
              </a:rPr>
              <a:t>This rate is usually set below short term market rates (T-bills).</a:t>
            </a:r>
            <a:endParaRPr lang="en-ZA" sz="2600" dirty="0">
              <a:effectLst>
                <a:outerShdw sx="0" sy="0">
                  <a:srgbClr val="000000"/>
                </a:outerShdw>
              </a:effectLst>
            </a:endParaRPr>
          </a:p>
          <a:p>
            <a:pPr lvl="0" fontAlgn="base"/>
            <a:r>
              <a:rPr lang="en-GB" sz="2600" dirty="0">
                <a:effectLst>
                  <a:outerShdw sx="0" sy="0">
                    <a:srgbClr val="000000"/>
                  </a:outerShdw>
                </a:effectLst>
              </a:rPr>
              <a:t> This enables the institutions to vary credit conditions (i.e., the amount of money they have to loan out), thereby affecting the money supply.</a:t>
            </a:r>
            <a:endParaRPr lang="en-ZA" sz="2600" dirty="0">
              <a:effectLst>
                <a:outerShdw sx="0" sy="0">
                  <a:srgbClr val="000000"/>
                </a:outerShdw>
              </a:effectLst>
            </a:endParaRPr>
          </a:p>
          <a:p>
            <a:pPr lvl="0" fontAlgn="base"/>
            <a:r>
              <a:rPr lang="en-GB" sz="2600" dirty="0">
                <a:effectLst>
                  <a:outerShdw sx="0" sy="0">
                    <a:srgbClr val="000000"/>
                  </a:outerShdw>
                </a:effectLst>
              </a:rPr>
              <a:t> The Discount Window is the only instrument which the Central Banks do not have total control over. </a:t>
            </a:r>
            <a:endParaRPr lang="en-ZA" sz="2600" dirty="0">
              <a:effectLst>
                <a:outerShdw sx="0" sy="0">
                  <a:srgbClr val="000000"/>
                </a:outerShdw>
              </a:effectLst>
            </a:endParaRPr>
          </a:p>
          <a:p>
            <a:r>
              <a:rPr lang="en-ZA" sz="2600" dirty="0"/>
              <a:t>In theory, if money supply is affected, then monetary policy can establish ranges for inflation, unemployment, interest rates, and economic growth. A stable financial environment can be created in which savings and investment can occur, allowing for the growth of the economy as a whole. </a:t>
            </a:r>
          </a:p>
          <a:p>
            <a:pPr marL="0" lvl="0" indent="0" fontAlgn="base">
              <a:buNone/>
            </a:pPr>
            <a:endParaRPr lang="en-ZA" dirty="0">
              <a:effectLst>
                <a:outerShdw sx="0" sy="0">
                  <a:srgbClr val="000000"/>
                </a:outerShdw>
              </a:effectLst>
            </a:endParaRPr>
          </a:p>
          <a:p>
            <a:pPr marL="0" indent="0">
              <a:buNone/>
            </a:pPr>
            <a:endParaRPr lang="en-ZA" dirty="0"/>
          </a:p>
        </p:txBody>
      </p:sp>
    </p:spTree>
    <p:extLst>
      <p:ext uri="{BB962C8B-B14F-4D97-AF65-F5344CB8AC3E}">
        <p14:creationId xmlns:p14="http://schemas.microsoft.com/office/powerpoint/2010/main" val="2929553235"/>
      </p:ext>
    </p:extLst>
  </p:cSld>
  <p:clrMapOvr>
    <a:masterClrMapping/>
  </p:clrMapOvr>
</p:sld>
</file>

<file path=ppt/slides/slide2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ZA" dirty="0"/>
              <a:t>The South African Economy</a:t>
            </a: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278</a:t>
            </a:fld>
            <a:endParaRPr lang="en-ZA" dirty="0"/>
          </a:p>
        </p:txBody>
      </p:sp>
      <p:sp>
        <p:nvSpPr>
          <p:cNvPr id="4" name="Content Placeholder 3"/>
          <p:cNvSpPr>
            <a:spLocks noGrp="1"/>
          </p:cNvSpPr>
          <p:nvPr>
            <p:ph sz="quarter" idx="1"/>
          </p:nvPr>
        </p:nvSpPr>
        <p:spPr/>
        <p:txBody>
          <a:bodyPr>
            <a:normAutofit/>
          </a:bodyPr>
          <a:lstStyle/>
          <a:p>
            <a:pPr marL="0" indent="0">
              <a:buNone/>
            </a:pPr>
            <a:r>
              <a:rPr lang="en-ZA" sz="2200" dirty="0"/>
              <a:t>Our economy in South Africa is mixed – both capitalism and socialism.</a:t>
            </a:r>
          </a:p>
          <a:p>
            <a:endParaRPr lang="en-ZA" sz="2200" dirty="0"/>
          </a:p>
          <a:p>
            <a:r>
              <a:rPr lang="en-ZA" sz="2200" dirty="0"/>
              <a:t>Capitalism = where production facilities are privately owned.</a:t>
            </a:r>
          </a:p>
          <a:p>
            <a:r>
              <a:rPr lang="en-ZA" sz="2200" dirty="0"/>
              <a:t>Socialism = where production facilities are publicly owned (by the  government)</a:t>
            </a:r>
          </a:p>
          <a:p>
            <a:endParaRPr lang="en-ZA" sz="2200" dirty="0"/>
          </a:p>
          <a:p>
            <a:pPr marL="0" indent="0">
              <a:buNone/>
            </a:pPr>
            <a:r>
              <a:rPr lang="en-ZA" sz="2200" dirty="0"/>
              <a:t>A mixed economy has the advantage of both private ownership with its ability to introduce innovations and to meet the needs of the private sector; and government action that can provide collective needs such as – policing, education and roads.</a:t>
            </a:r>
          </a:p>
          <a:p>
            <a:endParaRPr lang="en-ZA" dirty="0"/>
          </a:p>
        </p:txBody>
      </p:sp>
    </p:spTree>
    <p:extLst>
      <p:ext uri="{BB962C8B-B14F-4D97-AF65-F5344CB8AC3E}">
        <p14:creationId xmlns:p14="http://schemas.microsoft.com/office/powerpoint/2010/main" val="1166016724"/>
      </p:ext>
    </p:extLst>
  </p:cSld>
  <p:clrMapOvr>
    <a:masterClrMapping/>
  </p:clrMapOvr>
</p:sld>
</file>

<file path=ppt/slides/slide2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ZA" dirty="0"/>
              <a:t>The South African Reserve Bank</a:t>
            </a: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279</a:t>
            </a:fld>
            <a:endParaRPr lang="en-ZA" dirty="0"/>
          </a:p>
        </p:txBody>
      </p:sp>
      <p:sp>
        <p:nvSpPr>
          <p:cNvPr id="4" name="Content Placeholder 3"/>
          <p:cNvSpPr>
            <a:spLocks noGrp="1"/>
          </p:cNvSpPr>
          <p:nvPr>
            <p:ph sz="quarter" idx="1"/>
          </p:nvPr>
        </p:nvSpPr>
        <p:spPr/>
        <p:txBody>
          <a:bodyPr/>
          <a:lstStyle/>
          <a:p>
            <a:pPr marL="0" indent="0">
              <a:buNone/>
            </a:pPr>
            <a:endParaRPr lang="en-ZA" dirty="0"/>
          </a:p>
          <a:p>
            <a:pPr fontAlgn="base"/>
            <a:r>
              <a:rPr lang="en-GB" sz="2200" dirty="0">
                <a:effectLst>
                  <a:outerShdw sx="0" sy="0">
                    <a:srgbClr val="000000"/>
                  </a:outerShdw>
                </a:effectLst>
              </a:rPr>
              <a:t>This is the only bank in South Africa with the right to issue bank notes</a:t>
            </a:r>
          </a:p>
          <a:p>
            <a:pPr marL="0" lvl="0" indent="0" fontAlgn="base">
              <a:buNone/>
            </a:pPr>
            <a:endParaRPr lang="en-ZA" sz="2200" dirty="0">
              <a:effectLst>
                <a:outerShdw sx="0" sy="0">
                  <a:srgbClr val="000000"/>
                </a:outerShdw>
              </a:effectLst>
            </a:endParaRPr>
          </a:p>
          <a:p>
            <a:pPr fontAlgn="base"/>
            <a:r>
              <a:rPr lang="en-GB" sz="2200" dirty="0">
                <a:effectLst>
                  <a:outerShdw sx="0" sy="0">
                    <a:srgbClr val="000000"/>
                  </a:outerShdw>
                </a:effectLst>
              </a:rPr>
              <a:t>It acts as a keeper of the other banks’ cash reserves</a:t>
            </a:r>
          </a:p>
          <a:p>
            <a:pPr fontAlgn="base"/>
            <a:endParaRPr lang="en-ZA" sz="2200" dirty="0">
              <a:effectLst>
                <a:outerShdw sx="0" sy="0">
                  <a:srgbClr val="000000"/>
                </a:outerShdw>
              </a:effectLst>
            </a:endParaRPr>
          </a:p>
          <a:p>
            <a:pPr fontAlgn="base"/>
            <a:r>
              <a:rPr lang="en-GB" sz="2200" dirty="0">
                <a:effectLst>
                  <a:outerShdw sx="0" sy="0">
                    <a:srgbClr val="000000"/>
                  </a:outerShdw>
                </a:effectLst>
              </a:rPr>
              <a:t>Other banks can also borrow money from the Reserve Bank</a:t>
            </a:r>
          </a:p>
          <a:p>
            <a:pPr fontAlgn="base"/>
            <a:endParaRPr lang="en-ZA" sz="2200" dirty="0">
              <a:effectLst>
                <a:outerShdw sx="0" sy="0">
                  <a:srgbClr val="000000"/>
                </a:outerShdw>
              </a:effectLst>
            </a:endParaRPr>
          </a:p>
          <a:p>
            <a:pPr fontAlgn="base"/>
            <a:r>
              <a:rPr lang="en-GB" sz="2200" dirty="0">
                <a:effectLst>
                  <a:outerShdw sx="0" sy="0">
                    <a:srgbClr val="000000"/>
                  </a:outerShdw>
                </a:effectLst>
              </a:rPr>
              <a:t>It also is the custodian of the country’s gold and foreign reserves, and it supervises the activities of foreign banks</a:t>
            </a:r>
            <a:endParaRPr lang="en-ZA" sz="2200" dirty="0">
              <a:effectLst>
                <a:outerShdw sx="0" sy="0">
                  <a:srgbClr val="000000"/>
                </a:outerShdw>
              </a:effectLst>
            </a:endParaRPr>
          </a:p>
          <a:p>
            <a:pPr marL="0" indent="0">
              <a:buNone/>
            </a:pPr>
            <a:endParaRPr lang="en-ZA" dirty="0"/>
          </a:p>
        </p:txBody>
      </p:sp>
    </p:spTree>
    <p:extLst>
      <p:ext uri="{BB962C8B-B14F-4D97-AF65-F5344CB8AC3E}">
        <p14:creationId xmlns:p14="http://schemas.microsoft.com/office/powerpoint/2010/main" val="4783906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Unit Standard</a:t>
            </a:r>
          </a:p>
        </p:txBody>
      </p:sp>
      <p:sp>
        <p:nvSpPr>
          <p:cNvPr id="4" name="Slide Number Placeholder 3"/>
          <p:cNvSpPr>
            <a:spLocks noGrp="1"/>
          </p:cNvSpPr>
          <p:nvPr>
            <p:ph type="sldNum" sz="quarter" idx="12"/>
          </p:nvPr>
        </p:nvSpPr>
        <p:spPr/>
        <p:txBody>
          <a:bodyPr/>
          <a:lstStyle/>
          <a:p>
            <a:fld id="{32F83655-DC73-417F-8B26-EB7A1DBB5382}" type="slidenum">
              <a:rPr lang="en-ZA" smtClean="0"/>
              <a:pPr/>
              <a:t>28</a:t>
            </a:fld>
            <a:endParaRPr lang="en-ZA" dirty="0"/>
          </a:p>
        </p:txBody>
      </p:sp>
      <p:sp>
        <p:nvSpPr>
          <p:cNvPr id="5" name="Content Placeholder 4"/>
          <p:cNvSpPr>
            <a:spLocks noGrp="1"/>
          </p:cNvSpPr>
          <p:nvPr>
            <p:ph sz="quarter" idx="1"/>
          </p:nvPr>
        </p:nvSpPr>
        <p:spPr/>
        <p:txBody>
          <a:bodyPr/>
          <a:lstStyle/>
          <a:p>
            <a:r>
              <a:rPr lang="en-ZA" dirty="0"/>
              <a:t>Unit Standard Range</a:t>
            </a:r>
          </a:p>
          <a:p>
            <a:r>
              <a:rPr lang="en-ZA" dirty="0"/>
              <a:t>Specific Outcomes</a:t>
            </a:r>
          </a:p>
          <a:p>
            <a:r>
              <a:rPr lang="en-ZA" dirty="0"/>
              <a:t>Assessment Criteria</a:t>
            </a:r>
          </a:p>
          <a:p>
            <a:r>
              <a:rPr lang="en-ZA" dirty="0"/>
              <a:t>Essential Embedded Knowledge (EEK)</a:t>
            </a:r>
          </a:p>
          <a:p>
            <a:r>
              <a:rPr lang="en-ZA" dirty="0"/>
              <a:t>Critical Cross-field Outcomes (CCFOs)</a:t>
            </a:r>
          </a:p>
          <a:p>
            <a:r>
              <a:rPr lang="en-ZA" dirty="0"/>
              <a:t>Notes</a:t>
            </a:r>
          </a:p>
          <a:p>
            <a:endParaRPr lang="en-ZA" dirty="0"/>
          </a:p>
        </p:txBody>
      </p:sp>
    </p:spTree>
    <p:extLst>
      <p:ext uri="{BB962C8B-B14F-4D97-AF65-F5344CB8AC3E}">
        <p14:creationId xmlns:p14="http://schemas.microsoft.com/office/powerpoint/2010/main" val="526451172"/>
      </p:ext>
    </p:extLst>
  </p:cSld>
  <p:clrMapOvr>
    <a:masterClrMapping/>
  </p:clrMapOvr>
</p:sld>
</file>

<file path=ppt/slides/slide2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74638"/>
            <a:ext cx="8219256" cy="1021654"/>
          </a:xfrm>
        </p:spPr>
        <p:txBody>
          <a:bodyPr>
            <a:normAutofit fontScale="90000"/>
          </a:bodyPr>
          <a:lstStyle/>
          <a:p>
            <a:pPr algn="ctr"/>
            <a:r>
              <a:rPr lang="en-ZA" dirty="0"/>
              <a:t>Economics Policies to Control Inflation</a:t>
            </a: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280</a:t>
            </a:fld>
            <a:endParaRPr lang="en-ZA" dirty="0"/>
          </a:p>
        </p:txBody>
      </p:sp>
      <p:sp>
        <p:nvSpPr>
          <p:cNvPr id="4" name="Content Placeholder 3"/>
          <p:cNvSpPr>
            <a:spLocks noGrp="1"/>
          </p:cNvSpPr>
          <p:nvPr>
            <p:ph sz="quarter" idx="1"/>
          </p:nvPr>
        </p:nvSpPr>
        <p:spPr/>
        <p:txBody>
          <a:bodyPr>
            <a:normAutofit/>
          </a:bodyPr>
          <a:lstStyle/>
          <a:p>
            <a:r>
              <a:rPr lang="en-ZA" sz="2200" dirty="0"/>
              <a:t>Controlling inflation has become one of the main objectives of government economic policy in many countries. </a:t>
            </a:r>
          </a:p>
          <a:p>
            <a:endParaRPr lang="en-ZA" sz="2200" dirty="0"/>
          </a:p>
          <a:p>
            <a:r>
              <a:rPr lang="en-ZA" sz="2200" dirty="0"/>
              <a:t>Effective policies to control inflation need to focus on the root causes of inflation in the economy. </a:t>
            </a:r>
          </a:p>
          <a:p>
            <a:endParaRPr lang="en-ZA" sz="2200" dirty="0"/>
          </a:p>
          <a:p>
            <a:r>
              <a:rPr lang="en-ZA" sz="2200" dirty="0"/>
              <a:t>For example, if the primary cause is excess demand for goods and services, then government policy should look to reduce the level of aggregate demand.</a:t>
            </a:r>
          </a:p>
          <a:p>
            <a:endParaRPr lang="en-ZA" sz="2200" dirty="0"/>
          </a:p>
          <a:p>
            <a:r>
              <a:rPr lang="en-ZA" sz="2200" dirty="0"/>
              <a:t>If cost-push inflation is the main cause, production costs need to be controlled for the problem to be reduced.</a:t>
            </a:r>
          </a:p>
          <a:p>
            <a:pPr marL="0" indent="0">
              <a:buNone/>
            </a:pPr>
            <a:endParaRPr lang="en-ZA" dirty="0"/>
          </a:p>
        </p:txBody>
      </p:sp>
    </p:spTree>
    <p:extLst>
      <p:ext uri="{BB962C8B-B14F-4D97-AF65-F5344CB8AC3E}">
        <p14:creationId xmlns:p14="http://schemas.microsoft.com/office/powerpoint/2010/main" val="1139257030"/>
      </p:ext>
    </p:extLst>
  </p:cSld>
  <p:clrMapOvr>
    <a:masterClrMapping/>
  </p:clrMapOvr>
</p:sld>
</file>

<file path=ppt/slides/slide2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74638"/>
            <a:ext cx="8219256" cy="1021654"/>
          </a:xfrm>
        </p:spPr>
        <p:txBody>
          <a:bodyPr>
            <a:normAutofit fontScale="90000"/>
          </a:bodyPr>
          <a:lstStyle/>
          <a:p>
            <a:pPr algn="ctr"/>
            <a:r>
              <a:rPr lang="en-ZA" dirty="0"/>
              <a:t>Economics Policies to Control Inflation</a:t>
            </a: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281</a:t>
            </a:fld>
            <a:endParaRPr lang="en-ZA" dirty="0"/>
          </a:p>
        </p:txBody>
      </p:sp>
      <p:sp>
        <p:nvSpPr>
          <p:cNvPr id="4" name="Content Placeholder 3"/>
          <p:cNvSpPr>
            <a:spLocks noGrp="1"/>
          </p:cNvSpPr>
          <p:nvPr>
            <p:ph sz="quarter" idx="1"/>
          </p:nvPr>
        </p:nvSpPr>
        <p:spPr>
          <a:xfrm>
            <a:off x="467544" y="1014049"/>
            <a:ext cx="8219256" cy="5489781"/>
          </a:xfrm>
        </p:spPr>
        <p:txBody>
          <a:bodyPr>
            <a:normAutofit fontScale="85000" lnSpcReduction="10000"/>
          </a:bodyPr>
          <a:lstStyle/>
          <a:p>
            <a:pPr marL="0" indent="0">
              <a:buNone/>
            </a:pPr>
            <a:r>
              <a:rPr lang="en-ZA" sz="2600" b="1" dirty="0"/>
              <a:t>Higher interest rates reduce aggregate demand in the following main ways:</a:t>
            </a:r>
          </a:p>
          <a:p>
            <a:pPr marL="0" indent="0">
              <a:buNone/>
            </a:pPr>
            <a:endParaRPr lang="en-ZA" sz="2600" dirty="0"/>
          </a:p>
          <a:p>
            <a:pPr lvl="0" fontAlgn="base"/>
            <a:r>
              <a:rPr lang="en-GB" sz="2600" dirty="0">
                <a:effectLst>
                  <a:outerShdw sx="0" sy="0">
                    <a:srgbClr val="000000"/>
                  </a:outerShdw>
                </a:effectLst>
              </a:rPr>
              <a:t>Discouraging borrowing by both households and companies </a:t>
            </a:r>
          </a:p>
          <a:p>
            <a:pPr lvl="0" fontAlgn="base"/>
            <a:r>
              <a:rPr lang="en-GB" sz="2600" dirty="0">
                <a:effectLst>
                  <a:outerShdw sx="0" sy="0">
                    <a:srgbClr val="000000"/>
                  </a:outerShdw>
                </a:effectLst>
              </a:rPr>
              <a:t>Increasing the rate of saving (the opportunity cost of spending has increased)</a:t>
            </a:r>
          </a:p>
          <a:p>
            <a:pPr lvl="0" fontAlgn="base"/>
            <a:r>
              <a:rPr lang="en-GB" sz="2600" dirty="0">
                <a:effectLst>
                  <a:outerShdw sx="0" sy="0">
                    <a:srgbClr val="000000"/>
                  </a:outerShdw>
                </a:effectLst>
              </a:rPr>
              <a:t>The rise in mortgage interest payments will reduce homeowners' real ‘effective' disposable income and their ability to spend. Increased mortgage costs will also reduce market demand in the housing market</a:t>
            </a:r>
          </a:p>
          <a:p>
            <a:pPr lvl="0" fontAlgn="base"/>
            <a:r>
              <a:rPr lang="en-GB" sz="2600" dirty="0">
                <a:effectLst>
                  <a:outerShdw sx="0" sy="0">
                    <a:srgbClr val="000000"/>
                  </a:outerShdw>
                </a:effectLst>
              </a:rPr>
              <a:t>Business investment may also fall, as the cost of borrowing funds will increase; some planned investment projects will now become unprofitable and, as a result, aggregate demand will fall.</a:t>
            </a:r>
          </a:p>
          <a:p>
            <a:pPr lvl="0" fontAlgn="base"/>
            <a:r>
              <a:rPr lang="en-GB" sz="2600" dirty="0">
                <a:effectLst>
                  <a:outerShdw sx="0" sy="0">
                    <a:srgbClr val="000000"/>
                  </a:outerShdw>
                </a:effectLst>
              </a:rPr>
              <a:t>Higher interest rates could also be used to limit monetary inflation; a rise in real interest rates should reduce the demand for lending and therefore reduce the growth of broad money.</a:t>
            </a:r>
            <a:endParaRPr lang="en-ZA" sz="2600" dirty="0">
              <a:effectLst>
                <a:outerShdw sx="0" sy="0">
                  <a:srgbClr val="000000"/>
                </a:outerShdw>
              </a:effectLst>
            </a:endParaRPr>
          </a:p>
          <a:p>
            <a:pPr marL="0" indent="0">
              <a:buNone/>
            </a:pPr>
            <a:endParaRPr lang="en-ZA" dirty="0"/>
          </a:p>
        </p:txBody>
      </p:sp>
    </p:spTree>
    <p:extLst>
      <p:ext uri="{BB962C8B-B14F-4D97-AF65-F5344CB8AC3E}">
        <p14:creationId xmlns:p14="http://schemas.microsoft.com/office/powerpoint/2010/main" val="948913919"/>
      </p:ext>
    </p:extLst>
  </p:cSld>
  <p:clrMapOvr>
    <a:masterClrMapping/>
  </p:clrMapOvr>
</p:sld>
</file>

<file path=ppt/slides/slide2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74638"/>
            <a:ext cx="8219256" cy="1021654"/>
          </a:xfrm>
        </p:spPr>
        <p:txBody>
          <a:bodyPr>
            <a:normAutofit fontScale="90000"/>
          </a:bodyPr>
          <a:lstStyle/>
          <a:p>
            <a:pPr algn="ctr"/>
            <a:r>
              <a:rPr lang="en-ZA" dirty="0"/>
              <a:t>Economics Policies to Control Inflation</a:t>
            </a: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282</a:t>
            </a:fld>
            <a:endParaRPr lang="en-ZA" dirty="0"/>
          </a:p>
        </p:txBody>
      </p:sp>
      <p:sp>
        <p:nvSpPr>
          <p:cNvPr id="4" name="Content Placeholder 3"/>
          <p:cNvSpPr>
            <a:spLocks noGrp="1"/>
          </p:cNvSpPr>
          <p:nvPr>
            <p:ph sz="quarter" idx="1"/>
          </p:nvPr>
        </p:nvSpPr>
        <p:spPr>
          <a:xfrm>
            <a:off x="467544" y="1014049"/>
            <a:ext cx="8219256" cy="5489781"/>
          </a:xfrm>
        </p:spPr>
        <p:txBody>
          <a:bodyPr>
            <a:normAutofit/>
          </a:bodyPr>
          <a:lstStyle/>
          <a:p>
            <a:pPr marL="0" indent="0">
              <a:buNone/>
            </a:pPr>
            <a:r>
              <a:rPr lang="en-ZA" sz="2200" b="1" u="sng" dirty="0"/>
              <a:t>Fiscal Policy</a:t>
            </a:r>
          </a:p>
          <a:p>
            <a:pPr marL="0" indent="0">
              <a:buNone/>
            </a:pPr>
            <a:r>
              <a:rPr lang="en-ZA" sz="2200" b="1" dirty="0"/>
              <a:t> </a:t>
            </a:r>
            <a:endParaRPr lang="en-ZA" sz="2200" dirty="0"/>
          </a:p>
          <a:p>
            <a:pPr lvl="0" fontAlgn="base"/>
            <a:r>
              <a:rPr lang="en-GB" sz="2200" dirty="0">
                <a:effectLst>
                  <a:outerShdw sx="0" sy="0">
                    <a:srgbClr val="000000"/>
                  </a:outerShdw>
                </a:effectLst>
              </a:rPr>
              <a:t>Higher direct taxes (causing a fall in disposable income)</a:t>
            </a:r>
            <a:endParaRPr lang="en-ZA" sz="2200" dirty="0">
              <a:effectLst>
                <a:outerShdw sx="0" sy="0">
                  <a:srgbClr val="000000"/>
                </a:outerShdw>
              </a:effectLst>
            </a:endParaRPr>
          </a:p>
          <a:p>
            <a:pPr lvl="0" fontAlgn="base"/>
            <a:r>
              <a:rPr lang="en-GB" sz="2200" dirty="0">
                <a:effectLst>
                  <a:outerShdw sx="0" sy="0">
                    <a:srgbClr val="000000"/>
                  </a:outerShdw>
                </a:effectLst>
              </a:rPr>
              <a:t>Lower Government spending</a:t>
            </a:r>
            <a:endParaRPr lang="en-ZA" sz="2200" dirty="0">
              <a:effectLst>
                <a:outerShdw sx="0" sy="0">
                  <a:srgbClr val="000000"/>
                </a:outerShdw>
              </a:effectLst>
            </a:endParaRPr>
          </a:p>
          <a:p>
            <a:pPr lvl="0" fontAlgn="base"/>
            <a:r>
              <a:rPr lang="en-GB" sz="2200" dirty="0">
                <a:effectLst>
                  <a:outerShdw sx="0" sy="0">
                    <a:srgbClr val="000000"/>
                  </a:outerShdw>
                </a:effectLst>
              </a:rPr>
              <a:t>A reduction in the amount that the government sector borrows each year.</a:t>
            </a:r>
            <a:endParaRPr lang="en-ZA" sz="2200" dirty="0">
              <a:effectLst>
                <a:outerShdw sx="0" sy="0">
                  <a:srgbClr val="000000"/>
                </a:outerShdw>
              </a:effectLst>
            </a:endParaRPr>
          </a:p>
          <a:p>
            <a:pPr marL="0" indent="0">
              <a:buNone/>
            </a:pPr>
            <a:endParaRPr lang="en-ZA" dirty="0"/>
          </a:p>
        </p:txBody>
      </p:sp>
    </p:spTree>
    <p:extLst>
      <p:ext uri="{BB962C8B-B14F-4D97-AF65-F5344CB8AC3E}">
        <p14:creationId xmlns:p14="http://schemas.microsoft.com/office/powerpoint/2010/main" val="838946776"/>
      </p:ext>
    </p:extLst>
  </p:cSld>
  <p:clrMapOvr>
    <a:masterClrMapping/>
  </p:clrMapOvr>
</p:sld>
</file>

<file path=ppt/slides/slide2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74638"/>
            <a:ext cx="8219256" cy="1021654"/>
          </a:xfrm>
        </p:spPr>
        <p:txBody>
          <a:bodyPr>
            <a:normAutofit fontScale="90000"/>
          </a:bodyPr>
          <a:lstStyle/>
          <a:p>
            <a:pPr algn="ctr"/>
            <a:r>
              <a:rPr lang="en-ZA" dirty="0"/>
              <a:t>Economics Policies to Control Inflation</a:t>
            </a: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283</a:t>
            </a:fld>
            <a:endParaRPr lang="en-ZA" dirty="0"/>
          </a:p>
        </p:txBody>
      </p:sp>
      <p:sp>
        <p:nvSpPr>
          <p:cNvPr id="4" name="Content Placeholder 3"/>
          <p:cNvSpPr>
            <a:spLocks noGrp="1"/>
          </p:cNvSpPr>
          <p:nvPr>
            <p:ph sz="quarter" idx="1"/>
          </p:nvPr>
        </p:nvSpPr>
        <p:spPr>
          <a:xfrm>
            <a:off x="467544" y="1014049"/>
            <a:ext cx="8219256" cy="5489781"/>
          </a:xfrm>
        </p:spPr>
        <p:txBody>
          <a:bodyPr>
            <a:normAutofit/>
          </a:bodyPr>
          <a:lstStyle/>
          <a:p>
            <a:pPr marL="0" indent="0">
              <a:buNone/>
            </a:pPr>
            <a:r>
              <a:rPr lang="en-ZA" sz="2200" b="1" u="sng" dirty="0"/>
              <a:t>Problems with Forecasting Inflation</a:t>
            </a:r>
          </a:p>
          <a:p>
            <a:pPr marL="0" indent="0">
              <a:buNone/>
            </a:pPr>
            <a:endParaRPr lang="en-ZA" sz="2200" dirty="0"/>
          </a:p>
          <a:p>
            <a:pPr lvl="0" fontAlgn="base"/>
            <a:r>
              <a:rPr lang="en-GB" sz="2200" dirty="0">
                <a:effectLst>
                  <a:outerShdw sx="0" sy="0">
                    <a:srgbClr val="000000"/>
                  </a:outerShdw>
                </a:effectLst>
              </a:rPr>
              <a:t>Inflation can never be forecast with perfect accuracy</a:t>
            </a:r>
          </a:p>
          <a:p>
            <a:pPr marL="0" lvl="0" indent="0" fontAlgn="base">
              <a:buNone/>
            </a:pPr>
            <a:endParaRPr lang="en-ZA" sz="2200" dirty="0">
              <a:effectLst>
                <a:outerShdw sx="0" sy="0">
                  <a:srgbClr val="000000"/>
                </a:outerShdw>
              </a:effectLst>
            </a:endParaRPr>
          </a:p>
          <a:p>
            <a:pPr lvl="0" fontAlgn="base"/>
            <a:r>
              <a:rPr lang="en-GB" sz="2200" dirty="0">
                <a:effectLst>
                  <a:outerShdw sx="0" sy="0">
                    <a:srgbClr val="000000"/>
                  </a:outerShdw>
                </a:effectLst>
              </a:rPr>
              <a:t> The overall inflation measure is the result of millions of pricing decisions made by large and small businesses</a:t>
            </a:r>
          </a:p>
          <a:p>
            <a:pPr marL="0" lvl="0" indent="0" fontAlgn="base">
              <a:buNone/>
            </a:pPr>
            <a:endParaRPr lang="en-ZA" sz="2200" dirty="0">
              <a:effectLst>
                <a:outerShdw sx="0" sy="0">
                  <a:srgbClr val="000000"/>
                </a:outerShdw>
              </a:effectLst>
            </a:endParaRPr>
          </a:p>
          <a:p>
            <a:pPr lvl="0" fontAlgn="base"/>
            <a:r>
              <a:rPr lang="en-GB" sz="2200" dirty="0">
                <a:effectLst>
                  <a:outerShdw sx="0" sy="0">
                    <a:srgbClr val="000000"/>
                  </a:outerShdw>
                </a:effectLst>
              </a:rPr>
              <a:t>The calculation of the retail price index is always subject to error and omission</a:t>
            </a:r>
          </a:p>
          <a:p>
            <a:pPr marL="0" lvl="0" indent="0" fontAlgn="base">
              <a:buNone/>
            </a:pPr>
            <a:endParaRPr lang="en-ZA" sz="2200" dirty="0">
              <a:effectLst>
                <a:outerShdw sx="0" sy="0">
                  <a:srgbClr val="000000"/>
                </a:outerShdw>
              </a:effectLst>
            </a:endParaRPr>
          </a:p>
          <a:p>
            <a:pPr lvl="0" fontAlgn="base"/>
            <a:r>
              <a:rPr lang="en-GB" sz="2200" dirty="0">
                <a:effectLst>
                  <a:outerShdw sx="0" sy="0">
                    <a:srgbClr val="000000"/>
                  </a:outerShdw>
                </a:effectLst>
              </a:rPr>
              <a:t>Moreover, the nature of the inflation process makes it very difficult to forecast, even when inflationary conditions in the economy appear to be favourable</a:t>
            </a:r>
            <a:endParaRPr lang="en-ZA" sz="2200" dirty="0">
              <a:effectLst>
                <a:outerShdw sx="0" sy="0">
                  <a:srgbClr val="000000"/>
                </a:outerShdw>
              </a:effectLst>
            </a:endParaRPr>
          </a:p>
          <a:p>
            <a:pPr marL="0" indent="0">
              <a:buNone/>
            </a:pPr>
            <a:endParaRPr lang="en-ZA" sz="2200" dirty="0"/>
          </a:p>
        </p:txBody>
      </p:sp>
    </p:spTree>
    <p:extLst>
      <p:ext uri="{BB962C8B-B14F-4D97-AF65-F5344CB8AC3E}">
        <p14:creationId xmlns:p14="http://schemas.microsoft.com/office/powerpoint/2010/main" val="883221911"/>
      </p:ext>
    </p:extLst>
  </p:cSld>
  <p:clrMapOvr>
    <a:masterClrMapping/>
  </p:clrMapOvr>
</p:sld>
</file>

<file path=ppt/slides/slide2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74638"/>
            <a:ext cx="8219256" cy="1021654"/>
          </a:xfrm>
        </p:spPr>
        <p:txBody>
          <a:bodyPr>
            <a:normAutofit fontScale="90000"/>
          </a:bodyPr>
          <a:lstStyle/>
          <a:p>
            <a:pPr algn="ctr"/>
            <a:r>
              <a:rPr lang="en-ZA" dirty="0"/>
              <a:t>Economics Policies to Control Inflation</a:t>
            </a: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284</a:t>
            </a:fld>
            <a:endParaRPr lang="en-ZA" dirty="0"/>
          </a:p>
        </p:txBody>
      </p:sp>
      <p:sp>
        <p:nvSpPr>
          <p:cNvPr id="4" name="Content Placeholder 3"/>
          <p:cNvSpPr>
            <a:spLocks noGrp="1"/>
          </p:cNvSpPr>
          <p:nvPr>
            <p:ph sz="quarter" idx="1"/>
          </p:nvPr>
        </p:nvSpPr>
        <p:spPr>
          <a:xfrm>
            <a:off x="467544" y="1014049"/>
            <a:ext cx="8219256" cy="5489781"/>
          </a:xfrm>
        </p:spPr>
        <p:txBody>
          <a:bodyPr>
            <a:normAutofit/>
          </a:bodyPr>
          <a:lstStyle/>
          <a:p>
            <a:pPr lvl="0" fontAlgn="base"/>
            <a:r>
              <a:rPr lang="en-GB" sz="2200" dirty="0">
                <a:effectLst>
                  <a:outerShdw sx="0" sy="0">
                    <a:srgbClr val="000000"/>
                  </a:outerShdw>
                </a:effectLst>
              </a:rPr>
              <a:t>External economic shocks can make forecasts inaccurate, for example, a sharp increase in world oil prices (an inflationary shock) or sudden falls in global share prices (a deflationary shock), both have enormous feedback effects through the economic system </a:t>
            </a:r>
          </a:p>
          <a:p>
            <a:pPr marL="0" lvl="0" indent="0" fontAlgn="base">
              <a:buNone/>
            </a:pPr>
            <a:endParaRPr lang="en-ZA" sz="2200" dirty="0">
              <a:effectLst>
                <a:outerShdw sx="0" sy="0">
                  <a:srgbClr val="000000"/>
                </a:outerShdw>
              </a:effectLst>
            </a:endParaRPr>
          </a:p>
          <a:p>
            <a:pPr lvl="0" fontAlgn="base"/>
            <a:r>
              <a:rPr lang="en-GB" sz="2200" dirty="0">
                <a:effectLst>
                  <a:outerShdw sx="0" sy="0">
                    <a:srgbClr val="000000"/>
                  </a:outerShdw>
                </a:effectLst>
              </a:rPr>
              <a:t>The exchange rate might also go up and down leading to volatility in the prices of imported goods and services</a:t>
            </a:r>
            <a:endParaRPr lang="en-ZA" sz="2200" dirty="0">
              <a:effectLst>
                <a:outerShdw sx="0" sy="0">
                  <a:srgbClr val="000000"/>
                </a:outerShdw>
              </a:effectLst>
            </a:endParaRPr>
          </a:p>
          <a:p>
            <a:pPr marL="0" indent="0">
              <a:buNone/>
            </a:pPr>
            <a:endParaRPr lang="en-ZA" sz="2200" dirty="0"/>
          </a:p>
        </p:txBody>
      </p:sp>
    </p:spTree>
    <p:extLst>
      <p:ext uri="{BB962C8B-B14F-4D97-AF65-F5344CB8AC3E}">
        <p14:creationId xmlns:p14="http://schemas.microsoft.com/office/powerpoint/2010/main" val="3819463152"/>
      </p:ext>
    </p:extLst>
  </p:cSld>
  <p:clrMapOvr>
    <a:masterClrMapping/>
  </p:clrMapOvr>
</p:sld>
</file>

<file path=ppt/slides/slide2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74638"/>
            <a:ext cx="8219256" cy="1021654"/>
          </a:xfrm>
        </p:spPr>
        <p:txBody>
          <a:bodyPr>
            <a:normAutofit fontScale="90000"/>
          </a:bodyPr>
          <a:lstStyle/>
          <a:p>
            <a:pPr algn="ctr"/>
            <a:r>
              <a:rPr lang="en-ZA" dirty="0"/>
              <a:t>Economics Policies to Control Inflation</a:t>
            </a: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285</a:t>
            </a:fld>
            <a:endParaRPr lang="en-ZA" dirty="0"/>
          </a:p>
        </p:txBody>
      </p:sp>
      <p:sp>
        <p:nvSpPr>
          <p:cNvPr id="4" name="Content Placeholder 3"/>
          <p:cNvSpPr>
            <a:spLocks noGrp="1"/>
          </p:cNvSpPr>
          <p:nvPr>
            <p:ph sz="quarter" idx="1"/>
          </p:nvPr>
        </p:nvSpPr>
        <p:spPr>
          <a:xfrm>
            <a:off x="467544" y="1014049"/>
            <a:ext cx="8219256" cy="5489781"/>
          </a:xfrm>
        </p:spPr>
        <p:txBody>
          <a:bodyPr>
            <a:normAutofit/>
          </a:bodyPr>
          <a:lstStyle/>
          <a:p>
            <a:pPr marL="0" indent="0">
              <a:buNone/>
            </a:pPr>
            <a:r>
              <a:rPr lang="en-ZA" sz="2200" b="1" u="sng" dirty="0"/>
              <a:t>Exchange Rates</a:t>
            </a:r>
          </a:p>
          <a:p>
            <a:pPr marL="0" indent="0">
              <a:buNone/>
            </a:pPr>
            <a:endParaRPr lang="en-ZA" sz="2200" dirty="0"/>
          </a:p>
          <a:p>
            <a:pPr lvl="0" fontAlgn="base"/>
            <a:r>
              <a:rPr lang="en-GB" sz="2200" dirty="0">
                <a:effectLst>
                  <a:outerShdw sx="0" sy="0">
                    <a:srgbClr val="000000"/>
                  </a:outerShdw>
                </a:effectLst>
              </a:rPr>
              <a:t>This is the exchange ratio between different currencies. For example, a South African wine producer who exports wine to the UK will want to be paid in pounds (£), someone going on holiday to the UK will also need to exchange his/her Rands for pounds.</a:t>
            </a:r>
          </a:p>
          <a:p>
            <a:pPr marL="0" lvl="0" indent="0" fontAlgn="base">
              <a:buNone/>
            </a:pPr>
            <a:endParaRPr lang="en-ZA" sz="2200" dirty="0">
              <a:effectLst>
                <a:outerShdw sx="0" sy="0">
                  <a:srgbClr val="000000"/>
                </a:outerShdw>
              </a:effectLst>
            </a:endParaRPr>
          </a:p>
          <a:p>
            <a:pPr lvl="0" fontAlgn="base"/>
            <a:r>
              <a:rPr lang="en-GB" sz="2200" dirty="0">
                <a:effectLst>
                  <a:outerShdw sx="0" sy="0">
                    <a:srgbClr val="000000"/>
                  </a:outerShdw>
                </a:effectLst>
              </a:rPr>
              <a:t>The Foreign Exchange market handles these exchanges according to the rate of exchange at the moment of exchange (these rates change all the time).</a:t>
            </a:r>
            <a:endParaRPr lang="en-ZA" sz="2200" dirty="0">
              <a:effectLst>
                <a:outerShdw sx="0" sy="0">
                  <a:srgbClr val="000000"/>
                </a:outerShdw>
              </a:effectLst>
            </a:endParaRPr>
          </a:p>
          <a:p>
            <a:pPr marL="0" indent="0">
              <a:buNone/>
            </a:pPr>
            <a:endParaRPr lang="en-ZA" sz="2200" dirty="0"/>
          </a:p>
        </p:txBody>
      </p:sp>
    </p:spTree>
    <p:extLst>
      <p:ext uri="{BB962C8B-B14F-4D97-AF65-F5344CB8AC3E}">
        <p14:creationId xmlns:p14="http://schemas.microsoft.com/office/powerpoint/2010/main" val="2712411779"/>
      </p:ext>
    </p:extLst>
  </p:cSld>
  <p:clrMapOvr>
    <a:masterClrMapping/>
  </p:clrMapOvr>
</p:sld>
</file>

<file path=ppt/slides/slide2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74638"/>
            <a:ext cx="8219256" cy="1021654"/>
          </a:xfrm>
        </p:spPr>
        <p:txBody>
          <a:bodyPr>
            <a:normAutofit fontScale="90000"/>
          </a:bodyPr>
          <a:lstStyle/>
          <a:p>
            <a:pPr algn="ctr"/>
            <a:r>
              <a:rPr lang="en-ZA" dirty="0"/>
              <a:t>Economics Policies to Control Inflation</a:t>
            </a: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286</a:t>
            </a:fld>
            <a:endParaRPr lang="en-ZA" dirty="0"/>
          </a:p>
        </p:txBody>
      </p:sp>
      <p:sp>
        <p:nvSpPr>
          <p:cNvPr id="4" name="Content Placeholder 3"/>
          <p:cNvSpPr>
            <a:spLocks noGrp="1"/>
          </p:cNvSpPr>
          <p:nvPr>
            <p:ph sz="quarter" idx="1"/>
          </p:nvPr>
        </p:nvSpPr>
        <p:spPr>
          <a:xfrm>
            <a:off x="467544" y="1014049"/>
            <a:ext cx="8219256" cy="5489781"/>
          </a:xfrm>
        </p:spPr>
        <p:txBody>
          <a:bodyPr>
            <a:normAutofit/>
          </a:bodyPr>
          <a:lstStyle/>
          <a:p>
            <a:pPr lvl="0" fontAlgn="base"/>
            <a:r>
              <a:rPr lang="en-GB" sz="2200" dirty="0">
                <a:effectLst>
                  <a:outerShdw sx="0" sy="0">
                    <a:srgbClr val="000000"/>
                  </a:outerShdw>
                </a:effectLst>
              </a:rPr>
              <a:t>All countries operate through the same process. You can check the current interest rates on a daily basis by looking in a newspaper, on the internet, by watching the news on TV, or by listening to the news on the radio. (</a:t>
            </a:r>
            <a:r>
              <a:rPr lang="en-GB" sz="2200" i="1" dirty="0">
                <a:effectLst>
                  <a:outerShdw sx="0" sy="0">
                    <a:srgbClr val="000000"/>
                  </a:outerShdw>
                </a:effectLst>
              </a:rPr>
              <a:t>Ask learners if they know the day’s current exchange rate for the rand against the following currencies: £, €, $(US))</a:t>
            </a:r>
            <a:endParaRPr lang="en-ZA" sz="2200" dirty="0">
              <a:effectLst>
                <a:outerShdw sx="0" sy="0">
                  <a:srgbClr val="000000"/>
                </a:outerShdw>
              </a:effectLst>
            </a:endParaRPr>
          </a:p>
          <a:p>
            <a:pPr marL="0" indent="0">
              <a:buNone/>
            </a:pPr>
            <a:endParaRPr lang="en-ZA" sz="2200" dirty="0"/>
          </a:p>
        </p:txBody>
      </p:sp>
    </p:spTree>
    <p:extLst>
      <p:ext uri="{BB962C8B-B14F-4D97-AF65-F5344CB8AC3E}">
        <p14:creationId xmlns:p14="http://schemas.microsoft.com/office/powerpoint/2010/main" val="2654451159"/>
      </p:ext>
    </p:extLst>
  </p:cSld>
  <p:clrMapOvr>
    <a:masterClrMapping/>
  </p:clrMapOvr>
</p:sld>
</file>

<file path=ppt/slides/slide2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74638"/>
            <a:ext cx="8219256" cy="1021654"/>
          </a:xfrm>
        </p:spPr>
        <p:txBody>
          <a:bodyPr>
            <a:normAutofit fontScale="90000"/>
          </a:bodyPr>
          <a:lstStyle/>
          <a:p>
            <a:pPr algn="ctr"/>
            <a:r>
              <a:rPr lang="en-ZA" dirty="0"/>
              <a:t>Economics Policies to Control Inflation</a:t>
            </a: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287</a:t>
            </a:fld>
            <a:endParaRPr lang="en-ZA" dirty="0"/>
          </a:p>
        </p:txBody>
      </p:sp>
      <p:sp>
        <p:nvSpPr>
          <p:cNvPr id="4" name="Content Placeholder 3"/>
          <p:cNvSpPr>
            <a:spLocks noGrp="1"/>
          </p:cNvSpPr>
          <p:nvPr>
            <p:ph sz="quarter" idx="1"/>
          </p:nvPr>
        </p:nvSpPr>
        <p:spPr>
          <a:xfrm>
            <a:off x="467544" y="1014049"/>
            <a:ext cx="8219256" cy="5489781"/>
          </a:xfrm>
        </p:spPr>
        <p:txBody>
          <a:bodyPr>
            <a:normAutofit/>
          </a:bodyPr>
          <a:lstStyle/>
          <a:p>
            <a:pPr marL="0" indent="0">
              <a:buNone/>
            </a:pPr>
            <a:r>
              <a:rPr lang="en-ZA" sz="2200" b="1" u="sng" dirty="0"/>
              <a:t>Tax</a:t>
            </a:r>
          </a:p>
          <a:p>
            <a:pPr marL="0" indent="0">
              <a:buNone/>
            </a:pPr>
            <a:r>
              <a:rPr lang="en-ZA" sz="2200" dirty="0"/>
              <a:t> </a:t>
            </a:r>
          </a:p>
          <a:p>
            <a:pPr marL="0" indent="0">
              <a:buNone/>
            </a:pPr>
            <a:r>
              <a:rPr lang="en-ZA" sz="2200" dirty="0"/>
              <a:t>All over the world people pay money to their government in return for services that the government provides. </a:t>
            </a:r>
          </a:p>
          <a:p>
            <a:pPr marL="0" indent="0">
              <a:buNone/>
            </a:pPr>
            <a:r>
              <a:rPr lang="en-ZA" sz="2200" dirty="0"/>
              <a:t> </a:t>
            </a:r>
          </a:p>
          <a:p>
            <a:pPr marL="0" indent="0">
              <a:buNone/>
            </a:pPr>
            <a:r>
              <a:rPr lang="en-ZA" sz="2200" b="1" dirty="0"/>
              <a:t>In South Africa, the Minister of Finance is responsible for drawing up a budget in which total government spending is announced.  Projects include:</a:t>
            </a:r>
          </a:p>
          <a:p>
            <a:pPr marL="0" indent="0">
              <a:buNone/>
            </a:pPr>
            <a:endParaRPr lang="en-ZA" sz="2200" b="1" dirty="0"/>
          </a:p>
          <a:p>
            <a:pPr fontAlgn="base"/>
            <a:r>
              <a:rPr lang="en-GB" sz="2200" dirty="0">
                <a:effectLst>
                  <a:outerShdw sx="0" sy="0">
                    <a:srgbClr val="000000"/>
                  </a:outerShdw>
                </a:effectLst>
              </a:rPr>
              <a:t>Defence, </a:t>
            </a:r>
            <a:endParaRPr lang="en-ZA" sz="2200" dirty="0">
              <a:effectLst>
                <a:outerShdw sx="0" sy="0">
                  <a:srgbClr val="000000"/>
                </a:outerShdw>
              </a:effectLst>
            </a:endParaRPr>
          </a:p>
          <a:p>
            <a:pPr fontAlgn="base"/>
            <a:r>
              <a:rPr lang="en-GB" sz="2200" dirty="0">
                <a:effectLst>
                  <a:outerShdw sx="0" sy="0">
                    <a:srgbClr val="000000"/>
                  </a:outerShdw>
                </a:effectLst>
              </a:rPr>
              <a:t>Policing,</a:t>
            </a:r>
            <a:endParaRPr lang="en-ZA" sz="2200" dirty="0">
              <a:effectLst>
                <a:outerShdw sx="0" sy="0">
                  <a:srgbClr val="000000"/>
                </a:outerShdw>
              </a:effectLst>
            </a:endParaRPr>
          </a:p>
          <a:p>
            <a:pPr fontAlgn="base"/>
            <a:r>
              <a:rPr lang="en-GB" sz="2200" dirty="0">
                <a:effectLst>
                  <a:outerShdw sx="0" sy="0">
                    <a:srgbClr val="000000"/>
                  </a:outerShdw>
                </a:effectLst>
              </a:rPr>
              <a:t>State-funded education </a:t>
            </a:r>
            <a:endParaRPr lang="en-ZA" sz="2200" dirty="0">
              <a:effectLst>
                <a:outerShdw sx="0" sy="0">
                  <a:srgbClr val="000000"/>
                </a:outerShdw>
              </a:effectLst>
            </a:endParaRPr>
          </a:p>
          <a:p>
            <a:pPr fontAlgn="base"/>
            <a:r>
              <a:rPr lang="en-GB" sz="2200" dirty="0">
                <a:effectLst>
                  <a:outerShdw sx="0" sy="0">
                    <a:srgbClr val="000000"/>
                  </a:outerShdw>
                </a:effectLst>
              </a:rPr>
              <a:t> Health care. </a:t>
            </a:r>
            <a:endParaRPr lang="en-ZA" sz="2200" dirty="0">
              <a:effectLst>
                <a:outerShdw sx="0" sy="0">
                  <a:srgbClr val="000000"/>
                </a:outerShdw>
              </a:effectLst>
            </a:endParaRPr>
          </a:p>
          <a:p>
            <a:pPr marL="0" indent="0">
              <a:buNone/>
            </a:pPr>
            <a:endParaRPr lang="en-ZA" sz="2200" dirty="0"/>
          </a:p>
        </p:txBody>
      </p:sp>
    </p:spTree>
    <p:extLst>
      <p:ext uri="{BB962C8B-B14F-4D97-AF65-F5344CB8AC3E}">
        <p14:creationId xmlns:p14="http://schemas.microsoft.com/office/powerpoint/2010/main" val="2920878197"/>
      </p:ext>
    </p:extLst>
  </p:cSld>
  <p:clrMapOvr>
    <a:masterClrMapping/>
  </p:clrMapOvr>
</p:sld>
</file>

<file path=ppt/slides/slide2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74638"/>
            <a:ext cx="8219256" cy="1021654"/>
          </a:xfrm>
        </p:spPr>
        <p:txBody>
          <a:bodyPr>
            <a:normAutofit fontScale="90000"/>
          </a:bodyPr>
          <a:lstStyle/>
          <a:p>
            <a:pPr algn="ctr"/>
            <a:r>
              <a:rPr lang="en-ZA" dirty="0"/>
              <a:t>Economics Policies to Control Inflation</a:t>
            </a: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288</a:t>
            </a:fld>
            <a:endParaRPr lang="en-ZA" dirty="0"/>
          </a:p>
        </p:txBody>
      </p:sp>
      <p:sp>
        <p:nvSpPr>
          <p:cNvPr id="4" name="Content Placeholder 3"/>
          <p:cNvSpPr>
            <a:spLocks noGrp="1"/>
          </p:cNvSpPr>
          <p:nvPr>
            <p:ph sz="quarter" idx="1"/>
          </p:nvPr>
        </p:nvSpPr>
        <p:spPr>
          <a:xfrm>
            <a:off x="467544" y="1014049"/>
            <a:ext cx="8219256" cy="5489781"/>
          </a:xfrm>
        </p:spPr>
        <p:txBody>
          <a:bodyPr>
            <a:normAutofit/>
          </a:bodyPr>
          <a:lstStyle/>
          <a:p>
            <a:r>
              <a:rPr lang="en-ZA" sz="2200" dirty="0"/>
              <a:t>Individual taxation (direct and indirect tax) is responsible for the greatest amount of money that the government uses in this way. The tax year in South Africa reaches from 1 March of the current year until 28 February of the next year. The laws regarding income are statutes in the Income Tax Act; the act makes provision for tax to be collected in three ways:</a:t>
            </a:r>
          </a:p>
          <a:p>
            <a:pPr marL="0" indent="0">
              <a:buNone/>
            </a:pPr>
            <a:endParaRPr lang="en-ZA" sz="2200" dirty="0"/>
          </a:p>
          <a:p>
            <a:pPr lvl="0" fontAlgn="base"/>
            <a:r>
              <a:rPr lang="en-GB" sz="2200" dirty="0">
                <a:effectLst>
                  <a:outerShdw sx="0" sy="0">
                    <a:srgbClr val="000000"/>
                  </a:outerShdw>
                </a:effectLst>
              </a:rPr>
              <a:t>Employees’ tax</a:t>
            </a:r>
            <a:endParaRPr lang="en-ZA" sz="2200" dirty="0">
              <a:effectLst>
                <a:outerShdw sx="0" sy="0">
                  <a:srgbClr val="000000"/>
                </a:outerShdw>
              </a:effectLst>
            </a:endParaRPr>
          </a:p>
          <a:p>
            <a:pPr lvl="0" fontAlgn="base"/>
            <a:r>
              <a:rPr lang="en-GB" sz="2200" dirty="0">
                <a:effectLst>
                  <a:outerShdw sx="0" sy="0">
                    <a:srgbClr val="000000"/>
                  </a:outerShdw>
                </a:effectLst>
              </a:rPr>
              <a:t>Tax assessment</a:t>
            </a:r>
            <a:endParaRPr lang="en-ZA" sz="2200" dirty="0">
              <a:effectLst>
                <a:outerShdw sx="0" sy="0">
                  <a:srgbClr val="000000"/>
                </a:outerShdw>
              </a:effectLst>
            </a:endParaRPr>
          </a:p>
          <a:p>
            <a:r>
              <a:rPr lang="en-ZA" sz="2200" dirty="0"/>
              <a:t>Provisional tax</a:t>
            </a:r>
          </a:p>
        </p:txBody>
      </p:sp>
    </p:spTree>
    <p:extLst>
      <p:ext uri="{BB962C8B-B14F-4D97-AF65-F5344CB8AC3E}">
        <p14:creationId xmlns:p14="http://schemas.microsoft.com/office/powerpoint/2010/main" val="64119959"/>
      </p:ext>
    </p:extLst>
  </p:cSld>
  <p:clrMapOvr>
    <a:masterClrMapping/>
  </p:clrMapOvr>
</p:sld>
</file>

<file path=ppt/slides/slide2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74638"/>
            <a:ext cx="8219256" cy="1021654"/>
          </a:xfrm>
        </p:spPr>
        <p:txBody>
          <a:bodyPr>
            <a:normAutofit fontScale="90000"/>
          </a:bodyPr>
          <a:lstStyle/>
          <a:p>
            <a:pPr algn="ctr"/>
            <a:r>
              <a:rPr lang="en-ZA" dirty="0"/>
              <a:t>Economics Policies to Control Inflation</a:t>
            </a: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289</a:t>
            </a:fld>
            <a:endParaRPr lang="en-ZA" dirty="0"/>
          </a:p>
        </p:txBody>
      </p:sp>
      <p:sp>
        <p:nvSpPr>
          <p:cNvPr id="4" name="Content Placeholder 3"/>
          <p:cNvSpPr>
            <a:spLocks noGrp="1"/>
          </p:cNvSpPr>
          <p:nvPr>
            <p:ph sz="quarter" idx="1"/>
          </p:nvPr>
        </p:nvSpPr>
        <p:spPr>
          <a:xfrm>
            <a:off x="467544" y="1014049"/>
            <a:ext cx="8219256" cy="5489781"/>
          </a:xfrm>
        </p:spPr>
        <p:txBody>
          <a:bodyPr>
            <a:normAutofit/>
          </a:bodyPr>
          <a:lstStyle/>
          <a:p>
            <a:pPr marL="0" indent="0">
              <a:buNone/>
            </a:pPr>
            <a:r>
              <a:rPr lang="en-ZA" sz="2200" b="1" dirty="0"/>
              <a:t>Employees’ tax is paid according to PAYE:</a:t>
            </a:r>
          </a:p>
          <a:p>
            <a:pPr marL="0" indent="0">
              <a:buNone/>
            </a:pPr>
            <a:endParaRPr lang="en-ZA" sz="2200" dirty="0"/>
          </a:p>
          <a:p>
            <a:r>
              <a:rPr lang="en-ZA" sz="2200" i="1" dirty="0"/>
              <a:t>PAYE</a:t>
            </a:r>
            <a:r>
              <a:rPr lang="en-ZA" sz="2200" dirty="0"/>
              <a:t>.  Pay as you earn is a form of income tax which is levied once the income of an employee exceeds R75 750 if you are younger than 65 years.</a:t>
            </a:r>
          </a:p>
          <a:p>
            <a:pPr marL="0" indent="0">
              <a:buNone/>
            </a:pPr>
            <a:endParaRPr lang="en-ZA" sz="2200" dirty="0"/>
          </a:p>
          <a:p>
            <a:r>
              <a:rPr lang="en-ZA" sz="2200" dirty="0"/>
              <a:t>If you are 65 years of age or older, the tax threshold (i.e. the amount above which income tax becomes payable) increases to R117 300.</a:t>
            </a:r>
          </a:p>
          <a:p>
            <a:pPr marL="0" indent="0">
              <a:buNone/>
            </a:pPr>
            <a:endParaRPr lang="en-ZA" sz="2200" dirty="0"/>
          </a:p>
          <a:p>
            <a:r>
              <a:rPr lang="en-ZA" sz="2200" dirty="0"/>
              <a:t>For taxpayers aged 75 years and older, this threshold is R131 150</a:t>
            </a:r>
          </a:p>
          <a:p>
            <a:pPr marL="0" indent="0">
              <a:buNone/>
            </a:pPr>
            <a:endParaRPr lang="en-ZA" sz="2200" dirty="0"/>
          </a:p>
          <a:p>
            <a:r>
              <a:rPr lang="en-ZA" sz="2200" dirty="0"/>
              <a:t>This amount is adapted yearly.</a:t>
            </a:r>
          </a:p>
          <a:p>
            <a:endParaRPr lang="en-ZA" sz="2200" dirty="0"/>
          </a:p>
        </p:txBody>
      </p:sp>
    </p:spTree>
    <p:extLst>
      <p:ext uri="{BB962C8B-B14F-4D97-AF65-F5344CB8AC3E}">
        <p14:creationId xmlns:p14="http://schemas.microsoft.com/office/powerpoint/2010/main" val="9416331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STUDY UNIT 1</a:t>
            </a:r>
          </a:p>
        </p:txBody>
      </p:sp>
      <p:sp>
        <p:nvSpPr>
          <p:cNvPr id="3" name="Text Placeholder 2"/>
          <p:cNvSpPr>
            <a:spLocks noGrp="1"/>
          </p:cNvSpPr>
          <p:nvPr>
            <p:ph type="body" idx="1"/>
          </p:nvPr>
        </p:nvSpPr>
        <p:spPr/>
        <p:txBody>
          <a:bodyPr/>
          <a:lstStyle/>
          <a:p>
            <a:r>
              <a:rPr lang="en-GB" dirty="0"/>
              <a:t>APPLY KNOWLEDGE OF STATISTICS AND PROBABILITY</a:t>
            </a:r>
            <a:endParaRPr lang="en-ZA" dirty="0"/>
          </a:p>
          <a:p>
            <a:endParaRPr lang="en-ZA" dirty="0"/>
          </a:p>
        </p:txBody>
      </p:sp>
      <p:sp>
        <p:nvSpPr>
          <p:cNvPr id="4" name="Slide Number Placeholder 3"/>
          <p:cNvSpPr>
            <a:spLocks noGrp="1"/>
          </p:cNvSpPr>
          <p:nvPr>
            <p:ph type="sldNum" sz="quarter" idx="12"/>
          </p:nvPr>
        </p:nvSpPr>
        <p:spPr/>
        <p:txBody>
          <a:bodyPr/>
          <a:lstStyle/>
          <a:p>
            <a:fld id="{4980778A-6F9D-4141-8080-B8192EADCD40}" type="slidenum">
              <a:rPr lang="en-ZA" smtClean="0"/>
              <a:pPr/>
              <a:t>29</a:t>
            </a:fld>
            <a:endParaRPr lang="en-ZA" dirty="0"/>
          </a:p>
        </p:txBody>
      </p:sp>
    </p:spTree>
    <p:extLst>
      <p:ext uri="{BB962C8B-B14F-4D97-AF65-F5344CB8AC3E}">
        <p14:creationId xmlns:p14="http://schemas.microsoft.com/office/powerpoint/2010/main" val="2002661342"/>
      </p:ext>
    </p:extLst>
  </p:cSld>
  <p:clrMapOvr>
    <a:masterClrMapping/>
  </p:clrMapOvr>
</p:sld>
</file>

<file path=ppt/slides/slide2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74638"/>
            <a:ext cx="8219256" cy="1021654"/>
          </a:xfrm>
        </p:spPr>
        <p:txBody>
          <a:bodyPr>
            <a:normAutofit fontScale="90000"/>
          </a:bodyPr>
          <a:lstStyle/>
          <a:p>
            <a:pPr algn="ctr"/>
            <a:r>
              <a:rPr lang="en-ZA" dirty="0"/>
              <a:t>Economics Policies to Control Inflation</a:t>
            </a: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290</a:t>
            </a:fld>
            <a:endParaRPr lang="en-ZA" dirty="0"/>
          </a:p>
        </p:txBody>
      </p:sp>
      <p:sp>
        <p:nvSpPr>
          <p:cNvPr id="4" name="Content Placeholder 3"/>
          <p:cNvSpPr>
            <a:spLocks noGrp="1"/>
          </p:cNvSpPr>
          <p:nvPr>
            <p:ph sz="quarter" idx="1"/>
          </p:nvPr>
        </p:nvSpPr>
        <p:spPr>
          <a:xfrm>
            <a:off x="467544" y="1014049"/>
            <a:ext cx="8219256" cy="5489781"/>
          </a:xfrm>
        </p:spPr>
        <p:txBody>
          <a:bodyPr>
            <a:normAutofit/>
          </a:bodyPr>
          <a:lstStyle/>
          <a:p>
            <a:pPr marL="0" indent="0">
              <a:buNone/>
            </a:pPr>
            <a:endParaRPr lang="en-ZA" dirty="0"/>
          </a:p>
          <a:p>
            <a:pPr marL="0" indent="0">
              <a:buNone/>
            </a:pPr>
            <a:endParaRPr lang="en-ZA" dirty="0"/>
          </a:p>
          <a:p>
            <a:pPr marL="0" indent="0">
              <a:buNone/>
            </a:pPr>
            <a:endParaRPr lang="en-ZA" dirty="0"/>
          </a:p>
          <a:p>
            <a:pPr marL="0" indent="0">
              <a:buNone/>
            </a:pPr>
            <a:endParaRPr lang="en-ZA" dirty="0"/>
          </a:p>
          <a:p>
            <a:pPr marL="0" indent="0">
              <a:buNone/>
            </a:pPr>
            <a:endParaRPr lang="en-ZA" dirty="0"/>
          </a:p>
          <a:p>
            <a:pPr marL="0" indent="0">
              <a:buNone/>
            </a:pPr>
            <a:endParaRPr lang="en-ZA" dirty="0"/>
          </a:p>
          <a:p>
            <a:pPr marL="0" indent="0">
              <a:buNone/>
            </a:pPr>
            <a:endParaRPr lang="en-ZA" dirty="0"/>
          </a:p>
          <a:p>
            <a:pPr marL="0" indent="0">
              <a:buNone/>
            </a:pPr>
            <a:r>
              <a:rPr lang="en-ZA" b="1" dirty="0"/>
              <a:t>Rebates</a:t>
            </a:r>
          </a:p>
          <a:p>
            <a:pPr marL="0" indent="0">
              <a:buNone/>
            </a:pPr>
            <a:r>
              <a:rPr lang="en-ZA" dirty="0"/>
              <a:t>Primary R13 653</a:t>
            </a:r>
          </a:p>
          <a:p>
            <a:pPr marL="0" indent="0">
              <a:buNone/>
            </a:pPr>
            <a:r>
              <a:rPr lang="en-ZA" dirty="0"/>
              <a:t>Secondary (Persons 65 and older) R7 479</a:t>
            </a:r>
          </a:p>
          <a:p>
            <a:pPr marL="0" indent="0">
              <a:buNone/>
            </a:pPr>
            <a:r>
              <a:rPr lang="en-ZA" dirty="0"/>
              <a:t>Tertiary (Persons 75 and older) R2 493</a:t>
            </a:r>
          </a:p>
          <a:p>
            <a:pPr marL="0" indent="0">
              <a:buNone/>
            </a:pPr>
            <a:endParaRPr lang="en-ZA" dirty="0"/>
          </a:p>
        </p:txBody>
      </p:sp>
      <p:pic>
        <p:nvPicPr>
          <p:cNvPr id="5" name="Picture 4"/>
          <p:cNvPicPr>
            <a:picLocks noChangeAspect="1"/>
          </p:cNvPicPr>
          <p:nvPr/>
        </p:nvPicPr>
        <p:blipFill>
          <a:blip r:embed="rId2"/>
          <a:stretch>
            <a:fillRect/>
          </a:stretch>
        </p:blipFill>
        <p:spPr>
          <a:xfrm>
            <a:off x="766293" y="1155099"/>
            <a:ext cx="7920507" cy="2364330"/>
          </a:xfrm>
          <a:prstGeom prst="rect">
            <a:avLst/>
          </a:prstGeom>
        </p:spPr>
      </p:pic>
    </p:spTree>
    <p:extLst>
      <p:ext uri="{BB962C8B-B14F-4D97-AF65-F5344CB8AC3E}">
        <p14:creationId xmlns:p14="http://schemas.microsoft.com/office/powerpoint/2010/main" val="4054874452"/>
      </p:ext>
    </p:extLst>
  </p:cSld>
  <p:clrMapOvr>
    <a:masterClrMapping/>
  </p:clrMapOvr>
</p:sld>
</file>

<file path=ppt/slides/slide2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74638"/>
            <a:ext cx="8219256" cy="1021654"/>
          </a:xfrm>
        </p:spPr>
        <p:txBody>
          <a:bodyPr>
            <a:normAutofit fontScale="90000"/>
          </a:bodyPr>
          <a:lstStyle/>
          <a:p>
            <a:pPr algn="ctr"/>
            <a:r>
              <a:rPr lang="en-ZA" dirty="0"/>
              <a:t>Economics Policies to Control Inflation</a:t>
            </a: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291</a:t>
            </a:fld>
            <a:endParaRPr lang="en-ZA" dirty="0"/>
          </a:p>
        </p:txBody>
      </p:sp>
      <p:sp>
        <p:nvSpPr>
          <p:cNvPr id="4" name="Content Placeholder 3"/>
          <p:cNvSpPr>
            <a:spLocks noGrp="1"/>
          </p:cNvSpPr>
          <p:nvPr>
            <p:ph sz="quarter" idx="1"/>
          </p:nvPr>
        </p:nvSpPr>
        <p:spPr>
          <a:xfrm>
            <a:off x="467544" y="1014049"/>
            <a:ext cx="8219256" cy="5489781"/>
          </a:xfrm>
        </p:spPr>
        <p:txBody>
          <a:bodyPr>
            <a:normAutofit fontScale="92500" lnSpcReduction="10000"/>
          </a:bodyPr>
          <a:lstStyle/>
          <a:p>
            <a:pPr marL="0" indent="0">
              <a:buNone/>
            </a:pPr>
            <a:r>
              <a:rPr lang="en-ZA" b="1" dirty="0"/>
              <a:t>Tax Assessment</a:t>
            </a:r>
            <a:endParaRPr lang="en-ZA" dirty="0"/>
          </a:p>
          <a:p>
            <a:pPr marL="0" indent="0">
              <a:buNone/>
            </a:pPr>
            <a:r>
              <a:rPr lang="en-ZA" b="1" dirty="0"/>
              <a:t> </a:t>
            </a:r>
            <a:endParaRPr lang="en-ZA" dirty="0"/>
          </a:p>
          <a:p>
            <a:pPr lvl="0" fontAlgn="base"/>
            <a:r>
              <a:rPr lang="en-GB" dirty="0">
                <a:effectLst>
                  <a:outerShdw sx="0" sy="0">
                    <a:srgbClr val="000000"/>
                  </a:outerShdw>
                </a:effectLst>
              </a:rPr>
              <a:t>Those individuals who have been taxed on the PAYE system must submit a tax return at the end of the financial year (end February). </a:t>
            </a:r>
          </a:p>
          <a:p>
            <a:pPr marL="0" lvl="0" indent="0" fontAlgn="base">
              <a:buNone/>
            </a:pPr>
            <a:endParaRPr lang="en-ZA" dirty="0">
              <a:effectLst>
                <a:outerShdw sx="0" sy="0">
                  <a:srgbClr val="000000"/>
                </a:outerShdw>
              </a:effectLst>
            </a:endParaRPr>
          </a:p>
          <a:p>
            <a:pPr lvl="0" fontAlgn="base"/>
            <a:r>
              <a:rPr lang="en-GB" dirty="0">
                <a:effectLst>
                  <a:outerShdw sx="0" sy="0">
                    <a:srgbClr val="000000"/>
                  </a:outerShdw>
                </a:effectLst>
              </a:rPr>
              <a:t> The assessment assesses taxable income in relation to taxable liability.</a:t>
            </a:r>
          </a:p>
          <a:p>
            <a:pPr marL="0" lvl="0" indent="0" fontAlgn="base">
              <a:buNone/>
            </a:pPr>
            <a:r>
              <a:rPr lang="en-GB" dirty="0">
                <a:effectLst>
                  <a:outerShdw sx="0" sy="0">
                    <a:srgbClr val="000000"/>
                  </a:outerShdw>
                </a:effectLst>
              </a:rPr>
              <a:t>  </a:t>
            </a:r>
            <a:endParaRPr lang="en-ZA" dirty="0">
              <a:effectLst>
                <a:outerShdw sx="0" sy="0">
                  <a:srgbClr val="000000"/>
                </a:outerShdw>
              </a:effectLst>
            </a:endParaRPr>
          </a:p>
          <a:p>
            <a:pPr lvl="0" fontAlgn="base"/>
            <a:r>
              <a:rPr lang="en-GB" dirty="0">
                <a:effectLst>
                  <a:outerShdw sx="0" sy="0">
                    <a:srgbClr val="000000"/>
                  </a:outerShdw>
                </a:effectLst>
              </a:rPr>
              <a:t>If the incorrect taxes have been paid, the balance needs to be paid to the Receiver of Revenue (SARS in South Africa) or the balance will be refunded to the employee.</a:t>
            </a:r>
          </a:p>
          <a:p>
            <a:pPr marL="0" lvl="0" indent="0" fontAlgn="base">
              <a:buNone/>
            </a:pPr>
            <a:endParaRPr lang="en-ZA" dirty="0">
              <a:effectLst>
                <a:outerShdw sx="0" sy="0">
                  <a:srgbClr val="000000"/>
                </a:outerShdw>
              </a:effectLst>
            </a:endParaRPr>
          </a:p>
          <a:p>
            <a:pPr lvl="0" fontAlgn="base"/>
            <a:r>
              <a:rPr lang="en-GB" dirty="0">
                <a:effectLst>
                  <a:outerShdw sx="0" sy="0">
                    <a:srgbClr val="000000"/>
                  </a:outerShdw>
                </a:effectLst>
              </a:rPr>
              <a:t>At the end of the year employees must receive an IRP5 form which shows how much PAYE and /or SITE has been deducted for the past year.</a:t>
            </a:r>
            <a:endParaRPr lang="en-ZA" dirty="0">
              <a:effectLst>
                <a:outerShdw sx="0" sy="0">
                  <a:srgbClr val="000000"/>
                </a:outerShdw>
              </a:effectLst>
            </a:endParaRPr>
          </a:p>
          <a:p>
            <a:pPr marL="0" indent="0">
              <a:buNone/>
            </a:pPr>
            <a:endParaRPr lang="en-ZA" dirty="0"/>
          </a:p>
        </p:txBody>
      </p:sp>
    </p:spTree>
    <p:extLst>
      <p:ext uri="{BB962C8B-B14F-4D97-AF65-F5344CB8AC3E}">
        <p14:creationId xmlns:p14="http://schemas.microsoft.com/office/powerpoint/2010/main" val="35496464"/>
      </p:ext>
    </p:extLst>
  </p:cSld>
  <p:clrMapOvr>
    <a:masterClrMapping/>
  </p:clrMapOvr>
</p:sld>
</file>

<file path=ppt/slides/slide2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74638"/>
            <a:ext cx="8219256" cy="1021654"/>
          </a:xfrm>
        </p:spPr>
        <p:txBody>
          <a:bodyPr>
            <a:normAutofit fontScale="90000"/>
          </a:bodyPr>
          <a:lstStyle/>
          <a:p>
            <a:pPr algn="ctr"/>
            <a:r>
              <a:rPr lang="en-ZA" dirty="0"/>
              <a:t>Economics Policies to Control Inflation</a:t>
            </a: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292</a:t>
            </a:fld>
            <a:endParaRPr lang="en-ZA" dirty="0"/>
          </a:p>
        </p:txBody>
      </p:sp>
      <p:sp>
        <p:nvSpPr>
          <p:cNvPr id="4" name="Content Placeholder 3"/>
          <p:cNvSpPr>
            <a:spLocks noGrp="1"/>
          </p:cNvSpPr>
          <p:nvPr>
            <p:ph sz="quarter" idx="1"/>
          </p:nvPr>
        </p:nvSpPr>
        <p:spPr>
          <a:xfrm>
            <a:off x="467544" y="1014049"/>
            <a:ext cx="8219256" cy="5489781"/>
          </a:xfrm>
        </p:spPr>
        <p:txBody>
          <a:bodyPr>
            <a:normAutofit/>
          </a:bodyPr>
          <a:lstStyle/>
          <a:p>
            <a:pPr marL="0" indent="0">
              <a:buNone/>
            </a:pPr>
            <a:r>
              <a:rPr lang="en-ZA" sz="2200" b="1" dirty="0"/>
              <a:t>The following records should be kept during the tax year to assist in completing the tax return:</a:t>
            </a:r>
          </a:p>
          <a:p>
            <a:pPr marL="0" indent="0">
              <a:buNone/>
            </a:pPr>
            <a:endParaRPr lang="en-ZA" sz="2200" b="1" dirty="0"/>
          </a:p>
          <a:p>
            <a:pPr lvl="0" fontAlgn="base"/>
            <a:r>
              <a:rPr lang="en-GB" sz="2200" dirty="0">
                <a:effectLst>
                  <a:outerShdw sx="0" sy="0">
                    <a:srgbClr val="000000"/>
                  </a:outerShdw>
                </a:effectLst>
              </a:rPr>
              <a:t>Salary slips</a:t>
            </a:r>
            <a:endParaRPr lang="en-ZA" sz="2200" dirty="0">
              <a:effectLst>
                <a:outerShdw sx="0" sy="0">
                  <a:srgbClr val="000000"/>
                </a:outerShdw>
              </a:effectLst>
            </a:endParaRPr>
          </a:p>
          <a:p>
            <a:pPr lvl="0" fontAlgn="base"/>
            <a:r>
              <a:rPr lang="en-GB" sz="2200" dirty="0">
                <a:effectLst>
                  <a:outerShdw sx="0" sy="0">
                    <a:srgbClr val="000000"/>
                  </a:outerShdw>
                </a:effectLst>
              </a:rPr>
              <a:t>Medical expenses i.e. doctor bills, prescriptions and statement of claims from the Medical Aid</a:t>
            </a:r>
            <a:endParaRPr lang="en-ZA" sz="2200" dirty="0">
              <a:effectLst>
                <a:outerShdw sx="0" sy="0">
                  <a:srgbClr val="000000"/>
                </a:outerShdw>
              </a:effectLst>
            </a:endParaRPr>
          </a:p>
          <a:p>
            <a:pPr lvl="0" fontAlgn="base"/>
            <a:r>
              <a:rPr lang="en-GB" sz="2200" dirty="0">
                <a:effectLst>
                  <a:outerShdw sx="0" sy="0">
                    <a:srgbClr val="000000"/>
                  </a:outerShdw>
                </a:effectLst>
              </a:rPr>
              <a:t>Receipts from dividend payments, or income from other investments during the year</a:t>
            </a:r>
            <a:endParaRPr lang="en-ZA" sz="2200" dirty="0">
              <a:effectLst>
                <a:outerShdw sx="0" sy="0">
                  <a:srgbClr val="000000"/>
                </a:outerShdw>
              </a:effectLst>
            </a:endParaRPr>
          </a:p>
          <a:p>
            <a:pPr lvl="0" fontAlgn="base"/>
            <a:r>
              <a:rPr lang="en-GB" sz="2200" dirty="0">
                <a:effectLst>
                  <a:outerShdw sx="0" sy="0">
                    <a:srgbClr val="000000"/>
                  </a:outerShdw>
                </a:effectLst>
              </a:rPr>
              <a:t>Note of any contributions made to retirement annuities or any other long-term investments, both taxable and non-taxable.</a:t>
            </a:r>
            <a:endParaRPr lang="en-ZA" sz="2200" dirty="0">
              <a:effectLst>
                <a:outerShdw sx="0" sy="0">
                  <a:srgbClr val="000000"/>
                </a:outerShdw>
              </a:effectLst>
            </a:endParaRPr>
          </a:p>
          <a:p>
            <a:pPr lvl="0" fontAlgn="base"/>
            <a:r>
              <a:rPr lang="en-GB" sz="2200" dirty="0">
                <a:effectLst>
                  <a:outerShdw sx="0" sy="0">
                    <a:srgbClr val="000000"/>
                  </a:outerShdw>
                </a:effectLst>
              </a:rPr>
              <a:t>IRP5 from the employer and statements of interest earned from bank</a:t>
            </a:r>
            <a:endParaRPr lang="en-ZA" sz="2200" dirty="0">
              <a:effectLst>
                <a:outerShdw sx="0" sy="0">
                  <a:srgbClr val="000000"/>
                </a:outerShdw>
              </a:effectLst>
            </a:endParaRPr>
          </a:p>
          <a:p>
            <a:pPr marL="0" indent="0">
              <a:buNone/>
            </a:pPr>
            <a:endParaRPr lang="en-ZA" dirty="0"/>
          </a:p>
        </p:txBody>
      </p:sp>
    </p:spTree>
    <p:extLst>
      <p:ext uri="{BB962C8B-B14F-4D97-AF65-F5344CB8AC3E}">
        <p14:creationId xmlns:p14="http://schemas.microsoft.com/office/powerpoint/2010/main" val="2589547649"/>
      </p:ext>
    </p:extLst>
  </p:cSld>
  <p:clrMapOvr>
    <a:masterClrMapping/>
  </p:clrMapOvr>
</p:sld>
</file>

<file path=ppt/slides/slide2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74638"/>
            <a:ext cx="8219256" cy="1021654"/>
          </a:xfrm>
        </p:spPr>
        <p:txBody>
          <a:bodyPr>
            <a:normAutofit fontScale="90000"/>
          </a:bodyPr>
          <a:lstStyle/>
          <a:p>
            <a:pPr algn="ctr"/>
            <a:r>
              <a:rPr lang="en-ZA" dirty="0"/>
              <a:t>Economics Policies to Control Inflation</a:t>
            </a: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293</a:t>
            </a:fld>
            <a:endParaRPr lang="en-ZA" dirty="0"/>
          </a:p>
        </p:txBody>
      </p:sp>
      <p:sp>
        <p:nvSpPr>
          <p:cNvPr id="4" name="Content Placeholder 3"/>
          <p:cNvSpPr>
            <a:spLocks noGrp="1"/>
          </p:cNvSpPr>
          <p:nvPr>
            <p:ph sz="quarter" idx="1"/>
          </p:nvPr>
        </p:nvSpPr>
        <p:spPr>
          <a:xfrm>
            <a:off x="467544" y="1014049"/>
            <a:ext cx="8219256" cy="5489781"/>
          </a:xfrm>
        </p:spPr>
        <p:txBody>
          <a:bodyPr>
            <a:normAutofit/>
          </a:bodyPr>
          <a:lstStyle/>
          <a:p>
            <a:pPr marL="0" indent="0">
              <a:buNone/>
            </a:pPr>
            <a:r>
              <a:rPr lang="en-ZA" sz="2200" b="1" dirty="0"/>
              <a:t>Provisional Tax</a:t>
            </a:r>
            <a:endParaRPr lang="en-ZA" sz="2200" dirty="0"/>
          </a:p>
          <a:p>
            <a:pPr marL="0" indent="0">
              <a:buNone/>
            </a:pPr>
            <a:r>
              <a:rPr lang="en-ZA" sz="2200" b="1" dirty="0"/>
              <a:t> </a:t>
            </a:r>
            <a:endParaRPr lang="en-ZA" sz="2200" dirty="0"/>
          </a:p>
          <a:p>
            <a:pPr marL="0" indent="0">
              <a:buNone/>
            </a:pPr>
            <a:r>
              <a:rPr lang="en-ZA" sz="2200" dirty="0"/>
              <a:t>Provisional tax is the manner in which tax is collected – provisional taxpayers pay exactly the same tax as other taxpayers with the same income.  All companies and close corporations are automatically provisional taxpayers.  </a:t>
            </a:r>
          </a:p>
          <a:p>
            <a:pPr marL="0" indent="0">
              <a:buNone/>
            </a:pPr>
            <a:endParaRPr lang="en-ZA" sz="2200" dirty="0"/>
          </a:p>
          <a:p>
            <a:pPr marL="0" indent="0">
              <a:buNone/>
            </a:pPr>
            <a:r>
              <a:rPr lang="en-ZA" sz="2200" b="1" dirty="0"/>
              <a:t>Individuals become provisional taxpayers when:</a:t>
            </a:r>
          </a:p>
          <a:p>
            <a:pPr marL="0" indent="0">
              <a:buNone/>
            </a:pPr>
            <a:endParaRPr lang="en-ZA" sz="2200" dirty="0"/>
          </a:p>
          <a:p>
            <a:pPr lvl="0" fontAlgn="base"/>
            <a:r>
              <a:rPr lang="en-GB" sz="2200" dirty="0">
                <a:effectLst>
                  <a:outerShdw sx="0" sy="0">
                    <a:srgbClr val="000000"/>
                  </a:outerShdw>
                </a:effectLst>
              </a:rPr>
              <a:t>They earn more than R1 000 a year that is not subject to PAYE</a:t>
            </a:r>
            <a:endParaRPr lang="en-ZA" sz="2200" dirty="0">
              <a:effectLst>
                <a:outerShdw sx="0" sy="0">
                  <a:srgbClr val="000000"/>
                </a:outerShdw>
              </a:effectLst>
            </a:endParaRPr>
          </a:p>
          <a:p>
            <a:pPr lvl="0" fontAlgn="base"/>
            <a:r>
              <a:rPr lang="en-GB" sz="2200" dirty="0">
                <a:effectLst>
                  <a:outerShdw sx="0" sy="0">
                    <a:srgbClr val="000000"/>
                  </a:outerShdw>
                </a:effectLst>
              </a:rPr>
              <a:t>They become directors of companies or closed corporations</a:t>
            </a:r>
            <a:endParaRPr lang="en-ZA" sz="2200" dirty="0">
              <a:effectLst>
                <a:outerShdw sx="0" sy="0">
                  <a:srgbClr val="000000"/>
                </a:outerShdw>
              </a:effectLst>
            </a:endParaRPr>
          </a:p>
          <a:p>
            <a:pPr lvl="0" fontAlgn="base"/>
            <a:r>
              <a:rPr lang="en-GB" sz="2200" dirty="0">
                <a:effectLst>
                  <a:outerShdw sx="0" sy="0">
                    <a:srgbClr val="000000"/>
                  </a:outerShdw>
                </a:effectLst>
              </a:rPr>
              <a:t>They engage in a trade or profession</a:t>
            </a:r>
            <a:endParaRPr lang="en-ZA" sz="2200" dirty="0">
              <a:effectLst>
                <a:outerShdw sx="0" sy="0">
                  <a:srgbClr val="000000"/>
                </a:outerShdw>
              </a:effectLst>
            </a:endParaRPr>
          </a:p>
          <a:p>
            <a:pPr marL="0" indent="0">
              <a:buNone/>
            </a:pPr>
            <a:endParaRPr lang="en-ZA" sz="2200" dirty="0"/>
          </a:p>
        </p:txBody>
      </p:sp>
    </p:spTree>
    <p:extLst>
      <p:ext uri="{BB962C8B-B14F-4D97-AF65-F5344CB8AC3E}">
        <p14:creationId xmlns:p14="http://schemas.microsoft.com/office/powerpoint/2010/main" val="893635530"/>
      </p:ext>
    </p:extLst>
  </p:cSld>
  <p:clrMapOvr>
    <a:masterClrMapping/>
  </p:clrMapOvr>
</p:sld>
</file>

<file path=ppt/slides/slide2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74638"/>
            <a:ext cx="8219256" cy="1021654"/>
          </a:xfrm>
        </p:spPr>
        <p:txBody>
          <a:bodyPr>
            <a:normAutofit fontScale="90000"/>
          </a:bodyPr>
          <a:lstStyle/>
          <a:p>
            <a:pPr algn="ctr"/>
            <a:r>
              <a:rPr lang="en-ZA" dirty="0"/>
              <a:t>Economics Policies to Control Inflation</a:t>
            </a: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294</a:t>
            </a:fld>
            <a:endParaRPr lang="en-ZA" dirty="0"/>
          </a:p>
        </p:txBody>
      </p:sp>
      <p:sp>
        <p:nvSpPr>
          <p:cNvPr id="4" name="Content Placeholder 3"/>
          <p:cNvSpPr>
            <a:spLocks noGrp="1"/>
          </p:cNvSpPr>
          <p:nvPr>
            <p:ph sz="quarter" idx="1"/>
          </p:nvPr>
        </p:nvSpPr>
        <p:spPr>
          <a:xfrm>
            <a:off x="467544" y="1014049"/>
            <a:ext cx="8219256" cy="5489781"/>
          </a:xfrm>
        </p:spPr>
        <p:txBody>
          <a:bodyPr>
            <a:normAutofit/>
          </a:bodyPr>
          <a:lstStyle/>
          <a:p>
            <a:pPr marL="0" indent="0">
              <a:buNone/>
            </a:pPr>
            <a:r>
              <a:rPr lang="en-ZA" b="1" dirty="0"/>
              <a:t>Direct Tax vs Indirect Tax</a:t>
            </a:r>
          </a:p>
          <a:p>
            <a:pPr marL="0" indent="0">
              <a:buNone/>
            </a:pPr>
            <a:endParaRPr lang="en-ZA" b="1" dirty="0"/>
          </a:p>
          <a:p>
            <a:pPr marL="0" indent="0">
              <a:buNone/>
            </a:pPr>
            <a:endParaRPr lang="en-ZA" dirty="0"/>
          </a:p>
          <a:p>
            <a:pPr marL="0" indent="0">
              <a:buNone/>
            </a:pPr>
            <a:endParaRPr lang="en-ZA" dirty="0"/>
          </a:p>
        </p:txBody>
      </p:sp>
      <p:pic>
        <p:nvPicPr>
          <p:cNvPr id="5" name="Picture 4"/>
          <p:cNvPicPr>
            <a:picLocks noChangeAspect="1"/>
          </p:cNvPicPr>
          <p:nvPr/>
        </p:nvPicPr>
        <p:blipFill>
          <a:blip r:embed="rId2"/>
          <a:stretch>
            <a:fillRect/>
          </a:stretch>
        </p:blipFill>
        <p:spPr>
          <a:xfrm>
            <a:off x="467544" y="1594731"/>
            <a:ext cx="7997780" cy="3591671"/>
          </a:xfrm>
          <a:prstGeom prst="rect">
            <a:avLst/>
          </a:prstGeom>
        </p:spPr>
      </p:pic>
    </p:spTree>
    <p:extLst>
      <p:ext uri="{BB962C8B-B14F-4D97-AF65-F5344CB8AC3E}">
        <p14:creationId xmlns:p14="http://schemas.microsoft.com/office/powerpoint/2010/main" val="669915734"/>
      </p:ext>
    </p:extLst>
  </p:cSld>
  <p:clrMapOvr>
    <a:masterClrMapping/>
  </p:clrMapOvr>
</p:sld>
</file>

<file path=ppt/slides/slide2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74638"/>
            <a:ext cx="8219256" cy="1021654"/>
          </a:xfrm>
        </p:spPr>
        <p:txBody>
          <a:bodyPr>
            <a:normAutofit fontScale="90000"/>
          </a:bodyPr>
          <a:lstStyle/>
          <a:p>
            <a:pPr algn="ctr"/>
            <a:r>
              <a:rPr lang="en-ZA" dirty="0"/>
              <a:t>Economics Policies to Control Inflation</a:t>
            </a: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295</a:t>
            </a:fld>
            <a:endParaRPr lang="en-ZA" dirty="0"/>
          </a:p>
        </p:txBody>
      </p:sp>
      <p:sp>
        <p:nvSpPr>
          <p:cNvPr id="4" name="Content Placeholder 3"/>
          <p:cNvSpPr>
            <a:spLocks noGrp="1"/>
          </p:cNvSpPr>
          <p:nvPr>
            <p:ph sz="quarter" idx="1"/>
          </p:nvPr>
        </p:nvSpPr>
        <p:spPr>
          <a:xfrm>
            <a:off x="467544" y="1014049"/>
            <a:ext cx="8219256" cy="5489781"/>
          </a:xfrm>
        </p:spPr>
        <p:txBody>
          <a:bodyPr>
            <a:normAutofit/>
          </a:bodyPr>
          <a:lstStyle/>
          <a:p>
            <a:pPr marL="0" indent="0">
              <a:buNone/>
            </a:pPr>
            <a:endParaRPr lang="en-ZA" b="1" dirty="0"/>
          </a:p>
          <a:p>
            <a:pPr marL="0" indent="0">
              <a:buNone/>
            </a:pPr>
            <a:endParaRPr lang="en-ZA" dirty="0"/>
          </a:p>
          <a:p>
            <a:pPr marL="0" indent="0">
              <a:buNone/>
            </a:pPr>
            <a:endParaRPr lang="en-ZA" dirty="0"/>
          </a:p>
        </p:txBody>
      </p:sp>
      <p:sp>
        <p:nvSpPr>
          <p:cNvPr id="9" name="Rectangle 8"/>
          <p:cNvSpPr/>
          <p:nvPr/>
        </p:nvSpPr>
        <p:spPr>
          <a:xfrm>
            <a:off x="467544" y="1014049"/>
            <a:ext cx="8084028" cy="4832092"/>
          </a:xfrm>
          <a:prstGeom prst="rect">
            <a:avLst/>
          </a:prstGeom>
        </p:spPr>
        <p:txBody>
          <a:bodyPr wrap="square">
            <a:spAutoFit/>
          </a:bodyPr>
          <a:lstStyle/>
          <a:p>
            <a:r>
              <a:rPr lang="en-ZA" sz="2200" b="1" dirty="0"/>
              <a:t>Value Added Tax (VAT)</a:t>
            </a:r>
          </a:p>
          <a:p>
            <a:endParaRPr lang="en-ZA" sz="2200" dirty="0"/>
          </a:p>
          <a:p>
            <a:r>
              <a:rPr lang="en-ZA" sz="2200" dirty="0"/>
              <a:t>The most common example of indirect consumption tax is value added tax (VAT)</a:t>
            </a:r>
          </a:p>
          <a:p>
            <a:endParaRPr lang="en-ZA" sz="2200" dirty="0"/>
          </a:p>
          <a:p>
            <a:r>
              <a:rPr lang="en-ZA" sz="2200" dirty="0"/>
              <a:t> OUTPUT VAT - INPUT VAT = VAT PAYABLE</a:t>
            </a:r>
          </a:p>
          <a:p>
            <a:endParaRPr lang="en-ZA" sz="2200" dirty="0"/>
          </a:p>
          <a:p>
            <a:r>
              <a:rPr lang="en-ZA" sz="2200" b="1" dirty="0"/>
              <a:t>Different types of VAT  is payable in South Africa:</a:t>
            </a:r>
          </a:p>
          <a:p>
            <a:endParaRPr lang="en-ZA" sz="2200" b="1" dirty="0"/>
          </a:p>
          <a:p>
            <a:pPr marL="342900" indent="-342900">
              <a:buFont typeface="Arial" panose="020B0604020202020204" pitchFamily="34" charset="0"/>
              <a:buChar char="•"/>
            </a:pPr>
            <a:r>
              <a:rPr lang="en-ZA" sz="2200" dirty="0"/>
              <a:t>Input VAT that is VAT that is payable to suppliers</a:t>
            </a:r>
          </a:p>
          <a:p>
            <a:pPr marL="342900" indent="-342900">
              <a:buFont typeface="Arial" panose="020B0604020202020204" pitchFamily="34" charset="0"/>
              <a:buChar char="•"/>
            </a:pPr>
            <a:r>
              <a:rPr lang="en-ZA" sz="2200" dirty="0"/>
              <a:t>Output VAT is VAT that is charged </a:t>
            </a:r>
          </a:p>
          <a:p>
            <a:pPr marL="342900" indent="-342900">
              <a:buFont typeface="Arial" panose="020B0604020202020204" pitchFamily="34" charset="0"/>
              <a:buChar char="•"/>
            </a:pPr>
            <a:r>
              <a:rPr lang="en-ZA" sz="2200" dirty="0"/>
              <a:t>Zero rate VAT  relates to products and services where VAT is not charged.</a:t>
            </a:r>
          </a:p>
          <a:p>
            <a:r>
              <a:rPr lang="en-ZA" sz="2200" dirty="0"/>
              <a:t> </a:t>
            </a:r>
          </a:p>
        </p:txBody>
      </p:sp>
    </p:spTree>
    <p:extLst>
      <p:ext uri="{BB962C8B-B14F-4D97-AF65-F5344CB8AC3E}">
        <p14:creationId xmlns:p14="http://schemas.microsoft.com/office/powerpoint/2010/main" val="3890192019"/>
      </p:ext>
    </p:extLst>
  </p:cSld>
  <p:clrMapOvr>
    <a:masterClrMapping/>
  </p:clrMapOvr>
</p:sld>
</file>

<file path=ppt/slides/slide2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74638"/>
            <a:ext cx="8219256" cy="1021654"/>
          </a:xfrm>
        </p:spPr>
        <p:txBody>
          <a:bodyPr>
            <a:normAutofit fontScale="90000"/>
          </a:bodyPr>
          <a:lstStyle/>
          <a:p>
            <a:pPr algn="ctr"/>
            <a:r>
              <a:rPr lang="en-ZA" dirty="0"/>
              <a:t>Economics Policies to Control Inflation</a:t>
            </a: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296</a:t>
            </a:fld>
            <a:endParaRPr lang="en-ZA" dirty="0"/>
          </a:p>
        </p:txBody>
      </p:sp>
      <p:sp>
        <p:nvSpPr>
          <p:cNvPr id="4" name="Content Placeholder 3"/>
          <p:cNvSpPr>
            <a:spLocks noGrp="1"/>
          </p:cNvSpPr>
          <p:nvPr>
            <p:ph sz="quarter" idx="1"/>
          </p:nvPr>
        </p:nvSpPr>
        <p:spPr>
          <a:xfrm>
            <a:off x="467544" y="1014049"/>
            <a:ext cx="8219256" cy="5489781"/>
          </a:xfrm>
        </p:spPr>
        <p:txBody>
          <a:bodyPr>
            <a:normAutofit/>
          </a:bodyPr>
          <a:lstStyle/>
          <a:p>
            <a:pPr marL="0" indent="0">
              <a:buNone/>
            </a:pPr>
            <a:endParaRPr lang="en-ZA" b="1" dirty="0"/>
          </a:p>
          <a:p>
            <a:pPr marL="0" indent="0">
              <a:buNone/>
            </a:pPr>
            <a:endParaRPr lang="en-ZA" dirty="0"/>
          </a:p>
          <a:p>
            <a:pPr marL="0" indent="0">
              <a:buNone/>
            </a:pPr>
            <a:endParaRPr lang="en-ZA" dirty="0"/>
          </a:p>
        </p:txBody>
      </p:sp>
      <p:sp>
        <p:nvSpPr>
          <p:cNvPr id="9" name="Rectangle 8"/>
          <p:cNvSpPr/>
          <p:nvPr/>
        </p:nvSpPr>
        <p:spPr>
          <a:xfrm>
            <a:off x="467544" y="1014049"/>
            <a:ext cx="8084028" cy="5170646"/>
          </a:xfrm>
          <a:prstGeom prst="rect">
            <a:avLst/>
          </a:prstGeom>
        </p:spPr>
        <p:txBody>
          <a:bodyPr wrap="square">
            <a:spAutoFit/>
          </a:bodyPr>
          <a:lstStyle/>
          <a:p>
            <a:r>
              <a:rPr lang="en-ZA" sz="2200" b="1" dirty="0"/>
              <a:t>Input (VAT)</a:t>
            </a:r>
            <a:endParaRPr lang="en-ZA" sz="2200" dirty="0"/>
          </a:p>
          <a:p>
            <a:pPr lvl="0" fontAlgn="base"/>
            <a:r>
              <a:rPr lang="en-GB" sz="2200" dirty="0">
                <a:effectLst>
                  <a:outerShdw sx="0" sy="0">
                    <a:srgbClr val="000000"/>
                  </a:outerShdw>
                </a:effectLst>
              </a:rPr>
              <a:t>Vat paid to suppliers is - INPUT VAT</a:t>
            </a:r>
            <a:endParaRPr lang="en-ZA" sz="2200" dirty="0">
              <a:effectLst>
                <a:outerShdw sx="0" sy="0">
                  <a:srgbClr val="000000"/>
                </a:outerShdw>
              </a:effectLst>
            </a:endParaRPr>
          </a:p>
          <a:p>
            <a:r>
              <a:rPr lang="en-ZA" sz="2200" dirty="0"/>
              <a:t> </a:t>
            </a:r>
          </a:p>
          <a:p>
            <a:r>
              <a:rPr lang="en-ZA" sz="2200" b="1" dirty="0"/>
              <a:t>Calculate Input VAT:</a:t>
            </a:r>
          </a:p>
          <a:p>
            <a:r>
              <a:rPr lang="en-ZA" sz="2200" dirty="0"/>
              <a:t>R 228 000 ÷ (1.14) = #</a:t>
            </a:r>
          </a:p>
          <a:p>
            <a:r>
              <a:rPr lang="en-ZA" sz="2200" dirty="0"/>
              <a:t># - total = Total Input VAT</a:t>
            </a:r>
          </a:p>
          <a:p>
            <a:r>
              <a:rPr lang="en-ZA" sz="2200" b="1" dirty="0"/>
              <a:t> </a:t>
            </a:r>
            <a:endParaRPr lang="en-ZA" sz="2200" dirty="0"/>
          </a:p>
          <a:p>
            <a:r>
              <a:rPr lang="en-ZA" sz="2200" b="1" dirty="0"/>
              <a:t>Output (VAT)</a:t>
            </a:r>
            <a:endParaRPr lang="en-ZA" sz="2200" dirty="0"/>
          </a:p>
          <a:p>
            <a:pPr lvl="0" fontAlgn="base"/>
            <a:r>
              <a:rPr lang="en-GB" sz="2200" dirty="0">
                <a:effectLst>
                  <a:outerShdw sx="0" sy="0">
                    <a:srgbClr val="000000"/>
                  </a:outerShdw>
                </a:effectLst>
              </a:rPr>
              <a:t>Vat charged is called - OUTPUT VAT</a:t>
            </a:r>
            <a:endParaRPr lang="en-ZA" sz="2200" dirty="0">
              <a:effectLst>
                <a:outerShdw sx="0" sy="0">
                  <a:srgbClr val="000000"/>
                </a:outerShdw>
              </a:effectLst>
            </a:endParaRPr>
          </a:p>
          <a:p>
            <a:r>
              <a:rPr lang="en-ZA" sz="2200" dirty="0"/>
              <a:t> </a:t>
            </a:r>
          </a:p>
          <a:p>
            <a:r>
              <a:rPr lang="en-ZA" sz="2200" b="1" dirty="0"/>
              <a:t>Calculate VAT OUTPUT</a:t>
            </a:r>
          </a:p>
          <a:p>
            <a:r>
              <a:rPr lang="en-ZA" sz="2200" dirty="0"/>
              <a:t>To calculate OUTPUT VAT given the sales including VAT, use the following formula:</a:t>
            </a:r>
          </a:p>
          <a:p>
            <a:r>
              <a:rPr lang="en-ZA" sz="2200" dirty="0"/>
              <a:t>(Total Sales Including Vat) X (14 ÷114) </a:t>
            </a:r>
          </a:p>
          <a:p>
            <a:r>
              <a:rPr lang="en-ZA" sz="2200" dirty="0"/>
              <a:t>Example: Sales R228 000 X (14÷114) = R28 000.00 </a:t>
            </a:r>
          </a:p>
        </p:txBody>
      </p:sp>
    </p:spTree>
    <p:extLst>
      <p:ext uri="{BB962C8B-B14F-4D97-AF65-F5344CB8AC3E}">
        <p14:creationId xmlns:p14="http://schemas.microsoft.com/office/powerpoint/2010/main" val="1607303050"/>
      </p:ext>
    </p:extLst>
  </p:cSld>
  <p:clrMapOvr>
    <a:masterClrMapping/>
  </p:clrMapOvr>
</p:sld>
</file>

<file path=ppt/slides/slide2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74638"/>
            <a:ext cx="8219256" cy="1021654"/>
          </a:xfrm>
        </p:spPr>
        <p:txBody>
          <a:bodyPr>
            <a:normAutofit fontScale="90000"/>
          </a:bodyPr>
          <a:lstStyle/>
          <a:p>
            <a:pPr algn="ctr"/>
            <a:r>
              <a:rPr lang="en-ZA" dirty="0"/>
              <a:t>Economics Policies to Control Inflation</a:t>
            </a: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297</a:t>
            </a:fld>
            <a:endParaRPr lang="en-ZA" dirty="0"/>
          </a:p>
        </p:txBody>
      </p:sp>
      <p:sp>
        <p:nvSpPr>
          <p:cNvPr id="4" name="Content Placeholder 3"/>
          <p:cNvSpPr>
            <a:spLocks noGrp="1"/>
          </p:cNvSpPr>
          <p:nvPr>
            <p:ph sz="quarter" idx="1"/>
          </p:nvPr>
        </p:nvSpPr>
        <p:spPr>
          <a:xfrm>
            <a:off x="467544" y="1014049"/>
            <a:ext cx="8219256" cy="5489781"/>
          </a:xfrm>
        </p:spPr>
        <p:txBody>
          <a:bodyPr>
            <a:normAutofit/>
          </a:bodyPr>
          <a:lstStyle/>
          <a:p>
            <a:pPr marL="0" indent="0">
              <a:buNone/>
            </a:pPr>
            <a:endParaRPr lang="en-ZA" b="1" dirty="0"/>
          </a:p>
          <a:p>
            <a:pPr marL="0" indent="0">
              <a:buNone/>
            </a:pPr>
            <a:endParaRPr lang="en-ZA" dirty="0"/>
          </a:p>
          <a:p>
            <a:pPr marL="0" indent="0">
              <a:buNone/>
            </a:pPr>
            <a:endParaRPr lang="en-ZA" dirty="0"/>
          </a:p>
        </p:txBody>
      </p:sp>
      <p:sp>
        <p:nvSpPr>
          <p:cNvPr id="9" name="Rectangle 8"/>
          <p:cNvSpPr/>
          <p:nvPr/>
        </p:nvSpPr>
        <p:spPr>
          <a:xfrm>
            <a:off x="467544" y="1014049"/>
            <a:ext cx="8084028" cy="4124206"/>
          </a:xfrm>
          <a:prstGeom prst="rect">
            <a:avLst/>
          </a:prstGeom>
        </p:spPr>
        <p:txBody>
          <a:bodyPr wrap="square">
            <a:spAutoFit/>
          </a:bodyPr>
          <a:lstStyle/>
          <a:p>
            <a:r>
              <a:rPr lang="en-ZA" sz="2200" b="1" dirty="0"/>
              <a:t>Zero Rate VAT</a:t>
            </a:r>
          </a:p>
          <a:p>
            <a:endParaRPr lang="en-ZA" sz="2200" dirty="0"/>
          </a:p>
          <a:p>
            <a:r>
              <a:rPr lang="en-ZA" sz="2200" dirty="0"/>
              <a:t>Exports, brown bread, milk, petrol, diesel and the sale of a business. </a:t>
            </a:r>
          </a:p>
          <a:p>
            <a:r>
              <a:rPr lang="en-ZA" sz="2200" dirty="0"/>
              <a:t> </a:t>
            </a:r>
          </a:p>
          <a:p>
            <a:r>
              <a:rPr lang="en-ZA" sz="2200" b="1" dirty="0"/>
              <a:t>Goods and Services Exempt</a:t>
            </a:r>
            <a:endParaRPr lang="en-ZA" sz="2200" dirty="0"/>
          </a:p>
          <a:p>
            <a:r>
              <a:rPr lang="en-ZA" sz="2200" dirty="0"/>
              <a:t>Certain educational services, rail, bus, taxi-fares, rental for a home and life assurance.</a:t>
            </a:r>
          </a:p>
          <a:p>
            <a:r>
              <a:rPr lang="en-ZA" sz="2200" dirty="0"/>
              <a:t> </a:t>
            </a:r>
          </a:p>
          <a:p>
            <a:r>
              <a:rPr lang="en-ZA" sz="2200" dirty="0"/>
              <a:t>The frequency with which a person has to pay VAT over to the SA Revenue Service is determined by what "taxable period" he/she qualify for. There are four categories of tax periods: A, B, C and D.</a:t>
            </a:r>
          </a:p>
          <a:p>
            <a:r>
              <a:rPr lang="en-ZA" sz="2000" dirty="0"/>
              <a:t> </a:t>
            </a:r>
          </a:p>
        </p:txBody>
      </p:sp>
    </p:spTree>
    <p:extLst>
      <p:ext uri="{BB962C8B-B14F-4D97-AF65-F5344CB8AC3E}">
        <p14:creationId xmlns:p14="http://schemas.microsoft.com/office/powerpoint/2010/main" val="975200888"/>
      </p:ext>
    </p:extLst>
  </p:cSld>
  <p:clrMapOvr>
    <a:masterClrMapping/>
  </p:clrMapOvr>
</p:sld>
</file>

<file path=ppt/slides/slide2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74638"/>
            <a:ext cx="8219256" cy="1021654"/>
          </a:xfrm>
        </p:spPr>
        <p:txBody>
          <a:bodyPr>
            <a:normAutofit fontScale="90000"/>
          </a:bodyPr>
          <a:lstStyle/>
          <a:p>
            <a:pPr algn="ctr"/>
            <a:r>
              <a:rPr lang="en-ZA" dirty="0"/>
              <a:t>Economics Policies to Control Inflation</a:t>
            </a: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298</a:t>
            </a:fld>
            <a:endParaRPr lang="en-ZA" dirty="0"/>
          </a:p>
        </p:txBody>
      </p:sp>
      <p:sp>
        <p:nvSpPr>
          <p:cNvPr id="4" name="Content Placeholder 3"/>
          <p:cNvSpPr>
            <a:spLocks noGrp="1"/>
          </p:cNvSpPr>
          <p:nvPr>
            <p:ph sz="quarter" idx="1"/>
          </p:nvPr>
        </p:nvSpPr>
        <p:spPr>
          <a:xfrm>
            <a:off x="467544" y="1014049"/>
            <a:ext cx="8219256" cy="5489781"/>
          </a:xfrm>
        </p:spPr>
        <p:txBody>
          <a:bodyPr>
            <a:normAutofit/>
          </a:bodyPr>
          <a:lstStyle/>
          <a:p>
            <a:pPr marL="0" indent="0">
              <a:buNone/>
            </a:pPr>
            <a:endParaRPr lang="en-ZA" b="1" dirty="0"/>
          </a:p>
          <a:p>
            <a:pPr marL="0" indent="0">
              <a:buNone/>
            </a:pPr>
            <a:endParaRPr lang="en-ZA" dirty="0"/>
          </a:p>
          <a:p>
            <a:pPr marL="0" indent="0">
              <a:buNone/>
            </a:pPr>
            <a:endParaRPr lang="en-ZA" dirty="0"/>
          </a:p>
        </p:txBody>
      </p:sp>
      <p:sp>
        <p:nvSpPr>
          <p:cNvPr id="9" name="Rectangle 8"/>
          <p:cNvSpPr/>
          <p:nvPr/>
        </p:nvSpPr>
        <p:spPr>
          <a:xfrm>
            <a:off x="467544" y="1014049"/>
            <a:ext cx="8084028" cy="5509200"/>
          </a:xfrm>
          <a:prstGeom prst="rect">
            <a:avLst/>
          </a:prstGeom>
        </p:spPr>
        <p:txBody>
          <a:bodyPr wrap="square">
            <a:spAutoFit/>
          </a:bodyPr>
          <a:lstStyle/>
          <a:p>
            <a:r>
              <a:rPr lang="en-ZA" sz="2200" dirty="0"/>
              <a:t>Categories A and B require VAT returns to be submitted every two months. All vendors that do not fall into C or D will be part of A or B. Small businesses with an annual turn-over of less than R 1,2 million (from 1 July 2006, currently R1 million), are to submit VAT returns only every four months. However, they may elect to remain on the two-monthly return cycle if so desired.</a:t>
            </a:r>
          </a:p>
          <a:p>
            <a:pPr marL="342900" indent="-342900">
              <a:buFont typeface="Arial" panose="020B0604020202020204" pitchFamily="34" charset="0"/>
              <a:buChar char="•"/>
            </a:pPr>
            <a:r>
              <a:rPr lang="en-GB" sz="2200" dirty="0">
                <a:effectLst>
                  <a:outerShdw sx="0" sy="0">
                    <a:srgbClr val="000000"/>
                  </a:outerShdw>
                </a:effectLst>
              </a:rPr>
              <a:t>January, March, May, July, September, and November for </a:t>
            </a:r>
            <a:r>
              <a:rPr lang="en-GB" sz="2200" i="1" dirty="0">
                <a:effectLst>
                  <a:outerShdw sx="0" sy="0">
                    <a:srgbClr val="000000"/>
                  </a:outerShdw>
                </a:effectLst>
              </a:rPr>
              <a:t>Category A. </a:t>
            </a:r>
          </a:p>
          <a:p>
            <a:pPr marL="342900" lvl="0" indent="-342900" fontAlgn="base">
              <a:buFont typeface="Arial" panose="020B0604020202020204" pitchFamily="34" charset="0"/>
              <a:buChar char="•"/>
            </a:pPr>
            <a:r>
              <a:rPr lang="en-GB" sz="2200" dirty="0">
                <a:effectLst>
                  <a:outerShdw sx="0" sy="0">
                    <a:srgbClr val="000000"/>
                  </a:outerShdw>
                </a:effectLst>
              </a:rPr>
              <a:t>February, April, June, August, October, December for </a:t>
            </a:r>
            <a:r>
              <a:rPr lang="en-GB" sz="2200" i="1" dirty="0">
                <a:effectLst>
                  <a:outerShdw sx="0" sy="0">
                    <a:srgbClr val="000000"/>
                  </a:outerShdw>
                </a:effectLst>
              </a:rPr>
              <a:t>Category B.</a:t>
            </a:r>
            <a:r>
              <a:rPr lang="en-GB" sz="2200" dirty="0">
                <a:effectLst>
                  <a:outerShdw sx="0" sy="0">
                    <a:srgbClr val="000000"/>
                  </a:outerShdw>
                </a:effectLst>
              </a:rPr>
              <a:t> </a:t>
            </a:r>
          </a:p>
          <a:p>
            <a:pPr marL="342900" lvl="0" indent="-342900" fontAlgn="base">
              <a:buFont typeface="Arial" panose="020B0604020202020204" pitchFamily="34" charset="0"/>
              <a:buChar char="•"/>
            </a:pPr>
            <a:r>
              <a:rPr lang="en-GB" sz="2200" i="1" dirty="0">
                <a:effectLst>
                  <a:outerShdw sx="0" sy="0">
                    <a:srgbClr val="000000"/>
                  </a:outerShdw>
                </a:effectLst>
              </a:rPr>
              <a:t>Category </a:t>
            </a:r>
            <a:r>
              <a:rPr lang="en-GB" sz="2200" dirty="0">
                <a:effectLst>
                  <a:outerShdw sx="0" sy="0">
                    <a:srgbClr val="000000"/>
                  </a:outerShdw>
                </a:effectLst>
              </a:rPr>
              <a:t>C required VAT returns to be submitted every month. The Commissioner will allocate a tax period to every vendor. If your annual sales exceed R30 million, you are obliged to fall into Category C. </a:t>
            </a:r>
          </a:p>
          <a:p>
            <a:pPr marL="342900" lvl="0" indent="-342900" fontAlgn="base">
              <a:buFont typeface="Arial" panose="020B0604020202020204" pitchFamily="34" charset="0"/>
              <a:buChar char="•"/>
            </a:pPr>
            <a:r>
              <a:rPr lang="en-GB" sz="2200" i="1" dirty="0">
                <a:effectLst>
                  <a:outerShdw sx="0" sy="0">
                    <a:srgbClr val="000000"/>
                  </a:outerShdw>
                </a:effectLst>
              </a:rPr>
              <a:t>Category D</a:t>
            </a:r>
            <a:r>
              <a:rPr lang="en-GB" sz="2200" dirty="0">
                <a:effectLst>
                  <a:outerShdw sx="0" sy="0">
                    <a:srgbClr val="000000"/>
                  </a:outerShdw>
                </a:effectLst>
              </a:rPr>
              <a:t> only applies to certain farmers and requires returns to be submitted every six months.</a:t>
            </a:r>
            <a:endParaRPr lang="en-ZA" sz="2200" dirty="0">
              <a:effectLst>
                <a:outerShdw sx="0" sy="0">
                  <a:srgbClr val="000000"/>
                </a:outerShdw>
              </a:effectLst>
            </a:endParaRPr>
          </a:p>
          <a:p>
            <a:r>
              <a:rPr lang="en-ZA" sz="2200" dirty="0"/>
              <a:t> </a:t>
            </a:r>
          </a:p>
        </p:txBody>
      </p:sp>
    </p:spTree>
    <p:extLst>
      <p:ext uri="{BB962C8B-B14F-4D97-AF65-F5344CB8AC3E}">
        <p14:creationId xmlns:p14="http://schemas.microsoft.com/office/powerpoint/2010/main" val="388938790"/>
      </p:ext>
    </p:extLst>
  </p:cSld>
  <p:clrMapOvr>
    <a:masterClrMapping/>
  </p:clrMapOvr>
</p:sld>
</file>

<file path=ppt/slides/slide2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74638"/>
            <a:ext cx="8219256" cy="1021654"/>
          </a:xfrm>
        </p:spPr>
        <p:txBody>
          <a:bodyPr>
            <a:normAutofit fontScale="90000"/>
          </a:bodyPr>
          <a:lstStyle/>
          <a:p>
            <a:pPr algn="ctr"/>
            <a:r>
              <a:rPr lang="en-ZA" dirty="0"/>
              <a:t>Economics Policies to Control Inflation</a:t>
            </a: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299</a:t>
            </a:fld>
            <a:endParaRPr lang="en-ZA" dirty="0"/>
          </a:p>
        </p:txBody>
      </p:sp>
      <p:sp>
        <p:nvSpPr>
          <p:cNvPr id="4" name="Content Placeholder 3"/>
          <p:cNvSpPr>
            <a:spLocks noGrp="1"/>
          </p:cNvSpPr>
          <p:nvPr>
            <p:ph sz="quarter" idx="1"/>
          </p:nvPr>
        </p:nvSpPr>
        <p:spPr>
          <a:xfrm>
            <a:off x="467544" y="1014049"/>
            <a:ext cx="8219256" cy="5489781"/>
          </a:xfrm>
        </p:spPr>
        <p:txBody>
          <a:bodyPr>
            <a:normAutofit/>
          </a:bodyPr>
          <a:lstStyle/>
          <a:p>
            <a:pPr marL="0" indent="0">
              <a:buNone/>
            </a:pPr>
            <a:r>
              <a:rPr lang="en-ZA" sz="2200" b="1" dirty="0"/>
              <a:t>A standard return (VAT return) must be submitted within 25 days of the end of each tax period (VAT cycle). The SA Revenue Service will impose penalties and interest on late submission. Penalties are 10% of the amount payable and interest is levied at the standard charge for interest.</a:t>
            </a:r>
          </a:p>
          <a:p>
            <a:pPr marL="0" indent="0">
              <a:buNone/>
            </a:pPr>
            <a:endParaRPr lang="en-ZA" sz="2200" b="1" dirty="0"/>
          </a:p>
          <a:p>
            <a:pPr marL="0" indent="0">
              <a:buNone/>
            </a:pPr>
            <a:r>
              <a:rPr lang="en-ZA" sz="2200" b="1" dirty="0"/>
              <a:t> DIRECT TAX</a:t>
            </a:r>
          </a:p>
          <a:p>
            <a:pPr marL="0" indent="0">
              <a:buNone/>
            </a:pPr>
            <a:r>
              <a:rPr lang="en-ZA" sz="2200" dirty="0"/>
              <a:t>Calculated by income earned by individuals</a:t>
            </a:r>
          </a:p>
          <a:p>
            <a:pPr marL="0" indent="0">
              <a:buNone/>
            </a:pPr>
            <a:r>
              <a:rPr lang="en-ZA" sz="2200" b="1" dirty="0"/>
              <a:t>INDIRECT TAX</a:t>
            </a:r>
          </a:p>
          <a:p>
            <a:pPr marL="0" indent="0">
              <a:buNone/>
            </a:pPr>
            <a:r>
              <a:rPr lang="en-ZA" sz="2200" dirty="0"/>
              <a:t>Value added Tax (VAT)</a:t>
            </a:r>
          </a:p>
          <a:p>
            <a:pPr marL="0" indent="0">
              <a:buNone/>
            </a:pPr>
            <a:endParaRPr lang="en-ZA" b="1" dirty="0"/>
          </a:p>
          <a:p>
            <a:pPr marL="0" indent="0">
              <a:buNone/>
            </a:pPr>
            <a:endParaRPr lang="en-ZA" b="1" dirty="0"/>
          </a:p>
          <a:p>
            <a:pPr marL="0" indent="0">
              <a:buNone/>
            </a:pPr>
            <a:endParaRPr lang="en-ZA" dirty="0"/>
          </a:p>
          <a:p>
            <a:pPr marL="0" indent="0">
              <a:buNone/>
            </a:pPr>
            <a:endParaRPr lang="en-ZA" dirty="0"/>
          </a:p>
        </p:txBody>
      </p:sp>
      <p:sp>
        <p:nvSpPr>
          <p:cNvPr id="9" name="Rectangle 8"/>
          <p:cNvSpPr/>
          <p:nvPr/>
        </p:nvSpPr>
        <p:spPr>
          <a:xfrm>
            <a:off x="467544" y="1014049"/>
            <a:ext cx="8084028" cy="400110"/>
          </a:xfrm>
          <a:prstGeom prst="rect">
            <a:avLst/>
          </a:prstGeom>
        </p:spPr>
        <p:txBody>
          <a:bodyPr wrap="square">
            <a:spAutoFit/>
          </a:bodyPr>
          <a:lstStyle/>
          <a:p>
            <a:r>
              <a:rPr lang="en-ZA" sz="2000" dirty="0"/>
              <a:t> </a:t>
            </a:r>
          </a:p>
        </p:txBody>
      </p:sp>
    </p:spTree>
    <p:extLst>
      <p:ext uri="{BB962C8B-B14F-4D97-AF65-F5344CB8AC3E}">
        <p14:creationId xmlns:p14="http://schemas.microsoft.com/office/powerpoint/2010/main" val="34946650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Section 1 Overview</a:t>
            </a:r>
          </a:p>
        </p:txBody>
      </p:sp>
      <p:sp>
        <p:nvSpPr>
          <p:cNvPr id="4" name="Slide Number Placeholder 3"/>
          <p:cNvSpPr>
            <a:spLocks noGrp="1"/>
          </p:cNvSpPr>
          <p:nvPr>
            <p:ph type="sldNum" sz="quarter" idx="12"/>
          </p:nvPr>
        </p:nvSpPr>
        <p:spPr/>
        <p:txBody>
          <a:bodyPr/>
          <a:lstStyle/>
          <a:p>
            <a:fld id="{32F83655-DC73-417F-8B26-EB7A1DBB5382}" type="slidenum">
              <a:rPr lang="en-ZA" smtClean="0"/>
              <a:pPr/>
              <a:t>3</a:t>
            </a:fld>
            <a:endParaRPr lang="en-ZA" dirty="0"/>
          </a:p>
        </p:txBody>
      </p:sp>
      <p:sp>
        <p:nvSpPr>
          <p:cNvPr id="5" name="Content Placeholder 4"/>
          <p:cNvSpPr>
            <a:spLocks noGrp="1"/>
          </p:cNvSpPr>
          <p:nvPr>
            <p:ph sz="quarter" idx="1"/>
          </p:nvPr>
        </p:nvSpPr>
        <p:spPr/>
        <p:txBody>
          <a:bodyPr/>
          <a:lstStyle/>
          <a:p>
            <a:pPr marL="0" lvl="0" indent="0">
              <a:buClr>
                <a:srgbClr val="000066"/>
              </a:buClr>
              <a:buNone/>
            </a:pPr>
            <a:r>
              <a:rPr lang="en-ZA" b="1" dirty="0">
                <a:solidFill>
                  <a:srgbClr val="000066"/>
                </a:solidFill>
              </a:rPr>
              <a:t>What Is a Portfolio?</a:t>
            </a:r>
            <a:endParaRPr lang="en-US" b="1" dirty="0">
              <a:solidFill>
                <a:srgbClr val="000066"/>
              </a:solidFill>
            </a:endParaRPr>
          </a:p>
          <a:p>
            <a:pPr marL="0" lvl="0" indent="0">
              <a:buClr>
                <a:srgbClr val="000066"/>
              </a:buClr>
              <a:buNone/>
            </a:pPr>
            <a:r>
              <a:rPr lang="en-US" dirty="0">
                <a:solidFill>
                  <a:srgbClr val="000066"/>
                </a:solidFill>
              </a:rPr>
              <a:t>Collection of Evidence that</a:t>
            </a:r>
          </a:p>
          <a:p>
            <a:pPr marL="0" lvl="0" indent="0">
              <a:buClr>
                <a:srgbClr val="000066"/>
              </a:buClr>
              <a:buNone/>
            </a:pPr>
            <a:endParaRPr lang="en-US" dirty="0">
              <a:solidFill>
                <a:srgbClr val="000066"/>
              </a:solidFill>
            </a:endParaRPr>
          </a:p>
          <a:p>
            <a:pPr lvl="0" fontAlgn="base">
              <a:buClr>
                <a:srgbClr val="000066"/>
              </a:buClr>
            </a:pPr>
            <a:r>
              <a:rPr lang="en-ZA" dirty="0">
                <a:solidFill>
                  <a:srgbClr val="000066"/>
                </a:solidFill>
              </a:rPr>
              <a:t>Lists  criteria for proving  competence</a:t>
            </a:r>
            <a:endParaRPr lang="en-US" dirty="0">
              <a:solidFill>
                <a:srgbClr val="000066"/>
              </a:solidFill>
            </a:endParaRPr>
          </a:p>
          <a:p>
            <a:pPr lvl="0" fontAlgn="base">
              <a:buClr>
                <a:srgbClr val="000066"/>
              </a:buClr>
            </a:pPr>
            <a:r>
              <a:rPr lang="en-ZA" dirty="0">
                <a:solidFill>
                  <a:srgbClr val="000066"/>
                </a:solidFill>
              </a:rPr>
              <a:t>Provides evidence that you meet criteria</a:t>
            </a:r>
            <a:endParaRPr lang="en-US" dirty="0">
              <a:solidFill>
                <a:srgbClr val="000066"/>
              </a:solidFill>
            </a:endParaRPr>
          </a:p>
          <a:p>
            <a:pPr lvl="0" fontAlgn="base">
              <a:buClr>
                <a:srgbClr val="000066"/>
              </a:buClr>
            </a:pPr>
            <a:r>
              <a:rPr lang="en-ZA" dirty="0">
                <a:solidFill>
                  <a:srgbClr val="000066"/>
                </a:solidFill>
              </a:rPr>
              <a:t>Is organised to enable  assessor to evaluate evidence against  criteria.</a:t>
            </a:r>
            <a:endParaRPr lang="en-US" dirty="0">
              <a:solidFill>
                <a:srgbClr val="000066"/>
              </a:solidFill>
            </a:endParaRPr>
          </a:p>
        </p:txBody>
      </p:sp>
      <p:pic>
        <p:nvPicPr>
          <p:cNvPr id="6" name="Picture 2" descr="C:\Users\Nortje\Pictures\Business LR (1)\Business LR (1)\shutterstock_113045977 L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7864" y="4148168"/>
            <a:ext cx="2233538" cy="17809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5324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99803"/>
            <a:ext cx="8219256" cy="1113493"/>
          </a:xfrm>
        </p:spPr>
        <p:txBody>
          <a:bodyPr>
            <a:normAutofit fontScale="90000"/>
          </a:bodyPr>
          <a:lstStyle/>
          <a:p>
            <a:pPr algn="ctr"/>
            <a:br>
              <a:rPr lang="en-ZA" dirty="0"/>
            </a:br>
            <a:r>
              <a:rPr lang="en-ZA" dirty="0"/>
              <a:t>Situations or Issues that can be dealt with through Statistical Methods </a:t>
            </a: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30</a:t>
            </a:fld>
            <a:endParaRPr lang="en-ZA" dirty="0"/>
          </a:p>
        </p:txBody>
      </p:sp>
      <p:sp>
        <p:nvSpPr>
          <p:cNvPr id="4" name="Content Placeholder 3"/>
          <p:cNvSpPr>
            <a:spLocks noGrp="1"/>
          </p:cNvSpPr>
          <p:nvPr>
            <p:ph sz="quarter" idx="1"/>
          </p:nvPr>
        </p:nvSpPr>
        <p:spPr/>
        <p:txBody>
          <a:bodyPr>
            <a:normAutofit lnSpcReduction="10000"/>
          </a:bodyPr>
          <a:lstStyle/>
          <a:p>
            <a:pPr marL="0" indent="0">
              <a:buNone/>
            </a:pPr>
            <a:r>
              <a:rPr lang="en-ZA" b="1" dirty="0"/>
              <a:t>Introduction </a:t>
            </a:r>
          </a:p>
          <a:p>
            <a:pPr marL="0" indent="0">
              <a:buNone/>
            </a:pPr>
            <a:endParaRPr lang="en-ZA" dirty="0"/>
          </a:p>
          <a:p>
            <a:r>
              <a:rPr lang="en-ZA" dirty="0"/>
              <a:t>Wherever you work or whatever job you do, you cannot escape statistics – very few decisions that we make for business, industry or government are made without giving some consideration to statistical data. </a:t>
            </a:r>
          </a:p>
          <a:p>
            <a:r>
              <a:rPr lang="en-ZA" dirty="0"/>
              <a:t>Such data includes financial data, population demographics, attitudes and lifestyle choices of people, health statistics, and much, much more. </a:t>
            </a:r>
          </a:p>
          <a:p>
            <a:r>
              <a:rPr lang="en-ZA" dirty="0"/>
              <a:t>It is therefore important that you have a basic understanding of statistics and the collection, organising and representing data.</a:t>
            </a:r>
          </a:p>
          <a:p>
            <a:pPr marL="0" indent="0">
              <a:buNone/>
            </a:pPr>
            <a:endParaRPr lang="en-ZA" dirty="0"/>
          </a:p>
        </p:txBody>
      </p:sp>
    </p:spTree>
    <p:extLst>
      <p:ext uri="{BB962C8B-B14F-4D97-AF65-F5344CB8AC3E}">
        <p14:creationId xmlns:p14="http://schemas.microsoft.com/office/powerpoint/2010/main" val="2861341261"/>
      </p:ext>
    </p:extLst>
  </p:cSld>
  <p:clrMapOvr>
    <a:masterClrMapping/>
  </p:clrMapOvr>
</p:sld>
</file>

<file path=ppt/slides/slide3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74638"/>
            <a:ext cx="8219256" cy="1021654"/>
          </a:xfrm>
        </p:spPr>
        <p:txBody>
          <a:bodyPr>
            <a:normAutofit fontScale="90000"/>
          </a:bodyPr>
          <a:lstStyle/>
          <a:p>
            <a:pPr algn="ctr"/>
            <a:r>
              <a:rPr lang="en-ZA" dirty="0"/>
              <a:t>Economics Policies to Control Inflation</a:t>
            </a: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300</a:t>
            </a:fld>
            <a:endParaRPr lang="en-ZA" dirty="0"/>
          </a:p>
        </p:txBody>
      </p:sp>
      <p:sp>
        <p:nvSpPr>
          <p:cNvPr id="4" name="Content Placeholder 3"/>
          <p:cNvSpPr>
            <a:spLocks noGrp="1"/>
          </p:cNvSpPr>
          <p:nvPr>
            <p:ph sz="quarter" idx="1"/>
          </p:nvPr>
        </p:nvSpPr>
        <p:spPr>
          <a:xfrm>
            <a:off x="467544" y="1014049"/>
            <a:ext cx="8219256" cy="5489781"/>
          </a:xfrm>
        </p:spPr>
        <p:txBody>
          <a:bodyPr>
            <a:normAutofit fontScale="92500" lnSpcReduction="10000"/>
          </a:bodyPr>
          <a:lstStyle/>
          <a:p>
            <a:pPr marL="0" indent="0">
              <a:buNone/>
            </a:pPr>
            <a:r>
              <a:rPr lang="en-ZA" b="1" dirty="0"/>
              <a:t>Tax Avoidance and Tax Evasion</a:t>
            </a:r>
          </a:p>
          <a:p>
            <a:pPr marL="0" indent="0">
              <a:buNone/>
            </a:pPr>
            <a:endParaRPr lang="en-ZA" b="1" dirty="0"/>
          </a:p>
          <a:p>
            <a:pPr marL="0" indent="0">
              <a:buNone/>
            </a:pPr>
            <a:r>
              <a:rPr lang="en-ZA" b="1" dirty="0"/>
              <a:t> </a:t>
            </a:r>
          </a:p>
          <a:p>
            <a:r>
              <a:rPr lang="en-ZA" dirty="0"/>
              <a:t>Tax Evasion is when individuals falsify records, fail to disclose how much they have earned or try and divert funds elsewhere.  This can result in heavy fines or even imprisonment as tax evasion is a criminal offence.</a:t>
            </a:r>
          </a:p>
          <a:p>
            <a:endParaRPr lang="en-ZA" dirty="0"/>
          </a:p>
          <a:p>
            <a:r>
              <a:rPr lang="en-ZA" dirty="0"/>
              <a:t>By disclosing all one’s income and expenses, it may be possible and legal to minimise one’s tax liability. </a:t>
            </a:r>
          </a:p>
          <a:p>
            <a:endParaRPr lang="en-ZA" dirty="0"/>
          </a:p>
          <a:p>
            <a:r>
              <a:rPr lang="en-ZA" dirty="0"/>
              <a:t>This is called Tax Avoidance.  This can only be done when specific detailed and honest records of financial affairs are kept.  The Income Tax Act recognises that there are ways of paying less rather than more to the Receiver.</a:t>
            </a:r>
          </a:p>
          <a:p>
            <a:pPr marL="0" indent="0">
              <a:buNone/>
            </a:pPr>
            <a:endParaRPr lang="en-ZA" b="1" dirty="0"/>
          </a:p>
          <a:p>
            <a:pPr marL="0" indent="0">
              <a:buNone/>
            </a:pPr>
            <a:endParaRPr lang="en-ZA" b="1" dirty="0"/>
          </a:p>
          <a:p>
            <a:pPr marL="0" indent="0">
              <a:buNone/>
            </a:pPr>
            <a:endParaRPr lang="en-ZA" dirty="0"/>
          </a:p>
          <a:p>
            <a:pPr marL="0" indent="0">
              <a:buNone/>
            </a:pPr>
            <a:endParaRPr lang="en-ZA" dirty="0"/>
          </a:p>
        </p:txBody>
      </p:sp>
      <p:sp>
        <p:nvSpPr>
          <p:cNvPr id="9" name="Rectangle 8"/>
          <p:cNvSpPr/>
          <p:nvPr/>
        </p:nvSpPr>
        <p:spPr>
          <a:xfrm>
            <a:off x="467544" y="1014049"/>
            <a:ext cx="8084028" cy="400110"/>
          </a:xfrm>
          <a:prstGeom prst="rect">
            <a:avLst/>
          </a:prstGeom>
        </p:spPr>
        <p:txBody>
          <a:bodyPr wrap="square">
            <a:spAutoFit/>
          </a:bodyPr>
          <a:lstStyle/>
          <a:p>
            <a:r>
              <a:rPr lang="en-ZA" sz="2000" dirty="0"/>
              <a:t> </a:t>
            </a:r>
          </a:p>
        </p:txBody>
      </p:sp>
    </p:spTree>
    <p:extLst>
      <p:ext uri="{BB962C8B-B14F-4D97-AF65-F5344CB8AC3E}">
        <p14:creationId xmlns:p14="http://schemas.microsoft.com/office/powerpoint/2010/main" val="3811931891"/>
      </p:ext>
    </p:extLst>
  </p:cSld>
  <p:clrMapOvr>
    <a:masterClrMapping/>
  </p:clrMapOvr>
</p:sld>
</file>

<file path=ppt/slides/slide3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74638"/>
            <a:ext cx="8219256" cy="1021654"/>
          </a:xfrm>
        </p:spPr>
        <p:txBody>
          <a:bodyPr>
            <a:normAutofit fontScale="90000"/>
          </a:bodyPr>
          <a:lstStyle/>
          <a:p>
            <a:pPr algn="ctr"/>
            <a:r>
              <a:rPr lang="en-ZA" dirty="0"/>
              <a:t>Economics Policies to Control Inflation</a:t>
            </a: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301</a:t>
            </a:fld>
            <a:endParaRPr lang="en-ZA" dirty="0"/>
          </a:p>
        </p:txBody>
      </p:sp>
      <p:sp>
        <p:nvSpPr>
          <p:cNvPr id="4" name="Content Placeholder 3"/>
          <p:cNvSpPr>
            <a:spLocks noGrp="1"/>
          </p:cNvSpPr>
          <p:nvPr>
            <p:ph sz="quarter" idx="1"/>
          </p:nvPr>
        </p:nvSpPr>
        <p:spPr>
          <a:xfrm>
            <a:off x="467544" y="1014049"/>
            <a:ext cx="8219256" cy="5489781"/>
          </a:xfrm>
        </p:spPr>
        <p:txBody>
          <a:bodyPr>
            <a:normAutofit fontScale="85000" lnSpcReduction="20000"/>
          </a:bodyPr>
          <a:lstStyle/>
          <a:p>
            <a:pPr marL="0" indent="0">
              <a:buNone/>
            </a:pPr>
            <a:r>
              <a:rPr lang="en-ZA" b="1" dirty="0"/>
              <a:t>Certain expenses may be claimed against tax. The following list indicates what income escapes income tax:</a:t>
            </a:r>
          </a:p>
          <a:p>
            <a:pPr marL="0" indent="0">
              <a:buNone/>
            </a:pPr>
            <a:endParaRPr lang="en-ZA" b="1" dirty="0"/>
          </a:p>
          <a:p>
            <a:pPr lvl="0" fontAlgn="base"/>
            <a:r>
              <a:rPr lang="en-GB" dirty="0">
                <a:effectLst>
                  <a:outerShdw sx="0" sy="0">
                    <a:srgbClr val="000000"/>
                  </a:outerShdw>
                </a:effectLst>
              </a:rPr>
              <a:t>Various lump sum payments from pension and retirement annuity funds</a:t>
            </a:r>
            <a:endParaRPr lang="en-ZA" dirty="0">
              <a:effectLst>
                <a:outerShdw sx="0" sy="0">
                  <a:srgbClr val="000000"/>
                </a:outerShdw>
              </a:effectLst>
            </a:endParaRPr>
          </a:p>
          <a:p>
            <a:pPr lvl="0" fontAlgn="base"/>
            <a:r>
              <a:rPr lang="en-GB" dirty="0">
                <a:effectLst>
                  <a:outerShdw sx="0" sy="0">
                    <a:srgbClr val="000000"/>
                  </a:outerShdw>
                </a:effectLst>
              </a:rPr>
              <a:t>Proceeds of life assurance policies, except for isolated non-standard policies</a:t>
            </a:r>
            <a:endParaRPr lang="en-ZA" dirty="0">
              <a:effectLst>
                <a:outerShdw sx="0" sy="0">
                  <a:srgbClr val="000000"/>
                </a:outerShdw>
              </a:effectLst>
            </a:endParaRPr>
          </a:p>
          <a:p>
            <a:pPr lvl="0" fontAlgn="base"/>
            <a:r>
              <a:rPr lang="en-GB" dirty="0">
                <a:effectLst>
                  <a:outerShdw sx="0" sy="0">
                    <a:srgbClr val="000000"/>
                  </a:outerShdw>
                </a:effectLst>
              </a:rPr>
              <a:t>Gifts and inheritances</a:t>
            </a:r>
            <a:endParaRPr lang="en-ZA" dirty="0">
              <a:effectLst>
                <a:outerShdw sx="0" sy="0">
                  <a:srgbClr val="000000"/>
                </a:outerShdw>
              </a:effectLst>
            </a:endParaRPr>
          </a:p>
          <a:p>
            <a:pPr lvl="0" fontAlgn="base"/>
            <a:r>
              <a:rPr lang="en-GB" dirty="0">
                <a:effectLst>
                  <a:outerShdw sx="0" sy="0">
                    <a:srgbClr val="000000"/>
                  </a:outerShdw>
                </a:effectLst>
              </a:rPr>
              <a:t>The tax-free income from certain types of investments, like a matured endowment policy</a:t>
            </a:r>
            <a:endParaRPr lang="en-ZA" dirty="0">
              <a:effectLst>
                <a:outerShdw sx="0" sy="0">
                  <a:srgbClr val="000000"/>
                </a:outerShdw>
              </a:effectLst>
            </a:endParaRPr>
          </a:p>
          <a:p>
            <a:pPr lvl="0" fontAlgn="base"/>
            <a:r>
              <a:rPr lang="en-GB" dirty="0">
                <a:effectLst>
                  <a:outerShdw sx="0" sy="0">
                    <a:srgbClr val="000000"/>
                  </a:outerShdw>
                </a:effectLst>
              </a:rPr>
              <a:t>War pensions</a:t>
            </a:r>
            <a:endParaRPr lang="en-ZA" dirty="0">
              <a:effectLst>
                <a:outerShdw sx="0" sy="0">
                  <a:srgbClr val="000000"/>
                </a:outerShdw>
              </a:effectLst>
            </a:endParaRPr>
          </a:p>
          <a:p>
            <a:pPr lvl="0" fontAlgn="base"/>
            <a:r>
              <a:rPr lang="en-GB" dirty="0">
                <a:effectLst>
                  <a:outerShdw sx="0" sy="0">
                    <a:srgbClr val="000000"/>
                  </a:outerShdw>
                </a:effectLst>
              </a:rPr>
              <a:t>Unemployment benefit payments</a:t>
            </a:r>
            <a:endParaRPr lang="en-ZA" dirty="0">
              <a:effectLst>
                <a:outerShdw sx="0" sy="0">
                  <a:srgbClr val="000000"/>
                </a:outerShdw>
              </a:effectLst>
            </a:endParaRPr>
          </a:p>
          <a:p>
            <a:pPr lvl="0" fontAlgn="base"/>
            <a:r>
              <a:rPr lang="en-GB" dirty="0">
                <a:effectLst>
                  <a:outerShdw sx="0" sy="0">
                    <a:srgbClr val="000000"/>
                  </a:outerShdw>
                </a:effectLst>
              </a:rPr>
              <a:t>Compensation paid out for work-related injuries, diseases, etc.</a:t>
            </a:r>
            <a:endParaRPr lang="en-ZA" dirty="0">
              <a:effectLst>
                <a:outerShdw sx="0" sy="0">
                  <a:srgbClr val="000000"/>
                </a:outerShdw>
              </a:effectLst>
            </a:endParaRPr>
          </a:p>
          <a:p>
            <a:pPr lvl="0" fontAlgn="base"/>
            <a:r>
              <a:rPr lang="en-GB" dirty="0">
                <a:effectLst>
                  <a:outerShdw sx="0" sy="0">
                    <a:srgbClr val="000000"/>
                  </a:outerShdw>
                </a:effectLst>
              </a:rPr>
              <a:t>That portion of your income that is paid out a bona fide business expenses in order to generate income</a:t>
            </a:r>
            <a:endParaRPr lang="en-ZA" dirty="0">
              <a:effectLst>
                <a:outerShdw sx="0" sy="0">
                  <a:srgbClr val="000000"/>
                </a:outerShdw>
              </a:effectLst>
            </a:endParaRPr>
          </a:p>
          <a:p>
            <a:pPr lvl="0" fontAlgn="base"/>
            <a:r>
              <a:rPr lang="en-GB" dirty="0">
                <a:effectLst>
                  <a:outerShdw sx="0" sy="0">
                    <a:srgbClr val="000000"/>
                  </a:outerShdw>
                </a:effectLst>
              </a:rPr>
              <a:t>Bursaries and grants</a:t>
            </a:r>
            <a:endParaRPr lang="en-ZA" dirty="0">
              <a:effectLst>
                <a:outerShdw sx="0" sy="0">
                  <a:srgbClr val="000000"/>
                </a:outerShdw>
              </a:effectLst>
            </a:endParaRPr>
          </a:p>
          <a:p>
            <a:pPr lvl="0" fontAlgn="base"/>
            <a:r>
              <a:rPr lang="en-GB" dirty="0">
                <a:effectLst>
                  <a:outerShdw sx="0" sy="0">
                    <a:srgbClr val="000000"/>
                  </a:outerShdw>
                </a:effectLst>
              </a:rPr>
              <a:t>Special awards</a:t>
            </a:r>
            <a:endParaRPr lang="en-ZA" dirty="0">
              <a:effectLst>
                <a:outerShdw sx="0" sy="0">
                  <a:srgbClr val="000000"/>
                </a:outerShdw>
              </a:effectLst>
            </a:endParaRPr>
          </a:p>
          <a:p>
            <a:r>
              <a:rPr lang="en-ZA" dirty="0"/>
              <a:t>Retirement gratuities paid out of public funds</a:t>
            </a:r>
            <a:endParaRPr lang="en-ZA" b="1" dirty="0"/>
          </a:p>
          <a:p>
            <a:pPr marL="0" indent="0">
              <a:buNone/>
            </a:pPr>
            <a:endParaRPr lang="en-ZA" b="1" dirty="0"/>
          </a:p>
          <a:p>
            <a:pPr marL="0" indent="0">
              <a:buNone/>
            </a:pPr>
            <a:endParaRPr lang="en-ZA" dirty="0"/>
          </a:p>
          <a:p>
            <a:pPr marL="0" indent="0">
              <a:buNone/>
            </a:pPr>
            <a:endParaRPr lang="en-ZA" dirty="0"/>
          </a:p>
        </p:txBody>
      </p:sp>
      <p:sp>
        <p:nvSpPr>
          <p:cNvPr id="9" name="Rectangle 8"/>
          <p:cNvSpPr/>
          <p:nvPr/>
        </p:nvSpPr>
        <p:spPr>
          <a:xfrm>
            <a:off x="467544" y="1014049"/>
            <a:ext cx="8084028" cy="400110"/>
          </a:xfrm>
          <a:prstGeom prst="rect">
            <a:avLst/>
          </a:prstGeom>
        </p:spPr>
        <p:txBody>
          <a:bodyPr wrap="square">
            <a:spAutoFit/>
          </a:bodyPr>
          <a:lstStyle/>
          <a:p>
            <a:r>
              <a:rPr lang="en-ZA" sz="2000" dirty="0"/>
              <a:t> </a:t>
            </a:r>
          </a:p>
        </p:txBody>
      </p:sp>
    </p:spTree>
    <p:extLst>
      <p:ext uri="{BB962C8B-B14F-4D97-AF65-F5344CB8AC3E}">
        <p14:creationId xmlns:p14="http://schemas.microsoft.com/office/powerpoint/2010/main" val="3599190516"/>
      </p:ext>
    </p:extLst>
  </p:cSld>
  <p:clrMapOvr>
    <a:masterClrMapping/>
  </p:clrMapOvr>
</p:sld>
</file>

<file path=ppt/slides/slide3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74638"/>
            <a:ext cx="8219256" cy="1021654"/>
          </a:xfrm>
        </p:spPr>
        <p:txBody>
          <a:bodyPr>
            <a:normAutofit fontScale="90000"/>
          </a:bodyPr>
          <a:lstStyle/>
          <a:p>
            <a:pPr algn="ctr"/>
            <a:br>
              <a:rPr lang="en-ZA" dirty="0"/>
            </a:br>
            <a:br>
              <a:rPr lang="en-ZA" dirty="0"/>
            </a:br>
            <a:r>
              <a:rPr lang="en-ZA" dirty="0"/>
              <a:t>Productivity</a:t>
            </a:r>
            <a:br>
              <a:rPr lang="en-ZA" dirty="0"/>
            </a:b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302</a:t>
            </a:fld>
            <a:endParaRPr lang="en-ZA" dirty="0"/>
          </a:p>
        </p:txBody>
      </p:sp>
      <p:sp>
        <p:nvSpPr>
          <p:cNvPr id="4" name="Content Placeholder 3"/>
          <p:cNvSpPr>
            <a:spLocks noGrp="1"/>
          </p:cNvSpPr>
          <p:nvPr>
            <p:ph sz="quarter" idx="1"/>
          </p:nvPr>
        </p:nvSpPr>
        <p:spPr>
          <a:xfrm>
            <a:off x="467544" y="1014049"/>
            <a:ext cx="8219256" cy="5489781"/>
          </a:xfrm>
        </p:spPr>
        <p:txBody>
          <a:bodyPr>
            <a:normAutofit/>
          </a:bodyPr>
          <a:lstStyle/>
          <a:p>
            <a:pPr marL="0" indent="0">
              <a:buNone/>
            </a:pPr>
            <a:r>
              <a:rPr lang="en-ZA" b="1" i="1" dirty="0"/>
              <a:t> </a:t>
            </a:r>
            <a:endParaRPr lang="en-ZA" dirty="0"/>
          </a:p>
          <a:p>
            <a:r>
              <a:rPr lang="en-ZA" dirty="0"/>
              <a:t>Productivity is the </a:t>
            </a:r>
            <a:r>
              <a:rPr lang="en-ZA" b="1" dirty="0"/>
              <a:t>relationship between output of goods and services</a:t>
            </a:r>
            <a:r>
              <a:rPr lang="en-ZA" dirty="0"/>
              <a:t> and the </a:t>
            </a:r>
            <a:r>
              <a:rPr lang="en-ZA" b="1" dirty="0"/>
              <a:t>inputs of resources</a:t>
            </a:r>
            <a:r>
              <a:rPr lang="en-ZA" dirty="0"/>
              <a:t> (factors of production) used to produce them.  Productivity is usually measured in terms of ratios.</a:t>
            </a:r>
          </a:p>
          <a:p>
            <a:pPr marL="0" indent="0">
              <a:buNone/>
            </a:pPr>
            <a:endParaRPr lang="en-ZA" b="1" dirty="0"/>
          </a:p>
          <a:p>
            <a:pPr marL="0" indent="0">
              <a:buNone/>
            </a:pPr>
            <a:endParaRPr lang="en-ZA" dirty="0"/>
          </a:p>
          <a:p>
            <a:pPr marL="0" indent="0">
              <a:buNone/>
            </a:pPr>
            <a:endParaRPr lang="en-ZA" dirty="0"/>
          </a:p>
        </p:txBody>
      </p:sp>
      <p:sp>
        <p:nvSpPr>
          <p:cNvPr id="9" name="Rectangle 8"/>
          <p:cNvSpPr/>
          <p:nvPr/>
        </p:nvSpPr>
        <p:spPr>
          <a:xfrm>
            <a:off x="467544" y="1014049"/>
            <a:ext cx="8084028" cy="400110"/>
          </a:xfrm>
          <a:prstGeom prst="rect">
            <a:avLst/>
          </a:prstGeom>
        </p:spPr>
        <p:txBody>
          <a:bodyPr wrap="square">
            <a:spAutoFit/>
          </a:bodyPr>
          <a:lstStyle/>
          <a:p>
            <a:r>
              <a:rPr lang="en-ZA" sz="2000" dirty="0"/>
              <a:t> </a:t>
            </a:r>
          </a:p>
        </p:txBody>
      </p:sp>
      <p:pic>
        <p:nvPicPr>
          <p:cNvPr id="5" name="Picture 4"/>
          <p:cNvPicPr>
            <a:picLocks noChangeAspect="1"/>
          </p:cNvPicPr>
          <p:nvPr/>
        </p:nvPicPr>
        <p:blipFill>
          <a:blip r:embed="rId2"/>
          <a:stretch>
            <a:fillRect/>
          </a:stretch>
        </p:blipFill>
        <p:spPr>
          <a:xfrm>
            <a:off x="374904" y="2987709"/>
            <a:ext cx="8137263" cy="1542460"/>
          </a:xfrm>
          <a:prstGeom prst="rect">
            <a:avLst/>
          </a:prstGeom>
        </p:spPr>
      </p:pic>
    </p:spTree>
    <p:extLst>
      <p:ext uri="{BB962C8B-B14F-4D97-AF65-F5344CB8AC3E}">
        <p14:creationId xmlns:p14="http://schemas.microsoft.com/office/powerpoint/2010/main" val="1935685140"/>
      </p:ext>
    </p:extLst>
  </p:cSld>
  <p:clrMapOvr>
    <a:masterClrMapping/>
  </p:clrMapOvr>
</p:sld>
</file>

<file path=ppt/slides/slide3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74638"/>
            <a:ext cx="8219256" cy="1021654"/>
          </a:xfrm>
        </p:spPr>
        <p:txBody>
          <a:bodyPr>
            <a:normAutofit fontScale="90000"/>
          </a:bodyPr>
          <a:lstStyle/>
          <a:p>
            <a:pPr algn="ctr"/>
            <a:br>
              <a:rPr lang="en-ZA" dirty="0"/>
            </a:br>
            <a:br>
              <a:rPr lang="en-ZA" dirty="0"/>
            </a:br>
            <a:r>
              <a:rPr lang="en-ZA" dirty="0"/>
              <a:t>Productivity</a:t>
            </a:r>
            <a:br>
              <a:rPr lang="en-ZA" dirty="0"/>
            </a:b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303</a:t>
            </a:fld>
            <a:endParaRPr lang="en-ZA" dirty="0"/>
          </a:p>
        </p:txBody>
      </p:sp>
      <p:sp>
        <p:nvSpPr>
          <p:cNvPr id="4" name="Content Placeholder 3"/>
          <p:cNvSpPr>
            <a:spLocks noGrp="1"/>
          </p:cNvSpPr>
          <p:nvPr>
            <p:ph sz="quarter" idx="1"/>
          </p:nvPr>
        </p:nvSpPr>
        <p:spPr>
          <a:xfrm>
            <a:off x="467544" y="1014049"/>
            <a:ext cx="8219256" cy="5489781"/>
          </a:xfrm>
        </p:spPr>
        <p:txBody>
          <a:bodyPr>
            <a:normAutofit/>
          </a:bodyPr>
          <a:lstStyle/>
          <a:p>
            <a:pPr marL="0" indent="0">
              <a:buNone/>
            </a:pPr>
            <a:r>
              <a:rPr lang="en-ZA" b="1" i="1" dirty="0"/>
              <a:t> </a:t>
            </a:r>
            <a:endParaRPr lang="en-ZA" dirty="0"/>
          </a:p>
          <a:p>
            <a:pPr marL="0" indent="0">
              <a:buNone/>
            </a:pPr>
            <a:endParaRPr lang="en-ZA" b="1" dirty="0"/>
          </a:p>
          <a:p>
            <a:pPr marL="0" indent="0">
              <a:buNone/>
            </a:pPr>
            <a:endParaRPr lang="en-ZA" dirty="0"/>
          </a:p>
          <a:p>
            <a:pPr marL="0" indent="0">
              <a:buNone/>
            </a:pPr>
            <a:endParaRPr lang="en-ZA" dirty="0"/>
          </a:p>
        </p:txBody>
      </p:sp>
      <p:sp>
        <p:nvSpPr>
          <p:cNvPr id="9" name="Rectangle 8"/>
          <p:cNvSpPr/>
          <p:nvPr/>
        </p:nvSpPr>
        <p:spPr>
          <a:xfrm>
            <a:off x="467544" y="1014049"/>
            <a:ext cx="8084028" cy="400110"/>
          </a:xfrm>
          <a:prstGeom prst="rect">
            <a:avLst/>
          </a:prstGeom>
        </p:spPr>
        <p:txBody>
          <a:bodyPr wrap="square">
            <a:spAutoFit/>
          </a:bodyPr>
          <a:lstStyle/>
          <a:p>
            <a:r>
              <a:rPr lang="en-ZA" sz="2000" dirty="0"/>
              <a:t> </a:t>
            </a:r>
          </a:p>
        </p:txBody>
      </p:sp>
      <p:sp>
        <p:nvSpPr>
          <p:cNvPr id="7" name="Rectangle 6"/>
          <p:cNvSpPr/>
          <p:nvPr/>
        </p:nvSpPr>
        <p:spPr>
          <a:xfrm>
            <a:off x="603504" y="1220095"/>
            <a:ext cx="7812108" cy="4708981"/>
          </a:xfrm>
          <a:prstGeom prst="rect">
            <a:avLst/>
          </a:prstGeom>
        </p:spPr>
        <p:txBody>
          <a:bodyPr wrap="square">
            <a:spAutoFit/>
          </a:bodyPr>
          <a:lstStyle/>
          <a:p>
            <a:r>
              <a:rPr lang="en-ZA" sz="2000" dirty="0"/>
              <a:t>Productivity is how effectively and efficiently a quality product can be produced.  Effectively refers to how a desired result is produced and efficiently means to work with a minimum of wasted effort and / or expense.  Quality is the degree of excellence of a product or service, when measured against another product or service.</a:t>
            </a:r>
          </a:p>
          <a:p>
            <a:endParaRPr lang="en-ZA" sz="2000" dirty="0"/>
          </a:p>
          <a:p>
            <a:r>
              <a:rPr lang="en-ZA" sz="2000" b="1" dirty="0"/>
              <a:t>Productivity can be enhanced through:</a:t>
            </a:r>
          </a:p>
          <a:p>
            <a:endParaRPr lang="en-ZA" sz="2000" b="1" dirty="0"/>
          </a:p>
          <a:p>
            <a:pPr marL="342900" lvl="0" indent="-342900" fontAlgn="base">
              <a:buFont typeface="Arial" panose="020B0604020202020204" pitchFamily="34" charset="0"/>
              <a:buChar char="•"/>
            </a:pPr>
            <a:r>
              <a:rPr lang="en-GB" sz="2000" dirty="0">
                <a:effectLst>
                  <a:outerShdw sx="0" sy="0">
                    <a:srgbClr val="000000"/>
                  </a:outerShdw>
                </a:effectLst>
              </a:rPr>
              <a:t>Improving basic processes by research and development (long-term)</a:t>
            </a:r>
            <a:endParaRPr lang="en-ZA" sz="2000" dirty="0">
              <a:effectLst>
                <a:outerShdw sx="0" sy="0">
                  <a:srgbClr val="000000"/>
                </a:outerShdw>
              </a:effectLst>
            </a:endParaRPr>
          </a:p>
          <a:p>
            <a:pPr marL="342900" lvl="0" indent="-342900" fontAlgn="base">
              <a:buFont typeface="Arial" panose="020B0604020202020204" pitchFamily="34" charset="0"/>
              <a:buChar char="•"/>
            </a:pPr>
            <a:r>
              <a:rPr lang="en-GB" sz="2000" dirty="0">
                <a:effectLst>
                  <a:outerShdw sx="0" sy="0">
                    <a:srgbClr val="000000"/>
                  </a:outerShdw>
                </a:effectLst>
              </a:rPr>
              <a:t>Improving and providing new plant, equipment and machinery (long-term)</a:t>
            </a:r>
            <a:endParaRPr lang="en-ZA" sz="2000" dirty="0">
              <a:effectLst>
                <a:outerShdw sx="0" sy="0">
                  <a:srgbClr val="000000"/>
                </a:outerShdw>
              </a:effectLst>
            </a:endParaRPr>
          </a:p>
          <a:p>
            <a:pPr marL="342900" lvl="0" indent="-342900" fontAlgn="base">
              <a:buFont typeface="Arial" panose="020B0604020202020204" pitchFamily="34" charset="0"/>
              <a:buChar char="•"/>
            </a:pPr>
            <a:r>
              <a:rPr lang="en-GB" sz="2000" dirty="0">
                <a:effectLst>
                  <a:outerShdw sx="0" sy="0">
                    <a:srgbClr val="000000"/>
                  </a:outerShdw>
                </a:effectLst>
              </a:rPr>
              <a:t>Simplifying products and reducing variety (medium term)</a:t>
            </a:r>
            <a:endParaRPr lang="en-ZA" sz="2000" dirty="0">
              <a:effectLst>
                <a:outerShdw sx="0" sy="0">
                  <a:srgbClr val="000000"/>
                </a:outerShdw>
              </a:effectLst>
            </a:endParaRPr>
          </a:p>
          <a:p>
            <a:pPr marL="342900" lvl="0" indent="-342900" fontAlgn="base">
              <a:buFont typeface="Arial" panose="020B0604020202020204" pitchFamily="34" charset="0"/>
              <a:buChar char="•"/>
            </a:pPr>
            <a:r>
              <a:rPr lang="en-GB" sz="2000" dirty="0">
                <a:effectLst>
                  <a:outerShdw sx="0" sy="0">
                    <a:srgbClr val="000000"/>
                  </a:outerShdw>
                </a:effectLst>
              </a:rPr>
              <a:t>Improving existing methods and procedures (short term)</a:t>
            </a:r>
            <a:endParaRPr lang="en-ZA" sz="2000" dirty="0">
              <a:effectLst>
                <a:outerShdw sx="0" sy="0">
                  <a:srgbClr val="000000"/>
                </a:outerShdw>
              </a:effectLst>
            </a:endParaRPr>
          </a:p>
          <a:p>
            <a:pPr marL="342900" lvl="0" indent="-342900" fontAlgn="base">
              <a:buFont typeface="Arial" panose="020B0604020202020204" pitchFamily="34" charset="0"/>
              <a:buChar char="•"/>
            </a:pPr>
            <a:r>
              <a:rPr lang="en-GB" sz="2000" dirty="0">
                <a:effectLst>
                  <a:outerShdw sx="0" sy="0">
                    <a:srgbClr val="000000"/>
                  </a:outerShdw>
                </a:effectLst>
              </a:rPr>
              <a:t>Improving the planning of work and the use of labour (short term)</a:t>
            </a:r>
            <a:endParaRPr lang="en-ZA" sz="2000" dirty="0">
              <a:effectLst>
                <a:outerShdw sx="0" sy="0">
                  <a:srgbClr val="000000"/>
                </a:outerShdw>
              </a:effectLst>
            </a:endParaRPr>
          </a:p>
          <a:p>
            <a:pPr marL="342900" indent="-342900">
              <a:buFont typeface="Arial" panose="020B0604020202020204" pitchFamily="34" charset="0"/>
              <a:buChar char="•"/>
            </a:pPr>
            <a:r>
              <a:rPr lang="en-ZA" sz="2000" dirty="0"/>
              <a:t>Increasing the overall effectiveness of employees (short term</a:t>
            </a:r>
          </a:p>
        </p:txBody>
      </p:sp>
    </p:spTree>
    <p:extLst>
      <p:ext uri="{BB962C8B-B14F-4D97-AF65-F5344CB8AC3E}">
        <p14:creationId xmlns:p14="http://schemas.microsoft.com/office/powerpoint/2010/main" val="393220934"/>
      </p:ext>
    </p:extLst>
  </p:cSld>
  <p:clrMapOvr>
    <a:masterClrMapping/>
  </p:clrMapOvr>
</p:sld>
</file>

<file path=ppt/slides/slide3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74638"/>
            <a:ext cx="8219256" cy="1021654"/>
          </a:xfrm>
        </p:spPr>
        <p:txBody>
          <a:bodyPr>
            <a:normAutofit fontScale="90000"/>
          </a:bodyPr>
          <a:lstStyle/>
          <a:p>
            <a:pPr algn="ctr"/>
            <a:br>
              <a:rPr lang="en-ZA" dirty="0"/>
            </a:br>
            <a:br>
              <a:rPr lang="en-ZA" dirty="0"/>
            </a:br>
            <a:r>
              <a:rPr lang="en-ZA" dirty="0"/>
              <a:t>Productivity</a:t>
            </a:r>
            <a:br>
              <a:rPr lang="en-ZA" dirty="0"/>
            </a:b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304</a:t>
            </a:fld>
            <a:endParaRPr lang="en-ZA" dirty="0"/>
          </a:p>
        </p:txBody>
      </p:sp>
      <p:sp>
        <p:nvSpPr>
          <p:cNvPr id="4" name="Content Placeholder 3"/>
          <p:cNvSpPr>
            <a:spLocks noGrp="1"/>
          </p:cNvSpPr>
          <p:nvPr>
            <p:ph sz="quarter" idx="1"/>
          </p:nvPr>
        </p:nvSpPr>
        <p:spPr>
          <a:xfrm>
            <a:off x="467544" y="1014049"/>
            <a:ext cx="8219256" cy="5489781"/>
          </a:xfrm>
        </p:spPr>
        <p:txBody>
          <a:bodyPr>
            <a:normAutofit/>
          </a:bodyPr>
          <a:lstStyle/>
          <a:p>
            <a:pPr marL="0" indent="0">
              <a:buNone/>
            </a:pPr>
            <a:r>
              <a:rPr lang="en-ZA" b="1" i="1" dirty="0"/>
              <a:t> </a:t>
            </a:r>
            <a:endParaRPr lang="en-ZA" dirty="0"/>
          </a:p>
          <a:p>
            <a:pPr marL="0" indent="0">
              <a:buNone/>
            </a:pPr>
            <a:endParaRPr lang="en-ZA" b="1" dirty="0"/>
          </a:p>
          <a:p>
            <a:pPr marL="0" indent="0">
              <a:buNone/>
            </a:pPr>
            <a:endParaRPr lang="en-ZA" dirty="0"/>
          </a:p>
          <a:p>
            <a:pPr marL="0" indent="0">
              <a:buNone/>
            </a:pPr>
            <a:endParaRPr lang="en-ZA" dirty="0"/>
          </a:p>
        </p:txBody>
      </p:sp>
      <p:sp>
        <p:nvSpPr>
          <p:cNvPr id="9" name="Rectangle 8"/>
          <p:cNvSpPr/>
          <p:nvPr/>
        </p:nvSpPr>
        <p:spPr>
          <a:xfrm>
            <a:off x="467544" y="1014049"/>
            <a:ext cx="8084028" cy="400110"/>
          </a:xfrm>
          <a:prstGeom prst="rect">
            <a:avLst/>
          </a:prstGeom>
        </p:spPr>
        <p:txBody>
          <a:bodyPr wrap="square">
            <a:spAutoFit/>
          </a:bodyPr>
          <a:lstStyle/>
          <a:p>
            <a:r>
              <a:rPr lang="en-ZA" sz="2000" dirty="0"/>
              <a:t> </a:t>
            </a:r>
          </a:p>
        </p:txBody>
      </p:sp>
      <p:sp>
        <p:nvSpPr>
          <p:cNvPr id="7" name="Rectangle 6"/>
          <p:cNvSpPr/>
          <p:nvPr/>
        </p:nvSpPr>
        <p:spPr>
          <a:xfrm>
            <a:off x="467544" y="1214104"/>
            <a:ext cx="5475841" cy="3170099"/>
          </a:xfrm>
          <a:prstGeom prst="rect">
            <a:avLst/>
          </a:prstGeom>
        </p:spPr>
        <p:txBody>
          <a:bodyPr wrap="square">
            <a:spAutoFit/>
          </a:bodyPr>
          <a:lstStyle/>
          <a:p>
            <a:endParaRPr lang="en-ZA" sz="2000" b="1" dirty="0"/>
          </a:p>
          <a:p>
            <a:r>
              <a:rPr lang="en-ZA" sz="2000" b="1" dirty="0"/>
              <a:t>Productivity is affected by the following factors:</a:t>
            </a:r>
          </a:p>
          <a:p>
            <a:endParaRPr lang="en-ZA" sz="2000" b="1" dirty="0"/>
          </a:p>
          <a:p>
            <a:pPr marL="342900" lvl="0" indent="-342900" fontAlgn="base">
              <a:buFont typeface="Arial" panose="020B0604020202020204" pitchFamily="34" charset="0"/>
              <a:buChar char="•"/>
            </a:pPr>
            <a:r>
              <a:rPr lang="en-GB" sz="2000" dirty="0">
                <a:effectLst>
                  <a:outerShdw sx="0" sy="0">
                    <a:srgbClr val="000000"/>
                  </a:outerShdw>
                </a:effectLst>
              </a:rPr>
              <a:t>Labour skills and labour costs</a:t>
            </a:r>
            <a:endParaRPr lang="en-ZA" sz="2000" dirty="0">
              <a:effectLst>
                <a:outerShdw sx="0" sy="0">
                  <a:srgbClr val="000000"/>
                </a:outerShdw>
              </a:effectLst>
            </a:endParaRPr>
          </a:p>
          <a:p>
            <a:pPr marL="342900" lvl="0" indent="-342900" fontAlgn="base">
              <a:buFont typeface="Arial" panose="020B0604020202020204" pitchFamily="34" charset="0"/>
              <a:buChar char="•"/>
            </a:pPr>
            <a:r>
              <a:rPr lang="en-GB" sz="2000" dirty="0">
                <a:effectLst>
                  <a:outerShdw sx="0" sy="0">
                    <a:srgbClr val="000000"/>
                  </a:outerShdw>
                </a:effectLst>
              </a:rPr>
              <a:t>Site suitability and site cost</a:t>
            </a:r>
            <a:endParaRPr lang="en-ZA" sz="2000" dirty="0">
              <a:effectLst>
                <a:outerShdw sx="0" sy="0">
                  <a:srgbClr val="000000"/>
                </a:outerShdw>
              </a:effectLst>
            </a:endParaRPr>
          </a:p>
          <a:p>
            <a:pPr marL="342900" lvl="0" indent="-342900" fontAlgn="base">
              <a:buFont typeface="Arial" panose="020B0604020202020204" pitchFamily="34" charset="0"/>
              <a:buChar char="•"/>
            </a:pPr>
            <a:r>
              <a:rPr lang="en-GB" sz="2000" dirty="0">
                <a:effectLst>
                  <a:outerShdw sx="0" sy="0">
                    <a:srgbClr val="000000"/>
                  </a:outerShdw>
                </a:effectLst>
              </a:rPr>
              <a:t>Energy supply and cost</a:t>
            </a:r>
            <a:endParaRPr lang="en-ZA" sz="2000" dirty="0">
              <a:effectLst>
                <a:outerShdw sx="0" sy="0">
                  <a:srgbClr val="000000"/>
                </a:outerShdw>
              </a:effectLst>
            </a:endParaRPr>
          </a:p>
          <a:p>
            <a:pPr marL="342900" lvl="0" indent="-342900" fontAlgn="base">
              <a:buFont typeface="Arial" panose="020B0604020202020204" pitchFamily="34" charset="0"/>
              <a:buChar char="•"/>
            </a:pPr>
            <a:r>
              <a:rPr lang="en-GB" sz="2000" dirty="0">
                <a:effectLst>
                  <a:outerShdw sx="0" sy="0">
                    <a:srgbClr val="000000"/>
                  </a:outerShdw>
                </a:effectLst>
              </a:rPr>
              <a:t>Transportation cost (to and from the site)</a:t>
            </a:r>
            <a:endParaRPr lang="en-ZA" sz="2000" dirty="0">
              <a:effectLst>
                <a:outerShdw sx="0" sy="0">
                  <a:srgbClr val="000000"/>
                </a:outerShdw>
              </a:effectLst>
            </a:endParaRPr>
          </a:p>
          <a:p>
            <a:pPr marL="342900" lvl="0" indent="-342900" fontAlgn="base">
              <a:buFont typeface="Arial" panose="020B0604020202020204" pitchFamily="34" charset="0"/>
              <a:buChar char="•"/>
            </a:pPr>
            <a:r>
              <a:rPr lang="en-GB" sz="2000" dirty="0">
                <a:effectLst>
                  <a:outerShdw sx="0" sy="0">
                    <a:srgbClr val="000000"/>
                  </a:outerShdw>
                </a:effectLst>
              </a:rPr>
              <a:t>Material supply and cost</a:t>
            </a:r>
            <a:endParaRPr lang="en-ZA" sz="2000" dirty="0">
              <a:effectLst>
                <a:outerShdw sx="0" sy="0">
                  <a:srgbClr val="000000"/>
                </a:outerShdw>
              </a:effectLst>
            </a:endParaRPr>
          </a:p>
          <a:p>
            <a:pPr marL="342900" indent="-342900">
              <a:buFont typeface="Arial" panose="020B0604020202020204" pitchFamily="34" charset="0"/>
              <a:buChar char="•"/>
            </a:pPr>
            <a:r>
              <a:rPr lang="en-ZA" sz="2000" dirty="0"/>
              <a:t>Community factors (i.e. local laws, political stability)</a:t>
            </a:r>
          </a:p>
        </p:txBody>
      </p:sp>
      <p:pic>
        <p:nvPicPr>
          <p:cNvPr id="5" name="Picture 4"/>
          <p:cNvPicPr>
            <a:picLocks noChangeAspect="1"/>
          </p:cNvPicPr>
          <p:nvPr/>
        </p:nvPicPr>
        <p:blipFill>
          <a:blip r:embed="rId2"/>
          <a:stretch>
            <a:fillRect/>
          </a:stretch>
        </p:blipFill>
        <p:spPr>
          <a:xfrm>
            <a:off x="5977558" y="2153570"/>
            <a:ext cx="2539841" cy="2083793"/>
          </a:xfrm>
          <a:prstGeom prst="rect">
            <a:avLst/>
          </a:prstGeom>
        </p:spPr>
      </p:pic>
    </p:spTree>
    <p:extLst>
      <p:ext uri="{BB962C8B-B14F-4D97-AF65-F5344CB8AC3E}">
        <p14:creationId xmlns:p14="http://schemas.microsoft.com/office/powerpoint/2010/main" val="3097029772"/>
      </p:ext>
    </p:extLst>
  </p:cSld>
  <p:clrMapOvr>
    <a:masterClrMapping/>
  </p:clrMapOvr>
</p:sld>
</file>

<file path=ppt/slides/slide3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74638"/>
            <a:ext cx="8219256" cy="1021654"/>
          </a:xfrm>
        </p:spPr>
        <p:txBody>
          <a:bodyPr>
            <a:normAutofit fontScale="90000"/>
          </a:bodyPr>
          <a:lstStyle/>
          <a:p>
            <a:pPr algn="ctr"/>
            <a:br>
              <a:rPr lang="en-ZA" dirty="0"/>
            </a:br>
            <a:br>
              <a:rPr lang="en-ZA" dirty="0"/>
            </a:br>
            <a:r>
              <a:rPr lang="en-ZA" dirty="0"/>
              <a:t>Productivity</a:t>
            </a:r>
            <a:br>
              <a:rPr lang="en-ZA" dirty="0"/>
            </a:b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305</a:t>
            </a:fld>
            <a:endParaRPr lang="en-ZA" dirty="0"/>
          </a:p>
        </p:txBody>
      </p:sp>
      <p:sp>
        <p:nvSpPr>
          <p:cNvPr id="4" name="Content Placeholder 3"/>
          <p:cNvSpPr>
            <a:spLocks noGrp="1"/>
          </p:cNvSpPr>
          <p:nvPr>
            <p:ph sz="quarter" idx="1"/>
          </p:nvPr>
        </p:nvSpPr>
        <p:spPr>
          <a:xfrm>
            <a:off x="467544" y="1014049"/>
            <a:ext cx="8219256" cy="5489781"/>
          </a:xfrm>
        </p:spPr>
        <p:txBody>
          <a:bodyPr>
            <a:normAutofit/>
          </a:bodyPr>
          <a:lstStyle/>
          <a:p>
            <a:pPr marL="0" indent="0">
              <a:buNone/>
            </a:pPr>
            <a:r>
              <a:rPr lang="en-ZA" b="1" i="1" dirty="0"/>
              <a:t> </a:t>
            </a:r>
            <a:endParaRPr lang="en-ZA" dirty="0"/>
          </a:p>
          <a:p>
            <a:pPr marL="0" indent="0">
              <a:buNone/>
            </a:pPr>
            <a:endParaRPr lang="en-ZA" b="1" dirty="0"/>
          </a:p>
          <a:p>
            <a:pPr marL="0" indent="0">
              <a:buNone/>
            </a:pPr>
            <a:endParaRPr lang="en-ZA" dirty="0"/>
          </a:p>
          <a:p>
            <a:pPr marL="0" indent="0">
              <a:buNone/>
            </a:pPr>
            <a:endParaRPr lang="en-ZA" dirty="0"/>
          </a:p>
        </p:txBody>
      </p:sp>
      <p:sp>
        <p:nvSpPr>
          <p:cNvPr id="9" name="Rectangle 8"/>
          <p:cNvSpPr/>
          <p:nvPr/>
        </p:nvSpPr>
        <p:spPr>
          <a:xfrm>
            <a:off x="467544" y="1014049"/>
            <a:ext cx="8084028" cy="400110"/>
          </a:xfrm>
          <a:prstGeom prst="rect">
            <a:avLst/>
          </a:prstGeom>
        </p:spPr>
        <p:txBody>
          <a:bodyPr wrap="square">
            <a:spAutoFit/>
          </a:bodyPr>
          <a:lstStyle/>
          <a:p>
            <a:r>
              <a:rPr lang="en-ZA" sz="2000" dirty="0"/>
              <a:t> </a:t>
            </a:r>
          </a:p>
        </p:txBody>
      </p:sp>
      <p:sp>
        <p:nvSpPr>
          <p:cNvPr id="7" name="Rectangle 6"/>
          <p:cNvSpPr/>
          <p:nvPr/>
        </p:nvSpPr>
        <p:spPr>
          <a:xfrm>
            <a:off x="467544" y="1214104"/>
            <a:ext cx="8219256" cy="5016758"/>
          </a:xfrm>
          <a:prstGeom prst="rect">
            <a:avLst/>
          </a:prstGeom>
        </p:spPr>
        <p:txBody>
          <a:bodyPr wrap="square">
            <a:spAutoFit/>
          </a:bodyPr>
          <a:lstStyle/>
          <a:p>
            <a:r>
              <a:rPr lang="en-ZA" sz="2000" b="1" dirty="0"/>
              <a:t>Example</a:t>
            </a:r>
            <a:endParaRPr lang="en-ZA" sz="2000" dirty="0"/>
          </a:p>
          <a:p>
            <a:r>
              <a:rPr lang="en-ZA" sz="2000" dirty="0"/>
              <a:t>Sarah wants to set up a factory 100km north of Bela Bela in the Limpopo Province.  The production line involves a complicated number of machines that produce electronic gadgets for the aircraft industry.  Sarah will have to ask the following questions and will have to determine what the impact will be on the establishment and optimisation of the business:</a:t>
            </a:r>
          </a:p>
          <a:p>
            <a:endParaRPr lang="en-ZA" sz="2000" dirty="0"/>
          </a:p>
          <a:p>
            <a:pPr marL="342900" lvl="0" indent="-342900" fontAlgn="base">
              <a:buFont typeface="Arial" panose="020B0604020202020204" pitchFamily="34" charset="0"/>
              <a:buChar char="•"/>
            </a:pPr>
            <a:r>
              <a:rPr lang="en-GB" sz="2000" dirty="0">
                <a:effectLst>
                  <a:outerShdw sx="0" sy="0">
                    <a:srgbClr val="000000"/>
                  </a:outerShdw>
                </a:effectLst>
              </a:rPr>
              <a:t>What is the skills level of the people in the immediate area?</a:t>
            </a:r>
            <a:endParaRPr lang="en-ZA" sz="2000" dirty="0">
              <a:effectLst>
                <a:outerShdw sx="0" sy="0">
                  <a:srgbClr val="000000"/>
                </a:outerShdw>
              </a:effectLst>
            </a:endParaRPr>
          </a:p>
          <a:p>
            <a:pPr marL="342900" lvl="0" indent="-342900" fontAlgn="base">
              <a:buFont typeface="Arial" panose="020B0604020202020204" pitchFamily="34" charset="0"/>
              <a:buChar char="•"/>
            </a:pPr>
            <a:r>
              <a:rPr lang="en-GB" sz="2000" dirty="0">
                <a:effectLst>
                  <a:outerShdw sx="0" sy="0">
                    <a:srgbClr val="000000"/>
                  </a:outerShdw>
                </a:effectLst>
              </a:rPr>
              <a:t>If skills levels are low, how long will it take to train future employees to use the machinery?</a:t>
            </a:r>
            <a:endParaRPr lang="en-ZA" sz="2000" dirty="0">
              <a:effectLst>
                <a:outerShdw sx="0" sy="0">
                  <a:srgbClr val="000000"/>
                </a:outerShdw>
              </a:effectLst>
            </a:endParaRPr>
          </a:p>
          <a:p>
            <a:pPr marL="342900" lvl="0" indent="-342900" fontAlgn="base">
              <a:buFont typeface="Arial" panose="020B0604020202020204" pitchFamily="34" charset="0"/>
              <a:buChar char="•"/>
            </a:pPr>
            <a:r>
              <a:rPr lang="en-GB" sz="2000" dirty="0">
                <a:effectLst>
                  <a:outerShdw sx="0" sy="0">
                    <a:srgbClr val="000000"/>
                  </a:outerShdw>
                </a:effectLst>
              </a:rPr>
              <a:t>If skills levels are high, are there enough people to ‘man’ the factory?</a:t>
            </a:r>
          </a:p>
          <a:p>
            <a:pPr marL="342900" lvl="0" indent="-342900" fontAlgn="base">
              <a:buFont typeface="Arial" panose="020B0604020202020204" pitchFamily="34" charset="0"/>
              <a:buChar char="•"/>
            </a:pPr>
            <a:r>
              <a:rPr lang="en-GB" sz="2000" dirty="0">
                <a:effectLst>
                  <a:outerShdw sx="0" sy="0">
                    <a:srgbClr val="000000"/>
                  </a:outerShdw>
                </a:effectLst>
              </a:rPr>
              <a:t>How much must these people earn by law?</a:t>
            </a:r>
            <a:endParaRPr lang="en-ZA" sz="2000" dirty="0">
              <a:effectLst>
                <a:outerShdw sx="0" sy="0">
                  <a:srgbClr val="000000"/>
                </a:outerShdw>
              </a:effectLst>
            </a:endParaRPr>
          </a:p>
          <a:p>
            <a:pPr marL="342900" lvl="0" indent="-342900" fontAlgn="base">
              <a:buFont typeface="Arial" panose="020B0604020202020204" pitchFamily="34" charset="0"/>
              <a:buChar char="•"/>
            </a:pPr>
            <a:r>
              <a:rPr lang="en-GB" sz="2000" dirty="0">
                <a:effectLst>
                  <a:outerShdw sx="0" sy="0">
                    <a:srgbClr val="000000"/>
                  </a:outerShdw>
                </a:effectLst>
              </a:rPr>
              <a:t>How much can Sarah afford?</a:t>
            </a:r>
            <a:endParaRPr lang="en-ZA" sz="2000" dirty="0">
              <a:effectLst>
                <a:outerShdw sx="0" sy="0">
                  <a:srgbClr val="000000"/>
                </a:outerShdw>
              </a:effectLst>
            </a:endParaRPr>
          </a:p>
          <a:p>
            <a:pPr marL="342900" lvl="0" indent="-342900" fontAlgn="base">
              <a:buFont typeface="Arial" panose="020B0604020202020204" pitchFamily="34" charset="0"/>
              <a:buChar char="•"/>
            </a:pPr>
            <a:r>
              <a:rPr lang="en-GB" sz="2000" dirty="0">
                <a:effectLst>
                  <a:outerShdw sx="0" sy="0">
                    <a:srgbClr val="000000"/>
                  </a:outerShdw>
                </a:effectLst>
              </a:rPr>
              <a:t>How accessible is the site? Is there transport to and from the site for labour?</a:t>
            </a:r>
            <a:endParaRPr lang="en-ZA" sz="2000" dirty="0">
              <a:effectLst>
                <a:outerShdw sx="0" sy="0">
                  <a:srgbClr val="000000"/>
                </a:outerShdw>
              </a:effectLst>
            </a:endParaRPr>
          </a:p>
          <a:p>
            <a:pPr marL="342900" lvl="0" indent="-342900" fontAlgn="base">
              <a:buFont typeface="Arial" panose="020B0604020202020204" pitchFamily="34" charset="0"/>
              <a:buChar char="•"/>
            </a:pPr>
            <a:endParaRPr lang="en-ZA" sz="2000" dirty="0">
              <a:effectLst>
                <a:outerShdw sx="0" sy="0">
                  <a:srgbClr val="000000"/>
                </a:outerShdw>
              </a:effectLst>
            </a:endParaRPr>
          </a:p>
        </p:txBody>
      </p:sp>
    </p:spTree>
    <p:extLst>
      <p:ext uri="{BB962C8B-B14F-4D97-AF65-F5344CB8AC3E}">
        <p14:creationId xmlns:p14="http://schemas.microsoft.com/office/powerpoint/2010/main" val="1873652800"/>
      </p:ext>
    </p:extLst>
  </p:cSld>
  <p:clrMapOvr>
    <a:masterClrMapping/>
  </p:clrMapOvr>
</p:sld>
</file>

<file path=ppt/slides/slide3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74638"/>
            <a:ext cx="8219256" cy="1021654"/>
          </a:xfrm>
        </p:spPr>
        <p:txBody>
          <a:bodyPr>
            <a:normAutofit fontScale="90000"/>
          </a:bodyPr>
          <a:lstStyle/>
          <a:p>
            <a:pPr algn="ctr"/>
            <a:br>
              <a:rPr lang="en-ZA" dirty="0"/>
            </a:br>
            <a:br>
              <a:rPr lang="en-ZA" dirty="0"/>
            </a:br>
            <a:r>
              <a:rPr lang="en-ZA" dirty="0"/>
              <a:t>Productivity</a:t>
            </a:r>
            <a:br>
              <a:rPr lang="en-ZA" dirty="0"/>
            </a:b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306</a:t>
            </a:fld>
            <a:endParaRPr lang="en-ZA" dirty="0"/>
          </a:p>
        </p:txBody>
      </p:sp>
      <p:sp>
        <p:nvSpPr>
          <p:cNvPr id="4" name="Content Placeholder 3"/>
          <p:cNvSpPr>
            <a:spLocks noGrp="1"/>
          </p:cNvSpPr>
          <p:nvPr>
            <p:ph sz="quarter" idx="1"/>
          </p:nvPr>
        </p:nvSpPr>
        <p:spPr>
          <a:xfrm>
            <a:off x="467544" y="1014049"/>
            <a:ext cx="8219256" cy="5489781"/>
          </a:xfrm>
        </p:spPr>
        <p:txBody>
          <a:bodyPr>
            <a:normAutofit/>
          </a:bodyPr>
          <a:lstStyle/>
          <a:p>
            <a:pPr marL="0" indent="0">
              <a:buNone/>
            </a:pPr>
            <a:r>
              <a:rPr lang="en-ZA" b="1" i="1" dirty="0"/>
              <a:t> </a:t>
            </a:r>
            <a:endParaRPr lang="en-ZA" dirty="0"/>
          </a:p>
          <a:p>
            <a:pPr marL="0" indent="0">
              <a:buNone/>
            </a:pPr>
            <a:endParaRPr lang="en-ZA" b="1" dirty="0"/>
          </a:p>
          <a:p>
            <a:pPr marL="0" indent="0">
              <a:buNone/>
            </a:pPr>
            <a:endParaRPr lang="en-ZA" dirty="0"/>
          </a:p>
          <a:p>
            <a:pPr marL="0" indent="0">
              <a:buNone/>
            </a:pPr>
            <a:endParaRPr lang="en-ZA" dirty="0"/>
          </a:p>
        </p:txBody>
      </p:sp>
      <p:sp>
        <p:nvSpPr>
          <p:cNvPr id="9" name="Rectangle 8"/>
          <p:cNvSpPr/>
          <p:nvPr/>
        </p:nvSpPr>
        <p:spPr>
          <a:xfrm>
            <a:off x="467544" y="1014049"/>
            <a:ext cx="8084028" cy="400110"/>
          </a:xfrm>
          <a:prstGeom prst="rect">
            <a:avLst/>
          </a:prstGeom>
        </p:spPr>
        <p:txBody>
          <a:bodyPr wrap="square">
            <a:spAutoFit/>
          </a:bodyPr>
          <a:lstStyle/>
          <a:p>
            <a:r>
              <a:rPr lang="en-ZA" sz="2000" dirty="0"/>
              <a:t> </a:t>
            </a:r>
          </a:p>
        </p:txBody>
      </p:sp>
      <p:sp>
        <p:nvSpPr>
          <p:cNvPr id="7" name="Rectangle 6"/>
          <p:cNvSpPr/>
          <p:nvPr/>
        </p:nvSpPr>
        <p:spPr>
          <a:xfrm>
            <a:off x="467544" y="1214104"/>
            <a:ext cx="8219256" cy="3785652"/>
          </a:xfrm>
          <a:prstGeom prst="rect">
            <a:avLst/>
          </a:prstGeom>
        </p:spPr>
        <p:txBody>
          <a:bodyPr wrap="square">
            <a:spAutoFit/>
          </a:bodyPr>
          <a:lstStyle/>
          <a:p>
            <a:pPr marL="342900" lvl="0" indent="-342900" fontAlgn="base">
              <a:buFont typeface="Arial" panose="020B0604020202020204" pitchFamily="34" charset="0"/>
              <a:buChar char="•"/>
            </a:pPr>
            <a:r>
              <a:rPr lang="en-GB" sz="2200" dirty="0">
                <a:effectLst>
                  <a:outerShdw sx="0" sy="0">
                    <a:srgbClr val="000000"/>
                  </a:outerShdw>
                </a:effectLst>
              </a:rPr>
              <a:t>Can raw materials be transported to the site easily and cost-effectively?</a:t>
            </a:r>
            <a:endParaRPr lang="en-ZA" sz="2200" dirty="0">
              <a:effectLst>
                <a:outerShdw sx="0" sy="0">
                  <a:srgbClr val="000000"/>
                </a:outerShdw>
              </a:effectLst>
            </a:endParaRPr>
          </a:p>
          <a:p>
            <a:pPr marL="342900" lvl="0" indent="-342900" fontAlgn="base">
              <a:buFont typeface="Arial" panose="020B0604020202020204" pitchFamily="34" charset="0"/>
              <a:buChar char="•"/>
            </a:pPr>
            <a:r>
              <a:rPr lang="en-GB" sz="2200" dirty="0">
                <a:effectLst>
                  <a:outerShdw sx="0" sy="0">
                    <a:srgbClr val="000000"/>
                  </a:outerShdw>
                </a:effectLst>
              </a:rPr>
              <a:t>If not, how does this impact on the production, cost of production and profit?</a:t>
            </a:r>
            <a:endParaRPr lang="en-ZA" sz="2200" dirty="0">
              <a:effectLst>
                <a:outerShdw sx="0" sy="0">
                  <a:srgbClr val="000000"/>
                </a:outerShdw>
              </a:effectLst>
            </a:endParaRPr>
          </a:p>
          <a:p>
            <a:pPr marL="342900" lvl="0" indent="-342900" fontAlgn="base">
              <a:buFont typeface="Arial" panose="020B0604020202020204" pitchFamily="34" charset="0"/>
              <a:buChar char="•"/>
            </a:pPr>
            <a:r>
              <a:rPr lang="en-GB" sz="2200" dirty="0">
                <a:effectLst>
                  <a:outerShdw sx="0" sy="0">
                    <a:srgbClr val="000000"/>
                  </a:outerShdw>
                </a:effectLst>
              </a:rPr>
              <a:t>Are the raw materials available locally in the province or country, or must it be imported?</a:t>
            </a:r>
            <a:endParaRPr lang="en-ZA" sz="2200" dirty="0">
              <a:effectLst>
                <a:outerShdw sx="0" sy="0">
                  <a:srgbClr val="000000"/>
                </a:outerShdw>
              </a:effectLst>
            </a:endParaRPr>
          </a:p>
          <a:p>
            <a:pPr marL="342900" lvl="0" indent="-342900" fontAlgn="base">
              <a:buFont typeface="Arial" panose="020B0604020202020204" pitchFamily="34" charset="0"/>
              <a:buChar char="•"/>
            </a:pPr>
            <a:r>
              <a:rPr lang="en-GB" sz="2200" dirty="0">
                <a:effectLst>
                  <a:outerShdw sx="0" sy="0">
                    <a:srgbClr val="000000"/>
                  </a:outerShdw>
                </a:effectLst>
              </a:rPr>
              <a:t>If imported, from where and how does the exchange rate influence these imports?</a:t>
            </a:r>
            <a:endParaRPr lang="en-ZA" sz="2200" dirty="0">
              <a:effectLst>
                <a:outerShdw sx="0" sy="0">
                  <a:srgbClr val="000000"/>
                </a:outerShdw>
              </a:effectLst>
            </a:endParaRPr>
          </a:p>
          <a:p>
            <a:pPr marL="342900" lvl="0" indent="-342900" fontAlgn="base">
              <a:buFont typeface="Arial" panose="020B0604020202020204" pitchFamily="34" charset="0"/>
              <a:buChar char="•"/>
            </a:pPr>
            <a:r>
              <a:rPr lang="en-GB" sz="2200" dirty="0">
                <a:effectLst>
                  <a:outerShdw sx="0" sy="0">
                    <a:srgbClr val="000000"/>
                  </a:outerShdw>
                </a:effectLst>
              </a:rPr>
              <a:t>How will the exchange rate impact cost of production, revenue and profit?</a:t>
            </a:r>
            <a:endParaRPr lang="en-ZA" sz="2200" dirty="0">
              <a:effectLst>
                <a:outerShdw sx="0" sy="0">
                  <a:srgbClr val="000000"/>
                </a:outerShdw>
              </a:effectLst>
            </a:endParaRPr>
          </a:p>
          <a:p>
            <a:pPr lvl="0" fontAlgn="base"/>
            <a:endParaRPr lang="en-ZA" sz="2000" dirty="0">
              <a:effectLst>
                <a:outerShdw sx="0" sy="0">
                  <a:srgbClr val="000000"/>
                </a:outerShdw>
              </a:effectLst>
            </a:endParaRPr>
          </a:p>
        </p:txBody>
      </p:sp>
    </p:spTree>
    <p:extLst>
      <p:ext uri="{BB962C8B-B14F-4D97-AF65-F5344CB8AC3E}">
        <p14:creationId xmlns:p14="http://schemas.microsoft.com/office/powerpoint/2010/main" val="2925076477"/>
      </p:ext>
    </p:extLst>
  </p:cSld>
  <p:clrMapOvr>
    <a:masterClrMapping/>
  </p:clrMapOvr>
</p:sld>
</file>

<file path=ppt/slides/slide3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74638"/>
            <a:ext cx="8219256" cy="1021654"/>
          </a:xfrm>
        </p:spPr>
        <p:txBody>
          <a:bodyPr>
            <a:normAutofit fontScale="90000"/>
          </a:bodyPr>
          <a:lstStyle/>
          <a:p>
            <a:pPr algn="ctr"/>
            <a:br>
              <a:rPr lang="en-ZA" dirty="0"/>
            </a:br>
            <a:br>
              <a:rPr lang="en-ZA" dirty="0"/>
            </a:br>
            <a:r>
              <a:rPr lang="en-ZA" dirty="0"/>
              <a:t>Productivity</a:t>
            </a:r>
            <a:br>
              <a:rPr lang="en-ZA" dirty="0"/>
            </a:b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307</a:t>
            </a:fld>
            <a:endParaRPr lang="en-ZA" dirty="0"/>
          </a:p>
        </p:txBody>
      </p:sp>
      <p:sp>
        <p:nvSpPr>
          <p:cNvPr id="4" name="Content Placeholder 3"/>
          <p:cNvSpPr>
            <a:spLocks noGrp="1"/>
          </p:cNvSpPr>
          <p:nvPr>
            <p:ph sz="quarter" idx="1"/>
          </p:nvPr>
        </p:nvSpPr>
        <p:spPr>
          <a:xfrm>
            <a:off x="467544" y="1014049"/>
            <a:ext cx="8219256" cy="5489781"/>
          </a:xfrm>
        </p:spPr>
        <p:txBody>
          <a:bodyPr>
            <a:normAutofit/>
          </a:bodyPr>
          <a:lstStyle/>
          <a:p>
            <a:pPr marL="0" indent="0">
              <a:buNone/>
            </a:pPr>
            <a:r>
              <a:rPr lang="en-ZA" b="1" i="1" dirty="0"/>
              <a:t> </a:t>
            </a:r>
            <a:endParaRPr lang="en-ZA" dirty="0"/>
          </a:p>
          <a:p>
            <a:pPr marL="0" indent="0">
              <a:buNone/>
            </a:pPr>
            <a:endParaRPr lang="en-ZA" b="1" dirty="0"/>
          </a:p>
          <a:p>
            <a:pPr marL="0" indent="0">
              <a:buNone/>
            </a:pPr>
            <a:endParaRPr lang="en-ZA" dirty="0"/>
          </a:p>
          <a:p>
            <a:pPr marL="0" indent="0">
              <a:buNone/>
            </a:pPr>
            <a:endParaRPr lang="en-ZA" dirty="0"/>
          </a:p>
        </p:txBody>
      </p:sp>
      <p:sp>
        <p:nvSpPr>
          <p:cNvPr id="9" name="Rectangle 8"/>
          <p:cNvSpPr/>
          <p:nvPr/>
        </p:nvSpPr>
        <p:spPr>
          <a:xfrm>
            <a:off x="467544" y="1014049"/>
            <a:ext cx="8084028" cy="400110"/>
          </a:xfrm>
          <a:prstGeom prst="rect">
            <a:avLst/>
          </a:prstGeom>
        </p:spPr>
        <p:txBody>
          <a:bodyPr wrap="square">
            <a:spAutoFit/>
          </a:bodyPr>
          <a:lstStyle/>
          <a:p>
            <a:r>
              <a:rPr lang="en-ZA" sz="2000" dirty="0"/>
              <a:t> </a:t>
            </a:r>
          </a:p>
        </p:txBody>
      </p:sp>
      <p:sp>
        <p:nvSpPr>
          <p:cNvPr id="7" name="Rectangle 6"/>
          <p:cNvSpPr/>
          <p:nvPr/>
        </p:nvSpPr>
        <p:spPr>
          <a:xfrm>
            <a:off x="467544" y="1214104"/>
            <a:ext cx="8219256" cy="4832092"/>
          </a:xfrm>
          <a:prstGeom prst="rect">
            <a:avLst/>
          </a:prstGeom>
        </p:spPr>
        <p:txBody>
          <a:bodyPr wrap="square">
            <a:spAutoFit/>
          </a:bodyPr>
          <a:lstStyle/>
          <a:p>
            <a:r>
              <a:rPr lang="en-ZA" sz="2200" b="1" dirty="0"/>
              <a:t>Once these questions have been answered the following needs to be decided:</a:t>
            </a:r>
          </a:p>
          <a:p>
            <a:endParaRPr lang="en-ZA" sz="2200" b="1" dirty="0"/>
          </a:p>
          <a:p>
            <a:pPr marL="342900" lvl="0" indent="-342900" fontAlgn="base">
              <a:buFont typeface="Arial" panose="020B0604020202020204" pitchFamily="34" charset="0"/>
              <a:buChar char="•"/>
            </a:pPr>
            <a:r>
              <a:rPr lang="en-GB" sz="2200" dirty="0">
                <a:effectLst>
                  <a:outerShdw sx="0" sy="0">
                    <a:srgbClr val="000000"/>
                  </a:outerShdw>
                </a:effectLst>
              </a:rPr>
              <a:t>Is it a viable proposition to set up a factory at this location?</a:t>
            </a:r>
            <a:endParaRPr lang="en-ZA" sz="2200" dirty="0">
              <a:effectLst>
                <a:outerShdw sx="0" sy="0">
                  <a:srgbClr val="000000"/>
                </a:outerShdw>
              </a:effectLst>
            </a:endParaRPr>
          </a:p>
          <a:p>
            <a:pPr marL="342900" lvl="0" indent="-342900" fontAlgn="base">
              <a:buFont typeface="Arial" panose="020B0604020202020204" pitchFamily="34" charset="0"/>
              <a:buChar char="•"/>
            </a:pPr>
            <a:r>
              <a:rPr lang="en-GB" sz="2200" dirty="0">
                <a:effectLst>
                  <a:outerShdw sx="0" sy="0">
                    <a:srgbClr val="000000"/>
                  </a:outerShdw>
                </a:effectLst>
              </a:rPr>
              <a:t>Should a new site be considered – close to a harbour or airport?</a:t>
            </a:r>
            <a:endParaRPr lang="en-ZA" sz="2200" dirty="0">
              <a:effectLst>
                <a:outerShdw sx="0" sy="0">
                  <a:srgbClr val="000000"/>
                </a:outerShdw>
              </a:effectLst>
            </a:endParaRPr>
          </a:p>
          <a:p>
            <a:pPr marL="342900" lvl="0" indent="-342900" fontAlgn="base">
              <a:buFont typeface="Arial" panose="020B0604020202020204" pitchFamily="34" charset="0"/>
              <a:buChar char="•"/>
            </a:pPr>
            <a:r>
              <a:rPr lang="en-GB" sz="2200" dirty="0">
                <a:effectLst>
                  <a:outerShdw sx="0" sy="0">
                    <a:srgbClr val="000000"/>
                  </a:outerShdw>
                </a:effectLst>
              </a:rPr>
              <a:t>Should the whole idea be abandoned?</a:t>
            </a:r>
            <a:endParaRPr lang="en-ZA" sz="2200" dirty="0">
              <a:effectLst>
                <a:outerShdw sx="0" sy="0">
                  <a:srgbClr val="000000"/>
                </a:outerShdw>
              </a:effectLst>
            </a:endParaRPr>
          </a:p>
          <a:p>
            <a:r>
              <a:rPr lang="en-ZA" sz="2200" dirty="0"/>
              <a:t> </a:t>
            </a:r>
          </a:p>
          <a:p>
            <a:r>
              <a:rPr lang="en-ZA" sz="2200" dirty="0"/>
              <a:t>Organisations should spend adequate time on doing research to make sure that, once the business is established, it can do more than survive – it needs to be sustained over a long period.</a:t>
            </a:r>
          </a:p>
          <a:p>
            <a:r>
              <a:rPr lang="en-ZA" sz="2200" dirty="0"/>
              <a:t> </a:t>
            </a:r>
          </a:p>
          <a:p>
            <a:r>
              <a:rPr lang="en-ZA" sz="2200" dirty="0"/>
              <a:t>Where productivity is low, the revenue and cost of production is affected negatively and therefore positive growth is hampered.</a:t>
            </a:r>
          </a:p>
          <a:p>
            <a:pPr lvl="0" fontAlgn="base"/>
            <a:endParaRPr lang="en-ZA" sz="2200" dirty="0">
              <a:effectLst>
                <a:outerShdw sx="0" sy="0">
                  <a:srgbClr val="000000"/>
                </a:outerShdw>
              </a:effectLst>
            </a:endParaRPr>
          </a:p>
        </p:txBody>
      </p:sp>
    </p:spTree>
    <p:extLst>
      <p:ext uri="{BB962C8B-B14F-4D97-AF65-F5344CB8AC3E}">
        <p14:creationId xmlns:p14="http://schemas.microsoft.com/office/powerpoint/2010/main" val="772156674"/>
      </p:ext>
    </p:extLst>
  </p:cSld>
  <p:clrMapOvr>
    <a:masterClrMapping/>
  </p:clrMapOvr>
</p:sld>
</file>

<file path=ppt/slides/slide3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74638"/>
            <a:ext cx="8219256" cy="575741"/>
          </a:xfrm>
        </p:spPr>
        <p:txBody>
          <a:bodyPr>
            <a:normAutofit fontScale="90000"/>
          </a:bodyPr>
          <a:lstStyle/>
          <a:p>
            <a:pPr algn="ctr"/>
            <a:br>
              <a:rPr lang="en-ZA" dirty="0"/>
            </a:br>
            <a:br>
              <a:rPr lang="en-ZA" dirty="0"/>
            </a:br>
            <a:br>
              <a:rPr lang="en-ZA" dirty="0"/>
            </a:br>
            <a:r>
              <a:rPr lang="en-ZA" dirty="0"/>
              <a:t>Equitable Distribution of Resources</a:t>
            </a:r>
            <a:br>
              <a:rPr lang="en-ZA" dirty="0"/>
            </a:br>
            <a:br>
              <a:rPr lang="en-ZA" dirty="0"/>
            </a:b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308</a:t>
            </a:fld>
            <a:endParaRPr lang="en-ZA" dirty="0"/>
          </a:p>
        </p:txBody>
      </p:sp>
      <p:sp>
        <p:nvSpPr>
          <p:cNvPr id="4" name="Content Placeholder 3"/>
          <p:cNvSpPr>
            <a:spLocks noGrp="1"/>
          </p:cNvSpPr>
          <p:nvPr>
            <p:ph sz="quarter" idx="1"/>
          </p:nvPr>
        </p:nvSpPr>
        <p:spPr>
          <a:xfrm>
            <a:off x="467544" y="1014049"/>
            <a:ext cx="8219256" cy="5489781"/>
          </a:xfrm>
        </p:spPr>
        <p:txBody>
          <a:bodyPr>
            <a:normAutofit/>
          </a:bodyPr>
          <a:lstStyle/>
          <a:p>
            <a:pPr marL="0" indent="0">
              <a:buNone/>
            </a:pPr>
            <a:r>
              <a:rPr lang="en-ZA" b="1" i="1" dirty="0"/>
              <a:t> </a:t>
            </a:r>
            <a:endParaRPr lang="en-ZA" dirty="0"/>
          </a:p>
          <a:p>
            <a:pPr marL="0" indent="0">
              <a:buNone/>
            </a:pPr>
            <a:endParaRPr lang="en-ZA" b="1" dirty="0"/>
          </a:p>
          <a:p>
            <a:pPr marL="0" indent="0">
              <a:buNone/>
            </a:pPr>
            <a:endParaRPr lang="en-ZA" dirty="0"/>
          </a:p>
          <a:p>
            <a:pPr marL="0" indent="0">
              <a:buNone/>
            </a:pPr>
            <a:endParaRPr lang="en-ZA" dirty="0"/>
          </a:p>
        </p:txBody>
      </p:sp>
      <p:sp>
        <p:nvSpPr>
          <p:cNvPr id="9" name="Rectangle 8"/>
          <p:cNvSpPr/>
          <p:nvPr/>
        </p:nvSpPr>
        <p:spPr>
          <a:xfrm>
            <a:off x="467544" y="1014049"/>
            <a:ext cx="8084028" cy="400110"/>
          </a:xfrm>
          <a:prstGeom prst="rect">
            <a:avLst/>
          </a:prstGeom>
        </p:spPr>
        <p:txBody>
          <a:bodyPr wrap="square">
            <a:spAutoFit/>
          </a:bodyPr>
          <a:lstStyle/>
          <a:p>
            <a:r>
              <a:rPr lang="en-ZA" sz="2000" dirty="0"/>
              <a:t> </a:t>
            </a:r>
          </a:p>
        </p:txBody>
      </p:sp>
      <p:sp>
        <p:nvSpPr>
          <p:cNvPr id="7" name="Rectangle 6"/>
          <p:cNvSpPr/>
          <p:nvPr/>
        </p:nvSpPr>
        <p:spPr>
          <a:xfrm>
            <a:off x="467544" y="1014049"/>
            <a:ext cx="8219256" cy="5170646"/>
          </a:xfrm>
          <a:prstGeom prst="rect">
            <a:avLst/>
          </a:prstGeom>
        </p:spPr>
        <p:txBody>
          <a:bodyPr wrap="square">
            <a:spAutoFit/>
          </a:bodyPr>
          <a:lstStyle/>
          <a:p>
            <a:r>
              <a:rPr lang="en-ZA" sz="2200" b="1" dirty="0"/>
              <a:t>The equitable distribution of resources forms part of welfare economics, which describes how well the economy of a country works.  Equitable distribution of resources refers to:</a:t>
            </a:r>
          </a:p>
          <a:p>
            <a:endParaRPr lang="en-ZA" sz="2200" b="1" dirty="0"/>
          </a:p>
          <a:p>
            <a:pPr marL="342900" lvl="0" indent="-342900">
              <a:buFont typeface="Arial" panose="020B0604020202020204" pitchFamily="34" charset="0"/>
              <a:buChar char="•"/>
            </a:pPr>
            <a:r>
              <a:rPr lang="en-ZA" sz="2200" dirty="0"/>
              <a:t>The division amongst members of society, as individuals, of the national income and wealth</a:t>
            </a:r>
          </a:p>
          <a:p>
            <a:pPr marL="342900" lvl="0" indent="-342900">
              <a:buFont typeface="Arial" panose="020B0604020202020204" pitchFamily="34" charset="0"/>
              <a:buChar char="•"/>
            </a:pPr>
            <a:r>
              <a:rPr lang="en-ZA" sz="2200" dirty="0"/>
              <a:t>The sharing of the value of the output of goods amongst the factors of production – labour, land, capital and management</a:t>
            </a:r>
          </a:p>
          <a:p>
            <a:r>
              <a:rPr lang="en-ZA" sz="2200" dirty="0"/>
              <a:t> </a:t>
            </a:r>
          </a:p>
          <a:p>
            <a:r>
              <a:rPr lang="en-ZA" sz="2200" b="1" dirty="0"/>
              <a:t>The sharing of this value takes the form of monetary payments consisting of:</a:t>
            </a:r>
          </a:p>
          <a:p>
            <a:pPr marL="342900" lvl="0" indent="-342900" fontAlgn="base">
              <a:buFont typeface="Arial" panose="020B0604020202020204" pitchFamily="34" charset="0"/>
              <a:buChar char="•"/>
            </a:pPr>
            <a:r>
              <a:rPr lang="en-GB" sz="2200" dirty="0">
                <a:effectLst>
                  <a:outerShdw sx="0" sy="0">
                    <a:srgbClr val="000000"/>
                  </a:outerShdw>
                </a:effectLst>
              </a:rPr>
              <a:t>Wages and salaries</a:t>
            </a:r>
            <a:endParaRPr lang="en-ZA" sz="2200" dirty="0">
              <a:effectLst>
                <a:outerShdw sx="0" sy="0">
                  <a:srgbClr val="000000"/>
                </a:outerShdw>
              </a:effectLst>
            </a:endParaRPr>
          </a:p>
          <a:p>
            <a:pPr marL="342900" lvl="0" indent="-342900" fontAlgn="base">
              <a:buFont typeface="Arial" panose="020B0604020202020204" pitchFamily="34" charset="0"/>
              <a:buChar char="•"/>
            </a:pPr>
            <a:r>
              <a:rPr lang="en-GB" sz="2200" dirty="0">
                <a:effectLst>
                  <a:outerShdw sx="0" sy="0">
                    <a:srgbClr val="000000"/>
                  </a:outerShdw>
                </a:effectLst>
              </a:rPr>
              <a:t>Rent</a:t>
            </a:r>
            <a:endParaRPr lang="en-ZA" sz="2200" dirty="0">
              <a:effectLst>
                <a:outerShdw sx="0" sy="0">
                  <a:srgbClr val="000000"/>
                </a:outerShdw>
              </a:effectLst>
            </a:endParaRPr>
          </a:p>
          <a:p>
            <a:pPr marL="342900" lvl="0" indent="-342900" fontAlgn="base">
              <a:buFont typeface="Arial" panose="020B0604020202020204" pitchFamily="34" charset="0"/>
              <a:buChar char="•"/>
            </a:pPr>
            <a:r>
              <a:rPr lang="en-GB" sz="2200" dirty="0">
                <a:effectLst>
                  <a:outerShdw sx="0" sy="0">
                    <a:srgbClr val="000000"/>
                  </a:outerShdw>
                </a:effectLst>
              </a:rPr>
              <a:t>Interest</a:t>
            </a:r>
            <a:endParaRPr lang="en-ZA" sz="2200" dirty="0">
              <a:effectLst>
                <a:outerShdw sx="0" sy="0">
                  <a:srgbClr val="000000"/>
                </a:outerShdw>
              </a:effectLst>
            </a:endParaRPr>
          </a:p>
          <a:p>
            <a:pPr marL="342900" lvl="0" indent="-342900" fontAlgn="base">
              <a:buFont typeface="Arial" panose="020B0604020202020204" pitchFamily="34" charset="0"/>
              <a:buChar char="•"/>
            </a:pPr>
            <a:r>
              <a:rPr lang="en-GB" sz="2200" dirty="0">
                <a:effectLst>
                  <a:outerShdw sx="0" sy="0">
                    <a:srgbClr val="000000"/>
                  </a:outerShdw>
                </a:effectLst>
              </a:rPr>
              <a:t>Profit</a:t>
            </a:r>
            <a:endParaRPr lang="en-ZA" sz="2200" dirty="0">
              <a:effectLst>
                <a:outerShdw sx="0" sy="0">
                  <a:srgbClr val="000000"/>
                </a:outerShdw>
              </a:effectLst>
            </a:endParaRPr>
          </a:p>
        </p:txBody>
      </p:sp>
    </p:spTree>
    <p:extLst>
      <p:ext uri="{BB962C8B-B14F-4D97-AF65-F5344CB8AC3E}">
        <p14:creationId xmlns:p14="http://schemas.microsoft.com/office/powerpoint/2010/main" val="2869378566"/>
      </p:ext>
    </p:extLst>
  </p:cSld>
  <p:clrMapOvr>
    <a:masterClrMapping/>
  </p:clrMapOvr>
</p:sld>
</file>

<file path=ppt/slides/slide3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74638"/>
            <a:ext cx="8219256" cy="575741"/>
          </a:xfrm>
        </p:spPr>
        <p:txBody>
          <a:bodyPr>
            <a:normAutofit fontScale="90000"/>
          </a:bodyPr>
          <a:lstStyle/>
          <a:p>
            <a:pPr algn="ctr"/>
            <a:br>
              <a:rPr lang="en-ZA" dirty="0"/>
            </a:br>
            <a:br>
              <a:rPr lang="en-ZA" dirty="0"/>
            </a:br>
            <a:br>
              <a:rPr lang="en-ZA" dirty="0"/>
            </a:br>
            <a:r>
              <a:rPr lang="en-ZA" dirty="0"/>
              <a:t>Equitable Distribution of Resources</a:t>
            </a:r>
            <a:br>
              <a:rPr lang="en-ZA" dirty="0"/>
            </a:br>
            <a:br>
              <a:rPr lang="en-ZA" dirty="0"/>
            </a:b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309</a:t>
            </a:fld>
            <a:endParaRPr lang="en-ZA" dirty="0"/>
          </a:p>
        </p:txBody>
      </p:sp>
      <p:sp>
        <p:nvSpPr>
          <p:cNvPr id="4" name="Content Placeholder 3"/>
          <p:cNvSpPr>
            <a:spLocks noGrp="1"/>
          </p:cNvSpPr>
          <p:nvPr>
            <p:ph sz="quarter" idx="1"/>
          </p:nvPr>
        </p:nvSpPr>
        <p:spPr>
          <a:xfrm>
            <a:off x="467544" y="1014049"/>
            <a:ext cx="8219256" cy="5489781"/>
          </a:xfrm>
        </p:spPr>
        <p:txBody>
          <a:bodyPr>
            <a:normAutofit/>
          </a:bodyPr>
          <a:lstStyle/>
          <a:p>
            <a:pPr marL="0" indent="0">
              <a:buNone/>
            </a:pPr>
            <a:r>
              <a:rPr lang="en-ZA" b="1" i="1" dirty="0"/>
              <a:t> </a:t>
            </a:r>
            <a:endParaRPr lang="en-ZA" dirty="0"/>
          </a:p>
          <a:p>
            <a:pPr marL="0" indent="0">
              <a:buNone/>
            </a:pPr>
            <a:endParaRPr lang="en-ZA" b="1" dirty="0"/>
          </a:p>
          <a:p>
            <a:pPr marL="0" indent="0">
              <a:buNone/>
            </a:pPr>
            <a:endParaRPr lang="en-ZA" dirty="0"/>
          </a:p>
          <a:p>
            <a:pPr marL="0" indent="0">
              <a:buNone/>
            </a:pPr>
            <a:endParaRPr lang="en-ZA" dirty="0"/>
          </a:p>
        </p:txBody>
      </p:sp>
      <p:sp>
        <p:nvSpPr>
          <p:cNvPr id="9" name="Rectangle 8"/>
          <p:cNvSpPr/>
          <p:nvPr/>
        </p:nvSpPr>
        <p:spPr>
          <a:xfrm>
            <a:off x="467544" y="1014049"/>
            <a:ext cx="8084028" cy="400110"/>
          </a:xfrm>
          <a:prstGeom prst="rect">
            <a:avLst/>
          </a:prstGeom>
        </p:spPr>
        <p:txBody>
          <a:bodyPr wrap="square">
            <a:spAutoFit/>
          </a:bodyPr>
          <a:lstStyle/>
          <a:p>
            <a:r>
              <a:rPr lang="en-ZA" sz="2000" dirty="0"/>
              <a:t> </a:t>
            </a:r>
          </a:p>
        </p:txBody>
      </p:sp>
      <p:sp>
        <p:nvSpPr>
          <p:cNvPr id="7" name="Rectangle 6"/>
          <p:cNvSpPr/>
          <p:nvPr/>
        </p:nvSpPr>
        <p:spPr>
          <a:xfrm>
            <a:off x="467544" y="1014049"/>
            <a:ext cx="8219256" cy="3139321"/>
          </a:xfrm>
          <a:prstGeom prst="rect">
            <a:avLst/>
          </a:prstGeom>
        </p:spPr>
        <p:txBody>
          <a:bodyPr wrap="square">
            <a:spAutoFit/>
          </a:bodyPr>
          <a:lstStyle/>
          <a:p>
            <a:r>
              <a:rPr lang="en-ZA" sz="2200" dirty="0"/>
              <a:t> These factors tend to increase the income of one group or another above the level it would reach through the unimpeded operation of the law of supply and demand.  Taxation also affects income distribution.</a:t>
            </a:r>
          </a:p>
          <a:p>
            <a:r>
              <a:rPr lang="en-ZA" sz="2200" dirty="0"/>
              <a:t> </a:t>
            </a:r>
          </a:p>
          <a:p>
            <a:r>
              <a:rPr lang="en-ZA" sz="2200" dirty="0"/>
              <a:t>Thus, the </a:t>
            </a:r>
            <a:r>
              <a:rPr lang="en-ZA" sz="2200" b="1" dirty="0"/>
              <a:t>equitable distribution of income</a:t>
            </a:r>
            <a:r>
              <a:rPr lang="en-ZA" sz="2200" dirty="0"/>
              <a:t> in a country shows how income is divided between different groups and/or individuals.  The income per person directly reflects the ‘health’ of the economy in a country and discloses the standard of living in that particular country.</a:t>
            </a:r>
          </a:p>
        </p:txBody>
      </p:sp>
    </p:spTree>
    <p:extLst>
      <p:ext uri="{BB962C8B-B14F-4D97-AF65-F5344CB8AC3E}">
        <p14:creationId xmlns:p14="http://schemas.microsoft.com/office/powerpoint/2010/main" val="411385518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99803"/>
            <a:ext cx="8219256" cy="1113493"/>
          </a:xfrm>
        </p:spPr>
        <p:txBody>
          <a:bodyPr>
            <a:normAutofit fontScale="90000"/>
          </a:bodyPr>
          <a:lstStyle/>
          <a:p>
            <a:pPr algn="ctr"/>
            <a:br>
              <a:rPr lang="en-ZA" dirty="0"/>
            </a:br>
            <a:r>
              <a:rPr lang="en-ZA" dirty="0"/>
              <a:t>Situations or Issues that can be dealt with through Statistical Methods </a:t>
            </a: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31</a:t>
            </a:fld>
            <a:endParaRPr lang="en-ZA" dirty="0"/>
          </a:p>
        </p:txBody>
      </p:sp>
      <p:sp>
        <p:nvSpPr>
          <p:cNvPr id="4" name="Content Placeholder 3"/>
          <p:cNvSpPr>
            <a:spLocks noGrp="1"/>
          </p:cNvSpPr>
          <p:nvPr>
            <p:ph sz="quarter" idx="1"/>
          </p:nvPr>
        </p:nvSpPr>
        <p:spPr/>
        <p:txBody>
          <a:bodyPr>
            <a:normAutofit fontScale="92500" lnSpcReduction="20000"/>
          </a:bodyPr>
          <a:lstStyle/>
          <a:p>
            <a:pPr marL="0" indent="0">
              <a:buNone/>
            </a:pPr>
            <a:r>
              <a:rPr lang="en-ZA" sz="3000" b="1" dirty="0"/>
              <a:t>Data</a:t>
            </a:r>
          </a:p>
          <a:p>
            <a:pPr marL="0" indent="0">
              <a:buNone/>
            </a:pPr>
            <a:endParaRPr lang="en-ZA" dirty="0"/>
          </a:p>
          <a:p>
            <a:pPr marL="0" indent="0">
              <a:buNone/>
            </a:pPr>
            <a:r>
              <a:rPr lang="en-ZA" b="1" dirty="0"/>
              <a:t>The HR practitioner needs to have a thorough understanding of exactly what data is. It is important to note that data:</a:t>
            </a:r>
          </a:p>
          <a:p>
            <a:pPr marL="0" indent="0">
              <a:buNone/>
            </a:pPr>
            <a:endParaRPr lang="en-ZA" b="1" dirty="0"/>
          </a:p>
          <a:p>
            <a:pPr lvl="0" fontAlgn="base"/>
            <a:r>
              <a:rPr lang="en-GB" dirty="0">
                <a:effectLst>
                  <a:outerShdw sx="0" sy="0">
                    <a:srgbClr val="000000"/>
                  </a:outerShdw>
                </a:effectLst>
              </a:rPr>
              <a:t>Is organised information</a:t>
            </a:r>
            <a:endParaRPr lang="en-ZA" dirty="0">
              <a:effectLst>
                <a:outerShdw sx="0" sy="0">
                  <a:srgbClr val="000000"/>
                </a:outerShdw>
              </a:effectLst>
            </a:endParaRPr>
          </a:p>
          <a:p>
            <a:pPr lvl="0" fontAlgn="base"/>
            <a:r>
              <a:rPr lang="en-GB" dirty="0">
                <a:effectLst>
                  <a:outerShdw sx="0" sy="0">
                    <a:srgbClr val="000000"/>
                  </a:outerShdw>
                </a:effectLst>
              </a:rPr>
              <a:t>Can be numbers, words, measurements, observations or even just descriptions of things</a:t>
            </a:r>
            <a:endParaRPr lang="en-ZA" dirty="0">
              <a:effectLst>
                <a:outerShdw sx="0" sy="0">
                  <a:srgbClr val="000000"/>
                </a:outerShdw>
              </a:effectLst>
            </a:endParaRPr>
          </a:p>
          <a:p>
            <a:pPr lvl="0" fontAlgn="base"/>
            <a:r>
              <a:rPr lang="en-GB" dirty="0">
                <a:effectLst>
                  <a:outerShdw sx="0" sy="0">
                    <a:srgbClr val="000000"/>
                  </a:outerShdw>
                </a:effectLst>
              </a:rPr>
              <a:t>Can be organised in tables and charts</a:t>
            </a:r>
            <a:endParaRPr lang="en-ZA" dirty="0">
              <a:effectLst>
                <a:outerShdw sx="0" sy="0">
                  <a:srgbClr val="000000"/>
                </a:outerShdw>
              </a:effectLst>
            </a:endParaRPr>
          </a:p>
          <a:p>
            <a:pPr marL="0" indent="0">
              <a:buNone/>
            </a:pPr>
            <a:endParaRPr lang="en-ZA" dirty="0"/>
          </a:p>
          <a:p>
            <a:pPr marL="0" indent="0">
              <a:buNone/>
            </a:pPr>
            <a:r>
              <a:rPr lang="en-ZA" dirty="0"/>
              <a:t>As there are different methods available for collecting data, we have to make sure that we use appropriate methods of data collecting to maximise the effectiveness and efficiency of the data collection and thus ensure the resolution of any problems.</a:t>
            </a:r>
          </a:p>
          <a:p>
            <a:pPr marL="0" indent="0">
              <a:buNone/>
            </a:pPr>
            <a:endParaRPr lang="en-ZA" dirty="0"/>
          </a:p>
        </p:txBody>
      </p:sp>
    </p:spTree>
    <p:extLst>
      <p:ext uri="{BB962C8B-B14F-4D97-AF65-F5344CB8AC3E}">
        <p14:creationId xmlns:p14="http://schemas.microsoft.com/office/powerpoint/2010/main" val="979656683"/>
      </p:ext>
    </p:extLst>
  </p:cSld>
  <p:clrMapOvr>
    <a:masterClrMapping/>
  </p:clrMapOvr>
</p:sld>
</file>

<file path=ppt/slides/slide3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74638"/>
            <a:ext cx="8219256" cy="575741"/>
          </a:xfrm>
        </p:spPr>
        <p:txBody>
          <a:bodyPr>
            <a:normAutofit fontScale="90000"/>
          </a:bodyPr>
          <a:lstStyle/>
          <a:p>
            <a:pPr algn="ctr"/>
            <a:br>
              <a:rPr lang="en-ZA" dirty="0"/>
            </a:br>
            <a:br>
              <a:rPr lang="en-ZA" dirty="0"/>
            </a:br>
            <a:br>
              <a:rPr lang="en-ZA" dirty="0"/>
            </a:br>
            <a:r>
              <a:rPr lang="en-ZA" dirty="0"/>
              <a:t>Equitable Distribution of Resources</a:t>
            </a:r>
            <a:br>
              <a:rPr lang="en-ZA" dirty="0"/>
            </a:br>
            <a:br>
              <a:rPr lang="en-ZA" dirty="0"/>
            </a:b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310</a:t>
            </a:fld>
            <a:endParaRPr lang="en-ZA" dirty="0"/>
          </a:p>
        </p:txBody>
      </p:sp>
      <p:sp>
        <p:nvSpPr>
          <p:cNvPr id="4" name="Content Placeholder 3"/>
          <p:cNvSpPr>
            <a:spLocks noGrp="1"/>
          </p:cNvSpPr>
          <p:nvPr>
            <p:ph sz="quarter" idx="1"/>
          </p:nvPr>
        </p:nvSpPr>
        <p:spPr>
          <a:xfrm>
            <a:off x="467544" y="1014049"/>
            <a:ext cx="8219256" cy="5489781"/>
          </a:xfrm>
        </p:spPr>
        <p:txBody>
          <a:bodyPr>
            <a:normAutofit/>
          </a:bodyPr>
          <a:lstStyle/>
          <a:p>
            <a:pPr marL="0" indent="0">
              <a:buNone/>
            </a:pPr>
            <a:r>
              <a:rPr lang="en-ZA" b="1" i="1" dirty="0"/>
              <a:t> </a:t>
            </a:r>
            <a:endParaRPr lang="en-ZA" dirty="0"/>
          </a:p>
          <a:p>
            <a:pPr marL="0" indent="0">
              <a:buNone/>
            </a:pPr>
            <a:endParaRPr lang="en-ZA" b="1" dirty="0"/>
          </a:p>
          <a:p>
            <a:pPr marL="0" indent="0">
              <a:buNone/>
            </a:pPr>
            <a:endParaRPr lang="en-ZA" dirty="0"/>
          </a:p>
          <a:p>
            <a:pPr marL="0" indent="0">
              <a:buNone/>
            </a:pPr>
            <a:endParaRPr lang="en-ZA" dirty="0"/>
          </a:p>
        </p:txBody>
      </p:sp>
      <p:sp>
        <p:nvSpPr>
          <p:cNvPr id="9" name="Rectangle 8"/>
          <p:cNvSpPr/>
          <p:nvPr/>
        </p:nvSpPr>
        <p:spPr>
          <a:xfrm>
            <a:off x="467544" y="1014049"/>
            <a:ext cx="8084028" cy="400110"/>
          </a:xfrm>
          <a:prstGeom prst="rect">
            <a:avLst/>
          </a:prstGeom>
        </p:spPr>
        <p:txBody>
          <a:bodyPr wrap="square">
            <a:spAutoFit/>
          </a:bodyPr>
          <a:lstStyle/>
          <a:p>
            <a:r>
              <a:rPr lang="en-ZA" sz="2000" dirty="0"/>
              <a:t> </a:t>
            </a:r>
          </a:p>
        </p:txBody>
      </p:sp>
      <p:sp>
        <p:nvSpPr>
          <p:cNvPr id="7" name="Rectangle 6"/>
          <p:cNvSpPr/>
          <p:nvPr/>
        </p:nvSpPr>
        <p:spPr>
          <a:xfrm>
            <a:off x="467544" y="1014049"/>
            <a:ext cx="8219256" cy="3139321"/>
          </a:xfrm>
          <a:prstGeom prst="rect">
            <a:avLst/>
          </a:prstGeom>
        </p:spPr>
        <p:txBody>
          <a:bodyPr wrap="square">
            <a:spAutoFit/>
          </a:bodyPr>
          <a:lstStyle/>
          <a:p>
            <a:r>
              <a:rPr lang="en-ZA" sz="2200" dirty="0"/>
              <a:t>Ultimately, the whole drive to……</a:t>
            </a:r>
          </a:p>
          <a:p>
            <a:endParaRPr lang="en-ZA" sz="2200" dirty="0"/>
          </a:p>
          <a:p>
            <a:pPr marL="342900" lvl="0" indent="-342900" fontAlgn="base">
              <a:buFont typeface="Arial" panose="020B0604020202020204" pitchFamily="34" charset="0"/>
              <a:buChar char="•"/>
            </a:pPr>
            <a:r>
              <a:rPr lang="en-GB" sz="2200" dirty="0">
                <a:effectLst>
                  <a:outerShdw sx="0" sy="0">
                    <a:srgbClr val="000000"/>
                  </a:outerShdw>
                </a:effectLst>
              </a:rPr>
              <a:t>Improve productivity</a:t>
            </a:r>
            <a:endParaRPr lang="en-ZA" sz="2200" dirty="0">
              <a:effectLst>
                <a:outerShdw sx="0" sy="0">
                  <a:srgbClr val="000000"/>
                </a:outerShdw>
              </a:effectLst>
            </a:endParaRPr>
          </a:p>
          <a:p>
            <a:pPr marL="342900" lvl="0" indent="-342900" fontAlgn="base">
              <a:buFont typeface="Arial" panose="020B0604020202020204" pitchFamily="34" charset="0"/>
              <a:buChar char="•"/>
            </a:pPr>
            <a:r>
              <a:rPr lang="en-GB" sz="2200" dirty="0">
                <a:effectLst>
                  <a:outerShdw sx="0" sy="0">
                    <a:srgbClr val="000000"/>
                  </a:outerShdw>
                </a:effectLst>
              </a:rPr>
              <a:t>Work smarter not harder</a:t>
            </a:r>
            <a:endParaRPr lang="en-ZA" sz="2200" dirty="0">
              <a:effectLst>
                <a:outerShdw sx="0" sy="0">
                  <a:srgbClr val="000000"/>
                </a:outerShdw>
              </a:effectLst>
            </a:endParaRPr>
          </a:p>
          <a:p>
            <a:pPr marL="342900" lvl="0" indent="-342900" fontAlgn="base">
              <a:buFont typeface="Arial" panose="020B0604020202020204" pitchFamily="34" charset="0"/>
              <a:buChar char="•"/>
            </a:pPr>
            <a:r>
              <a:rPr lang="en-GB" sz="2200" dirty="0">
                <a:effectLst>
                  <a:outerShdw sx="0" sy="0">
                    <a:srgbClr val="000000"/>
                  </a:outerShdw>
                </a:effectLst>
              </a:rPr>
              <a:t>Increase productivity</a:t>
            </a:r>
            <a:endParaRPr lang="en-ZA" sz="2200" dirty="0">
              <a:effectLst>
                <a:outerShdw sx="0" sy="0">
                  <a:srgbClr val="000000"/>
                </a:outerShdw>
              </a:effectLst>
            </a:endParaRPr>
          </a:p>
          <a:p>
            <a:pPr marL="342900" lvl="0" indent="-342900" fontAlgn="base">
              <a:buFont typeface="Arial" panose="020B0604020202020204" pitchFamily="34" charset="0"/>
              <a:buChar char="•"/>
            </a:pPr>
            <a:r>
              <a:rPr lang="en-GB" sz="2200" dirty="0">
                <a:effectLst>
                  <a:outerShdw sx="0" sy="0">
                    <a:srgbClr val="000000"/>
                  </a:outerShdw>
                </a:effectLst>
              </a:rPr>
              <a:t>Increase skills and education levels, etc.</a:t>
            </a:r>
            <a:endParaRPr lang="en-ZA" sz="2200" dirty="0">
              <a:effectLst>
                <a:outerShdw sx="0" sy="0">
                  <a:srgbClr val="000000"/>
                </a:outerShdw>
              </a:effectLst>
            </a:endParaRPr>
          </a:p>
          <a:p>
            <a:r>
              <a:rPr lang="en-ZA" sz="2200" dirty="0"/>
              <a:t> </a:t>
            </a:r>
          </a:p>
          <a:p>
            <a:r>
              <a:rPr lang="en-ZA" sz="2200" dirty="0"/>
              <a:t>…..is not to enrich government but, to increase the standard of living for each South African. </a:t>
            </a:r>
          </a:p>
        </p:txBody>
      </p:sp>
    </p:spTree>
    <p:extLst>
      <p:ext uri="{BB962C8B-B14F-4D97-AF65-F5344CB8AC3E}">
        <p14:creationId xmlns:p14="http://schemas.microsoft.com/office/powerpoint/2010/main" val="2806153229"/>
      </p:ext>
    </p:extLst>
  </p:cSld>
  <p:clrMapOvr>
    <a:masterClrMapping/>
  </p:clrMapOvr>
</p:sld>
</file>

<file path=ppt/slides/slide3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74638"/>
            <a:ext cx="8219256" cy="575741"/>
          </a:xfrm>
        </p:spPr>
        <p:txBody>
          <a:bodyPr>
            <a:normAutofit fontScale="90000"/>
          </a:bodyPr>
          <a:lstStyle/>
          <a:p>
            <a:pPr algn="ctr"/>
            <a:br>
              <a:rPr lang="en-ZA" dirty="0"/>
            </a:br>
            <a:br>
              <a:rPr lang="en-ZA" dirty="0"/>
            </a:br>
            <a:r>
              <a:rPr lang="en-ZA" dirty="0"/>
              <a:t>The Global Economy</a:t>
            </a:r>
            <a:br>
              <a:rPr lang="en-ZA" dirty="0"/>
            </a:b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311</a:t>
            </a:fld>
            <a:endParaRPr lang="en-ZA" dirty="0"/>
          </a:p>
        </p:txBody>
      </p:sp>
      <p:sp>
        <p:nvSpPr>
          <p:cNvPr id="4" name="Content Placeholder 3"/>
          <p:cNvSpPr>
            <a:spLocks noGrp="1"/>
          </p:cNvSpPr>
          <p:nvPr>
            <p:ph sz="quarter" idx="1"/>
          </p:nvPr>
        </p:nvSpPr>
        <p:spPr>
          <a:xfrm>
            <a:off x="467544" y="1014049"/>
            <a:ext cx="8219256" cy="5489781"/>
          </a:xfrm>
        </p:spPr>
        <p:txBody>
          <a:bodyPr>
            <a:normAutofit/>
          </a:bodyPr>
          <a:lstStyle/>
          <a:p>
            <a:pPr marL="0" indent="0">
              <a:buNone/>
            </a:pPr>
            <a:r>
              <a:rPr lang="en-ZA" b="1" i="1" dirty="0"/>
              <a:t> </a:t>
            </a:r>
            <a:endParaRPr lang="en-ZA" dirty="0"/>
          </a:p>
          <a:p>
            <a:pPr marL="0" indent="0">
              <a:buNone/>
            </a:pPr>
            <a:endParaRPr lang="en-ZA" b="1" dirty="0"/>
          </a:p>
          <a:p>
            <a:pPr marL="0" indent="0">
              <a:buNone/>
            </a:pPr>
            <a:endParaRPr lang="en-ZA" dirty="0"/>
          </a:p>
          <a:p>
            <a:pPr marL="0" indent="0">
              <a:buNone/>
            </a:pPr>
            <a:endParaRPr lang="en-ZA" dirty="0"/>
          </a:p>
        </p:txBody>
      </p:sp>
      <p:sp>
        <p:nvSpPr>
          <p:cNvPr id="9" name="Rectangle 8"/>
          <p:cNvSpPr/>
          <p:nvPr/>
        </p:nvSpPr>
        <p:spPr>
          <a:xfrm>
            <a:off x="467544" y="1014049"/>
            <a:ext cx="8084028" cy="400110"/>
          </a:xfrm>
          <a:prstGeom prst="rect">
            <a:avLst/>
          </a:prstGeom>
        </p:spPr>
        <p:txBody>
          <a:bodyPr wrap="square">
            <a:spAutoFit/>
          </a:bodyPr>
          <a:lstStyle/>
          <a:p>
            <a:r>
              <a:rPr lang="en-ZA" sz="2000" dirty="0"/>
              <a:t> </a:t>
            </a:r>
          </a:p>
        </p:txBody>
      </p:sp>
      <p:sp>
        <p:nvSpPr>
          <p:cNvPr id="7" name="Rectangle 6"/>
          <p:cNvSpPr/>
          <p:nvPr/>
        </p:nvSpPr>
        <p:spPr>
          <a:xfrm>
            <a:off x="467544" y="846997"/>
            <a:ext cx="8219256" cy="5509200"/>
          </a:xfrm>
          <a:prstGeom prst="rect">
            <a:avLst/>
          </a:prstGeom>
        </p:spPr>
        <p:txBody>
          <a:bodyPr wrap="square">
            <a:spAutoFit/>
          </a:bodyPr>
          <a:lstStyle/>
          <a:p>
            <a:r>
              <a:rPr lang="en-ZA" sz="2200" b="1" u="sng" dirty="0"/>
              <a:t>Defining Global Economy</a:t>
            </a:r>
          </a:p>
          <a:p>
            <a:r>
              <a:rPr lang="en-ZA" sz="2200" b="1" dirty="0"/>
              <a:t> </a:t>
            </a:r>
            <a:endParaRPr lang="en-ZA" sz="2200" dirty="0"/>
          </a:p>
          <a:p>
            <a:r>
              <a:rPr lang="en-ZA" sz="2200" dirty="0"/>
              <a:t>The study of the structure and performance of national economies and of the policies that governments use to try to affect economic performance. </a:t>
            </a:r>
          </a:p>
          <a:p>
            <a:endParaRPr lang="en-ZA" sz="2200" dirty="0"/>
          </a:p>
          <a:p>
            <a:r>
              <a:rPr lang="en-ZA" sz="2200" b="1" u="sng" dirty="0"/>
              <a:t>Measure Global Economy</a:t>
            </a:r>
          </a:p>
          <a:p>
            <a:r>
              <a:rPr lang="en-ZA" sz="2200" dirty="0"/>
              <a:t> </a:t>
            </a:r>
          </a:p>
          <a:p>
            <a:r>
              <a:rPr lang="en-ZA" sz="2200" b="1" dirty="0"/>
              <a:t>Use the stock exchange of different countries, e.g. The Johannesburg Stock Exchange (JSE) in South Africa. Different measurements instruments can be used :</a:t>
            </a:r>
          </a:p>
          <a:p>
            <a:endParaRPr lang="en-ZA" sz="2200" b="1" dirty="0"/>
          </a:p>
          <a:p>
            <a:pPr marL="342900" lvl="0" indent="-342900" fontAlgn="base">
              <a:buFont typeface="Arial" panose="020B0604020202020204" pitchFamily="34" charset="0"/>
              <a:buChar char="•"/>
            </a:pPr>
            <a:r>
              <a:rPr lang="en-GB" sz="2200" dirty="0">
                <a:effectLst>
                  <a:outerShdw sx="0" sy="0">
                    <a:srgbClr val="000000"/>
                  </a:outerShdw>
                </a:effectLst>
              </a:rPr>
              <a:t>Fuel prices</a:t>
            </a:r>
            <a:endParaRPr lang="en-ZA" sz="2200" dirty="0">
              <a:effectLst>
                <a:outerShdw sx="0" sy="0">
                  <a:srgbClr val="000000"/>
                </a:outerShdw>
              </a:effectLst>
            </a:endParaRPr>
          </a:p>
          <a:p>
            <a:pPr marL="342900" lvl="0" indent="-342900" fontAlgn="base">
              <a:buFont typeface="Arial" panose="020B0604020202020204" pitchFamily="34" charset="0"/>
              <a:buChar char="•"/>
            </a:pPr>
            <a:r>
              <a:rPr lang="en-GB" sz="2200" dirty="0">
                <a:effectLst>
                  <a:outerShdw sx="0" sy="0">
                    <a:srgbClr val="000000"/>
                  </a:outerShdw>
                </a:effectLst>
              </a:rPr>
              <a:t>The gold price</a:t>
            </a:r>
            <a:endParaRPr lang="en-ZA" sz="2200" dirty="0">
              <a:effectLst>
                <a:outerShdw sx="0" sy="0">
                  <a:srgbClr val="000000"/>
                </a:outerShdw>
              </a:effectLst>
            </a:endParaRPr>
          </a:p>
          <a:p>
            <a:pPr marL="342900" lvl="0" indent="-342900" fontAlgn="base">
              <a:buFont typeface="Arial" panose="020B0604020202020204" pitchFamily="34" charset="0"/>
              <a:buChar char="•"/>
            </a:pPr>
            <a:r>
              <a:rPr lang="en-GB" sz="2200" dirty="0">
                <a:effectLst>
                  <a:outerShdw sx="0" sy="0">
                    <a:srgbClr val="000000"/>
                  </a:outerShdw>
                </a:effectLst>
              </a:rPr>
              <a:t>Exchange rates are a great way to see what the economic prosperity in different countries are.</a:t>
            </a:r>
            <a:endParaRPr lang="en-ZA" sz="2200" dirty="0"/>
          </a:p>
        </p:txBody>
      </p:sp>
    </p:spTree>
    <p:extLst>
      <p:ext uri="{BB962C8B-B14F-4D97-AF65-F5344CB8AC3E}">
        <p14:creationId xmlns:p14="http://schemas.microsoft.com/office/powerpoint/2010/main" val="2922448469"/>
      </p:ext>
    </p:extLst>
  </p:cSld>
  <p:clrMapOvr>
    <a:masterClrMapping/>
  </p:clrMapOvr>
</p:sld>
</file>

<file path=ppt/slides/slide3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74638"/>
            <a:ext cx="8219256" cy="575741"/>
          </a:xfrm>
        </p:spPr>
        <p:txBody>
          <a:bodyPr>
            <a:normAutofit fontScale="90000"/>
          </a:bodyPr>
          <a:lstStyle/>
          <a:p>
            <a:pPr algn="ctr"/>
            <a:br>
              <a:rPr lang="en-ZA" dirty="0"/>
            </a:br>
            <a:br>
              <a:rPr lang="en-ZA" dirty="0"/>
            </a:br>
            <a:r>
              <a:rPr lang="en-ZA" dirty="0"/>
              <a:t>The Global Economy</a:t>
            </a:r>
            <a:br>
              <a:rPr lang="en-ZA" dirty="0"/>
            </a:b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312</a:t>
            </a:fld>
            <a:endParaRPr lang="en-ZA" dirty="0"/>
          </a:p>
        </p:txBody>
      </p:sp>
      <p:sp>
        <p:nvSpPr>
          <p:cNvPr id="4" name="Content Placeholder 3"/>
          <p:cNvSpPr>
            <a:spLocks noGrp="1"/>
          </p:cNvSpPr>
          <p:nvPr>
            <p:ph sz="quarter" idx="1"/>
          </p:nvPr>
        </p:nvSpPr>
        <p:spPr>
          <a:xfrm>
            <a:off x="467544" y="1014049"/>
            <a:ext cx="8219256" cy="5489781"/>
          </a:xfrm>
        </p:spPr>
        <p:txBody>
          <a:bodyPr>
            <a:normAutofit/>
          </a:bodyPr>
          <a:lstStyle/>
          <a:p>
            <a:pPr marL="0" indent="0">
              <a:buNone/>
            </a:pPr>
            <a:r>
              <a:rPr lang="en-ZA" b="1" i="1" dirty="0"/>
              <a:t> </a:t>
            </a:r>
            <a:endParaRPr lang="en-ZA" dirty="0"/>
          </a:p>
          <a:p>
            <a:pPr marL="0" indent="0">
              <a:buNone/>
            </a:pPr>
            <a:endParaRPr lang="en-ZA" b="1" dirty="0"/>
          </a:p>
          <a:p>
            <a:pPr marL="0" indent="0">
              <a:buNone/>
            </a:pPr>
            <a:endParaRPr lang="en-ZA" dirty="0"/>
          </a:p>
          <a:p>
            <a:pPr marL="0" indent="0">
              <a:buNone/>
            </a:pPr>
            <a:endParaRPr lang="en-ZA" dirty="0"/>
          </a:p>
        </p:txBody>
      </p:sp>
      <p:sp>
        <p:nvSpPr>
          <p:cNvPr id="9" name="Rectangle 8"/>
          <p:cNvSpPr/>
          <p:nvPr/>
        </p:nvSpPr>
        <p:spPr>
          <a:xfrm>
            <a:off x="467544" y="1014049"/>
            <a:ext cx="8084028" cy="400110"/>
          </a:xfrm>
          <a:prstGeom prst="rect">
            <a:avLst/>
          </a:prstGeom>
        </p:spPr>
        <p:txBody>
          <a:bodyPr wrap="square">
            <a:spAutoFit/>
          </a:bodyPr>
          <a:lstStyle/>
          <a:p>
            <a:r>
              <a:rPr lang="en-ZA" sz="2000" dirty="0"/>
              <a:t> </a:t>
            </a:r>
          </a:p>
        </p:txBody>
      </p:sp>
      <p:sp>
        <p:nvSpPr>
          <p:cNvPr id="7" name="Rectangle 6"/>
          <p:cNvSpPr/>
          <p:nvPr/>
        </p:nvSpPr>
        <p:spPr>
          <a:xfrm>
            <a:off x="467544" y="846997"/>
            <a:ext cx="8219256" cy="2369880"/>
          </a:xfrm>
          <a:prstGeom prst="rect">
            <a:avLst/>
          </a:prstGeom>
        </p:spPr>
        <p:txBody>
          <a:bodyPr wrap="square">
            <a:spAutoFit/>
          </a:bodyPr>
          <a:lstStyle/>
          <a:p>
            <a:r>
              <a:rPr lang="en-ZA" sz="2000" dirty="0"/>
              <a:t>The following graphs are representations of the increase and decrease of different measurements in the global economy over a one year period. All values should be ignored.</a:t>
            </a:r>
          </a:p>
          <a:p>
            <a:endParaRPr lang="en-ZA" sz="2000" dirty="0"/>
          </a:p>
          <a:p>
            <a:endParaRPr lang="en-ZA" sz="2000" dirty="0"/>
          </a:p>
          <a:p>
            <a:endParaRPr lang="en-ZA" sz="2400" dirty="0"/>
          </a:p>
          <a:p>
            <a:r>
              <a:rPr lang="en-ZA" sz="2400" dirty="0"/>
              <a:t> </a:t>
            </a:r>
          </a:p>
        </p:txBody>
      </p:sp>
      <p:pic>
        <p:nvPicPr>
          <p:cNvPr id="8" name="Picture 7"/>
          <p:cNvPicPr/>
          <p:nvPr/>
        </p:nvPicPr>
        <p:blipFill>
          <a:blip r:embed="rId2">
            <a:extLst>
              <a:ext uri="{28A0092B-C50C-407E-A947-70E740481C1C}">
                <a14:useLocalDpi xmlns:a14="http://schemas.microsoft.com/office/drawing/2010/main" val="0"/>
              </a:ext>
            </a:extLst>
          </a:blip>
          <a:srcRect/>
          <a:stretch>
            <a:fillRect/>
          </a:stretch>
        </p:blipFill>
        <p:spPr bwMode="auto">
          <a:xfrm>
            <a:off x="1433217" y="1880202"/>
            <a:ext cx="5701679" cy="3541804"/>
          </a:xfrm>
          <a:prstGeom prst="rect">
            <a:avLst/>
          </a:prstGeom>
          <a:noFill/>
          <a:ln>
            <a:noFill/>
          </a:ln>
        </p:spPr>
      </p:pic>
    </p:spTree>
    <p:extLst>
      <p:ext uri="{BB962C8B-B14F-4D97-AF65-F5344CB8AC3E}">
        <p14:creationId xmlns:p14="http://schemas.microsoft.com/office/powerpoint/2010/main" val="2718062556"/>
      </p:ext>
    </p:extLst>
  </p:cSld>
  <p:clrMapOvr>
    <a:masterClrMapping/>
  </p:clrMapOvr>
</p:sld>
</file>

<file path=ppt/slides/slide3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74638"/>
            <a:ext cx="8219256" cy="575741"/>
          </a:xfrm>
        </p:spPr>
        <p:txBody>
          <a:bodyPr>
            <a:normAutofit fontScale="90000"/>
          </a:bodyPr>
          <a:lstStyle/>
          <a:p>
            <a:pPr algn="ctr"/>
            <a:br>
              <a:rPr lang="en-ZA" dirty="0"/>
            </a:br>
            <a:br>
              <a:rPr lang="en-ZA" dirty="0"/>
            </a:br>
            <a:r>
              <a:rPr lang="en-ZA" dirty="0"/>
              <a:t>The Global Economy</a:t>
            </a:r>
            <a:br>
              <a:rPr lang="en-ZA" dirty="0"/>
            </a:b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313</a:t>
            </a:fld>
            <a:endParaRPr lang="en-ZA" dirty="0"/>
          </a:p>
        </p:txBody>
      </p:sp>
      <p:sp>
        <p:nvSpPr>
          <p:cNvPr id="4" name="Content Placeholder 3"/>
          <p:cNvSpPr>
            <a:spLocks noGrp="1"/>
          </p:cNvSpPr>
          <p:nvPr>
            <p:ph sz="quarter" idx="1"/>
          </p:nvPr>
        </p:nvSpPr>
        <p:spPr>
          <a:xfrm>
            <a:off x="467544" y="1014049"/>
            <a:ext cx="8219256" cy="5489781"/>
          </a:xfrm>
        </p:spPr>
        <p:txBody>
          <a:bodyPr>
            <a:normAutofit/>
          </a:bodyPr>
          <a:lstStyle/>
          <a:p>
            <a:pPr marL="0" indent="0">
              <a:buNone/>
            </a:pPr>
            <a:r>
              <a:rPr lang="en-ZA" b="1" i="1" dirty="0"/>
              <a:t> </a:t>
            </a:r>
            <a:endParaRPr lang="en-ZA" dirty="0"/>
          </a:p>
          <a:p>
            <a:pPr marL="0" indent="0">
              <a:buNone/>
            </a:pPr>
            <a:endParaRPr lang="en-ZA" b="1" dirty="0"/>
          </a:p>
          <a:p>
            <a:pPr marL="0" indent="0">
              <a:buNone/>
            </a:pPr>
            <a:endParaRPr lang="en-ZA" dirty="0"/>
          </a:p>
          <a:p>
            <a:pPr marL="0" indent="0">
              <a:buNone/>
            </a:pPr>
            <a:endParaRPr lang="en-ZA" dirty="0"/>
          </a:p>
        </p:txBody>
      </p:sp>
      <p:sp>
        <p:nvSpPr>
          <p:cNvPr id="9" name="Rectangle 8"/>
          <p:cNvSpPr/>
          <p:nvPr/>
        </p:nvSpPr>
        <p:spPr>
          <a:xfrm>
            <a:off x="467544" y="1014049"/>
            <a:ext cx="8084028" cy="400110"/>
          </a:xfrm>
          <a:prstGeom prst="rect">
            <a:avLst/>
          </a:prstGeom>
        </p:spPr>
        <p:txBody>
          <a:bodyPr wrap="square">
            <a:spAutoFit/>
          </a:bodyPr>
          <a:lstStyle/>
          <a:p>
            <a:r>
              <a:rPr lang="en-ZA" sz="2000" dirty="0"/>
              <a:t> </a:t>
            </a:r>
          </a:p>
        </p:txBody>
      </p:sp>
      <p:sp>
        <p:nvSpPr>
          <p:cNvPr id="7" name="Rectangle 6"/>
          <p:cNvSpPr/>
          <p:nvPr/>
        </p:nvSpPr>
        <p:spPr>
          <a:xfrm>
            <a:off x="467544" y="846997"/>
            <a:ext cx="8219256" cy="1446550"/>
          </a:xfrm>
          <a:prstGeom prst="rect">
            <a:avLst/>
          </a:prstGeom>
        </p:spPr>
        <p:txBody>
          <a:bodyPr wrap="square">
            <a:spAutoFit/>
          </a:bodyPr>
          <a:lstStyle/>
          <a:p>
            <a:endParaRPr lang="en-ZA" sz="2000" dirty="0"/>
          </a:p>
          <a:p>
            <a:endParaRPr lang="en-ZA" sz="2000" dirty="0"/>
          </a:p>
          <a:p>
            <a:endParaRPr lang="en-ZA" sz="2400" dirty="0"/>
          </a:p>
          <a:p>
            <a:r>
              <a:rPr lang="en-ZA" sz="2400" dirty="0"/>
              <a:t> </a:t>
            </a:r>
          </a:p>
        </p:txBody>
      </p:sp>
      <p:pic>
        <p:nvPicPr>
          <p:cNvPr id="10" name="Picture 9"/>
          <p:cNvPicPr/>
          <p:nvPr/>
        </p:nvPicPr>
        <p:blipFill>
          <a:blip r:embed="rId2">
            <a:extLst>
              <a:ext uri="{28A0092B-C50C-407E-A947-70E740481C1C}">
                <a14:useLocalDpi xmlns:a14="http://schemas.microsoft.com/office/drawing/2010/main" val="0"/>
              </a:ext>
            </a:extLst>
          </a:blip>
          <a:srcRect/>
          <a:stretch>
            <a:fillRect/>
          </a:stretch>
        </p:blipFill>
        <p:spPr bwMode="auto">
          <a:xfrm>
            <a:off x="892547" y="969525"/>
            <a:ext cx="7369250" cy="3429163"/>
          </a:xfrm>
          <a:prstGeom prst="rect">
            <a:avLst/>
          </a:prstGeom>
          <a:noFill/>
          <a:ln>
            <a:noFill/>
          </a:ln>
        </p:spPr>
      </p:pic>
      <p:sp>
        <p:nvSpPr>
          <p:cNvPr id="5" name="Rectangle 4"/>
          <p:cNvSpPr/>
          <p:nvPr/>
        </p:nvSpPr>
        <p:spPr>
          <a:xfrm>
            <a:off x="892547" y="4712595"/>
            <a:ext cx="7369250" cy="1015663"/>
          </a:xfrm>
          <a:prstGeom prst="rect">
            <a:avLst/>
          </a:prstGeom>
        </p:spPr>
        <p:txBody>
          <a:bodyPr wrap="square">
            <a:spAutoFit/>
          </a:bodyPr>
          <a:lstStyle/>
          <a:p>
            <a:r>
              <a:rPr lang="en-ZA" sz="2000" dirty="0"/>
              <a:t>The big decrease in all five graphs was caused by the global economic crisis, which started in September 2008, and shows that these elements are good measures for the global economy.</a:t>
            </a:r>
          </a:p>
        </p:txBody>
      </p:sp>
    </p:spTree>
    <p:extLst>
      <p:ext uri="{BB962C8B-B14F-4D97-AF65-F5344CB8AC3E}">
        <p14:creationId xmlns:p14="http://schemas.microsoft.com/office/powerpoint/2010/main" val="4256486273"/>
      </p:ext>
    </p:extLst>
  </p:cSld>
  <p:clrMapOvr>
    <a:masterClrMapping/>
  </p:clrMapOvr>
</p:sld>
</file>

<file path=ppt/slides/slide3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74638"/>
            <a:ext cx="8219256" cy="575741"/>
          </a:xfrm>
        </p:spPr>
        <p:txBody>
          <a:bodyPr>
            <a:normAutofit fontScale="90000"/>
          </a:bodyPr>
          <a:lstStyle/>
          <a:p>
            <a:pPr algn="ctr"/>
            <a:br>
              <a:rPr lang="en-ZA" dirty="0"/>
            </a:br>
            <a:br>
              <a:rPr lang="en-ZA" dirty="0"/>
            </a:br>
            <a:r>
              <a:rPr lang="en-ZA" dirty="0"/>
              <a:t>The Global Economy</a:t>
            </a:r>
            <a:br>
              <a:rPr lang="en-ZA" dirty="0"/>
            </a:b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314</a:t>
            </a:fld>
            <a:endParaRPr lang="en-ZA" dirty="0"/>
          </a:p>
        </p:txBody>
      </p:sp>
      <p:sp>
        <p:nvSpPr>
          <p:cNvPr id="4" name="Content Placeholder 3"/>
          <p:cNvSpPr>
            <a:spLocks noGrp="1"/>
          </p:cNvSpPr>
          <p:nvPr>
            <p:ph sz="quarter" idx="1"/>
          </p:nvPr>
        </p:nvSpPr>
        <p:spPr>
          <a:xfrm>
            <a:off x="467544" y="1014049"/>
            <a:ext cx="8219256" cy="5489781"/>
          </a:xfrm>
        </p:spPr>
        <p:txBody>
          <a:bodyPr>
            <a:normAutofit/>
          </a:bodyPr>
          <a:lstStyle/>
          <a:p>
            <a:pPr marL="0" indent="0">
              <a:buNone/>
            </a:pPr>
            <a:r>
              <a:rPr lang="en-ZA" b="1" i="1" dirty="0"/>
              <a:t> </a:t>
            </a:r>
            <a:endParaRPr lang="en-ZA" dirty="0"/>
          </a:p>
          <a:p>
            <a:pPr marL="0" indent="0">
              <a:buNone/>
            </a:pPr>
            <a:endParaRPr lang="en-ZA" b="1" dirty="0"/>
          </a:p>
          <a:p>
            <a:pPr marL="0" indent="0">
              <a:buNone/>
            </a:pPr>
            <a:endParaRPr lang="en-ZA" dirty="0"/>
          </a:p>
          <a:p>
            <a:pPr marL="0" indent="0">
              <a:buNone/>
            </a:pPr>
            <a:endParaRPr lang="en-ZA" dirty="0"/>
          </a:p>
        </p:txBody>
      </p:sp>
      <p:sp>
        <p:nvSpPr>
          <p:cNvPr id="9" name="Rectangle 8"/>
          <p:cNvSpPr/>
          <p:nvPr/>
        </p:nvSpPr>
        <p:spPr>
          <a:xfrm>
            <a:off x="467544" y="1014049"/>
            <a:ext cx="8084028" cy="400110"/>
          </a:xfrm>
          <a:prstGeom prst="rect">
            <a:avLst/>
          </a:prstGeom>
        </p:spPr>
        <p:txBody>
          <a:bodyPr wrap="square">
            <a:spAutoFit/>
          </a:bodyPr>
          <a:lstStyle/>
          <a:p>
            <a:r>
              <a:rPr lang="en-ZA" sz="2000" dirty="0"/>
              <a:t> </a:t>
            </a:r>
          </a:p>
        </p:txBody>
      </p:sp>
      <p:sp>
        <p:nvSpPr>
          <p:cNvPr id="7" name="Rectangle 6"/>
          <p:cNvSpPr/>
          <p:nvPr/>
        </p:nvSpPr>
        <p:spPr>
          <a:xfrm>
            <a:off x="467544" y="846997"/>
            <a:ext cx="8219256" cy="1446550"/>
          </a:xfrm>
          <a:prstGeom prst="rect">
            <a:avLst/>
          </a:prstGeom>
        </p:spPr>
        <p:txBody>
          <a:bodyPr wrap="square">
            <a:spAutoFit/>
          </a:bodyPr>
          <a:lstStyle/>
          <a:p>
            <a:endParaRPr lang="en-ZA" sz="2000" dirty="0"/>
          </a:p>
          <a:p>
            <a:endParaRPr lang="en-ZA" sz="2000" dirty="0"/>
          </a:p>
          <a:p>
            <a:endParaRPr lang="en-ZA" sz="2400" dirty="0"/>
          </a:p>
          <a:p>
            <a:r>
              <a:rPr lang="en-ZA" sz="2400" dirty="0"/>
              <a:t> </a:t>
            </a:r>
          </a:p>
        </p:txBody>
      </p:sp>
      <p:sp>
        <p:nvSpPr>
          <p:cNvPr id="6" name="Rectangle 5"/>
          <p:cNvSpPr/>
          <p:nvPr/>
        </p:nvSpPr>
        <p:spPr>
          <a:xfrm>
            <a:off x="727656" y="1112602"/>
            <a:ext cx="7823916" cy="3108543"/>
          </a:xfrm>
          <a:prstGeom prst="rect">
            <a:avLst/>
          </a:prstGeom>
        </p:spPr>
        <p:txBody>
          <a:bodyPr wrap="square">
            <a:spAutoFit/>
          </a:bodyPr>
          <a:lstStyle/>
          <a:p>
            <a:r>
              <a:rPr lang="en-ZA" sz="2000" b="1" dirty="0"/>
              <a:t>It is possible to calculate how much the different elements have decreased during this time:</a:t>
            </a:r>
          </a:p>
          <a:p>
            <a:endParaRPr lang="en-ZA" sz="2000" dirty="0"/>
          </a:p>
          <a:p>
            <a:r>
              <a:rPr lang="en-ZA" sz="2000" dirty="0"/>
              <a:t>Current value – Previous value = Amount of change</a:t>
            </a:r>
          </a:p>
          <a:p>
            <a:endParaRPr lang="en-ZA" sz="2000" dirty="0"/>
          </a:p>
          <a:p>
            <a:r>
              <a:rPr lang="en-ZA" sz="2000" dirty="0"/>
              <a:t>If the Amount of change is negative, it means a decrease. If the Amount of change is positive, it means an increase </a:t>
            </a:r>
          </a:p>
          <a:p>
            <a:r>
              <a:rPr lang="en-ZA" sz="2000" dirty="0"/>
              <a:t>Example:</a:t>
            </a:r>
          </a:p>
          <a:p>
            <a:endParaRPr lang="en-ZA" dirty="0"/>
          </a:p>
          <a:p>
            <a:endParaRPr lang="en-ZA" dirty="0"/>
          </a:p>
        </p:txBody>
      </p:sp>
      <p:pic>
        <p:nvPicPr>
          <p:cNvPr id="8" name="Picture 7"/>
          <p:cNvPicPr>
            <a:picLocks noChangeAspect="1"/>
          </p:cNvPicPr>
          <p:nvPr/>
        </p:nvPicPr>
        <p:blipFill>
          <a:blip r:embed="rId2"/>
          <a:stretch>
            <a:fillRect/>
          </a:stretch>
        </p:blipFill>
        <p:spPr>
          <a:xfrm>
            <a:off x="591696" y="4321274"/>
            <a:ext cx="8416344" cy="1204794"/>
          </a:xfrm>
          <a:prstGeom prst="rect">
            <a:avLst/>
          </a:prstGeom>
        </p:spPr>
      </p:pic>
    </p:spTree>
    <p:extLst>
      <p:ext uri="{BB962C8B-B14F-4D97-AF65-F5344CB8AC3E}">
        <p14:creationId xmlns:p14="http://schemas.microsoft.com/office/powerpoint/2010/main" val="1835116736"/>
      </p:ext>
    </p:extLst>
  </p:cSld>
  <p:clrMapOvr>
    <a:masterClrMapping/>
  </p:clrMapOvr>
</p:sld>
</file>

<file path=ppt/slides/slide3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74638"/>
            <a:ext cx="8219256" cy="575741"/>
          </a:xfrm>
        </p:spPr>
        <p:txBody>
          <a:bodyPr>
            <a:normAutofit fontScale="90000"/>
          </a:bodyPr>
          <a:lstStyle/>
          <a:p>
            <a:pPr algn="ctr"/>
            <a:br>
              <a:rPr lang="en-ZA" dirty="0"/>
            </a:br>
            <a:br>
              <a:rPr lang="en-ZA" dirty="0"/>
            </a:br>
            <a:r>
              <a:rPr lang="en-ZA" dirty="0"/>
              <a:t>The Global Economy</a:t>
            </a:r>
            <a:br>
              <a:rPr lang="en-ZA" dirty="0"/>
            </a:b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315</a:t>
            </a:fld>
            <a:endParaRPr lang="en-ZA" dirty="0"/>
          </a:p>
        </p:txBody>
      </p:sp>
      <p:sp>
        <p:nvSpPr>
          <p:cNvPr id="4" name="Content Placeholder 3"/>
          <p:cNvSpPr>
            <a:spLocks noGrp="1"/>
          </p:cNvSpPr>
          <p:nvPr>
            <p:ph sz="quarter" idx="1"/>
          </p:nvPr>
        </p:nvSpPr>
        <p:spPr>
          <a:xfrm>
            <a:off x="467544" y="1014049"/>
            <a:ext cx="8219256" cy="5489781"/>
          </a:xfrm>
        </p:spPr>
        <p:txBody>
          <a:bodyPr>
            <a:normAutofit/>
          </a:bodyPr>
          <a:lstStyle/>
          <a:p>
            <a:pPr marL="0" indent="0">
              <a:buNone/>
            </a:pPr>
            <a:r>
              <a:rPr lang="en-ZA" b="1" i="1" dirty="0"/>
              <a:t> </a:t>
            </a:r>
            <a:endParaRPr lang="en-ZA" dirty="0"/>
          </a:p>
          <a:p>
            <a:pPr marL="0" indent="0">
              <a:buNone/>
            </a:pPr>
            <a:endParaRPr lang="en-ZA" b="1" dirty="0"/>
          </a:p>
          <a:p>
            <a:pPr marL="0" indent="0">
              <a:buNone/>
            </a:pPr>
            <a:endParaRPr lang="en-ZA" dirty="0"/>
          </a:p>
          <a:p>
            <a:pPr marL="0" indent="0">
              <a:buNone/>
            </a:pPr>
            <a:endParaRPr lang="en-ZA" dirty="0"/>
          </a:p>
        </p:txBody>
      </p:sp>
      <p:sp>
        <p:nvSpPr>
          <p:cNvPr id="9" name="Rectangle 8"/>
          <p:cNvSpPr/>
          <p:nvPr/>
        </p:nvSpPr>
        <p:spPr>
          <a:xfrm>
            <a:off x="467544" y="1014049"/>
            <a:ext cx="8084028" cy="400110"/>
          </a:xfrm>
          <a:prstGeom prst="rect">
            <a:avLst/>
          </a:prstGeom>
        </p:spPr>
        <p:txBody>
          <a:bodyPr wrap="square">
            <a:spAutoFit/>
          </a:bodyPr>
          <a:lstStyle/>
          <a:p>
            <a:r>
              <a:rPr lang="en-ZA" sz="2000" dirty="0"/>
              <a:t> </a:t>
            </a:r>
          </a:p>
        </p:txBody>
      </p:sp>
      <p:sp>
        <p:nvSpPr>
          <p:cNvPr id="7" name="Rectangle 6"/>
          <p:cNvSpPr/>
          <p:nvPr/>
        </p:nvSpPr>
        <p:spPr>
          <a:xfrm>
            <a:off x="467544" y="846997"/>
            <a:ext cx="8219256" cy="1446550"/>
          </a:xfrm>
          <a:prstGeom prst="rect">
            <a:avLst/>
          </a:prstGeom>
        </p:spPr>
        <p:txBody>
          <a:bodyPr wrap="square">
            <a:spAutoFit/>
          </a:bodyPr>
          <a:lstStyle/>
          <a:p>
            <a:endParaRPr lang="en-ZA" sz="2000" dirty="0"/>
          </a:p>
          <a:p>
            <a:endParaRPr lang="en-ZA" sz="2000" dirty="0"/>
          </a:p>
          <a:p>
            <a:endParaRPr lang="en-ZA" sz="2400" dirty="0"/>
          </a:p>
          <a:p>
            <a:r>
              <a:rPr lang="en-ZA" sz="2400" dirty="0"/>
              <a:t> </a:t>
            </a:r>
          </a:p>
        </p:txBody>
      </p:sp>
      <p:sp>
        <p:nvSpPr>
          <p:cNvPr id="6" name="Rectangle 5"/>
          <p:cNvSpPr/>
          <p:nvPr/>
        </p:nvSpPr>
        <p:spPr>
          <a:xfrm>
            <a:off x="727656" y="1112602"/>
            <a:ext cx="7823916" cy="4339650"/>
          </a:xfrm>
          <a:prstGeom prst="rect">
            <a:avLst/>
          </a:prstGeom>
        </p:spPr>
        <p:txBody>
          <a:bodyPr wrap="square">
            <a:spAutoFit/>
          </a:bodyPr>
          <a:lstStyle/>
          <a:p>
            <a:r>
              <a:rPr lang="en-ZA" sz="2000" dirty="0"/>
              <a:t>Amount of change in the value of Gold	= $712.40 – $912.90</a:t>
            </a:r>
          </a:p>
          <a:p>
            <a:r>
              <a:rPr lang="en-ZA" sz="2000" dirty="0"/>
              <a:t>					= $ -200.50</a:t>
            </a:r>
          </a:p>
          <a:p>
            <a:r>
              <a:rPr lang="en-ZA" sz="2000" dirty="0"/>
              <a:t>Thus a decrease of $200.50</a:t>
            </a:r>
          </a:p>
          <a:p>
            <a:r>
              <a:rPr lang="en-ZA" sz="2000" dirty="0"/>
              <a:t> </a:t>
            </a:r>
          </a:p>
          <a:p>
            <a:r>
              <a:rPr lang="en-ZA" sz="2000" dirty="0"/>
              <a:t>Amount of change in the value of Oil		= $60.93 – $80.68</a:t>
            </a:r>
          </a:p>
          <a:p>
            <a:r>
              <a:rPr lang="en-ZA" sz="2000" dirty="0"/>
              <a:t>						= $ -19.75</a:t>
            </a:r>
          </a:p>
          <a:p>
            <a:r>
              <a:rPr lang="en-ZA" sz="2000" dirty="0"/>
              <a:t>Thus a decrease of $19.75</a:t>
            </a:r>
          </a:p>
          <a:p>
            <a:endParaRPr lang="en-ZA" sz="2000" dirty="0"/>
          </a:p>
          <a:p>
            <a:r>
              <a:rPr lang="en-ZA" sz="2000" dirty="0"/>
              <a:t>From this example it is clear that the value of Gold has decreased a lot more than that of Oil. However, it is not correct to use these values to say that the value of Gold took a bigger dip than that of Oil, because the value of Gold is almost 10 times that of Oil.</a:t>
            </a:r>
          </a:p>
          <a:p>
            <a:endParaRPr lang="en-ZA" dirty="0"/>
          </a:p>
          <a:p>
            <a:endParaRPr lang="en-ZA" dirty="0"/>
          </a:p>
        </p:txBody>
      </p:sp>
    </p:spTree>
    <p:extLst>
      <p:ext uri="{BB962C8B-B14F-4D97-AF65-F5344CB8AC3E}">
        <p14:creationId xmlns:p14="http://schemas.microsoft.com/office/powerpoint/2010/main" val="3449724497"/>
      </p:ext>
    </p:extLst>
  </p:cSld>
  <p:clrMapOvr>
    <a:masterClrMapping/>
  </p:clrMapOvr>
</p:sld>
</file>

<file path=ppt/slides/slide3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74638"/>
            <a:ext cx="8219256" cy="575741"/>
          </a:xfrm>
        </p:spPr>
        <p:txBody>
          <a:bodyPr>
            <a:normAutofit fontScale="90000"/>
          </a:bodyPr>
          <a:lstStyle/>
          <a:p>
            <a:pPr algn="ctr"/>
            <a:br>
              <a:rPr lang="en-ZA" dirty="0"/>
            </a:br>
            <a:br>
              <a:rPr lang="en-ZA" dirty="0"/>
            </a:br>
            <a:r>
              <a:rPr lang="en-ZA" dirty="0"/>
              <a:t>The Global Economy</a:t>
            </a:r>
            <a:br>
              <a:rPr lang="en-ZA" dirty="0"/>
            </a:b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316</a:t>
            </a:fld>
            <a:endParaRPr lang="en-ZA" dirty="0"/>
          </a:p>
        </p:txBody>
      </p:sp>
      <p:sp>
        <p:nvSpPr>
          <p:cNvPr id="4" name="Content Placeholder 3"/>
          <p:cNvSpPr>
            <a:spLocks noGrp="1"/>
          </p:cNvSpPr>
          <p:nvPr>
            <p:ph sz="quarter" idx="1"/>
          </p:nvPr>
        </p:nvSpPr>
        <p:spPr>
          <a:xfrm>
            <a:off x="467544" y="1014049"/>
            <a:ext cx="8219256" cy="5489781"/>
          </a:xfrm>
        </p:spPr>
        <p:txBody>
          <a:bodyPr>
            <a:normAutofit/>
          </a:bodyPr>
          <a:lstStyle/>
          <a:p>
            <a:pPr marL="0" indent="0">
              <a:buNone/>
            </a:pPr>
            <a:r>
              <a:rPr lang="en-ZA" b="1" i="1" dirty="0"/>
              <a:t> </a:t>
            </a:r>
            <a:endParaRPr lang="en-ZA" dirty="0"/>
          </a:p>
          <a:p>
            <a:pPr marL="0" indent="0">
              <a:buNone/>
            </a:pPr>
            <a:endParaRPr lang="en-ZA" b="1" dirty="0"/>
          </a:p>
          <a:p>
            <a:pPr marL="0" indent="0">
              <a:buNone/>
            </a:pPr>
            <a:endParaRPr lang="en-ZA" dirty="0"/>
          </a:p>
          <a:p>
            <a:pPr marL="0" indent="0">
              <a:buNone/>
            </a:pPr>
            <a:endParaRPr lang="en-ZA" dirty="0"/>
          </a:p>
        </p:txBody>
      </p:sp>
      <p:sp>
        <p:nvSpPr>
          <p:cNvPr id="9" name="Rectangle 8"/>
          <p:cNvSpPr/>
          <p:nvPr/>
        </p:nvSpPr>
        <p:spPr>
          <a:xfrm>
            <a:off x="467544" y="1014049"/>
            <a:ext cx="8084028" cy="400110"/>
          </a:xfrm>
          <a:prstGeom prst="rect">
            <a:avLst/>
          </a:prstGeom>
        </p:spPr>
        <p:txBody>
          <a:bodyPr wrap="square">
            <a:spAutoFit/>
          </a:bodyPr>
          <a:lstStyle/>
          <a:p>
            <a:r>
              <a:rPr lang="en-ZA" sz="2000" dirty="0"/>
              <a:t> </a:t>
            </a:r>
          </a:p>
        </p:txBody>
      </p:sp>
      <p:sp>
        <p:nvSpPr>
          <p:cNvPr id="7" name="Rectangle 6"/>
          <p:cNvSpPr/>
          <p:nvPr/>
        </p:nvSpPr>
        <p:spPr>
          <a:xfrm>
            <a:off x="467544" y="846997"/>
            <a:ext cx="8219256" cy="1446550"/>
          </a:xfrm>
          <a:prstGeom prst="rect">
            <a:avLst/>
          </a:prstGeom>
        </p:spPr>
        <p:txBody>
          <a:bodyPr wrap="square">
            <a:spAutoFit/>
          </a:bodyPr>
          <a:lstStyle/>
          <a:p>
            <a:endParaRPr lang="en-ZA" sz="2000" dirty="0"/>
          </a:p>
          <a:p>
            <a:endParaRPr lang="en-ZA" sz="2000" dirty="0"/>
          </a:p>
          <a:p>
            <a:endParaRPr lang="en-ZA" sz="2400" dirty="0"/>
          </a:p>
          <a:p>
            <a:r>
              <a:rPr lang="en-ZA" sz="2400" dirty="0"/>
              <a:t> </a:t>
            </a:r>
          </a:p>
        </p:txBody>
      </p:sp>
      <p:sp>
        <p:nvSpPr>
          <p:cNvPr id="6" name="Rectangle 5"/>
          <p:cNvSpPr/>
          <p:nvPr/>
        </p:nvSpPr>
        <p:spPr>
          <a:xfrm>
            <a:off x="727656" y="1112602"/>
            <a:ext cx="7823916" cy="4955203"/>
          </a:xfrm>
          <a:prstGeom prst="rect">
            <a:avLst/>
          </a:prstGeom>
        </p:spPr>
        <p:txBody>
          <a:bodyPr wrap="square">
            <a:spAutoFit/>
          </a:bodyPr>
          <a:lstStyle/>
          <a:p>
            <a:r>
              <a:rPr lang="en-ZA" sz="2000" dirty="0"/>
              <a:t>(Current value – Previous value) ÷ Previous value x 100 = Percentage change.</a:t>
            </a:r>
          </a:p>
          <a:p>
            <a:r>
              <a:rPr lang="en-ZA" sz="2000" dirty="0"/>
              <a:t>Percentage change in the value of Gold = ($ -200.50) / $912.90 x 100 = -22%</a:t>
            </a:r>
          </a:p>
          <a:p>
            <a:r>
              <a:rPr lang="en-ZA" sz="2000" dirty="0"/>
              <a:t>Thus a decrease of 22%</a:t>
            </a:r>
          </a:p>
          <a:p>
            <a:r>
              <a:rPr lang="en-ZA" sz="2000" dirty="0"/>
              <a:t>Percentage change in the value of Oil = ($ -19.75) / $80.68 x 100 = -24.5%</a:t>
            </a:r>
          </a:p>
          <a:p>
            <a:r>
              <a:rPr lang="en-ZA" sz="2000" dirty="0"/>
              <a:t>Thus a decrease of 24.5%</a:t>
            </a:r>
          </a:p>
          <a:p>
            <a:r>
              <a:rPr lang="en-ZA" sz="2000" dirty="0"/>
              <a:t> </a:t>
            </a:r>
          </a:p>
          <a:p>
            <a:pPr marL="342900" indent="-342900">
              <a:buFont typeface="Arial" panose="020B0604020202020204" pitchFamily="34" charset="0"/>
              <a:buChar char="•"/>
            </a:pPr>
            <a:r>
              <a:rPr lang="en-ZA" sz="2000" dirty="0"/>
              <a:t>This shows that the value of Oil took a bigger dip than that of Gold, which is in contradiction to the conclusion of the previous example.</a:t>
            </a:r>
          </a:p>
          <a:p>
            <a:pPr marL="342900" indent="-342900">
              <a:buFont typeface="Arial" panose="020B0604020202020204" pitchFamily="34" charset="0"/>
              <a:buChar char="•"/>
            </a:pPr>
            <a:r>
              <a:rPr lang="en-ZA" sz="2000" dirty="0"/>
              <a:t>The last conclusion is the correct one and also gives an idea of the global economic status for that period. </a:t>
            </a:r>
          </a:p>
          <a:p>
            <a:pPr marL="342900" indent="-342900">
              <a:buFont typeface="Arial" panose="020B0604020202020204" pitchFamily="34" charset="0"/>
              <a:buChar char="•"/>
            </a:pPr>
            <a:r>
              <a:rPr lang="en-ZA" sz="2000" dirty="0"/>
              <a:t>The global economy decreased by about 23% during the month of October 2008.</a:t>
            </a:r>
          </a:p>
          <a:p>
            <a:endParaRPr lang="en-ZA" dirty="0"/>
          </a:p>
          <a:p>
            <a:endParaRPr lang="en-ZA" dirty="0"/>
          </a:p>
        </p:txBody>
      </p:sp>
    </p:spTree>
    <p:extLst>
      <p:ext uri="{BB962C8B-B14F-4D97-AF65-F5344CB8AC3E}">
        <p14:creationId xmlns:p14="http://schemas.microsoft.com/office/powerpoint/2010/main" val="3954120875"/>
      </p:ext>
    </p:extLst>
  </p:cSld>
  <p:clrMapOvr>
    <a:masterClrMapping/>
  </p:clrMapOvr>
</p:sld>
</file>

<file path=ppt/slides/slide3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74638"/>
            <a:ext cx="8219256" cy="575741"/>
          </a:xfrm>
        </p:spPr>
        <p:txBody>
          <a:bodyPr>
            <a:normAutofit fontScale="90000"/>
          </a:bodyPr>
          <a:lstStyle/>
          <a:p>
            <a:pPr algn="ctr"/>
            <a:br>
              <a:rPr lang="en-ZA" dirty="0"/>
            </a:br>
            <a:br>
              <a:rPr lang="en-ZA" dirty="0"/>
            </a:br>
            <a:r>
              <a:rPr lang="en-ZA" dirty="0"/>
              <a:t>The Global Economy</a:t>
            </a:r>
            <a:br>
              <a:rPr lang="en-ZA" dirty="0"/>
            </a:b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317</a:t>
            </a:fld>
            <a:endParaRPr lang="en-ZA" dirty="0"/>
          </a:p>
        </p:txBody>
      </p:sp>
      <p:sp>
        <p:nvSpPr>
          <p:cNvPr id="4" name="Content Placeholder 3"/>
          <p:cNvSpPr>
            <a:spLocks noGrp="1"/>
          </p:cNvSpPr>
          <p:nvPr>
            <p:ph sz="quarter" idx="1"/>
          </p:nvPr>
        </p:nvSpPr>
        <p:spPr>
          <a:xfrm>
            <a:off x="467544" y="1014049"/>
            <a:ext cx="8219256" cy="5489781"/>
          </a:xfrm>
        </p:spPr>
        <p:txBody>
          <a:bodyPr>
            <a:normAutofit/>
          </a:bodyPr>
          <a:lstStyle/>
          <a:p>
            <a:pPr marL="0" indent="0">
              <a:buNone/>
            </a:pPr>
            <a:r>
              <a:rPr lang="en-ZA" b="1" i="1" dirty="0"/>
              <a:t> </a:t>
            </a:r>
            <a:endParaRPr lang="en-ZA" dirty="0"/>
          </a:p>
          <a:p>
            <a:pPr marL="0" indent="0">
              <a:buNone/>
            </a:pPr>
            <a:endParaRPr lang="en-ZA" b="1" dirty="0"/>
          </a:p>
          <a:p>
            <a:pPr marL="0" indent="0">
              <a:buNone/>
            </a:pPr>
            <a:endParaRPr lang="en-ZA" dirty="0"/>
          </a:p>
          <a:p>
            <a:pPr marL="0" indent="0">
              <a:buNone/>
            </a:pPr>
            <a:endParaRPr lang="en-ZA" dirty="0"/>
          </a:p>
        </p:txBody>
      </p:sp>
      <p:sp>
        <p:nvSpPr>
          <p:cNvPr id="9" name="Rectangle 8"/>
          <p:cNvSpPr/>
          <p:nvPr/>
        </p:nvSpPr>
        <p:spPr>
          <a:xfrm>
            <a:off x="467544" y="1014049"/>
            <a:ext cx="8084028" cy="400110"/>
          </a:xfrm>
          <a:prstGeom prst="rect">
            <a:avLst/>
          </a:prstGeom>
        </p:spPr>
        <p:txBody>
          <a:bodyPr wrap="square">
            <a:spAutoFit/>
          </a:bodyPr>
          <a:lstStyle/>
          <a:p>
            <a:r>
              <a:rPr lang="en-ZA" sz="2000" dirty="0"/>
              <a:t> </a:t>
            </a:r>
          </a:p>
        </p:txBody>
      </p:sp>
      <p:sp>
        <p:nvSpPr>
          <p:cNvPr id="7" name="Rectangle 6"/>
          <p:cNvSpPr/>
          <p:nvPr/>
        </p:nvSpPr>
        <p:spPr>
          <a:xfrm>
            <a:off x="467544" y="846997"/>
            <a:ext cx="8219256" cy="1446550"/>
          </a:xfrm>
          <a:prstGeom prst="rect">
            <a:avLst/>
          </a:prstGeom>
        </p:spPr>
        <p:txBody>
          <a:bodyPr wrap="square">
            <a:spAutoFit/>
          </a:bodyPr>
          <a:lstStyle/>
          <a:p>
            <a:endParaRPr lang="en-ZA" sz="2000" dirty="0"/>
          </a:p>
          <a:p>
            <a:endParaRPr lang="en-ZA" sz="2000" dirty="0"/>
          </a:p>
          <a:p>
            <a:endParaRPr lang="en-ZA" sz="2400" dirty="0"/>
          </a:p>
          <a:p>
            <a:r>
              <a:rPr lang="en-ZA" sz="2400" dirty="0"/>
              <a:t> </a:t>
            </a:r>
          </a:p>
        </p:txBody>
      </p:sp>
      <p:sp>
        <p:nvSpPr>
          <p:cNvPr id="6" name="Rectangle 5"/>
          <p:cNvSpPr/>
          <p:nvPr/>
        </p:nvSpPr>
        <p:spPr>
          <a:xfrm>
            <a:off x="727656" y="1112602"/>
            <a:ext cx="7823916" cy="4955203"/>
          </a:xfrm>
          <a:prstGeom prst="rect">
            <a:avLst/>
          </a:prstGeom>
        </p:spPr>
        <p:txBody>
          <a:bodyPr wrap="square">
            <a:spAutoFit/>
          </a:bodyPr>
          <a:lstStyle/>
          <a:p>
            <a:r>
              <a:rPr lang="en-ZA" sz="2000" b="1" u="sng" dirty="0"/>
              <a:t>The Effect of Global Economy on a Country’s Economy</a:t>
            </a:r>
          </a:p>
          <a:p>
            <a:r>
              <a:rPr lang="en-ZA" sz="2000" b="1" dirty="0"/>
              <a:t> </a:t>
            </a:r>
            <a:endParaRPr lang="en-ZA" sz="2000" dirty="0"/>
          </a:p>
          <a:p>
            <a:pPr marL="342900" indent="-342900">
              <a:buFont typeface="Arial" panose="020B0604020202020204" pitchFamily="34" charset="0"/>
              <a:buChar char="•"/>
            </a:pPr>
            <a:r>
              <a:rPr lang="en-ZA" sz="2000" dirty="0"/>
              <a:t>Importing and exporting will be affected due to a change in the exchange rate, making importing cheaper and exporting less profitable or making importing more expensive and exporting more profitable</a:t>
            </a:r>
          </a:p>
          <a:p>
            <a:endParaRPr lang="en-ZA" sz="2000" dirty="0"/>
          </a:p>
          <a:p>
            <a:pPr marL="342900" indent="-342900">
              <a:buFont typeface="Arial" panose="020B0604020202020204" pitchFamily="34" charset="0"/>
              <a:buChar char="•"/>
            </a:pPr>
            <a:r>
              <a:rPr lang="en-ZA" sz="2000" dirty="0"/>
              <a:t>Exchange rates will be affect - a country’s currency will either be appreciated or deprecated</a:t>
            </a:r>
          </a:p>
          <a:p>
            <a:endParaRPr lang="en-ZA" sz="2000" dirty="0"/>
          </a:p>
          <a:p>
            <a:pPr marL="342900" indent="-342900">
              <a:buFont typeface="Arial" panose="020B0604020202020204" pitchFamily="34" charset="0"/>
              <a:buChar char="•"/>
            </a:pPr>
            <a:r>
              <a:rPr lang="en-ZA" sz="2000" dirty="0"/>
              <a:t>Inflation will either increase or decrease, depending on what is happening in the global economy</a:t>
            </a:r>
          </a:p>
          <a:p>
            <a:endParaRPr lang="en-ZA" sz="2000" dirty="0"/>
          </a:p>
          <a:p>
            <a:pPr marL="342900" indent="-342900">
              <a:buFont typeface="Arial" panose="020B0604020202020204" pitchFamily="34" charset="0"/>
              <a:buChar char="•"/>
            </a:pPr>
            <a:r>
              <a:rPr lang="en-ZA" sz="2000" dirty="0"/>
              <a:t>Investments in a country will definitely be affected due to exchange rates and interest rates.</a:t>
            </a:r>
          </a:p>
          <a:p>
            <a:endParaRPr lang="en-ZA" dirty="0"/>
          </a:p>
          <a:p>
            <a:endParaRPr lang="en-ZA" dirty="0"/>
          </a:p>
        </p:txBody>
      </p:sp>
    </p:spTree>
    <p:extLst>
      <p:ext uri="{BB962C8B-B14F-4D97-AF65-F5344CB8AC3E}">
        <p14:creationId xmlns:p14="http://schemas.microsoft.com/office/powerpoint/2010/main" val="3670337729"/>
      </p:ext>
    </p:extLst>
  </p:cSld>
  <p:clrMapOvr>
    <a:masterClrMapping/>
  </p:clrMapOvr>
</p:sld>
</file>

<file path=ppt/slides/slide3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74638"/>
            <a:ext cx="8219256" cy="575741"/>
          </a:xfrm>
        </p:spPr>
        <p:txBody>
          <a:bodyPr>
            <a:normAutofit fontScale="90000"/>
          </a:bodyPr>
          <a:lstStyle/>
          <a:p>
            <a:pPr algn="ctr"/>
            <a:br>
              <a:rPr lang="en-ZA" dirty="0"/>
            </a:br>
            <a:br>
              <a:rPr lang="en-ZA" dirty="0"/>
            </a:br>
            <a:r>
              <a:rPr lang="en-ZA" dirty="0"/>
              <a:t>The Global Economy</a:t>
            </a:r>
            <a:br>
              <a:rPr lang="en-ZA" dirty="0"/>
            </a:b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318</a:t>
            </a:fld>
            <a:endParaRPr lang="en-ZA" dirty="0"/>
          </a:p>
        </p:txBody>
      </p:sp>
      <p:sp>
        <p:nvSpPr>
          <p:cNvPr id="4" name="Content Placeholder 3"/>
          <p:cNvSpPr>
            <a:spLocks noGrp="1"/>
          </p:cNvSpPr>
          <p:nvPr>
            <p:ph sz="quarter" idx="1"/>
          </p:nvPr>
        </p:nvSpPr>
        <p:spPr>
          <a:xfrm>
            <a:off x="467544" y="1014049"/>
            <a:ext cx="8219256" cy="5489781"/>
          </a:xfrm>
        </p:spPr>
        <p:txBody>
          <a:bodyPr>
            <a:normAutofit/>
          </a:bodyPr>
          <a:lstStyle/>
          <a:p>
            <a:pPr marL="0" indent="0">
              <a:buNone/>
            </a:pPr>
            <a:r>
              <a:rPr lang="en-ZA" b="1" i="1" dirty="0"/>
              <a:t> </a:t>
            </a:r>
            <a:endParaRPr lang="en-ZA" dirty="0"/>
          </a:p>
          <a:p>
            <a:pPr marL="0" indent="0">
              <a:buNone/>
            </a:pPr>
            <a:endParaRPr lang="en-ZA" b="1" dirty="0"/>
          </a:p>
          <a:p>
            <a:pPr marL="0" indent="0">
              <a:buNone/>
            </a:pPr>
            <a:endParaRPr lang="en-ZA" dirty="0"/>
          </a:p>
          <a:p>
            <a:pPr marL="0" indent="0">
              <a:buNone/>
            </a:pPr>
            <a:endParaRPr lang="en-ZA" dirty="0"/>
          </a:p>
        </p:txBody>
      </p:sp>
      <p:sp>
        <p:nvSpPr>
          <p:cNvPr id="9" name="Rectangle 8"/>
          <p:cNvSpPr/>
          <p:nvPr/>
        </p:nvSpPr>
        <p:spPr>
          <a:xfrm>
            <a:off x="467544" y="1014049"/>
            <a:ext cx="8084028" cy="400110"/>
          </a:xfrm>
          <a:prstGeom prst="rect">
            <a:avLst/>
          </a:prstGeom>
        </p:spPr>
        <p:txBody>
          <a:bodyPr wrap="square">
            <a:spAutoFit/>
          </a:bodyPr>
          <a:lstStyle/>
          <a:p>
            <a:r>
              <a:rPr lang="en-ZA" sz="2000" dirty="0"/>
              <a:t> </a:t>
            </a:r>
          </a:p>
        </p:txBody>
      </p:sp>
      <p:sp>
        <p:nvSpPr>
          <p:cNvPr id="7" name="Rectangle 6"/>
          <p:cNvSpPr/>
          <p:nvPr/>
        </p:nvSpPr>
        <p:spPr>
          <a:xfrm>
            <a:off x="467544" y="846997"/>
            <a:ext cx="8219256" cy="1446550"/>
          </a:xfrm>
          <a:prstGeom prst="rect">
            <a:avLst/>
          </a:prstGeom>
        </p:spPr>
        <p:txBody>
          <a:bodyPr wrap="square">
            <a:spAutoFit/>
          </a:bodyPr>
          <a:lstStyle/>
          <a:p>
            <a:endParaRPr lang="en-ZA" sz="2000" dirty="0"/>
          </a:p>
          <a:p>
            <a:endParaRPr lang="en-ZA" sz="2000" dirty="0"/>
          </a:p>
          <a:p>
            <a:endParaRPr lang="en-ZA" sz="2400" dirty="0"/>
          </a:p>
          <a:p>
            <a:r>
              <a:rPr lang="en-ZA" sz="2400" dirty="0"/>
              <a:t> </a:t>
            </a:r>
          </a:p>
        </p:txBody>
      </p:sp>
      <p:sp>
        <p:nvSpPr>
          <p:cNvPr id="6" name="Rectangle 5"/>
          <p:cNvSpPr/>
          <p:nvPr/>
        </p:nvSpPr>
        <p:spPr>
          <a:xfrm>
            <a:off x="727656" y="946273"/>
            <a:ext cx="7823916" cy="5232202"/>
          </a:xfrm>
          <a:prstGeom prst="rect">
            <a:avLst/>
          </a:prstGeom>
        </p:spPr>
        <p:txBody>
          <a:bodyPr wrap="square">
            <a:spAutoFit/>
          </a:bodyPr>
          <a:lstStyle/>
          <a:p>
            <a:r>
              <a:rPr lang="en-ZA" sz="2000" b="1" u="sng" dirty="0"/>
              <a:t>Credit Crunch</a:t>
            </a:r>
          </a:p>
          <a:p>
            <a:r>
              <a:rPr lang="en-GB" sz="2000" b="1" dirty="0"/>
              <a:t> </a:t>
            </a:r>
            <a:endParaRPr lang="en-ZA" sz="2000" dirty="0"/>
          </a:p>
          <a:p>
            <a:pPr marL="285750" indent="-285750">
              <a:buFont typeface="Arial" panose="020B0604020202020204" pitchFamily="34" charset="0"/>
              <a:buChar char="•"/>
            </a:pPr>
            <a:r>
              <a:rPr lang="en-ZA" sz="2000" dirty="0"/>
              <a:t>South Africa is seen as one of the countries which were least affected by the global economic crisis. This is due to the new credit law and banks that were not allowed to lend money to the American house debt scheme (which was the main reason for the start of the crisis).</a:t>
            </a:r>
          </a:p>
          <a:p>
            <a:endParaRPr lang="en-ZA" sz="2000" dirty="0"/>
          </a:p>
          <a:p>
            <a:pPr marL="285750" indent="-285750">
              <a:buFont typeface="Arial" panose="020B0604020202020204" pitchFamily="34" charset="0"/>
              <a:buChar char="•"/>
            </a:pPr>
            <a:r>
              <a:rPr lang="en-ZA" sz="2000" dirty="0"/>
              <a:t>In the graphs above that represent a few examples of stock exchanges all over the world, the conclusion can be drawn that companies all over the world were damaged by the crisis due to the decrease in their stock values.</a:t>
            </a:r>
          </a:p>
          <a:p>
            <a:r>
              <a:rPr lang="en-ZA" sz="2000" dirty="0"/>
              <a:t> </a:t>
            </a:r>
          </a:p>
          <a:p>
            <a:pPr marL="285750" indent="-285750">
              <a:buFont typeface="Arial" panose="020B0604020202020204" pitchFamily="34" charset="0"/>
              <a:buChar char="•"/>
            </a:pPr>
            <a:r>
              <a:rPr lang="en-ZA" sz="2000" dirty="0"/>
              <a:t>Individuals were also affected. A lot of people invested in stocks and these prices had sharp declines because of the economic crisis.</a:t>
            </a:r>
          </a:p>
          <a:p>
            <a:r>
              <a:rPr lang="en-ZA" sz="2000" dirty="0"/>
              <a:t> </a:t>
            </a:r>
          </a:p>
          <a:p>
            <a:endParaRPr lang="en-ZA" dirty="0"/>
          </a:p>
          <a:p>
            <a:endParaRPr lang="en-ZA" dirty="0"/>
          </a:p>
        </p:txBody>
      </p:sp>
    </p:spTree>
    <p:extLst>
      <p:ext uri="{BB962C8B-B14F-4D97-AF65-F5344CB8AC3E}">
        <p14:creationId xmlns:p14="http://schemas.microsoft.com/office/powerpoint/2010/main" val="2292840805"/>
      </p:ext>
    </p:extLst>
  </p:cSld>
  <p:clrMapOvr>
    <a:masterClrMapping/>
  </p:clrMapOvr>
</p:sld>
</file>

<file path=ppt/slides/slide3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74638"/>
            <a:ext cx="8219256" cy="575741"/>
          </a:xfrm>
        </p:spPr>
        <p:txBody>
          <a:bodyPr>
            <a:normAutofit fontScale="90000"/>
          </a:bodyPr>
          <a:lstStyle/>
          <a:p>
            <a:pPr algn="ctr"/>
            <a:br>
              <a:rPr lang="en-ZA" dirty="0"/>
            </a:br>
            <a:br>
              <a:rPr lang="en-ZA" dirty="0"/>
            </a:br>
            <a:r>
              <a:rPr lang="en-ZA" dirty="0"/>
              <a:t>The Global Economy</a:t>
            </a:r>
            <a:br>
              <a:rPr lang="en-ZA" dirty="0"/>
            </a:b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319</a:t>
            </a:fld>
            <a:endParaRPr lang="en-ZA" dirty="0"/>
          </a:p>
        </p:txBody>
      </p:sp>
      <p:sp>
        <p:nvSpPr>
          <p:cNvPr id="4" name="Content Placeholder 3"/>
          <p:cNvSpPr>
            <a:spLocks noGrp="1"/>
          </p:cNvSpPr>
          <p:nvPr>
            <p:ph sz="quarter" idx="1"/>
          </p:nvPr>
        </p:nvSpPr>
        <p:spPr>
          <a:xfrm>
            <a:off x="467544" y="1014049"/>
            <a:ext cx="8219256" cy="5489781"/>
          </a:xfrm>
        </p:spPr>
        <p:txBody>
          <a:bodyPr>
            <a:normAutofit/>
          </a:bodyPr>
          <a:lstStyle/>
          <a:p>
            <a:pPr marL="0" indent="0">
              <a:buNone/>
            </a:pPr>
            <a:r>
              <a:rPr lang="en-ZA" b="1" i="1" dirty="0"/>
              <a:t> </a:t>
            </a:r>
            <a:endParaRPr lang="en-ZA" dirty="0"/>
          </a:p>
          <a:p>
            <a:pPr marL="0" indent="0">
              <a:buNone/>
            </a:pPr>
            <a:endParaRPr lang="en-ZA" b="1" dirty="0"/>
          </a:p>
          <a:p>
            <a:pPr marL="0" indent="0">
              <a:buNone/>
            </a:pPr>
            <a:endParaRPr lang="en-ZA" dirty="0"/>
          </a:p>
          <a:p>
            <a:pPr marL="0" indent="0">
              <a:buNone/>
            </a:pPr>
            <a:endParaRPr lang="en-ZA" dirty="0"/>
          </a:p>
        </p:txBody>
      </p:sp>
      <p:sp>
        <p:nvSpPr>
          <p:cNvPr id="9" name="Rectangle 8"/>
          <p:cNvSpPr/>
          <p:nvPr/>
        </p:nvSpPr>
        <p:spPr>
          <a:xfrm>
            <a:off x="467544" y="1014049"/>
            <a:ext cx="8084028" cy="400110"/>
          </a:xfrm>
          <a:prstGeom prst="rect">
            <a:avLst/>
          </a:prstGeom>
        </p:spPr>
        <p:txBody>
          <a:bodyPr wrap="square">
            <a:spAutoFit/>
          </a:bodyPr>
          <a:lstStyle/>
          <a:p>
            <a:r>
              <a:rPr lang="en-ZA" sz="2000" dirty="0"/>
              <a:t> </a:t>
            </a:r>
          </a:p>
        </p:txBody>
      </p:sp>
      <p:sp>
        <p:nvSpPr>
          <p:cNvPr id="7" name="Rectangle 6"/>
          <p:cNvSpPr/>
          <p:nvPr/>
        </p:nvSpPr>
        <p:spPr>
          <a:xfrm>
            <a:off x="467544" y="846997"/>
            <a:ext cx="8219256" cy="1446550"/>
          </a:xfrm>
          <a:prstGeom prst="rect">
            <a:avLst/>
          </a:prstGeom>
        </p:spPr>
        <p:txBody>
          <a:bodyPr wrap="square">
            <a:spAutoFit/>
          </a:bodyPr>
          <a:lstStyle/>
          <a:p>
            <a:endParaRPr lang="en-ZA" sz="2000" dirty="0"/>
          </a:p>
          <a:p>
            <a:endParaRPr lang="en-ZA" sz="2000" dirty="0"/>
          </a:p>
          <a:p>
            <a:endParaRPr lang="en-ZA" sz="2400" dirty="0"/>
          </a:p>
          <a:p>
            <a:r>
              <a:rPr lang="en-ZA" sz="2400" dirty="0"/>
              <a:t> </a:t>
            </a:r>
          </a:p>
        </p:txBody>
      </p:sp>
      <p:sp>
        <p:nvSpPr>
          <p:cNvPr id="6" name="Rectangle 5"/>
          <p:cNvSpPr/>
          <p:nvPr/>
        </p:nvSpPr>
        <p:spPr>
          <a:xfrm>
            <a:off x="727656" y="946273"/>
            <a:ext cx="7823916" cy="2492990"/>
          </a:xfrm>
          <a:prstGeom prst="rect">
            <a:avLst/>
          </a:prstGeom>
        </p:spPr>
        <p:txBody>
          <a:bodyPr wrap="square">
            <a:spAutoFit/>
          </a:bodyPr>
          <a:lstStyle/>
          <a:p>
            <a:r>
              <a:rPr lang="en-ZA" sz="2000" dirty="0"/>
              <a:t>The following graph indicates that the amount of passengers on SAA flights has decreased in 2008/2009. This is also because of the global financial crisis.</a:t>
            </a:r>
          </a:p>
          <a:p>
            <a:endParaRPr lang="en-ZA" sz="2000" dirty="0"/>
          </a:p>
          <a:p>
            <a:endParaRPr lang="en-ZA" sz="2000" dirty="0"/>
          </a:p>
          <a:p>
            <a:r>
              <a:rPr lang="en-ZA" sz="2000" dirty="0"/>
              <a:t> </a:t>
            </a:r>
          </a:p>
          <a:p>
            <a:endParaRPr lang="en-ZA" dirty="0"/>
          </a:p>
          <a:p>
            <a:endParaRPr lang="en-ZA" dirty="0"/>
          </a:p>
        </p:txBody>
      </p:sp>
      <p:pic>
        <p:nvPicPr>
          <p:cNvPr id="8" name="Picture 7" descr="http://www.acsa.co.za/uploads/images/133_JHB_TOTPASS_3.jpg"/>
          <p:cNvPicPr/>
          <p:nvPr/>
        </p:nvPicPr>
        <p:blipFill>
          <a:blip r:embed="rId2" r:link="rId3" cstate="print">
            <a:extLst>
              <a:ext uri="{28A0092B-C50C-407E-A947-70E740481C1C}">
                <a14:useLocalDpi xmlns:a14="http://schemas.microsoft.com/office/drawing/2010/main" val="0"/>
              </a:ext>
            </a:extLst>
          </a:blip>
          <a:srcRect/>
          <a:stretch>
            <a:fillRect/>
          </a:stretch>
        </p:blipFill>
        <p:spPr bwMode="auto">
          <a:xfrm>
            <a:off x="2049078" y="2005225"/>
            <a:ext cx="5266122" cy="3313749"/>
          </a:xfrm>
          <a:prstGeom prst="rect">
            <a:avLst/>
          </a:prstGeom>
          <a:noFill/>
          <a:ln>
            <a:noFill/>
          </a:ln>
        </p:spPr>
      </p:pic>
      <p:pic>
        <p:nvPicPr>
          <p:cNvPr id="63489" name="Picture 0" descr="ec_i_formative_2.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076325" cy="361950"/>
          </a:xfrm>
          <a:prstGeom prst="rect">
            <a:avLst/>
          </a:prstGeom>
          <a:noFill/>
          <a:extLst>
            <a:ext uri="{909E8E84-426E-40DD-AFC4-6F175D3DCCD1}">
              <a14:hiddenFill xmlns:a14="http://schemas.microsoft.com/office/drawing/2010/main">
                <a:solidFill>
                  <a:srgbClr val="FFFFFF"/>
                </a:solidFill>
              </a14:hiddenFill>
            </a:ext>
          </a:extLst>
        </p:spPr>
      </p:pic>
      <p:pic>
        <p:nvPicPr>
          <p:cNvPr id="63490" name="Picture 2" descr="ec_i_formative_2.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076325" cy="361950"/>
          </a:xfrm>
          <a:prstGeom prst="rect">
            <a:avLst/>
          </a:prstGeom>
          <a:noFill/>
          <a:extLst>
            <a:ext uri="{909E8E84-426E-40DD-AFC4-6F175D3DCCD1}">
              <a14:hiddenFill xmlns:a14="http://schemas.microsoft.com/office/drawing/2010/main">
                <a:solidFill>
                  <a:srgbClr val="FFFFFF"/>
                </a:solidFill>
              </a14:hiddenFill>
            </a:ext>
          </a:extLst>
        </p:spPr>
      </p:pic>
      <p:pic>
        <p:nvPicPr>
          <p:cNvPr id="63491" name="Picture 3" descr="ec_i_formative_2.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076325" cy="361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866079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99803"/>
            <a:ext cx="8219256" cy="1113493"/>
          </a:xfrm>
        </p:spPr>
        <p:txBody>
          <a:bodyPr>
            <a:normAutofit fontScale="90000"/>
          </a:bodyPr>
          <a:lstStyle/>
          <a:p>
            <a:pPr algn="ctr"/>
            <a:br>
              <a:rPr lang="en-ZA" dirty="0"/>
            </a:br>
            <a:r>
              <a:rPr lang="en-ZA" dirty="0"/>
              <a:t>Situations or Issues that can be dealt with through Statistical Methods </a:t>
            </a: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32</a:t>
            </a:fld>
            <a:endParaRPr lang="en-ZA" dirty="0"/>
          </a:p>
        </p:txBody>
      </p:sp>
      <p:sp>
        <p:nvSpPr>
          <p:cNvPr id="4" name="Content Placeholder 3"/>
          <p:cNvSpPr>
            <a:spLocks noGrp="1"/>
          </p:cNvSpPr>
          <p:nvPr>
            <p:ph sz="quarter" idx="1"/>
          </p:nvPr>
        </p:nvSpPr>
        <p:spPr/>
        <p:txBody>
          <a:bodyPr>
            <a:normAutofit/>
          </a:bodyPr>
          <a:lstStyle/>
          <a:p>
            <a:pPr marL="0" indent="0">
              <a:buNone/>
            </a:pPr>
            <a:r>
              <a:rPr lang="en-ZA" dirty="0"/>
              <a:t> </a:t>
            </a:r>
          </a:p>
          <a:p>
            <a:pPr marL="0" indent="0">
              <a:buNone/>
            </a:pPr>
            <a:r>
              <a:rPr lang="en-ZA" b="1" dirty="0"/>
              <a:t>Data must be:</a:t>
            </a:r>
          </a:p>
          <a:p>
            <a:pPr marL="0" indent="0">
              <a:buNone/>
            </a:pPr>
            <a:endParaRPr lang="en-ZA" dirty="0"/>
          </a:p>
          <a:p>
            <a:pPr marL="0" indent="0">
              <a:buNone/>
            </a:pPr>
            <a:r>
              <a:rPr lang="en-ZA" dirty="0"/>
              <a:t>•Collected</a:t>
            </a:r>
          </a:p>
          <a:p>
            <a:pPr marL="0" indent="0">
              <a:buNone/>
            </a:pPr>
            <a:r>
              <a:rPr lang="en-ZA" dirty="0"/>
              <a:t>•Organised</a:t>
            </a:r>
          </a:p>
          <a:p>
            <a:pPr marL="0" indent="0">
              <a:buNone/>
            </a:pPr>
            <a:r>
              <a:rPr lang="en-ZA" dirty="0"/>
              <a:t>•Represented</a:t>
            </a:r>
          </a:p>
          <a:p>
            <a:pPr marL="0" indent="0">
              <a:buNone/>
            </a:pPr>
            <a:r>
              <a:rPr lang="en-ZA" dirty="0"/>
              <a:t>•Interpreted</a:t>
            </a:r>
          </a:p>
          <a:p>
            <a:pPr marL="0" indent="0">
              <a:buNone/>
            </a:pPr>
            <a:endParaRPr lang="en-ZA" dirty="0"/>
          </a:p>
          <a:p>
            <a:pPr marL="0" indent="0">
              <a:buNone/>
            </a:pPr>
            <a:endParaRPr lang="en-ZA" dirty="0"/>
          </a:p>
          <a:p>
            <a:pPr marL="0" indent="0">
              <a:buNone/>
            </a:pPr>
            <a:endParaRPr lang="en-ZA" dirty="0"/>
          </a:p>
        </p:txBody>
      </p:sp>
    </p:spTree>
    <p:extLst>
      <p:ext uri="{BB962C8B-B14F-4D97-AF65-F5344CB8AC3E}">
        <p14:creationId xmlns:p14="http://schemas.microsoft.com/office/powerpoint/2010/main" val="2410110577"/>
      </p:ext>
    </p:extLst>
  </p:cSld>
  <p:clrMapOvr>
    <a:masterClrMapping/>
  </p:clrMapOvr>
</p:sld>
</file>

<file path=ppt/slides/slide3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ZA" dirty="0"/>
              <a:t>Assessments</a:t>
            </a:r>
          </a:p>
        </p:txBody>
      </p:sp>
      <p:sp>
        <p:nvSpPr>
          <p:cNvPr id="3" name="Slide Number Placeholder 2"/>
          <p:cNvSpPr>
            <a:spLocks noGrp="1"/>
          </p:cNvSpPr>
          <p:nvPr>
            <p:ph type="sldNum" sz="quarter" idx="12"/>
          </p:nvPr>
        </p:nvSpPr>
        <p:spPr/>
        <p:txBody>
          <a:bodyPr/>
          <a:lstStyle/>
          <a:p>
            <a:fld id="{32F83655-DC73-417F-8B26-EB7A1DBB5382}" type="slidenum">
              <a:rPr lang="en-ZA" smtClean="0"/>
              <a:pPr/>
              <a:t>320</a:t>
            </a:fld>
            <a:endParaRPr lang="en-ZA" dirty="0"/>
          </a:p>
        </p:txBody>
      </p:sp>
      <p:pic>
        <p:nvPicPr>
          <p:cNvPr id="14" name="Content Placeholder 13" descr="ec_i_formative_2.gif"/>
          <p:cNvPicPr>
            <a:picLocks noGrp="1"/>
          </p:cNvPicPr>
          <p:nvPr>
            <p:ph sz="quarter" idx="1"/>
          </p:nvPr>
        </p:nvPicPr>
        <p:blipFill>
          <a:blip r:embed="rId2" cstate="print"/>
          <a:stretch>
            <a:fillRect/>
          </a:stretch>
        </p:blipFill>
        <p:spPr>
          <a:xfrm>
            <a:off x="603504" y="1447598"/>
            <a:ext cx="2848034" cy="1166813"/>
          </a:xfrm>
          <a:prstGeom prst="rect">
            <a:avLst/>
          </a:prstGeom>
        </p:spPr>
      </p:pic>
      <p:pic>
        <p:nvPicPr>
          <p:cNvPr id="10" name="Picture 9"/>
          <p:cNvPicPr>
            <a:picLocks noChangeAspect="1"/>
          </p:cNvPicPr>
          <p:nvPr/>
        </p:nvPicPr>
        <p:blipFill>
          <a:blip r:embed="rId3"/>
          <a:stretch>
            <a:fillRect/>
          </a:stretch>
        </p:blipFill>
        <p:spPr>
          <a:xfrm>
            <a:off x="603504" y="3142912"/>
            <a:ext cx="2686834" cy="1001870"/>
          </a:xfrm>
          <a:prstGeom prst="rect">
            <a:avLst/>
          </a:prstGeom>
        </p:spPr>
      </p:pic>
      <p:pic>
        <p:nvPicPr>
          <p:cNvPr id="11" name="Picture 10"/>
          <p:cNvPicPr>
            <a:picLocks noChangeAspect="1"/>
          </p:cNvPicPr>
          <p:nvPr/>
        </p:nvPicPr>
        <p:blipFill>
          <a:blip r:embed="rId3"/>
          <a:stretch>
            <a:fillRect/>
          </a:stretch>
        </p:blipFill>
        <p:spPr>
          <a:xfrm>
            <a:off x="603504" y="4623983"/>
            <a:ext cx="2969084" cy="1107116"/>
          </a:xfrm>
          <a:prstGeom prst="rect">
            <a:avLst/>
          </a:prstGeom>
        </p:spPr>
      </p:pic>
      <p:sp>
        <p:nvSpPr>
          <p:cNvPr id="12" name="Rectangle 11"/>
          <p:cNvSpPr/>
          <p:nvPr/>
        </p:nvSpPr>
        <p:spPr>
          <a:xfrm>
            <a:off x="3978192" y="1658777"/>
            <a:ext cx="3532955" cy="369332"/>
          </a:xfrm>
          <a:prstGeom prst="rect">
            <a:avLst/>
          </a:prstGeom>
        </p:spPr>
        <p:txBody>
          <a:bodyPr wrap="none">
            <a:spAutoFit/>
          </a:bodyPr>
          <a:lstStyle/>
          <a:p>
            <a:r>
              <a:rPr lang="en-ZA" dirty="0">
                <a:latin typeface="Calibri" panose="020F0502020204030204" pitchFamily="34" charset="0"/>
                <a:ea typeface="Calibri" panose="020F0502020204030204" pitchFamily="34" charset="0"/>
              </a:rPr>
              <a:t>Do Formative Activity 3 in your PoE.</a:t>
            </a:r>
            <a:endParaRPr lang="en-ZA" dirty="0"/>
          </a:p>
        </p:txBody>
      </p:sp>
      <p:sp>
        <p:nvSpPr>
          <p:cNvPr id="16" name="Rectangle 15"/>
          <p:cNvSpPr/>
          <p:nvPr/>
        </p:nvSpPr>
        <p:spPr>
          <a:xfrm>
            <a:off x="3978192" y="3249865"/>
            <a:ext cx="4537652" cy="369332"/>
          </a:xfrm>
          <a:prstGeom prst="rect">
            <a:avLst/>
          </a:prstGeom>
        </p:spPr>
        <p:txBody>
          <a:bodyPr wrap="none">
            <a:spAutoFit/>
          </a:bodyPr>
          <a:lstStyle/>
          <a:p>
            <a:r>
              <a:rPr lang="en-ZA" dirty="0">
                <a:latin typeface="Calibri" panose="020F0502020204030204" pitchFamily="34" charset="0"/>
                <a:ea typeface="Calibri" panose="020F0502020204030204" pitchFamily="34" charset="0"/>
              </a:rPr>
              <a:t>Do the Knowledge Questionnaire in your PoE.</a:t>
            </a:r>
            <a:endParaRPr lang="en-ZA" dirty="0"/>
          </a:p>
        </p:txBody>
      </p:sp>
      <p:sp>
        <p:nvSpPr>
          <p:cNvPr id="17" name="Rectangle 16"/>
          <p:cNvSpPr/>
          <p:nvPr/>
        </p:nvSpPr>
        <p:spPr>
          <a:xfrm>
            <a:off x="3978192" y="4840953"/>
            <a:ext cx="4288610" cy="369332"/>
          </a:xfrm>
          <a:prstGeom prst="rect">
            <a:avLst/>
          </a:prstGeom>
        </p:spPr>
        <p:txBody>
          <a:bodyPr wrap="none">
            <a:spAutoFit/>
          </a:bodyPr>
          <a:lstStyle/>
          <a:p>
            <a:r>
              <a:rPr lang="en-ZA" dirty="0">
                <a:latin typeface="Calibri" panose="020F0502020204030204" pitchFamily="34" charset="0"/>
                <a:ea typeface="Calibri" panose="020F0502020204030204" pitchFamily="34" charset="0"/>
              </a:rPr>
              <a:t>Do the Workplace Assignments in your PoE</a:t>
            </a:r>
            <a:endParaRPr lang="en-ZA" dirty="0"/>
          </a:p>
        </p:txBody>
      </p:sp>
      <p:pic>
        <p:nvPicPr>
          <p:cNvPr id="82947" name="Picture 0" descr="ec_i_formative_2.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076325" cy="361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877541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99803"/>
            <a:ext cx="8219256" cy="1113493"/>
          </a:xfrm>
        </p:spPr>
        <p:txBody>
          <a:bodyPr>
            <a:normAutofit fontScale="90000"/>
          </a:bodyPr>
          <a:lstStyle/>
          <a:p>
            <a:pPr algn="ctr"/>
            <a:br>
              <a:rPr lang="en-ZA" dirty="0"/>
            </a:br>
            <a:r>
              <a:rPr lang="en-ZA" dirty="0"/>
              <a:t>Situations or Issues that can be dealt with through Statistical Methods </a:t>
            </a: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33</a:t>
            </a:fld>
            <a:endParaRPr lang="en-ZA" dirty="0"/>
          </a:p>
        </p:txBody>
      </p:sp>
      <p:sp>
        <p:nvSpPr>
          <p:cNvPr id="4" name="Content Placeholder 3"/>
          <p:cNvSpPr>
            <a:spLocks noGrp="1"/>
          </p:cNvSpPr>
          <p:nvPr>
            <p:ph sz="quarter" idx="1"/>
          </p:nvPr>
        </p:nvSpPr>
        <p:spPr/>
        <p:txBody>
          <a:bodyPr>
            <a:normAutofit fontScale="77500" lnSpcReduction="20000"/>
          </a:bodyPr>
          <a:lstStyle/>
          <a:p>
            <a:pPr marL="0" indent="0">
              <a:buNone/>
            </a:pPr>
            <a:endParaRPr lang="en-ZA" sz="2800" b="1" dirty="0"/>
          </a:p>
          <a:p>
            <a:pPr marL="0" indent="0">
              <a:buNone/>
            </a:pPr>
            <a:r>
              <a:rPr lang="en-ZA" sz="2800" b="1" dirty="0"/>
              <a:t>Collection of Data</a:t>
            </a:r>
          </a:p>
          <a:p>
            <a:pPr marL="0" indent="0">
              <a:buNone/>
            </a:pPr>
            <a:endParaRPr lang="en-ZA" dirty="0"/>
          </a:p>
          <a:p>
            <a:pPr marL="0" indent="0">
              <a:buNone/>
            </a:pPr>
            <a:r>
              <a:rPr lang="en-ZA" b="1" dirty="0"/>
              <a:t>The HR environment offers many opportunities for collection of data. Just look around you and you will note that you can collect data from everyday occurrences such as:</a:t>
            </a:r>
          </a:p>
          <a:p>
            <a:pPr marL="0" indent="0">
              <a:buNone/>
            </a:pPr>
            <a:endParaRPr lang="en-ZA" b="1" dirty="0"/>
          </a:p>
          <a:p>
            <a:pPr marL="0" indent="0">
              <a:buNone/>
            </a:pPr>
            <a:r>
              <a:rPr lang="en-ZA" dirty="0"/>
              <a:t>•How many employees make use of their own transport to get to work?</a:t>
            </a:r>
          </a:p>
          <a:p>
            <a:pPr marL="0" indent="0">
              <a:buNone/>
            </a:pPr>
            <a:r>
              <a:rPr lang="en-ZA" dirty="0"/>
              <a:t>•How many employees were present on a specific day?</a:t>
            </a:r>
          </a:p>
          <a:p>
            <a:pPr marL="0" indent="0">
              <a:buNone/>
            </a:pPr>
            <a:r>
              <a:rPr lang="en-ZA" dirty="0"/>
              <a:t>•How many male employees are there in the organisation?</a:t>
            </a:r>
          </a:p>
          <a:p>
            <a:pPr marL="0" indent="0">
              <a:buNone/>
            </a:pPr>
            <a:r>
              <a:rPr lang="en-ZA" dirty="0"/>
              <a:t>•How many employees are married?</a:t>
            </a:r>
          </a:p>
          <a:p>
            <a:pPr marL="0" indent="0">
              <a:buNone/>
            </a:pPr>
            <a:r>
              <a:rPr lang="en-ZA" dirty="0"/>
              <a:t>•Which recreational activities do the employees enjoy most?</a:t>
            </a:r>
          </a:p>
          <a:p>
            <a:pPr marL="0" indent="0">
              <a:buNone/>
            </a:pPr>
            <a:endParaRPr lang="en-ZA" dirty="0"/>
          </a:p>
          <a:p>
            <a:pPr marL="0" indent="0">
              <a:buNone/>
            </a:pPr>
            <a:r>
              <a:rPr lang="en-ZA" dirty="0"/>
              <a:t>The easiest way to determine the answers to all these questions is to ask employees to complete a questionnaire or a survey.</a:t>
            </a:r>
          </a:p>
          <a:p>
            <a:pPr marL="0" indent="0">
              <a:buNone/>
            </a:pPr>
            <a:endParaRPr lang="en-ZA" dirty="0"/>
          </a:p>
          <a:p>
            <a:pPr marL="0" indent="0">
              <a:buNone/>
            </a:pPr>
            <a:endParaRPr lang="en-ZA" dirty="0"/>
          </a:p>
          <a:p>
            <a:pPr marL="0" indent="0">
              <a:buNone/>
            </a:pPr>
            <a:endParaRPr lang="en-ZA" dirty="0"/>
          </a:p>
        </p:txBody>
      </p:sp>
    </p:spTree>
    <p:extLst>
      <p:ext uri="{BB962C8B-B14F-4D97-AF65-F5344CB8AC3E}">
        <p14:creationId xmlns:p14="http://schemas.microsoft.com/office/powerpoint/2010/main" val="253308388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99803"/>
            <a:ext cx="8219256" cy="1113493"/>
          </a:xfrm>
        </p:spPr>
        <p:txBody>
          <a:bodyPr>
            <a:normAutofit fontScale="90000"/>
          </a:bodyPr>
          <a:lstStyle/>
          <a:p>
            <a:pPr algn="ctr"/>
            <a:br>
              <a:rPr lang="en-ZA" dirty="0"/>
            </a:br>
            <a:r>
              <a:rPr lang="en-ZA" dirty="0"/>
              <a:t>Situations or Issues that can be dealt with through Statistical Methods </a:t>
            </a: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34</a:t>
            </a:fld>
            <a:endParaRPr lang="en-ZA" dirty="0"/>
          </a:p>
        </p:txBody>
      </p:sp>
      <p:sp>
        <p:nvSpPr>
          <p:cNvPr id="4" name="Content Placeholder 3"/>
          <p:cNvSpPr>
            <a:spLocks noGrp="1"/>
          </p:cNvSpPr>
          <p:nvPr>
            <p:ph sz="quarter" idx="1"/>
          </p:nvPr>
        </p:nvSpPr>
        <p:spPr/>
        <p:txBody>
          <a:bodyPr>
            <a:normAutofit fontScale="85000" lnSpcReduction="20000"/>
          </a:bodyPr>
          <a:lstStyle/>
          <a:p>
            <a:pPr marL="0" indent="0">
              <a:buNone/>
            </a:pPr>
            <a:r>
              <a:rPr lang="en-ZA" b="1" dirty="0"/>
              <a:t>Data Tables</a:t>
            </a:r>
            <a:endParaRPr lang="en-ZA" dirty="0"/>
          </a:p>
          <a:p>
            <a:pPr marL="0" indent="0">
              <a:buNone/>
            </a:pPr>
            <a:endParaRPr lang="en-ZA" dirty="0"/>
          </a:p>
          <a:p>
            <a:r>
              <a:rPr lang="en-ZA" dirty="0"/>
              <a:t>One of the easiest and most effective ways of organising data collected  is using a data table. </a:t>
            </a:r>
          </a:p>
          <a:p>
            <a:r>
              <a:rPr lang="en-ZA" dirty="0"/>
              <a:t>For this data table to be effective, it is necessary to arrange the data into columns and rows and ensure that the rows and columns are clearly ladled. </a:t>
            </a:r>
          </a:p>
          <a:p>
            <a:pPr marL="0" indent="0">
              <a:buNone/>
            </a:pPr>
            <a:endParaRPr lang="en-ZA" dirty="0"/>
          </a:p>
          <a:p>
            <a:pPr marL="0" indent="0">
              <a:buNone/>
            </a:pPr>
            <a:r>
              <a:rPr lang="en-ZA" dirty="0"/>
              <a:t>Advantages of a data table</a:t>
            </a:r>
          </a:p>
          <a:p>
            <a:pPr lvl="0" fontAlgn="base"/>
            <a:r>
              <a:rPr lang="en-GB" dirty="0">
                <a:effectLst>
                  <a:outerShdw sx="0" sy="0">
                    <a:srgbClr val="000000"/>
                  </a:outerShdw>
                </a:effectLst>
              </a:rPr>
              <a:t>It is a table that is designed to  reflect specific data.</a:t>
            </a:r>
            <a:endParaRPr lang="en-ZA" dirty="0">
              <a:effectLst>
                <a:outerShdw sx="0" sy="0">
                  <a:srgbClr val="000000"/>
                </a:outerShdw>
              </a:effectLst>
            </a:endParaRPr>
          </a:p>
          <a:p>
            <a:pPr lvl="0" fontAlgn="base"/>
            <a:r>
              <a:rPr lang="en-GB" dirty="0">
                <a:effectLst>
                  <a:outerShdw sx="0" sy="0">
                    <a:srgbClr val="000000"/>
                  </a:outerShdw>
                </a:effectLst>
              </a:rPr>
              <a:t>Makes it easier to sort and access information.</a:t>
            </a:r>
            <a:endParaRPr lang="en-ZA" dirty="0">
              <a:effectLst>
                <a:outerShdw sx="0" sy="0">
                  <a:srgbClr val="000000"/>
                </a:outerShdw>
              </a:effectLst>
            </a:endParaRPr>
          </a:p>
          <a:p>
            <a:pPr marL="0" indent="0">
              <a:buNone/>
            </a:pPr>
            <a:endParaRPr lang="en-ZA" dirty="0"/>
          </a:p>
          <a:p>
            <a:pPr marL="0" indent="0">
              <a:buNone/>
            </a:pPr>
            <a:r>
              <a:rPr lang="en-ZA" dirty="0"/>
              <a:t>If you are computer literate, the easiest way to set up such a table is to use a spreadsheet programme. This will allow you to sort the information and also to represent the data in graphic format.</a:t>
            </a:r>
          </a:p>
          <a:p>
            <a:pPr marL="0" indent="0">
              <a:buNone/>
            </a:pPr>
            <a:endParaRPr lang="en-ZA" dirty="0"/>
          </a:p>
          <a:p>
            <a:pPr marL="0" indent="0">
              <a:buNone/>
            </a:pPr>
            <a:endParaRPr lang="en-ZA" dirty="0"/>
          </a:p>
          <a:p>
            <a:pPr marL="0" indent="0">
              <a:buNone/>
            </a:pPr>
            <a:endParaRPr lang="en-ZA" dirty="0"/>
          </a:p>
        </p:txBody>
      </p:sp>
    </p:spTree>
    <p:extLst>
      <p:ext uri="{BB962C8B-B14F-4D97-AF65-F5344CB8AC3E}">
        <p14:creationId xmlns:p14="http://schemas.microsoft.com/office/powerpoint/2010/main" val="352662122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99803"/>
            <a:ext cx="8219256" cy="1113493"/>
          </a:xfrm>
        </p:spPr>
        <p:txBody>
          <a:bodyPr>
            <a:normAutofit fontScale="90000"/>
          </a:bodyPr>
          <a:lstStyle/>
          <a:p>
            <a:pPr algn="ctr"/>
            <a:br>
              <a:rPr lang="en-ZA" dirty="0"/>
            </a:br>
            <a:r>
              <a:rPr lang="en-ZA" dirty="0"/>
              <a:t>Situations or Issues that can be dealt with through Statistical Methods </a:t>
            </a: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35</a:t>
            </a:fld>
            <a:endParaRPr lang="en-ZA" dirty="0"/>
          </a:p>
        </p:txBody>
      </p:sp>
      <p:sp>
        <p:nvSpPr>
          <p:cNvPr id="4" name="Content Placeholder 3"/>
          <p:cNvSpPr>
            <a:spLocks noGrp="1"/>
          </p:cNvSpPr>
          <p:nvPr>
            <p:ph sz="quarter" idx="1"/>
          </p:nvPr>
        </p:nvSpPr>
        <p:spPr/>
        <p:txBody>
          <a:bodyPr>
            <a:normAutofit/>
          </a:bodyPr>
          <a:lstStyle/>
          <a:p>
            <a:pPr marL="0" indent="0">
              <a:buNone/>
            </a:pPr>
            <a:r>
              <a:rPr lang="en-ZA" dirty="0"/>
              <a:t>Example of a data table</a:t>
            </a:r>
          </a:p>
          <a:p>
            <a:pPr marL="0" indent="0">
              <a:buNone/>
            </a:pPr>
            <a:endParaRPr lang="en-ZA" dirty="0"/>
          </a:p>
          <a:p>
            <a:pPr marL="0" indent="0">
              <a:buNone/>
            </a:pPr>
            <a:endParaRPr lang="en-ZA" dirty="0"/>
          </a:p>
        </p:txBody>
      </p:sp>
      <p:graphicFrame>
        <p:nvGraphicFramePr>
          <p:cNvPr id="8" name="Table 7"/>
          <p:cNvGraphicFramePr>
            <a:graphicFrameLocks noGrp="1"/>
          </p:cNvGraphicFramePr>
          <p:nvPr>
            <p:extLst>
              <p:ext uri="{D42A27DB-BD31-4B8C-83A1-F6EECF244321}">
                <p14:modId xmlns:p14="http://schemas.microsoft.com/office/powerpoint/2010/main" val="2776950309"/>
              </p:ext>
            </p:extLst>
          </p:nvPr>
        </p:nvGraphicFramePr>
        <p:xfrm>
          <a:off x="1628549" y="2407492"/>
          <a:ext cx="5897245" cy="3291840"/>
        </p:xfrm>
        <a:graphic>
          <a:graphicData uri="http://schemas.openxmlformats.org/drawingml/2006/table">
            <a:tbl>
              <a:tblPr firstRow="1" firstCol="1" bandRow="1"/>
              <a:tblGrid>
                <a:gridCol w="1179195">
                  <a:extLst>
                    <a:ext uri="{9D8B030D-6E8A-4147-A177-3AD203B41FA5}">
                      <a16:colId xmlns:a16="http://schemas.microsoft.com/office/drawing/2014/main" val="20000"/>
                    </a:ext>
                  </a:extLst>
                </a:gridCol>
                <a:gridCol w="1179195">
                  <a:extLst>
                    <a:ext uri="{9D8B030D-6E8A-4147-A177-3AD203B41FA5}">
                      <a16:colId xmlns:a16="http://schemas.microsoft.com/office/drawing/2014/main" val="20001"/>
                    </a:ext>
                  </a:extLst>
                </a:gridCol>
                <a:gridCol w="1179195">
                  <a:extLst>
                    <a:ext uri="{9D8B030D-6E8A-4147-A177-3AD203B41FA5}">
                      <a16:colId xmlns:a16="http://schemas.microsoft.com/office/drawing/2014/main" val="20002"/>
                    </a:ext>
                  </a:extLst>
                </a:gridCol>
                <a:gridCol w="1179830">
                  <a:extLst>
                    <a:ext uri="{9D8B030D-6E8A-4147-A177-3AD203B41FA5}">
                      <a16:colId xmlns:a16="http://schemas.microsoft.com/office/drawing/2014/main" val="20003"/>
                    </a:ext>
                  </a:extLst>
                </a:gridCol>
                <a:gridCol w="1179830">
                  <a:extLst>
                    <a:ext uri="{9D8B030D-6E8A-4147-A177-3AD203B41FA5}">
                      <a16:colId xmlns:a16="http://schemas.microsoft.com/office/drawing/2014/main" val="20004"/>
                    </a:ext>
                  </a:extLst>
                </a:gridCol>
              </a:tblGrid>
              <a:tr h="0">
                <a:tc gridSpan="5">
                  <a:txBody>
                    <a:bodyPr/>
                    <a:lstStyle/>
                    <a:p>
                      <a:pPr algn="ctr">
                        <a:lnSpc>
                          <a:spcPct val="150000"/>
                        </a:lnSpc>
                        <a:spcAft>
                          <a:spcPts val="0"/>
                        </a:spcAft>
                      </a:pPr>
                      <a:r>
                        <a:rPr lang="en-US" sz="1800" b="1" dirty="0">
                          <a:effectLst/>
                          <a:latin typeface="Calibri" panose="020F0502020204030204" pitchFamily="34" charset="0"/>
                          <a:ea typeface="Times New Roman" panose="02020603050405020304" pitchFamily="18" charset="0"/>
                          <a:cs typeface="Times New Roman" panose="02020603050405020304" pitchFamily="18" charset="0"/>
                        </a:rPr>
                        <a:t>Ages of employees in the organisation</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chemeClr val="accent4"/>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0000"/>
                  </a:ext>
                </a:extLst>
              </a:tr>
              <a:tr h="0">
                <a:tc>
                  <a:txBody>
                    <a:bodyPr/>
                    <a:lstStyle/>
                    <a:p>
                      <a:pPr algn="ctr">
                        <a:lnSpc>
                          <a:spcPct val="150000"/>
                        </a:lnSpc>
                        <a:spcAft>
                          <a:spcPts val="0"/>
                        </a:spcAft>
                      </a:pPr>
                      <a:r>
                        <a:rPr lang="en-US" sz="1800" b="1" dirty="0">
                          <a:effectLst/>
                          <a:latin typeface="Calibri" panose="020F0502020204030204" pitchFamily="34" charset="0"/>
                          <a:ea typeface="Times New Roman" panose="02020603050405020304" pitchFamily="18" charset="0"/>
                          <a:cs typeface="Times New Roman" panose="02020603050405020304" pitchFamily="18" charset="0"/>
                        </a:rPr>
                        <a:t>Year</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chemeClr val="accent4"/>
                    </a:solidFill>
                  </a:tcPr>
                </a:tc>
                <a:tc>
                  <a:txBody>
                    <a:bodyPr/>
                    <a:lstStyle/>
                    <a:p>
                      <a:pPr algn="ctr">
                        <a:lnSpc>
                          <a:spcPct val="150000"/>
                        </a:lnSpc>
                        <a:spcAft>
                          <a:spcPts val="0"/>
                        </a:spcAft>
                      </a:pPr>
                      <a:r>
                        <a:rPr lang="en-US" sz="1800" b="1" dirty="0">
                          <a:effectLst/>
                          <a:latin typeface="Calibri" panose="020F0502020204030204" pitchFamily="34" charset="0"/>
                          <a:ea typeface="Times New Roman" panose="02020603050405020304" pitchFamily="18" charset="0"/>
                          <a:cs typeface="Times New Roman" panose="02020603050405020304" pitchFamily="18" charset="0"/>
                        </a:rPr>
                        <a:t>20 – 29 year olds</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chemeClr val="bg1">
                        <a:lumMod val="85000"/>
                      </a:schemeClr>
                    </a:solidFill>
                  </a:tcPr>
                </a:tc>
                <a:tc>
                  <a:txBody>
                    <a:bodyPr/>
                    <a:lstStyle/>
                    <a:p>
                      <a:pPr algn="ctr">
                        <a:lnSpc>
                          <a:spcPct val="150000"/>
                        </a:lnSpc>
                        <a:spcAft>
                          <a:spcPts val="0"/>
                        </a:spcAft>
                      </a:pPr>
                      <a:r>
                        <a:rPr lang="en-US" sz="1800" b="1" dirty="0">
                          <a:effectLst/>
                          <a:latin typeface="Calibri" panose="020F0502020204030204" pitchFamily="34" charset="0"/>
                          <a:ea typeface="Times New Roman" panose="02020603050405020304" pitchFamily="18" charset="0"/>
                          <a:cs typeface="Times New Roman" panose="02020603050405020304" pitchFamily="18" charset="0"/>
                        </a:rPr>
                        <a:t>30 – 39 year olds</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chemeClr val="bg1">
                        <a:lumMod val="85000"/>
                      </a:schemeClr>
                    </a:solidFill>
                  </a:tcPr>
                </a:tc>
                <a:tc>
                  <a:txBody>
                    <a:bodyPr/>
                    <a:lstStyle/>
                    <a:p>
                      <a:pPr algn="ctr">
                        <a:lnSpc>
                          <a:spcPct val="150000"/>
                        </a:lnSpc>
                        <a:spcAft>
                          <a:spcPts val="0"/>
                        </a:spcAft>
                      </a:pPr>
                      <a:r>
                        <a:rPr lang="en-US" sz="1800" b="1" dirty="0">
                          <a:effectLst/>
                          <a:latin typeface="Calibri" panose="020F0502020204030204" pitchFamily="34" charset="0"/>
                          <a:ea typeface="Times New Roman" panose="02020603050405020304" pitchFamily="18" charset="0"/>
                          <a:cs typeface="Times New Roman" panose="02020603050405020304" pitchFamily="18" charset="0"/>
                        </a:rPr>
                        <a:t>40 – 49 year olds</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chemeClr val="bg1">
                        <a:lumMod val="85000"/>
                      </a:schemeClr>
                    </a:solidFill>
                  </a:tcPr>
                </a:tc>
                <a:tc>
                  <a:txBody>
                    <a:bodyPr/>
                    <a:lstStyle/>
                    <a:p>
                      <a:pPr algn="ctr">
                        <a:lnSpc>
                          <a:spcPct val="150000"/>
                        </a:lnSpc>
                        <a:spcAft>
                          <a:spcPts val="0"/>
                        </a:spcAft>
                      </a:pPr>
                      <a:r>
                        <a:rPr lang="en-US" sz="1800" b="1" dirty="0">
                          <a:effectLst/>
                          <a:latin typeface="Calibri" panose="020F0502020204030204" pitchFamily="34" charset="0"/>
                          <a:ea typeface="Times New Roman" panose="02020603050405020304" pitchFamily="18" charset="0"/>
                          <a:cs typeface="Times New Roman" panose="02020603050405020304" pitchFamily="18" charset="0"/>
                        </a:rPr>
                        <a:t>50 – 59 year olds</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1"/>
                  </a:ext>
                </a:extLst>
              </a:tr>
              <a:tr h="0">
                <a:tc>
                  <a:txBody>
                    <a:bodyPr/>
                    <a:lstStyle/>
                    <a:p>
                      <a:pPr algn="ctr">
                        <a:lnSpc>
                          <a:spcPct val="150000"/>
                        </a:lnSpc>
                        <a:spcAft>
                          <a:spcPts val="0"/>
                        </a:spcAft>
                      </a:pPr>
                      <a:r>
                        <a:rPr lang="en-US" sz="1800" b="1" dirty="0">
                          <a:effectLst/>
                          <a:latin typeface="Calibri" panose="020F0502020204030204" pitchFamily="34" charset="0"/>
                          <a:ea typeface="Times New Roman" panose="02020603050405020304" pitchFamily="18" charset="0"/>
                          <a:cs typeface="Times New Roman" panose="02020603050405020304" pitchFamily="18" charset="0"/>
                        </a:rPr>
                        <a:t>2013</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chemeClr val="accent4"/>
                    </a:solidFill>
                  </a:tcPr>
                </a:tc>
                <a:tc>
                  <a:txBody>
                    <a:bodyPr/>
                    <a:lstStyle/>
                    <a:p>
                      <a:pPr algn="ctr">
                        <a:lnSpc>
                          <a:spcPct val="150000"/>
                        </a:lnSpc>
                        <a:spcAft>
                          <a:spcPts val="0"/>
                        </a:spcAf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5</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chemeClr val="bg1">
                        <a:lumMod val="85000"/>
                      </a:schemeClr>
                    </a:solidFill>
                  </a:tcPr>
                </a:tc>
                <a:tc>
                  <a:txBody>
                    <a:bodyPr/>
                    <a:lstStyle/>
                    <a:p>
                      <a:pPr algn="ctr">
                        <a:lnSpc>
                          <a:spcPct val="150000"/>
                        </a:lnSpc>
                        <a:spcAft>
                          <a:spcPts val="0"/>
                        </a:spcAf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10</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chemeClr val="bg1">
                        <a:lumMod val="85000"/>
                      </a:schemeClr>
                    </a:solidFill>
                  </a:tcPr>
                </a:tc>
                <a:tc>
                  <a:txBody>
                    <a:bodyPr/>
                    <a:lstStyle/>
                    <a:p>
                      <a:pPr algn="ctr">
                        <a:lnSpc>
                          <a:spcPct val="150000"/>
                        </a:lnSpc>
                        <a:spcAft>
                          <a:spcPts val="0"/>
                        </a:spcAf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13</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chemeClr val="bg1">
                        <a:lumMod val="85000"/>
                      </a:schemeClr>
                    </a:solidFill>
                  </a:tcPr>
                </a:tc>
                <a:tc>
                  <a:txBody>
                    <a:bodyPr/>
                    <a:lstStyle/>
                    <a:p>
                      <a:pPr algn="ctr">
                        <a:lnSpc>
                          <a:spcPct val="150000"/>
                        </a:lnSpc>
                        <a:spcAft>
                          <a:spcPts val="0"/>
                        </a:spcAf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28</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2"/>
                  </a:ext>
                </a:extLst>
              </a:tr>
              <a:tr h="0">
                <a:tc>
                  <a:txBody>
                    <a:bodyPr/>
                    <a:lstStyle/>
                    <a:p>
                      <a:pPr algn="ctr">
                        <a:lnSpc>
                          <a:spcPct val="150000"/>
                        </a:lnSpc>
                        <a:spcAft>
                          <a:spcPts val="0"/>
                        </a:spcAft>
                      </a:pPr>
                      <a:r>
                        <a:rPr lang="en-US" sz="1800" b="1" dirty="0">
                          <a:effectLst/>
                          <a:latin typeface="Calibri" panose="020F0502020204030204" pitchFamily="34" charset="0"/>
                          <a:ea typeface="Times New Roman" panose="02020603050405020304" pitchFamily="18" charset="0"/>
                          <a:cs typeface="Times New Roman" panose="02020603050405020304" pitchFamily="18" charset="0"/>
                        </a:rPr>
                        <a:t>2014</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chemeClr val="accent4"/>
                    </a:solidFill>
                  </a:tcPr>
                </a:tc>
                <a:tc>
                  <a:txBody>
                    <a:bodyPr/>
                    <a:lstStyle/>
                    <a:p>
                      <a:pPr algn="ctr">
                        <a:lnSpc>
                          <a:spcPct val="150000"/>
                        </a:lnSpc>
                        <a:spcAft>
                          <a:spcPts val="0"/>
                        </a:spcAf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10</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chemeClr val="bg1">
                        <a:lumMod val="85000"/>
                      </a:schemeClr>
                    </a:solidFill>
                  </a:tcPr>
                </a:tc>
                <a:tc>
                  <a:txBody>
                    <a:bodyPr/>
                    <a:lstStyle/>
                    <a:p>
                      <a:pPr algn="ctr">
                        <a:lnSpc>
                          <a:spcPct val="150000"/>
                        </a:lnSpc>
                        <a:spcAft>
                          <a:spcPts val="0"/>
                        </a:spcAf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15</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chemeClr val="bg1">
                        <a:lumMod val="85000"/>
                      </a:schemeClr>
                    </a:solidFill>
                  </a:tcPr>
                </a:tc>
                <a:tc>
                  <a:txBody>
                    <a:bodyPr/>
                    <a:lstStyle/>
                    <a:p>
                      <a:pPr algn="ctr">
                        <a:lnSpc>
                          <a:spcPct val="150000"/>
                        </a:lnSpc>
                        <a:spcAft>
                          <a:spcPts val="0"/>
                        </a:spcAf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20</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chemeClr val="bg1">
                        <a:lumMod val="85000"/>
                      </a:schemeClr>
                    </a:solidFill>
                  </a:tcPr>
                </a:tc>
                <a:tc>
                  <a:txBody>
                    <a:bodyPr/>
                    <a:lstStyle/>
                    <a:p>
                      <a:pPr algn="ctr">
                        <a:lnSpc>
                          <a:spcPct val="150000"/>
                        </a:lnSpc>
                        <a:spcAft>
                          <a:spcPts val="0"/>
                        </a:spcAf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45</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3"/>
                  </a:ext>
                </a:extLst>
              </a:tr>
              <a:tr h="0">
                <a:tc>
                  <a:txBody>
                    <a:bodyPr/>
                    <a:lstStyle/>
                    <a:p>
                      <a:pPr algn="ctr">
                        <a:lnSpc>
                          <a:spcPct val="150000"/>
                        </a:lnSpc>
                        <a:spcAft>
                          <a:spcPts val="0"/>
                        </a:spcAft>
                      </a:pPr>
                      <a:r>
                        <a:rPr lang="en-US" sz="1800" b="1" dirty="0">
                          <a:effectLst/>
                          <a:latin typeface="Calibri" panose="020F0502020204030204" pitchFamily="34" charset="0"/>
                          <a:ea typeface="Times New Roman" panose="02020603050405020304" pitchFamily="18" charset="0"/>
                          <a:cs typeface="Times New Roman" panose="02020603050405020304" pitchFamily="18" charset="0"/>
                        </a:rPr>
                        <a:t>2015</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chemeClr val="accent4"/>
                    </a:solidFill>
                  </a:tcPr>
                </a:tc>
                <a:tc>
                  <a:txBody>
                    <a:bodyPr/>
                    <a:lstStyle/>
                    <a:p>
                      <a:pPr algn="ctr">
                        <a:lnSpc>
                          <a:spcPct val="150000"/>
                        </a:lnSpc>
                        <a:spcAft>
                          <a:spcPts val="0"/>
                        </a:spcAf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12</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chemeClr val="bg1">
                        <a:lumMod val="85000"/>
                      </a:schemeClr>
                    </a:solidFill>
                  </a:tcPr>
                </a:tc>
                <a:tc>
                  <a:txBody>
                    <a:bodyPr/>
                    <a:lstStyle/>
                    <a:p>
                      <a:pPr algn="ctr">
                        <a:lnSpc>
                          <a:spcPct val="150000"/>
                        </a:lnSpc>
                        <a:spcAft>
                          <a:spcPts val="0"/>
                        </a:spcAf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20</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chemeClr val="bg1">
                        <a:lumMod val="85000"/>
                      </a:schemeClr>
                    </a:solidFill>
                  </a:tcPr>
                </a:tc>
                <a:tc>
                  <a:txBody>
                    <a:bodyPr/>
                    <a:lstStyle/>
                    <a:p>
                      <a:pPr algn="ctr">
                        <a:lnSpc>
                          <a:spcPct val="150000"/>
                        </a:lnSpc>
                        <a:spcAft>
                          <a:spcPts val="0"/>
                        </a:spcAf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25</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chemeClr val="bg1">
                        <a:lumMod val="85000"/>
                      </a:schemeClr>
                    </a:solidFill>
                  </a:tcPr>
                </a:tc>
                <a:tc>
                  <a:txBody>
                    <a:bodyPr/>
                    <a:lstStyle/>
                    <a:p>
                      <a:pPr algn="ctr">
                        <a:lnSpc>
                          <a:spcPct val="150000"/>
                        </a:lnSpc>
                        <a:spcAft>
                          <a:spcPts val="0"/>
                        </a:spcAf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57</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4"/>
                  </a:ext>
                </a:extLst>
              </a:tr>
              <a:tr h="0">
                <a:tc>
                  <a:txBody>
                    <a:bodyPr/>
                    <a:lstStyle/>
                    <a:p>
                      <a:pPr algn="ctr">
                        <a:lnSpc>
                          <a:spcPct val="150000"/>
                        </a:lnSpc>
                        <a:spcAft>
                          <a:spcPts val="0"/>
                        </a:spcAft>
                      </a:pPr>
                      <a:r>
                        <a:rPr lang="en-US" sz="1800" b="1" dirty="0">
                          <a:effectLst/>
                          <a:latin typeface="Calibri" panose="020F0502020204030204" pitchFamily="34" charset="0"/>
                          <a:ea typeface="Times New Roman" panose="02020603050405020304" pitchFamily="18" charset="0"/>
                          <a:cs typeface="Times New Roman" panose="02020603050405020304" pitchFamily="18" charset="0"/>
                        </a:rPr>
                        <a:t>2016</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chemeClr val="accent4"/>
                    </a:solidFill>
                  </a:tcPr>
                </a:tc>
                <a:tc>
                  <a:txBody>
                    <a:bodyPr/>
                    <a:lstStyle/>
                    <a:p>
                      <a:pPr algn="ctr">
                        <a:lnSpc>
                          <a:spcPct val="150000"/>
                        </a:lnSpc>
                        <a:spcAft>
                          <a:spcPts val="0"/>
                        </a:spcAf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18</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chemeClr val="bg1">
                        <a:lumMod val="85000"/>
                      </a:schemeClr>
                    </a:solidFill>
                  </a:tcPr>
                </a:tc>
                <a:tc>
                  <a:txBody>
                    <a:bodyPr/>
                    <a:lstStyle/>
                    <a:p>
                      <a:pPr algn="ctr">
                        <a:lnSpc>
                          <a:spcPct val="150000"/>
                        </a:lnSpc>
                        <a:spcAft>
                          <a:spcPts val="0"/>
                        </a:spcAf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25</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chemeClr val="bg1">
                        <a:lumMod val="85000"/>
                      </a:schemeClr>
                    </a:solidFill>
                  </a:tcPr>
                </a:tc>
                <a:tc>
                  <a:txBody>
                    <a:bodyPr/>
                    <a:lstStyle/>
                    <a:p>
                      <a:pPr algn="ctr">
                        <a:lnSpc>
                          <a:spcPct val="150000"/>
                        </a:lnSpc>
                        <a:spcAft>
                          <a:spcPts val="0"/>
                        </a:spcAf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27</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chemeClr val="bg1">
                        <a:lumMod val="85000"/>
                      </a:schemeClr>
                    </a:solidFill>
                  </a:tcPr>
                </a:tc>
                <a:tc>
                  <a:txBody>
                    <a:bodyPr/>
                    <a:lstStyle/>
                    <a:p>
                      <a:pPr algn="ctr">
                        <a:lnSpc>
                          <a:spcPct val="150000"/>
                        </a:lnSpc>
                        <a:spcAft>
                          <a:spcPts val="0"/>
                        </a:spcAf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70</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5"/>
                  </a:ext>
                </a:extLst>
              </a:tr>
              <a:tr h="0">
                <a:tc>
                  <a:txBody>
                    <a:bodyPr/>
                    <a:lstStyle/>
                    <a:p>
                      <a:pPr algn="ctr">
                        <a:lnSpc>
                          <a:spcPct val="150000"/>
                        </a:lnSpc>
                        <a:spcAft>
                          <a:spcPts val="0"/>
                        </a:spcAft>
                      </a:pPr>
                      <a:r>
                        <a:rPr lang="en-US" sz="1800" b="1" dirty="0">
                          <a:effectLst/>
                          <a:latin typeface="Calibri" panose="020F0502020204030204" pitchFamily="34" charset="0"/>
                          <a:ea typeface="Times New Roman" panose="02020603050405020304" pitchFamily="18" charset="0"/>
                          <a:cs typeface="Times New Roman" panose="02020603050405020304" pitchFamily="18" charset="0"/>
                        </a:rPr>
                        <a:t>TOTAL</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chemeClr val="accent4"/>
                    </a:solidFill>
                  </a:tcPr>
                </a:tc>
                <a:tc>
                  <a:txBody>
                    <a:bodyPr/>
                    <a:lstStyle/>
                    <a:p>
                      <a:pPr algn="ctr">
                        <a:lnSpc>
                          <a:spcPct val="150000"/>
                        </a:lnSpc>
                        <a:spcAft>
                          <a:spcPts val="0"/>
                        </a:spcAf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45</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chemeClr val="bg1">
                        <a:lumMod val="85000"/>
                      </a:schemeClr>
                    </a:solidFill>
                  </a:tcPr>
                </a:tc>
                <a:tc>
                  <a:txBody>
                    <a:bodyPr/>
                    <a:lstStyle/>
                    <a:p>
                      <a:pPr algn="ctr">
                        <a:lnSpc>
                          <a:spcPct val="150000"/>
                        </a:lnSpc>
                        <a:spcAft>
                          <a:spcPts val="0"/>
                        </a:spcAf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70</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chemeClr val="bg1">
                        <a:lumMod val="85000"/>
                      </a:schemeClr>
                    </a:solidFill>
                  </a:tcPr>
                </a:tc>
                <a:tc>
                  <a:txBody>
                    <a:bodyPr/>
                    <a:lstStyle/>
                    <a:p>
                      <a:pPr algn="ctr">
                        <a:lnSpc>
                          <a:spcPct val="150000"/>
                        </a:lnSpc>
                        <a:spcAft>
                          <a:spcPts val="0"/>
                        </a:spcAf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80</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chemeClr val="bg1">
                        <a:lumMod val="85000"/>
                      </a:schemeClr>
                    </a:solidFill>
                  </a:tcPr>
                </a:tc>
                <a:tc>
                  <a:txBody>
                    <a:bodyPr/>
                    <a:lstStyle/>
                    <a:p>
                      <a:pPr algn="ctr">
                        <a:lnSpc>
                          <a:spcPct val="150000"/>
                        </a:lnSpc>
                        <a:spcAft>
                          <a:spcPts val="0"/>
                        </a:spcAf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200</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69797051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99803"/>
            <a:ext cx="8219256" cy="1113493"/>
          </a:xfrm>
        </p:spPr>
        <p:txBody>
          <a:bodyPr>
            <a:normAutofit fontScale="90000"/>
          </a:bodyPr>
          <a:lstStyle/>
          <a:p>
            <a:pPr algn="ctr"/>
            <a:br>
              <a:rPr lang="en-ZA" dirty="0"/>
            </a:br>
            <a:r>
              <a:rPr lang="en-ZA" dirty="0"/>
              <a:t>Situations or Issues that can be dealt with through Statistical Methods </a:t>
            </a: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36</a:t>
            </a:fld>
            <a:endParaRPr lang="en-ZA" dirty="0"/>
          </a:p>
        </p:txBody>
      </p:sp>
      <p:sp>
        <p:nvSpPr>
          <p:cNvPr id="4" name="Content Placeholder 3"/>
          <p:cNvSpPr>
            <a:spLocks noGrp="1"/>
          </p:cNvSpPr>
          <p:nvPr>
            <p:ph sz="quarter" idx="1"/>
          </p:nvPr>
        </p:nvSpPr>
        <p:spPr/>
        <p:txBody>
          <a:bodyPr>
            <a:normAutofit fontScale="92500" lnSpcReduction="10000"/>
          </a:bodyPr>
          <a:lstStyle/>
          <a:p>
            <a:pPr marL="0" indent="0">
              <a:buNone/>
            </a:pPr>
            <a:r>
              <a:rPr lang="en-ZA" b="1" dirty="0"/>
              <a:t>Tally Charts</a:t>
            </a:r>
            <a:endParaRPr lang="en-ZA" dirty="0"/>
          </a:p>
          <a:p>
            <a:pPr marL="0" indent="0">
              <a:buNone/>
            </a:pPr>
            <a:r>
              <a:rPr lang="en-ZA" b="1" dirty="0"/>
              <a:t> </a:t>
            </a:r>
            <a:endParaRPr lang="en-ZA" dirty="0"/>
          </a:p>
          <a:p>
            <a:r>
              <a:rPr lang="en-ZA" dirty="0"/>
              <a:t>A tally chart is another way in which you can collect information. You can use descriptions or pictures in a tally chart and then count by using tally marks. </a:t>
            </a:r>
          </a:p>
          <a:p>
            <a:r>
              <a:rPr lang="en-ZA" dirty="0"/>
              <a:t>Tally marks are usually grouped in four lines with a line drawn through to indicate the fifth. </a:t>
            </a:r>
          </a:p>
          <a:p>
            <a:pPr marL="0" indent="0">
              <a:buNone/>
            </a:pPr>
            <a:endParaRPr lang="en-ZA" dirty="0"/>
          </a:p>
          <a:p>
            <a:pPr marL="0" indent="0">
              <a:buNone/>
            </a:pPr>
            <a:r>
              <a:rPr lang="en-ZA" b="1" dirty="0"/>
              <a:t>Advantages of tally charts:</a:t>
            </a:r>
          </a:p>
          <a:p>
            <a:pPr lvl="0" fontAlgn="base"/>
            <a:r>
              <a:rPr lang="en-GB" dirty="0">
                <a:effectLst>
                  <a:outerShdw sx="0" sy="0">
                    <a:srgbClr val="000000"/>
                  </a:outerShdw>
                </a:effectLst>
              </a:rPr>
              <a:t>Records numbers accurately</a:t>
            </a:r>
            <a:endParaRPr lang="en-ZA" dirty="0">
              <a:effectLst>
                <a:outerShdw sx="0" sy="0">
                  <a:srgbClr val="000000"/>
                </a:outerShdw>
              </a:effectLst>
            </a:endParaRPr>
          </a:p>
          <a:p>
            <a:pPr lvl="0" fontAlgn="base"/>
            <a:r>
              <a:rPr lang="en-GB" dirty="0">
                <a:effectLst>
                  <a:outerShdw sx="0" sy="0">
                    <a:srgbClr val="000000"/>
                  </a:outerShdw>
                </a:effectLst>
              </a:rPr>
              <a:t>Give a simple picture of the data</a:t>
            </a:r>
            <a:endParaRPr lang="en-ZA" dirty="0">
              <a:effectLst>
                <a:outerShdw sx="0" sy="0">
                  <a:srgbClr val="000000"/>
                </a:outerShdw>
              </a:effectLst>
            </a:endParaRPr>
          </a:p>
          <a:p>
            <a:pPr lvl="0" fontAlgn="base"/>
            <a:r>
              <a:rPr lang="en-GB" dirty="0">
                <a:effectLst>
                  <a:outerShdw sx="0" sy="0">
                    <a:srgbClr val="000000"/>
                  </a:outerShdw>
                </a:effectLst>
              </a:rPr>
              <a:t>Tallying is a way of counting in fives.</a:t>
            </a:r>
            <a:endParaRPr lang="en-ZA" dirty="0">
              <a:effectLst>
                <a:outerShdw sx="0" sy="0">
                  <a:srgbClr val="000000"/>
                </a:outerShdw>
              </a:effectLst>
            </a:endParaRPr>
          </a:p>
          <a:p>
            <a:pPr marL="0" indent="0">
              <a:buNone/>
            </a:pPr>
            <a:endParaRPr lang="en-ZA" dirty="0"/>
          </a:p>
          <a:p>
            <a:pPr marL="0" indent="0">
              <a:buNone/>
            </a:pPr>
            <a:endParaRPr lang="en-ZA" dirty="0"/>
          </a:p>
          <a:p>
            <a:pPr marL="0" indent="0">
              <a:buNone/>
            </a:pPr>
            <a:endParaRPr lang="en-ZA" dirty="0"/>
          </a:p>
        </p:txBody>
      </p:sp>
    </p:spTree>
    <p:extLst>
      <p:ext uri="{BB962C8B-B14F-4D97-AF65-F5344CB8AC3E}">
        <p14:creationId xmlns:p14="http://schemas.microsoft.com/office/powerpoint/2010/main" val="235112079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99803"/>
            <a:ext cx="8219256" cy="1113493"/>
          </a:xfrm>
        </p:spPr>
        <p:txBody>
          <a:bodyPr>
            <a:normAutofit fontScale="90000"/>
          </a:bodyPr>
          <a:lstStyle/>
          <a:p>
            <a:pPr algn="ctr"/>
            <a:br>
              <a:rPr lang="en-ZA" dirty="0"/>
            </a:br>
            <a:r>
              <a:rPr lang="en-ZA" dirty="0"/>
              <a:t>Situations or Issues that can be dealt with through Statistical Methods </a:t>
            </a: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37</a:t>
            </a:fld>
            <a:endParaRPr lang="en-ZA" dirty="0"/>
          </a:p>
        </p:txBody>
      </p:sp>
      <p:sp>
        <p:nvSpPr>
          <p:cNvPr id="4" name="Content Placeholder 3"/>
          <p:cNvSpPr>
            <a:spLocks noGrp="1"/>
          </p:cNvSpPr>
          <p:nvPr>
            <p:ph sz="quarter" idx="1"/>
          </p:nvPr>
        </p:nvSpPr>
        <p:spPr/>
        <p:txBody>
          <a:bodyPr>
            <a:normAutofit/>
          </a:bodyPr>
          <a:lstStyle/>
          <a:p>
            <a:pPr marL="0" indent="0">
              <a:buNone/>
            </a:pPr>
            <a:r>
              <a:rPr lang="en-ZA" dirty="0"/>
              <a:t>Example of a Tally charts</a:t>
            </a:r>
          </a:p>
          <a:p>
            <a:pPr marL="0" indent="0">
              <a:buNone/>
            </a:pPr>
            <a:endParaRPr lang="en-ZA" dirty="0"/>
          </a:p>
          <a:p>
            <a:pPr marL="0" indent="0">
              <a:buNone/>
            </a:pPr>
            <a:endParaRPr lang="en-ZA" dirty="0"/>
          </a:p>
          <a:p>
            <a:pPr marL="0" indent="0">
              <a:buNone/>
            </a:pPr>
            <a:endParaRPr lang="en-ZA" dirty="0"/>
          </a:p>
          <a:p>
            <a:pPr marL="0" indent="0">
              <a:buNone/>
            </a:pPr>
            <a:endParaRPr lang="en-ZA" dirty="0"/>
          </a:p>
        </p:txBody>
      </p:sp>
      <p:pic>
        <p:nvPicPr>
          <p:cNvPr id="29" name="Picture 28"/>
          <p:cNvPicPr>
            <a:picLocks noChangeAspect="1"/>
          </p:cNvPicPr>
          <p:nvPr/>
        </p:nvPicPr>
        <p:blipFill>
          <a:blip r:embed="rId2"/>
          <a:stretch>
            <a:fillRect/>
          </a:stretch>
        </p:blipFill>
        <p:spPr>
          <a:xfrm>
            <a:off x="568325" y="2116162"/>
            <a:ext cx="7653923" cy="1766290"/>
          </a:xfrm>
          <a:prstGeom prst="rect">
            <a:avLst/>
          </a:prstGeom>
        </p:spPr>
      </p:pic>
      <p:sp>
        <p:nvSpPr>
          <p:cNvPr id="30" name="Rectangle 29"/>
          <p:cNvSpPr/>
          <p:nvPr/>
        </p:nvSpPr>
        <p:spPr>
          <a:xfrm>
            <a:off x="786984" y="4349614"/>
            <a:ext cx="7435264" cy="369332"/>
          </a:xfrm>
          <a:prstGeom prst="rect">
            <a:avLst/>
          </a:prstGeom>
        </p:spPr>
        <p:txBody>
          <a:bodyPr wrap="square">
            <a:spAutoFit/>
          </a:bodyPr>
          <a:lstStyle/>
          <a:p>
            <a:r>
              <a:rPr lang="en-ZA" dirty="0"/>
              <a:t>• Which colour is the least favourite colour?</a:t>
            </a:r>
          </a:p>
        </p:txBody>
      </p:sp>
    </p:spTree>
    <p:extLst>
      <p:ext uri="{BB962C8B-B14F-4D97-AF65-F5344CB8AC3E}">
        <p14:creationId xmlns:p14="http://schemas.microsoft.com/office/powerpoint/2010/main" val="295466135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99803"/>
            <a:ext cx="8219256" cy="1113493"/>
          </a:xfrm>
        </p:spPr>
        <p:txBody>
          <a:bodyPr>
            <a:normAutofit fontScale="90000"/>
          </a:bodyPr>
          <a:lstStyle/>
          <a:p>
            <a:pPr algn="ctr"/>
            <a:br>
              <a:rPr lang="en-ZA" dirty="0"/>
            </a:br>
            <a:r>
              <a:rPr lang="en-ZA" dirty="0"/>
              <a:t>Situations or Issues that can be dealt with through Statistical Methods </a:t>
            </a: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38</a:t>
            </a:fld>
            <a:endParaRPr lang="en-ZA" dirty="0"/>
          </a:p>
        </p:txBody>
      </p:sp>
      <p:sp>
        <p:nvSpPr>
          <p:cNvPr id="4" name="Content Placeholder 3"/>
          <p:cNvSpPr>
            <a:spLocks noGrp="1"/>
          </p:cNvSpPr>
          <p:nvPr>
            <p:ph sz="quarter" idx="1"/>
          </p:nvPr>
        </p:nvSpPr>
        <p:spPr/>
        <p:txBody>
          <a:bodyPr>
            <a:normAutofit fontScale="92500" lnSpcReduction="10000"/>
          </a:bodyPr>
          <a:lstStyle/>
          <a:p>
            <a:pPr marL="0" indent="0">
              <a:buNone/>
            </a:pPr>
            <a:r>
              <a:rPr lang="en-ZA" b="1" dirty="0"/>
              <a:t>Population and Sample</a:t>
            </a:r>
          </a:p>
          <a:p>
            <a:pPr marL="0" indent="0">
              <a:buNone/>
            </a:pPr>
            <a:endParaRPr lang="en-ZA" dirty="0"/>
          </a:p>
          <a:p>
            <a:r>
              <a:rPr lang="en-ZA" dirty="0"/>
              <a:t>A </a:t>
            </a:r>
            <a:r>
              <a:rPr lang="en-ZA" b="1" dirty="0"/>
              <a:t>population</a:t>
            </a:r>
            <a:r>
              <a:rPr lang="en-ZA" dirty="0"/>
              <a:t> is any entire collection (set) of people, animals, plants or things from which we may collect data. It is the entire group we are interested in, which we wish to describe or draw conclusions about. </a:t>
            </a:r>
          </a:p>
          <a:p>
            <a:pPr lvl="0" fontAlgn="base"/>
            <a:r>
              <a:rPr lang="en-GB" dirty="0">
                <a:effectLst>
                  <a:outerShdw sx="0" sy="0">
                    <a:srgbClr val="000000"/>
                  </a:outerShdw>
                </a:effectLst>
              </a:rPr>
              <a:t>For Example: You want to do a study on the sports activities of all 20 – 29 year olds. All 20 – 29 year olds.  year olds will then be seen as the population/census.</a:t>
            </a:r>
            <a:endParaRPr lang="en-ZA" dirty="0">
              <a:effectLst>
                <a:outerShdw sx="0" sy="0">
                  <a:srgbClr val="000000"/>
                </a:outerShdw>
              </a:effectLst>
            </a:endParaRPr>
          </a:p>
          <a:p>
            <a:pPr lvl="0" fontAlgn="base"/>
            <a:r>
              <a:rPr lang="en-GB" dirty="0">
                <a:effectLst>
                  <a:outerShdw sx="0" sy="0">
                    <a:srgbClr val="000000"/>
                  </a:outerShdw>
                </a:effectLst>
              </a:rPr>
              <a:t>In order to make any generalisations about a population, a sample, that is meant to be representative of the population, is often studied. For each population there are many possible samples.</a:t>
            </a:r>
            <a:endParaRPr lang="en-ZA" dirty="0">
              <a:effectLst>
                <a:outerShdw sx="0" sy="0">
                  <a:srgbClr val="000000"/>
                </a:outerShdw>
              </a:effectLst>
            </a:endParaRPr>
          </a:p>
          <a:p>
            <a:pPr marL="0" indent="0">
              <a:buNone/>
            </a:pPr>
            <a:r>
              <a:rPr lang="en-ZA" dirty="0"/>
              <a:t> </a:t>
            </a:r>
          </a:p>
          <a:p>
            <a:pPr marL="0" indent="0">
              <a:buNone/>
            </a:pPr>
            <a:endParaRPr lang="en-ZA" dirty="0"/>
          </a:p>
          <a:p>
            <a:pPr marL="0" indent="0">
              <a:buNone/>
            </a:pPr>
            <a:endParaRPr lang="en-ZA" dirty="0"/>
          </a:p>
          <a:p>
            <a:pPr marL="0" indent="0">
              <a:buNone/>
            </a:pPr>
            <a:endParaRPr lang="en-ZA" dirty="0"/>
          </a:p>
          <a:p>
            <a:pPr marL="0" indent="0">
              <a:buNone/>
            </a:pPr>
            <a:endParaRPr lang="en-ZA" dirty="0"/>
          </a:p>
        </p:txBody>
      </p:sp>
    </p:spTree>
    <p:extLst>
      <p:ext uri="{BB962C8B-B14F-4D97-AF65-F5344CB8AC3E}">
        <p14:creationId xmlns:p14="http://schemas.microsoft.com/office/powerpoint/2010/main" val="144360738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99803"/>
            <a:ext cx="8219256" cy="1113493"/>
          </a:xfrm>
        </p:spPr>
        <p:txBody>
          <a:bodyPr>
            <a:normAutofit fontScale="90000"/>
          </a:bodyPr>
          <a:lstStyle/>
          <a:p>
            <a:pPr algn="ctr"/>
            <a:br>
              <a:rPr lang="en-ZA" dirty="0"/>
            </a:br>
            <a:r>
              <a:rPr lang="en-ZA" dirty="0"/>
              <a:t>Situations or Issues that can be dealt with through Statistical Methods </a:t>
            </a: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39</a:t>
            </a:fld>
            <a:endParaRPr lang="en-ZA" dirty="0"/>
          </a:p>
        </p:txBody>
      </p:sp>
      <p:sp>
        <p:nvSpPr>
          <p:cNvPr id="4" name="Content Placeholder 3"/>
          <p:cNvSpPr>
            <a:spLocks noGrp="1"/>
          </p:cNvSpPr>
          <p:nvPr>
            <p:ph sz="quarter" idx="1"/>
          </p:nvPr>
        </p:nvSpPr>
        <p:spPr>
          <a:xfrm>
            <a:off x="467544" y="1709719"/>
            <a:ext cx="8219256" cy="4680000"/>
          </a:xfrm>
        </p:spPr>
        <p:txBody>
          <a:bodyPr>
            <a:normAutofit/>
          </a:bodyPr>
          <a:lstStyle/>
          <a:p>
            <a:r>
              <a:rPr lang="en-ZA" dirty="0"/>
              <a:t>A </a:t>
            </a:r>
            <a:r>
              <a:rPr lang="en-ZA" b="1" dirty="0"/>
              <a:t>sample</a:t>
            </a:r>
            <a:r>
              <a:rPr lang="en-ZA" dirty="0"/>
              <a:t> is generally selected for study when the population is too large to study as a whole. However, the sample should be representative of the general population. You can usually best achieve this by random sampling.</a:t>
            </a:r>
            <a:br>
              <a:rPr lang="en-ZA" dirty="0"/>
            </a:br>
            <a:endParaRPr lang="en-ZA" dirty="0"/>
          </a:p>
          <a:p>
            <a:pPr lvl="0" fontAlgn="base"/>
            <a:r>
              <a:rPr lang="en-GB" dirty="0">
                <a:effectLst>
                  <a:outerShdw sx="0" sy="0">
                    <a:srgbClr val="000000"/>
                  </a:outerShdw>
                </a:effectLst>
              </a:rPr>
              <a:t>It is impossible to do a study on all 20 – 29 year olds, therefore you need to select a smaller group of 20 – 29  year olds that are representative of the complete population,  your sample can thus be a group of 100 20 – 29 year olds selected from three areas in Gauteng.</a:t>
            </a:r>
            <a:endParaRPr lang="en-ZA" dirty="0">
              <a:effectLst>
                <a:outerShdw sx="0" sy="0">
                  <a:srgbClr val="000000"/>
                </a:outerShdw>
              </a:effectLst>
            </a:endParaRPr>
          </a:p>
          <a:p>
            <a:pPr marL="0" indent="0">
              <a:buNone/>
            </a:pPr>
            <a:endParaRPr lang="en-ZA" dirty="0"/>
          </a:p>
          <a:p>
            <a:pPr marL="0" indent="0">
              <a:buNone/>
            </a:pPr>
            <a:endParaRPr lang="en-ZA" dirty="0"/>
          </a:p>
          <a:p>
            <a:pPr marL="0" indent="0">
              <a:buNone/>
            </a:pPr>
            <a:endParaRPr lang="en-ZA" dirty="0"/>
          </a:p>
          <a:p>
            <a:pPr marL="0" indent="0">
              <a:buNone/>
            </a:pPr>
            <a:endParaRPr lang="en-ZA" dirty="0"/>
          </a:p>
        </p:txBody>
      </p:sp>
    </p:spTree>
    <p:extLst>
      <p:ext uri="{BB962C8B-B14F-4D97-AF65-F5344CB8AC3E}">
        <p14:creationId xmlns:p14="http://schemas.microsoft.com/office/powerpoint/2010/main" val="2217769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Overview</a:t>
            </a:r>
          </a:p>
        </p:txBody>
      </p:sp>
      <p:sp>
        <p:nvSpPr>
          <p:cNvPr id="4" name="Slide Number Placeholder 3"/>
          <p:cNvSpPr>
            <a:spLocks noGrp="1"/>
          </p:cNvSpPr>
          <p:nvPr>
            <p:ph type="sldNum" sz="quarter" idx="12"/>
          </p:nvPr>
        </p:nvSpPr>
        <p:spPr/>
        <p:txBody>
          <a:bodyPr/>
          <a:lstStyle/>
          <a:p>
            <a:fld id="{32F83655-DC73-417F-8B26-EB7A1DBB5382}" type="slidenum">
              <a:rPr lang="en-ZA" smtClean="0"/>
              <a:pPr/>
              <a:t>4</a:t>
            </a:fld>
            <a:endParaRPr lang="en-ZA" dirty="0"/>
          </a:p>
        </p:txBody>
      </p:sp>
      <p:sp>
        <p:nvSpPr>
          <p:cNvPr id="5" name="Content Placeholder 4"/>
          <p:cNvSpPr>
            <a:spLocks noGrp="1"/>
          </p:cNvSpPr>
          <p:nvPr>
            <p:ph sz="quarter" idx="1"/>
          </p:nvPr>
        </p:nvSpPr>
        <p:spPr/>
        <p:txBody>
          <a:bodyPr/>
          <a:lstStyle/>
          <a:p>
            <a:pPr marL="0" lvl="0" indent="0">
              <a:spcBef>
                <a:spcPts val="0"/>
              </a:spcBef>
              <a:buClrTx/>
              <a:buSzTx/>
              <a:buNone/>
            </a:pPr>
            <a:r>
              <a:rPr lang="en-ZA" b="1" dirty="0">
                <a:solidFill>
                  <a:srgbClr val="000066"/>
                </a:solidFill>
              </a:rPr>
              <a:t>The Portfolio of Evidence (PoE)</a:t>
            </a:r>
          </a:p>
          <a:p>
            <a:pPr marL="0" lvl="0" indent="0">
              <a:spcBef>
                <a:spcPts val="0"/>
              </a:spcBef>
              <a:buClrTx/>
              <a:buSzTx/>
              <a:buNone/>
            </a:pPr>
            <a:endParaRPr lang="en-US" dirty="0">
              <a:solidFill>
                <a:srgbClr val="000066"/>
              </a:solidFill>
            </a:endParaRPr>
          </a:p>
          <a:p>
            <a:pPr marL="0" lvl="0" indent="0">
              <a:lnSpc>
                <a:spcPct val="150000"/>
              </a:lnSpc>
              <a:spcBef>
                <a:spcPts val="0"/>
              </a:spcBef>
              <a:buClrTx/>
              <a:buSzTx/>
              <a:buNone/>
            </a:pPr>
            <a:r>
              <a:rPr lang="en-ZA" b="1" dirty="0">
                <a:solidFill>
                  <a:srgbClr val="000066"/>
                </a:solidFill>
              </a:rPr>
              <a:t>Section 1 –	Administrative detail</a:t>
            </a:r>
            <a:endParaRPr lang="en-US" dirty="0">
              <a:solidFill>
                <a:srgbClr val="000066"/>
              </a:solidFill>
            </a:endParaRPr>
          </a:p>
          <a:p>
            <a:pPr marL="0" lvl="0" indent="0">
              <a:lnSpc>
                <a:spcPct val="150000"/>
              </a:lnSpc>
              <a:spcBef>
                <a:spcPts val="0"/>
              </a:spcBef>
              <a:buClrTx/>
              <a:buSzTx/>
              <a:buNone/>
            </a:pPr>
            <a:r>
              <a:rPr lang="en-ZA" b="1" dirty="0">
                <a:solidFill>
                  <a:srgbClr val="000066"/>
                </a:solidFill>
              </a:rPr>
              <a:t>Section 2 – 	Assessment planning</a:t>
            </a:r>
            <a:endParaRPr lang="en-US" dirty="0">
              <a:solidFill>
                <a:srgbClr val="000066"/>
              </a:solidFill>
            </a:endParaRPr>
          </a:p>
          <a:p>
            <a:pPr marL="0" lvl="0" indent="0">
              <a:lnSpc>
                <a:spcPct val="150000"/>
              </a:lnSpc>
              <a:spcBef>
                <a:spcPts val="0"/>
              </a:spcBef>
              <a:buClrTx/>
              <a:buSzTx/>
              <a:buNone/>
            </a:pPr>
            <a:r>
              <a:rPr lang="en-ZA" b="1" dirty="0">
                <a:solidFill>
                  <a:srgbClr val="000066"/>
                </a:solidFill>
              </a:rPr>
              <a:t>Section 3 – 	Assessment design matrix</a:t>
            </a:r>
            <a:endParaRPr lang="en-US" dirty="0">
              <a:solidFill>
                <a:srgbClr val="000066"/>
              </a:solidFill>
            </a:endParaRPr>
          </a:p>
          <a:p>
            <a:pPr marL="0" lvl="0" indent="0">
              <a:lnSpc>
                <a:spcPct val="150000"/>
              </a:lnSpc>
              <a:spcBef>
                <a:spcPts val="0"/>
              </a:spcBef>
              <a:buClrTx/>
              <a:buSzTx/>
              <a:buNone/>
            </a:pPr>
            <a:r>
              <a:rPr lang="en-ZA" b="1" dirty="0">
                <a:solidFill>
                  <a:srgbClr val="000066"/>
                </a:solidFill>
              </a:rPr>
              <a:t>Section 4 – 	Formative assessment activities</a:t>
            </a:r>
            <a:endParaRPr lang="en-US" dirty="0">
              <a:solidFill>
                <a:srgbClr val="000066"/>
              </a:solidFill>
            </a:endParaRPr>
          </a:p>
          <a:p>
            <a:pPr marL="0" lvl="0" indent="0">
              <a:lnSpc>
                <a:spcPct val="150000"/>
              </a:lnSpc>
              <a:spcBef>
                <a:spcPts val="0"/>
              </a:spcBef>
              <a:buClrTx/>
              <a:buSzTx/>
              <a:buNone/>
            </a:pPr>
            <a:r>
              <a:rPr lang="en-ZA" b="1" dirty="0">
                <a:solidFill>
                  <a:srgbClr val="000066"/>
                </a:solidFill>
              </a:rPr>
              <a:t>Section 5 – 	Summative assessment </a:t>
            </a:r>
          </a:p>
          <a:p>
            <a:pPr marL="0" lvl="0" indent="0">
              <a:lnSpc>
                <a:spcPct val="150000"/>
              </a:lnSpc>
              <a:spcBef>
                <a:spcPts val="0"/>
              </a:spcBef>
              <a:buClrTx/>
              <a:buSzTx/>
              <a:buNone/>
            </a:pPr>
            <a:r>
              <a:rPr lang="en-ZA" b="1" dirty="0">
                <a:solidFill>
                  <a:srgbClr val="000066"/>
                </a:solidFill>
              </a:rPr>
              <a:t>		Knowledge questionnaires</a:t>
            </a:r>
            <a:endParaRPr lang="en-US" dirty="0">
              <a:solidFill>
                <a:srgbClr val="000066"/>
              </a:solidFill>
            </a:endParaRPr>
          </a:p>
          <a:p>
            <a:endParaRPr lang="en-ZA" dirty="0"/>
          </a:p>
        </p:txBody>
      </p:sp>
    </p:spTree>
    <p:extLst>
      <p:ext uri="{BB962C8B-B14F-4D97-AF65-F5344CB8AC3E}">
        <p14:creationId xmlns:p14="http://schemas.microsoft.com/office/powerpoint/2010/main" val="236689583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99803"/>
            <a:ext cx="8219256" cy="1113493"/>
          </a:xfrm>
        </p:spPr>
        <p:txBody>
          <a:bodyPr>
            <a:normAutofit fontScale="90000"/>
          </a:bodyPr>
          <a:lstStyle/>
          <a:p>
            <a:pPr algn="ctr"/>
            <a:br>
              <a:rPr lang="en-ZA" dirty="0"/>
            </a:br>
            <a:r>
              <a:rPr lang="en-ZA" dirty="0"/>
              <a:t>Situations or Issues that can be dealt with through Statistical Methods </a:t>
            </a: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40</a:t>
            </a:fld>
            <a:endParaRPr lang="en-ZA" dirty="0"/>
          </a:p>
        </p:txBody>
      </p:sp>
      <p:sp>
        <p:nvSpPr>
          <p:cNvPr id="4" name="Content Placeholder 3"/>
          <p:cNvSpPr>
            <a:spLocks noGrp="1"/>
          </p:cNvSpPr>
          <p:nvPr>
            <p:ph sz="quarter" idx="1"/>
          </p:nvPr>
        </p:nvSpPr>
        <p:spPr/>
        <p:txBody>
          <a:bodyPr>
            <a:normAutofit lnSpcReduction="10000"/>
          </a:bodyPr>
          <a:lstStyle/>
          <a:p>
            <a:pPr marL="0" indent="0">
              <a:buNone/>
            </a:pPr>
            <a:r>
              <a:rPr lang="en-ZA" dirty="0"/>
              <a:t>You will then investigate the sample and draw conclusions about the complete population.</a:t>
            </a:r>
          </a:p>
          <a:p>
            <a:pPr marL="0" indent="0">
              <a:buNone/>
            </a:pPr>
            <a:endParaRPr lang="en-ZA" dirty="0"/>
          </a:p>
          <a:p>
            <a:r>
              <a:rPr lang="en-ZA" dirty="0"/>
              <a:t>It is important that the investigator carefully and completely defines the population before collecting the sample, including a description of the members to be included. </a:t>
            </a:r>
          </a:p>
          <a:p>
            <a:pPr marL="0" indent="0">
              <a:buNone/>
            </a:pPr>
            <a:endParaRPr lang="en-ZA" dirty="0"/>
          </a:p>
          <a:p>
            <a:pPr marL="0" indent="0">
              <a:buNone/>
            </a:pPr>
            <a:r>
              <a:rPr lang="en-ZA" b="1" dirty="0"/>
              <a:t>Example 1:</a:t>
            </a:r>
            <a:endParaRPr lang="en-ZA" dirty="0"/>
          </a:p>
          <a:p>
            <a:pPr lvl="0" fontAlgn="base"/>
            <a:r>
              <a:rPr lang="en-GB" dirty="0">
                <a:effectLst>
                  <a:outerShdw sx="0" sy="0">
                    <a:srgbClr val="000000"/>
                  </a:outerShdw>
                </a:effectLst>
              </a:rPr>
              <a:t>The </a:t>
            </a:r>
            <a:r>
              <a:rPr lang="en-GB" b="1" dirty="0">
                <a:effectLst>
                  <a:outerShdw sx="0" sy="0">
                    <a:srgbClr val="000000"/>
                  </a:outerShdw>
                </a:effectLst>
              </a:rPr>
              <a:t>population </a:t>
            </a:r>
            <a:r>
              <a:rPr lang="en-GB" dirty="0">
                <a:effectLst>
                  <a:outerShdw sx="0" sy="0">
                    <a:srgbClr val="000000"/>
                  </a:outerShdw>
                </a:effectLst>
              </a:rPr>
              <a:t>for a study of employee health might be all employees born in Mpumalanga in the 1980's. </a:t>
            </a:r>
            <a:endParaRPr lang="en-ZA" dirty="0">
              <a:effectLst>
                <a:outerShdw sx="0" sy="0">
                  <a:srgbClr val="000000"/>
                </a:outerShdw>
              </a:effectLst>
            </a:endParaRPr>
          </a:p>
          <a:p>
            <a:pPr lvl="0" fontAlgn="base"/>
            <a:r>
              <a:rPr lang="en-GB" dirty="0">
                <a:effectLst>
                  <a:outerShdw sx="0" sy="0">
                    <a:srgbClr val="000000"/>
                  </a:outerShdw>
                </a:effectLst>
              </a:rPr>
              <a:t>The </a:t>
            </a:r>
            <a:r>
              <a:rPr lang="en-GB" b="1" dirty="0">
                <a:effectLst>
                  <a:outerShdw sx="0" sy="0">
                    <a:srgbClr val="000000"/>
                  </a:outerShdw>
                </a:effectLst>
              </a:rPr>
              <a:t>sample </a:t>
            </a:r>
            <a:r>
              <a:rPr lang="en-GB" dirty="0">
                <a:effectLst>
                  <a:outerShdw sx="0" sy="0">
                    <a:srgbClr val="000000"/>
                  </a:outerShdw>
                </a:effectLst>
              </a:rPr>
              <a:t>might be all babies born on 17th May in any of the years (1980-1989). </a:t>
            </a:r>
            <a:endParaRPr lang="en-ZA" dirty="0">
              <a:effectLst>
                <a:outerShdw sx="0" sy="0">
                  <a:srgbClr val="000000"/>
                </a:outerShdw>
              </a:effectLst>
            </a:endParaRPr>
          </a:p>
          <a:p>
            <a:pPr marL="0" indent="0">
              <a:buNone/>
            </a:pPr>
            <a:endParaRPr lang="en-ZA" dirty="0"/>
          </a:p>
          <a:p>
            <a:pPr marL="0" indent="0">
              <a:buNone/>
            </a:pPr>
            <a:endParaRPr lang="en-ZA" dirty="0"/>
          </a:p>
          <a:p>
            <a:pPr marL="0" indent="0">
              <a:buNone/>
            </a:pPr>
            <a:endParaRPr lang="en-ZA" dirty="0"/>
          </a:p>
          <a:p>
            <a:pPr marL="0" indent="0">
              <a:buNone/>
            </a:pPr>
            <a:endParaRPr lang="en-ZA" dirty="0"/>
          </a:p>
        </p:txBody>
      </p:sp>
    </p:spTree>
    <p:extLst>
      <p:ext uri="{BB962C8B-B14F-4D97-AF65-F5344CB8AC3E}">
        <p14:creationId xmlns:p14="http://schemas.microsoft.com/office/powerpoint/2010/main" val="19712973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99803"/>
            <a:ext cx="8219256" cy="1113493"/>
          </a:xfrm>
        </p:spPr>
        <p:txBody>
          <a:bodyPr>
            <a:normAutofit fontScale="90000"/>
          </a:bodyPr>
          <a:lstStyle/>
          <a:p>
            <a:pPr algn="ctr"/>
            <a:br>
              <a:rPr lang="en-ZA" dirty="0"/>
            </a:br>
            <a:r>
              <a:rPr lang="en-ZA" dirty="0"/>
              <a:t>Situations or Issues that can be dealt with through Statistical Methods </a:t>
            </a: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41</a:t>
            </a:fld>
            <a:endParaRPr lang="en-ZA" dirty="0"/>
          </a:p>
        </p:txBody>
      </p:sp>
      <p:sp>
        <p:nvSpPr>
          <p:cNvPr id="4" name="Content Placeholder 3"/>
          <p:cNvSpPr>
            <a:spLocks noGrp="1"/>
          </p:cNvSpPr>
          <p:nvPr>
            <p:ph sz="quarter" idx="1"/>
          </p:nvPr>
        </p:nvSpPr>
        <p:spPr/>
        <p:txBody>
          <a:bodyPr>
            <a:normAutofit/>
          </a:bodyPr>
          <a:lstStyle/>
          <a:p>
            <a:pPr marL="0" indent="0">
              <a:buNone/>
            </a:pPr>
            <a:r>
              <a:rPr lang="en-ZA" b="1" dirty="0"/>
              <a:t>Example 2</a:t>
            </a:r>
          </a:p>
          <a:p>
            <a:pPr marL="0" indent="0">
              <a:buNone/>
            </a:pPr>
            <a:endParaRPr lang="en-ZA" dirty="0"/>
          </a:p>
          <a:p>
            <a:pPr lvl="0" fontAlgn="base"/>
            <a:r>
              <a:rPr lang="en-GB" dirty="0">
                <a:effectLst>
                  <a:outerShdw sx="0" sy="0">
                    <a:srgbClr val="000000"/>
                  </a:outerShdw>
                </a:effectLst>
              </a:rPr>
              <a:t>If there are a 120 employees in your organisation and you want to obtain information on each member of the group, (all 120), then the group is called the </a:t>
            </a:r>
            <a:r>
              <a:rPr lang="en-GB" b="1" dirty="0">
                <a:effectLst>
                  <a:outerShdw sx="0" sy="0">
                    <a:srgbClr val="000000"/>
                  </a:outerShdw>
                </a:effectLst>
              </a:rPr>
              <a:t>population.</a:t>
            </a:r>
            <a:endParaRPr lang="en-ZA" dirty="0">
              <a:effectLst>
                <a:outerShdw sx="0" sy="0">
                  <a:srgbClr val="000000"/>
                </a:outerShdw>
              </a:effectLst>
            </a:endParaRPr>
          </a:p>
          <a:p>
            <a:pPr lvl="0" fontAlgn="base"/>
            <a:r>
              <a:rPr lang="en-GB" dirty="0">
                <a:effectLst>
                  <a:outerShdw sx="0" sy="0">
                    <a:srgbClr val="000000"/>
                  </a:outerShdw>
                </a:effectLst>
              </a:rPr>
              <a:t>If you however just choose the employees who have birthdays in the first four months of the year, you are using a </a:t>
            </a:r>
            <a:r>
              <a:rPr lang="en-GB" b="1" dirty="0">
                <a:effectLst>
                  <a:outerShdw sx="0" sy="0">
                    <a:srgbClr val="000000"/>
                  </a:outerShdw>
                </a:effectLst>
              </a:rPr>
              <a:t>sample.</a:t>
            </a:r>
            <a:endParaRPr lang="en-ZA" dirty="0">
              <a:effectLst>
                <a:outerShdw sx="0" sy="0">
                  <a:srgbClr val="000000"/>
                </a:outerShdw>
              </a:effectLst>
            </a:endParaRPr>
          </a:p>
          <a:p>
            <a:pPr lvl="0" fontAlgn="base"/>
            <a:r>
              <a:rPr lang="en-GB" dirty="0">
                <a:effectLst>
                  <a:outerShdw sx="0" sy="0">
                    <a:srgbClr val="000000"/>
                  </a:outerShdw>
                </a:effectLst>
              </a:rPr>
              <a:t>A study of the whole population is accurate, but can be difficult to do. A sample is not as accurate, but may be good enough, and it is a lot easier.</a:t>
            </a:r>
            <a:endParaRPr lang="en-ZA" dirty="0">
              <a:effectLst>
                <a:outerShdw sx="0" sy="0">
                  <a:srgbClr val="000000"/>
                </a:outerShdw>
              </a:effectLst>
            </a:endParaRPr>
          </a:p>
          <a:p>
            <a:pPr marL="0" indent="0">
              <a:buNone/>
            </a:pPr>
            <a:endParaRPr lang="en-ZA" dirty="0"/>
          </a:p>
          <a:p>
            <a:pPr marL="0" indent="0">
              <a:buNone/>
            </a:pPr>
            <a:endParaRPr lang="en-ZA" dirty="0"/>
          </a:p>
          <a:p>
            <a:pPr marL="0" indent="0">
              <a:buNone/>
            </a:pPr>
            <a:endParaRPr lang="en-ZA" dirty="0"/>
          </a:p>
          <a:p>
            <a:pPr marL="0" indent="0">
              <a:buNone/>
            </a:pPr>
            <a:endParaRPr lang="en-ZA" dirty="0"/>
          </a:p>
          <a:p>
            <a:pPr marL="0" indent="0">
              <a:buNone/>
            </a:pPr>
            <a:endParaRPr lang="en-ZA" dirty="0"/>
          </a:p>
          <a:p>
            <a:pPr marL="0" indent="0">
              <a:buNone/>
            </a:pPr>
            <a:endParaRPr lang="en-ZA" dirty="0"/>
          </a:p>
        </p:txBody>
      </p:sp>
    </p:spTree>
    <p:extLst>
      <p:ext uri="{BB962C8B-B14F-4D97-AF65-F5344CB8AC3E}">
        <p14:creationId xmlns:p14="http://schemas.microsoft.com/office/powerpoint/2010/main" val="121140448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99803"/>
            <a:ext cx="8219256" cy="1113493"/>
          </a:xfrm>
        </p:spPr>
        <p:txBody>
          <a:bodyPr>
            <a:normAutofit fontScale="90000"/>
          </a:bodyPr>
          <a:lstStyle/>
          <a:p>
            <a:pPr algn="ctr"/>
            <a:br>
              <a:rPr lang="en-ZA" dirty="0"/>
            </a:br>
            <a:r>
              <a:rPr lang="en-ZA" dirty="0"/>
              <a:t>Situations or Issues that can be dealt with through Statistical Methods </a:t>
            </a: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42</a:t>
            </a:fld>
            <a:endParaRPr lang="en-ZA" dirty="0"/>
          </a:p>
        </p:txBody>
      </p:sp>
      <p:sp>
        <p:nvSpPr>
          <p:cNvPr id="4" name="Content Placeholder 3"/>
          <p:cNvSpPr>
            <a:spLocks noGrp="1"/>
          </p:cNvSpPr>
          <p:nvPr>
            <p:ph sz="quarter" idx="1"/>
          </p:nvPr>
        </p:nvSpPr>
        <p:spPr/>
        <p:txBody>
          <a:bodyPr>
            <a:normAutofit fontScale="85000" lnSpcReduction="20000"/>
          </a:bodyPr>
          <a:lstStyle/>
          <a:p>
            <a:r>
              <a:rPr lang="en-ZA" dirty="0"/>
              <a:t>Remember that a sample is a group of units selected from a larger group (the population). </a:t>
            </a:r>
          </a:p>
          <a:p>
            <a:endParaRPr lang="en-ZA" dirty="0"/>
          </a:p>
          <a:p>
            <a:r>
              <a:rPr lang="en-ZA" dirty="0"/>
              <a:t>By studying the sample you can draw valid conclusions about the larger group.</a:t>
            </a:r>
          </a:p>
          <a:p>
            <a:endParaRPr lang="en-ZA" dirty="0"/>
          </a:p>
          <a:p>
            <a:r>
              <a:rPr lang="en-ZA" dirty="0"/>
              <a:t>A unit is a single person, animal, plant or thing which is actually studied by a researcher - the basic objects upon which the study or experiment is carried out. </a:t>
            </a:r>
          </a:p>
          <a:p>
            <a:endParaRPr lang="en-ZA" dirty="0"/>
          </a:p>
          <a:p>
            <a:r>
              <a:rPr lang="en-ZA" dirty="0"/>
              <a:t>For example, a person, a monkey, a sample of soil, a pot of seedlings, a postcode area, or a doctor's practice.</a:t>
            </a:r>
          </a:p>
          <a:p>
            <a:pPr marL="0" indent="0">
              <a:buNone/>
            </a:pPr>
            <a:endParaRPr lang="en-ZA" dirty="0"/>
          </a:p>
          <a:p>
            <a:pPr marL="0" indent="0">
              <a:buNone/>
            </a:pPr>
            <a:r>
              <a:rPr lang="en-ZA" dirty="0"/>
              <a:t> </a:t>
            </a:r>
            <a:r>
              <a:rPr lang="en-ZA" b="1" dirty="0"/>
              <a:t>Consider:</a:t>
            </a:r>
          </a:p>
          <a:p>
            <a:pPr lvl="0" fontAlgn="base"/>
            <a:r>
              <a:rPr lang="en-GB" dirty="0">
                <a:effectLst>
                  <a:outerShdw sx="0" sy="0">
                    <a:srgbClr val="000000"/>
                  </a:outerShdw>
                </a:effectLst>
              </a:rPr>
              <a:t>What is the difference between a population and a sample?</a:t>
            </a:r>
            <a:endParaRPr lang="en-ZA" dirty="0">
              <a:effectLst>
                <a:outerShdw sx="0" sy="0">
                  <a:srgbClr val="000000"/>
                </a:outerShdw>
              </a:effectLst>
            </a:endParaRPr>
          </a:p>
          <a:p>
            <a:endParaRPr lang="en-ZA" dirty="0"/>
          </a:p>
          <a:p>
            <a:pPr marL="0" indent="0">
              <a:buNone/>
            </a:pPr>
            <a:endParaRPr lang="en-ZA" dirty="0"/>
          </a:p>
          <a:p>
            <a:pPr marL="0" indent="0">
              <a:buNone/>
            </a:pPr>
            <a:endParaRPr lang="en-ZA" dirty="0"/>
          </a:p>
          <a:p>
            <a:pPr marL="0" indent="0">
              <a:buNone/>
            </a:pPr>
            <a:endParaRPr lang="en-ZA" dirty="0"/>
          </a:p>
          <a:p>
            <a:pPr marL="0" indent="0">
              <a:buNone/>
            </a:pPr>
            <a:endParaRPr lang="en-ZA" dirty="0"/>
          </a:p>
          <a:p>
            <a:pPr marL="0" indent="0">
              <a:buNone/>
            </a:pPr>
            <a:endParaRPr lang="en-ZA" dirty="0"/>
          </a:p>
          <a:p>
            <a:pPr marL="0" indent="0">
              <a:buNone/>
            </a:pPr>
            <a:endParaRPr lang="en-ZA" dirty="0"/>
          </a:p>
        </p:txBody>
      </p:sp>
    </p:spTree>
    <p:extLst>
      <p:ext uri="{BB962C8B-B14F-4D97-AF65-F5344CB8AC3E}">
        <p14:creationId xmlns:p14="http://schemas.microsoft.com/office/powerpoint/2010/main" val="179895266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br>
              <a:rPr lang="en-ZA" dirty="0"/>
            </a:br>
            <a:r>
              <a:rPr lang="en-ZA" dirty="0"/>
              <a:t>Methods for Collecting, Recording and Organising Data</a:t>
            </a: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43</a:t>
            </a:fld>
            <a:endParaRPr lang="en-ZA" dirty="0"/>
          </a:p>
        </p:txBody>
      </p:sp>
      <p:sp>
        <p:nvSpPr>
          <p:cNvPr id="4" name="Content Placeholder 3"/>
          <p:cNvSpPr>
            <a:spLocks noGrp="1"/>
          </p:cNvSpPr>
          <p:nvPr>
            <p:ph sz="quarter" idx="1"/>
          </p:nvPr>
        </p:nvSpPr>
        <p:spPr/>
        <p:txBody>
          <a:bodyPr/>
          <a:lstStyle/>
          <a:p>
            <a:pPr marL="0" indent="0">
              <a:buNone/>
            </a:pPr>
            <a:r>
              <a:rPr lang="en-ZA" dirty="0"/>
              <a:t>Appropriate methods for collecting, recording and organising data should be used to maximise efficiency and ensure the resolution of a problem or issue. </a:t>
            </a:r>
          </a:p>
          <a:p>
            <a:pPr marL="0" indent="0">
              <a:buNone/>
            </a:pPr>
            <a:endParaRPr lang="en-ZA" dirty="0"/>
          </a:p>
          <a:p>
            <a:pPr marL="0" indent="0">
              <a:buNone/>
            </a:pPr>
            <a:r>
              <a:rPr lang="en-ZA" b="1" dirty="0"/>
              <a:t>The most common techniques/methods used in the collection of data are the following:</a:t>
            </a:r>
          </a:p>
          <a:p>
            <a:pPr lvl="0" fontAlgn="base"/>
            <a:endParaRPr lang="en-ZA" b="1" dirty="0">
              <a:effectLst>
                <a:outerShdw sx="0" sy="0">
                  <a:srgbClr val="000000"/>
                </a:outerShdw>
              </a:effectLst>
            </a:endParaRPr>
          </a:p>
          <a:p>
            <a:pPr lvl="0" fontAlgn="base"/>
            <a:r>
              <a:rPr lang="en-GB" dirty="0">
                <a:effectLst>
                  <a:outerShdw sx="0" sy="0">
                    <a:srgbClr val="000000"/>
                  </a:outerShdw>
                </a:effectLst>
              </a:rPr>
              <a:t>Observation</a:t>
            </a:r>
            <a:endParaRPr lang="en-ZA" dirty="0">
              <a:effectLst>
                <a:outerShdw sx="0" sy="0">
                  <a:srgbClr val="000000"/>
                </a:outerShdw>
              </a:effectLst>
            </a:endParaRPr>
          </a:p>
          <a:p>
            <a:pPr lvl="0" fontAlgn="base"/>
            <a:r>
              <a:rPr lang="en-GB" dirty="0">
                <a:effectLst>
                  <a:outerShdw sx="0" sy="0">
                    <a:srgbClr val="000000"/>
                  </a:outerShdw>
                </a:effectLst>
              </a:rPr>
              <a:t>Personal interview</a:t>
            </a:r>
            <a:endParaRPr lang="en-ZA" dirty="0">
              <a:effectLst>
                <a:outerShdw sx="0" sy="0">
                  <a:srgbClr val="000000"/>
                </a:outerShdw>
              </a:effectLst>
            </a:endParaRPr>
          </a:p>
          <a:p>
            <a:pPr lvl="0" fontAlgn="base"/>
            <a:r>
              <a:rPr lang="en-GB" dirty="0">
                <a:effectLst>
                  <a:outerShdw sx="0" sy="0">
                    <a:srgbClr val="000000"/>
                  </a:outerShdw>
                </a:effectLst>
              </a:rPr>
              <a:t>Using questionnaires</a:t>
            </a:r>
            <a:endParaRPr lang="en-ZA" dirty="0">
              <a:effectLst>
                <a:outerShdw sx="0" sy="0">
                  <a:srgbClr val="000000"/>
                </a:outerShdw>
              </a:effectLst>
            </a:endParaRPr>
          </a:p>
          <a:p>
            <a:endParaRPr lang="en-ZA" dirty="0"/>
          </a:p>
        </p:txBody>
      </p:sp>
    </p:spTree>
    <p:extLst>
      <p:ext uri="{BB962C8B-B14F-4D97-AF65-F5344CB8AC3E}">
        <p14:creationId xmlns:p14="http://schemas.microsoft.com/office/powerpoint/2010/main" val="154952006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br>
              <a:rPr lang="en-ZA" dirty="0"/>
            </a:br>
            <a:r>
              <a:rPr lang="en-ZA" dirty="0"/>
              <a:t>Methods for Collecting, Recording and Organising Data</a:t>
            </a: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44</a:t>
            </a:fld>
            <a:endParaRPr lang="en-ZA" dirty="0"/>
          </a:p>
        </p:txBody>
      </p:sp>
      <p:sp>
        <p:nvSpPr>
          <p:cNvPr id="4" name="Content Placeholder 3"/>
          <p:cNvSpPr>
            <a:spLocks noGrp="1"/>
          </p:cNvSpPr>
          <p:nvPr>
            <p:ph sz="quarter" idx="1"/>
          </p:nvPr>
        </p:nvSpPr>
        <p:spPr/>
        <p:txBody>
          <a:bodyPr/>
          <a:lstStyle/>
          <a:p>
            <a:pPr marL="0" indent="0">
              <a:buNone/>
            </a:pPr>
            <a:r>
              <a:rPr lang="en-ZA" b="1" dirty="0"/>
              <a:t>Observation</a:t>
            </a:r>
          </a:p>
          <a:p>
            <a:pPr marL="0" indent="0">
              <a:buNone/>
            </a:pPr>
            <a:r>
              <a:rPr lang="en-ZA" dirty="0"/>
              <a:t> </a:t>
            </a:r>
          </a:p>
          <a:p>
            <a:r>
              <a:rPr lang="en-ZA" dirty="0"/>
              <a:t>Observing the environment is an appropriate method to use when we cannot ask questions. </a:t>
            </a:r>
          </a:p>
          <a:p>
            <a:endParaRPr lang="en-ZA" dirty="0"/>
          </a:p>
          <a:p>
            <a:r>
              <a:rPr lang="en-ZA" dirty="0"/>
              <a:t>This is used during direct examination and recording of an ongoing activity.</a:t>
            </a:r>
          </a:p>
          <a:p>
            <a:endParaRPr lang="en-ZA" dirty="0"/>
          </a:p>
        </p:txBody>
      </p:sp>
    </p:spTree>
    <p:extLst>
      <p:ext uri="{BB962C8B-B14F-4D97-AF65-F5344CB8AC3E}">
        <p14:creationId xmlns:p14="http://schemas.microsoft.com/office/powerpoint/2010/main" val="15816030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br>
              <a:rPr lang="en-ZA" dirty="0"/>
            </a:br>
            <a:r>
              <a:rPr lang="en-ZA" dirty="0"/>
              <a:t>Methods for Collecting, Recording and Organising Data</a:t>
            </a: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45</a:t>
            </a:fld>
            <a:endParaRPr lang="en-ZA" dirty="0"/>
          </a:p>
        </p:txBody>
      </p:sp>
      <p:graphicFrame>
        <p:nvGraphicFramePr>
          <p:cNvPr id="5" name="Table 4"/>
          <p:cNvGraphicFramePr>
            <a:graphicFrameLocks noGrp="1"/>
          </p:cNvGraphicFramePr>
          <p:nvPr>
            <p:extLst>
              <p:ext uri="{D42A27DB-BD31-4B8C-83A1-F6EECF244321}">
                <p14:modId xmlns:p14="http://schemas.microsoft.com/office/powerpoint/2010/main" val="3491059379"/>
              </p:ext>
            </p:extLst>
          </p:nvPr>
        </p:nvGraphicFramePr>
        <p:xfrm>
          <a:off x="603504" y="1400938"/>
          <a:ext cx="8083296" cy="3575685"/>
        </p:xfrm>
        <a:graphic>
          <a:graphicData uri="http://schemas.openxmlformats.org/drawingml/2006/table">
            <a:tbl>
              <a:tblPr firstRow="1" firstCol="1" bandRow="1">
                <a:tableStyleId>{5C22544A-7EE6-4342-B048-85BDC9FD1C3A}</a:tableStyleId>
              </a:tblPr>
              <a:tblGrid>
                <a:gridCol w="4041212">
                  <a:extLst>
                    <a:ext uri="{9D8B030D-6E8A-4147-A177-3AD203B41FA5}">
                      <a16:colId xmlns:a16="http://schemas.microsoft.com/office/drawing/2014/main" val="20000"/>
                    </a:ext>
                  </a:extLst>
                </a:gridCol>
                <a:gridCol w="4042084">
                  <a:extLst>
                    <a:ext uri="{9D8B030D-6E8A-4147-A177-3AD203B41FA5}">
                      <a16:colId xmlns:a16="http://schemas.microsoft.com/office/drawing/2014/main" val="20001"/>
                    </a:ext>
                  </a:extLst>
                </a:gridCol>
              </a:tblGrid>
              <a:tr h="0">
                <a:tc>
                  <a:txBody>
                    <a:bodyPr/>
                    <a:lstStyle/>
                    <a:p>
                      <a:pPr algn="ctr">
                        <a:lnSpc>
                          <a:spcPct val="150000"/>
                        </a:lnSpc>
                        <a:spcAft>
                          <a:spcPts val="0"/>
                        </a:spcAft>
                      </a:pPr>
                      <a:r>
                        <a:rPr lang="en-US" sz="1800" dirty="0">
                          <a:effectLst/>
                        </a:rPr>
                        <a:t>Advantages</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4"/>
                    </a:solidFill>
                  </a:tcPr>
                </a:tc>
                <a:tc>
                  <a:txBody>
                    <a:bodyPr/>
                    <a:lstStyle/>
                    <a:p>
                      <a:pPr algn="ctr">
                        <a:lnSpc>
                          <a:spcPct val="150000"/>
                        </a:lnSpc>
                        <a:spcAft>
                          <a:spcPts val="0"/>
                        </a:spcAft>
                      </a:pPr>
                      <a:r>
                        <a:rPr lang="en-US" sz="1800" dirty="0">
                          <a:effectLst/>
                        </a:rPr>
                        <a:t>Disadvantages</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4"/>
                    </a:solidFill>
                  </a:tcPr>
                </a:tc>
                <a:extLst>
                  <a:ext uri="{0D108BD9-81ED-4DB2-BD59-A6C34878D82A}">
                    <a16:rowId xmlns:a16="http://schemas.microsoft.com/office/drawing/2014/main" val="10000"/>
                  </a:ext>
                </a:extLst>
              </a:tr>
              <a:tr h="0">
                <a:tc>
                  <a:txBody>
                    <a:bodyPr/>
                    <a:lstStyle/>
                    <a:p>
                      <a:pPr marL="0" lvl="0" indent="0" algn="just">
                        <a:lnSpc>
                          <a:spcPct val="150000"/>
                        </a:lnSpc>
                        <a:spcAft>
                          <a:spcPts val="0"/>
                        </a:spcAft>
                        <a:buFontTx/>
                        <a:buNone/>
                      </a:pPr>
                      <a:r>
                        <a:rPr lang="en-US" sz="1800" b="0" dirty="0">
                          <a:solidFill>
                            <a:schemeClr val="tx1"/>
                          </a:solidFill>
                          <a:effectLst/>
                        </a:rPr>
                        <a:t>Problems such as incomplete or distorted recall are avoided.</a:t>
                      </a:r>
                      <a:endParaRPr lang="en-ZA"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85000"/>
                      </a:schemeClr>
                    </a:solidFill>
                  </a:tcPr>
                </a:tc>
                <a:tc>
                  <a:txBody>
                    <a:bodyPr/>
                    <a:lstStyle/>
                    <a:p>
                      <a:pPr marL="0" lvl="0" indent="0" algn="just">
                        <a:lnSpc>
                          <a:spcPct val="150000"/>
                        </a:lnSpc>
                        <a:spcAft>
                          <a:spcPts val="0"/>
                        </a:spcAft>
                        <a:buFontTx/>
                        <a:buNone/>
                      </a:pPr>
                      <a:r>
                        <a:rPr lang="en-US" sz="1800" b="0" dirty="0">
                          <a:solidFill>
                            <a:schemeClr val="tx1"/>
                          </a:solidFill>
                          <a:effectLst/>
                        </a:rPr>
                        <a:t>The observer or instrument must be free of bias and must accurately record the extent of interest. This could be time-consuming.</a:t>
                      </a:r>
                      <a:endParaRPr lang="en-ZA"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85000"/>
                      </a:schemeClr>
                    </a:solidFill>
                  </a:tcPr>
                </a:tc>
                <a:extLst>
                  <a:ext uri="{0D108BD9-81ED-4DB2-BD59-A6C34878D82A}">
                    <a16:rowId xmlns:a16="http://schemas.microsoft.com/office/drawing/2014/main" val="10001"/>
                  </a:ext>
                </a:extLst>
              </a:tr>
              <a:tr h="0">
                <a:tc>
                  <a:txBody>
                    <a:bodyPr/>
                    <a:lstStyle/>
                    <a:p>
                      <a:pPr marL="0" lvl="0" indent="0" algn="just">
                        <a:lnSpc>
                          <a:spcPct val="150000"/>
                        </a:lnSpc>
                        <a:spcAft>
                          <a:spcPts val="0"/>
                        </a:spcAft>
                        <a:buFontTx/>
                        <a:buNone/>
                      </a:pPr>
                      <a:r>
                        <a:rPr lang="en-US" sz="1800" b="0" dirty="0">
                          <a:solidFill>
                            <a:schemeClr val="tx1"/>
                          </a:solidFill>
                          <a:effectLst/>
                        </a:rPr>
                        <a:t>Data can be gathered more or less continuously over an extended time period. </a:t>
                      </a:r>
                      <a:endParaRPr lang="en-ZA"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85000"/>
                      </a:schemeClr>
                    </a:solidFill>
                  </a:tcPr>
                </a:tc>
                <a:tc>
                  <a:txBody>
                    <a:bodyPr/>
                    <a:lstStyle/>
                    <a:p>
                      <a:pPr marL="0" lvl="0" indent="0" algn="just">
                        <a:lnSpc>
                          <a:spcPct val="150000"/>
                        </a:lnSpc>
                        <a:spcAft>
                          <a:spcPts val="0"/>
                        </a:spcAft>
                        <a:buFontTx/>
                        <a:buNone/>
                      </a:pPr>
                      <a:r>
                        <a:rPr lang="en-US" sz="1800" b="0" dirty="0">
                          <a:solidFill>
                            <a:schemeClr val="tx1"/>
                          </a:solidFill>
                          <a:effectLst/>
                        </a:rPr>
                        <a:t>Observation may cause inaccurate results as the individuals who are under observation may be aware of this fact and as a result their behaviour may be biased.</a:t>
                      </a:r>
                      <a:endParaRPr lang="en-ZA"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85000"/>
                      </a:schemeClr>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73293615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br>
              <a:rPr lang="en-ZA" dirty="0"/>
            </a:br>
            <a:r>
              <a:rPr lang="en-ZA" dirty="0"/>
              <a:t>Methods for Collecting, Recording and Organising Data</a:t>
            </a: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46</a:t>
            </a:fld>
            <a:endParaRPr lang="en-ZA" dirty="0"/>
          </a:p>
        </p:txBody>
      </p:sp>
      <p:sp>
        <p:nvSpPr>
          <p:cNvPr id="4" name="Rectangle 3"/>
          <p:cNvSpPr/>
          <p:nvPr/>
        </p:nvSpPr>
        <p:spPr>
          <a:xfrm>
            <a:off x="467544" y="1437839"/>
            <a:ext cx="8219256" cy="3323987"/>
          </a:xfrm>
          <a:prstGeom prst="rect">
            <a:avLst/>
          </a:prstGeom>
        </p:spPr>
        <p:txBody>
          <a:bodyPr wrap="square">
            <a:spAutoFit/>
          </a:bodyPr>
          <a:lstStyle/>
          <a:p>
            <a:r>
              <a:rPr lang="en-ZA" sz="2400" b="1" dirty="0"/>
              <a:t>Personal Interview</a:t>
            </a:r>
          </a:p>
          <a:p>
            <a:endParaRPr lang="en-ZA" dirty="0"/>
          </a:p>
          <a:p>
            <a:pPr marL="342900" indent="-342900">
              <a:buFont typeface="Arial" panose="020B0604020202020204" pitchFamily="34" charset="0"/>
              <a:buChar char="•"/>
            </a:pPr>
            <a:r>
              <a:rPr lang="en-ZA" sz="2400" dirty="0"/>
              <a:t>The direct asking of appropriate questions  can be used to gather information. </a:t>
            </a:r>
          </a:p>
          <a:p>
            <a:pPr marL="342900" indent="-342900">
              <a:buFont typeface="Arial" panose="020B0604020202020204" pitchFamily="34" charset="0"/>
              <a:buChar char="•"/>
            </a:pPr>
            <a:endParaRPr lang="en-ZA" sz="2400" dirty="0"/>
          </a:p>
          <a:p>
            <a:pPr marL="342900" indent="-342900">
              <a:buFont typeface="Arial" panose="020B0604020202020204" pitchFamily="34" charset="0"/>
              <a:buChar char="•"/>
            </a:pPr>
            <a:r>
              <a:rPr lang="en-ZA" sz="2400" dirty="0"/>
              <a:t>It is important however that the interviewer asks questions that are printed on a questionnaire and records the respondent’s answers in designated spaces on the questionnaire.</a:t>
            </a:r>
            <a:r>
              <a:rPr lang="en-ZA" dirty="0"/>
              <a:t>	 </a:t>
            </a:r>
          </a:p>
        </p:txBody>
      </p:sp>
    </p:spTree>
    <p:extLst>
      <p:ext uri="{BB962C8B-B14F-4D97-AF65-F5344CB8AC3E}">
        <p14:creationId xmlns:p14="http://schemas.microsoft.com/office/powerpoint/2010/main" val="66756598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5777" y="197038"/>
            <a:ext cx="8219256" cy="1008000"/>
          </a:xfrm>
        </p:spPr>
        <p:txBody>
          <a:bodyPr>
            <a:normAutofit fontScale="90000"/>
          </a:bodyPr>
          <a:lstStyle/>
          <a:p>
            <a:pPr algn="ctr"/>
            <a:br>
              <a:rPr lang="en-ZA" dirty="0"/>
            </a:br>
            <a:r>
              <a:rPr lang="en-ZA" dirty="0"/>
              <a:t>Methods for Collecting, Recording and Organising Data</a:t>
            </a: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47</a:t>
            </a:fld>
            <a:endParaRPr lang="en-ZA" dirty="0"/>
          </a:p>
        </p:txBody>
      </p:sp>
      <p:sp>
        <p:nvSpPr>
          <p:cNvPr id="4" name="Rectangle 3"/>
          <p:cNvSpPr/>
          <p:nvPr/>
        </p:nvSpPr>
        <p:spPr>
          <a:xfrm>
            <a:off x="467544" y="1437839"/>
            <a:ext cx="8219256" cy="369332"/>
          </a:xfrm>
          <a:prstGeom prst="rect">
            <a:avLst/>
          </a:prstGeom>
        </p:spPr>
        <p:txBody>
          <a:bodyPr wrap="square">
            <a:spAutoFit/>
          </a:bodyPr>
          <a:lstStyle/>
          <a:p>
            <a:r>
              <a:rPr lang="en-ZA" dirty="0"/>
              <a:t>	 </a:t>
            </a:r>
          </a:p>
        </p:txBody>
      </p:sp>
      <p:graphicFrame>
        <p:nvGraphicFramePr>
          <p:cNvPr id="5" name="Table 4"/>
          <p:cNvGraphicFramePr>
            <a:graphicFrameLocks noGrp="1"/>
          </p:cNvGraphicFramePr>
          <p:nvPr>
            <p:extLst>
              <p:ext uri="{D42A27DB-BD31-4B8C-83A1-F6EECF244321}">
                <p14:modId xmlns:p14="http://schemas.microsoft.com/office/powerpoint/2010/main" val="3459782997"/>
              </p:ext>
            </p:extLst>
          </p:nvPr>
        </p:nvGraphicFramePr>
        <p:xfrm>
          <a:off x="467544" y="1282638"/>
          <a:ext cx="8195722" cy="4972289"/>
        </p:xfrm>
        <a:graphic>
          <a:graphicData uri="http://schemas.openxmlformats.org/drawingml/2006/table">
            <a:tbl>
              <a:tblPr firstRow="1" firstCol="1" bandRow="1">
                <a:tableStyleId>{5C22544A-7EE6-4342-B048-85BDC9FD1C3A}</a:tableStyleId>
              </a:tblPr>
              <a:tblGrid>
                <a:gridCol w="4108263">
                  <a:extLst>
                    <a:ext uri="{9D8B030D-6E8A-4147-A177-3AD203B41FA5}">
                      <a16:colId xmlns:a16="http://schemas.microsoft.com/office/drawing/2014/main" val="20000"/>
                    </a:ext>
                  </a:extLst>
                </a:gridCol>
                <a:gridCol w="4087459">
                  <a:extLst>
                    <a:ext uri="{9D8B030D-6E8A-4147-A177-3AD203B41FA5}">
                      <a16:colId xmlns:a16="http://schemas.microsoft.com/office/drawing/2014/main" val="20001"/>
                    </a:ext>
                  </a:extLst>
                </a:gridCol>
              </a:tblGrid>
              <a:tr h="379051">
                <a:tc>
                  <a:txBody>
                    <a:bodyPr/>
                    <a:lstStyle/>
                    <a:p>
                      <a:pPr algn="ctr">
                        <a:lnSpc>
                          <a:spcPct val="150000"/>
                        </a:lnSpc>
                        <a:spcAft>
                          <a:spcPts val="0"/>
                        </a:spcAft>
                      </a:pPr>
                      <a:r>
                        <a:rPr lang="en-US" sz="1600" b="0" dirty="0">
                          <a:solidFill>
                            <a:schemeClr val="tx1"/>
                          </a:solidFill>
                          <a:effectLst/>
                        </a:rPr>
                        <a:t>Advantages</a:t>
                      </a:r>
                      <a:endParaRPr lang="en-ZA" sz="1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4"/>
                    </a:solidFill>
                  </a:tcPr>
                </a:tc>
                <a:tc>
                  <a:txBody>
                    <a:bodyPr/>
                    <a:lstStyle/>
                    <a:p>
                      <a:pPr algn="ctr">
                        <a:lnSpc>
                          <a:spcPct val="150000"/>
                        </a:lnSpc>
                        <a:spcAft>
                          <a:spcPts val="0"/>
                        </a:spcAft>
                      </a:pPr>
                      <a:r>
                        <a:rPr lang="en-US" sz="1600" b="0" dirty="0">
                          <a:solidFill>
                            <a:schemeClr val="tx1"/>
                          </a:solidFill>
                          <a:effectLst/>
                        </a:rPr>
                        <a:t>Disadvantages</a:t>
                      </a:r>
                      <a:endParaRPr lang="en-ZA" sz="1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4"/>
                    </a:solidFill>
                  </a:tcPr>
                </a:tc>
                <a:extLst>
                  <a:ext uri="{0D108BD9-81ED-4DB2-BD59-A6C34878D82A}">
                    <a16:rowId xmlns:a16="http://schemas.microsoft.com/office/drawing/2014/main" val="10000"/>
                  </a:ext>
                </a:extLst>
              </a:tr>
              <a:tr h="758102">
                <a:tc>
                  <a:txBody>
                    <a:bodyPr/>
                    <a:lstStyle/>
                    <a:p>
                      <a:pPr marL="0" lvl="0" indent="0" algn="l">
                        <a:lnSpc>
                          <a:spcPct val="150000"/>
                        </a:lnSpc>
                        <a:spcAft>
                          <a:spcPts val="0"/>
                        </a:spcAft>
                        <a:buFontTx/>
                        <a:buNone/>
                      </a:pPr>
                      <a:r>
                        <a:rPr lang="en-US" sz="1800" b="0" dirty="0">
                          <a:solidFill>
                            <a:schemeClr val="tx1"/>
                          </a:solidFill>
                          <a:effectLst/>
                        </a:rPr>
                        <a:t>People respond much more readily when they are approached directly.</a:t>
                      </a:r>
                      <a:endParaRPr lang="en-ZA"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lumMod val="85000"/>
                      </a:schemeClr>
                    </a:solidFill>
                  </a:tcPr>
                </a:tc>
                <a:tc>
                  <a:txBody>
                    <a:bodyPr/>
                    <a:lstStyle/>
                    <a:p>
                      <a:pPr marL="0" lvl="0" indent="0" algn="l">
                        <a:lnSpc>
                          <a:spcPct val="150000"/>
                        </a:lnSpc>
                        <a:spcAft>
                          <a:spcPts val="0"/>
                        </a:spcAft>
                        <a:buFontTx/>
                        <a:buNone/>
                      </a:pPr>
                      <a:r>
                        <a:rPr lang="en-US" sz="1800" b="0" dirty="0">
                          <a:solidFill>
                            <a:schemeClr val="tx1"/>
                          </a:solidFill>
                          <a:effectLst/>
                        </a:rPr>
                        <a:t>The interviewer may not follow directions for selecting respondents.</a:t>
                      </a:r>
                      <a:endParaRPr lang="en-ZA"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85000"/>
                      </a:schemeClr>
                    </a:solidFill>
                  </a:tcPr>
                </a:tc>
                <a:extLst>
                  <a:ext uri="{0D108BD9-81ED-4DB2-BD59-A6C34878D82A}">
                    <a16:rowId xmlns:a16="http://schemas.microsoft.com/office/drawing/2014/main" val="10001"/>
                  </a:ext>
                </a:extLst>
              </a:tr>
              <a:tr h="1516204">
                <a:tc>
                  <a:txBody>
                    <a:bodyPr/>
                    <a:lstStyle/>
                    <a:p>
                      <a:pPr marL="0" lvl="0" indent="0" algn="l">
                        <a:lnSpc>
                          <a:spcPct val="150000"/>
                        </a:lnSpc>
                        <a:spcAft>
                          <a:spcPts val="0"/>
                        </a:spcAft>
                        <a:buFontTx/>
                        <a:buNone/>
                      </a:pPr>
                      <a:r>
                        <a:rPr lang="en-US" sz="1800" b="0" dirty="0">
                          <a:solidFill>
                            <a:schemeClr val="tx1"/>
                          </a:solidFill>
                          <a:effectLst/>
                        </a:rPr>
                        <a:t>Direct contact reduces misinterpretations.</a:t>
                      </a:r>
                      <a:endParaRPr lang="en-ZA"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85000"/>
                      </a:schemeClr>
                    </a:solidFill>
                  </a:tcPr>
                </a:tc>
                <a:tc>
                  <a:txBody>
                    <a:bodyPr/>
                    <a:lstStyle/>
                    <a:p>
                      <a:pPr marL="0" lvl="0" indent="0" algn="just">
                        <a:lnSpc>
                          <a:spcPct val="150000"/>
                        </a:lnSpc>
                        <a:spcAft>
                          <a:spcPts val="0"/>
                        </a:spcAft>
                        <a:buFontTx/>
                        <a:buNone/>
                      </a:pPr>
                      <a:r>
                        <a:rPr lang="en-US" sz="1800" b="0" dirty="0">
                          <a:solidFill>
                            <a:schemeClr val="tx1"/>
                          </a:solidFill>
                          <a:effectLst/>
                        </a:rPr>
                        <a:t>The respondent may be influenced by the manner in which the interviewer asks questions or uses body language. </a:t>
                      </a:r>
                      <a:endParaRPr lang="en-ZA"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85000"/>
                      </a:schemeClr>
                    </a:solidFill>
                  </a:tcPr>
                </a:tc>
                <a:extLst>
                  <a:ext uri="{0D108BD9-81ED-4DB2-BD59-A6C34878D82A}">
                    <a16:rowId xmlns:a16="http://schemas.microsoft.com/office/drawing/2014/main" val="10002"/>
                  </a:ext>
                </a:extLst>
              </a:tr>
              <a:tr h="1516204">
                <a:tc>
                  <a:txBody>
                    <a:bodyPr/>
                    <a:lstStyle/>
                    <a:p>
                      <a:pPr marL="0" lvl="0" indent="0" algn="just">
                        <a:lnSpc>
                          <a:spcPct val="150000"/>
                        </a:lnSpc>
                        <a:spcAft>
                          <a:spcPts val="0"/>
                        </a:spcAft>
                        <a:buFontTx/>
                        <a:buNone/>
                      </a:pPr>
                      <a:r>
                        <a:rPr lang="en-US" sz="1800" b="0" dirty="0">
                          <a:solidFill>
                            <a:schemeClr val="tx1"/>
                          </a:solidFill>
                          <a:effectLst/>
                        </a:rPr>
                        <a:t>The face to face communication allows the interviewer to observe the respondent’s reactions to </a:t>
                      </a:r>
                      <a:r>
                        <a:rPr lang="en-US" sz="2000" b="0" dirty="0">
                          <a:solidFill>
                            <a:schemeClr val="tx1"/>
                          </a:solidFill>
                          <a:effectLst/>
                        </a:rPr>
                        <a:t>particular</a:t>
                      </a:r>
                      <a:r>
                        <a:rPr lang="en-US" sz="1800" b="0" dirty="0">
                          <a:solidFill>
                            <a:schemeClr val="tx1"/>
                          </a:solidFill>
                          <a:effectLst/>
                        </a:rPr>
                        <a:t> questions.</a:t>
                      </a:r>
                      <a:endParaRPr lang="en-ZA"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85000"/>
                      </a:schemeClr>
                    </a:solidFill>
                  </a:tcPr>
                </a:tc>
                <a:tc>
                  <a:txBody>
                    <a:bodyPr/>
                    <a:lstStyle/>
                    <a:p>
                      <a:pPr marL="0" lvl="0" indent="0" algn="just">
                        <a:lnSpc>
                          <a:spcPct val="150000"/>
                        </a:lnSpc>
                        <a:spcAft>
                          <a:spcPts val="0"/>
                        </a:spcAft>
                        <a:buFontTx/>
                        <a:buNone/>
                      </a:pPr>
                      <a:r>
                        <a:rPr lang="en-US" sz="1800" b="0" dirty="0">
                          <a:solidFill>
                            <a:schemeClr val="tx1"/>
                          </a:solidFill>
                          <a:effectLst/>
                        </a:rPr>
                        <a:t>The interviewer may make errors in recording the respondent’s answers.</a:t>
                      </a:r>
                      <a:endParaRPr lang="en-ZA"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85000"/>
                      </a:schemeClr>
                    </a:solidFill>
                  </a:tcPr>
                </a:tc>
                <a:extLst>
                  <a:ext uri="{0D108BD9-81ED-4DB2-BD59-A6C34878D82A}">
                    <a16:rowId xmlns:a16="http://schemas.microsoft.com/office/drawing/2014/main" val="10003"/>
                  </a:ext>
                </a:extLst>
              </a:tr>
              <a:tr h="758102">
                <a:tc>
                  <a:txBody>
                    <a:bodyPr/>
                    <a:lstStyle/>
                    <a:p>
                      <a:pPr marL="0" lvl="0" indent="0" algn="just">
                        <a:lnSpc>
                          <a:spcPct val="150000"/>
                        </a:lnSpc>
                        <a:spcAft>
                          <a:spcPts val="0"/>
                        </a:spcAft>
                        <a:buFontTx/>
                        <a:buNone/>
                      </a:pPr>
                      <a:r>
                        <a:rPr lang="en-US" sz="1800" b="0" dirty="0">
                          <a:solidFill>
                            <a:schemeClr val="tx1"/>
                          </a:solidFill>
                          <a:effectLst/>
                        </a:rPr>
                        <a:t>The interviewer is able to collect relevant supplementary information.</a:t>
                      </a:r>
                      <a:endParaRPr lang="en-ZA"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85000"/>
                      </a:schemeClr>
                    </a:solidFill>
                  </a:tcPr>
                </a:tc>
                <a:tc>
                  <a:txBody>
                    <a:bodyPr/>
                    <a:lstStyle/>
                    <a:p>
                      <a:pPr marL="0" lvl="0" indent="0" algn="just">
                        <a:lnSpc>
                          <a:spcPct val="150000"/>
                        </a:lnSpc>
                        <a:spcAft>
                          <a:spcPts val="0"/>
                        </a:spcAft>
                        <a:buFontTx/>
                        <a:buNone/>
                      </a:pPr>
                      <a:r>
                        <a:rPr lang="en-US" sz="1800" b="0" dirty="0">
                          <a:solidFill>
                            <a:schemeClr val="tx1"/>
                          </a:solidFill>
                          <a:effectLst/>
                        </a:rPr>
                        <a:t>The respondent may not answer as truthfully as expected.</a:t>
                      </a:r>
                      <a:endParaRPr lang="en-ZA"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85000"/>
                      </a:schemeClr>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50693708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5777" y="197038"/>
            <a:ext cx="8219256" cy="1008000"/>
          </a:xfrm>
        </p:spPr>
        <p:txBody>
          <a:bodyPr>
            <a:normAutofit fontScale="90000"/>
          </a:bodyPr>
          <a:lstStyle/>
          <a:p>
            <a:pPr algn="ctr"/>
            <a:br>
              <a:rPr lang="en-ZA" dirty="0"/>
            </a:br>
            <a:r>
              <a:rPr lang="en-ZA" dirty="0"/>
              <a:t>Methods for Collecting, Recording and Organising Data</a:t>
            </a: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48</a:t>
            </a:fld>
            <a:endParaRPr lang="en-ZA" dirty="0"/>
          </a:p>
        </p:txBody>
      </p:sp>
      <p:sp>
        <p:nvSpPr>
          <p:cNvPr id="4" name="Rectangle 3"/>
          <p:cNvSpPr/>
          <p:nvPr/>
        </p:nvSpPr>
        <p:spPr>
          <a:xfrm>
            <a:off x="467544" y="1437839"/>
            <a:ext cx="8219256" cy="4708981"/>
          </a:xfrm>
          <a:prstGeom prst="rect">
            <a:avLst/>
          </a:prstGeom>
        </p:spPr>
        <p:txBody>
          <a:bodyPr wrap="square">
            <a:spAutoFit/>
          </a:bodyPr>
          <a:lstStyle/>
          <a:p>
            <a:r>
              <a:rPr lang="en-ZA" sz="2400" b="1" dirty="0"/>
              <a:t>Questionnaires/Surveys</a:t>
            </a:r>
          </a:p>
          <a:p>
            <a:endParaRPr lang="en-ZA" sz="2400" dirty="0"/>
          </a:p>
          <a:p>
            <a:r>
              <a:rPr lang="en-ZA" sz="2400" dirty="0"/>
              <a:t> </a:t>
            </a:r>
          </a:p>
          <a:p>
            <a:r>
              <a:rPr lang="en-ZA" sz="2400" b="1" dirty="0"/>
              <a:t>This is used when individuals are asked to complete questionnaires on their own. </a:t>
            </a:r>
          </a:p>
          <a:p>
            <a:r>
              <a:rPr lang="en-ZA" sz="2400" b="1" dirty="0"/>
              <a:t>Questionnaires are :</a:t>
            </a:r>
          </a:p>
          <a:p>
            <a:endParaRPr lang="en-ZA" sz="2400" dirty="0"/>
          </a:p>
          <a:p>
            <a:r>
              <a:rPr lang="en-ZA" sz="2400" dirty="0"/>
              <a:t>•Normally used in surveys when we want to collect information that we can use to solve a particular problem. </a:t>
            </a:r>
          </a:p>
          <a:p>
            <a:r>
              <a:rPr lang="en-ZA" sz="2400" dirty="0"/>
              <a:t>•Only effective if the questions are direct and relate to our research.</a:t>
            </a:r>
          </a:p>
          <a:p>
            <a:r>
              <a:rPr lang="en-ZA" dirty="0"/>
              <a:t> </a:t>
            </a:r>
          </a:p>
          <a:p>
            <a:r>
              <a:rPr lang="en-ZA" dirty="0"/>
              <a:t>	 </a:t>
            </a:r>
          </a:p>
        </p:txBody>
      </p:sp>
    </p:spTree>
    <p:extLst>
      <p:ext uri="{BB962C8B-B14F-4D97-AF65-F5344CB8AC3E}">
        <p14:creationId xmlns:p14="http://schemas.microsoft.com/office/powerpoint/2010/main" val="332286240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5777" y="197038"/>
            <a:ext cx="8219256" cy="1008000"/>
          </a:xfrm>
        </p:spPr>
        <p:txBody>
          <a:bodyPr>
            <a:normAutofit fontScale="90000"/>
          </a:bodyPr>
          <a:lstStyle/>
          <a:p>
            <a:pPr algn="ctr"/>
            <a:br>
              <a:rPr lang="en-ZA" dirty="0"/>
            </a:br>
            <a:r>
              <a:rPr lang="en-ZA" dirty="0"/>
              <a:t>Methods for Collecting, Recording and Organising Data</a:t>
            </a: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49</a:t>
            </a:fld>
            <a:endParaRPr lang="en-ZA" dirty="0"/>
          </a:p>
        </p:txBody>
      </p:sp>
      <p:sp>
        <p:nvSpPr>
          <p:cNvPr id="4" name="Rectangle 3"/>
          <p:cNvSpPr/>
          <p:nvPr/>
        </p:nvSpPr>
        <p:spPr>
          <a:xfrm>
            <a:off x="467544" y="1437839"/>
            <a:ext cx="8219256" cy="1015663"/>
          </a:xfrm>
          <a:prstGeom prst="rect">
            <a:avLst/>
          </a:prstGeom>
        </p:spPr>
        <p:txBody>
          <a:bodyPr wrap="square">
            <a:spAutoFit/>
          </a:bodyPr>
          <a:lstStyle/>
          <a:p>
            <a:r>
              <a:rPr lang="en-ZA" sz="2400" b="1" dirty="0"/>
              <a:t> </a:t>
            </a:r>
          </a:p>
          <a:p>
            <a:r>
              <a:rPr lang="en-ZA" dirty="0"/>
              <a:t> </a:t>
            </a:r>
          </a:p>
          <a:p>
            <a:r>
              <a:rPr lang="en-ZA" dirty="0"/>
              <a:t>	 </a:t>
            </a:r>
          </a:p>
        </p:txBody>
      </p:sp>
      <p:graphicFrame>
        <p:nvGraphicFramePr>
          <p:cNvPr id="5" name="Table 4"/>
          <p:cNvGraphicFramePr>
            <a:graphicFrameLocks noGrp="1"/>
          </p:cNvGraphicFramePr>
          <p:nvPr>
            <p:extLst>
              <p:ext uri="{D42A27DB-BD31-4B8C-83A1-F6EECF244321}">
                <p14:modId xmlns:p14="http://schemas.microsoft.com/office/powerpoint/2010/main" val="963923741"/>
              </p:ext>
            </p:extLst>
          </p:nvPr>
        </p:nvGraphicFramePr>
        <p:xfrm>
          <a:off x="818041" y="1623683"/>
          <a:ext cx="7518262" cy="3533140"/>
        </p:xfrm>
        <a:graphic>
          <a:graphicData uri="http://schemas.openxmlformats.org/drawingml/2006/table">
            <a:tbl>
              <a:tblPr firstRow="1" firstCol="1" bandRow="1">
                <a:tableStyleId>{5C22544A-7EE6-4342-B048-85BDC9FD1C3A}</a:tableStyleId>
              </a:tblPr>
              <a:tblGrid>
                <a:gridCol w="3758716">
                  <a:extLst>
                    <a:ext uri="{9D8B030D-6E8A-4147-A177-3AD203B41FA5}">
                      <a16:colId xmlns:a16="http://schemas.microsoft.com/office/drawing/2014/main" val="20000"/>
                    </a:ext>
                  </a:extLst>
                </a:gridCol>
                <a:gridCol w="3759546">
                  <a:extLst>
                    <a:ext uri="{9D8B030D-6E8A-4147-A177-3AD203B41FA5}">
                      <a16:colId xmlns:a16="http://schemas.microsoft.com/office/drawing/2014/main" val="20001"/>
                    </a:ext>
                  </a:extLst>
                </a:gridCol>
              </a:tblGrid>
              <a:tr h="0">
                <a:tc>
                  <a:txBody>
                    <a:bodyPr/>
                    <a:lstStyle/>
                    <a:p>
                      <a:pPr algn="ctr">
                        <a:lnSpc>
                          <a:spcPct val="150000"/>
                        </a:lnSpc>
                        <a:spcAft>
                          <a:spcPts val="0"/>
                        </a:spcAft>
                      </a:pPr>
                      <a:r>
                        <a:rPr lang="en-US" sz="1800" b="0" dirty="0">
                          <a:solidFill>
                            <a:schemeClr val="tx1"/>
                          </a:solidFill>
                          <a:effectLst/>
                        </a:rPr>
                        <a:t>Advantages</a:t>
                      </a:r>
                      <a:endParaRPr lang="en-ZA"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4"/>
                    </a:solidFill>
                  </a:tcPr>
                </a:tc>
                <a:tc>
                  <a:txBody>
                    <a:bodyPr/>
                    <a:lstStyle/>
                    <a:p>
                      <a:pPr algn="ctr">
                        <a:lnSpc>
                          <a:spcPct val="150000"/>
                        </a:lnSpc>
                        <a:spcAft>
                          <a:spcPts val="0"/>
                        </a:spcAft>
                      </a:pPr>
                      <a:r>
                        <a:rPr lang="en-US" sz="1800" b="0" dirty="0">
                          <a:solidFill>
                            <a:schemeClr val="tx1"/>
                          </a:solidFill>
                          <a:effectLst/>
                        </a:rPr>
                        <a:t>Disadvantages</a:t>
                      </a:r>
                      <a:endParaRPr lang="en-ZA"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4"/>
                    </a:solidFill>
                  </a:tcPr>
                </a:tc>
                <a:extLst>
                  <a:ext uri="{0D108BD9-81ED-4DB2-BD59-A6C34878D82A}">
                    <a16:rowId xmlns:a16="http://schemas.microsoft.com/office/drawing/2014/main" val="10000"/>
                  </a:ext>
                </a:extLst>
              </a:tr>
              <a:tr h="0">
                <a:tc>
                  <a:txBody>
                    <a:bodyPr/>
                    <a:lstStyle/>
                    <a:p>
                      <a:pPr marL="0" lvl="0" indent="0" algn="l">
                        <a:lnSpc>
                          <a:spcPct val="150000"/>
                        </a:lnSpc>
                        <a:spcAft>
                          <a:spcPts val="0"/>
                        </a:spcAft>
                        <a:buFontTx/>
                        <a:buNone/>
                      </a:pPr>
                      <a:r>
                        <a:rPr lang="en-US" sz="1800" b="0" dirty="0">
                          <a:solidFill>
                            <a:schemeClr val="tx1"/>
                          </a:solidFill>
                          <a:effectLst/>
                        </a:rPr>
                        <a:t>If questions are constructed properly the relevant information can be obtained easily.</a:t>
                      </a:r>
                      <a:endParaRPr lang="en-ZA"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lumMod val="85000"/>
                      </a:schemeClr>
                    </a:solidFill>
                  </a:tcPr>
                </a:tc>
                <a:tc>
                  <a:txBody>
                    <a:bodyPr/>
                    <a:lstStyle/>
                    <a:p>
                      <a:pPr marL="0" lvl="0" indent="0" algn="l">
                        <a:lnSpc>
                          <a:spcPct val="150000"/>
                        </a:lnSpc>
                        <a:spcAft>
                          <a:spcPts val="0"/>
                        </a:spcAft>
                        <a:buFontTx/>
                        <a:buNone/>
                      </a:pPr>
                      <a:r>
                        <a:rPr lang="en-US" sz="1800" b="0" dirty="0">
                          <a:solidFill>
                            <a:schemeClr val="tx1"/>
                          </a:solidFill>
                          <a:effectLst/>
                        </a:rPr>
                        <a:t>If questions are not planned properly irrelevant responses may hamper the research.</a:t>
                      </a:r>
                      <a:endParaRPr lang="en-ZA"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85000"/>
                      </a:schemeClr>
                    </a:solidFill>
                  </a:tcPr>
                </a:tc>
                <a:extLst>
                  <a:ext uri="{0D108BD9-81ED-4DB2-BD59-A6C34878D82A}">
                    <a16:rowId xmlns:a16="http://schemas.microsoft.com/office/drawing/2014/main" val="10001"/>
                  </a:ext>
                </a:extLst>
              </a:tr>
              <a:tr h="0">
                <a:tc>
                  <a:txBody>
                    <a:bodyPr/>
                    <a:lstStyle/>
                    <a:p>
                      <a:pPr marL="0" lvl="0" indent="0" algn="l">
                        <a:lnSpc>
                          <a:spcPct val="150000"/>
                        </a:lnSpc>
                        <a:spcAft>
                          <a:spcPts val="0"/>
                        </a:spcAft>
                        <a:buFontTx/>
                        <a:buNone/>
                      </a:pPr>
                      <a:r>
                        <a:rPr lang="en-US" sz="1800" b="0" dirty="0">
                          <a:solidFill>
                            <a:schemeClr val="tx1"/>
                          </a:solidFill>
                          <a:effectLst/>
                        </a:rPr>
                        <a:t>Respondents can complete questionnaires anonymously and thus be more open and honest.</a:t>
                      </a:r>
                      <a:endParaRPr lang="en-ZA"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lumMod val="85000"/>
                      </a:schemeClr>
                    </a:solidFill>
                  </a:tcPr>
                </a:tc>
                <a:tc>
                  <a:txBody>
                    <a:bodyPr/>
                    <a:lstStyle/>
                    <a:p>
                      <a:pPr marL="0" lvl="0" indent="0" algn="l">
                        <a:lnSpc>
                          <a:spcPct val="150000"/>
                        </a:lnSpc>
                        <a:spcAft>
                          <a:spcPts val="0"/>
                        </a:spcAft>
                        <a:buFontTx/>
                        <a:buNone/>
                      </a:pPr>
                      <a:r>
                        <a:rPr lang="en-US" sz="1800" b="0" dirty="0">
                          <a:solidFill>
                            <a:schemeClr val="tx1"/>
                          </a:solidFill>
                          <a:effectLst/>
                        </a:rPr>
                        <a:t>Should respondents have to identify themselves, they are not always that honest.</a:t>
                      </a:r>
                      <a:endParaRPr lang="en-ZA"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85000"/>
                      </a:schemeClr>
                    </a:solidFill>
                  </a:tcPr>
                </a:tc>
                <a:extLst>
                  <a:ext uri="{0D108BD9-81ED-4DB2-BD59-A6C34878D82A}">
                    <a16:rowId xmlns:a16="http://schemas.microsoft.com/office/drawing/2014/main" val="10002"/>
                  </a:ext>
                </a:extLst>
              </a:tr>
              <a:tr h="0">
                <a:tc>
                  <a:txBody>
                    <a:bodyPr/>
                    <a:lstStyle/>
                    <a:p>
                      <a:pPr marL="0" lvl="0" indent="0" algn="just">
                        <a:lnSpc>
                          <a:spcPct val="150000"/>
                        </a:lnSpc>
                        <a:spcAft>
                          <a:spcPts val="0"/>
                        </a:spcAft>
                        <a:buFontTx/>
                        <a:buNone/>
                      </a:pPr>
                      <a:r>
                        <a:rPr lang="en-US" sz="1800" b="0" dirty="0">
                          <a:solidFill>
                            <a:schemeClr val="tx1"/>
                          </a:solidFill>
                          <a:effectLst/>
                        </a:rPr>
                        <a:t>It is easy to record the results of a questionnaire.</a:t>
                      </a:r>
                      <a:endParaRPr lang="en-ZA"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lumMod val="85000"/>
                      </a:schemeClr>
                    </a:solidFill>
                  </a:tcPr>
                </a:tc>
                <a:tc>
                  <a:txBody>
                    <a:bodyPr/>
                    <a:lstStyle/>
                    <a:p>
                      <a:pPr marL="0" lvl="0" indent="0" algn="just">
                        <a:lnSpc>
                          <a:spcPct val="150000"/>
                        </a:lnSpc>
                        <a:spcAft>
                          <a:spcPts val="0"/>
                        </a:spcAft>
                        <a:buFontTx/>
                        <a:buNone/>
                      </a:pPr>
                      <a:r>
                        <a:rPr lang="en-US" sz="1800" b="0" dirty="0">
                          <a:solidFill>
                            <a:schemeClr val="tx1"/>
                          </a:solidFill>
                          <a:effectLst/>
                        </a:rPr>
                        <a:t>Some questionnaires are never returned. </a:t>
                      </a:r>
                      <a:endParaRPr lang="en-ZA"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85000"/>
                      </a:schemeClr>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7453211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Overview</a:t>
            </a:r>
          </a:p>
        </p:txBody>
      </p:sp>
      <p:sp>
        <p:nvSpPr>
          <p:cNvPr id="4" name="Slide Number Placeholder 3"/>
          <p:cNvSpPr>
            <a:spLocks noGrp="1"/>
          </p:cNvSpPr>
          <p:nvPr>
            <p:ph type="sldNum" sz="quarter" idx="12"/>
          </p:nvPr>
        </p:nvSpPr>
        <p:spPr/>
        <p:txBody>
          <a:bodyPr/>
          <a:lstStyle/>
          <a:p>
            <a:fld id="{32F83655-DC73-417F-8B26-EB7A1DBB5382}" type="slidenum">
              <a:rPr lang="en-ZA" smtClean="0"/>
              <a:pPr/>
              <a:t>5</a:t>
            </a:fld>
            <a:endParaRPr lang="en-ZA" dirty="0"/>
          </a:p>
        </p:txBody>
      </p:sp>
      <p:sp>
        <p:nvSpPr>
          <p:cNvPr id="5" name="Content Placeholder 4"/>
          <p:cNvSpPr>
            <a:spLocks noGrp="1"/>
          </p:cNvSpPr>
          <p:nvPr>
            <p:ph sz="quarter" idx="1"/>
          </p:nvPr>
        </p:nvSpPr>
        <p:spPr/>
        <p:txBody>
          <a:bodyPr/>
          <a:lstStyle/>
          <a:p>
            <a:pPr marL="0" lvl="0" indent="0">
              <a:lnSpc>
                <a:spcPct val="150000"/>
              </a:lnSpc>
              <a:spcBef>
                <a:spcPts val="0"/>
              </a:spcBef>
              <a:buClrTx/>
              <a:buSzTx/>
              <a:buNone/>
            </a:pPr>
            <a:r>
              <a:rPr lang="en-ZA" b="1" dirty="0">
                <a:solidFill>
                  <a:srgbClr val="000066"/>
                </a:solidFill>
              </a:rPr>
              <a:t>Section 6 – 		Summative assessment – Workplace 			assignments</a:t>
            </a:r>
            <a:endParaRPr lang="en-US" dirty="0">
              <a:solidFill>
                <a:srgbClr val="000066"/>
              </a:solidFill>
            </a:endParaRPr>
          </a:p>
          <a:p>
            <a:pPr marL="0" lvl="0" indent="0">
              <a:lnSpc>
                <a:spcPct val="150000"/>
              </a:lnSpc>
              <a:spcBef>
                <a:spcPts val="0"/>
              </a:spcBef>
              <a:buClrTx/>
              <a:buSzTx/>
              <a:buNone/>
            </a:pPr>
            <a:r>
              <a:rPr lang="en-ZA" b="1" dirty="0">
                <a:solidFill>
                  <a:srgbClr val="000066"/>
                </a:solidFill>
              </a:rPr>
              <a:t>Section 7 – 		Feedback</a:t>
            </a:r>
            <a:endParaRPr lang="en-US" dirty="0">
              <a:solidFill>
                <a:srgbClr val="000066"/>
              </a:solidFill>
            </a:endParaRPr>
          </a:p>
          <a:p>
            <a:pPr marL="0" lvl="0" indent="0">
              <a:lnSpc>
                <a:spcPct val="150000"/>
              </a:lnSpc>
              <a:spcBef>
                <a:spcPts val="0"/>
              </a:spcBef>
              <a:buClrTx/>
              <a:buSzTx/>
              <a:buNone/>
            </a:pPr>
            <a:r>
              <a:rPr lang="en-ZA" b="1" dirty="0">
                <a:solidFill>
                  <a:srgbClr val="000066"/>
                </a:solidFill>
              </a:rPr>
              <a:t>Section 8 – 10		Additional Evidence</a:t>
            </a:r>
            <a:endParaRPr lang="en-US" dirty="0">
              <a:solidFill>
                <a:srgbClr val="000066"/>
              </a:solidFill>
            </a:endParaRPr>
          </a:p>
          <a:p>
            <a:endParaRPr lang="en-ZA" dirty="0"/>
          </a:p>
        </p:txBody>
      </p:sp>
    </p:spTree>
    <p:extLst>
      <p:ext uri="{BB962C8B-B14F-4D97-AF65-F5344CB8AC3E}">
        <p14:creationId xmlns:p14="http://schemas.microsoft.com/office/powerpoint/2010/main" val="201589043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5777" y="197038"/>
            <a:ext cx="8219256" cy="1008000"/>
          </a:xfrm>
        </p:spPr>
        <p:txBody>
          <a:bodyPr>
            <a:normAutofit fontScale="90000"/>
          </a:bodyPr>
          <a:lstStyle/>
          <a:p>
            <a:pPr algn="ctr"/>
            <a:br>
              <a:rPr lang="en-ZA" dirty="0"/>
            </a:br>
            <a:r>
              <a:rPr lang="en-ZA" dirty="0"/>
              <a:t>Types of Data</a:t>
            </a: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50</a:t>
            </a:fld>
            <a:endParaRPr lang="en-ZA" dirty="0"/>
          </a:p>
        </p:txBody>
      </p:sp>
      <p:sp>
        <p:nvSpPr>
          <p:cNvPr id="4" name="Rectangle 3"/>
          <p:cNvSpPr/>
          <p:nvPr/>
        </p:nvSpPr>
        <p:spPr>
          <a:xfrm>
            <a:off x="603504" y="1205038"/>
            <a:ext cx="8219256" cy="6555641"/>
          </a:xfrm>
          <a:prstGeom prst="rect">
            <a:avLst/>
          </a:prstGeom>
        </p:spPr>
        <p:txBody>
          <a:bodyPr wrap="square">
            <a:spAutoFit/>
          </a:bodyPr>
          <a:lstStyle/>
          <a:p>
            <a:r>
              <a:rPr lang="en-ZA" sz="2400" b="1" dirty="0"/>
              <a:t>Categorical Data</a:t>
            </a:r>
          </a:p>
          <a:p>
            <a:endParaRPr lang="en-ZA" sz="2400" b="1" dirty="0"/>
          </a:p>
          <a:p>
            <a:pPr marL="342900" indent="-342900">
              <a:buFont typeface="Arial" panose="020B0604020202020204" pitchFamily="34" charset="0"/>
              <a:buChar char="•"/>
            </a:pPr>
            <a:r>
              <a:rPr lang="en-ZA" sz="2400" dirty="0"/>
              <a:t>Categorical (also called qualitative, and sometimes nominal or ordinal) data is data where what is being recorded cannot be readily identified with the real numbers. </a:t>
            </a:r>
          </a:p>
          <a:p>
            <a:pPr marL="342900" indent="-342900">
              <a:buFont typeface="Arial" panose="020B0604020202020204" pitchFamily="34" charset="0"/>
              <a:buChar char="•"/>
            </a:pPr>
            <a:r>
              <a:rPr lang="en-ZA" sz="2400" dirty="0"/>
              <a:t>Examples include colours of cars (red, green, and black), size of eggs (small, medium, large), gender (male, female). One can count the number of cars of various colours, and display that information in a bar chart or pie chart, but one cannot combine the various cars and conclude that the average car is brown.</a:t>
            </a:r>
          </a:p>
          <a:p>
            <a:endParaRPr lang="en-ZA" sz="2400" dirty="0"/>
          </a:p>
          <a:p>
            <a:r>
              <a:rPr lang="en-ZA" sz="2400" dirty="0"/>
              <a:t>(We shall not devote much attention to categorical data because we cannot manipulate it. Our focus will be on quantitative data)</a:t>
            </a:r>
          </a:p>
          <a:p>
            <a:endParaRPr lang="en-ZA" sz="2400" b="1" dirty="0"/>
          </a:p>
          <a:p>
            <a:endParaRPr lang="en-ZA" sz="2400" b="1" dirty="0"/>
          </a:p>
          <a:p>
            <a:r>
              <a:rPr lang="en-ZA" dirty="0"/>
              <a:t> </a:t>
            </a:r>
          </a:p>
          <a:p>
            <a:r>
              <a:rPr lang="en-ZA" dirty="0"/>
              <a:t>	 </a:t>
            </a:r>
          </a:p>
        </p:txBody>
      </p:sp>
    </p:spTree>
    <p:extLst>
      <p:ext uri="{BB962C8B-B14F-4D97-AF65-F5344CB8AC3E}">
        <p14:creationId xmlns:p14="http://schemas.microsoft.com/office/powerpoint/2010/main" val="132959716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5777" y="197038"/>
            <a:ext cx="8219256" cy="1008000"/>
          </a:xfrm>
        </p:spPr>
        <p:txBody>
          <a:bodyPr>
            <a:normAutofit fontScale="90000"/>
          </a:bodyPr>
          <a:lstStyle/>
          <a:p>
            <a:pPr algn="ctr"/>
            <a:br>
              <a:rPr lang="en-ZA" dirty="0"/>
            </a:br>
            <a:r>
              <a:rPr lang="en-ZA" dirty="0"/>
              <a:t>Types of Data</a:t>
            </a: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51</a:t>
            </a:fld>
            <a:endParaRPr lang="en-ZA" dirty="0"/>
          </a:p>
        </p:txBody>
      </p:sp>
      <p:sp>
        <p:nvSpPr>
          <p:cNvPr id="4" name="Rectangle 3"/>
          <p:cNvSpPr/>
          <p:nvPr/>
        </p:nvSpPr>
        <p:spPr>
          <a:xfrm>
            <a:off x="603504" y="1205038"/>
            <a:ext cx="8219256" cy="3416320"/>
          </a:xfrm>
          <a:prstGeom prst="rect">
            <a:avLst/>
          </a:prstGeom>
        </p:spPr>
        <p:txBody>
          <a:bodyPr wrap="square">
            <a:spAutoFit/>
          </a:bodyPr>
          <a:lstStyle/>
          <a:p>
            <a:r>
              <a:rPr lang="en-ZA" sz="2400" b="1" dirty="0"/>
              <a:t>Quantitative Data</a:t>
            </a:r>
          </a:p>
          <a:p>
            <a:endParaRPr lang="en-ZA" sz="2400" dirty="0"/>
          </a:p>
          <a:p>
            <a:r>
              <a:rPr lang="en-ZA" sz="2400" dirty="0"/>
              <a:t>Quantitative data can be identified with the real numbers. </a:t>
            </a:r>
          </a:p>
          <a:p>
            <a:endParaRPr lang="en-ZA" sz="2400" dirty="0"/>
          </a:p>
          <a:p>
            <a:r>
              <a:rPr lang="en-ZA" sz="2400" dirty="0"/>
              <a:t>Examples include: age, I.Q., weight, height. Identification with the real numbers makes it easier to organise, understand, and communicate  data. </a:t>
            </a:r>
          </a:p>
          <a:p>
            <a:endParaRPr lang="en-ZA" sz="2400" dirty="0"/>
          </a:p>
          <a:p>
            <a:r>
              <a:rPr lang="en-ZA" sz="2400" dirty="0"/>
              <a:t> 	</a:t>
            </a:r>
          </a:p>
        </p:txBody>
      </p:sp>
    </p:spTree>
    <p:extLst>
      <p:ext uri="{BB962C8B-B14F-4D97-AF65-F5344CB8AC3E}">
        <p14:creationId xmlns:p14="http://schemas.microsoft.com/office/powerpoint/2010/main" val="55165376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5777" y="197038"/>
            <a:ext cx="8219256" cy="1008000"/>
          </a:xfrm>
        </p:spPr>
        <p:txBody>
          <a:bodyPr>
            <a:normAutofit fontScale="90000"/>
          </a:bodyPr>
          <a:lstStyle/>
          <a:p>
            <a:pPr algn="ctr"/>
            <a:br>
              <a:rPr lang="en-ZA" dirty="0"/>
            </a:br>
            <a:r>
              <a:rPr lang="en-ZA" dirty="0"/>
              <a:t>Types of Data</a:t>
            </a: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52</a:t>
            </a:fld>
            <a:endParaRPr lang="en-ZA" dirty="0"/>
          </a:p>
        </p:txBody>
      </p:sp>
      <p:sp>
        <p:nvSpPr>
          <p:cNvPr id="4" name="Rectangle 3"/>
          <p:cNvSpPr/>
          <p:nvPr/>
        </p:nvSpPr>
        <p:spPr>
          <a:xfrm>
            <a:off x="603504" y="1205038"/>
            <a:ext cx="8219256" cy="6001643"/>
          </a:xfrm>
          <a:prstGeom prst="rect">
            <a:avLst/>
          </a:prstGeom>
        </p:spPr>
        <p:txBody>
          <a:bodyPr wrap="square">
            <a:spAutoFit/>
          </a:bodyPr>
          <a:lstStyle/>
          <a:p>
            <a:pPr marL="342900" indent="-342900">
              <a:buFont typeface="Arial" panose="020B0604020202020204" pitchFamily="34" charset="0"/>
              <a:buChar char="•"/>
            </a:pPr>
            <a:r>
              <a:rPr lang="en-ZA" sz="2400" dirty="0"/>
              <a:t>N.B.: We can count all data, whether categorical or quantitative, the terms categorical and quantitative refer to the essence of the individual items which we are counting.</a:t>
            </a:r>
          </a:p>
          <a:p>
            <a:pPr marL="342900" indent="-342900">
              <a:buFont typeface="Arial" panose="020B0604020202020204" pitchFamily="34" charset="0"/>
              <a:buChar char="•"/>
            </a:pPr>
            <a:endParaRPr lang="en-ZA" sz="2400" dirty="0"/>
          </a:p>
          <a:p>
            <a:pPr marL="342900" indent="-342900">
              <a:buFont typeface="Arial" panose="020B0604020202020204" pitchFamily="34" charset="0"/>
              <a:buChar char="•"/>
            </a:pPr>
            <a:r>
              <a:rPr lang="en-ZA" sz="2400" dirty="0"/>
              <a:t>Statistics is the summary of data gathered from a population of people or things.  Sometimes it is used to generalise the characteristics of that research group to the whole population. </a:t>
            </a:r>
          </a:p>
          <a:p>
            <a:pPr marL="342900" indent="-342900">
              <a:buFont typeface="Arial" panose="020B0604020202020204" pitchFamily="34" charset="0"/>
              <a:buChar char="•"/>
            </a:pPr>
            <a:endParaRPr lang="en-ZA" sz="2400" dirty="0"/>
          </a:p>
          <a:p>
            <a:pPr marL="342900" indent="-342900">
              <a:buFont typeface="Arial" panose="020B0604020202020204" pitchFamily="34" charset="0"/>
              <a:buChar char="•"/>
            </a:pPr>
            <a:r>
              <a:rPr lang="en-ZA" sz="2400" dirty="0"/>
              <a:t>An example would be to say 80% of the sample of employees in your organisation, said  that their favourite car is a Volkswagen.  Therefore, you could  conclude that 80% of all learners ‘  favourite car is a Volkswagen.</a:t>
            </a:r>
          </a:p>
          <a:p>
            <a:r>
              <a:rPr lang="en-ZA" sz="2400" dirty="0"/>
              <a:t>. </a:t>
            </a:r>
          </a:p>
          <a:p>
            <a:endParaRPr lang="en-ZA" sz="2400" dirty="0"/>
          </a:p>
          <a:p>
            <a:r>
              <a:rPr lang="en-ZA" sz="2400" dirty="0"/>
              <a:t> 	</a:t>
            </a:r>
          </a:p>
        </p:txBody>
      </p:sp>
    </p:spTree>
    <p:extLst>
      <p:ext uri="{BB962C8B-B14F-4D97-AF65-F5344CB8AC3E}">
        <p14:creationId xmlns:p14="http://schemas.microsoft.com/office/powerpoint/2010/main" val="51940310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5777" y="197038"/>
            <a:ext cx="8219256" cy="1008000"/>
          </a:xfrm>
        </p:spPr>
        <p:txBody>
          <a:bodyPr>
            <a:normAutofit fontScale="90000"/>
          </a:bodyPr>
          <a:lstStyle/>
          <a:p>
            <a:pPr algn="ctr"/>
            <a:br>
              <a:rPr lang="en-ZA" dirty="0"/>
            </a:br>
            <a:r>
              <a:rPr lang="en-ZA" dirty="0"/>
              <a:t>Types of Data</a:t>
            </a: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53</a:t>
            </a:fld>
            <a:endParaRPr lang="en-ZA" dirty="0"/>
          </a:p>
        </p:txBody>
      </p:sp>
      <p:sp>
        <p:nvSpPr>
          <p:cNvPr id="4" name="Rectangle 3"/>
          <p:cNvSpPr/>
          <p:nvPr/>
        </p:nvSpPr>
        <p:spPr>
          <a:xfrm>
            <a:off x="603504" y="1205038"/>
            <a:ext cx="8219256" cy="6370975"/>
          </a:xfrm>
          <a:prstGeom prst="rect">
            <a:avLst/>
          </a:prstGeom>
        </p:spPr>
        <p:txBody>
          <a:bodyPr wrap="square">
            <a:spAutoFit/>
          </a:bodyPr>
          <a:lstStyle/>
          <a:p>
            <a:pPr marL="342900" indent="-342900">
              <a:buFont typeface="Arial" panose="020B0604020202020204" pitchFamily="34" charset="0"/>
              <a:buChar char="•"/>
            </a:pPr>
            <a:r>
              <a:rPr lang="en-ZA" sz="2400" dirty="0"/>
              <a:t> For the research data to be generalised to everybody from the same group, you need  to make sure that you  ask enough people, and that you picked a few people from all the areas and population groups.  </a:t>
            </a:r>
          </a:p>
          <a:p>
            <a:pPr marL="342900" indent="-342900">
              <a:buFont typeface="Arial" panose="020B0604020202020204" pitchFamily="34" charset="0"/>
              <a:buChar char="•"/>
            </a:pPr>
            <a:endParaRPr lang="en-ZA" sz="2400" dirty="0"/>
          </a:p>
          <a:p>
            <a:pPr marL="342900" indent="-342900">
              <a:buFont typeface="Arial" panose="020B0604020202020204" pitchFamily="34" charset="0"/>
              <a:buChar char="•"/>
            </a:pPr>
            <a:r>
              <a:rPr lang="en-ZA" sz="2400" dirty="0"/>
              <a:t>If you only asked a few 50 year old employees, one can hardly say that all the Chile employees prefer Volkswagens. </a:t>
            </a:r>
          </a:p>
          <a:p>
            <a:pPr marL="342900" indent="-342900">
              <a:buFont typeface="Arial" panose="020B0604020202020204" pitchFamily="34" charset="0"/>
              <a:buChar char="•"/>
            </a:pPr>
            <a:endParaRPr lang="en-ZA" sz="2400" dirty="0"/>
          </a:p>
          <a:p>
            <a:pPr marL="342900" indent="-342900">
              <a:buFont typeface="Arial" panose="020B0604020202020204" pitchFamily="34" charset="0"/>
              <a:buChar char="•"/>
            </a:pPr>
            <a:r>
              <a:rPr lang="en-ZA" sz="2400" dirty="0"/>
              <a:t>So it is better to  try and use a “random sample” where everybody has an equal chance of being picked. </a:t>
            </a:r>
          </a:p>
          <a:p>
            <a:pPr marL="342900" indent="-342900">
              <a:buFont typeface="Arial" panose="020B0604020202020204" pitchFamily="34" charset="0"/>
              <a:buChar char="•"/>
            </a:pPr>
            <a:endParaRPr lang="en-ZA" sz="2400" dirty="0"/>
          </a:p>
          <a:p>
            <a:pPr marL="342900" indent="-342900">
              <a:buFont typeface="Arial" panose="020B0604020202020204" pitchFamily="34" charset="0"/>
              <a:buChar char="•"/>
            </a:pPr>
            <a:r>
              <a:rPr lang="en-ZA" sz="2400" dirty="0"/>
              <a:t>The group of employees you ask is called the sample, and the whole group that this sample belongs to is called the population.</a:t>
            </a:r>
          </a:p>
          <a:p>
            <a:r>
              <a:rPr lang="en-ZA" sz="2400" dirty="0"/>
              <a:t> </a:t>
            </a:r>
          </a:p>
          <a:p>
            <a:endParaRPr lang="en-ZA" sz="2400" dirty="0"/>
          </a:p>
          <a:p>
            <a:r>
              <a:rPr lang="en-ZA" sz="2400" dirty="0"/>
              <a:t> 	</a:t>
            </a:r>
          </a:p>
        </p:txBody>
      </p:sp>
    </p:spTree>
    <p:extLst>
      <p:ext uri="{BB962C8B-B14F-4D97-AF65-F5344CB8AC3E}">
        <p14:creationId xmlns:p14="http://schemas.microsoft.com/office/powerpoint/2010/main" val="259530463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5777" y="197038"/>
            <a:ext cx="8219256" cy="1008000"/>
          </a:xfrm>
        </p:spPr>
        <p:txBody>
          <a:bodyPr>
            <a:normAutofit fontScale="90000"/>
          </a:bodyPr>
          <a:lstStyle/>
          <a:p>
            <a:pPr algn="ctr"/>
            <a:br>
              <a:rPr lang="en-ZA" dirty="0"/>
            </a:br>
            <a:r>
              <a:rPr lang="en-ZA" dirty="0"/>
              <a:t>Types of Data</a:t>
            </a: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54</a:t>
            </a:fld>
            <a:endParaRPr lang="en-ZA" dirty="0"/>
          </a:p>
        </p:txBody>
      </p:sp>
      <p:sp>
        <p:nvSpPr>
          <p:cNvPr id="4" name="Rectangle 3"/>
          <p:cNvSpPr/>
          <p:nvPr/>
        </p:nvSpPr>
        <p:spPr>
          <a:xfrm>
            <a:off x="603504" y="1205038"/>
            <a:ext cx="8219256" cy="4524315"/>
          </a:xfrm>
          <a:prstGeom prst="rect">
            <a:avLst/>
          </a:prstGeom>
        </p:spPr>
        <p:txBody>
          <a:bodyPr wrap="square">
            <a:spAutoFit/>
          </a:bodyPr>
          <a:lstStyle/>
          <a:p>
            <a:r>
              <a:rPr lang="en-ZA" sz="2400" b="1" dirty="0"/>
              <a:t>To make sense of all the data that the researchers gather they may want to calculate:</a:t>
            </a:r>
          </a:p>
          <a:p>
            <a:endParaRPr lang="en-ZA" sz="2400" dirty="0"/>
          </a:p>
          <a:p>
            <a:r>
              <a:rPr lang="en-ZA" sz="2400" dirty="0"/>
              <a:t>•How many people gave a certain answer (for instance, 80% of the employees preferred Volkswagen) – this is called the mode</a:t>
            </a:r>
          </a:p>
          <a:p>
            <a:r>
              <a:rPr lang="en-ZA" sz="2400" dirty="0"/>
              <a:t>•What the average is (e.g. the average age of employees in the organisation) – this is called the mean</a:t>
            </a:r>
          </a:p>
          <a:p>
            <a:endParaRPr lang="en-ZA" sz="2400" dirty="0"/>
          </a:p>
          <a:p>
            <a:endParaRPr lang="en-ZA" sz="2400" dirty="0"/>
          </a:p>
          <a:p>
            <a:r>
              <a:rPr lang="en-ZA" sz="2400" dirty="0"/>
              <a:t> </a:t>
            </a:r>
          </a:p>
          <a:p>
            <a:endParaRPr lang="en-ZA" sz="2400" dirty="0"/>
          </a:p>
          <a:p>
            <a:r>
              <a:rPr lang="en-ZA" sz="2400" dirty="0"/>
              <a:t> 	</a:t>
            </a:r>
          </a:p>
        </p:txBody>
      </p:sp>
    </p:spTree>
    <p:extLst>
      <p:ext uri="{BB962C8B-B14F-4D97-AF65-F5344CB8AC3E}">
        <p14:creationId xmlns:p14="http://schemas.microsoft.com/office/powerpoint/2010/main" val="183867205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5777" y="197038"/>
            <a:ext cx="8219256" cy="1008000"/>
          </a:xfrm>
        </p:spPr>
        <p:txBody>
          <a:bodyPr>
            <a:normAutofit fontScale="90000"/>
          </a:bodyPr>
          <a:lstStyle/>
          <a:p>
            <a:pPr algn="ctr"/>
            <a:br>
              <a:rPr lang="en-ZA" dirty="0"/>
            </a:br>
            <a:r>
              <a:rPr lang="en-ZA" dirty="0"/>
              <a:t>Types of Data</a:t>
            </a: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55</a:t>
            </a:fld>
            <a:endParaRPr lang="en-ZA" dirty="0"/>
          </a:p>
        </p:txBody>
      </p:sp>
      <p:sp>
        <p:nvSpPr>
          <p:cNvPr id="4" name="Rectangle 3"/>
          <p:cNvSpPr/>
          <p:nvPr/>
        </p:nvSpPr>
        <p:spPr>
          <a:xfrm>
            <a:off x="603504" y="1205038"/>
            <a:ext cx="8219256" cy="5262979"/>
          </a:xfrm>
          <a:prstGeom prst="rect">
            <a:avLst/>
          </a:prstGeom>
        </p:spPr>
        <p:txBody>
          <a:bodyPr wrap="square">
            <a:spAutoFit/>
          </a:bodyPr>
          <a:lstStyle/>
          <a:p>
            <a:r>
              <a:rPr lang="en-ZA" sz="2400" b="1" dirty="0"/>
              <a:t>Quantitative research:</a:t>
            </a:r>
          </a:p>
          <a:p>
            <a:endParaRPr lang="en-ZA" sz="2000" dirty="0"/>
          </a:p>
          <a:p>
            <a:r>
              <a:rPr lang="en-ZA" sz="2000" dirty="0"/>
              <a:t>•Is designed so that it can be replicated (repeated).</a:t>
            </a:r>
          </a:p>
          <a:p>
            <a:r>
              <a:rPr lang="en-ZA" sz="2000" dirty="0"/>
              <a:t>•Should result in valid results that can be proved to be true</a:t>
            </a:r>
          </a:p>
          <a:p>
            <a:r>
              <a:rPr lang="en-ZA" sz="2000" dirty="0"/>
              <a:t>•Requires a  sample  that  is  representative of the population. There should  be a clear reason for the sampling procedure used</a:t>
            </a:r>
          </a:p>
          <a:p>
            <a:r>
              <a:rPr lang="en-ZA" sz="2000" dirty="0"/>
              <a:t>•Usually involves statistical analysis to generalise from the sample to a wider population</a:t>
            </a:r>
          </a:p>
          <a:p>
            <a:r>
              <a:rPr lang="en-ZA" sz="2000" dirty="0"/>
              <a:t>•Uses a variety of methods, e.g. observation, interview, or other information, to describe, understand or interpret a situation or issue</a:t>
            </a:r>
          </a:p>
          <a:p>
            <a:endParaRPr lang="en-ZA" sz="2000" dirty="0"/>
          </a:p>
          <a:p>
            <a:r>
              <a:rPr lang="en-ZA" sz="2000" dirty="0"/>
              <a:t> Research that is poorly designed and therefore does not have a clearly defined question or systematic and rigorous methods should not be managed as audit or service evaluation.</a:t>
            </a:r>
            <a:r>
              <a:rPr lang="en-ZA" sz="2400" dirty="0"/>
              <a:t> </a:t>
            </a:r>
          </a:p>
          <a:p>
            <a:endParaRPr lang="en-ZA" sz="2400" dirty="0"/>
          </a:p>
          <a:p>
            <a:r>
              <a:rPr lang="en-ZA" sz="2400" dirty="0"/>
              <a:t> 	</a:t>
            </a:r>
          </a:p>
        </p:txBody>
      </p:sp>
    </p:spTree>
    <p:extLst>
      <p:ext uri="{BB962C8B-B14F-4D97-AF65-F5344CB8AC3E}">
        <p14:creationId xmlns:p14="http://schemas.microsoft.com/office/powerpoint/2010/main" val="5346960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5777" y="197038"/>
            <a:ext cx="8219256" cy="1008000"/>
          </a:xfrm>
        </p:spPr>
        <p:txBody>
          <a:bodyPr>
            <a:normAutofit fontScale="90000"/>
          </a:bodyPr>
          <a:lstStyle/>
          <a:p>
            <a:pPr algn="ctr"/>
            <a:br>
              <a:rPr lang="en-ZA" dirty="0"/>
            </a:br>
            <a:r>
              <a:rPr lang="en-ZA" dirty="0"/>
              <a:t>Selecting Data Sources and Databases</a:t>
            </a:r>
            <a:br>
              <a:rPr lang="en-ZA" dirty="0"/>
            </a:b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56</a:t>
            </a:fld>
            <a:endParaRPr lang="en-ZA" dirty="0"/>
          </a:p>
        </p:txBody>
      </p:sp>
      <p:sp>
        <p:nvSpPr>
          <p:cNvPr id="4" name="Rectangle 3"/>
          <p:cNvSpPr/>
          <p:nvPr/>
        </p:nvSpPr>
        <p:spPr>
          <a:xfrm>
            <a:off x="603504" y="1205038"/>
            <a:ext cx="8219256" cy="5201424"/>
          </a:xfrm>
          <a:prstGeom prst="rect">
            <a:avLst/>
          </a:prstGeom>
        </p:spPr>
        <p:txBody>
          <a:bodyPr wrap="square">
            <a:spAutoFit/>
          </a:bodyPr>
          <a:lstStyle/>
          <a:p>
            <a:r>
              <a:rPr lang="en-ZA" sz="2400" dirty="0"/>
              <a:t> </a:t>
            </a:r>
            <a:r>
              <a:rPr lang="en-ZA" sz="2400" b="1" dirty="0"/>
              <a:t>Data Sampling Methods</a:t>
            </a:r>
          </a:p>
          <a:p>
            <a:r>
              <a:rPr lang="en-ZA" sz="2000" b="1" dirty="0"/>
              <a:t> </a:t>
            </a:r>
            <a:endParaRPr lang="en-ZA" sz="2000" dirty="0"/>
          </a:p>
          <a:p>
            <a:pPr marL="342900" indent="-342900">
              <a:buFont typeface="Arial" panose="020B0604020202020204" pitchFamily="34" charset="0"/>
              <a:buChar char="•"/>
            </a:pPr>
            <a:r>
              <a:rPr lang="en-ZA" sz="2000" dirty="0"/>
              <a:t>When we sample we want to estimate the variables, or parameters, of the population. Therefore, the samples must be taken  in a manner that ensures that they are representative of the population.</a:t>
            </a:r>
          </a:p>
          <a:p>
            <a:pPr marL="342900" indent="-342900">
              <a:buFont typeface="Arial" panose="020B0604020202020204" pitchFamily="34" charset="0"/>
              <a:buChar char="•"/>
            </a:pPr>
            <a:endParaRPr lang="en-ZA" sz="2000" dirty="0"/>
          </a:p>
          <a:p>
            <a:pPr marL="342900" indent="-342900">
              <a:buFont typeface="Arial" panose="020B0604020202020204" pitchFamily="34" charset="0"/>
              <a:buChar char="•"/>
            </a:pPr>
            <a:r>
              <a:rPr lang="en-ZA" sz="2000" dirty="0"/>
              <a:t>When our sampling methods produce results that consistently and repeatedly differ from the truth about the population, we are doing something wrong.</a:t>
            </a:r>
          </a:p>
          <a:p>
            <a:pPr marL="342900" indent="-342900">
              <a:buFont typeface="Arial" panose="020B0604020202020204" pitchFamily="34" charset="0"/>
              <a:buChar char="•"/>
            </a:pPr>
            <a:endParaRPr lang="en-ZA" sz="2000" dirty="0"/>
          </a:p>
          <a:p>
            <a:pPr marL="342900" indent="-342900">
              <a:buFont typeface="Arial" panose="020B0604020202020204" pitchFamily="34" charset="0"/>
              <a:buChar char="•"/>
            </a:pPr>
            <a:r>
              <a:rPr lang="en-ZA" sz="2000" dirty="0"/>
              <a:t>Our sampling must consistently produce results that have a high precision in estimating the parameters of the population and these estimates must have low bias. The two most commonly used sampling techniques are described below.</a:t>
            </a:r>
            <a:br>
              <a:rPr lang="en-ZA" sz="2400" dirty="0"/>
            </a:br>
            <a:endParaRPr lang="en-ZA" sz="2400" dirty="0"/>
          </a:p>
          <a:p>
            <a:r>
              <a:rPr lang="en-ZA" sz="2400" dirty="0"/>
              <a:t> 	</a:t>
            </a:r>
          </a:p>
        </p:txBody>
      </p:sp>
    </p:spTree>
    <p:extLst>
      <p:ext uri="{BB962C8B-B14F-4D97-AF65-F5344CB8AC3E}">
        <p14:creationId xmlns:p14="http://schemas.microsoft.com/office/powerpoint/2010/main" val="71808301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5777" y="197038"/>
            <a:ext cx="8219256" cy="1008000"/>
          </a:xfrm>
        </p:spPr>
        <p:txBody>
          <a:bodyPr>
            <a:normAutofit fontScale="90000"/>
          </a:bodyPr>
          <a:lstStyle/>
          <a:p>
            <a:pPr algn="ctr"/>
            <a:br>
              <a:rPr lang="en-ZA" dirty="0"/>
            </a:br>
            <a:r>
              <a:rPr lang="en-ZA" dirty="0"/>
              <a:t>Selecting Data Sources and Databases</a:t>
            </a:r>
            <a:br>
              <a:rPr lang="en-ZA" dirty="0"/>
            </a:b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57</a:t>
            </a:fld>
            <a:endParaRPr lang="en-ZA" dirty="0"/>
          </a:p>
        </p:txBody>
      </p:sp>
      <p:sp>
        <p:nvSpPr>
          <p:cNvPr id="4" name="Rectangle 3"/>
          <p:cNvSpPr/>
          <p:nvPr/>
        </p:nvSpPr>
        <p:spPr>
          <a:xfrm>
            <a:off x="603504" y="1205038"/>
            <a:ext cx="8219256" cy="4893647"/>
          </a:xfrm>
          <a:prstGeom prst="rect">
            <a:avLst/>
          </a:prstGeom>
        </p:spPr>
        <p:txBody>
          <a:bodyPr wrap="square">
            <a:spAutoFit/>
          </a:bodyPr>
          <a:lstStyle/>
          <a:p>
            <a:r>
              <a:rPr lang="en-ZA" sz="2400" b="1" dirty="0"/>
              <a:t>Simple Random Sampling (SRS)</a:t>
            </a:r>
          </a:p>
          <a:p>
            <a:endParaRPr lang="en-ZA" sz="2400" dirty="0"/>
          </a:p>
          <a:p>
            <a:pPr marL="342900" indent="-342900">
              <a:buFont typeface="Arial" panose="020B0604020202020204" pitchFamily="34" charset="0"/>
              <a:buChar char="•"/>
            </a:pPr>
            <a:r>
              <a:rPr lang="en-ZA" sz="2400" dirty="0"/>
              <a:t>The simple random sampling technique is very easy and forms the basis of other probability sampling techniques.</a:t>
            </a:r>
          </a:p>
          <a:p>
            <a:pPr marL="342900" indent="-342900">
              <a:buFont typeface="Arial" panose="020B0604020202020204" pitchFamily="34" charset="0"/>
              <a:buChar char="•"/>
            </a:pPr>
            <a:endParaRPr lang="en-ZA" sz="2400" dirty="0"/>
          </a:p>
          <a:p>
            <a:pPr marL="342900" indent="-342900">
              <a:buFont typeface="Arial" panose="020B0604020202020204" pitchFamily="34" charset="0"/>
              <a:buChar char="•"/>
            </a:pPr>
            <a:r>
              <a:rPr lang="en-ZA" sz="2400" dirty="0"/>
              <a:t>In SRS the sample is chosen in such a way that everyone  has the same chance of being chosen. </a:t>
            </a:r>
          </a:p>
          <a:p>
            <a:endParaRPr lang="en-ZA" sz="2400" dirty="0"/>
          </a:p>
          <a:p>
            <a:r>
              <a:rPr lang="en-ZA" sz="2400" dirty="0"/>
              <a:t>Let’s do an example on SRS to demonstrate how it works.</a:t>
            </a:r>
          </a:p>
          <a:p>
            <a:r>
              <a:rPr lang="en-ZA" sz="2400" dirty="0"/>
              <a:t> </a:t>
            </a:r>
          </a:p>
          <a:p>
            <a:br>
              <a:rPr lang="en-ZA" sz="2400" dirty="0"/>
            </a:br>
            <a:endParaRPr lang="en-ZA" sz="2400" dirty="0"/>
          </a:p>
          <a:p>
            <a:r>
              <a:rPr lang="en-ZA" sz="2400" dirty="0"/>
              <a:t> 	</a:t>
            </a:r>
          </a:p>
        </p:txBody>
      </p:sp>
    </p:spTree>
    <p:extLst>
      <p:ext uri="{BB962C8B-B14F-4D97-AF65-F5344CB8AC3E}">
        <p14:creationId xmlns:p14="http://schemas.microsoft.com/office/powerpoint/2010/main" val="57850819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5777" y="197038"/>
            <a:ext cx="8219256" cy="1008000"/>
          </a:xfrm>
        </p:spPr>
        <p:txBody>
          <a:bodyPr>
            <a:normAutofit fontScale="90000"/>
          </a:bodyPr>
          <a:lstStyle/>
          <a:p>
            <a:pPr algn="ctr"/>
            <a:br>
              <a:rPr lang="en-ZA" dirty="0"/>
            </a:br>
            <a:r>
              <a:rPr lang="en-ZA" dirty="0"/>
              <a:t>Selecting Data Sources and Databases</a:t>
            </a:r>
            <a:br>
              <a:rPr lang="en-ZA" dirty="0"/>
            </a:b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58</a:t>
            </a:fld>
            <a:endParaRPr lang="en-ZA" dirty="0"/>
          </a:p>
        </p:txBody>
      </p:sp>
      <p:sp>
        <p:nvSpPr>
          <p:cNvPr id="4" name="Rectangle 3"/>
          <p:cNvSpPr/>
          <p:nvPr/>
        </p:nvSpPr>
        <p:spPr>
          <a:xfrm>
            <a:off x="603504" y="1205038"/>
            <a:ext cx="8219256" cy="6432530"/>
          </a:xfrm>
          <a:prstGeom prst="rect">
            <a:avLst/>
          </a:prstGeom>
        </p:spPr>
        <p:txBody>
          <a:bodyPr wrap="square">
            <a:spAutoFit/>
          </a:bodyPr>
          <a:lstStyle/>
          <a:p>
            <a:pPr marL="342900" indent="-342900">
              <a:buFont typeface="Arial" panose="020B0604020202020204" pitchFamily="34" charset="0"/>
              <a:buChar char="•"/>
            </a:pPr>
            <a:r>
              <a:rPr lang="en-ZA" sz="2000" dirty="0"/>
              <a:t>In a fund raising function a draw is conducted for four winning tickets.</a:t>
            </a:r>
          </a:p>
          <a:p>
            <a:pPr marL="342900" indent="-342900">
              <a:buFont typeface="Arial" panose="020B0604020202020204" pitchFamily="34" charset="0"/>
              <a:buChar char="•"/>
            </a:pPr>
            <a:endParaRPr lang="en-ZA" sz="2000" dirty="0"/>
          </a:p>
          <a:p>
            <a:pPr marL="342900" indent="-342900">
              <a:buFont typeface="Arial" panose="020B0604020202020204" pitchFamily="34" charset="0"/>
              <a:buChar char="•"/>
            </a:pPr>
            <a:r>
              <a:rPr lang="en-ZA" sz="2000" dirty="0"/>
              <a:t>Altogether 20 people bought the tickets for the draw.</a:t>
            </a:r>
          </a:p>
          <a:p>
            <a:pPr marL="342900" indent="-342900">
              <a:buFont typeface="Arial" panose="020B0604020202020204" pitchFamily="34" charset="0"/>
              <a:buChar char="•"/>
            </a:pPr>
            <a:endParaRPr lang="en-ZA" sz="2000" dirty="0"/>
          </a:p>
          <a:p>
            <a:pPr marL="342900" indent="-342900">
              <a:buFont typeface="Arial" panose="020B0604020202020204" pitchFamily="34" charset="0"/>
              <a:buChar char="•"/>
            </a:pPr>
            <a:r>
              <a:rPr lang="en-ZA" sz="2000" dirty="0"/>
              <a:t>Because we can’t decide who should win, winners have to be chosen randomly.</a:t>
            </a:r>
          </a:p>
          <a:p>
            <a:pPr marL="342900" indent="-342900">
              <a:buFont typeface="Arial" panose="020B0604020202020204" pitchFamily="34" charset="0"/>
              <a:buChar char="•"/>
            </a:pPr>
            <a:endParaRPr lang="en-ZA" sz="2000" dirty="0"/>
          </a:p>
          <a:p>
            <a:pPr marL="342900" indent="-342900">
              <a:buFont typeface="Arial" panose="020B0604020202020204" pitchFamily="34" charset="0"/>
              <a:buChar char="•"/>
            </a:pPr>
            <a:r>
              <a:rPr lang="en-ZA" sz="2000" dirty="0"/>
              <a:t>The tickets are put in a container and thoroughly mixed.</a:t>
            </a:r>
          </a:p>
          <a:p>
            <a:pPr marL="342900" indent="-342900">
              <a:buFont typeface="Arial" panose="020B0604020202020204" pitchFamily="34" charset="0"/>
              <a:buChar char="•"/>
            </a:pPr>
            <a:endParaRPr lang="en-ZA" sz="2000" dirty="0"/>
          </a:p>
          <a:p>
            <a:pPr marL="342900" indent="-342900">
              <a:buFont typeface="Arial" panose="020B0604020202020204" pitchFamily="34" charset="0"/>
              <a:buChar char="•"/>
            </a:pPr>
            <a:r>
              <a:rPr lang="en-ZA" sz="2000" dirty="0"/>
              <a:t>One ticket is drawn from the container and he result noted and the ticket put aside.</a:t>
            </a:r>
          </a:p>
          <a:p>
            <a:pPr marL="342900" indent="-342900">
              <a:buFont typeface="Arial" panose="020B0604020202020204" pitchFamily="34" charset="0"/>
              <a:buChar char="•"/>
            </a:pPr>
            <a:endParaRPr lang="en-ZA" sz="2000" dirty="0"/>
          </a:p>
          <a:p>
            <a:pPr marL="342900" indent="-342900">
              <a:buFont typeface="Arial" panose="020B0604020202020204" pitchFamily="34" charset="0"/>
              <a:buChar char="•"/>
            </a:pPr>
            <a:r>
              <a:rPr lang="en-ZA" sz="2000" dirty="0"/>
              <a:t>The remaining tickets are mixed again and a second draw is done  and the same procedure is repeated until 4 tickets have been drawn.</a:t>
            </a:r>
          </a:p>
          <a:p>
            <a:pPr marL="342900" indent="-342900">
              <a:buFont typeface="Arial" panose="020B0604020202020204" pitchFamily="34" charset="0"/>
              <a:buChar char="•"/>
            </a:pPr>
            <a:endParaRPr lang="en-ZA" sz="2000" dirty="0"/>
          </a:p>
          <a:p>
            <a:pPr marL="342900" indent="-342900">
              <a:buFont typeface="Arial" panose="020B0604020202020204" pitchFamily="34" charset="0"/>
              <a:buChar char="•"/>
            </a:pPr>
            <a:r>
              <a:rPr lang="en-ZA" sz="2000" dirty="0"/>
              <a:t>Physical mixing and drawing of the tickets is simple and this is all that is behind an SRS.</a:t>
            </a:r>
          </a:p>
          <a:p>
            <a:br>
              <a:rPr lang="en-ZA" sz="2400" dirty="0"/>
            </a:br>
            <a:endParaRPr lang="en-ZA" sz="2400" dirty="0"/>
          </a:p>
          <a:p>
            <a:r>
              <a:rPr lang="en-ZA" sz="2400" dirty="0"/>
              <a:t> 	</a:t>
            </a:r>
          </a:p>
        </p:txBody>
      </p:sp>
    </p:spTree>
    <p:extLst>
      <p:ext uri="{BB962C8B-B14F-4D97-AF65-F5344CB8AC3E}">
        <p14:creationId xmlns:p14="http://schemas.microsoft.com/office/powerpoint/2010/main" val="159744113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5777" y="197038"/>
            <a:ext cx="8219256" cy="1008000"/>
          </a:xfrm>
        </p:spPr>
        <p:txBody>
          <a:bodyPr>
            <a:normAutofit fontScale="90000"/>
          </a:bodyPr>
          <a:lstStyle/>
          <a:p>
            <a:pPr algn="ctr"/>
            <a:br>
              <a:rPr lang="en-ZA" dirty="0"/>
            </a:br>
            <a:r>
              <a:rPr lang="en-ZA" dirty="0"/>
              <a:t>Selecting Data Sources and Databases</a:t>
            </a:r>
            <a:br>
              <a:rPr lang="en-ZA" dirty="0"/>
            </a:b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59</a:t>
            </a:fld>
            <a:endParaRPr lang="en-ZA" dirty="0"/>
          </a:p>
        </p:txBody>
      </p:sp>
      <p:sp>
        <p:nvSpPr>
          <p:cNvPr id="4" name="Rectangle 3"/>
          <p:cNvSpPr/>
          <p:nvPr/>
        </p:nvSpPr>
        <p:spPr>
          <a:xfrm>
            <a:off x="603504" y="1205038"/>
            <a:ext cx="8219256" cy="5816977"/>
          </a:xfrm>
          <a:prstGeom prst="rect">
            <a:avLst/>
          </a:prstGeom>
        </p:spPr>
        <p:txBody>
          <a:bodyPr wrap="square">
            <a:spAutoFit/>
          </a:bodyPr>
          <a:lstStyle/>
          <a:p>
            <a:r>
              <a:rPr lang="en-ZA" sz="2000" b="1" u="sng" dirty="0"/>
              <a:t>Systematic Sampling</a:t>
            </a:r>
          </a:p>
          <a:p>
            <a:r>
              <a:rPr lang="en-ZA" sz="2000" dirty="0"/>
              <a:t> </a:t>
            </a:r>
          </a:p>
          <a:p>
            <a:pPr marL="342900" indent="-342900">
              <a:buFont typeface="Arial" panose="020B0604020202020204" pitchFamily="34" charset="0"/>
              <a:buChar char="•"/>
            </a:pPr>
            <a:r>
              <a:rPr lang="en-ZA" sz="2000" dirty="0"/>
              <a:t>Systematic sampling is often used in a training situation, especially where the learners sit or stand in a circle. Sampling begins by selecting the first element.  Thereafter, subsequent observations are selected at a uniform interval. </a:t>
            </a:r>
          </a:p>
          <a:p>
            <a:pPr marL="342900" indent="-342900">
              <a:buFont typeface="Arial" panose="020B0604020202020204" pitchFamily="34" charset="0"/>
              <a:buChar char="•"/>
            </a:pPr>
            <a:endParaRPr lang="en-ZA" sz="2000" dirty="0"/>
          </a:p>
          <a:p>
            <a:pPr marL="342900" indent="-342900">
              <a:buFont typeface="Arial" panose="020B0604020202020204" pitchFamily="34" charset="0"/>
              <a:buChar char="•"/>
            </a:pPr>
            <a:r>
              <a:rPr lang="en-ZA" sz="2000" dirty="0"/>
              <a:t>Think of systematic sampling as a circle. You choose a random place on the circle and then keep going around the circle until the desired number of elements is selected.</a:t>
            </a:r>
          </a:p>
          <a:p>
            <a:pPr marL="342900" indent="-342900">
              <a:buFont typeface="Arial" panose="020B0604020202020204" pitchFamily="34" charset="0"/>
              <a:buChar char="•"/>
            </a:pPr>
            <a:endParaRPr lang="en-ZA" sz="2000" dirty="0"/>
          </a:p>
          <a:p>
            <a:pPr marL="342900" indent="-342900">
              <a:buFont typeface="Arial" panose="020B0604020202020204" pitchFamily="34" charset="0"/>
              <a:buChar char="•"/>
            </a:pPr>
            <a:r>
              <a:rPr lang="en-ZA" sz="2000" dirty="0"/>
              <a:t>For example, I want to choose 5 learners from a selection of 30. The number of total elements in my population is 30 and I number them from 0 to 19. I want 5 learners so I can calculate the stepping rate around the circle as 30 ÷5 = 6. </a:t>
            </a:r>
          </a:p>
          <a:p>
            <a:br>
              <a:rPr lang="en-ZA" sz="2400" dirty="0"/>
            </a:br>
            <a:endParaRPr lang="en-ZA" sz="2400" dirty="0"/>
          </a:p>
          <a:p>
            <a:r>
              <a:rPr lang="en-ZA" sz="2400" dirty="0"/>
              <a:t> 	</a:t>
            </a:r>
          </a:p>
        </p:txBody>
      </p:sp>
    </p:spTree>
    <p:extLst>
      <p:ext uri="{BB962C8B-B14F-4D97-AF65-F5344CB8AC3E}">
        <p14:creationId xmlns:p14="http://schemas.microsoft.com/office/powerpoint/2010/main" val="27924045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Categories Of Evidence</a:t>
            </a:r>
          </a:p>
        </p:txBody>
      </p:sp>
      <p:sp>
        <p:nvSpPr>
          <p:cNvPr id="4" name="Slide Number Placeholder 3"/>
          <p:cNvSpPr>
            <a:spLocks noGrp="1"/>
          </p:cNvSpPr>
          <p:nvPr>
            <p:ph type="sldNum" sz="quarter" idx="12"/>
          </p:nvPr>
        </p:nvSpPr>
        <p:spPr/>
        <p:txBody>
          <a:bodyPr/>
          <a:lstStyle/>
          <a:p>
            <a:fld id="{32F83655-DC73-417F-8B26-EB7A1DBB5382}" type="slidenum">
              <a:rPr lang="en-ZA" smtClean="0"/>
              <a:pPr/>
              <a:t>6</a:t>
            </a:fld>
            <a:endParaRPr lang="en-ZA" dirty="0"/>
          </a:p>
        </p:txBody>
      </p:sp>
      <p:grpSp>
        <p:nvGrpSpPr>
          <p:cNvPr id="6" name="Group 5"/>
          <p:cNvGrpSpPr/>
          <p:nvPr/>
        </p:nvGrpSpPr>
        <p:grpSpPr>
          <a:xfrm>
            <a:off x="3312044" y="1662280"/>
            <a:ext cx="2592288" cy="2592288"/>
            <a:chOff x="3309164" y="77932"/>
            <a:chExt cx="2592288" cy="2592288"/>
          </a:xfrm>
          <a:scene3d>
            <a:camera prst="orthographicFront"/>
            <a:lightRig rig="flat" dir="t"/>
          </a:scene3d>
        </p:grpSpPr>
        <p:sp>
          <p:nvSpPr>
            <p:cNvPr id="13" name="Oval 12"/>
            <p:cNvSpPr/>
            <p:nvPr/>
          </p:nvSpPr>
          <p:spPr>
            <a:xfrm>
              <a:off x="3309164" y="77932"/>
              <a:ext cx="2592288" cy="2592288"/>
            </a:xfrm>
            <a:prstGeom prst="ellipse">
              <a:avLst/>
            </a:prstGeom>
            <a:solidFill>
              <a:schemeClr val="accent1">
                <a:alpha val="50000"/>
              </a:schemeClr>
            </a:solidFill>
            <a:sp3d prstMaterial="plastic">
              <a:bevelT w="120900" h="88900"/>
              <a:bevelB w="88900" h="31750" prst="angle"/>
            </a:sp3d>
          </p:spPr>
          <p:style>
            <a:lnRef idx="0">
              <a:schemeClr val="lt1">
                <a:hueOff val="0"/>
                <a:satOff val="0"/>
                <a:lumOff val="0"/>
                <a:alphaOff val="0"/>
              </a:schemeClr>
            </a:lnRef>
            <a:fillRef idx="1">
              <a:scrgbClr r="0" g="0" b="0"/>
            </a:fillRef>
            <a:effectRef idx="1">
              <a:schemeClr val="accent1">
                <a:alpha val="50000"/>
                <a:hueOff val="0"/>
                <a:satOff val="0"/>
                <a:lumOff val="0"/>
                <a:alphaOff val="0"/>
              </a:schemeClr>
            </a:effectRef>
            <a:fontRef idx="minor">
              <a:schemeClr val="tx1"/>
            </a:fontRef>
          </p:style>
        </p:sp>
        <p:sp>
          <p:nvSpPr>
            <p:cNvPr id="14" name="Oval 4"/>
            <p:cNvSpPr/>
            <p:nvPr/>
          </p:nvSpPr>
          <p:spPr>
            <a:xfrm>
              <a:off x="3654802" y="531583"/>
              <a:ext cx="1901011" cy="1166529"/>
            </a:xfrm>
            <a:prstGeom prst="rect">
              <a:avLst/>
            </a:prstGeom>
            <a:sp3d/>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r>
                <a:rPr lang="en-US" sz="2200" b="1" kern="1200" dirty="0">
                  <a:solidFill>
                    <a:schemeClr val="bg1"/>
                  </a:solidFill>
                  <a:effectLst/>
                </a:rPr>
                <a:t>Practical Competence</a:t>
              </a:r>
            </a:p>
          </p:txBody>
        </p:sp>
      </p:grpSp>
      <p:grpSp>
        <p:nvGrpSpPr>
          <p:cNvPr id="7" name="Group 6"/>
          <p:cNvGrpSpPr/>
          <p:nvPr/>
        </p:nvGrpSpPr>
        <p:grpSpPr>
          <a:xfrm>
            <a:off x="4211239" y="3258534"/>
            <a:ext cx="2592288" cy="2592288"/>
            <a:chOff x="4208359" y="1674186"/>
            <a:chExt cx="2592288" cy="2592288"/>
          </a:xfrm>
          <a:scene3d>
            <a:camera prst="orthographicFront"/>
            <a:lightRig rig="flat" dir="t"/>
          </a:scene3d>
        </p:grpSpPr>
        <p:sp>
          <p:nvSpPr>
            <p:cNvPr id="11" name="Oval 10"/>
            <p:cNvSpPr/>
            <p:nvPr/>
          </p:nvSpPr>
          <p:spPr>
            <a:xfrm>
              <a:off x="4208359" y="1674186"/>
              <a:ext cx="2592288" cy="2592288"/>
            </a:xfrm>
            <a:prstGeom prst="ellipse">
              <a:avLst/>
            </a:prstGeom>
            <a:solidFill>
              <a:schemeClr val="bg1">
                <a:lumMod val="65000"/>
                <a:alpha val="50000"/>
              </a:schemeClr>
            </a:solidFill>
            <a:sp3d prstMaterial="plastic">
              <a:bevelT w="120900" h="88900"/>
              <a:bevelB w="88900" h="31750" prst="angle"/>
            </a:sp3d>
          </p:spPr>
          <p:style>
            <a:lnRef idx="0">
              <a:schemeClr val="lt1">
                <a:hueOff val="0"/>
                <a:satOff val="0"/>
                <a:lumOff val="0"/>
                <a:alphaOff val="0"/>
              </a:schemeClr>
            </a:lnRef>
            <a:fillRef idx="1">
              <a:scrgbClr r="0" g="0" b="0"/>
            </a:fillRef>
            <a:effectRef idx="1">
              <a:schemeClr val="accent1">
                <a:alpha val="50000"/>
                <a:hueOff val="0"/>
                <a:satOff val="0"/>
                <a:lumOff val="0"/>
                <a:alphaOff val="0"/>
              </a:schemeClr>
            </a:effectRef>
            <a:fontRef idx="minor">
              <a:schemeClr val="tx1"/>
            </a:fontRef>
          </p:style>
        </p:sp>
        <p:sp>
          <p:nvSpPr>
            <p:cNvPr id="12" name="Oval 6"/>
            <p:cNvSpPr/>
            <p:nvPr/>
          </p:nvSpPr>
          <p:spPr>
            <a:xfrm>
              <a:off x="5001168" y="2343860"/>
              <a:ext cx="1555372" cy="1425758"/>
            </a:xfrm>
            <a:prstGeom prst="rect">
              <a:avLst/>
            </a:prstGeom>
            <a:sp3d/>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r>
                <a:rPr lang="en-US" sz="2200" b="1" kern="1200" dirty="0">
                  <a:solidFill>
                    <a:schemeClr val="bg1"/>
                  </a:solidFill>
                </a:rPr>
                <a:t>Reflective Competence</a:t>
              </a:r>
            </a:p>
          </p:txBody>
        </p:sp>
      </p:grpSp>
      <p:grpSp>
        <p:nvGrpSpPr>
          <p:cNvPr id="8" name="Group 7"/>
          <p:cNvGrpSpPr/>
          <p:nvPr/>
        </p:nvGrpSpPr>
        <p:grpSpPr>
          <a:xfrm>
            <a:off x="2340472" y="3258534"/>
            <a:ext cx="2592288" cy="2592288"/>
            <a:chOff x="2337592" y="1674186"/>
            <a:chExt cx="2592288" cy="2592288"/>
          </a:xfrm>
          <a:scene3d>
            <a:camera prst="orthographicFront"/>
            <a:lightRig rig="flat" dir="t"/>
          </a:scene3d>
        </p:grpSpPr>
        <p:sp>
          <p:nvSpPr>
            <p:cNvPr id="9" name="Oval 8"/>
            <p:cNvSpPr/>
            <p:nvPr/>
          </p:nvSpPr>
          <p:spPr>
            <a:xfrm>
              <a:off x="2337592" y="1674186"/>
              <a:ext cx="2592288" cy="2592288"/>
            </a:xfrm>
            <a:prstGeom prst="ellipse">
              <a:avLst/>
            </a:prstGeom>
            <a:solidFill>
              <a:schemeClr val="accent5">
                <a:alpha val="50000"/>
              </a:schemeClr>
            </a:solidFill>
            <a:sp3d prstMaterial="plastic">
              <a:bevelT w="120900" h="88900"/>
              <a:bevelB w="88900" h="31750" prst="angle"/>
            </a:sp3d>
          </p:spPr>
          <p:style>
            <a:lnRef idx="0">
              <a:schemeClr val="lt1">
                <a:hueOff val="0"/>
                <a:satOff val="0"/>
                <a:lumOff val="0"/>
                <a:alphaOff val="0"/>
              </a:schemeClr>
            </a:lnRef>
            <a:fillRef idx="1">
              <a:scrgbClr r="0" g="0" b="0"/>
            </a:fillRef>
            <a:effectRef idx="1">
              <a:schemeClr val="accent1">
                <a:alpha val="50000"/>
                <a:hueOff val="0"/>
                <a:satOff val="0"/>
                <a:lumOff val="0"/>
                <a:alphaOff val="0"/>
              </a:schemeClr>
            </a:effectRef>
            <a:fontRef idx="minor">
              <a:schemeClr val="tx1"/>
            </a:fontRef>
          </p:style>
        </p:sp>
        <p:sp>
          <p:nvSpPr>
            <p:cNvPr id="10" name="Oval 8"/>
            <p:cNvSpPr/>
            <p:nvPr/>
          </p:nvSpPr>
          <p:spPr>
            <a:xfrm>
              <a:off x="2581699" y="2343860"/>
              <a:ext cx="1555372" cy="1425758"/>
            </a:xfrm>
            <a:prstGeom prst="rect">
              <a:avLst/>
            </a:prstGeom>
            <a:sp3d/>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r>
                <a:rPr lang="en-US" sz="2200" b="1" kern="1200" dirty="0">
                  <a:solidFill>
                    <a:schemeClr val="bg1"/>
                  </a:solidFill>
                </a:rPr>
                <a:t>Foundational Competence</a:t>
              </a:r>
            </a:p>
          </p:txBody>
        </p:sp>
      </p:grpSp>
    </p:spTree>
    <p:extLst>
      <p:ext uri="{BB962C8B-B14F-4D97-AF65-F5344CB8AC3E}">
        <p14:creationId xmlns:p14="http://schemas.microsoft.com/office/powerpoint/2010/main" val="89930887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5777" y="197038"/>
            <a:ext cx="8219256" cy="1008000"/>
          </a:xfrm>
        </p:spPr>
        <p:txBody>
          <a:bodyPr>
            <a:normAutofit fontScale="90000"/>
          </a:bodyPr>
          <a:lstStyle/>
          <a:p>
            <a:pPr algn="ctr"/>
            <a:br>
              <a:rPr lang="en-ZA" dirty="0"/>
            </a:br>
            <a:r>
              <a:rPr lang="en-ZA" dirty="0"/>
              <a:t>Selecting Data Sources and Databases</a:t>
            </a:r>
            <a:br>
              <a:rPr lang="en-ZA" dirty="0"/>
            </a:b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60</a:t>
            </a:fld>
            <a:endParaRPr lang="en-ZA" dirty="0"/>
          </a:p>
        </p:txBody>
      </p:sp>
      <p:sp>
        <p:nvSpPr>
          <p:cNvPr id="4" name="Rectangle 3"/>
          <p:cNvSpPr/>
          <p:nvPr/>
        </p:nvSpPr>
        <p:spPr>
          <a:xfrm>
            <a:off x="603504" y="1205038"/>
            <a:ext cx="8219256" cy="1200329"/>
          </a:xfrm>
          <a:prstGeom prst="rect">
            <a:avLst/>
          </a:prstGeom>
        </p:spPr>
        <p:txBody>
          <a:bodyPr wrap="square">
            <a:spAutoFit/>
          </a:bodyPr>
          <a:lstStyle/>
          <a:p>
            <a:br>
              <a:rPr lang="en-ZA" sz="2400" dirty="0"/>
            </a:br>
            <a:endParaRPr lang="en-ZA" sz="2400" dirty="0"/>
          </a:p>
          <a:p>
            <a:r>
              <a:rPr lang="en-ZA" sz="2400" dirty="0"/>
              <a:t> 	</a:t>
            </a:r>
          </a:p>
        </p:txBody>
      </p:sp>
      <p:sp>
        <p:nvSpPr>
          <p:cNvPr id="5" name="Rectangle 4"/>
          <p:cNvSpPr/>
          <p:nvPr/>
        </p:nvSpPr>
        <p:spPr>
          <a:xfrm>
            <a:off x="529640" y="801362"/>
            <a:ext cx="8071529" cy="3416320"/>
          </a:xfrm>
          <a:prstGeom prst="rect">
            <a:avLst/>
          </a:prstGeom>
        </p:spPr>
        <p:txBody>
          <a:bodyPr wrap="square">
            <a:spAutoFit/>
          </a:bodyPr>
          <a:lstStyle/>
          <a:p>
            <a:pPr marL="285750" indent="-285750">
              <a:buFont typeface="Arial" panose="020B0604020202020204" pitchFamily="34" charset="0"/>
              <a:buChar char="•"/>
            </a:pPr>
            <a:r>
              <a:rPr lang="en-ZA" dirty="0"/>
              <a:t>I then choose a random number to start and pick every sixth learner as part of my sample.</a:t>
            </a:r>
          </a:p>
          <a:p>
            <a:pPr marL="285750" indent="-285750">
              <a:buFont typeface="Arial" panose="020B0604020202020204" pitchFamily="34" charset="0"/>
              <a:buChar char="•"/>
            </a:pPr>
            <a:endParaRPr lang="en-ZA" dirty="0"/>
          </a:p>
          <a:p>
            <a:pPr marL="285750" indent="-285750">
              <a:buFont typeface="Arial" panose="020B0604020202020204" pitchFamily="34" charset="0"/>
              <a:buChar char="•"/>
            </a:pPr>
            <a:r>
              <a:rPr lang="en-ZA" dirty="0"/>
              <a:t>The figure below shows a circle of 30 people.  You would select any random starting point, marked by an arrow. The subsequent learners  are selected by counting systematically around the circle. I went in a clockwise manner but could have gone counter clockwise if I chose.</a:t>
            </a:r>
          </a:p>
          <a:p>
            <a:pPr marL="285750" indent="-285750">
              <a:buFont typeface="Arial" panose="020B0604020202020204" pitchFamily="34" charset="0"/>
              <a:buChar char="•"/>
            </a:pPr>
            <a:endParaRPr lang="en-ZA" dirty="0"/>
          </a:p>
          <a:p>
            <a:pPr marL="285750" indent="-285750">
              <a:buFont typeface="Arial" panose="020B0604020202020204" pitchFamily="34" charset="0"/>
              <a:buChar char="•"/>
            </a:pPr>
            <a:r>
              <a:rPr lang="en-ZA" dirty="0"/>
              <a:t>This sampling scheme has resulted in some biased results when applied blindly. If you are using this technique and there is a cycle in your population, just ensure you don’t end up using the same cycle to sample. </a:t>
            </a:r>
          </a:p>
          <a:p>
            <a:endParaRPr lang="en-ZA" dirty="0"/>
          </a:p>
        </p:txBody>
      </p:sp>
      <p:pic>
        <p:nvPicPr>
          <p:cNvPr id="10" name="Picture 9"/>
          <p:cNvPicPr>
            <a:picLocks noChangeAspect="1"/>
          </p:cNvPicPr>
          <p:nvPr/>
        </p:nvPicPr>
        <p:blipFill>
          <a:blip r:embed="rId2"/>
          <a:stretch>
            <a:fillRect/>
          </a:stretch>
        </p:blipFill>
        <p:spPr>
          <a:xfrm>
            <a:off x="2374465" y="3915520"/>
            <a:ext cx="4058130" cy="2416639"/>
          </a:xfrm>
          <a:prstGeom prst="rect">
            <a:avLst/>
          </a:prstGeom>
        </p:spPr>
      </p:pic>
    </p:spTree>
    <p:extLst>
      <p:ext uri="{BB962C8B-B14F-4D97-AF65-F5344CB8AC3E}">
        <p14:creationId xmlns:p14="http://schemas.microsoft.com/office/powerpoint/2010/main" val="243925219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5777" y="197038"/>
            <a:ext cx="8219256" cy="1008000"/>
          </a:xfrm>
        </p:spPr>
        <p:txBody>
          <a:bodyPr>
            <a:normAutofit fontScale="90000"/>
          </a:bodyPr>
          <a:lstStyle/>
          <a:p>
            <a:pPr algn="ctr"/>
            <a:br>
              <a:rPr lang="en-ZA" dirty="0"/>
            </a:br>
            <a:r>
              <a:rPr lang="en-ZA" dirty="0"/>
              <a:t>Selecting Data Sources and Databases</a:t>
            </a:r>
            <a:br>
              <a:rPr lang="en-ZA" dirty="0"/>
            </a:b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61</a:t>
            </a:fld>
            <a:endParaRPr lang="en-ZA" dirty="0"/>
          </a:p>
        </p:txBody>
      </p:sp>
      <p:sp>
        <p:nvSpPr>
          <p:cNvPr id="4" name="Rectangle 3"/>
          <p:cNvSpPr/>
          <p:nvPr/>
        </p:nvSpPr>
        <p:spPr>
          <a:xfrm>
            <a:off x="603504" y="1205038"/>
            <a:ext cx="8219256" cy="4524315"/>
          </a:xfrm>
          <a:prstGeom prst="rect">
            <a:avLst/>
          </a:prstGeom>
        </p:spPr>
        <p:txBody>
          <a:bodyPr wrap="square">
            <a:spAutoFit/>
          </a:bodyPr>
          <a:lstStyle/>
          <a:p>
            <a:r>
              <a:rPr lang="en-ZA" sz="2400" b="1" dirty="0"/>
              <a:t>For example: </a:t>
            </a:r>
          </a:p>
          <a:p>
            <a:endParaRPr lang="en-ZA" sz="2400" dirty="0"/>
          </a:p>
          <a:p>
            <a:pPr marL="342900" indent="-342900">
              <a:buFont typeface="Arial" panose="020B0604020202020204" pitchFamily="34" charset="0"/>
              <a:buChar char="•"/>
            </a:pPr>
            <a:r>
              <a:rPr lang="en-ZA" sz="2400" dirty="0"/>
              <a:t>A natural cycle consists of the days of the week. Let’s assume that I want to estimate the amount of traffic passing through an intersection. </a:t>
            </a:r>
          </a:p>
          <a:p>
            <a:pPr marL="342900" indent="-342900">
              <a:buFont typeface="Arial" panose="020B0604020202020204" pitchFamily="34" charset="0"/>
              <a:buChar char="•"/>
            </a:pPr>
            <a:r>
              <a:rPr lang="en-ZA" sz="2400" dirty="0"/>
              <a:t>If I choose 7 as my sampling interval and my randomly chosen day is a Sunday, I will be only obtaining data from Sunday. </a:t>
            </a:r>
          </a:p>
          <a:p>
            <a:pPr marL="342900" indent="-342900">
              <a:buFont typeface="Arial" panose="020B0604020202020204" pitchFamily="34" charset="0"/>
              <a:buChar char="•"/>
            </a:pPr>
            <a:r>
              <a:rPr lang="en-ZA" sz="2400" dirty="0"/>
              <a:t>The traffic on a Sunday will probably provide a different result than a Monday or a Friday.</a:t>
            </a:r>
          </a:p>
          <a:p>
            <a:endParaRPr lang="en-ZA" sz="2400" dirty="0"/>
          </a:p>
          <a:p>
            <a:r>
              <a:rPr lang="en-ZA" sz="2400" dirty="0"/>
              <a:t>The systematic sampling technique is very easy to set up and is a simplified version of the SRS.  </a:t>
            </a:r>
          </a:p>
        </p:txBody>
      </p:sp>
    </p:spTree>
    <p:extLst>
      <p:ext uri="{BB962C8B-B14F-4D97-AF65-F5344CB8AC3E}">
        <p14:creationId xmlns:p14="http://schemas.microsoft.com/office/powerpoint/2010/main" val="75023180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5777" y="197038"/>
            <a:ext cx="8219256" cy="1008000"/>
          </a:xfrm>
        </p:spPr>
        <p:txBody>
          <a:bodyPr>
            <a:normAutofit fontScale="90000"/>
          </a:bodyPr>
          <a:lstStyle/>
          <a:p>
            <a:pPr algn="ctr"/>
            <a:br>
              <a:rPr lang="en-ZA" dirty="0"/>
            </a:br>
            <a:r>
              <a:rPr lang="en-ZA" dirty="0"/>
              <a:t>Selecting Data Sources and Databases</a:t>
            </a:r>
            <a:br>
              <a:rPr lang="en-ZA" dirty="0"/>
            </a:b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62</a:t>
            </a:fld>
            <a:endParaRPr lang="en-ZA" dirty="0"/>
          </a:p>
        </p:txBody>
      </p:sp>
      <p:sp>
        <p:nvSpPr>
          <p:cNvPr id="4" name="Rectangle 3"/>
          <p:cNvSpPr/>
          <p:nvPr/>
        </p:nvSpPr>
        <p:spPr>
          <a:xfrm>
            <a:off x="603504" y="1205038"/>
            <a:ext cx="8219256" cy="5632311"/>
          </a:xfrm>
          <a:prstGeom prst="rect">
            <a:avLst/>
          </a:prstGeom>
        </p:spPr>
        <p:txBody>
          <a:bodyPr wrap="square">
            <a:spAutoFit/>
          </a:bodyPr>
          <a:lstStyle/>
          <a:p>
            <a:r>
              <a:rPr lang="en-ZA" sz="2400" b="1" dirty="0"/>
              <a:t>The advantages of systematic sampling are:</a:t>
            </a:r>
          </a:p>
          <a:p>
            <a:endParaRPr lang="en-ZA" sz="2400" dirty="0"/>
          </a:p>
          <a:p>
            <a:pPr marL="342900" indent="-342900">
              <a:buFont typeface="Arial" panose="020B0604020202020204" pitchFamily="34" charset="0"/>
              <a:buChar char="•"/>
            </a:pPr>
            <a:r>
              <a:rPr lang="en-ZA" sz="2400" dirty="0"/>
              <a:t>It may be more convenient and easier to administer than other sampling techniques. This is especially true if the information is kept in some filing system (electronic or manual).</a:t>
            </a:r>
          </a:p>
          <a:p>
            <a:pPr marL="342900" indent="-342900">
              <a:buFont typeface="Arial" panose="020B0604020202020204" pitchFamily="34" charset="0"/>
              <a:buChar char="•"/>
            </a:pPr>
            <a:r>
              <a:rPr lang="en-ZA" sz="2400" dirty="0"/>
              <a:t>A complete list of the population is not always necessary.</a:t>
            </a:r>
          </a:p>
          <a:p>
            <a:pPr marL="342900" indent="-342900">
              <a:buFont typeface="Arial" panose="020B0604020202020204" pitchFamily="34" charset="0"/>
              <a:buChar char="•"/>
            </a:pPr>
            <a:r>
              <a:rPr lang="en-ZA" sz="2400" dirty="0"/>
              <a:t>This technique may ensure a more representative sample by covering the whole range of population elements. </a:t>
            </a:r>
          </a:p>
          <a:p>
            <a:pPr marL="342900" indent="-342900">
              <a:buFont typeface="Arial" panose="020B0604020202020204" pitchFamily="34" charset="0"/>
              <a:buChar char="•"/>
            </a:pPr>
            <a:r>
              <a:rPr lang="en-ZA" sz="2400" dirty="0"/>
              <a:t>If the population is homogeneous, systematic random sampling is just as reliable as an SRS. If the population is heterogeneous, systematic random sampling is more reliable than an SRS. (This means that you need to take fewer samples to obtain the same result.)</a:t>
            </a:r>
          </a:p>
          <a:p>
            <a:r>
              <a:rPr lang="en-ZA" sz="2400" dirty="0"/>
              <a:t> </a:t>
            </a:r>
          </a:p>
        </p:txBody>
      </p:sp>
    </p:spTree>
    <p:extLst>
      <p:ext uri="{BB962C8B-B14F-4D97-AF65-F5344CB8AC3E}">
        <p14:creationId xmlns:p14="http://schemas.microsoft.com/office/powerpoint/2010/main" val="110885183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5777" y="197038"/>
            <a:ext cx="8219256" cy="1008000"/>
          </a:xfrm>
        </p:spPr>
        <p:txBody>
          <a:bodyPr>
            <a:normAutofit fontScale="90000"/>
          </a:bodyPr>
          <a:lstStyle/>
          <a:p>
            <a:pPr algn="ctr"/>
            <a:br>
              <a:rPr lang="en-ZA" dirty="0"/>
            </a:br>
            <a:r>
              <a:rPr lang="en-ZA" dirty="0"/>
              <a:t>Selecting Data Sources and Databases</a:t>
            </a:r>
            <a:br>
              <a:rPr lang="en-ZA" dirty="0"/>
            </a:b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63</a:t>
            </a:fld>
            <a:endParaRPr lang="en-ZA" dirty="0"/>
          </a:p>
        </p:txBody>
      </p:sp>
      <p:sp>
        <p:nvSpPr>
          <p:cNvPr id="4" name="Rectangle 3"/>
          <p:cNvSpPr/>
          <p:nvPr/>
        </p:nvSpPr>
        <p:spPr>
          <a:xfrm>
            <a:off x="603504" y="1205038"/>
            <a:ext cx="8219256" cy="1938992"/>
          </a:xfrm>
          <a:prstGeom prst="rect">
            <a:avLst/>
          </a:prstGeom>
        </p:spPr>
        <p:txBody>
          <a:bodyPr wrap="square">
            <a:spAutoFit/>
          </a:bodyPr>
          <a:lstStyle/>
          <a:p>
            <a:r>
              <a:rPr lang="en-ZA" sz="2400" b="1" dirty="0"/>
              <a:t>The disadvantages of systematic sampling are</a:t>
            </a:r>
            <a:r>
              <a:rPr lang="en-ZA" sz="2400" dirty="0"/>
              <a:t>:</a:t>
            </a:r>
          </a:p>
          <a:p>
            <a:r>
              <a:rPr lang="en-ZA" sz="2400" dirty="0"/>
              <a:t> </a:t>
            </a:r>
          </a:p>
          <a:p>
            <a:r>
              <a:rPr lang="en-ZA" sz="2400" dirty="0"/>
              <a:t>If a cycle exists in the records systematic sampling may coincide with this cycle and produce a biased result.</a:t>
            </a:r>
          </a:p>
          <a:p>
            <a:r>
              <a:rPr lang="en-ZA" sz="2400" dirty="0"/>
              <a:t> </a:t>
            </a:r>
          </a:p>
        </p:txBody>
      </p:sp>
    </p:spTree>
    <p:extLst>
      <p:ext uri="{BB962C8B-B14F-4D97-AF65-F5344CB8AC3E}">
        <p14:creationId xmlns:p14="http://schemas.microsoft.com/office/powerpoint/2010/main" val="98933982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ZA" dirty="0"/>
              <a:t>Data Type and Purpose</a:t>
            </a: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64</a:t>
            </a:fld>
            <a:endParaRPr lang="en-ZA" dirty="0"/>
          </a:p>
        </p:txBody>
      </p:sp>
      <p:sp>
        <p:nvSpPr>
          <p:cNvPr id="4" name="Content Placeholder 3"/>
          <p:cNvSpPr>
            <a:spLocks noGrp="1"/>
          </p:cNvSpPr>
          <p:nvPr>
            <p:ph sz="quarter" idx="1"/>
          </p:nvPr>
        </p:nvSpPr>
        <p:spPr/>
        <p:txBody>
          <a:bodyPr>
            <a:normAutofit fontScale="40000" lnSpcReduction="20000"/>
          </a:bodyPr>
          <a:lstStyle/>
          <a:p>
            <a:pPr marL="0" indent="0">
              <a:buNone/>
            </a:pPr>
            <a:r>
              <a:rPr lang="en-ZA" dirty="0"/>
              <a:t> </a:t>
            </a:r>
            <a:r>
              <a:rPr lang="en-ZA" sz="5000" b="1" dirty="0"/>
              <a:t>Surveys</a:t>
            </a:r>
          </a:p>
          <a:p>
            <a:pPr marL="0" indent="0">
              <a:buNone/>
            </a:pPr>
            <a:r>
              <a:rPr lang="en-ZA" sz="5000" dirty="0"/>
              <a:t> </a:t>
            </a:r>
          </a:p>
          <a:p>
            <a:r>
              <a:rPr lang="en-ZA" sz="5000" dirty="0"/>
              <a:t>Data can be collected using three main types of surveys: censuses, sample surveys, and administrative data. Each has advantages and disadvantages. As learners, you may be required to collect data at some time. The method you choose will depend on a number of factors.</a:t>
            </a:r>
          </a:p>
          <a:p>
            <a:pPr marL="0" indent="0">
              <a:buNone/>
            </a:pPr>
            <a:endParaRPr lang="en-ZA" sz="5000" dirty="0"/>
          </a:p>
          <a:p>
            <a:pPr marL="0" indent="0">
              <a:buNone/>
            </a:pPr>
            <a:r>
              <a:rPr lang="en-ZA" sz="5000" b="1" dirty="0"/>
              <a:t>Census</a:t>
            </a:r>
          </a:p>
          <a:p>
            <a:pPr marL="0" indent="0">
              <a:buNone/>
            </a:pPr>
            <a:r>
              <a:rPr lang="en-ZA" sz="5000" dirty="0"/>
              <a:t> </a:t>
            </a:r>
          </a:p>
          <a:p>
            <a:r>
              <a:rPr lang="en-ZA" sz="5000" dirty="0"/>
              <a:t>A census refers to data collection about every unit in a group or population. If you collected data about the height of everyone in your group, that would be regarded as a group census. There are various reasons why a census may or may not be chosen as the method of data collection.</a:t>
            </a:r>
          </a:p>
          <a:p>
            <a:pPr marL="0" indent="0">
              <a:buNone/>
            </a:pPr>
            <a:r>
              <a:rPr lang="en-ZA" sz="4500" dirty="0"/>
              <a:t> </a:t>
            </a:r>
          </a:p>
          <a:p>
            <a:pPr marL="0" indent="0">
              <a:buNone/>
            </a:pPr>
            <a:endParaRPr lang="en-ZA" dirty="0"/>
          </a:p>
        </p:txBody>
      </p:sp>
    </p:spTree>
    <p:extLst>
      <p:ext uri="{BB962C8B-B14F-4D97-AF65-F5344CB8AC3E}">
        <p14:creationId xmlns:p14="http://schemas.microsoft.com/office/powerpoint/2010/main" val="223965241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ZA" dirty="0"/>
              <a:t>Data Type and Purpose</a:t>
            </a: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65</a:t>
            </a:fld>
            <a:endParaRPr lang="en-ZA" dirty="0"/>
          </a:p>
        </p:txBody>
      </p:sp>
      <p:sp>
        <p:nvSpPr>
          <p:cNvPr id="4" name="Content Placeholder 3"/>
          <p:cNvSpPr>
            <a:spLocks noGrp="1"/>
          </p:cNvSpPr>
          <p:nvPr>
            <p:ph sz="quarter" idx="1"/>
          </p:nvPr>
        </p:nvSpPr>
        <p:spPr>
          <a:xfrm>
            <a:off x="467544" y="949656"/>
            <a:ext cx="8219256" cy="5260643"/>
          </a:xfrm>
        </p:spPr>
        <p:txBody>
          <a:bodyPr>
            <a:normAutofit fontScale="25000" lnSpcReduction="20000"/>
          </a:bodyPr>
          <a:lstStyle/>
          <a:p>
            <a:pPr marL="0" indent="0">
              <a:buNone/>
            </a:pPr>
            <a:r>
              <a:rPr lang="en-ZA" sz="7200" dirty="0"/>
              <a:t> </a:t>
            </a:r>
            <a:r>
              <a:rPr lang="en-ZA" sz="7200" b="1" dirty="0"/>
              <a:t>Advantages </a:t>
            </a:r>
          </a:p>
          <a:p>
            <a:pPr marL="0" indent="0">
              <a:buNone/>
            </a:pPr>
            <a:endParaRPr lang="en-ZA" sz="7200" dirty="0"/>
          </a:p>
          <a:p>
            <a:pPr lvl="0" fontAlgn="base"/>
            <a:r>
              <a:rPr lang="en-GB" sz="7200" b="1" dirty="0">
                <a:effectLst>
                  <a:outerShdw sx="0" sy="0">
                    <a:srgbClr val="000000"/>
                  </a:outerShdw>
                </a:effectLst>
              </a:rPr>
              <a:t>Sampling variance is zero:</a:t>
            </a:r>
            <a:r>
              <a:rPr lang="en-GB" sz="7200" dirty="0">
                <a:effectLst>
                  <a:outerShdw sx="0" sy="0">
                    <a:srgbClr val="000000"/>
                  </a:outerShdw>
                </a:effectLst>
              </a:rPr>
              <a:t> There is no sampling variability attributed to the statistic because it is calculated using data from the entire population.</a:t>
            </a:r>
            <a:endParaRPr lang="en-ZA" sz="7200" dirty="0">
              <a:effectLst>
                <a:outerShdw sx="0" sy="0">
                  <a:srgbClr val="000000"/>
                </a:outerShdw>
              </a:effectLst>
            </a:endParaRPr>
          </a:p>
          <a:p>
            <a:pPr lvl="0" fontAlgn="base"/>
            <a:r>
              <a:rPr lang="en-GB" sz="7200" b="1" dirty="0">
                <a:effectLst>
                  <a:outerShdw sx="0" sy="0">
                    <a:srgbClr val="000000"/>
                  </a:outerShdw>
                </a:effectLst>
              </a:rPr>
              <a:t>Detail:</a:t>
            </a:r>
            <a:r>
              <a:rPr lang="en-GB" sz="7200" dirty="0">
                <a:effectLst>
                  <a:outerShdw sx="0" sy="0">
                    <a:srgbClr val="000000"/>
                  </a:outerShdw>
                </a:effectLst>
              </a:rPr>
              <a:t> Detailed information about small sub-groups of the population can be made available.</a:t>
            </a:r>
            <a:endParaRPr lang="en-ZA" sz="7200" dirty="0">
              <a:effectLst>
                <a:outerShdw sx="0" sy="0">
                  <a:srgbClr val="000000"/>
                </a:outerShdw>
              </a:effectLst>
            </a:endParaRPr>
          </a:p>
          <a:p>
            <a:pPr marL="0" indent="0">
              <a:buNone/>
            </a:pPr>
            <a:r>
              <a:rPr lang="en-ZA" sz="7200" dirty="0"/>
              <a:t> </a:t>
            </a:r>
          </a:p>
          <a:p>
            <a:pPr marL="0" indent="0">
              <a:buNone/>
            </a:pPr>
            <a:r>
              <a:rPr lang="en-ZA" sz="7200" b="1" dirty="0"/>
              <a:t>Disadvantages</a:t>
            </a:r>
          </a:p>
          <a:p>
            <a:pPr marL="0" indent="0">
              <a:buNone/>
            </a:pPr>
            <a:endParaRPr lang="en-ZA" sz="7200" dirty="0"/>
          </a:p>
          <a:p>
            <a:pPr lvl="0" fontAlgn="base"/>
            <a:r>
              <a:rPr lang="en-GB" sz="7200" b="1" dirty="0">
                <a:effectLst>
                  <a:outerShdw sx="0" sy="0">
                    <a:srgbClr val="000000"/>
                  </a:outerShdw>
                </a:effectLst>
              </a:rPr>
              <a:t>Cost:</a:t>
            </a:r>
            <a:r>
              <a:rPr lang="en-GB" sz="7200" dirty="0">
                <a:effectLst>
                  <a:outerShdw sx="0" sy="0">
                    <a:srgbClr val="000000"/>
                  </a:outerShdw>
                </a:effectLst>
              </a:rPr>
              <a:t> In terms of money, conducting a census for a large population can be very expensive.</a:t>
            </a:r>
            <a:endParaRPr lang="en-ZA" sz="7200" dirty="0">
              <a:effectLst>
                <a:outerShdw sx="0" sy="0">
                  <a:srgbClr val="000000"/>
                </a:outerShdw>
              </a:effectLst>
            </a:endParaRPr>
          </a:p>
          <a:p>
            <a:pPr lvl="0" fontAlgn="base"/>
            <a:r>
              <a:rPr lang="en-GB" sz="7200" b="1" dirty="0">
                <a:effectLst>
                  <a:outerShdw sx="0" sy="0">
                    <a:srgbClr val="000000"/>
                  </a:outerShdw>
                </a:effectLst>
              </a:rPr>
              <a:t>Time:</a:t>
            </a:r>
            <a:r>
              <a:rPr lang="en-GB" sz="7200" dirty="0">
                <a:effectLst>
                  <a:outerShdw sx="0" sy="0">
                    <a:srgbClr val="000000"/>
                  </a:outerShdw>
                </a:effectLst>
              </a:rPr>
              <a:t> A census generally takes longer to conduct than a sample survey.</a:t>
            </a:r>
            <a:endParaRPr lang="en-ZA" sz="7200" dirty="0">
              <a:effectLst>
                <a:outerShdw sx="0" sy="0">
                  <a:srgbClr val="000000"/>
                </a:outerShdw>
              </a:effectLst>
            </a:endParaRPr>
          </a:p>
          <a:p>
            <a:pPr lvl="0" fontAlgn="base"/>
            <a:r>
              <a:rPr lang="en-GB" sz="7200" b="1" dirty="0">
                <a:effectLst>
                  <a:outerShdw sx="0" sy="0">
                    <a:srgbClr val="000000"/>
                  </a:outerShdw>
                </a:effectLst>
              </a:rPr>
              <a:t>Response burden:</a:t>
            </a:r>
            <a:r>
              <a:rPr lang="en-GB" sz="7200" dirty="0">
                <a:effectLst>
                  <a:outerShdw sx="0" sy="0">
                    <a:srgbClr val="000000"/>
                  </a:outerShdw>
                </a:effectLst>
              </a:rPr>
              <a:t> Information needs to be received from every member of the target population.</a:t>
            </a:r>
            <a:endParaRPr lang="en-ZA" sz="7200" dirty="0">
              <a:effectLst>
                <a:outerShdw sx="0" sy="0">
                  <a:srgbClr val="000000"/>
                </a:outerShdw>
              </a:effectLst>
            </a:endParaRPr>
          </a:p>
          <a:p>
            <a:pPr lvl="0" fontAlgn="base"/>
            <a:r>
              <a:rPr lang="en-GB" sz="7200" b="1" dirty="0">
                <a:effectLst>
                  <a:outerShdw sx="0" sy="0">
                    <a:srgbClr val="000000"/>
                  </a:outerShdw>
                </a:effectLst>
              </a:rPr>
              <a:t>Control:</a:t>
            </a:r>
            <a:r>
              <a:rPr lang="en-GB" sz="7200" dirty="0">
                <a:effectLst>
                  <a:outerShdw sx="0" sy="0">
                    <a:srgbClr val="000000"/>
                  </a:outerShdw>
                </a:effectLst>
              </a:rPr>
              <a:t> A census of a large population is such a huge undertaking that it makes it difficult to keep every single operation under the same level of scrutiny and control. </a:t>
            </a:r>
            <a:endParaRPr lang="en-ZA" sz="7200" dirty="0">
              <a:effectLst>
                <a:outerShdw sx="0" sy="0">
                  <a:srgbClr val="000000"/>
                </a:outerShdw>
              </a:effectLst>
            </a:endParaRPr>
          </a:p>
          <a:p>
            <a:pPr marL="0" indent="0">
              <a:buNone/>
            </a:pPr>
            <a:endParaRPr lang="en-ZA" sz="7200" dirty="0"/>
          </a:p>
          <a:p>
            <a:pPr marL="0" indent="0">
              <a:buNone/>
            </a:pPr>
            <a:r>
              <a:rPr lang="en-ZA" sz="4500" dirty="0"/>
              <a:t> </a:t>
            </a:r>
          </a:p>
          <a:p>
            <a:pPr marL="0" indent="0">
              <a:buNone/>
            </a:pPr>
            <a:endParaRPr lang="en-ZA" dirty="0"/>
          </a:p>
        </p:txBody>
      </p:sp>
    </p:spTree>
    <p:extLst>
      <p:ext uri="{BB962C8B-B14F-4D97-AF65-F5344CB8AC3E}">
        <p14:creationId xmlns:p14="http://schemas.microsoft.com/office/powerpoint/2010/main" val="93317978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ZA" dirty="0"/>
              <a:t>Data Type and Purpose</a:t>
            </a: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66</a:t>
            </a:fld>
            <a:endParaRPr lang="en-ZA" dirty="0"/>
          </a:p>
        </p:txBody>
      </p:sp>
      <p:sp>
        <p:nvSpPr>
          <p:cNvPr id="4" name="Content Placeholder 3"/>
          <p:cNvSpPr>
            <a:spLocks noGrp="1"/>
          </p:cNvSpPr>
          <p:nvPr>
            <p:ph sz="quarter" idx="1"/>
          </p:nvPr>
        </p:nvSpPr>
        <p:spPr>
          <a:xfrm>
            <a:off x="467544" y="949656"/>
            <a:ext cx="8219256" cy="5260643"/>
          </a:xfrm>
        </p:spPr>
        <p:txBody>
          <a:bodyPr>
            <a:normAutofit fontScale="25000" lnSpcReduction="20000"/>
          </a:bodyPr>
          <a:lstStyle/>
          <a:p>
            <a:pPr marL="0" indent="0">
              <a:buNone/>
            </a:pPr>
            <a:r>
              <a:rPr lang="en-ZA" sz="7200" b="1" dirty="0"/>
              <a:t>Sample Survey</a:t>
            </a:r>
          </a:p>
          <a:p>
            <a:pPr marL="0" indent="0">
              <a:buNone/>
            </a:pPr>
            <a:endParaRPr lang="en-ZA" sz="7200" dirty="0"/>
          </a:p>
          <a:p>
            <a:r>
              <a:rPr lang="en-ZA" sz="7200" dirty="0"/>
              <a:t>In a sample survey, only part of the total population is approached for data. If you collected data about the height of 10 people in a group of 30, that would be a sample survey of the group rather than a census. Reasons one may or may not choose to use a sample survey include:</a:t>
            </a:r>
          </a:p>
          <a:p>
            <a:pPr marL="0" indent="0">
              <a:buNone/>
            </a:pPr>
            <a:endParaRPr lang="en-ZA" sz="7200" dirty="0"/>
          </a:p>
          <a:p>
            <a:pPr marL="0" indent="0">
              <a:buNone/>
            </a:pPr>
            <a:r>
              <a:rPr lang="en-ZA" sz="7200" b="1" dirty="0"/>
              <a:t>Advantages </a:t>
            </a:r>
          </a:p>
          <a:p>
            <a:endParaRPr lang="en-ZA" sz="7200" dirty="0"/>
          </a:p>
          <a:p>
            <a:pPr lvl="0" fontAlgn="base"/>
            <a:r>
              <a:rPr lang="en-GB" sz="7200" b="1" dirty="0">
                <a:effectLst>
                  <a:outerShdw sx="0" sy="0">
                    <a:srgbClr val="000000"/>
                  </a:outerShdw>
                </a:effectLst>
              </a:rPr>
              <a:t>Cost:</a:t>
            </a:r>
            <a:r>
              <a:rPr lang="en-GB" sz="7200" dirty="0">
                <a:effectLst>
                  <a:outerShdw sx="0" sy="0">
                    <a:srgbClr val="000000"/>
                  </a:outerShdw>
                </a:effectLst>
              </a:rPr>
              <a:t> A sample survey costs less than a census because data are collected from only part of a group.</a:t>
            </a:r>
            <a:endParaRPr lang="en-ZA" sz="7200" dirty="0">
              <a:effectLst>
                <a:outerShdw sx="0" sy="0">
                  <a:srgbClr val="000000"/>
                </a:outerShdw>
              </a:effectLst>
            </a:endParaRPr>
          </a:p>
          <a:p>
            <a:pPr lvl="0" fontAlgn="base"/>
            <a:r>
              <a:rPr lang="en-GB" sz="7200" b="1" dirty="0">
                <a:effectLst>
                  <a:outerShdw sx="0" sy="0">
                    <a:srgbClr val="000000"/>
                  </a:outerShdw>
                </a:effectLst>
              </a:rPr>
              <a:t>Time:</a:t>
            </a:r>
            <a:r>
              <a:rPr lang="en-GB" sz="7200" dirty="0">
                <a:effectLst>
                  <a:outerShdw sx="0" sy="0">
                    <a:srgbClr val="000000"/>
                  </a:outerShdw>
                </a:effectLst>
              </a:rPr>
              <a:t> Results are obtained far more quickly for a sample survey, than for a census. Fewer units are contacted and less data needs to be processed.</a:t>
            </a:r>
            <a:endParaRPr lang="en-ZA" sz="7200" dirty="0">
              <a:effectLst>
                <a:outerShdw sx="0" sy="0">
                  <a:srgbClr val="000000"/>
                </a:outerShdw>
              </a:effectLst>
            </a:endParaRPr>
          </a:p>
          <a:p>
            <a:pPr lvl="0" fontAlgn="base"/>
            <a:r>
              <a:rPr lang="en-GB" sz="7200" b="1" dirty="0">
                <a:effectLst>
                  <a:outerShdw sx="0" sy="0">
                    <a:srgbClr val="000000"/>
                  </a:outerShdw>
                </a:effectLst>
              </a:rPr>
              <a:t>Response burden:</a:t>
            </a:r>
            <a:r>
              <a:rPr lang="en-GB" sz="7200" dirty="0">
                <a:effectLst>
                  <a:outerShdw sx="0" sy="0">
                    <a:srgbClr val="000000"/>
                  </a:outerShdw>
                </a:effectLst>
              </a:rPr>
              <a:t> Fewer people have to respond in the sample.</a:t>
            </a:r>
            <a:endParaRPr lang="en-ZA" sz="7200" dirty="0">
              <a:effectLst>
                <a:outerShdw sx="0" sy="0">
                  <a:srgbClr val="000000"/>
                </a:outerShdw>
              </a:effectLst>
            </a:endParaRPr>
          </a:p>
          <a:p>
            <a:pPr lvl="0" fontAlgn="base"/>
            <a:r>
              <a:rPr lang="en-GB" sz="7200" b="1" dirty="0">
                <a:effectLst>
                  <a:outerShdw sx="0" sy="0">
                    <a:srgbClr val="000000"/>
                  </a:outerShdw>
                </a:effectLst>
              </a:rPr>
              <a:t>Control:</a:t>
            </a:r>
            <a:r>
              <a:rPr lang="en-GB" sz="7200" dirty="0">
                <a:effectLst>
                  <a:outerShdw sx="0" sy="0">
                    <a:srgbClr val="000000"/>
                  </a:outerShdw>
                </a:effectLst>
              </a:rPr>
              <a:t> The smaller scale of this operation allows for better monitoring and quality control.</a:t>
            </a:r>
            <a:endParaRPr lang="en-ZA" sz="7200" dirty="0">
              <a:effectLst>
                <a:outerShdw sx="0" sy="0">
                  <a:srgbClr val="000000"/>
                </a:outerShdw>
              </a:effectLst>
            </a:endParaRPr>
          </a:p>
          <a:p>
            <a:pPr marL="0" indent="0">
              <a:buNone/>
            </a:pPr>
            <a:endParaRPr lang="en-ZA" sz="7200" dirty="0"/>
          </a:p>
          <a:p>
            <a:pPr marL="0" indent="0">
              <a:buNone/>
            </a:pPr>
            <a:r>
              <a:rPr lang="en-ZA" sz="4500" dirty="0"/>
              <a:t> </a:t>
            </a:r>
          </a:p>
          <a:p>
            <a:pPr marL="0" indent="0">
              <a:buNone/>
            </a:pPr>
            <a:endParaRPr lang="en-ZA" dirty="0"/>
          </a:p>
        </p:txBody>
      </p:sp>
    </p:spTree>
    <p:extLst>
      <p:ext uri="{BB962C8B-B14F-4D97-AF65-F5344CB8AC3E}">
        <p14:creationId xmlns:p14="http://schemas.microsoft.com/office/powerpoint/2010/main" val="280801597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ZA" dirty="0"/>
              <a:t>Data Type and Purpose</a:t>
            </a: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67</a:t>
            </a:fld>
            <a:endParaRPr lang="en-ZA" dirty="0"/>
          </a:p>
        </p:txBody>
      </p:sp>
      <p:sp>
        <p:nvSpPr>
          <p:cNvPr id="4" name="Content Placeholder 3"/>
          <p:cNvSpPr>
            <a:spLocks noGrp="1"/>
          </p:cNvSpPr>
          <p:nvPr>
            <p:ph sz="quarter" idx="1"/>
          </p:nvPr>
        </p:nvSpPr>
        <p:spPr>
          <a:xfrm>
            <a:off x="467544" y="949656"/>
            <a:ext cx="8219256" cy="5260643"/>
          </a:xfrm>
        </p:spPr>
        <p:txBody>
          <a:bodyPr>
            <a:normAutofit fontScale="92500"/>
          </a:bodyPr>
          <a:lstStyle/>
          <a:p>
            <a:pPr marL="0" indent="0">
              <a:buNone/>
            </a:pPr>
            <a:r>
              <a:rPr lang="en-ZA" sz="2100" b="1" dirty="0"/>
              <a:t>Disadvantages </a:t>
            </a:r>
          </a:p>
          <a:p>
            <a:pPr marL="0" indent="0">
              <a:buNone/>
            </a:pPr>
            <a:endParaRPr lang="en-ZA" sz="2100" dirty="0"/>
          </a:p>
          <a:p>
            <a:pPr lvl="0" fontAlgn="base"/>
            <a:r>
              <a:rPr lang="en-GB" sz="2100" b="1" dirty="0">
                <a:effectLst>
                  <a:outerShdw sx="0" sy="0">
                    <a:srgbClr val="000000"/>
                  </a:outerShdw>
                </a:effectLst>
              </a:rPr>
              <a:t>Sampling variance is non-zero:</a:t>
            </a:r>
            <a:r>
              <a:rPr lang="en-GB" sz="2100" dirty="0">
                <a:effectLst>
                  <a:outerShdw sx="0" sy="0">
                    <a:srgbClr val="000000"/>
                  </a:outerShdw>
                </a:effectLst>
              </a:rPr>
              <a:t> The data may not be as precise because the data came from a sample of a population, instead of the total population.</a:t>
            </a:r>
            <a:endParaRPr lang="en-ZA" sz="2100" dirty="0">
              <a:effectLst>
                <a:outerShdw sx="0" sy="0">
                  <a:srgbClr val="000000"/>
                </a:outerShdw>
              </a:effectLst>
            </a:endParaRPr>
          </a:p>
          <a:p>
            <a:pPr lvl="0" fontAlgn="base"/>
            <a:r>
              <a:rPr lang="en-GB" sz="2100" b="1" dirty="0">
                <a:effectLst>
                  <a:outerShdw sx="0" sy="0">
                    <a:srgbClr val="000000"/>
                  </a:outerShdw>
                </a:effectLst>
              </a:rPr>
              <a:t>Detail:</a:t>
            </a:r>
            <a:r>
              <a:rPr lang="en-GB" sz="2100" dirty="0">
                <a:effectLst>
                  <a:outerShdw sx="0" sy="0">
                    <a:srgbClr val="000000"/>
                  </a:outerShdw>
                </a:effectLst>
              </a:rPr>
              <a:t> The sample may not be large enough to produce information about small population sub-groups or small geographical areas.</a:t>
            </a:r>
            <a:endParaRPr lang="en-ZA" sz="2100" dirty="0">
              <a:effectLst>
                <a:outerShdw sx="0" sy="0">
                  <a:srgbClr val="000000"/>
                </a:outerShdw>
              </a:effectLst>
            </a:endParaRPr>
          </a:p>
          <a:p>
            <a:pPr marL="0" indent="0">
              <a:buNone/>
            </a:pPr>
            <a:endParaRPr lang="en-ZA" sz="2100" dirty="0"/>
          </a:p>
          <a:p>
            <a:pPr marL="0" indent="0">
              <a:buNone/>
            </a:pPr>
            <a:r>
              <a:rPr lang="en-ZA" sz="2100" b="1" dirty="0"/>
              <a:t>Administrative Data</a:t>
            </a:r>
          </a:p>
          <a:p>
            <a:pPr marL="0" indent="0">
              <a:buNone/>
            </a:pPr>
            <a:r>
              <a:rPr lang="en-ZA" sz="2100" dirty="0"/>
              <a:t> </a:t>
            </a:r>
          </a:p>
          <a:p>
            <a:r>
              <a:rPr lang="en-ZA" sz="2100" dirty="0"/>
              <a:t>Administrative data are collected as a result of an organisation's day-to-day operations. Examples include data on births, deaths, marriages, divorces and car registrations. For example, prior to being issued a marriage license, a couple must provide the registrar with information about their age, sex, birthplace, address and previous marital status. These administrative files can be used later as a substitute for a sample survey or a census.</a:t>
            </a:r>
          </a:p>
          <a:p>
            <a:pPr marL="0" indent="0">
              <a:buNone/>
            </a:pPr>
            <a:endParaRPr lang="en-ZA" sz="2100" dirty="0"/>
          </a:p>
          <a:p>
            <a:pPr marL="0" indent="0">
              <a:buNone/>
            </a:pPr>
            <a:endParaRPr lang="en-ZA" dirty="0"/>
          </a:p>
        </p:txBody>
      </p:sp>
    </p:spTree>
    <p:extLst>
      <p:ext uri="{BB962C8B-B14F-4D97-AF65-F5344CB8AC3E}">
        <p14:creationId xmlns:p14="http://schemas.microsoft.com/office/powerpoint/2010/main" val="292728593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ZA" dirty="0"/>
              <a:t>Data Type and Purpose</a:t>
            </a:r>
          </a:p>
        </p:txBody>
      </p:sp>
      <p:sp>
        <p:nvSpPr>
          <p:cNvPr id="3" name="Slide Number Placeholder 2"/>
          <p:cNvSpPr>
            <a:spLocks noGrp="1"/>
          </p:cNvSpPr>
          <p:nvPr>
            <p:ph type="sldNum" sz="quarter" idx="12"/>
          </p:nvPr>
        </p:nvSpPr>
        <p:spPr/>
        <p:txBody>
          <a:bodyPr/>
          <a:lstStyle/>
          <a:p>
            <a:fld id="{32F83655-DC73-417F-8B26-EB7A1DBB5382}" type="slidenum">
              <a:rPr lang="en-ZA" smtClean="0"/>
              <a:pPr/>
              <a:t>68</a:t>
            </a:fld>
            <a:endParaRPr lang="en-ZA" dirty="0"/>
          </a:p>
        </p:txBody>
      </p:sp>
      <p:sp>
        <p:nvSpPr>
          <p:cNvPr id="4" name="Content Placeholder 3"/>
          <p:cNvSpPr>
            <a:spLocks noGrp="1"/>
          </p:cNvSpPr>
          <p:nvPr>
            <p:ph sz="quarter" idx="1"/>
          </p:nvPr>
        </p:nvSpPr>
        <p:spPr>
          <a:xfrm>
            <a:off x="467544" y="1413296"/>
            <a:ext cx="8219256" cy="5254204"/>
          </a:xfrm>
        </p:spPr>
        <p:txBody>
          <a:bodyPr>
            <a:normAutofit/>
          </a:bodyPr>
          <a:lstStyle/>
          <a:p>
            <a:pPr marL="0" indent="0">
              <a:buNone/>
            </a:pPr>
            <a:r>
              <a:rPr lang="en-ZA" b="1" dirty="0"/>
              <a:t>Advantages </a:t>
            </a:r>
          </a:p>
          <a:p>
            <a:pPr marL="0" indent="0">
              <a:buNone/>
            </a:pPr>
            <a:endParaRPr lang="en-ZA" sz="3200" b="1" dirty="0"/>
          </a:p>
          <a:p>
            <a:r>
              <a:rPr lang="en-ZA" sz="2000" b="1" dirty="0"/>
              <a:t>Sampling variance is zero: </a:t>
            </a:r>
            <a:r>
              <a:rPr lang="en-ZA" sz="2000" dirty="0"/>
              <a:t>There is no variability attributed to the statistic because it was calculated using data from the entire population.</a:t>
            </a:r>
          </a:p>
          <a:p>
            <a:r>
              <a:rPr lang="en-ZA" sz="2000" b="1" dirty="0"/>
              <a:t>Time series: </a:t>
            </a:r>
            <a:r>
              <a:rPr lang="en-ZA" sz="2000" dirty="0"/>
              <a:t>Data are collected on an ongoing basis, allowing for trend analysis.</a:t>
            </a:r>
          </a:p>
          <a:p>
            <a:r>
              <a:rPr lang="en-ZA" sz="2000" b="1" dirty="0"/>
              <a:t>Simplicity: </a:t>
            </a:r>
            <a:r>
              <a:rPr lang="en-ZA" sz="2000" dirty="0"/>
              <a:t>Administrative data may eliminate the need to design a census or survey and the associated work.</a:t>
            </a:r>
          </a:p>
          <a:p>
            <a:r>
              <a:rPr lang="en-ZA" sz="2000" b="1" dirty="0"/>
              <a:t>Response burden: </a:t>
            </a:r>
            <a:r>
              <a:rPr lang="en-ZA" sz="2000" dirty="0"/>
              <a:t>Since the data are already collected, there is no additional burden on the respondents.</a:t>
            </a:r>
          </a:p>
          <a:p>
            <a:pPr marL="0" indent="0">
              <a:buNone/>
            </a:pPr>
            <a:endParaRPr lang="en-ZA" sz="4500" dirty="0"/>
          </a:p>
          <a:p>
            <a:pPr marL="0" indent="0">
              <a:buNone/>
            </a:pPr>
            <a:r>
              <a:rPr lang="en-ZA" dirty="0"/>
              <a:t> </a:t>
            </a:r>
          </a:p>
        </p:txBody>
      </p:sp>
    </p:spTree>
    <p:extLst>
      <p:ext uri="{BB962C8B-B14F-4D97-AF65-F5344CB8AC3E}">
        <p14:creationId xmlns:p14="http://schemas.microsoft.com/office/powerpoint/2010/main" val="145300199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ZA" dirty="0"/>
              <a:t>Data Type and Purpose</a:t>
            </a:r>
          </a:p>
        </p:txBody>
      </p:sp>
      <p:sp>
        <p:nvSpPr>
          <p:cNvPr id="3" name="Slide Number Placeholder 2"/>
          <p:cNvSpPr>
            <a:spLocks noGrp="1"/>
          </p:cNvSpPr>
          <p:nvPr>
            <p:ph type="sldNum" sz="quarter" idx="12"/>
          </p:nvPr>
        </p:nvSpPr>
        <p:spPr/>
        <p:txBody>
          <a:bodyPr/>
          <a:lstStyle/>
          <a:p>
            <a:fld id="{32F83655-DC73-417F-8B26-EB7A1DBB5382}" type="slidenum">
              <a:rPr lang="en-ZA" smtClean="0"/>
              <a:pPr/>
              <a:t>69</a:t>
            </a:fld>
            <a:endParaRPr lang="en-ZA" dirty="0"/>
          </a:p>
        </p:txBody>
      </p:sp>
      <p:sp>
        <p:nvSpPr>
          <p:cNvPr id="4" name="Content Placeholder 3"/>
          <p:cNvSpPr>
            <a:spLocks noGrp="1"/>
          </p:cNvSpPr>
          <p:nvPr>
            <p:ph sz="quarter" idx="1"/>
          </p:nvPr>
        </p:nvSpPr>
        <p:spPr>
          <a:xfrm>
            <a:off x="467544" y="1184696"/>
            <a:ext cx="8219256" cy="5254204"/>
          </a:xfrm>
        </p:spPr>
        <p:txBody>
          <a:bodyPr>
            <a:normAutofit fontScale="92500" lnSpcReduction="10000"/>
          </a:bodyPr>
          <a:lstStyle/>
          <a:p>
            <a:pPr marL="0" indent="0">
              <a:buNone/>
            </a:pPr>
            <a:r>
              <a:rPr lang="en-ZA" sz="1900" b="1" dirty="0"/>
              <a:t>Disadvantages </a:t>
            </a:r>
          </a:p>
          <a:p>
            <a:pPr marL="0" indent="0">
              <a:buNone/>
            </a:pPr>
            <a:endParaRPr lang="en-ZA" sz="1900" b="1" dirty="0"/>
          </a:p>
          <a:p>
            <a:r>
              <a:rPr lang="en-ZA" sz="1900" b="1" dirty="0"/>
              <a:t>Flexibility: </a:t>
            </a:r>
            <a:r>
              <a:rPr lang="en-ZA" sz="1900" dirty="0"/>
              <a:t>Data items may be limited to essential administrative information, unlike a survey.</a:t>
            </a:r>
          </a:p>
          <a:p>
            <a:r>
              <a:rPr lang="en-ZA" sz="1900" b="1" dirty="0"/>
              <a:t>Population: </a:t>
            </a:r>
            <a:r>
              <a:rPr lang="en-ZA" sz="1900" dirty="0"/>
              <a:t>Data are limited to the population on whom the administrative records are kept.</a:t>
            </a:r>
          </a:p>
          <a:p>
            <a:r>
              <a:rPr lang="en-ZA" sz="1900" b="1" dirty="0"/>
              <a:t>Change over time: </a:t>
            </a:r>
            <a:r>
              <a:rPr lang="en-ZA" sz="1900" dirty="0"/>
              <a:t>Definitions are created to serve specific purposes, but often change and evolve over time. The statistician must understand that there is a possibility of change to the definitions of these files.</a:t>
            </a:r>
          </a:p>
          <a:p>
            <a:r>
              <a:rPr lang="en-ZA" sz="1900" b="1" dirty="0"/>
              <a:t>Concepts and definitions: </a:t>
            </a:r>
            <a:r>
              <a:rPr lang="en-ZA" sz="1900" dirty="0"/>
              <a:t>The definitions are established by those who create and manage the file for their own purposes. For example, income definitions may not include everything a user expects to see.</a:t>
            </a:r>
          </a:p>
          <a:p>
            <a:r>
              <a:rPr lang="en-ZA" sz="1900" b="1" dirty="0"/>
              <a:t>Data quality: </a:t>
            </a:r>
            <a:r>
              <a:rPr lang="en-ZA" sz="1900" dirty="0"/>
              <a:t>The emphasis placed on data quality may differ from organization to organisation. This may be evident when someone relies on data collected from another organisation.</a:t>
            </a:r>
          </a:p>
          <a:p>
            <a:pPr marL="0" indent="0">
              <a:buNone/>
            </a:pPr>
            <a:r>
              <a:rPr lang="en-ZA" sz="1900" dirty="0"/>
              <a:t> </a:t>
            </a:r>
          </a:p>
          <a:p>
            <a:pPr marL="0" indent="0">
              <a:buNone/>
            </a:pPr>
            <a:r>
              <a:rPr lang="en-ZA" sz="1900" dirty="0"/>
              <a:t>A mind map is a diagram used to represent words, ideas, tasks, or other items linked to and arranged radially around a central key word or idea.</a:t>
            </a:r>
          </a:p>
          <a:p>
            <a:pPr marL="0" indent="0">
              <a:buNone/>
            </a:pPr>
            <a:endParaRPr lang="en-ZA" dirty="0"/>
          </a:p>
        </p:txBody>
      </p:sp>
    </p:spTree>
    <p:extLst>
      <p:ext uri="{BB962C8B-B14F-4D97-AF65-F5344CB8AC3E}">
        <p14:creationId xmlns:p14="http://schemas.microsoft.com/office/powerpoint/2010/main" val="35272403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Overview</a:t>
            </a:r>
          </a:p>
        </p:txBody>
      </p:sp>
      <p:sp>
        <p:nvSpPr>
          <p:cNvPr id="4" name="Slide Number Placeholder 3"/>
          <p:cNvSpPr>
            <a:spLocks noGrp="1"/>
          </p:cNvSpPr>
          <p:nvPr>
            <p:ph type="sldNum" sz="quarter" idx="12"/>
          </p:nvPr>
        </p:nvSpPr>
        <p:spPr/>
        <p:txBody>
          <a:bodyPr/>
          <a:lstStyle/>
          <a:p>
            <a:fld id="{32F83655-DC73-417F-8B26-EB7A1DBB5382}" type="slidenum">
              <a:rPr lang="en-ZA" smtClean="0"/>
              <a:pPr/>
              <a:t>7</a:t>
            </a:fld>
            <a:endParaRPr lang="en-ZA" dirty="0"/>
          </a:p>
        </p:txBody>
      </p:sp>
      <p:grpSp>
        <p:nvGrpSpPr>
          <p:cNvPr id="6" name="Group 5"/>
          <p:cNvGrpSpPr/>
          <p:nvPr/>
        </p:nvGrpSpPr>
        <p:grpSpPr>
          <a:xfrm>
            <a:off x="3768085" y="1657132"/>
            <a:ext cx="4248268" cy="1687287"/>
            <a:chOff x="2736309" y="0"/>
            <a:chExt cx="4248268" cy="1687287"/>
          </a:xfrm>
          <a:scene3d>
            <a:camera prst="orthographicFront"/>
            <a:lightRig rig="flat" dir="t"/>
          </a:scene3d>
        </p:grpSpPr>
        <p:sp>
          <p:nvSpPr>
            <p:cNvPr id="16" name="Right Arrow 15"/>
            <p:cNvSpPr/>
            <p:nvPr/>
          </p:nvSpPr>
          <p:spPr>
            <a:xfrm>
              <a:off x="2736309" y="0"/>
              <a:ext cx="4248268" cy="1687287"/>
            </a:xfrm>
            <a:prstGeom prst="rightArrow">
              <a:avLst>
                <a:gd name="adj1" fmla="val 75000"/>
                <a:gd name="adj2" fmla="val 50000"/>
              </a:avLst>
            </a:prstGeom>
          </p:spPr>
          <p:style>
            <a:lnRef idx="0">
              <a:schemeClr val="accent2"/>
            </a:lnRef>
            <a:fillRef idx="1002">
              <a:schemeClr val="lt2"/>
            </a:fillRef>
            <a:effectRef idx="3">
              <a:schemeClr val="accent2"/>
            </a:effectRef>
            <a:fontRef idx="minor">
              <a:schemeClr val="lt1"/>
            </a:fontRef>
          </p:style>
        </p:sp>
        <p:sp>
          <p:nvSpPr>
            <p:cNvPr id="17" name="Right Arrow 4"/>
            <p:cNvSpPr/>
            <p:nvPr/>
          </p:nvSpPr>
          <p:spPr>
            <a:xfrm>
              <a:off x="2736309" y="210911"/>
              <a:ext cx="3615535" cy="1265465"/>
            </a:xfrm>
            <a:prstGeom prst="rect">
              <a:avLst/>
            </a:prstGeom>
          </p:spPr>
          <p:style>
            <a:lnRef idx="0">
              <a:schemeClr val="accent2"/>
            </a:lnRef>
            <a:fillRef idx="1002">
              <a:schemeClr val="lt2"/>
            </a:fillRef>
            <a:effectRef idx="3">
              <a:schemeClr val="accent2"/>
            </a:effectRef>
            <a:fontRef idx="minor">
              <a:schemeClr val="lt1"/>
            </a:fontRef>
          </p:style>
          <p:txBody>
            <a:bodyPr spcFirstLastPara="0" vert="horz" wrap="square" lIns="16510" tIns="16510" rIns="16510" bIns="16510" numCol="1" spcCol="1270" anchor="ctr" anchorCtr="0">
              <a:noAutofit/>
            </a:bodyPr>
            <a:lstStyle/>
            <a:p>
              <a:pPr marL="228600" lvl="1" indent="-228600" algn="l" defTabSz="1155700">
                <a:lnSpc>
                  <a:spcPct val="90000"/>
                </a:lnSpc>
                <a:spcBef>
                  <a:spcPct val="0"/>
                </a:spcBef>
                <a:spcAft>
                  <a:spcPct val="15000"/>
                </a:spcAft>
                <a:buChar char="••"/>
              </a:pPr>
              <a:r>
                <a:rPr lang="en-US" sz="2600" kern="1200" dirty="0"/>
                <a:t>Against Outcomes in Unit Standard</a:t>
              </a:r>
            </a:p>
          </p:txBody>
        </p:sp>
      </p:grpSp>
      <p:grpSp>
        <p:nvGrpSpPr>
          <p:cNvPr id="7" name="Group 6"/>
          <p:cNvGrpSpPr/>
          <p:nvPr/>
        </p:nvGrpSpPr>
        <p:grpSpPr>
          <a:xfrm>
            <a:off x="812835" y="1636257"/>
            <a:ext cx="2832179" cy="1687287"/>
            <a:chOff x="0" y="432"/>
            <a:chExt cx="2832179" cy="1687287"/>
          </a:xfrm>
          <a:scene3d>
            <a:camera prst="orthographicFront"/>
            <a:lightRig rig="flat" dir="t"/>
          </a:scene3d>
        </p:grpSpPr>
        <p:sp>
          <p:nvSpPr>
            <p:cNvPr id="14" name="Rounded Rectangle 13"/>
            <p:cNvSpPr/>
            <p:nvPr/>
          </p:nvSpPr>
          <p:spPr>
            <a:xfrm>
              <a:off x="0" y="432"/>
              <a:ext cx="2832179" cy="1687287"/>
            </a:xfrm>
            <a:prstGeom prst="roundRect">
              <a:avLst/>
            </a:prstGeom>
          </p:spPr>
          <p:style>
            <a:lnRef idx="0">
              <a:schemeClr val="accent2"/>
            </a:lnRef>
            <a:fillRef idx="1002">
              <a:schemeClr val="lt2"/>
            </a:fillRef>
            <a:effectRef idx="3">
              <a:schemeClr val="accent2"/>
            </a:effectRef>
            <a:fontRef idx="minor">
              <a:schemeClr val="lt1"/>
            </a:fontRef>
          </p:style>
        </p:sp>
        <p:sp>
          <p:nvSpPr>
            <p:cNvPr id="15" name="Rounded Rectangle 6"/>
            <p:cNvSpPr/>
            <p:nvPr/>
          </p:nvSpPr>
          <p:spPr>
            <a:xfrm>
              <a:off x="82367" y="82799"/>
              <a:ext cx="2667445" cy="1522553"/>
            </a:xfrm>
            <a:prstGeom prst="rect">
              <a:avLst/>
            </a:prstGeom>
          </p:spPr>
          <p:style>
            <a:lnRef idx="0">
              <a:schemeClr val="accent2"/>
            </a:lnRef>
            <a:fillRef idx="1002">
              <a:schemeClr val="lt2"/>
            </a:fillRef>
            <a:effectRef idx="3">
              <a:schemeClr val="accent2"/>
            </a:effectRef>
            <a:fontRef idx="minor">
              <a:schemeClr val="lt1"/>
            </a:fontRef>
          </p:style>
          <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en-US" sz="2800" kern="1200" dirty="0"/>
                <a:t>Competency</a:t>
              </a:r>
            </a:p>
          </p:txBody>
        </p:sp>
      </p:grpSp>
      <p:grpSp>
        <p:nvGrpSpPr>
          <p:cNvPr id="8" name="Group 7"/>
          <p:cNvGrpSpPr/>
          <p:nvPr/>
        </p:nvGrpSpPr>
        <p:grpSpPr>
          <a:xfrm>
            <a:off x="3863955" y="3513580"/>
            <a:ext cx="4248268" cy="1687287"/>
            <a:chOff x="2832179" y="1856448"/>
            <a:chExt cx="4248268" cy="1687287"/>
          </a:xfrm>
          <a:scene3d>
            <a:camera prst="orthographicFront"/>
            <a:lightRig rig="flat" dir="t"/>
          </a:scene3d>
        </p:grpSpPr>
        <p:sp>
          <p:nvSpPr>
            <p:cNvPr id="12" name="Right Arrow 11"/>
            <p:cNvSpPr/>
            <p:nvPr/>
          </p:nvSpPr>
          <p:spPr>
            <a:xfrm>
              <a:off x="2832179" y="1856448"/>
              <a:ext cx="4248268" cy="1687287"/>
            </a:xfrm>
            <a:prstGeom prst="rightArrow">
              <a:avLst>
                <a:gd name="adj1" fmla="val 75000"/>
                <a:gd name="adj2" fmla="val 50000"/>
              </a:avLst>
            </a:prstGeom>
          </p:spPr>
          <p:style>
            <a:lnRef idx="0">
              <a:schemeClr val="accent2"/>
            </a:lnRef>
            <a:fillRef idx="1002">
              <a:schemeClr val="lt2"/>
            </a:fillRef>
            <a:effectRef idx="3">
              <a:schemeClr val="accent2"/>
            </a:effectRef>
            <a:fontRef idx="minor">
              <a:schemeClr val="lt1"/>
            </a:fontRef>
          </p:style>
        </p:sp>
        <p:sp>
          <p:nvSpPr>
            <p:cNvPr id="13" name="Right Arrow 8"/>
            <p:cNvSpPr/>
            <p:nvPr/>
          </p:nvSpPr>
          <p:spPr>
            <a:xfrm>
              <a:off x="2832179" y="2067359"/>
              <a:ext cx="3615535" cy="1265465"/>
            </a:xfrm>
            <a:prstGeom prst="rect">
              <a:avLst/>
            </a:prstGeom>
          </p:spPr>
          <p:style>
            <a:lnRef idx="0">
              <a:schemeClr val="accent2"/>
            </a:lnRef>
            <a:fillRef idx="1002">
              <a:schemeClr val="lt2"/>
            </a:fillRef>
            <a:effectRef idx="3">
              <a:schemeClr val="accent2"/>
            </a:effectRef>
            <a:fontRef idx="minor">
              <a:schemeClr val="lt1"/>
            </a:fontRef>
          </p:style>
          <p:txBody>
            <a:bodyPr spcFirstLastPara="0" vert="horz" wrap="square" lIns="16510" tIns="16510" rIns="16510" bIns="16510" numCol="1" spcCol="1270" anchor="ctr" anchorCtr="0">
              <a:noAutofit/>
            </a:bodyPr>
            <a:lstStyle/>
            <a:p>
              <a:pPr marL="228600" lvl="1" indent="-228600" algn="l" defTabSz="1155700">
                <a:lnSpc>
                  <a:spcPct val="90000"/>
                </a:lnSpc>
                <a:spcBef>
                  <a:spcPct val="0"/>
                </a:spcBef>
                <a:spcAft>
                  <a:spcPct val="15000"/>
                </a:spcAft>
                <a:buChar char="••"/>
              </a:pPr>
              <a:r>
                <a:rPr lang="en-US" sz="2600" kern="1200" dirty="0"/>
                <a:t>Outcomes in relation to workplace</a:t>
              </a:r>
            </a:p>
          </p:txBody>
        </p:sp>
      </p:grpSp>
      <p:grpSp>
        <p:nvGrpSpPr>
          <p:cNvPr id="9" name="Group 8"/>
          <p:cNvGrpSpPr/>
          <p:nvPr/>
        </p:nvGrpSpPr>
        <p:grpSpPr>
          <a:xfrm>
            <a:off x="935906" y="3513580"/>
            <a:ext cx="2832179" cy="1687287"/>
            <a:chOff x="0" y="1856448"/>
            <a:chExt cx="2832179" cy="1687287"/>
          </a:xfrm>
          <a:scene3d>
            <a:camera prst="orthographicFront"/>
            <a:lightRig rig="flat" dir="t"/>
          </a:scene3d>
        </p:grpSpPr>
        <p:sp>
          <p:nvSpPr>
            <p:cNvPr id="10" name="Rounded Rectangle 9"/>
            <p:cNvSpPr/>
            <p:nvPr/>
          </p:nvSpPr>
          <p:spPr>
            <a:xfrm>
              <a:off x="0" y="1856448"/>
              <a:ext cx="2832179" cy="1687287"/>
            </a:xfrm>
            <a:prstGeom prst="roundRect">
              <a:avLst/>
            </a:prstGeom>
          </p:spPr>
          <p:style>
            <a:lnRef idx="0">
              <a:schemeClr val="accent2"/>
            </a:lnRef>
            <a:fillRef idx="1002">
              <a:schemeClr val="lt2"/>
            </a:fillRef>
            <a:effectRef idx="3">
              <a:schemeClr val="accent2"/>
            </a:effectRef>
            <a:fontRef idx="minor">
              <a:schemeClr val="lt1"/>
            </a:fontRef>
          </p:style>
        </p:sp>
        <p:sp>
          <p:nvSpPr>
            <p:cNvPr id="11" name="Rounded Rectangle 10"/>
            <p:cNvSpPr/>
            <p:nvPr/>
          </p:nvSpPr>
          <p:spPr>
            <a:xfrm>
              <a:off x="82367" y="1938815"/>
              <a:ext cx="2667445" cy="1522553"/>
            </a:xfrm>
            <a:prstGeom prst="rect">
              <a:avLst/>
            </a:prstGeom>
          </p:spPr>
          <p:style>
            <a:lnRef idx="0">
              <a:schemeClr val="accent2"/>
            </a:lnRef>
            <a:fillRef idx="1002">
              <a:schemeClr val="lt2"/>
            </a:fillRef>
            <a:effectRef idx="3">
              <a:schemeClr val="accent2"/>
            </a:effectRef>
            <a:fontRef idx="minor">
              <a:schemeClr val="lt1"/>
            </a:fontRef>
          </p:style>
          <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en-US" sz="2800" kern="1200" dirty="0"/>
                <a:t>Interpret</a:t>
              </a:r>
            </a:p>
          </p:txBody>
        </p:sp>
      </p:grpSp>
    </p:spTree>
    <p:extLst>
      <p:ext uri="{BB962C8B-B14F-4D97-AF65-F5344CB8AC3E}">
        <p14:creationId xmlns:p14="http://schemas.microsoft.com/office/powerpoint/2010/main" val="227622757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ZA" dirty="0"/>
              <a:t>Graphical Representation of Data</a:t>
            </a: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70</a:t>
            </a:fld>
            <a:endParaRPr lang="en-ZA" dirty="0"/>
          </a:p>
        </p:txBody>
      </p:sp>
      <p:sp>
        <p:nvSpPr>
          <p:cNvPr id="4" name="Content Placeholder 3"/>
          <p:cNvSpPr>
            <a:spLocks noGrp="1"/>
          </p:cNvSpPr>
          <p:nvPr>
            <p:ph sz="quarter" idx="1"/>
          </p:nvPr>
        </p:nvSpPr>
        <p:spPr/>
        <p:txBody>
          <a:bodyPr/>
          <a:lstStyle/>
          <a:p>
            <a:pPr marL="0" indent="0">
              <a:buNone/>
            </a:pPr>
            <a:r>
              <a:rPr lang="en-ZA" b="1" dirty="0"/>
              <a:t>Different graphs can be used to represent the data collected.  We will look at three different graphs that can be used to represent data:</a:t>
            </a:r>
          </a:p>
          <a:p>
            <a:pPr marL="0" indent="0">
              <a:buNone/>
            </a:pPr>
            <a:endParaRPr lang="en-ZA" b="1" dirty="0"/>
          </a:p>
          <a:p>
            <a:pPr lvl="0" fontAlgn="base"/>
            <a:r>
              <a:rPr lang="en-GB" dirty="0">
                <a:effectLst>
                  <a:outerShdw sx="0" sy="0">
                    <a:srgbClr val="000000"/>
                  </a:outerShdw>
                </a:effectLst>
              </a:rPr>
              <a:t>Picture graphs</a:t>
            </a:r>
            <a:endParaRPr lang="en-ZA" dirty="0">
              <a:effectLst>
                <a:outerShdw sx="0" sy="0">
                  <a:srgbClr val="000000"/>
                </a:outerShdw>
              </a:effectLst>
            </a:endParaRPr>
          </a:p>
          <a:p>
            <a:pPr lvl="0" fontAlgn="base"/>
            <a:r>
              <a:rPr lang="en-GB" dirty="0">
                <a:effectLst>
                  <a:outerShdw sx="0" sy="0">
                    <a:srgbClr val="000000"/>
                  </a:outerShdw>
                </a:effectLst>
              </a:rPr>
              <a:t>Pie chart</a:t>
            </a:r>
            <a:endParaRPr lang="en-ZA" dirty="0">
              <a:effectLst>
                <a:outerShdw sx="0" sy="0">
                  <a:srgbClr val="000000"/>
                </a:outerShdw>
              </a:effectLst>
            </a:endParaRPr>
          </a:p>
          <a:p>
            <a:pPr lvl="0" fontAlgn="base"/>
            <a:r>
              <a:rPr lang="en-GB" dirty="0">
                <a:effectLst>
                  <a:outerShdw sx="0" sy="0">
                    <a:srgbClr val="000000"/>
                  </a:outerShdw>
                </a:effectLst>
              </a:rPr>
              <a:t>Bar graph</a:t>
            </a:r>
            <a:endParaRPr lang="en-ZA" dirty="0">
              <a:effectLst>
                <a:outerShdw sx="0" sy="0">
                  <a:srgbClr val="000000"/>
                </a:outerShdw>
              </a:effectLst>
            </a:endParaRPr>
          </a:p>
          <a:p>
            <a:pPr marL="0" indent="0">
              <a:buNone/>
            </a:pPr>
            <a:endParaRPr lang="en-ZA" dirty="0"/>
          </a:p>
          <a:p>
            <a:endParaRPr lang="en-ZA" dirty="0"/>
          </a:p>
        </p:txBody>
      </p:sp>
    </p:spTree>
    <p:extLst>
      <p:ext uri="{BB962C8B-B14F-4D97-AF65-F5344CB8AC3E}">
        <p14:creationId xmlns:p14="http://schemas.microsoft.com/office/powerpoint/2010/main" val="62446495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ZA" dirty="0"/>
              <a:t>Graphical Representation of Data</a:t>
            </a: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71</a:t>
            </a:fld>
            <a:endParaRPr lang="en-ZA" dirty="0"/>
          </a:p>
        </p:txBody>
      </p:sp>
      <p:sp>
        <p:nvSpPr>
          <p:cNvPr id="4" name="Content Placeholder 3"/>
          <p:cNvSpPr>
            <a:spLocks noGrp="1"/>
          </p:cNvSpPr>
          <p:nvPr>
            <p:ph sz="quarter" idx="1"/>
          </p:nvPr>
        </p:nvSpPr>
        <p:spPr>
          <a:xfrm>
            <a:off x="467544" y="1026930"/>
            <a:ext cx="8219256" cy="4680000"/>
          </a:xfrm>
        </p:spPr>
        <p:txBody>
          <a:bodyPr/>
          <a:lstStyle/>
          <a:p>
            <a:pPr marL="0" indent="0">
              <a:buNone/>
            </a:pPr>
            <a:r>
              <a:rPr lang="en-ZA" b="1" dirty="0"/>
              <a:t>Picture Graphs</a:t>
            </a:r>
          </a:p>
          <a:p>
            <a:pPr marL="0" indent="0">
              <a:buNone/>
            </a:pPr>
            <a:endParaRPr lang="en-ZA" dirty="0"/>
          </a:p>
          <a:p>
            <a:pPr marL="0" indent="0">
              <a:buNone/>
            </a:pPr>
            <a:r>
              <a:rPr lang="en-ZA" sz="1800" dirty="0"/>
              <a:t>A picture graph is also called a pictogram. It is mainly used when you want to display information about people or objects. This is the type of graph that will work very well in the ECD environment. </a:t>
            </a:r>
          </a:p>
          <a:p>
            <a:pPr marL="0" indent="0">
              <a:buNone/>
            </a:pPr>
            <a:endParaRPr lang="en-ZA" dirty="0"/>
          </a:p>
          <a:p>
            <a:pPr marL="0" indent="0">
              <a:buNone/>
            </a:pPr>
            <a:endParaRPr lang="en-ZA" dirty="0"/>
          </a:p>
          <a:p>
            <a:endParaRPr lang="en-ZA" dirty="0"/>
          </a:p>
        </p:txBody>
      </p:sp>
      <p:pic>
        <p:nvPicPr>
          <p:cNvPr id="7" name="Picture 6"/>
          <p:cNvPicPr>
            <a:picLocks noChangeAspect="1"/>
          </p:cNvPicPr>
          <p:nvPr/>
        </p:nvPicPr>
        <p:blipFill>
          <a:blip r:embed="rId2"/>
          <a:stretch>
            <a:fillRect/>
          </a:stretch>
        </p:blipFill>
        <p:spPr>
          <a:xfrm>
            <a:off x="1105780" y="2971119"/>
            <a:ext cx="6196541" cy="3336599"/>
          </a:xfrm>
          <a:prstGeom prst="rect">
            <a:avLst/>
          </a:prstGeom>
        </p:spPr>
      </p:pic>
    </p:spTree>
    <p:extLst>
      <p:ext uri="{BB962C8B-B14F-4D97-AF65-F5344CB8AC3E}">
        <p14:creationId xmlns:p14="http://schemas.microsoft.com/office/powerpoint/2010/main" val="101127272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ZA" dirty="0"/>
              <a:t>Graphical Representation of Data</a:t>
            </a: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72</a:t>
            </a:fld>
            <a:endParaRPr lang="en-ZA" dirty="0"/>
          </a:p>
        </p:txBody>
      </p:sp>
      <p:sp>
        <p:nvSpPr>
          <p:cNvPr id="4" name="Content Placeholder 3"/>
          <p:cNvSpPr>
            <a:spLocks noGrp="1"/>
          </p:cNvSpPr>
          <p:nvPr>
            <p:ph sz="quarter" idx="1"/>
          </p:nvPr>
        </p:nvSpPr>
        <p:spPr>
          <a:xfrm>
            <a:off x="467544" y="1026930"/>
            <a:ext cx="8219256" cy="4680000"/>
          </a:xfrm>
        </p:spPr>
        <p:txBody>
          <a:bodyPr/>
          <a:lstStyle/>
          <a:p>
            <a:pPr marL="0" indent="0">
              <a:buNone/>
            </a:pPr>
            <a:endParaRPr lang="en-ZA" dirty="0"/>
          </a:p>
          <a:p>
            <a:pPr marL="0" indent="0">
              <a:buNone/>
            </a:pPr>
            <a:r>
              <a:rPr lang="en-ZA" dirty="0"/>
              <a:t>1.	How many meal did Witness buy?  ……………………………….</a:t>
            </a:r>
          </a:p>
          <a:p>
            <a:pPr marL="0" indent="0">
              <a:buNone/>
            </a:pPr>
            <a:r>
              <a:rPr lang="en-ZA" dirty="0"/>
              <a:t>2.	Who bought the most meals?  ………………………………………..</a:t>
            </a:r>
          </a:p>
          <a:p>
            <a:pPr marL="0" indent="0">
              <a:buNone/>
            </a:pPr>
            <a:r>
              <a:rPr lang="en-ZA" dirty="0"/>
              <a:t>3.	Who bought the least meals?  ………………………………………..</a:t>
            </a:r>
          </a:p>
          <a:p>
            <a:pPr marL="0" indent="0">
              <a:buNone/>
            </a:pPr>
            <a:r>
              <a:rPr lang="en-ZA" dirty="0"/>
              <a:t>4.	How many meals were sold during the month? ……………..</a:t>
            </a:r>
          </a:p>
          <a:p>
            <a:endParaRPr lang="en-ZA" dirty="0"/>
          </a:p>
        </p:txBody>
      </p:sp>
    </p:spTree>
    <p:extLst>
      <p:ext uri="{BB962C8B-B14F-4D97-AF65-F5344CB8AC3E}">
        <p14:creationId xmlns:p14="http://schemas.microsoft.com/office/powerpoint/2010/main" val="322809581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ZA" dirty="0"/>
              <a:t>Graphical Representation of Data</a:t>
            </a: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73</a:t>
            </a:fld>
            <a:endParaRPr lang="en-ZA" dirty="0"/>
          </a:p>
        </p:txBody>
      </p:sp>
      <p:sp>
        <p:nvSpPr>
          <p:cNvPr id="4" name="Content Placeholder 3"/>
          <p:cNvSpPr>
            <a:spLocks noGrp="1"/>
          </p:cNvSpPr>
          <p:nvPr>
            <p:ph sz="quarter" idx="1"/>
          </p:nvPr>
        </p:nvSpPr>
        <p:spPr>
          <a:xfrm>
            <a:off x="467544" y="1026930"/>
            <a:ext cx="8219256" cy="4680000"/>
          </a:xfrm>
        </p:spPr>
        <p:txBody>
          <a:bodyPr/>
          <a:lstStyle/>
          <a:p>
            <a:pPr marL="0" indent="0">
              <a:buNone/>
            </a:pPr>
            <a:endParaRPr lang="en-ZA" dirty="0"/>
          </a:p>
          <a:p>
            <a:pPr marL="0" indent="0">
              <a:buNone/>
            </a:pPr>
            <a:endParaRPr lang="en-ZA" dirty="0"/>
          </a:p>
        </p:txBody>
      </p:sp>
      <p:sp>
        <p:nvSpPr>
          <p:cNvPr id="6" name="Rectangle 5"/>
          <p:cNvSpPr/>
          <p:nvPr/>
        </p:nvSpPr>
        <p:spPr>
          <a:xfrm>
            <a:off x="714776" y="1147833"/>
            <a:ext cx="7695127" cy="2585323"/>
          </a:xfrm>
          <a:prstGeom prst="rect">
            <a:avLst/>
          </a:prstGeom>
        </p:spPr>
        <p:txBody>
          <a:bodyPr wrap="square">
            <a:spAutoFit/>
          </a:bodyPr>
          <a:lstStyle/>
          <a:p>
            <a:r>
              <a:rPr lang="en-ZA" b="1" dirty="0"/>
              <a:t>Pie Chart</a:t>
            </a:r>
          </a:p>
          <a:p>
            <a:endParaRPr lang="en-ZA" dirty="0"/>
          </a:p>
          <a:p>
            <a:r>
              <a:rPr lang="en-ZA" dirty="0"/>
              <a:t>A pie chart can easily be populated  from data that was captured on a spreadsheet.  The full circle represents the complete sample that was investigated, thus 100%. The size of each slice shows how much of the total the slice represents in a percentage.  A pie chart is used to illustrate proportions of the total amount. </a:t>
            </a:r>
          </a:p>
          <a:p>
            <a:endParaRPr lang="en-ZA" dirty="0"/>
          </a:p>
          <a:p>
            <a:endParaRPr lang="en-ZA" dirty="0"/>
          </a:p>
        </p:txBody>
      </p:sp>
      <p:pic>
        <p:nvPicPr>
          <p:cNvPr id="7" name="Picture 6"/>
          <p:cNvPicPr/>
          <p:nvPr/>
        </p:nvPicPr>
        <p:blipFill rotWithShape="1">
          <a:blip r:embed="rId2"/>
          <a:srcRect b="16797"/>
          <a:stretch/>
        </p:blipFill>
        <p:spPr bwMode="auto">
          <a:xfrm>
            <a:off x="1576047" y="3263040"/>
            <a:ext cx="5760085" cy="269557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93367631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ZA" dirty="0"/>
              <a:t>Graphical Representation of Data</a:t>
            </a: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74</a:t>
            </a:fld>
            <a:endParaRPr lang="en-ZA" dirty="0"/>
          </a:p>
        </p:txBody>
      </p:sp>
      <p:sp>
        <p:nvSpPr>
          <p:cNvPr id="4" name="Content Placeholder 3"/>
          <p:cNvSpPr>
            <a:spLocks noGrp="1"/>
          </p:cNvSpPr>
          <p:nvPr>
            <p:ph sz="quarter" idx="1"/>
          </p:nvPr>
        </p:nvSpPr>
        <p:spPr>
          <a:xfrm>
            <a:off x="467544" y="1026930"/>
            <a:ext cx="8219256" cy="4680000"/>
          </a:xfrm>
        </p:spPr>
        <p:txBody>
          <a:bodyPr/>
          <a:lstStyle/>
          <a:p>
            <a:pPr marL="0" indent="0">
              <a:buNone/>
            </a:pPr>
            <a:endParaRPr lang="en-ZA" dirty="0"/>
          </a:p>
          <a:p>
            <a:pPr marL="0" indent="0">
              <a:buNone/>
            </a:pPr>
            <a:endParaRPr lang="en-ZA" dirty="0"/>
          </a:p>
        </p:txBody>
      </p:sp>
      <p:sp>
        <p:nvSpPr>
          <p:cNvPr id="6" name="Rectangle 5"/>
          <p:cNvSpPr/>
          <p:nvPr/>
        </p:nvSpPr>
        <p:spPr>
          <a:xfrm>
            <a:off x="714776" y="1147833"/>
            <a:ext cx="7695127" cy="3724096"/>
          </a:xfrm>
          <a:prstGeom prst="rect">
            <a:avLst/>
          </a:prstGeom>
        </p:spPr>
        <p:txBody>
          <a:bodyPr wrap="square">
            <a:spAutoFit/>
          </a:bodyPr>
          <a:lstStyle/>
          <a:p>
            <a:r>
              <a:rPr lang="en-ZA" sz="2000" dirty="0"/>
              <a:t>The disadvantages of a pie chart is that if it is not distinctly labelled then the viewer may not have an idea of how big the actual sample was and of how big each proportion was.</a:t>
            </a:r>
          </a:p>
          <a:p>
            <a:r>
              <a:rPr lang="en-ZA" sz="2000" dirty="0"/>
              <a:t> </a:t>
            </a:r>
          </a:p>
          <a:p>
            <a:r>
              <a:rPr lang="en-ZA" sz="2000" dirty="0"/>
              <a:t>Use the pie chart to answer the following questions.</a:t>
            </a:r>
          </a:p>
          <a:p>
            <a:pPr lvl="0"/>
            <a:r>
              <a:rPr lang="en-GB" sz="2000" dirty="0"/>
              <a:t>Which age group has the least employees?  …………………………….</a:t>
            </a:r>
            <a:endParaRPr lang="en-ZA" sz="2000" dirty="0"/>
          </a:p>
          <a:p>
            <a:pPr lvl="0"/>
            <a:r>
              <a:rPr lang="en-GB" sz="2000" dirty="0"/>
              <a:t>Which age group has the most employees? ……………………………..</a:t>
            </a:r>
            <a:endParaRPr lang="en-ZA" sz="2000" dirty="0"/>
          </a:p>
          <a:p>
            <a:pPr lvl="0"/>
            <a:r>
              <a:rPr lang="en-GB" sz="2000" dirty="0"/>
              <a:t>You would like the organisation to grow during the next year and you have decided to focus on specific age groups in your next intake.  Which groups would you focus on? .......................................................................</a:t>
            </a:r>
            <a:endParaRPr lang="en-ZA" sz="2000" dirty="0"/>
          </a:p>
          <a:p>
            <a:endParaRPr lang="en-ZA" dirty="0"/>
          </a:p>
          <a:p>
            <a:endParaRPr lang="en-ZA" dirty="0"/>
          </a:p>
        </p:txBody>
      </p:sp>
    </p:spTree>
    <p:extLst>
      <p:ext uri="{BB962C8B-B14F-4D97-AF65-F5344CB8AC3E}">
        <p14:creationId xmlns:p14="http://schemas.microsoft.com/office/powerpoint/2010/main" val="138277620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ZA" dirty="0"/>
              <a:t>Graphical Representation of Data</a:t>
            </a: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75</a:t>
            </a:fld>
            <a:endParaRPr lang="en-ZA" dirty="0"/>
          </a:p>
        </p:txBody>
      </p:sp>
      <p:sp>
        <p:nvSpPr>
          <p:cNvPr id="4" name="Content Placeholder 3"/>
          <p:cNvSpPr>
            <a:spLocks noGrp="1"/>
          </p:cNvSpPr>
          <p:nvPr>
            <p:ph sz="quarter" idx="1"/>
          </p:nvPr>
        </p:nvSpPr>
        <p:spPr>
          <a:xfrm>
            <a:off x="467544" y="1026930"/>
            <a:ext cx="8219256" cy="4680000"/>
          </a:xfrm>
        </p:spPr>
        <p:txBody>
          <a:bodyPr/>
          <a:lstStyle/>
          <a:p>
            <a:pPr marL="0" indent="0">
              <a:buNone/>
            </a:pPr>
            <a:endParaRPr lang="en-ZA" dirty="0"/>
          </a:p>
          <a:p>
            <a:pPr marL="0" indent="0">
              <a:buNone/>
            </a:pPr>
            <a:endParaRPr lang="en-ZA" dirty="0"/>
          </a:p>
        </p:txBody>
      </p:sp>
      <p:sp>
        <p:nvSpPr>
          <p:cNvPr id="5" name="Rectangle 4"/>
          <p:cNvSpPr/>
          <p:nvPr/>
        </p:nvSpPr>
        <p:spPr>
          <a:xfrm>
            <a:off x="603504" y="1110374"/>
            <a:ext cx="8083296" cy="2308324"/>
          </a:xfrm>
          <a:prstGeom prst="rect">
            <a:avLst/>
          </a:prstGeom>
        </p:spPr>
        <p:txBody>
          <a:bodyPr wrap="square">
            <a:spAutoFit/>
          </a:bodyPr>
          <a:lstStyle/>
          <a:p>
            <a:r>
              <a:rPr lang="en-ZA" dirty="0"/>
              <a:t>Bar Graph (Bar Chart)</a:t>
            </a:r>
          </a:p>
          <a:p>
            <a:endParaRPr lang="en-ZA" dirty="0"/>
          </a:p>
          <a:p>
            <a:r>
              <a:rPr lang="en-ZA" dirty="0"/>
              <a:t>Bar charts could also easily be generated from data that was recorded in a spreadsheet.  Bar charts are normally used when we want to compare data.  There are many types of bar charts or column charts, but they should have uniform width, spacing and a zero value. Bar graphs are used when there is no continuity between data groups.</a:t>
            </a:r>
          </a:p>
          <a:p>
            <a:endParaRPr lang="en-ZA" dirty="0"/>
          </a:p>
        </p:txBody>
      </p:sp>
      <p:pic>
        <p:nvPicPr>
          <p:cNvPr id="6" name="Picture 5"/>
          <p:cNvPicPr/>
          <p:nvPr/>
        </p:nvPicPr>
        <p:blipFill rotWithShape="1">
          <a:blip r:embed="rId2"/>
          <a:srcRect l="4795" t="9995" r="5447" b="10918"/>
          <a:stretch/>
        </p:blipFill>
        <p:spPr bwMode="auto">
          <a:xfrm>
            <a:off x="1561911" y="3065172"/>
            <a:ext cx="5766167" cy="314512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17502870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ZA" dirty="0"/>
              <a:t>Graphical Representation of Data</a:t>
            </a: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76</a:t>
            </a:fld>
            <a:endParaRPr lang="en-ZA" dirty="0"/>
          </a:p>
        </p:txBody>
      </p:sp>
      <p:sp>
        <p:nvSpPr>
          <p:cNvPr id="4" name="Content Placeholder 3"/>
          <p:cNvSpPr>
            <a:spLocks noGrp="1"/>
          </p:cNvSpPr>
          <p:nvPr>
            <p:ph sz="quarter" idx="1"/>
          </p:nvPr>
        </p:nvSpPr>
        <p:spPr>
          <a:xfrm>
            <a:off x="467544" y="1026930"/>
            <a:ext cx="8219256" cy="4680000"/>
          </a:xfrm>
        </p:spPr>
        <p:txBody>
          <a:bodyPr/>
          <a:lstStyle/>
          <a:p>
            <a:pPr marL="0" indent="0">
              <a:buNone/>
            </a:pPr>
            <a:endParaRPr lang="en-ZA" dirty="0"/>
          </a:p>
          <a:p>
            <a:pPr marL="0" indent="0">
              <a:buNone/>
            </a:pPr>
            <a:endParaRPr lang="en-ZA" dirty="0"/>
          </a:p>
        </p:txBody>
      </p:sp>
      <p:sp>
        <p:nvSpPr>
          <p:cNvPr id="5" name="Rectangle 4"/>
          <p:cNvSpPr/>
          <p:nvPr/>
        </p:nvSpPr>
        <p:spPr>
          <a:xfrm>
            <a:off x="603504" y="1110374"/>
            <a:ext cx="8083296" cy="3108543"/>
          </a:xfrm>
          <a:prstGeom prst="rect">
            <a:avLst/>
          </a:prstGeom>
        </p:spPr>
        <p:txBody>
          <a:bodyPr wrap="square">
            <a:spAutoFit/>
          </a:bodyPr>
          <a:lstStyle/>
          <a:p>
            <a:r>
              <a:rPr lang="en-ZA" sz="2000" b="1" dirty="0"/>
              <a:t>Use the bar chart to answer the following questions:</a:t>
            </a:r>
          </a:p>
          <a:p>
            <a:endParaRPr lang="en-ZA" sz="2000" dirty="0"/>
          </a:p>
          <a:p>
            <a:pPr lvl="0"/>
            <a:r>
              <a:rPr lang="en-GB" sz="2000" dirty="0"/>
              <a:t>With how many people did the HR department grow?  …………………………………………..</a:t>
            </a:r>
            <a:endParaRPr lang="en-ZA" sz="2000" dirty="0"/>
          </a:p>
          <a:p>
            <a:pPr lvl="0"/>
            <a:r>
              <a:rPr lang="en-GB" sz="2000" dirty="0"/>
              <a:t>During which year did the organisation employee the most marketers?…………………….</a:t>
            </a:r>
            <a:endParaRPr lang="en-ZA" sz="2000" dirty="0"/>
          </a:p>
          <a:p>
            <a:pPr lvl="0"/>
            <a:r>
              <a:rPr lang="en-GB" sz="2000" dirty="0"/>
              <a:t>With how many employees did the sales team grow? …..………………………………………….</a:t>
            </a:r>
            <a:endParaRPr lang="en-ZA" sz="2000" dirty="0"/>
          </a:p>
          <a:p>
            <a:r>
              <a:rPr lang="en-ZA" b="1" dirty="0"/>
              <a:t> </a:t>
            </a:r>
            <a:endParaRPr lang="en-ZA" dirty="0"/>
          </a:p>
          <a:p>
            <a:endParaRPr lang="en-ZA" dirty="0"/>
          </a:p>
        </p:txBody>
      </p:sp>
    </p:spTree>
    <p:extLst>
      <p:ext uri="{BB962C8B-B14F-4D97-AF65-F5344CB8AC3E}">
        <p14:creationId xmlns:p14="http://schemas.microsoft.com/office/powerpoint/2010/main" val="56047598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ZA" dirty="0"/>
              <a:t>Graphical Representation of Data</a:t>
            </a: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77</a:t>
            </a:fld>
            <a:endParaRPr lang="en-ZA" dirty="0"/>
          </a:p>
        </p:txBody>
      </p:sp>
      <p:sp>
        <p:nvSpPr>
          <p:cNvPr id="4" name="Content Placeholder 3"/>
          <p:cNvSpPr>
            <a:spLocks noGrp="1"/>
          </p:cNvSpPr>
          <p:nvPr>
            <p:ph sz="quarter" idx="1"/>
          </p:nvPr>
        </p:nvSpPr>
        <p:spPr>
          <a:xfrm>
            <a:off x="699364" y="1048728"/>
            <a:ext cx="8219256" cy="4680000"/>
          </a:xfrm>
        </p:spPr>
        <p:txBody>
          <a:bodyPr/>
          <a:lstStyle/>
          <a:p>
            <a:pPr marL="0" indent="0">
              <a:buNone/>
            </a:pPr>
            <a:endParaRPr lang="en-ZA" dirty="0"/>
          </a:p>
          <a:p>
            <a:pPr marL="0" indent="0">
              <a:buNone/>
            </a:pPr>
            <a:endParaRPr lang="en-ZA" dirty="0"/>
          </a:p>
        </p:txBody>
      </p:sp>
      <p:sp>
        <p:nvSpPr>
          <p:cNvPr id="8" name="Rectangle 7"/>
          <p:cNvSpPr/>
          <p:nvPr/>
        </p:nvSpPr>
        <p:spPr>
          <a:xfrm>
            <a:off x="603503" y="1141291"/>
            <a:ext cx="7729127" cy="5355312"/>
          </a:xfrm>
          <a:prstGeom prst="rect">
            <a:avLst/>
          </a:prstGeom>
        </p:spPr>
        <p:txBody>
          <a:bodyPr wrap="square">
            <a:spAutoFit/>
          </a:bodyPr>
          <a:lstStyle/>
          <a:p>
            <a:r>
              <a:rPr lang="en-ZA" b="1" dirty="0"/>
              <a:t>Line Graph</a:t>
            </a:r>
          </a:p>
          <a:p>
            <a:endParaRPr lang="en-ZA" dirty="0"/>
          </a:p>
          <a:p>
            <a:r>
              <a:rPr lang="en-ZA" dirty="0"/>
              <a:t>A line graph is used to show changes through time or space In this graphs points are joined by straight lines. The vertical heights of the points above the horizontal axis are proportional to the quantities they represent.</a:t>
            </a:r>
          </a:p>
          <a:p>
            <a:endParaRPr lang="en-ZA" dirty="0"/>
          </a:p>
          <a:p>
            <a:endParaRPr lang="en-ZA" dirty="0"/>
          </a:p>
          <a:p>
            <a:r>
              <a:rPr lang="en-ZA" dirty="0"/>
              <a:t>	 </a:t>
            </a:r>
          </a:p>
          <a:p>
            <a:endParaRPr lang="en-ZA" dirty="0"/>
          </a:p>
          <a:p>
            <a:endParaRPr lang="en-ZA" dirty="0"/>
          </a:p>
          <a:p>
            <a:endParaRPr lang="en-ZA" dirty="0"/>
          </a:p>
          <a:p>
            <a:endParaRPr lang="en-ZA" dirty="0"/>
          </a:p>
          <a:p>
            <a:r>
              <a:rPr lang="en-ZA" b="1" dirty="0"/>
              <a:t>Broken line graphs </a:t>
            </a:r>
            <a:r>
              <a:rPr lang="en-ZA" dirty="0"/>
              <a:t>are usually used where there is some connection between the individual pieces of data.</a:t>
            </a:r>
          </a:p>
          <a:p>
            <a:endParaRPr lang="en-ZA" dirty="0"/>
          </a:p>
          <a:p>
            <a:endParaRPr lang="en-ZA" dirty="0"/>
          </a:p>
          <a:p>
            <a:endParaRPr lang="en-ZA" dirty="0"/>
          </a:p>
          <a:p>
            <a:endParaRPr lang="en-ZA" dirty="0"/>
          </a:p>
          <a:p>
            <a:r>
              <a:rPr lang="en-ZA" dirty="0"/>
              <a:t>	 </a:t>
            </a:r>
          </a:p>
        </p:txBody>
      </p:sp>
      <p:pic>
        <p:nvPicPr>
          <p:cNvPr id="11" name="Picture 10"/>
          <p:cNvPicPr/>
          <p:nvPr/>
        </p:nvPicPr>
        <p:blipFill rotWithShape="1">
          <a:blip r:embed="rId2">
            <a:extLst>
              <a:ext uri="{28A0092B-C50C-407E-A947-70E740481C1C}">
                <a14:useLocalDpi xmlns:a14="http://schemas.microsoft.com/office/drawing/2010/main" val="0"/>
              </a:ext>
            </a:extLst>
          </a:blip>
          <a:srcRect l="5190" t="6320" r="11141" b="12933"/>
          <a:stretch/>
        </p:blipFill>
        <p:spPr bwMode="auto">
          <a:xfrm>
            <a:off x="603503" y="2548732"/>
            <a:ext cx="1836420" cy="1636395"/>
          </a:xfrm>
          <a:prstGeom prst="rect">
            <a:avLst/>
          </a:prstGeom>
          <a:noFill/>
          <a:ln>
            <a:noFill/>
          </a:ln>
          <a:extLst>
            <a:ext uri="{53640926-AAD7-44D8-BBD7-CCE9431645EC}">
              <a14:shadowObscured xmlns:a14="http://schemas.microsoft.com/office/drawing/2010/main"/>
            </a:ext>
          </a:extLst>
        </p:spPr>
      </p:pic>
      <p:pic>
        <p:nvPicPr>
          <p:cNvPr id="9" name="Picture 8"/>
          <p:cNvPicPr>
            <a:picLocks noChangeAspect="1"/>
          </p:cNvPicPr>
          <p:nvPr/>
        </p:nvPicPr>
        <p:blipFill>
          <a:blip r:embed="rId3"/>
          <a:stretch>
            <a:fillRect/>
          </a:stretch>
        </p:blipFill>
        <p:spPr>
          <a:xfrm>
            <a:off x="4107457" y="4922678"/>
            <a:ext cx="2512283" cy="1695791"/>
          </a:xfrm>
          <a:prstGeom prst="rect">
            <a:avLst/>
          </a:prstGeom>
        </p:spPr>
      </p:pic>
    </p:spTree>
    <p:extLst>
      <p:ext uri="{BB962C8B-B14F-4D97-AF65-F5344CB8AC3E}">
        <p14:creationId xmlns:p14="http://schemas.microsoft.com/office/powerpoint/2010/main" val="69066704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br>
              <a:rPr lang="en-ZA" dirty="0"/>
            </a:br>
            <a:br>
              <a:rPr lang="en-ZA" dirty="0"/>
            </a:br>
            <a:r>
              <a:rPr lang="en-ZA" dirty="0"/>
              <a:t>Probability in Data</a:t>
            </a:r>
            <a:br>
              <a:rPr lang="en-ZA" dirty="0"/>
            </a:b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78</a:t>
            </a:fld>
            <a:endParaRPr lang="en-ZA" dirty="0"/>
          </a:p>
        </p:txBody>
      </p:sp>
      <p:sp>
        <p:nvSpPr>
          <p:cNvPr id="4" name="Content Placeholder 3"/>
          <p:cNvSpPr>
            <a:spLocks noGrp="1"/>
          </p:cNvSpPr>
          <p:nvPr>
            <p:ph sz="quarter" idx="1"/>
          </p:nvPr>
        </p:nvSpPr>
        <p:spPr>
          <a:xfrm>
            <a:off x="699364" y="1048728"/>
            <a:ext cx="8219256" cy="4680000"/>
          </a:xfrm>
        </p:spPr>
        <p:txBody>
          <a:bodyPr/>
          <a:lstStyle/>
          <a:p>
            <a:pPr marL="0" indent="0">
              <a:buNone/>
            </a:pPr>
            <a:endParaRPr lang="en-ZA" dirty="0"/>
          </a:p>
          <a:p>
            <a:pPr marL="0" indent="0">
              <a:buNone/>
            </a:pPr>
            <a:endParaRPr lang="en-ZA" dirty="0"/>
          </a:p>
        </p:txBody>
      </p:sp>
      <p:sp>
        <p:nvSpPr>
          <p:cNvPr id="8" name="Rectangle 7"/>
          <p:cNvSpPr/>
          <p:nvPr/>
        </p:nvSpPr>
        <p:spPr>
          <a:xfrm>
            <a:off x="603503" y="1141291"/>
            <a:ext cx="7729127" cy="5509200"/>
          </a:xfrm>
          <a:prstGeom prst="rect">
            <a:avLst/>
          </a:prstGeom>
        </p:spPr>
        <p:txBody>
          <a:bodyPr wrap="square">
            <a:spAutoFit/>
          </a:bodyPr>
          <a:lstStyle/>
          <a:p>
            <a:endParaRPr lang="en-ZA" dirty="0"/>
          </a:p>
          <a:p>
            <a:pPr marL="285750" indent="-285750">
              <a:buFont typeface="Arial" panose="020B0604020202020204" pitchFamily="34" charset="0"/>
              <a:buChar char="•"/>
            </a:pPr>
            <a:r>
              <a:rPr lang="en-ZA" sz="2000" dirty="0"/>
              <a:t>Probability is, in essence the mathematics of chance. It will give us an answer to the question: How sure are we that a particular event is going to happen?</a:t>
            </a:r>
          </a:p>
          <a:p>
            <a:endParaRPr lang="en-ZA" sz="2000" dirty="0"/>
          </a:p>
          <a:p>
            <a:pPr marL="285750" indent="-285750">
              <a:buFont typeface="Arial" panose="020B0604020202020204" pitchFamily="34" charset="0"/>
              <a:buChar char="•"/>
            </a:pPr>
            <a:r>
              <a:rPr lang="en-ZA" sz="2000" dirty="0"/>
              <a:t>There are some things that we are sure that will definitely happen, e.g. when we go to bed at night, we can be sure the sun will rise the next morning. If today is Sunday, then we can be certain that tomorrow is Monday. </a:t>
            </a:r>
          </a:p>
          <a:p>
            <a:r>
              <a:rPr lang="en-ZA" sz="2000" dirty="0"/>
              <a:t> </a:t>
            </a:r>
          </a:p>
          <a:p>
            <a:pPr marL="285750" indent="-285750">
              <a:buFont typeface="Arial" panose="020B0604020202020204" pitchFamily="34" charset="0"/>
              <a:buChar char="•"/>
            </a:pPr>
            <a:r>
              <a:rPr lang="en-ZA" sz="2000" dirty="0"/>
              <a:t>There are however cases where there is a lower or no chance that something will happen. For instance, the chance of seeing an elephant in the middle of town is very low, but it could happen if the circus was in town. The probability of these events lies between 0 and 1. A probability of ½ means that there is a 50 – 50 chance of it happening.</a:t>
            </a:r>
          </a:p>
          <a:p>
            <a:endParaRPr lang="en-ZA" dirty="0"/>
          </a:p>
          <a:p>
            <a:endParaRPr lang="en-ZA" dirty="0"/>
          </a:p>
          <a:p>
            <a:r>
              <a:rPr lang="en-ZA" dirty="0"/>
              <a:t>	 </a:t>
            </a:r>
          </a:p>
        </p:txBody>
      </p:sp>
    </p:spTree>
    <p:extLst>
      <p:ext uri="{BB962C8B-B14F-4D97-AF65-F5344CB8AC3E}">
        <p14:creationId xmlns:p14="http://schemas.microsoft.com/office/powerpoint/2010/main" val="373434366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br>
              <a:rPr lang="en-ZA" dirty="0"/>
            </a:br>
            <a:br>
              <a:rPr lang="en-ZA" dirty="0"/>
            </a:br>
            <a:r>
              <a:rPr lang="en-ZA" dirty="0"/>
              <a:t>Probability in Data</a:t>
            </a:r>
            <a:br>
              <a:rPr lang="en-ZA" dirty="0"/>
            </a:b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79</a:t>
            </a:fld>
            <a:endParaRPr lang="en-ZA" dirty="0"/>
          </a:p>
        </p:txBody>
      </p:sp>
      <p:sp>
        <p:nvSpPr>
          <p:cNvPr id="4" name="Content Placeholder 3"/>
          <p:cNvSpPr>
            <a:spLocks noGrp="1"/>
          </p:cNvSpPr>
          <p:nvPr>
            <p:ph sz="quarter" idx="1"/>
          </p:nvPr>
        </p:nvSpPr>
        <p:spPr>
          <a:xfrm>
            <a:off x="699364" y="1048728"/>
            <a:ext cx="8219256" cy="4680000"/>
          </a:xfrm>
        </p:spPr>
        <p:txBody>
          <a:bodyPr/>
          <a:lstStyle/>
          <a:p>
            <a:pPr marL="0" indent="0">
              <a:buNone/>
            </a:pPr>
            <a:endParaRPr lang="en-ZA" dirty="0"/>
          </a:p>
          <a:p>
            <a:pPr marL="0" indent="0">
              <a:buNone/>
            </a:pPr>
            <a:endParaRPr lang="en-ZA" dirty="0"/>
          </a:p>
        </p:txBody>
      </p:sp>
      <p:sp>
        <p:nvSpPr>
          <p:cNvPr id="8" name="Rectangle 7"/>
          <p:cNvSpPr/>
          <p:nvPr/>
        </p:nvSpPr>
        <p:spPr>
          <a:xfrm>
            <a:off x="603503" y="1141291"/>
            <a:ext cx="7729127" cy="3046988"/>
          </a:xfrm>
          <a:prstGeom prst="rect">
            <a:avLst/>
          </a:prstGeom>
        </p:spPr>
        <p:txBody>
          <a:bodyPr wrap="square">
            <a:spAutoFit/>
          </a:bodyPr>
          <a:lstStyle/>
          <a:p>
            <a:endParaRPr lang="en-ZA" dirty="0"/>
          </a:p>
          <a:p>
            <a:r>
              <a:rPr lang="en-ZA" sz="2000" dirty="0"/>
              <a:t>There are some events that will never happen. For example the chance of throwing a 10 on a normal die is 0%. A normal die only goes up to 6. So the probability of this is 0.</a:t>
            </a:r>
          </a:p>
          <a:p>
            <a:endParaRPr lang="en-ZA" sz="2000" dirty="0"/>
          </a:p>
          <a:p>
            <a:endParaRPr lang="en-ZA" sz="2000" dirty="0"/>
          </a:p>
          <a:p>
            <a:endParaRPr lang="en-ZA" sz="2000" dirty="0"/>
          </a:p>
          <a:p>
            <a:endParaRPr lang="en-ZA" dirty="0"/>
          </a:p>
          <a:p>
            <a:endParaRPr lang="en-ZA" dirty="0"/>
          </a:p>
          <a:p>
            <a:r>
              <a:rPr lang="en-ZA" dirty="0"/>
              <a:t>	 </a:t>
            </a:r>
          </a:p>
        </p:txBody>
      </p:sp>
      <p:graphicFrame>
        <p:nvGraphicFramePr>
          <p:cNvPr id="5" name="Table 4"/>
          <p:cNvGraphicFramePr>
            <a:graphicFrameLocks noGrp="1"/>
          </p:cNvGraphicFramePr>
          <p:nvPr>
            <p:extLst>
              <p:ext uri="{D42A27DB-BD31-4B8C-83A1-F6EECF244321}">
                <p14:modId xmlns:p14="http://schemas.microsoft.com/office/powerpoint/2010/main" val="3286141937"/>
              </p:ext>
            </p:extLst>
          </p:nvPr>
        </p:nvGraphicFramePr>
        <p:xfrm>
          <a:off x="853910" y="2664785"/>
          <a:ext cx="6705988" cy="1988718"/>
        </p:xfrm>
        <a:graphic>
          <a:graphicData uri="http://schemas.openxmlformats.org/drawingml/2006/table">
            <a:tbl>
              <a:tblPr firstRow="1" firstCol="1" bandRow="1">
                <a:tableStyleId>{5C22544A-7EE6-4342-B048-85BDC9FD1C3A}</a:tableStyleId>
              </a:tblPr>
              <a:tblGrid>
                <a:gridCol w="2234848">
                  <a:extLst>
                    <a:ext uri="{9D8B030D-6E8A-4147-A177-3AD203B41FA5}">
                      <a16:colId xmlns:a16="http://schemas.microsoft.com/office/drawing/2014/main" val="20000"/>
                    </a:ext>
                  </a:extLst>
                </a:gridCol>
                <a:gridCol w="2235570">
                  <a:extLst>
                    <a:ext uri="{9D8B030D-6E8A-4147-A177-3AD203B41FA5}">
                      <a16:colId xmlns:a16="http://schemas.microsoft.com/office/drawing/2014/main" val="20001"/>
                    </a:ext>
                  </a:extLst>
                </a:gridCol>
                <a:gridCol w="2235570">
                  <a:extLst>
                    <a:ext uri="{9D8B030D-6E8A-4147-A177-3AD203B41FA5}">
                      <a16:colId xmlns:a16="http://schemas.microsoft.com/office/drawing/2014/main" val="20002"/>
                    </a:ext>
                  </a:extLst>
                </a:gridCol>
              </a:tblGrid>
              <a:tr h="662906">
                <a:tc gridSpan="3">
                  <a:txBody>
                    <a:bodyPr/>
                    <a:lstStyle/>
                    <a:p>
                      <a:pPr algn="ctr">
                        <a:lnSpc>
                          <a:spcPct val="150000"/>
                        </a:lnSpc>
                        <a:spcAft>
                          <a:spcPts val="0"/>
                        </a:spcAft>
                      </a:pPr>
                      <a:r>
                        <a:rPr lang="en-US" sz="1800" dirty="0">
                          <a:effectLst/>
                        </a:rPr>
                        <a:t>Probability scale</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4"/>
                    </a:solidFill>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0000"/>
                  </a:ext>
                </a:extLst>
              </a:tr>
              <a:tr h="662906">
                <a:tc>
                  <a:txBody>
                    <a:bodyPr/>
                    <a:lstStyle/>
                    <a:p>
                      <a:pPr algn="ctr">
                        <a:lnSpc>
                          <a:spcPct val="150000"/>
                        </a:lnSpc>
                        <a:spcAft>
                          <a:spcPts val="0"/>
                        </a:spcAft>
                      </a:pPr>
                      <a:r>
                        <a:rPr lang="en-US" sz="1800" dirty="0">
                          <a:solidFill>
                            <a:schemeClr val="tx1"/>
                          </a:solidFill>
                          <a:effectLst/>
                        </a:rPr>
                        <a:t>0</a:t>
                      </a:r>
                      <a:endParaRPr lang="en-ZA"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lumMod val="85000"/>
                      </a:schemeClr>
                    </a:solidFill>
                  </a:tcPr>
                </a:tc>
                <a:tc>
                  <a:txBody>
                    <a:bodyPr/>
                    <a:lstStyle/>
                    <a:p>
                      <a:pPr algn="ctr">
                        <a:lnSpc>
                          <a:spcPct val="150000"/>
                        </a:lnSpc>
                        <a:spcAft>
                          <a:spcPts val="0"/>
                        </a:spcAft>
                      </a:pPr>
                      <a:r>
                        <a:rPr lang="en-US" sz="1800" dirty="0">
                          <a:solidFill>
                            <a:schemeClr val="tx1"/>
                          </a:solidFill>
                          <a:effectLst/>
                        </a:rPr>
                        <a:t>½</a:t>
                      </a:r>
                      <a:endParaRPr lang="en-ZA"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85000"/>
                      </a:schemeClr>
                    </a:solidFill>
                  </a:tcPr>
                </a:tc>
                <a:tc>
                  <a:txBody>
                    <a:bodyPr/>
                    <a:lstStyle/>
                    <a:p>
                      <a:pPr algn="ctr">
                        <a:lnSpc>
                          <a:spcPct val="150000"/>
                        </a:lnSpc>
                        <a:spcAft>
                          <a:spcPts val="0"/>
                        </a:spcAft>
                      </a:pPr>
                      <a:r>
                        <a:rPr lang="en-US" sz="1800" dirty="0">
                          <a:solidFill>
                            <a:schemeClr val="tx1"/>
                          </a:solidFill>
                          <a:effectLst/>
                        </a:rPr>
                        <a:t>1</a:t>
                      </a:r>
                      <a:endParaRPr lang="en-ZA"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85000"/>
                      </a:schemeClr>
                    </a:solidFill>
                  </a:tcPr>
                </a:tc>
                <a:extLst>
                  <a:ext uri="{0D108BD9-81ED-4DB2-BD59-A6C34878D82A}">
                    <a16:rowId xmlns:a16="http://schemas.microsoft.com/office/drawing/2014/main" val="10001"/>
                  </a:ext>
                </a:extLst>
              </a:tr>
              <a:tr h="662906">
                <a:tc>
                  <a:txBody>
                    <a:bodyPr/>
                    <a:lstStyle/>
                    <a:p>
                      <a:pPr algn="ctr">
                        <a:lnSpc>
                          <a:spcPct val="150000"/>
                        </a:lnSpc>
                        <a:spcAft>
                          <a:spcPts val="0"/>
                        </a:spcAft>
                      </a:pPr>
                      <a:r>
                        <a:rPr lang="en-US" sz="1800" dirty="0">
                          <a:solidFill>
                            <a:schemeClr val="tx1"/>
                          </a:solidFill>
                          <a:effectLst/>
                        </a:rPr>
                        <a:t>Impossible</a:t>
                      </a:r>
                      <a:endParaRPr lang="en-ZA"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lumMod val="85000"/>
                      </a:schemeClr>
                    </a:solidFill>
                  </a:tcPr>
                </a:tc>
                <a:tc>
                  <a:txBody>
                    <a:bodyPr/>
                    <a:lstStyle/>
                    <a:p>
                      <a:pPr algn="ctr">
                        <a:lnSpc>
                          <a:spcPct val="150000"/>
                        </a:lnSpc>
                        <a:spcAft>
                          <a:spcPts val="0"/>
                        </a:spcAft>
                      </a:pPr>
                      <a:r>
                        <a:rPr lang="en-US" sz="1800" dirty="0">
                          <a:solidFill>
                            <a:schemeClr val="tx1"/>
                          </a:solidFill>
                          <a:effectLst/>
                        </a:rPr>
                        <a:t>Even</a:t>
                      </a:r>
                      <a:endParaRPr lang="en-ZA"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85000"/>
                      </a:schemeClr>
                    </a:solidFill>
                  </a:tcPr>
                </a:tc>
                <a:tc>
                  <a:txBody>
                    <a:bodyPr/>
                    <a:lstStyle/>
                    <a:p>
                      <a:pPr algn="ctr">
                        <a:lnSpc>
                          <a:spcPct val="150000"/>
                        </a:lnSpc>
                        <a:spcAft>
                          <a:spcPts val="0"/>
                        </a:spcAft>
                      </a:pPr>
                      <a:r>
                        <a:rPr lang="en-US" sz="1800" dirty="0">
                          <a:solidFill>
                            <a:schemeClr val="tx1"/>
                          </a:solidFill>
                          <a:effectLst/>
                        </a:rPr>
                        <a:t>Certain</a:t>
                      </a:r>
                      <a:endParaRPr lang="en-ZA"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85000"/>
                      </a:schemeClr>
                    </a:solidFill>
                  </a:tcPr>
                </a:tc>
                <a:extLst>
                  <a:ext uri="{0D108BD9-81ED-4DB2-BD59-A6C34878D82A}">
                    <a16:rowId xmlns:a16="http://schemas.microsoft.com/office/drawing/2014/main" val="10002"/>
                  </a:ext>
                </a:extLst>
              </a:tr>
            </a:tbl>
          </a:graphicData>
        </a:graphic>
      </p:graphicFrame>
      <p:sp>
        <p:nvSpPr>
          <p:cNvPr id="6" name="Rectangle 5"/>
          <p:cNvSpPr/>
          <p:nvPr/>
        </p:nvSpPr>
        <p:spPr>
          <a:xfrm>
            <a:off x="603502" y="4962369"/>
            <a:ext cx="7729127" cy="369332"/>
          </a:xfrm>
          <a:prstGeom prst="rect">
            <a:avLst/>
          </a:prstGeom>
        </p:spPr>
        <p:txBody>
          <a:bodyPr wrap="square">
            <a:spAutoFit/>
          </a:bodyPr>
          <a:lstStyle/>
          <a:p>
            <a:r>
              <a:rPr lang="en-ZA" dirty="0"/>
              <a:t>In weather forecasts, probability of rain is indicated as percentages.</a:t>
            </a:r>
          </a:p>
        </p:txBody>
      </p:sp>
    </p:spTree>
    <p:extLst>
      <p:ext uri="{BB962C8B-B14F-4D97-AF65-F5344CB8AC3E}">
        <p14:creationId xmlns:p14="http://schemas.microsoft.com/office/powerpoint/2010/main" val="2982161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Good Evidence</a:t>
            </a:r>
          </a:p>
        </p:txBody>
      </p:sp>
      <p:sp>
        <p:nvSpPr>
          <p:cNvPr id="4" name="Slide Number Placeholder 3"/>
          <p:cNvSpPr>
            <a:spLocks noGrp="1"/>
          </p:cNvSpPr>
          <p:nvPr>
            <p:ph type="sldNum" sz="quarter" idx="12"/>
          </p:nvPr>
        </p:nvSpPr>
        <p:spPr/>
        <p:txBody>
          <a:bodyPr/>
          <a:lstStyle/>
          <a:p>
            <a:fld id="{32F83655-DC73-417F-8B26-EB7A1DBB5382}" type="slidenum">
              <a:rPr lang="en-ZA" smtClean="0"/>
              <a:pPr/>
              <a:t>8</a:t>
            </a:fld>
            <a:endParaRPr lang="en-ZA" dirty="0"/>
          </a:p>
        </p:txBody>
      </p:sp>
      <p:grpSp>
        <p:nvGrpSpPr>
          <p:cNvPr id="6" name="Group 5"/>
          <p:cNvGrpSpPr/>
          <p:nvPr/>
        </p:nvGrpSpPr>
        <p:grpSpPr>
          <a:xfrm>
            <a:off x="3244775" y="1617619"/>
            <a:ext cx="5318223" cy="731613"/>
            <a:chOff x="2669218" y="2251"/>
            <a:chExt cx="5318223" cy="731613"/>
          </a:xfrm>
          <a:scene3d>
            <a:camera prst="orthographicFront"/>
            <a:lightRig rig="flat" dir="t"/>
          </a:scene3d>
        </p:grpSpPr>
        <p:sp>
          <p:nvSpPr>
            <p:cNvPr id="34" name="Right Arrow 33"/>
            <p:cNvSpPr/>
            <p:nvPr/>
          </p:nvSpPr>
          <p:spPr>
            <a:xfrm>
              <a:off x="2669218" y="2251"/>
              <a:ext cx="5318223" cy="731613"/>
            </a:xfrm>
            <a:prstGeom prst="rightArrow">
              <a:avLst>
                <a:gd name="adj1" fmla="val 75000"/>
                <a:gd name="adj2" fmla="val 50000"/>
              </a:avLst>
            </a:prstGeom>
            <a:sp3d z="-190500" extrusionH="12700" prstMaterial="plastic">
              <a:bevelT w="50800" h="50800"/>
            </a:sp3d>
          </p:spPr>
          <p:style>
            <a:lnRef idx="1">
              <a:schemeClr val="accent1">
                <a:alpha val="90000"/>
                <a:tint val="40000"/>
                <a:hueOff val="0"/>
                <a:satOff val="0"/>
                <a:lumOff val="0"/>
                <a:alphaOff val="0"/>
              </a:schemeClr>
            </a:lnRef>
            <a:fillRef idx="1002">
              <a:schemeClr val="lt2"/>
            </a:fillRef>
            <a:effectRef idx="2">
              <a:schemeClr val="accent1">
                <a:alpha val="90000"/>
                <a:tint val="40000"/>
                <a:hueOff val="0"/>
                <a:satOff val="0"/>
                <a:lumOff val="0"/>
                <a:alphaOff val="0"/>
              </a:schemeClr>
            </a:effectRef>
            <a:fontRef idx="minor">
              <a:schemeClr val="dk1">
                <a:hueOff val="0"/>
                <a:satOff val="0"/>
                <a:lumOff val="0"/>
                <a:alphaOff val="0"/>
              </a:schemeClr>
            </a:fontRef>
          </p:style>
        </p:sp>
        <p:sp>
          <p:nvSpPr>
            <p:cNvPr id="35" name="Right Arrow 4"/>
            <p:cNvSpPr/>
            <p:nvPr/>
          </p:nvSpPr>
          <p:spPr>
            <a:xfrm>
              <a:off x="2669218" y="93703"/>
              <a:ext cx="5043868" cy="548709"/>
            </a:xfrm>
            <a:prstGeom prst="rect">
              <a:avLst/>
            </a:prstGeom>
            <a:sp3d z="-190500"/>
          </p:spPr>
          <p:style>
            <a:lnRef idx="0">
              <a:scrgbClr r="0" g="0" b="0"/>
            </a:lnRef>
            <a:fillRef idx="1002">
              <a:schemeClr val="lt2"/>
            </a:fillRef>
            <a:effectRef idx="0">
              <a:scrgbClr r="0" g="0" b="0"/>
            </a:effectRef>
            <a:fontRef idx="minor">
              <a:schemeClr val="dk1">
                <a:hueOff val="0"/>
                <a:satOff val="0"/>
                <a:lumOff val="0"/>
                <a:alphaOff val="0"/>
              </a:schemeClr>
            </a:fontRef>
          </p:style>
          <p:txBody>
            <a:bodyPr spcFirstLastPara="0" vert="horz" wrap="square" lIns="13970" tIns="13970" rIns="13970" bIns="13970" numCol="1" spcCol="1270" anchor="ctr" anchorCtr="0">
              <a:noAutofit/>
            </a:bodyPr>
            <a:lstStyle/>
            <a:p>
              <a:pPr marL="228600" lvl="1" indent="-228600" algn="l" defTabSz="977900">
                <a:lnSpc>
                  <a:spcPct val="90000"/>
                </a:lnSpc>
                <a:spcBef>
                  <a:spcPct val="0"/>
                </a:spcBef>
                <a:spcAft>
                  <a:spcPct val="15000"/>
                </a:spcAft>
                <a:buChar char="••"/>
              </a:pPr>
              <a:r>
                <a:rPr lang="en-US" sz="2200" kern="1200" dirty="0">
                  <a:effectLst/>
                </a:rPr>
                <a:t>Should relate to what is being assessed</a:t>
              </a:r>
              <a:endParaRPr lang="en-US" sz="2200" kern="1200" dirty="0"/>
            </a:p>
          </p:txBody>
        </p:sp>
      </p:grpSp>
      <p:grpSp>
        <p:nvGrpSpPr>
          <p:cNvPr id="7" name="Group 6"/>
          <p:cNvGrpSpPr/>
          <p:nvPr/>
        </p:nvGrpSpPr>
        <p:grpSpPr>
          <a:xfrm>
            <a:off x="581002" y="1708590"/>
            <a:ext cx="2663773" cy="549671"/>
            <a:chOff x="5445" y="93222"/>
            <a:chExt cx="2663773" cy="549671"/>
          </a:xfrm>
          <a:scene3d>
            <a:camera prst="orthographicFront"/>
            <a:lightRig rig="flat" dir="t"/>
          </a:scene3d>
        </p:grpSpPr>
        <p:sp>
          <p:nvSpPr>
            <p:cNvPr id="32" name="Rounded Rectangle 31"/>
            <p:cNvSpPr/>
            <p:nvPr/>
          </p:nvSpPr>
          <p:spPr>
            <a:xfrm>
              <a:off x="5445" y="93222"/>
              <a:ext cx="2663773" cy="549671"/>
            </a:xfrm>
            <a:prstGeom prst="roundRect">
              <a:avLst/>
            </a:prstGeom>
            <a:sp3d prstMaterial="plastic">
              <a:bevelT w="120900" h="88900"/>
              <a:bevelB w="88900" h="31750" prst="angle"/>
            </a:sp3d>
          </p:spPr>
          <p:style>
            <a:lnRef idx="0">
              <a:schemeClr val="lt1">
                <a:hueOff val="0"/>
                <a:satOff val="0"/>
                <a:lumOff val="0"/>
                <a:alphaOff val="0"/>
              </a:schemeClr>
            </a:lnRef>
            <a:fillRef idx="1002">
              <a:schemeClr val="lt2"/>
            </a:fillRef>
            <a:effectRef idx="2">
              <a:schemeClr val="accent1">
                <a:hueOff val="0"/>
                <a:satOff val="0"/>
                <a:lumOff val="0"/>
                <a:alphaOff val="0"/>
              </a:schemeClr>
            </a:effectRef>
            <a:fontRef idx="minor">
              <a:schemeClr val="lt1"/>
            </a:fontRef>
          </p:style>
        </p:sp>
        <p:sp>
          <p:nvSpPr>
            <p:cNvPr id="33" name="Rounded Rectangle 6"/>
            <p:cNvSpPr/>
            <p:nvPr/>
          </p:nvSpPr>
          <p:spPr>
            <a:xfrm>
              <a:off x="32278" y="120055"/>
              <a:ext cx="2610107" cy="496005"/>
            </a:xfrm>
            <a:prstGeom prst="rect">
              <a:avLst/>
            </a:prstGeom>
            <a:sp3d/>
          </p:spPr>
          <p:style>
            <a:lnRef idx="0">
              <a:scrgbClr r="0" g="0" b="0"/>
            </a:lnRef>
            <a:fillRef idx="1002">
              <a:schemeClr val="lt2"/>
            </a:fillRef>
            <a:effectRef idx="0">
              <a:scrgbClr r="0" g="0" b="0"/>
            </a:effectRef>
            <a:fontRef idx="minor">
              <a:schemeClr val="lt1"/>
            </a:fontRef>
          </p:style>
          <p:txBody>
            <a:bodyPr spcFirstLastPara="0" vert="horz" wrap="square" lIns="102870" tIns="51435" rIns="102870" bIns="51435" numCol="1" spcCol="1270" anchor="ctr" anchorCtr="0">
              <a:noAutofit/>
            </a:bodyPr>
            <a:lstStyle/>
            <a:p>
              <a:pPr lvl="0" algn="ctr" defTabSz="1200150">
                <a:lnSpc>
                  <a:spcPct val="90000"/>
                </a:lnSpc>
                <a:spcBef>
                  <a:spcPct val="0"/>
                </a:spcBef>
                <a:spcAft>
                  <a:spcPct val="35000"/>
                </a:spcAft>
              </a:pPr>
              <a:r>
                <a:rPr lang="en-US" sz="2700" kern="1200" dirty="0"/>
                <a:t>Valid</a:t>
              </a:r>
            </a:p>
          </p:txBody>
        </p:sp>
      </p:grpSp>
      <p:grpSp>
        <p:nvGrpSpPr>
          <p:cNvPr id="8" name="Group 7"/>
          <p:cNvGrpSpPr/>
          <p:nvPr/>
        </p:nvGrpSpPr>
        <p:grpSpPr>
          <a:xfrm>
            <a:off x="3243478" y="2404199"/>
            <a:ext cx="5323422" cy="731613"/>
            <a:chOff x="2667921" y="788831"/>
            <a:chExt cx="5323422" cy="731613"/>
          </a:xfrm>
          <a:scene3d>
            <a:camera prst="orthographicFront"/>
            <a:lightRig rig="flat" dir="t"/>
          </a:scene3d>
        </p:grpSpPr>
        <p:sp>
          <p:nvSpPr>
            <p:cNvPr id="30" name="Right Arrow 29"/>
            <p:cNvSpPr/>
            <p:nvPr/>
          </p:nvSpPr>
          <p:spPr>
            <a:xfrm>
              <a:off x="2667921" y="788831"/>
              <a:ext cx="5323422" cy="731613"/>
            </a:xfrm>
            <a:prstGeom prst="rightArrow">
              <a:avLst>
                <a:gd name="adj1" fmla="val 75000"/>
                <a:gd name="adj2" fmla="val 50000"/>
              </a:avLst>
            </a:prstGeom>
            <a:sp3d z="-190500" extrusionH="12700" prstMaterial="plastic">
              <a:bevelT w="50800" h="50800"/>
            </a:sp3d>
          </p:spPr>
          <p:style>
            <a:lnRef idx="1">
              <a:schemeClr val="accent1">
                <a:alpha val="90000"/>
                <a:tint val="40000"/>
                <a:hueOff val="0"/>
                <a:satOff val="0"/>
                <a:lumOff val="0"/>
                <a:alphaOff val="0"/>
              </a:schemeClr>
            </a:lnRef>
            <a:fillRef idx="1002">
              <a:schemeClr val="lt2"/>
            </a:fillRef>
            <a:effectRef idx="2">
              <a:schemeClr val="accent1">
                <a:alpha val="90000"/>
                <a:tint val="40000"/>
                <a:hueOff val="0"/>
                <a:satOff val="0"/>
                <a:lumOff val="0"/>
                <a:alphaOff val="0"/>
              </a:schemeClr>
            </a:effectRef>
            <a:fontRef idx="minor">
              <a:schemeClr val="dk1">
                <a:hueOff val="0"/>
                <a:satOff val="0"/>
                <a:lumOff val="0"/>
                <a:alphaOff val="0"/>
              </a:schemeClr>
            </a:fontRef>
          </p:style>
        </p:sp>
        <p:sp>
          <p:nvSpPr>
            <p:cNvPr id="31" name="Right Arrow 8"/>
            <p:cNvSpPr/>
            <p:nvPr/>
          </p:nvSpPr>
          <p:spPr>
            <a:xfrm>
              <a:off x="2667921" y="880283"/>
              <a:ext cx="5049067" cy="548709"/>
            </a:xfrm>
            <a:prstGeom prst="rect">
              <a:avLst/>
            </a:prstGeom>
            <a:sp3d z="-190500"/>
          </p:spPr>
          <p:style>
            <a:lnRef idx="0">
              <a:scrgbClr r="0" g="0" b="0"/>
            </a:lnRef>
            <a:fillRef idx="1002">
              <a:schemeClr val="lt2"/>
            </a:fillRef>
            <a:effectRef idx="0">
              <a:scrgbClr r="0" g="0" b="0"/>
            </a:effectRef>
            <a:fontRef idx="minor">
              <a:schemeClr val="dk1">
                <a:hueOff val="0"/>
                <a:satOff val="0"/>
                <a:lumOff val="0"/>
                <a:alphaOff val="0"/>
              </a:schemeClr>
            </a:fontRef>
          </p:style>
          <p:txBody>
            <a:bodyPr spcFirstLastPara="0" vert="horz" wrap="square" lIns="13970" tIns="13970" rIns="13970" bIns="13970" numCol="1" spcCol="1270" anchor="ctr" anchorCtr="0">
              <a:noAutofit/>
            </a:bodyPr>
            <a:lstStyle/>
            <a:p>
              <a:pPr marL="228600" lvl="1" indent="-228600" algn="l" defTabSz="977900">
                <a:lnSpc>
                  <a:spcPct val="90000"/>
                </a:lnSpc>
                <a:spcBef>
                  <a:spcPct val="0"/>
                </a:spcBef>
                <a:spcAft>
                  <a:spcPct val="15000"/>
                </a:spcAft>
                <a:buChar char="••"/>
              </a:pPr>
              <a:r>
                <a:rPr lang="en-US" sz="2200" kern="1200" dirty="0">
                  <a:effectLst/>
                </a:rPr>
                <a:t>Own evidence</a:t>
              </a:r>
              <a:endParaRPr lang="en-US" sz="2200" kern="1200" dirty="0"/>
            </a:p>
          </p:txBody>
        </p:sp>
      </p:grpSp>
      <p:grpSp>
        <p:nvGrpSpPr>
          <p:cNvPr id="9" name="Group 8"/>
          <p:cNvGrpSpPr/>
          <p:nvPr/>
        </p:nvGrpSpPr>
        <p:grpSpPr>
          <a:xfrm>
            <a:off x="577100" y="2495170"/>
            <a:ext cx="2666377" cy="549671"/>
            <a:chOff x="1543" y="879802"/>
            <a:chExt cx="2666377" cy="549671"/>
          </a:xfrm>
          <a:scene3d>
            <a:camera prst="orthographicFront"/>
            <a:lightRig rig="flat" dir="t"/>
          </a:scene3d>
        </p:grpSpPr>
        <p:sp>
          <p:nvSpPr>
            <p:cNvPr id="28" name="Rounded Rectangle 27"/>
            <p:cNvSpPr/>
            <p:nvPr/>
          </p:nvSpPr>
          <p:spPr>
            <a:xfrm>
              <a:off x="1543" y="879802"/>
              <a:ext cx="2666377" cy="549671"/>
            </a:xfrm>
            <a:prstGeom prst="roundRect">
              <a:avLst/>
            </a:prstGeom>
            <a:sp3d prstMaterial="plastic">
              <a:bevelT w="120900" h="88900"/>
              <a:bevelB w="88900" h="31750" prst="angle"/>
            </a:sp3d>
          </p:spPr>
          <p:style>
            <a:lnRef idx="0">
              <a:schemeClr val="lt1">
                <a:hueOff val="0"/>
                <a:satOff val="0"/>
                <a:lumOff val="0"/>
                <a:alphaOff val="0"/>
              </a:schemeClr>
            </a:lnRef>
            <a:fillRef idx="1002">
              <a:schemeClr val="lt2"/>
            </a:fillRef>
            <a:effectRef idx="2">
              <a:schemeClr val="accent1">
                <a:hueOff val="0"/>
                <a:satOff val="0"/>
                <a:lumOff val="0"/>
                <a:alphaOff val="0"/>
              </a:schemeClr>
            </a:effectRef>
            <a:fontRef idx="minor">
              <a:schemeClr val="lt1"/>
            </a:fontRef>
          </p:style>
        </p:sp>
        <p:sp>
          <p:nvSpPr>
            <p:cNvPr id="29" name="Rounded Rectangle 10"/>
            <p:cNvSpPr/>
            <p:nvPr/>
          </p:nvSpPr>
          <p:spPr>
            <a:xfrm>
              <a:off x="28376" y="906635"/>
              <a:ext cx="2612711" cy="496005"/>
            </a:xfrm>
            <a:prstGeom prst="rect">
              <a:avLst/>
            </a:prstGeom>
            <a:sp3d/>
          </p:spPr>
          <p:style>
            <a:lnRef idx="0">
              <a:scrgbClr r="0" g="0" b="0"/>
            </a:lnRef>
            <a:fillRef idx="1002">
              <a:schemeClr val="lt2"/>
            </a:fillRef>
            <a:effectRef idx="0">
              <a:scrgbClr r="0" g="0" b="0"/>
            </a:effectRef>
            <a:fontRef idx="minor">
              <a:schemeClr val="lt1"/>
            </a:fontRef>
          </p:style>
          <p:txBody>
            <a:bodyPr spcFirstLastPara="0" vert="horz" wrap="square" lIns="102870" tIns="51435" rIns="102870" bIns="51435" numCol="1" spcCol="1270" anchor="ctr" anchorCtr="0">
              <a:noAutofit/>
            </a:bodyPr>
            <a:lstStyle/>
            <a:p>
              <a:pPr lvl="0" algn="ctr" defTabSz="1200150">
                <a:lnSpc>
                  <a:spcPct val="90000"/>
                </a:lnSpc>
                <a:spcBef>
                  <a:spcPct val="0"/>
                </a:spcBef>
                <a:spcAft>
                  <a:spcPct val="35000"/>
                </a:spcAft>
              </a:pPr>
              <a:r>
                <a:rPr lang="en-US" sz="2700" kern="1200" dirty="0"/>
                <a:t>Authentic</a:t>
              </a:r>
            </a:p>
          </p:txBody>
        </p:sp>
      </p:grpSp>
      <p:grpSp>
        <p:nvGrpSpPr>
          <p:cNvPr id="10" name="Group 9"/>
          <p:cNvGrpSpPr/>
          <p:nvPr/>
        </p:nvGrpSpPr>
        <p:grpSpPr>
          <a:xfrm>
            <a:off x="3204755" y="3190780"/>
            <a:ext cx="5360823" cy="913175"/>
            <a:chOff x="2629198" y="1575412"/>
            <a:chExt cx="5360823" cy="913175"/>
          </a:xfrm>
          <a:scene3d>
            <a:camera prst="orthographicFront"/>
            <a:lightRig rig="flat" dir="t"/>
          </a:scene3d>
        </p:grpSpPr>
        <p:sp>
          <p:nvSpPr>
            <p:cNvPr id="26" name="Right Arrow 25"/>
            <p:cNvSpPr/>
            <p:nvPr/>
          </p:nvSpPr>
          <p:spPr>
            <a:xfrm>
              <a:off x="2629198" y="1575412"/>
              <a:ext cx="5360823" cy="913175"/>
            </a:xfrm>
            <a:prstGeom prst="rightArrow">
              <a:avLst>
                <a:gd name="adj1" fmla="val 75000"/>
                <a:gd name="adj2" fmla="val 50000"/>
              </a:avLst>
            </a:prstGeom>
            <a:sp3d z="-190500" extrusionH="12700" prstMaterial="plastic">
              <a:bevelT w="50800" h="50800"/>
            </a:sp3d>
          </p:spPr>
          <p:style>
            <a:lnRef idx="1">
              <a:schemeClr val="accent1">
                <a:alpha val="90000"/>
                <a:tint val="40000"/>
                <a:hueOff val="0"/>
                <a:satOff val="0"/>
                <a:lumOff val="0"/>
                <a:alphaOff val="0"/>
              </a:schemeClr>
            </a:lnRef>
            <a:fillRef idx="1002">
              <a:schemeClr val="lt2"/>
            </a:fillRef>
            <a:effectRef idx="2">
              <a:schemeClr val="accent1">
                <a:alpha val="90000"/>
                <a:tint val="40000"/>
                <a:hueOff val="0"/>
                <a:satOff val="0"/>
                <a:lumOff val="0"/>
                <a:alphaOff val="0"/>
              </a:schemeClr>
            </a:effectRef>
            <a:fontRef idx="minor">
              <a:schemeClr val="dk1">
                <a:hueOff val="0"/>
                <a:satOff val="0"/>
                <a:lumOff val="0"/>
                <a:alphaOff val="0"/>
              </a:schemeClr>
            </a:fontRef>
          </p:style>
        </p:sp>
        <p:sp>
          <p:nvSpPr>
            <p:cNvPr id="27" name="Right Arrow 12"/>
            <p:cNvSpPr/>
            <p:nvPr/>
          </p:nvSpPr>
          <p:spPr>
            <a:xfrm>
              <a:off x="2629198" y="1689559"/>
              <a:ext cx="5018382" cy="684881"/>
            </a:xfrm>
            <a:prstGeom prst="rect">
              <a:avLst/>
            </a:prstGeom>
            <a:sp3d z="-190500"/>
          </p:spPr>
          <p:style>
            <a:lnRef idx="0">
              <a:scrgbClr r="0" g="0" b="0"/>
            </a:lnRef>
            <a:fillRef idx="1002">
              <a:schemeClr val="lt2"/>
            </a:fillRef>
            <a:effectRef idx="0">
              <a:scrgbClr r="0" g="0" b="0"/>
            </a:effectRef>
            <a:fontRef idx="minor">
              <a:schemeClr val="dk1">
                <a:hueOff val="0"/>
                <a:satOff val="0"/>
                <a:lumOff val="0"/>
                <a:alphaOff val="0"/>
              </a:schemeClr>
            </a:fontRef>
          </p:style>
          <p:txBody>
            <a:bodyPr spcFirstLastPara="0" vert="horz" wrap="square" lIns="13970" tIns="13970" rIns="13970" bIns="13970" numCol="1" spcCol="1270" anchor="t" anchorCtr="0">
              <a:noAutofit/>
            </a:bodyPr>
            <a:lstStyle/>
            <a:p>
              <a:pPr marL="228600" lvl="1" indent="-228600" algn="l" defTabSz="977900">
                <a:lnSpc>
                  <a:spcPct val="90000"/>
                </a:lnSpc>
                <a:spcBef>
                  <a:spcPct val="0"/>
                </a:spcBef>
                <a:spcAft>
                  <a:spcPct val="15000"/>
                </a:spcAft>
                <a:buChar char="••"/>
              </a:pPr>
              <a:r>
                <a:rPr lang="en-US" sz="2200" kern="1200" dirty="0"/>
                <a:t>Consistency</a:t>
              </a:r>
            </a:p>
            <a:p>
              <a:pPr marL="228600" lvl="1" indent="-228600" algn="l" defTabSz="977900">
                <a:lnSpc>
                  <a:spcPct val="90000"/>
                </a:lnSpc>
                <a:spcBef>
                  <a:spcPct val="0"/>
                </a:spcBef>
                <a:spcAft>
                  <a:spcPct val="15000"/>
                </a:spcAft>
                <a:buChar char="••"/>
              </a:pPr>
              <a:r>
                <a:rPr lang="en-ZA" sz="2200" kern="1200" dirty="0"/>
                <a:t>Another assessor makes same judgment</a:t>
              </a:r>
              <a:endParaRPr lang="en-US" sz="2200" kern="1200" dirty="0"/>
            </a:p>
            <a:p>
              <a:pPr marL="228600" lvl="1" indent="-228600" algn="l" defTabSz="977900">
                <a:lnSpc>
                  <a:spcPct val="90000"/>
                </a:lnSpc>
                <a:spcBef>
                  <a:spcPct val="0"/>
                </a:spcBef>
                <a:spcAft>
                  <a:spcPct val="15000"/>
                </a:spcAft>
                <a:buChar char="••"/>
              </a:pPr>
              <a:endParaRPr lang="en-US" sz="2200" kern="1200" dirty="0"/>
            </a:p>
          </p:txBody>
        </p:sp>
      </p:grpSp>
      <p:grpSp>
        <p:nvGrpSpPr>
          <p:cNvPr id="11" name="Group 10"/>
          <p:cNvGrpSpPr/>
          <p:nvPr/>
        </p:nvGrpSpPr>
        <p:grpSpPr>
          <a:xfrm>
            <a:off x="578422" y="3372532"/>
            <a:ext cx="2626333" cy="549671"/>
            <a:chOff x="2865" y="1757164"/>
            <a:chExt cx="2626333" cy="549671"/>
          </a:xfrm>
          <a:scene3d>
            <a:camera prst="orthographicFront"/>
            <a:lightRig rig="flat" dir="t"/>
          </a:scene3d>
        </p:grpSpPr>
        <p:sp>
          <p:nvSpPr>
            <p:cNvPr id="24" name="Rounded Rectangle 23"/>
            <p:cNvSpPr/>
            <p:nvPr/>
          </p:nvSpPr>
          <p:spPr>
            <a:xfrm>
              <a:off x="2865" y="1757164"/>
              <a:ext cx="2626333" cy="549671"/>
            </a:xfrm>
            <a:prstGeom prst="roundRect">
              <a:avLst/>
            </a:prstGeom>
            <a:sp3d prstMaterial="plastic">
              <a:bevelT w="120900" h="88900"/>
              <a:bevelB w="88900" h="31750" prst="angle"/>
            </a:sp3d>
          </p:spPr>
          <p:style>
            <a:lnRef idx="0">
              <a:schemeClr val="lt1">
                <a:hueOff val="0"/>
                <a:satOff val="0"/>
                <a:lumOff val="0"/>
                <a:alphaOff val="0"/>
              </a:schemeClr>
            </a:lnRef>
            <a:fillRef idx="1002">
              <a:schemeClr val="lt2"/>
            </a:fillRef>
            <a:effectRef idx="2">
              <a:schemeClr val="accent1">
                <a:hueOff val="0"/>
                <a:satOff val="0"/>
                <a:lumOff val="0"/>
                <a:alphaOff val="0"/>
              </a:schemeClr>
            </a:effectRef>
            <a:fontRef idx="minor">
              <a:schemeClr val="lt1"/>
            </a:fontRef>
          </p:style>
        </p:sp>
        <p:sp>
          <p:nvSpPr>
            <p:cNvPr id="25" name="Rounded Rectangle 14"/>
            <p:cNvSpPr/>
            <p:nvPr/>
          </p:nvSpPr>
          <p:spPr>
            <a:xfrm>
              <a:off x="29698" y="1783997"/>
              <a:ext cx="2572667" cy="496005"/>
            </a:xfrm>
            <a:prstGeom prst="rect">
              <a:avLst/>
            </a:prstGeom>
            <a:sp3d/>
          </p:spPr>
          <p:style>
            <a:lnRef idx="0">
              <a:scrgbClr r="0" g="0" b="0"/>
            </a:lnRef>
            <a:fillRef idx="1002">
              <a:schemeClr val="lt2"/>
            </a:fillRef>
            <a:effectRef idx="0">
              <a:scrgbClr r="0" g="0" b="0"/>
            </a:effectRef>
            <a:fontRef idx="minor">
              <a:schemeClr val="lt1"/>
            </a:fontRef>
          </p:style>
          <p:txBody>
            <a:bodyPr spcFirstLastPara="0" vert="horz" wrap="square" lIns="102870" tIns="51435" rIns="102870" bIns="51435" numCol="1" spcCol="1270" anchor="ctr" anchorCtr="0">
              <a:noAutofit/>
            </a:bodyPr>
            <a:lstStyle/>
            <a:p>
              <a:pPr lvl="0" algn="ctr" defTabSz="1200150">
                <a:lnSpc>
                  <a:spcPct val="90000"/>
                </a:lnSpc>
                <a:spcBef>
                  <a:spcPct val="0"/>
                </a:spcBef>
                <a:spcAft>
                  <a:spcPct val="35000"/>
                </a:spcAft>
              </a:pPr>
              <a:r>
                <a:rPr lang="en-US" sz="2700" kern="1200" dirty="0"/>
                <a:t>Reliable</a:t>
              </a:r>
            </a:p>
          </p:txBody>
        </p:sp>
      </p:grpSp>
      <p:grpSp>
        <p:nvGrpSpPr>
          <p:cNvPr id="12" name="Group 11"/>
          <p:cNvGrpSpPr/>
          <p:nvPr/>
        </p:nvGrpSpPr>
        <p:grpSpPr>
          <a:xfrm>
            <a:off x="3243478" y="4158922"/>
            <a:ext cx="5323422" cy="731613"/>
            <a:chOff x="2667921" y="2543554"/>
            <a:chExt cx="5323422" cy="731613"/>
          </a:xfrm>
          <a:scene3d>
            <a:camera prst="orthographicFront"/>
            <a:lightRig rig="flat" dir="t"/>
          </a:scene3d>
        </p:grpSpPr>
        <p:sp>
          <p:nvSpPr>
            <p:cNvPr id="22" name="Right Arrow 21"/>
            <p:cNvSpPr/>
            <p:nvPr/>
          </p:nvSpPr>
          <p:spPr>
            <a:xfrm>
              <a:off x="2667921" y="2543554"/>
              <a:ext cx="5323422" cy="731613"/>
            </a:xfrm>
            <a:prstGeom prst="rightArrow">
              <a:avLst>
                <a:gd name="adj1" fmla="val 75000"/>
                <a:gd name="adj2" fmla="val 50000"/>
              </a:avLst>
            </a:prstGeom>
            <a:sp3d z="-190500" extrusionH="12700" prstMaterial="plastic">
              <a:bevelT w="50800" h="50800"/>
            </a:sp3d>
          </p:spPr>
          <p:style>
            <a:lnRef idx="1">
              <a:schemeClr val="accent1">
                <a:alpha val="90000"/>
                <a:tint val="40000"/>
                <a:hueOff val="0"/>
                <a:satOff val="0"/>
                <a:lumOff val="0"/>
                <a:alphaOff val="0"/>
              </a:schemeClr>
            </a:lnRef>
            <a:fillRef idx="1002">
              <a:schemeClr val="lt2"/>
            </a:fillRef>
            <a:effectRef idx="2">
              <a:schemeClr val="accent1">
                <a:alpha val="90000"/>
                <a:tint val="40000"/>
                <a:hueOff val="0"/>
                <a:satOff val="0"/>
                <a:lumOff val="0"/>
                <a:alphaOff val="0"/>
              </a:schemeClr>
            </a:effectRef>
            <a:fontRef idx="minor">
              <a:schemeClr val="dk1">
                <a:hueOff val="0"/>
                <a:satOff val="0"/>
                <a:lumOff val="0"/>
                <a:alphaOff val="0"/>
              </a:schemeClr>
            </a:fontRef>
          </p:style>
        </p:sp>
        <p:sp>
          <p:nvSpPr>
            <p:cNvPr id="23" name="Right Arrow 16"/>
            <p:cNvSpPr/>
            <p:nvPr/>
          </p:nvSpPr>
          <p:spPr>
            <a:xfrm>
              <a:off x="2667921" y="2635006"/>
              <a:ext cx="5049067" cy="548709"/>
            </a:xfrm>
            <a:prstGeom prst="rect">
              <a:avLst/>
            </a:prstGeom>
            <a:sp3d z="-190500"/>
          </p:spPr>
          <p:style>
            <a:lnRef idx="0">
              <a:scrgbClr r="0" g="0" b="0"/>
            </a:lnRef>
            <a:fillRef idx="1002">
              <a:schemeClr val="lt2"/>
            </a:fillRef>
            <a:effectRef idx="0">
              <a:scrgbClr r="0" g="0" b="0"/>
            </a:effectRef>
            <a:fontRef idx="minor">
              <a:schemeClr val="dk1">
                <a:hueOff val="0"/>
                <a:satOff val="0"/>
                <a:lumOff val="0"/>
                <a:alphaOff val="0"/>
              </a:schemeClr>
            </a:fontRef>
          </p:style>
          <p:txBody>
            <a:bodyPr spcFirstLastPara="0" vert="horz" wrap="square" lIns="13970" tIns="13970" rIns="13970" bIns="13970" numCol="1" spcCol="1270" anchor="ctr" anchorCtr="0">
              <a:noAutofit/>
            </a:bodyPr>
            <a:lstStyle/>
            <a:p>
              <a:pPr marL="228600" lvl="1" indent="-228600" algn="l" defTabSz="977900">
                <a:lnSpc>
                  <a:spcPct val="90000"/>
                </a:lnSpc>
                <a:spcBef>
                  <a:spcPct val="0"/>
                </a:spcBef>
                <a:spcAft>
                  <a:spcPct val="15000"/>
                </a:spcAft>
                <a:buChar char="••"/>
              </a:pPr>
              <a:r>
                <a:rPr lang="en-ZA" sz="2200" kern="1200" dirty="0"/>
                <a:t>As recent as possible</a:t>
              </a:r>
              <a:endParaRPr lang="en-US" sz="2200" kern="1200" dirty="0"/>
            </a:p>
          </p:txBody>
        </p:sp>
      </p:grpSp>
      <p:grpSp>
        <p:nvGrpSpPr>
          <p:cNvPr id="13" name="Group 12"/>
          <p:cNvGrpSpPr/>
          <p:nvPr/>
        </p:nvGrpSpPr>
        <p:grpSpPr>
          <a:xfrm>
            <a:off x="577100" y="4249893"/>
            <a:ext cx="2666377" cy="549671"/>
            <a:chOff x="1543" y="2634525"/>
            <a:chExt cx="2666377" cy="549671"/>
          </a:xfrm>
          <a:scene3d>
            <a:camera prst="orthographicFront"/>
            <a:lightRig rig="flat" dir="t"/>
          </a:scene3d>
        </p:grpSpPr>
        <p:sp>
          <p:nvSpPr>
            <p:cNvPr id="20" name="Rounded Rectangle 19"/>
            <p:cNvSpPr/>
            <p:nvPr/>
          </p:nvSpPr>
          <p:spPr>
            <a:xfrm>
              <a:off x="1543" y="2634525"/>
              <a:ext cx="2666377" cy="549671"/>
            </a:xfrm>
            <a:prstGeom prst="roundRect">
              <a:avLst/>
            </a:prstGeom>
            <a:sp3d prstMaterial="plastic">
              <a:bevelT w="120900" h="88900"/>
              <a:bevelB w="88900" h="31750" prst="angle"/>
            </a:sp3d>
          </p:spPr>
          <p:style>
            <a:lnRef idx="0">
              <a:schemeClr val="lt1">
                <a:hueOff val="0"/>
                <a:satOff val="0"/>
                <a:lumOff val="0"/>
                <a:alphaOff val="0"/>
              </a:schemeClr>
            </a:lnRef>
            <a:fillRef idx="1002">
              <a:schemeClr val="lt2"/>
            </a:fillRef>
            <a:effectRef idx="2">
              <a:schemeClr val="accent1">
                <a:hueOff val="0"/>
                <a:satOff val="0"/>
                <a:lumOff val="0"/>
                <a:alphaOff val="0"/>
              </a:schemeClr>
            </a:effectRef>
            <a:fontRef idx="minor">
              <a:schemeClr val="lt1"/>
            </a:fontRef>
          </p:style>
        </p:sp>
        <p:sp>
          <p:nvSpPr>
            <p:cNvPr id="21" name="Rounded Rectangle 18"/>
            <p:cNvSpPr/>
            <p:nvPr/>
          </p:nvSpPr>
          <p:spPr>
            <a:xfrm>
              <a:off x="28376" y="2661358"/>
              <a:ext cx="2612711" cy="496005"/>
            </a:xfrm>
            <a:prstGeom prst="rect">
              <a:avLst/>
            </a:prstGeom>
            <a:sp3d/>
          </p:spPr>
          <p:style>
            <a:lnRef idx="0">
              <a:scrgbClr r="0" g="0" b="0"/>
            </a:lnRef>
            <a:fillRef idx="1002">
              <a:schemeClr val="lt2"/>
            </a:fillRef>
            <a:effectRef idx="0">
              <a:scrgbClr r="0" g="0" b="0"/>
            </a:effectRef>
            <a:fontRef idx="minor">
              <a:schemeClr val="lt1"/>
            </a:fontRef>
          </p:style>
          <p:txBody>
            <a:bodyPr spcFirstLastPara="0" vert="horz" wrap="square" lIns="102870" tIns="51435" rIns="102870" bIns="51435" numCol="1" spcCol="1270" anchor="ctr" anchorCtr="0">
              <a:noAutofit/>
            </a:bodyPr>
            <a:lstStyle/>
            <a:p>
              <a:pPr lvl="0" algn="ctr" defTabSz="1200150">
                <a:lnSpc>
                  <a:spcPct val="90000"/>
                </a:lnSpc>
                <a:spcBef>
                  <a:spcPct val="0"/>
                </a:spcBef>
                <a:spcAft>
                  <a:spcPct val="35000"/>
                </a:spcAft>
              </a:pPr>
              <a:r>
                <a:rPr lang="en-US" sz="2700" kern="1200" dirty="0"/>
                <a:t>Current</a:t>
              </a:r>
            </a:p>
          </p:txBody>
        </p:sp>
      </p:grpSp>
      <p:grpSp>
        <p:nvGrpSpPr>
          <p:cNvPr id="14" name="Group 13"/>
          <p:cNvGrpSpPr/>
          <p:nvPr/>
        </p:nvGrpSpPr>
        <p:grpSpPr>
          <a:xfrm>
            <a:off x="3243478" y="4945503"/>
            <a:ext cx="5323422" cy="731613"/>
            <a:chOff x="2667921" y="3330135"/>
            <a:chExt cx="5323422" cy="731613"/>
          </a:xfrm>
          <a:scene3d>
            <a:camera prst="orthographicFront"/>
            <a:lightRig rig="flat" dir="t"/>
          </a:scene3d>
        </p:grpSpPr>
        <p:sp>
          <p:nvSpPr>
            <p:cNvPr id="18" name="Right Arrow 17"/>
            <p:cNvSpPr/>
            <p:nvPr/>
          </p:nvSpPr>
          <p:spPr>
            <a:xfrm>
              <a:off x="2667921" y="3330135"/>
              <a:ext cx="5323422" cy="731613"/>
            </a:xfrm>
            <a:prstGeom prst="rightArrow">
              <a:avLst>
                <a:gd name="adj1" fmla="val 75000"/>
                <a:gd name="adj2" fmla="val 50000"/>
              </a:avLst>
            </a:prstGeom>
            <a:sp3d z="-190500" extrusionH="12700" prstMaterial="plastic">
              <a:bevelT w="50800" h="50800"/>
            </a:sp3d>
          </p:spPr>
          <p:style>
            <a:lnRef idx="1">
              <a:schemeClr val="accent1">
                <a:alpha val="90000"/>
                <a:tint val="40000"/>
                <a:hueOff val="0"/>
                <a:satOff val="0"/>
                <a:lumOff val="0"/>
                <a:alphaOff val="0"/>
              </a:schemeClr>
            </a:lnRef>
            <a:fillRef idx="1002">
              <a:schemeClr val="lt2"/>
            </a:fillRef>
            <a:effectRef idx="2">
              <a:schemeClr val="accent1">
                <a:alpha val="90000"/>
                <a:tint val="40000"/>
                <a:hueOff val="0"/>
                <a:satOff val="0"/>
                <a:lumOff val="0"/>
                <a:alphaOff val="0"/>
              </a:schemeClr>
            </a:effectRef>
            <a:fontRef idx="minor">
              <a:schemeClr val="dk1">
                <a:hueOff val="0"/>
                <a:satOff val="0"/>
                <a:lumOff val="0"/>
                <a:alphaOff val="0"/>
              </a:schemeClr>
            </a:fontRef>
          </p:style>
        </p:sp>
        <p:sp>
          <p:nvSpPr>
            <p:cNvPr id="19" name="Right Arrow 20"/>
            <p:cNvSpPr/>
            <p:nvPr/>
          </p:nvSpPr>
          <p:spPr>
            <a:xfrm>
              <a:off x="2667921" y="3421587"/>
              <a:ext cx="5049067" cy="548709"/>
            </a:xfrm>
            <a:prstGeom prst="rect">
              <a:avLst/>
            </a:prstGeom>
            <a:sp3d z="-190500"/>
          </p:spPr>
          <p:style>
            <a:lnRef idx="0">
              <a:scrgbClr r="0" g="0" b="0"/>
            </a:lnRef>
            <a:fillRef idx="1002">
              <a:schemeClr val="lt2"/>
            </a:fillRef>
            <a:effectRef idx="0">
              <a:scrgbClr r="0" g="0" b="0"/>
            </a:effectRef>
            <a:fontRef idx="minor">
              <a:schemeClr val="dk1">
                <a:hueOff val="0"/>
                <a:satOff val="0"/>
                <a:lumOff val="0"/>
                <a:alphaOff val="0"/>
              </a:schemeClr>
            </a:fontRef>
          </p:style>
          <p:txBody>
            <a:bodyPr spcFirstLastPara="0" vert="horz" wrap="square" lIns="13970" tIns="13970" rIns="13970" bIns="13970" numCol="1" spcCol="1270" anchor="ctr" anchorCtr="0">
              <a:noAutofit/>
            </a:bodyPr>
            <a:lstStyle/>
            <a:p>
              <a:pPr marL="228600" lvl="1" indent="-228600" algn="l" defTabSz="977900">
                <a:lnSpc>
                  <a:spcPct val="90000"/>
                </a:lnSpc>
                <a:spcBef>
                  <a:spcPct val="0"/>
                </a:spcBef>
                <a:spcAft>
                  <a:spcPct val="15000"/>
                </a:spcAft>
                <a:buChar char="••"/>
              </a:pPr>
              <a:r>
                <a:rPr lang="en-ZA" sz="2200" kern="1200" dirty="0"/>
                <a:t>Enough evidence</a:t>
              </a:r>
              <a:endParaRPr lang="en-US" sz="2200" kern="1200" dirty="0"/>
            </a:p>
          </p:txBody>
        </p:sp>
      </p:grpSp>
      <p:grpSp>
        <p:nvGrpSpPr>
          <p:cNvPr id="15" name="Group 14"/>
          <p:cNvGrpSpPr/>
          <p:nvPr/>
        </p:nvGrpSpPr>
        <p:grpSpPr>
          <a:xfrm>
            <a:off x="577100" y="5036474"/>
            <a:ext cx="2666377" cy="549671"/>
            <a:chOff x="1543" y="3421106"/>
            <a:chExt cx="2666377" cy="549671"/>
          </a:xfrm>
          <a:scene3d>
            <a:camera prst="orthographicFront"/>
            <a:lightRig rig="flat" dir="t"/>
          </a:scene3d>
        </p:grpSpPr>
        <p:sp>
          <p:nvSpPr>
            <p:cNvPr id="16" name="Rounded Rectangle 15"/>
            <p:cNvSpPr/>
            <p:nvPr/>
          </p:nvSpPr>
          <p:spPr>
            <a:xfrm>
              <a:off x="1543" y="3421106"/>
              <a:ext cx="2666377" cy="549671"/>
            </a:xfrm>
            <a:prstGeom prst="roundRect">
              <a:avLst/>
            </a:prstGeom>
            <a:sp3d prstMaterial="plastic">
              <a:bevelT w="120900" h="88900"/>
              <a:bevelB w="88900" h="31750" prst="angle"/>
            </a:sp3d>
          </p:spPr>
          <p:style>
            <a:lnRef idx="0">
              <a:schemeClr val="lt1">
                <a:hueOff val="0"/>
                <a:satOff val="0"/>
                <a:lumOff val="0"/>
                <a:alphaOff val="0"/>
              </a:schemeClr>
            </a:lnRef>
            <a:fillRef idx="1002">
              <a:schemeClr val="lt2"/>
            </a:fillRef>
            <a:effectRef idx="2">
              <a:schemeClr val="accent1">
                <a:hueOff val="0"/>
                <a:satOff val="0"/>
                <a:lumOff val="0"/>
                <a:alphaOff val="0"/>
              </a:schemeClr>
            </a:effectRef>
            <a:fontRef idx="minor">
              <a:schemeClr val="lt1"/>
            </a:fontRef>
          </p:style>
        </p:sp>
        <p:sp>
          <p:nvSpPr>
            <p:cNvPr id="17" name="Rounded Rectangle 22"/>
            <p:cNvSpPr/>
            <p:nvPr/>
          </p:nvSpPr>
          <p:spPr>
            <a:xfrm>
              <a:off x="28376" y="3447939"/>
              <a:ext cx="2612711" cy="496005"/>
            </a:xfrm>
            <a:prstGeom prst="rect">
              <a:avLst/>
            </a:prstGeom>
            <a:sp3d/>
          </p:spPr>
          <p:style>
            <a:lnRef idx="0">
              <a:scrgbClr r="0" g="0" b="0"/>
            </a:lnRef>
            <a:fillRef idx="1002">
              <a:schemeClr val="lt2"/>
            </a:fillRef>
            <a:effectRef idx="0">
              <a:scrgbClr r="0" g="0" b="0"/>
            </a:effectRef>
            <a:fontRef idx="minor">
              <a:schemeClr val="lt1"/>
            </a:fontRef>
          </p:style>
          <p:txBody>
            <a:bodyPr spcFirstLastPara="0" vert="horz" wrap="square" lIns="102870" tIns="51435" rIns="102870" bIns="51435" numCol="1" spcCol="1270" anchor="ctr" anchorCtr="0">
              <a:noAutofit/>
            </a:bodyPr>
            <a:lstStyle/>
            <a:p>
              <a:pPr lvl="0" algn="ctr" defTabSz="1200150">
                <a:lnSpc>
                  <a:spcPct val="90000"/>
                </a:lnSpc>
                <a:spcBef>
                  <a:spcPct val="0"/>
                </a:spcBef>
                <a:spcAft>
                  <a:spcPct val="35000"/>
                </a:spcAft>
              </a:pPr>
              <a:r>
                <a:rPr lang="en-US" sz="2700" kern="1200" dirty="0"/>
                <a:t>Sufficient</a:t>
              </a:r>
            </a:p>
          </p:txBody>
        </p:sp>
      </p:grpSp>
    </p:spTree>
    <p:extLst>
      <p:ext uri="{BB962C8B-B14F-4D97-AF65-F5344CB8AC3E}">
        <p14:creationId xmlns:p14="http://schemas.microsoft.com/office/powerpoint/2010/main" val="193878167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br>
              <a:rPr lang="en-ZA" dirty="0"/>
            </a:br>
            <a:br>
              <a:rPr lang="en-ZA" dirty="0"/>
            </a:br>
            <a:r>
              <a:rPr lang="en-ZA" dirty="0"/>
              <a:t>Probability in Data</a:t>
            </a:r>
            <a:br>
              <a:rPr lang="en-ZA" dirty="0"/>
            </a:b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80</a:t>
            </a:fld>
            <a:endParaRPr lang="en-ZA" dirty="0"/>
          </a:p>
        </p:txBody>
      </p:sp>
      <p:sp>
        <p:nvSpPr>
          <p:cNvPr id="4" name="Content Placeholder 3"/>
          <p:cNvSpPr>
            <a:spLocks noGrp="1"/>
          </p:cNvSpPr>
          <p:nvPr>
            <p:ph sz="quarter" idx="1"/>
          </p:nvPr>
        </p:nvSpPr>
        <p:spPr>
          <a:xfrm>
            <a:off x="699364" y="1048728"/>
            <a:ext cx="8219256" cy="4680000"/>
          </a:xfrm>
        </p:spPr>
        <p:txBody>
          <a:bodyPr/>
          <a:lstStyle/>
          <a:p>
            <a:pPr marL="0" indent="0">
              <a:buNone/>
            </a:pPr>
            <a:endParaRPr lang="en-ZA" dirty="0"/>
          </a:p>
          <a:p>
            <a:pPr marL="0" indent="0">
              <a:buNone/>
            </a:pPr>
            <a:endParaRPr lang="en-ZA" dirty="0"/>
          </a:p>
        </p:txBody>
      </p:sp>
      <p:sp>
        <p:nvSpPr>
          <p:cNvPr id="8" name="Rectangle 7"/>
          <p:cNvSpPr/>
          <p:nvPr/>
        </p:nvSpPr>
        <p:spPr>
          <a:xfrm>
            <a:off x="603503" y="1141291"/>
            <a:ext cx="7729127" cy="7048083"/>
          </a:xfrm>
          <a:prstGeom prst="rect">
            <a:avLst/>
          </a:prstGeom>
        </p:spPr>
        <p:txBody>
          <a:bodyPr wrap="square">
            <a:spAutoFit/>
          </a:bodyPr>
          <a:lstStyle/>
          <a:p>
            <a:endParaRPr lang="en-ZA" dirty="0"/>
          </a:p>
          <a:p>
            <a:r>
              <a:rPr lang="en-ZA" sz="2000" b="1" dirty="0"/>
              <a:t>Making Predictions</a:t>
            </a:r>
          </a:p>
          <a:p>
            <a:endParaRPr lang="en-ZA" sz="2000" dirty="0"/>
          </a:p>
          <a:p>
            <a:pPr marL="342900" indent="-342900">
              <a:buFont typeface="Arial" panose="020B0604020202020204" pitchFamily="34" charset="0"/>
              <a:buChar char="•"/>
            </a:pPr>
            <a:r>
              <a:rPr lang="en-ZA" sz="2000" dirty="0"/>
              <a:t>Once we have collected data and carefully analysed patterns we can base predictions upon the analysis of the recurring events.  In Mathematics predictions are best referred to as forecasting which is making an educated guess based on recurring patterns of activity.</a:t>
            </a:r>
          </a:p>
          <a:p>
            <a:pPr marL="342900" indent="-342900">
              <a:buFont typeface="Arial" panose="020B0604020202020204" pitchFamily="34" charset="0"/>
              <a:buChar char="•"/>
            </a:pPr>
            <a:endParaRPr lang="en-ZA" sz="2000" dirty="0"/>
          </a:p>
          <a:p>
            <a:endParaRPr lang="en-ZA" sz="2000" dirty="0"/>
          </a:p>
          <a:p>
            <a:pPr marL="342900" indent="-342900">
              <a:buFont typeface="Arial" panose="020B0604020202020204" pitchFamily="34" charset="0"/>
              <a:buChar char="•"/>
            </a:pPr>
            <a:r>
              <a:rPr lang="en-ZA" sz="2000" dirty="0"/>
              <a:t>Let’s say your organisation has decided to start a community garden as part of a community outreach.  You have planted 25 cabbage seedlings, but only 5 grew into large cabbages.  So it is safe to presume that under similar conditions it is possible to repeat this 5 out of 25 (or the odds being 1 out of 5) when you plant cabbage seedlings again. Of course, this may not be able to be repeated all of the time, but it can provide a clear idea of a credible prediction that is based on some form of empirical evidence.</a:t>
            </a:r>
          </a:p>
          <a:p>
            <a:endParaRPr lang="en-ZA" sz="2000" dirty="0"/>
          </a:p>
          <a:p>
            <a:endParaRPr lang="en-ZA" sz="2000" dirty="0"/>
          </a:p>
          <a:p>
            <a:endParaRPr lang="en-ZA" sz="2000" dirty="0"/>
          </a:p>
          <a:p>
            <a:endParaRPr lang="en-ZA" dirty="0"/>
          </a:p>
          <a:p>
            <a:endParaRPr lang="en-ZA" dirty="0"/>
          </a:p>
          <a:p>
            <a:r>
              <a:rPr lang="en-ZA" dirty="0"/>
              <a:t>	 </a:t>
            </a:r>
          </a:p>
        </p:txBody>
      </p:sp>
      <p:sp>
        <p:nvSpPr>
          <p:cNvPr id="6" name="Rectangle 5"/>
          <p:cNvSpPr/>
          <p:nvPr/>
        </p:nvSpPr>
        <p:spPr>
          <a:xfrm>
            <a:off x="603502" y="4962369"/>
            <a:ext cx="7729127" cy="369332"/>
          </a:xfrm>
          <a:prstGeom prst="rect">
            <a:avLst/>
          </a:prstGeom>
        </p:spPr>
        <p:txBody>
          <a:bodyPr wrap="square">
            <a:spAutoFit/>
          </a:bodyPr>
          <a:lstStyle/>
          <a:p>
            <a:r>
              <a:rPr lang="en-ZA" dirty="0"/>
              <a:t>.</a:t>
            </a:r>
          </a:p>
        </p:txBody>
      </p:sp>
    </p:spTree>
    <p:extLst>
      <p:ext uri="{BB962C8B-B14F-4D97-AF65-F5344CB8AC3E}">
        <p14:creationId xmlns:p14="http://schemas.microsoft.com/office/powerpoint/2010/main" val="89080933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br>
              <a:rPr lang="en-ZA" dirty="0"/>
            </a:br>
            <a:br>
              <a:rPr lang="en-ZA" dirty="0"/>
            </a:br>
            <a:r>
              <a:rPr lang="en-ZA" dirty="0"/>
              <a:t>Probability in Data</a:t>
            </a:r>
            <a:br>
              <a:rPr lang="en-ZA" dirty="0"/>
            </a:b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81</a:t>
            </a:fld>
            <a:endParaRPr lang="en-ZA" dirty="0"/>
          </a:p>
        </p:txBody>
      </p:sp>
      <p:sp>
        <p:nvSpPr>
          <p:cNvPr id="4" name="Content Placeholder 3"/>
          <p:cNvSpPr>
            <a:spLocks noGrp="1"/>
          </p:cNvSpPr>
          <p:nvPr>
            <p:ph sz="quarter" idx="1"/>
          </p:nvPr>
        </p:nvSpPr>
        <p:spPr>
          <a:xfrm>
            <a:off x="699364" y="1048728"/>
            <a:ext cx="8219256" cy="4680000"/>
          </a:xfrm>
        </p:spPr>
        <p:txBody>
          <a:bodyPr/>
          <a:lstStyle/>
          <a:p>
            <a:pPr marL="0" indent="0">
              <a:buNone/>
            </a:pPr>
            <a:endParaRPr lang="en-ZA" dirty="0"/>
          </a:p>
          <a:p>
            <a:pPr marL="0" indent="0">
              <a:buNone/>
            </a:pPr>
            <a:endParaRPr lang="en-ZA" dirty="0"/>
          </a:p>
        </p:txBody>
      </p:sp>
      <p:sp>
        <p:nvSpPr>
          <p:cNvPr id="8" name="Rectangle 7"/>
          <p:cNvSpPr/>
          <p:nvPr/>
        </p:nvSpPr>
        <p:spPr>
          <a:xfrm>
            <a:off x="603503" y="1141291"/>
            <a:ext cx="7729127" cy="5201424"/>
          </a:xfrm>
          <a:prstGeom prst="rect">
            <a:avLst/>
          </a:prstGeom>
        </p:spPr>
        <p:txBody>
          <a:bodyPr wrap="square">
            <a:spAutoFit/>
          </a:bodyPr>
          <a:lstStyle/>
          <a:p>
            <a:endParaRPr lang="en-ZA" dirty="0"/>
          </a:p>
          <a:p>
            <a:r>
              <a:rPr lang="en-ZA" sz="2000" b="1" dirty="0"/>
              <a:t>Example 1</a:t>
            </a:r>
            <a:endParaRPr lang="en-ZA" sz="2000" dirty="0"/>
          </a:p>
          <a:p>
            <a:r>
              <a:rPr lang="en-ZA" sz="2000" b="1" dirty="0"/>
              <a:t> </a:t>
            </a:r>
            <a:endParaRPr lang="en-ZA" sz="2000" dirty="0"/>
          </a:p>
          <a:p>
            <a:r>
              <a:rPr lang="en-ZA" sz="2000" dirty="0"/>
              <a:t>We place ten red balls and ten yellow balls  in a bucket. Sihle has to take ten balls from the bucket while being blindfolded. What are the chances that Sihle will pick up a yellow ball?</a:t>
            </a:r>
          </a:p>
          <a:p>
            <a:r>
              <a:rPr lang="en-ZA" sz="2000" dirty="0"/>
              <a:t> </a:t>
            </a:r>
          </a:p>
          <a:p>
            <a:r>
              <a:rPr lang="en-ZA" sz="2000" b="1" dirty="0"/>
              <a:t>The chances are the following:</a:t>
            </a:r>
          </a:p>
          <a:p>
            <a:r>
              <a:rPr lang="en-ZA" sz="2000" dirty="0"/>
              <a:t>There are 20 possible or expected outcomes, and all are equally likely. If Sihle takes a yellow ball you get a favourable outcome. There are 10 chances out of 20 that Sihle will take yellow balls  from the bowl.</a:t>
            </a:r>
          </a:p>
          <a:p>
            <a:endParaRPr lang="en-ZA" sz="2000" dirty="0"/>
          </a:p>
          <a:p>
            <a:endParaRPr lang="en-ZA" sz="2000" dirty="0"/>
          </a:p>
          <a:p>
            <a:endParaRPr lang="en-ZA" sz="2000" dirty="0"/>
          </a:p>
          <a:p>
            <a:endParaRPr lang="en-ZA" dirty="0"/>
          </a:p>
          <a:p>
            <a:endParaRPr lang="en-ZA" dirty="0"/>
          </a:p>
          <a:p>
            <a:r>
              <a:rPr lang="en-ZA" dirty="0"/>
              <a:t>	 </a:t>
            </a:r>
          </a:p>
        </p:txBody>
      </p:sp>
      <p:sp>
        <p:nvSpPr>
          <p:cNvPr id="6" name="Rectangle 5"/>
          <p:cNvSpPr/>
          <p:nvPr/>
        </p:nvSpPr>
        <p:spPr>
          <a:xfrm>
            <a:off x="603502" y="4962369"/>
            <a:ext cx="7729127" cy="369332"/>
          </a:xfrm>
          <a:prstGeom prst="rect">
            <a:avLst/>
          </a:prstGeom>
        </p:spPr>
        <p:txBody>
          <a:bodyPr wrap="square">
            <a:spAutoFit/>
          </a:bodyPr>
          <a:lstStyle/>
          <a:p>
            <a:r>
              <a:rPr lang="en-ZA" dirty="0"/>
              <a:t>.</a:t>
            </a:r>
          </a:p>
        </p:txBody>
      </p:sp>
    </p:spTree>
    <p:extLst>
      <p:ext uri="{BB962C8B-B14F-4D97-AF65-F5344CB8AC3E}">
        <p14:creationId xmlns:p14="http://schemas.microsoft.com/office/powerpoint/2010/main" val="78376307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br>
              <a:rPr lang="en-ZA" dirty="0"/>
            </a:br>
            <a:br>
              <a:rPr lang="en-ZA" dirty="0"/>
            </a:br>
            <a:r>
              <a:rPr lang="en-ZA" dirty="0"/>
              <a:t>Probability in Data</a:t>
            </a:r>
            <a:br>
              <a:rPr lang="en-ZA" dirty="0"/>
            </a:b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82</a:t>
            </a:fld>
            <a:endParaRPr lang="en-ZA" dirty="0"/>
          </a:p>
        </p:txBody>
      </p:sp>
      <p:sp>
        <p:nvSpPr>
          <p:cNvPr id="4" name="Content Placeholder 3"/>
          <p:cNvSpPr>
            <a:spLocks noGrp="1"/>
          </p:cNvSpPr>
          <p:nvPr>
            <p:ph sz="quarter" idx="1"/>
          </p:nvPr>
        </p:nvSpPr>
        <p:spPr>
          <a:xfrm>
            <a:off x="699364" y="1048728"/>
            <a:ext cx="8219256" cy="4680000"/>
          </a:xfrm>
        </p:spPr>
        <p:txBody>
          <a:bodyPr>
            <a:normAutofit/>
          </a:bodyPr>
          <a:lstStyle/>
          <a:p>
            <a:pPr marL="0" indent="0">
              <a:buNone/>
            </a:pPr>
            <a:endParaRPr lang="en-ZA" sz="5500" b="1" dirty="0"/>
          </a:p>
          <a:p>
            <a:pPr marL="0" indent="0">
              <a:buNone/>
            </a:pPr>
            <a:endParaRPr lang="en-ZA" dirty="0"/>
          </a:p>
          <a:p>
            <a:pPr marL="0" indent="0">
              <a:buNone/>
            </a:pPr>
            <a:r>
              <a:rPr lang="en-ZA" dirty="0"/>
              <a:t> </a:t>
            </a:r>
          </a:p>
        </p:txBody>
      </p:sp>
      <p:sp>
        <p:nvSpPr>
          <p:cNvPr id="8" name="Rectangle 7"/>
          <p:cNvSpPr/>
          <p:nvPr/>
        </p:nvSpPr>
        <p:spPr>
          <a:xfrm>
            <a:off x="603503" y="1141291"/>
            <a:ext cx="7729127" cy="4924425"/>
          </a:xfrm>
          <a:prstGeom prst="rect">
            <a:avLst/>
          </a:prstGeom>
        </p:spPr>
        <p:txBody>
          <a:bodyPr wrap="square">
            <a:spAutoFit/>
          </a:bodyPr>
          <a:lstStyle/>
          <a:p>
            <a:r>
              <a:rPr lang="en-ZA" sz="2000" b="1" dirty="0"/>
              <a:t>Example 2:  Probability of a single event</a:t>
            </a:r>
          </a:p>
          <a:p>
            <a:endParaRPr lang="en-ZA" sz="2000" dirty="0"/>
          </a:p>
          <a:p>
            <a:r>
              <a:rPr lang="en-ZA" sz="2000" b="1" dirty="0"/>
              <a:t>The following formula can be used to determine the probability of a single event:</a:t>
            </a:r>
          </a:p>
          <a:p>
            <a:r>
              <a:rPr lang="en-ZA" sz="2000" dirty="0"/>
              <a:t>Probability of a single event	=	Number of ways in which an event can occur</a:t>
            </a:r>
          </a:p>
          <a:p>
            <a:endParaRPr lang="en-ZA" sz="2000" dirty="0"/>
          </a:p>
          <a:p>
            <a:r>
              <a:rPr lang="en-ZA" sz="2000" b="1" dirty="0"/>
              <a:t>Number of possible outcomes</a:t>
            </a:r>
          </a:p>
          <a:p>
            <a:endParaRPr lang="en-ZA" sz="2000" dirty="0"/>
          </a:p>
          <a:p>
            <a:endParaRPr lang="en-ZA" sz="2000" dirty="0"/>
          </a:p>
          <a:p>
            <a:r>
              <a:rPr lang="en-ZA" sz="2000" dirty="0"/>
              <a:t>Michael’s house has 1 lounge, 2 bathrooms, I kitchen and 3 bedrooms. There are thus seven possible outcomes. (1 + 2 + 1 + 3 = 7).</a:t>
            </a:r>
          </a:p>
          <a:p>
            <a:endParaRPr lang="en-ZA" sz="2000" dirty="0"/>
          </a:p>
          <a:p>
            <a:endParaRPr lang="en-ZA" dirty="0"/>
          </a:p>
          <a:p>
            <a:endParaRPr lang="en-ZA" dirty="0"/>
          </a:p>
          <a:p>
            <a:r>
              <a:rPr lang="en-ZA" dirty="0"/>
              <a:t>	 </a:t>
            </a:r>
          </a:p>
        </p:txBody>
      </p:sp>
      <p:sp>
        <p:nvSpPr>
          <p:cNvPr id="6" name="Rectangle 5"/>
          <p:cNvSpPr/>
          <p:nvPr/>
        </p:nvSpPr>
        <p:spPr>
          <a:xfrm>
            <a:off x="603502" y="4962369"/>
            <a:ext cx="7729127" cy="369332"/>
          </a:xfrm>
          <a:prstGeom prst="rect">
            <a:avLst/>
          </a:prstGeom>
        </p:spPr>
        <p:txBody>
          <a:bodyPr wrap="square">
            <a:spAutoFit/>
          </a:bodyPr>
          <a:lstStyle/>
          <a:p>
            <a:r>
              <a:rPr lang="en-ZA" dirty="0"/>
              <a:t>.</a:t>
            </a:r>
          </a:p>
        </p:txBody>
      </p:sp>
    </p:spTree>
    <p:extLst>
      <p:ext uri="{BB962C8B-B14F-4D97-AF65-F5344CB8AC3E}">
        <p14:creationId xmlns:p14="http://schemas.microsoft.com/office/powerpoint/2010/main" val="16492541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br>
              <a:rPr lang="en-ZA" dirty="0"/>
            </a:br>
            <a:br>
              <a:rPr lang="en-ZA" dirty="0"/>
            </a:br>
            <a:r>
              <a:rPr lang="en-ZA" dirty="0"/>
              <a:t>Probability in Data</a:t>
            </a:r>
            <a:br>
              <a:rPr lang="en-ZA" dirty="0"/>
            </a:b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83</a:t>
            </a:fld>
            <a:endParaRPr lang="en-ZA" dirty="0"/>
          </a:p>
        </p:txBody>
      </p:sp>
      <p:sp>
        <p:nvSpPr>
          <p:cNvPr id="4" name="Content Placeholder 3"/>
          <p:cNvSpPr>
            <a:spLocks noGrp="1"/>
          </p:cNvSpPr>
          <p:nvPr>
            <p:ph sz="quarter" idx="1"/>
          </p:nvPr>
        </p:nvSpPr>
        <p:spPr>
          <a:xfrm>
            <a:off x="699364" y="1048728"/>
            <a:ext cx="8219256" cy="4680000"/>
          </a:xfrm>
        </p:spPr>
        <p:txBody>
          <a:bodyPr>
            <a:normAutofit fontScale="85000" lnSpcReduction="20000"/>
          </a:bodyPr>
          <a:lstStyle/>
          <a:p>
            <a:pPr marL="0" indent="0">
              <a:buNone/>
            </a:pPr>
            <a:endParaRPr lang="en-ZA" dirty="0"/>
          </a:p>
          <a:p>
            <a:pPr marL="0" indent="0">
              <a:buNone/>
            </a:pPr>
            <a:r>
              <a:rPr lang="en-ZA" b="1" dirty="0"/>
              <a:t>1.What is the probability that Michael is in the kitchen?</a:t>
            </a:r>
          </a:p>
          <a:p>
            <a:pPr marL="0" indent="0">
              <a:buNone/>
            </a:pPr>
            <a:endParaRPr lang="en-ZA" dirty="0"/>
          </a:p>
          <a:p>
            <a:pPr marL="0" indent="0">
              <a:buNone/>
            </a:pPr>
            <a:r>
              <a:rPr lang="en-ZA" dirty="0"/>
              <a:t>Probability 	=	Number of ways in which an event can occur</a:t>
            </a:r>
          </a:p>
          <a:p>
            <a:pPr marL="0" indent="0">
              <a:buNone/>
            </a:pPr>
            <a:r>
              <a:rPr lang="en-ZA" dirty="0"/>
              <a:t>		Number of possible outcomes</a:t>
            </a:r>
          </a:p>
          <a:p>
            <a:pPr marL="0" indent="0">
              <a:buNone/>
            </a:pPr>
            <a:endParaRPr lang="en-ZA" dirty="0"/>
          </a:p>
          <a:p>
            <a:pPr marL="0" indent="0">
              <a:buNone/>
            </a:pPr>
            <a:r>
              <a:rPr lang="en-ZA" dirty="0"/>
              <a:t>		=	1/7</a:t>
            </a:r>
          </a:p>
          <a:p>
            <a:pPr marL="0" indent="0">
              <a:buNone/>
            </a:pPr>
            <a:endParaRPr lang="en-ZA" dirty="0"/>
          </a:p>
          <a:p>
            <a:pPr marL="0" indent="0">
              <a:buNone/>
            </a:pPr>
            <a:r>
              <a:rPr lang="en-ZA" b="1" dirty="0"/>
              <a:t>2.What is the probability that Michael is in a bedroom?</a:t>
            </a:r>
          </a:p>
          <a:p>
            <a:pPr marL="0" indent="0">
              <a:buNone/>
            </a:pPr>
            <a:endParaRPr lang="en-ZA" dirty="0"/>
          </a:p>
          <a:p>
            <a:pPr marL="0" indent="0">
              <a:buNone/>
            </a:pPr>
            <a:r>
              <a:rPr lang="en-ZA" dirty="0"/>
              <a:t>Probability 	=	Number of ways in which an event can occur</a:t>
            </a:r>
          </a:p>
          <a:p>
            <a:pPr marL="0" indent="0">
              <a:buNone/>
            </a:pPr>
            <a:r>
              <a:rPr lang="en-ZA" dirty="0"/>
              <a:t>		Number of possible outcomes</a:t>
            </a:r>
          </a:p>
          <a:p>
            <a:pPr marL="0" indent="0">
              <a:buNone/>
            </a:pPr>
            <a:endParaRPr lang="en-ZA" dirty="0"/>
          </a:p>
          <a:p>
            <a:pPr marL="0" indent="0">
              <a:buNone/>
            </a:pPr>
            <a:r>
              <a:rPr lang="en-ZA" dirty="0"/>
              <a:t>		=	3/7</a:t>
            </a:r>
          </a:p>
          <a:p>
            <a:pPr marL="0" indent="0">
              <a:buNone/>
            </a:pPr>
            <a:endParaRPr lang="en-ZA" dirty="0"/>
          </a:p>
          <a:p>
            <a:pPr marL="0" indent="0">
              <a:buNone/>
            </a:pPr>
            <a:endParaRPr lang="en-ZA" dirty="0"/>
          </a:p>
        </p:txBody>
      </p:sp>
      <p:sp>
        <p:nvSpPr>
          <p:cNvPr id="8" name="Rectangle 7"/>
          <p:cNvSpPr/>
          <p:nvPr/>
        </p:nvSpPr>
        <p:spPr>
          <a:xfrm>
            <a:off x="603503" y="1141291"/>
            <a:ext cx="7729127" cy="369332"/>
          </a:xfrm>
          <a:prstGeom prst="rect">
            <a:avLst/>
          </a:prstGeom>
        </p:spPr>
        <p:txBody>
          <a:bodyPr wrap="square">
            <a:spAutoFit/>
          </a:bodyPr>
          <a:lstStyle/>
          <a:p>
            <a:r>
              <a:rPr lang="en-ZA" dirty="0"/>
              <a:t> </a:t>
            </a:r>
          </a:p>
        </p:txBody>
      </p:sp>
      <p:sp>
        <p:nvSpPr>
          <p:cNvPr id="6" name="Rectangle 5"/>
          <p:cNvSpPr/>
          <p:nvPr/>
        </p:nvSpPr>
        <p:spPr>
          <a:xfrm>
            <a:off x="603502" y="4962369"/>
            <a:ext cx="7729127" cy="369332"/>
          </a:xfrm>
          <a:prstGeom prst="rect">
            <a:avLst/>
          </a:prstGeom>
        </p:spPr>
        <p:txBody>
          <a:bodyPr wrap="square">
            <a:spAutoFit/>
          </a:bodyPr>
          <a:lstStyle/>
          <a:p>
            <a:r>
              <a:rPr lang="en-ZA" dirty="0"/>
              <a:t>.</a:t>
            </a:r>
          </a:p>
        </p:txBody>
      </p:sp>
    </p:spTree>
    <p:extLst>
      <p:ext uri="{BB962C8B-B14F-4D97-AF65-F5344CB8AC3E}">
        <p14:creationId xmlns:p14="http://schemas.microsoft.com/office/powerpoint/2010/main" val="112488747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ZA" dirty="0"/>
              <a:t>Calculations and the Use of Statistics</a:t>
            </a: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84</a:t>
            </a:fld>
            <a:endParaRPr lang="en-ZA" dirty="0"/>
          </a:p>
        </p:txBody>
      </p:sp>
      <p:sp>
        <p:nvSpPr>
          <p:cNvPr id="4" name="Content Placeholder 3"/>
          <p:cNvSpPr>
            <a:spLocks noGrp="1"/>
          </p:cNvSpPr>
          <p:nvPr>
            <p:ph sz="quarter" idx="1"/>
          </p:nvPr>
        </p:nvSpPr>
        <p:spPr/>
        <p:txBody>
          <a:bodyPr>
            <a:normAutofit fontScale="92500" lnSpcReduction="20000"/>
          </a:bodyPr>
          <a:lstStyle/>
          <a:p>
            <a:pPr marL="0" indent="0">
              <a:buNone/>
            </a:pPr>
            <a:r>
              <a:rPr lang="en-ZA" b="1" dirty="0"/>
              <a:t>Working with Averages</a:t>
            </a:r>
          </a:p>
          <a:p>
            <a:pPr marL="0" indent="0">
              <a:buNone/>
            </a:pPr>
            <a:endParaRPr lang="en-ZA" dirty="0"/>
          </a:p>
          <a:p>
            <a:r>
              <a:rPr lang="en-ZA" dirty="0"/>
              <a:t>Calculating the average of data gives us a well-balanced picture of what the standard is.</a:t>
            </a:r>
          </a:p>
          <a:p>
            <a:endParaRPr lang="en-ZA" dirty="0"/>
          </a:p>
          <a:p>
            <a:r>
              <a:rPr lang="en-ZA" dirty="0"/>
              <a:t> We constantly compare ourselves with some type of average, e.g. the average height or weight of others in our age group or even the performance of others in a test. The list of comparisons is endless. </a:t>
            </a:r>
          </a:p>
          <a:p>
            <a:endParaRPr lang="en-ZA" dirty="0"/>
          </a:p>
          <a:p>
            <a:r>
              <a:rPr lang="en-ZA" dirty="0"/>
              <a:t>The average is calculated by establishing the middle point of any data being handled. </a:t>
            </a:r>
          </a:p>
          <a:p>
            <a:endParaRPr lang="en-ZA" dirty="0"/>
          </a:p>
          <a:p>
            <a:r>
              <a:rPr lang="en-ZA" dirty="0"/>
              <a:t>This will give us an indication of whether the data we are calculating is average, below average or above average</a:t>
            </a:r>
          </a:p>
          <a:p>
            <a:pPr marL="0" indent="0">
              <a:buNone/>
            </a:pPr>
            <a:endParaRPr lang="en-ZA" dirty="0"/>
          </a:p>
        </p:txBody>
      </p:sp>
    </p:spTree>
    <p:extLst>
      <p:ext uri="{BB962C8B-B14F-4D97-AF65-F5344CB8AC3E}">
        <p14:creationId xmlns:p14="http://schemas.microsoft.com/office/powerpoint/2010/main" val="3651029206"/>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ZA" dirty="0"/>
              <a:t>Calculations and the Use of Statistics</a:t>
            </a: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85</a:t>
            </a:fld>
            <a:endParaRPr lang="en-ZA" dirty="0"/>
          </a:p>
        </p:txBody>
      </p:sp>
      <p:sp>
        <p:nvSpPr>
          <p:cNvPr id="4" name="Content Placeholder 3"/>
          <p:cNvSpPr>
            <a:spLocks noGrp="1"/>
          </p:cNvSpPr>
          <p:nvPr>
            <p:ph sz="quarter" idx="1"/>
          </p:nvPr>
        </p:nvSpPr>
        <p:spPr/>
        <p:txBody>
          <a:bodyPr>
            <a:normAutofit fontScale="92500" lnSpcReduction="20000"/>
          </a:bodyPr>
          <a:lstStyle/>
          <a:p>
            <a:pPr marL="0" indent="0">
              <a:buNone/>
            </a:pPr>
            <a:r>
              <a:rPr lang="en-ZA" b="1" dirty="0"/>
              <a:t>Example 1</a:t>
            </a:r>
          </a:p>
          <a:p>
            <a:pPr marL="0" indent="0">
              <a:buNone/>
            </a:pPr>
            <a:endParaRPr lang="en-ZA" dirty="0"/>
          </a:p>
          <a:p>
            <a:pPr marL="0" indent="0">
              <a:buNone/>
            </a:pPr>
            <a:r>
              <a:rPr lang="en-ZA" b="1" dirty="0"/>
              <a:t>You have written 5 tests and have scored the following percentages for the tests:</a:t>
            </a:r>
          </a:p>
          <a:p>
            <a:pPr marL="0" indent="0">
              <a:buNone/>
            </a:pPr>
            <a:r>
              <a:rPr lang="en-ZA" dirty="0"/>
              <a:t>Test 1= 45%; Test 2 = 63%; Test 3 = 59%; Test 4 = 74% and Test 5 = 85%</a:t>
            </a:r>
          </a:p>
          <a:p>
            <a:pPr marL="0" indent="0">
              <a:buNone/>
            </a:pPr>
            <a:r>
              <a:rPr lang="en-ZA" dirty="0"/>
              <a:t> </a:t>
            </a:r>
          </a:p>
          <a:p>
            <a:pPr marL="0" indent="0">
              <a:buNone/>
            </a:pPr>
            <a:r>
              <a:rPr lang="en-ZA" b="1" dirty="0"/>
              <a:t>What is your average mark for all the tests?</a:t>
            </a:r>
          </a:p>
          <a:p>
            <a:pPr marL="0" indent="0">
              <a:buNone/>
            </a:pPr>
            <a:r>
              <a:rPr lang="en-ZA" dirty="0"/>
              <a:t> </a:t>
            </a:r>
          </a:p>
          <a:p>
            <a:pPr marL="0" indent="0">
              <a:buNone/>
            </a:pPr>
            <a:r>
              <a:rPr lang="en-ZA" b="1" dirty="0"/>
              <a:t>Find the average:</a:t>
            </a:r>
          </a:p>
          <a:p>
            <a:pPr marL="0" lvl="0" indent="0">
              <a:buNone/>
            </a:pPr>
            <a:r>
              <a:rPr lang="en-ZA" dirty="0"/>
              <a:t>Add all the percentages: 45 + 63 + 59 + 74 + 85 = 326</a:t>
            </a:r>
          </a:p>
          <a:p>
            <a:pPr marL="0" lvl="0" indent="0">
              <a:buNone/>
            </a:pPr>
            <a:r>
              <a:rPr lang="en-ZA" dirty="0"/>
              <a:t>Divide the total of percentages by the number of tests written : 326 ÷ 5 = 65.2</a:t>
            </a:r>
          </a:p>
          <a:p>
            <a:pPr marL="0" lvl="0" indent="0">
              <a:buNone/>
            </a:pPr>
            <a:r>
              <a:rPr lang="en-ZA" dirty="0"/>
              <a:t>Your average for the tests is thus </a:t>
            </a:r>
            <a:r>
              <a:rPr lang="en-ZA" u="sng" dirty="0"/>
              <a:t>65.2%</a:t>
            </a:r>
            <a:endParaRPr lang="en-ZA" dirty="0"/>
          </a:p>
          <a:p>
            <a:pPr marL="0" indent="0">
              <a:buNone/>
            </a:pPr>
            <a:endParaRPr lang="en-ZA" dirty="0"/>
          </a:p>
        </p:txBody>
      </p:sp>
    </p:spTree>
    <p:extLst>
      <p:ext uri="{BB962C8B-B14F-4D97-AF65-F5344CB8AC3E}">
        <p14:creationId xmlns:p14="http://schemas.microsoft.com/office/powerpoint/2010/main" val="128452473"/>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ZA" dirty="0"/>
              <a:t>Calculations and the Use of Statistics</a:t>
            </a: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86</a:t>
            </a:fld>
            <a:endParaRPr lang="en-ZA" dirty="0"/>
          </a:p>
        </p:txBody>
      </p:sp>
      <p:sp>
        <p:nvSpPr>
          <p:cNvPr id="4" name="Content Placeholder 3"/>
          <p:cNvSpPr>
            <a:spLocks noGrp="1"/>
          </p:cNvSpPr>
          <p:nvPr>
            <p:ph sz="quarter" idx="1"/>
          </p:nvPr>
        </p:nvSpPr>
        <p:spPr/>
        <p:txBody>
          <a:bodyPr>
            <a:normAutofit fontScale="92500" lnSpcReduction="10000"/>
          </a:bodyPr>
          <a:lstStyle/>
          <a:p>
            <a:pPr marL="0" indent="0">
              <a:buNone/>
            </a:pPr>
            <a:r>
              <a:rPr lang="en-ZA" b="1" dirty="0"/>
              <a:t>Example 2</a:t>
            </a:r>
            <a:endParaRPr lang="en-ZA" dirty="0"/>
          </a:p>
          <a:p>
            <a:pPr marL="0" indent="0">
              <a:buNone/>
            </a:pPr>
            <a:r>
              <a:rPr lang="en-ZA" dirty="0"/>
              <a:t> </a:t>
            </a:r>
          </a:p>
          <a:p>
            <a:pPr marL="0" indent="0">
              <a:buNone/>
            </a:pPr>
            <a:r>
              <a:rPr lang="en-ZA" dirty="0"/>
              <a:t>Mrs Mbuli works in the HR department. She has 9 employees. Their ages are as follows:</a:t>
            </a:r>
          </a:p>
          <a:p>
            <a:pPr marL="0" indent="0">
              <a:buNone/>
            </a:pPr>
            <a:r>
              <a:rPr lang="en-ZA" dirty="0"/>
              <a:t>21; 29; 31; 42; 54; 38; 46; 35; 51</a:t>
            </a:r>
          </a:p>
          <a:p>
            <a:pPr marL="0" indent="0">
              <a:buNone/>
            </a:pPr>
            <a:r>
              <a:rPr lang="en-ZA" dirty="0"/>
              <a:t> </a:t>
            </a:r>
          </a:p>
          <a:p>
            <a:pPr marL="0" indent="0">
              <a:buNone/>
            </a:pPr>
            <a:r>
              <a:rPr lang="en-ZA" b="1" dirty="0"/>
              <a:t>What is the average age in the HR department?</a:t>
            </a:r>
          </a:p>
          <a:p>
            <a:pPr marL="0" indent="0">
              <a:buNone/>
            </a:pPr>
            <a:endParaRPr lang="en-ZA" b="1" dirty="0"/>
          </a:p>
          <a:p>
            <a:pPr marL="0" lvl="0" indent="0">
              <a:buNone/>
            </a:pPr>
            <a:r>
              <a:rPr lang="en-ZA" dirty="0"/>
              <a:t>Add all the ages:  21 + 29 + 31 + 42 + 54 + 38 + 46 + 35 + 51</a:t>
            </a:r>
          </a:p>
          <a:p>
            <a:pPr marL="0" lvl="0" indent="0">
              <a:buNone/>
            </a:pPr>
            <a:r>
              <a:rPr lang="en-ZA" dirty="0"/>
              <a:t>Divide the total of ages by the number of children in the class: 347 ÷ 9 = 38,6</a:t>
            </a:r>
          </a:p>
          <a:p>
            <a:pPr marL="0" lvl="0" indent="0">
              <a:buNone/>
            </a:pPr>
            <a:r>
              <a:rPr lang="en-ZA" dirty="0"/>
              <a:t>The average age is </a:t>
            </a:r>
            <a:r>
              <a:rPr lang="en-ZA" u="sng" dirty="0"/>
              <a:t>38,6</a:t>
            </a:r>
            <a:endParaRPr lang="en-ZA" dirty="0"/>
          </a:p>
          <a:p>
            <a:pPr marL="0" indent="0">
              <a:buNone/>
            </a:pPr>
            <a:endParaRPr lang="en-ZA" dirty="0"/>
          </a:p>
        </p:txBody>
      </p:sp>
    </p:spTree>
    <p:extLst>
      <p:ext uri="{BB962C8B-B14F-4D97-AF65-F5344CB8AC3E}">
        <p14:creationId xmlns:p14="http://schemas.microsoft.com/office/powerpoint/2010/main" val="1691407437"/>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ZA" dirty="0"/>
              <a:t>Calculations and the Use of Statistics</a:t>
            </a: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87</a:t>
            </a:fld>
            <a:endParaRPr lang="en-ZA" dirty="0"/>
          </a:p>
        </p:txBody>
      </p:sp>
      <p:pic>
        <p:nvPicPr>
          <p:cNvPr id="8" name="Content Placeholder 7"/>
          <p:cNvPicPr>
            <a:picLocks noGrp="1" noChangeAspect="1"/>
          </p:cNvPicPr>
          <p:nvPr>
            <p:ph sz="quarter" idx="1"/>
          </p:nvPr>
        </p:nvPicPr>
        <p:blipFill>
          <a:blip r:embed="rId2"/>
          <a:stretch>
            <a:fillRect/>
          </a:stretch>
        </p:blipFill>
        <p:spPr>
          <a:xfrm>
            <a:off x="603504" y="1074737"/>
            <a:ext cx="7295896" cy="5018909"/>
          </a:xfrm>
          <a:prstGeom prst="rect">
            <a:avLst/>
          </a:prstGeom>
        </p:spPr>
      </p:pic>
      <p:pic>
        <p:nvPicPr>
          <p:cNvPr id="10244" name="Picture 168" descr="xba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28600" cy="266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263620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ZA" dirty="0"/>
              <a:t>Calculations and the Use of Statistics</a:t>
            </a: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88</a:t>
            </a:fld>
            <a:endParaRPr lang="en-ZA" dirty="0"/>
          </a:p>
        </p:txBody>
      </p:sp>
      <p:sp>
        <p:nvSpPr>
          <p:cNvPr id="4" name="Content Placeholder 3"/>
          <p:cNvSpPr>
            <a:spLocks noGrp="1"/>
          </p:cNvSpPr>
          <p:nvPr>
            <p:ph sz="quarter" idx="1"/>
          </p:nvPr>
        </p:nvSpPr>
        <p:spPr/>
        <p:txBody>
          <a:bodyPr>
            <a:normAutofit lnSpcReduction="10000"/>
          </a:bodyPr>
          <a:lstStyle/>
          <a:p>
            <a:pPr marL="0" indent="0">
              <a:buNone/>
            </a:pPr>
            <a:r>
              <a:rPr lang="en-ZA" b="1" dirty="0"/>
              <a:t>Median</a:t>
            </a:r>
          </a:p>
          <a:p>
            <a:pPr marL="0" indent="0">
              <a:buNone/>
            </a:pPr>
            <a:endParaRPr lang="en-ZA" dirty="0"/>
          </a:p>
          <a:p>
            <a:r>
              <a:rPr lang="en-ZA" dirty="0"/>
              <a:t> It sometimes happens that we want to know which value of a set of numbers lies in the middle of the set. </a:t>
            </a:r>
          </a:p>
          <a:p>
            <a:pPr marL="0" indent="0">
              <a:buNone/>
            </a:pPr>
            <a:endParaRPr lang="en-ZA" dirty="0"/>
          </a:p>
          <a:p>
            <a:r>
              <a:rPr lang="en-ZA" dirty="0"/>
              <a:t>We then have to determine the median.</a:t>
            </a:r>
          </a:p>
          <a:p>
            <a:endParaRPr lang="en-ZA" dirty="0"/>
          </a:p>
          <a:p>
            <a:r>
              <a:rPr lang="en-ZA" dirty="0"/>
              <a:t>In order to do this we have to first organise the data into order of numerical value. </a:t>
            </a:r>
          </a:p>
          <a:p>
            <a:pPr marL="0" indent="0">
              <a:buNone/>
            </a:pPr>
            <a:endParaRPr lang="en-ZA" dirty="0"/>
          </a:p>
          <a:p>
            <a:r>
              <a:rPr lang="en-ZA" dirty="0"/>
              <a:t>From smallest number to the biggest number and then determine which number falls in the middle</a:t>
            </a:r>
          </a:p>
          <a:p>
            <a:pPr marL="0" indent="0">
              <a:buNone/>
            </a:pPr>
            <a:endParaRPr lang="en-ZA" dirty="0"/>
          </a:p>
        </p:txBody>
      </p:sp>
      <p:pic>
        <p:nvPicPr>
          <p:cNvPr id="11266" name="Picture 168" descr="xba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28600" cy="266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5559054"/>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08348"/>
            <a:ext cx="8219256" cy="1008000"/>
          </a:xfrm>
        </p:spPr>
        <p:txBody>
          <a:bodyPr>
            <a:normAutofit fontScale="90000"/>
          </a:bodyPr>
          <a:lstStyle/>
          <a:p>
            <a:pPr algn="ctr"/>
            <a:r>
              <a:rPr lang="en-ZA" dirty="0"/>
              <a:t>Calculations and the Use of Statistics</a:t>
            </a: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89</a:t>
            </a:fld>
            <a:endParaRPr lang="en-ZA" dirty="0"/>
          </a:p>
        </p:txBody>
      </p:sp>
      <p:sp>
        <p:nvSpPr>
          <p:cNvPr id="4" name="Content Placeholder 3"/>
          <p:cNvSpPr>
            <a:spLocks noGrp="1"/>
          </p:cNvSpPr>
          <p:nvPr>
            <p:ph sz="quarter" idx="1"/>
          </p:nvPr>
        </p:nvSpPr>
        <p:spPr>
          <a:xfrm>
            <a:off x="467544" y="991672"/>
            <a:ext cx="8219256" cy="5675827"/>
          </a:xfrm>
        </p:spPr>
        <p:txBody>
          <a:bodyPr>
            <a:noAutofit/>
          </a:bodyPr>
          <a:lstStyle/>
          <a:p>
            <a:pPr marL="0" indent="0">
              <a:buNone/>
            </a:pPr>
            <a:endParaRPr lang="en-ZA" sz="1800" b="1" dirty="0"/>
          </a:p>
          <a:p>
            <a:pPr marL="0" indent="0">
              <a:buNone/>
            </a:pPr>
            <a:r>
              <a:rPr lang="en-ZA" sz="2000" b="1" dirty="0"/>
              <a:t>Example 1 </a:t>
            </a:r>
          </a:p>
          <a:p>
            <a:pPr marL="0" indent="0">
              <a:buNone/>
            </a:pPr>
            <a:endParaRPr lang="en-ZA" sz="2000" dirty="0"/>
          </a:p>
          <a:p>
            <a:pPr marL="0" indent="0">
              <a:buNone/>
            </a:pPr>
            <a:r>
              <a:rPr lang="en-ZA" sz="2000" b="1" dirty="0"/>
              <a:t>You have been given the following data. You will note that there is an odd number of data.</a:t>
            </a:r>
          </a:p>
          <a:p>
            <a:pPr marL="0" indent="0">
              <a:buNone/>
            </a:pPr>
            <a:r>
              <a:rPr lang="en-ZA" sz="2000" dirty="0"/>
              <a:t>10; 12; 3; 8; 20; 8; 5; 13; 17; 19; 4; 7; 11; 10; 12; 9; 14</a:t>
            </a:r>
          </a:p>
          <a:p>
            <a:pPr marL="0" indent="0">
              <a:buNone/>
            </a:pPr>
            <a:endParaRPr lang="en-ZA" sz="2000" dirty="0"/>
          </a:p>
          <a:p>
            <a:pPr marL="0" indent="0">
              <a:buNone/>
            </a:pPr>
            <a:r>
              <a:rPr lang="en-ZA" sz="2000" b="1" dirty="0"/>
              <a:t>What is the median of the data?</a:t>
            </a:r>
          </a:p>
          <a:p>
            <a:pPr marL="0" indent="0">
              <a:buNone/>
            </a:pPr>
            <a:endParaRPr lang="en-ZA" sz="1800" dirty="0"/>
          </a:p>
        </p:txBody>
      </p:sp>
      <p:pic>
        <p:nvPicPr>
          <p:cNvPr id="12290" name="Picture 168" descr="xba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28600" cy="266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60637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Assessment Brief</a:t>
            </a:r>
          </a:p>
        </p:txBody>
      </p:sp>
      <p:sp>
        <p:nvSpPr>
          <p:cNvPr id="4" name="Slide Number Placeholder 3"/>
          <p:cNvSpPr>
            <a:spLocks noGrp="1"/>
          </p:cNvSpPr>
          <p:nvPr>
            <p:ph type="sldNum" sz="quarter" idx="12"/>
          </p:nvPr>
        </p:nvSpPr>
        <p:spPr/>
        <p:txBody>
          <a:bodyPr/>
          <a:lstStyle/>
          <a:p>
            <a:fld id="{32F83655-DC73-417F-8B26-EB7A1DBB5382}" type="slidenum">
              <a:rPr lang="en-ZA" smtClean="0"/>
              <a:pPr/>
              <a:t>9</a:t>
            </a:fld>
            <a:endParaRPr lang="en-ZA" dirty="0"/>
          </a:p>
        </p:txBody>
      </p:sp>
      <p:sp>
        <p:nvSpPr>
          <p:cNvPr id="5" name="Content Placeholder 4"/>
          <p:cNvSpPr>
            <a:spLocks noGrp="1"/>
          </p:cNvSpPr>
          <p:nvPr>
            <p:ph sz="quarter" idx="1"/>
          </p:nvPr>
        </p:nvSpPr>
        <p:spPr/>
        <p:txBody>
          <a:bodyPr/>
          <a:lstStyle/>
          <a:p>
            <a:pPr marL="0" lvl="0" indent="0">
              <a:spcBef>
                <a:spcPts val="0"/>
              </a:spcBef>
              <a:buClrTx/>
              <a:buSzTx/>
              <a:buNone/>
            </a:pPr>
            <a:r>
              <a:rPr lang="en-ZA" b="1" dirty="0">
                <a:solidFill>
                  <a:srgbClr val="000066"/>
                </a:solidFill>
              </a:rPr>
              <a:t>Purpose of Unit Standard</a:t>
            </a:r>
          </a:p>
          <a:p>
            <a:pPr marL="0" lvl="0" indent="0">
              <a:spcBef>
                <a:spcPts val="0"/>
              </a:spcBef>
              <a:buClrTx/>
              <a:buSzTx/>
              <a:buNone/>
            </a:pPr>
            <a:endParaRPr lang="en-ZA" b="1" dirty="0">
              <a:solidFill>
                <a:srgbClr val="000066"/>
              </a:solidFill>
            </a:endParaRPr>
          </a:p>
          <a:p>
            <a:pPr marL="0" indent="0">
              <a:spcBef>
                <a:spcPts val="0"/>
              </a:spcBef>
              <a:buClrTx/>
              <a:buSzTx/>
              <a:buNone/>
            </a:pPr>
            <a:r>
              <a:rPr lang="en-ZA" dirty="0"/>
              <a:t>The purpose of this skills programme is to provide learners with the opportunity to provide evidence of their competence in the numerical skills component of Qualification 67463: Human Resources Management and Practices Support</a:t>
            </a:r>
          </a:p>
          <a:p>
            <a:pPr marL="0" lvl="0" indent="0">
              <a:spcBef>
                <a:spcPts val="0"/>
              </a:spcBef>
              <a:buClrTx/>
              <a:buSzTx/>
              <a:buNone/>
            </a:pPr>
            <a:endParaRPr lang="en-ZA" b="1" dirty="0">
              <a:solidFill>
                <a:srgbClr val="000066"/>
              </a:solidFill>
            </a:endParaRPr>
          </a:p>
        </p:txBody>
      </p:sp>
    </p:spTree>
    <p:extLst>
      <p:ext uri="{BB962C8B-B14F-4D97-AF65-F5344CB8AC3E}">
        <p14:creationId xmlns:p14="http://schemas.microsoft.com/office/powerpoint/2010/main" val="3663568767"/>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08348"/>
            <a:ext cx="8219256" cy="1008000"/>
          </a:xfrm>
        </p:spPr>
        <p:txBody>
          <a:bodyPr>
            <a:normAutofit fontScale="90000"/>
          </a:bodyPr>
          <a:lstStyle/>
          <a:p>
            <a:pPr algn="ctr"/>
            <a:r>
              <a:rPr lang="en-ZA" dirty="0"/>
              <a:t>Calculations and the Use of Statistics</a:t>
            </a: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90</a:t>
            </a:fld>
            <a:endParaRPr lang="en-ZA" dirty="0"/>
          </a:p>
        </p:txBody>
      </p:sp>
      <p:sp>
        <p:nvSpPr>
          <p:cNvPr id="4" name="Content Placeholder 3"/>
          <p:cNvSpPr>
            <a:spLocks noGrp="1"/>
          </p:cNvSpPr>
          <p:nvPr>
            <p:ph sz="quarter" idx="1"/>
          </p:nvPr>
        </p:nvSpPr>
        <p:spPr>
          <a:xfrm>
            <a:off x="467544" y="991672"/>
            <a:ext cx="8219256" cy="5675827"/>
          </a:xfrm>
        </p:spPr>
        <p:txBody>
          <a:bodyPr>
            <a:noAutofit/>
          </a:bodyPr>
          <a:lstStyle/>
          <a:p>
            <a:pPr marL="0" indent="0">
              <a:buNone/>
            </a:pPr>
            <a:r>
              <a:rPr lang="en-ZA" sz="2000" b="1" dirty="0"/>
              <a:t>Organise the numbers from the lowest to the highest:  </a:t>
            </a:r>
          </a:p>
          <a:p>
            <a:pPr marL="0" indent="0">
              <a:buNone/>
            </a:pPr>
            <a:r>
              <a:rPr lang="en-ZA" sz="2000" b="1" dirty="0"/>
              <a:t> </a:t>
            </a:r>
          </a:p>
          <a:p>
            <a:pPr marL="0" indent="0">
              <a:buNone/>
            </a:pPr>
            <a:r>
              <a:rPr lang="en-ZA" sz="2000" dirty="0"/>
              <a:t>3; 4; 5; 7; 8; 8; 9; 10; 10; 11; 12; 12; 13; 14; 17; 19; 20</a:t>
            </a:r>
          </a:p>
          <a:p>
            <a:pPr marL="0" indent="0">
              <a:buNone/>
            </a:pPr>
            <a:endParaRPr lang="en-ZA" sz="2000" dirty="0"/>
          </a:p>
          <a:p>
            <a:r>
              <a:rPr lang="en-ZA" sz="2000" dirty="0"/>
              <a:t>Count how many numbers you have. In this it is an odd number = 17</a:t>
            </a:r>
          </a:p>
          <a:p>
            <a:r>
              <a:rPr lang="en-ZA" sz="2000" dirty="0"/>
              <a:t>Determine the median. This is the number that lies in the middle of the organised set of data. This means that there will be an equal number of data below and above the median.</a:t>
            </a:r>
          </a:p>
          <a:p>
            <a:endParaRPr lang="en-ZA" sz="2000" dirty="0"/>
          </a:p>
          <a:p>
            <a:r>
              <a:rPr lang="en-ZA" sz="2000" dirty="0"/>
              <a:t>You could divide 17 by 2: e.g. 17 ÷ 2 = 8.5. You median will thus fall on the 9th value</a:t>
            </a:r>
          </a:p>
          <a:p>
            <a:pPr marL="0" indent="0">
              <a:buNone/>
            </a:pPr>
            <a:r>
              <a:rPr lang="en-ZA" sz="2000" dirty="0"/>
              <a:t>3; 4; 5; 7; 8; 8; 9; 10; 10; 11; 12; 12; 13; 14; 17; 19; 20</a:t>
            </a:r>
          </a:p>
          <a:p>
            <a:pPr marL="0" indent="0">
              <a:buNone/>
            </a:pPr>
            <a:endParaRPr lang="en-ZA" sz="2000" dirty="0"/>
          </a:p>
          <a:p>
            <a:pPr marL="0" indent="0">
              <a:buNone/>
            </a:pPr>
            <a:r>
              <a:rPr lang="en-ZA" sz="2000" dirty="0"/>
              <a:t>10 is the median. There are thus 8 numbers below the median and 8 numbers above the median</a:t>
            </a:r>
          </a:p>
          <a:p>
            <a:pPr marL="0" indent="0">
              <a:buNone/>
            </a:pPr>
            <a:endParaRPr lang="en-ZA" sz="1800" dirty="0"/>
          </a:p>
        </p:txBody>
      </p:sp>
      <p:pic>
        <p:nvPicPr>
          <p:cNvPr id="13314" name="Picture 168" descr="xba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28600" cy="266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847849"/>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08348"/>
            <a:ext cx="8219256" cy="1008000"/>
          </a:xfrm>
        </p:spPr>
        <p:txBody>
          <a:bodyPr>
            <a:normAutofit fontScale="90000"/>
          </a:bodyPr>
          <a:lstStyle/>
          <a:p>
            <a:pPr algn="ctr"/>
            <a:r>
              <a:rPr lang="en-ZA" dirty="0"/>
              <a:t>Calculations and the Use of Statistics</a:t>
            </a: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91</a:t>
            </a:fld>
            <a:endParaRPr lang="en-ZA" dirty="0"/>
          </a:p>
        </p:txBody>
      </p:sp>
      <p:sp>
        <p:nvSpPr>
          <p:cNvPr id="4" name="Content Placeholder 3"/>
          <p:cNvSpPr>
            <a:spLocks noGrp="1"/>
          </p:cNvSpPr>
          <p:nvPr>
            <p:ph sz="quarter" idx="1"/>
          </p:nvPr>
        </p:nvSpPr>
        <p:spPr>
          <a:xfrm>
            <a:off x="467544" y="991672"/>
            <a:ext cx="8219256" cy="5675827"/>
          </a:xfrm>
        </p:spPr>
        <p:txBody>
          <a:bodyPr>
            <a:noAutofit/>
          </a:bodyPr>
          <a:lstStyle/>
          <a:p>
            <a:pPr marL="0" indent="0">
              <a:buNone/>
            </a:pPr>
            <a:r>
              <a:rPr lang="en-ZA" sz="1800" b="1" dirty="0"/>
              <a:t>Example 2</a:t>
            </a:r>
          </a:p>
          <a:p>
            <a:pPr marL="0" indent="0">
              <a:buNone/>
            </a:pPr>
            <a:endParaRPr lang="en-ZA" sz="1800" dirty="0"/>
          </a:p>
          <a:p>
            <a:pPr marL="0" indent="0">
              <a:buNone/>
            </a:pPr>
            <a:r>
              <a:rPr lang="en-ZA" sz="1800" b="1" dirty="0"/>
              <a:t>Determine the median of the following data.</a:t>
            </a:r>
          </a:p>
          <a:p>
            <a:pPr marL="0" indent="0">
              <a:buNone/>
            </a:pPr>
            <a:endParaRPr lang="en-ZA" sz="1800" dirty="0"/>
          </a:p>
          <a:p>
            <a:pPr marL="0" indent="0">
              <a:buNone/>
            </a:pPr>
            <a:r>
              <a:rPr lang="en-ZA" sz="1800" dirty="0"/>
              <a:t>19; 27; 11; 7; 14; 22; 1; 5; 7; 25; 6; 10; 23; 19; 16; 25; 9; 26; 20; 17</a:t>
            </a:r>
          </a:p>
          <a:p>
            <a:pPr marL="0" indent="0">
              <a:buNone/>
            </a:pPr>
            <a:endParaRPr lang="en-ZA" sz="1800" dirty="0"/>
          </a:p>
          <a:p>
            <a:pPr marL="0" indent="0">
              <a:buNone/>
            </a:pPr>
            <a:r>
              <a:rPr lang="en-ZA" sz="1800" b="1" dirty="0"/>
              <a:t>Organise the data from lowest to highest number:      </a:t>
            </a:r>
          </a:p>
          <a:p>
            <a:pPr marL="0" indent="0">
              <a:buNone/>
            </a:pPr>
            <a:endParaRPr lang="en-ZA" sz="1800" dirty="0"/>
          </a:p>
          <a:p>
            <a:pPr marL="0" indent="0">
              <a:buNone/>
            </a:pPr>
            <a:r>
              <a:rPr lang="en-ZA" sz="1800" dirty="0"/>
              <a:t>  1; 5; 6; 7; 7; 9; 10; 11; 14; 16; 17; 19; 19; 20; 22; 23; 25; 25; 26; 27</a:t>
            </a:r>
          </a:p>
          <a:p>
            <a:pPr marL="0" indent="0">
              <a:buNone/>
            </a:pPr>
            <a:endParaRPr lang="en-ZA" sz="1800" dirty="0"/>
          </a:p>
          <a:p>
            <a:r>
              <a:rPr lang="en-ZA" sz="1800" dirty="0"/>
              <a:t>Count how many numbers you have  = 20</a:t>
            </a:r>
          </a:p>
          <a:p>
            <a:r>
              <a:rPr lang="en-ZA" sz="1800" dirty="0"/>
              <a:t>Determine the median. In this case it is an even number of data. 20 ÷ 2 = 10.</a:t>
            </a:r>
          </a:p>
          <a:p>
            <a:r>
              <a:rPr lang="en-ZA" sz="1800" dirty="0"/>
              <a:t>1; 5; 6; 7; 7; 9; 10; 11; 14; 16; 17; 19; 19; 20; 22; 23; 25; 25; 26; 27</a:t>
            </a:r>
          </a:p>
          <a:p>
            <a:pPr marL="0" indent="0">
              <a:buNone/>
            </a:pPr>
            <a:endParaRPr lang="en-ZA" sz="1800" dirty="0"/>
          </a:p>
          <a:p>
            <a:pPr marL="0" indent="0">
              <a:buNone/>
            </a:pPr>
            <a:r>
              <a:rPr lang="en-ZA" sz="1800" dirty="0"/>
              <a:t>The median thus falls hallway between 16 and 17. Thus 16 + 17 = 33</a:t>
            </a:r>
          </a:p>
          <a:p>
            <a:pPr marL="0" indent="0">
              <a:buNone/>
            </a:pPr>
            <a:r>
              <a:rPr lang="en-ZA" sz="1800" dirty="0"/>
              <a:t>Median is 33 ÷ 2 = 16.5</a:t>
            </a:r>
          </a:p>
          <a:p>
            <a:pPr marL="0" indent="0">
              <a:buNone/>
            </a:pPr>
            <a:endParaRPr lang="en-ZA" sz="1800" dirty="0"/>
          </a:p>
        </p:txBody>
      </p:sp>
      <p:pic>
        <p:nvPicPr>
          <p:cNvPr id="14338" name="Picture 168" descr="xba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28600" cy="266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2405668"/>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08348"/>
            <a:ext cx="8219256" cy="1008000"/>
          </a:xfrm>
        </p:spPr>
        <p:txBody>
          <a:bodyPr>
            <a:normAutofit fontScale="90000"/>
          </a:bodyPr>
          <a:lstStyle/>
          <a:p>
            <a:pPr algn="ctr"/>
            <a:r>
              <a:rPr lang="en-ZA" dirty="0"/>
              <a:t>Calculations and the Use of Statistics</a:t>
            </a: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92</a:t>
            </a:fld>
            <a:endParaRPr lang="en-ZA" dirty="0"/>
          </a:p>
        </p:txBody>
      </p:sp>
      <p:pic>
        <p:nvPicPr>
          <p:cNvPr id="5" name="Content Placeholder 4"/>
          <p:cNvPicPr>
            <a:picLocks noGrp="1" noChangeAspect="1"/>
          </p:cNvPicPr>
          <p:nvPr>
            <p:ph sz="quarter" idx="1"/>
          </p:nvPr>
        </p:nvPicPr>
        <p:blipFill>
          <a:blip r:embed="rId2"/>
          <a:stretch>
            <a:fillRect/>
          </a:stretch>
        </p:blipFill>
        <p:spPr>
          <a:xfrm>
            <a:off x="702624" y="828194"/>
            <a:ext cx="7603953" cy="5005936"/>
          </a:xfrm>
          <a:prstGeom prst="rect">
            <a:avLst/>
          </a:prstGeom>
        </p:spPr>
      </p:pic>
      <p:pic>
        <p:nvPicPr>
          <p:cNvPr id="15362" name="Picture 168" descr="xba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28600" cy="266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7362271"/>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08348"/>
            <a:ext cx="8219256" cy="1008000"/>
          </a:xfrm>
        </p:spPr>
        <p:txBody>
          <a:bodyPr>
            <a:normAutofit fontScale="90000"/>
          </a:bodyPr>
          <a:lstStyle/>
          <a:p>
            <a:pPr algn="ctr"/>
            <a:r>
              <a:rPr lang="en-ZA" dirty="0"/>
              <a:t>Calculations and the Use of Statistics</a:t>
            </a: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93</a:t>
            </a:fld>
            <a:endParaRPr lang="en-ZA" dirty="0"/>
          </a:p>
        </p:txBody>
      </p:sp>
      <p:pic>
        <p:nvPicPr>
          <p:cNvPr id="6" name="Content Placeholder 5"/>
          <p:cNvPicPr>
            <a:picLocks noGrp="1" noChangeAspect="1"/>
          </p:cNvPicPr>
          <p:nvPr>
            <p:ph sz="quarter" idx="1"/>
          </p:nvPr>
        </p:nvPicPr>
        <p:blipFill>
          <a:blip r:embed="rId2"/>
          <a:stretch>
            <a:fillRect/>
          </a:stretch>
        </p:blipFill>
        <p:spPr>
          <a:xfrm>
            <a:off x="603504" y="1400883"/>
            <a:ext cx="8021795" cy="2514294"/>
          </a:xfrm>
          <a:prstGeom prst="rect">
            <a:avLst/>
          </a:prstGeom>
        </p:spPr>
      </p:pic>
      <p:pic>
        <p:nvPicPr>
          <p:cNvPr id="16386" name="Picture 168" descr="xba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28600" cy="266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2822503"/>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08348"/>
            <a:ext cx="8219256" cy="1008000"/>
          </a:xfrm>
        </p:spPr>
        <p:txBody>
          <a:bodyPr>
            <a:normAutofit fontScale="90000"/>
          </a:bodyPr>
          <a:lstStyle/>
          <a:p>
            <a:pPr algn="ctr"/>
            <a:r>
              <a:rPr lang="en-ZA" dirty="0"/>
              <a:t>Calculations and the Use of Statistics</a:t>
            </a: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94</a:t>
            </a:fld>
            <a:endParaRPr lang="en-ZA" dirty="0"/>
          </a:p>
        </p:txBody>
      </p:sp>
      <p:sp>
        <p:nvSpPr>
          <p:cNvPr id="4" name="Content Placeholder 3"/>
          <p:cNvSpPr>
            <a:spLocks noGrp="1"/>
          </p:cNvSpPr>
          <p:nvPr>
            <p:ph sz="quarter" idx="1"/>
          </p:nvPr>
        </p:nvSpPr>
        <p:spPr/>
        <p:txBody>
          <a:bodyPr>
            <a:normAutofit fontScale="85000" lnSpcReduction="20000"/>
          </a:bodyPr>
          <a:lstStyle/>
          <a:p>
            <a:pPr marL="0" indent="0">
              <a:buNone/>
            </a:pPr>
            <a:r>
              <a:rPr lang="en-ZA" sz="2800" b="1" dirty="0"/>
              <a:t>The Mode </a:t>
            </a:r>
          </a:p>
          <a:p>
            <a:endParaRPr lang="en-ZA" dirty="0"/>
          </a:p>
          <a:p>
            <a:r>
              <a:rPr lang="en-ZA" dirty="0"/>
              <a:t>When you look at a set of data. You will see that it mostly consists of a number of different values, but you will also note that there are some values that are repeated. </a:t>
            </a:r>
          </a:p>
          <a:p>
            <a:endParaRPr lang="en-ZA" dirty="0"/>
          </a:p>
          <a:p>
            <a:r>
              <a:rPr lang="en-ZA" dirty="0"/>
              <a:t>These numbers that are repeated are called the mode.</a:t>
            </a:r>
          </a:p>
          <a:p>
            <a:endParaRPr lang="en-ZA" dirty="0"/>
          </a:p>
          <a:p>
            <a:r>
              <a:rPr lang="en-ZA" dirty="0"/>
              <a:t>You might find that this is the case when you look at test results of a number of learners. </a:t>
            </a:r>
          </a:p>
          <a:p>
            <a:endParaRPr lang="en-ZA" dirty="0"/>
          </a:p>
          <a:p>
            <a:r>
              <a:rPr lang="en-ZA" dirty="0"/>
              <a:t>There may be a number of learners who scored exactly the same results in the test. That could lead to a number of different conclusions, e.g. the test was too easy, or the test was too difficult or some learners may have cheated. This would warrant further investigation.</a:t>
            </a:r>
          </a:p>
          <a:p>
            <a:endParaRPr lang="en-ZA" dirty="0"/>
          </a:p>
        </p:txBody>
      </p:sp>
      <p:pic>
        <p:nvPicPr>
          <p:cNvPr id="17410" name="Picture 168" descr="xba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28600" cy="266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5484467"/>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08348"/>
            <a:ext cx="8219256" cy="1008000"/>
          </a:xfrm>
        </p:spPr>
        <p:txBody>
          <a:bodyPr>
            <a:normAutofit fontScale="90000"/>
          </a:bodyPr>
          <a:lstStyle/>
          <a:p>
            <a:pPr algn="ctr"/>
            <a:r>
              <a:rPr lang="en-ZA" dirty="0"/>
              <a:t>Calculations and the Use of Statistics</a:t>
            </a: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95</a:t>
            </a:fld>
            <a:endParaRPr lang="en-ZA" dirty="0"/>
          </a:p>
        </p:txBody>
      </p:sp>
      <p:pic>
        <p:nvPicPr>
          <p:cNvPr id="5" name="Content Placeholder 4"/>
          <p:cNvPicPr>
            <a:picLocks noGrp="1" noChangeAspect="1"/>
          </p:cNvPicPr>
          <p:nvPr>
            <p:ph sz="quarter" idx="1"/>
          </p:nvPr>
        </p:nvPicPr>
        <p:blipFill>
          <a:blip r:embed="rId2"/>
          <a:stretch>
            <a:fillRect/>
          </a:stretch>
        </p:blipFill>
        <p:spPr>
          <a:xfrm>
            <a:off x="603504" y="712348"/>
            <a:ext cx="7519845" cy="5541585"/>
          </a:xfrm>
          <a:prstGeom prst="rect">
            <a:avLst/>
          </a:prstGeom>
        </p:spPr>
      </p:pic>
      <p:pic>
        <p:nvPicPr>
          <p:cNvPr id="18434" name="Picture 168" descr="xba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28600" cy="266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2343047"/>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ZA" dirty="0"/>
              <a:t>Problems Related to Data and Sampling</a:t>
            </a: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96</a:t>
            </a:fld>
            <a:endParaRPr lang="en-ZA" dirty="0"/>
          </a:p>
        </p:txBody>
      </p:sp>
      <p:sp>
        <p:nvSpPr>
          <p:cNvPr id="4" name="Content Placeholder 3"/>
          <p:cNvSpPr>
            <a:spLocks noGrp="1"/>
          </p:cNvSpPr>
          <p:nvPr>
            <p:ph sz="quarter" idx="1"/>
          </p:nvPr>
        </p:nvSpPr>
        <p:spPr/>
        <p:txBody>
          <a:bodyPr>
            <a:normAutofit fontScale="92500" lnSpcReduction="20000"/>
          </a:bodyPr>
          <a:lstStyle/>
          <a:p>
            <a:pPr marL="0" indent="0">
              <a:buNone/>
            </a:pPr>
            <a:r>
              <a:rPr lang="en-ZA" dirty="0"/>
              <a:t>There are two separate types of errors than can affect our results.  These errors are called ‘sampling errors’ and ‘non-sampling errors’.</a:t>
            </a:r>
          </a:p>
          <a:p>
            <a:pPr marL="0" indent="0">
              <a:buNone/>
            </a:pPr>
            <a:endParaRPr lang="en-ZA" dirty="0"/>
          </a:p>
          <a:p>
            <a:pPr marL="0" indent="0">
              <a:buNone/>
            </a:pPr>
            <a:r>
              <a:rPr lang="en-ZA" b="1" dirty="0"/>
              <a:t>Sampling errors are errors: </a:t>
            </a:r>
          </a:p>
          <a:p>
            <a:pPr marL="0" indent="0">
              <a:buNone/>
            </a:pPr>
            <a:r>
              <a:rPr lang="en-ZA" dirty="0"/>
              <a:t> </a:t>
            </a:r>
          </a:p>
          <a:p>
            <a:r>
              <a:rPr lang="en-ZA" dirty="0"/>
              <a:t>Caused by the act of taking a sample</a:t>
            </a:r>
          </a:p>
          <a:p>
            <a:r>
              <a:rPr lang="en-ZA" dirty="0"/>
              <a:t>That cause sample results to differ from the results of a census/population</a:t>
            </a:r>
          </a:p>
          <a:p>
            <a:pPr marL="0" indent="0">
              <a:buNone/>
            </a:pPr>
            <a:endParaRPr lang="en-ZA" dirty="0"/>
          </a:p>
          <a:p>
            <a:pPr marL="0" indent="0">
              <a:buNone/>
            </a:pPr>
            <a:r>
              <a:rPr lang="en-ZA" b="1" dirty="0"/>
              <a:t>Non-sampling errors are errors that :</a:t>
            </a:r>
          </a:p>
          <a:p>
            <a:pPr marL="0" indent="0">
              <a:buNone/>
            </a:pPr>
            <a:endParaRPr lang="en-ZA" b="1" dirty="0"/>
          </a:p>
          <a:p>
            <a:r>
              <a:rPr lang="en-ZA" dirty="0"/>
              <a:t>Are not related to the act of selecting a sample </a:t>
            </a:r>
          </a:p>
          <a:p>
            <a:r>
              <a:rPr lang="en-ZA" dirty="0"/>
              <a:t>May even be present in a census</a:t>
            </a:r>
          </a:p>
          <a:p>
            <a:pPr marL="0" indent="0">
              <a:buNone/>
            </a:pPr>
            <a:endParaRPr lang="en-ZA" dirty="0"/>
          </a:p>
        </p:txBody>
      </p:sp>
    </p:spTree>
    <p:extLst>
      <p:ext uri="{BB962C8B-B14F-4D97-AF65-F5344CB8AC3E}">
        <p14:creationId xmlns:p14="http://schemas.microsoft.com/office/powerpoint/2010/main" val="3609151251"/>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ZA" dirty="0"/>
              <a:t>Problems Related to Data and Sampling</a:t>
            </a:r>
          </a:p>
        </p:txBody>
      </p:sp>
      <p:sp>
        <p:nvSpPr>
          <p:cNvPr id="3" name="Slide Number Placeholder 2"/>
          <p:cNvSpPr>
            <a:spLocks noGrp="1"/>
          </p:cNvSpPr>
          <p:nvPr>
            <p:ph type="sldNum" sz="quarter" idx="12"/>
          </p:nvPr>
        </p:nvSpPr>
        <p:spPr/>
        <p:txBody>
          <a:bodyPr/>
          <a:lstStyle/>
          <a:p>
            <a:fld id="{32F83655-DC73-417F-8B26-EB7A1DBB5382}" type="slidenum">
              <a:rPr lang="en-ZA" smtClean="0"/>
              <a:pPr/>
              <a:t>97</a:t>
            </a:fld>
            <a:endParaRPr lang="en-ZA" dirty="0"/>
          </a:p>
        </p:txBody>
      </p:sp>
      <p:sp>
        <p:nvSpPr>
          <p:cNvPr id="4" name="Content Placeholder 3"/>
          <p:cNvSpPr>
            <a:spLocks noGrp="1"/>
          </p:cNvSpPr>
          <p:nvPr>
            <p:ph sz="quarter" idx="1"/>
          </p:nvPr>
        </p:nvSpPr>
        <p:spPr/>
        <p:txBody>
          <a:bodyPr>
            <a:normAutofit/>
          </a:bodyPr>
          <a:lstStyle/>
          <a:p>
            <a:pPr marL="0" indent="0">
              <a:buNone/>
            </a:pPr>
            <a:r>
              <a:rPr lang="en-ZA" b="1" dirty="0"/>
              <a:t>Answers You Need to Know</a:t>
            </a:r>
            <a:endParaRPr lang="en-ZA" dirty="0"/>
          </a:p>
          <a:p>
            <a:pPr marL="0" indent="0">
              <a:buNone/>
            </a:pPr>
            <a:endParaRPr lang="en-ZA" dirty="0"/>
          </a:p>
          <a:p>
            <a:r>
              <a:rPr lang="en-ZA" dirty="0"/>
              <a:t>In order to develop critical thinking on all issues and become a participating citizen contributing toward the future of South Africa, you must ask the following questions when confronted with statistical results.</a:t>
            </a:r>
          </a:p>
          <a:p>
            <a:endParaRPr lang="en-ZA" dirty="0"/>
          </a:p>
          <a:p>
            <a:r>
              <a:rPr lang="en-ZA" dirty="0"/>
              <a:t> Needless to say, if you are reporting on some issue and wish to use statistics, you would need to include the following points in your report.</a:t>
            </a:r>
          </a:p>
          <a:p>
            <a:pPr marL="0" indent="0">
              <a:buNone/>
            </a:pPr>
            <a:endParaRPr lang="en-ZA" dirty="0"/>
          </a:p>
        </p:txBody>
      </p:sp>
    </p:spTree>
    <p:extLst>
      <p:ext uri="{BB962C8B-B14F-4D97-AF65-F5344CB8AC3E}">
        <p14:creationId xmlns:p14="http://schemas.microsoft.com/office/powerpoint/2010/main" val="1446575382"/>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ZA" dirty="0"/>
              <a:t>Problems Related to Data and Sampling</a:t>
            </a:r>
          </a:p>
        </p:txBody>
      </p:sp>
      <p:sp>
        <p:nvSpPr>
          <p:cNvPr id="3" name="Slide Number Placeholder 2"/>
          <p:cNvSpPr>
            <a:spLocks noGrp="1"/>
          </p:cNvSpPr>
          <p:nvPr>
            <p:ph type="sldNum" sz="quarter" idx="12"/>
          </p:nvPr>
        </p:nvSpPr>
        <p:spPr/>
        <p:txBody>
          <a:bodyPr/>
          <a:lstStyle/>
          <a:p>
            <a:fld id="{32F83655-DC73-417F-8B26-EB7A1DBB5382}" type="slidenum">
              <a:rPr lang="en-ZA" smtClean="0"/>
              <a:pPr/>
              <a:t>98</a:t>
            </a:fld>
            <a:endParaRPr lang="en-ZA" dirty="0"/>
          </a:p>
        </p:txBody>
      </p:sp>
      <p:sp>
        <p:nvSpPr>
          <p:cNvPr id="4" name="Content Placeholder 3"/>
          <p:cNvSpPr>
            <a:spLocks noGrp="1"/>
          </p:cNvSpPr>
          <p:nvPr>
            <p:ph sz="quarter" idx="1"/>
          </p:nvPr>
        </p:nvSpPr>
        <p:spPr/>
        <p:txBody>
          <a:bodyPr>
            <a:normAutofit/>
          </a:bodyPr>
          <a:lstStyle/>
          <a:p>
            <a:pPr lvl="0" fontAlgn="base"/>
            <a:r>
              <a:rPr lang="en-GB" dirty="0">
                <a:effectLst>
                  <a:outerShdw sx="0" sy="0">
                    <a:srgbClr val="000000"/>
                  </a:outerShdw>
                </a:effectLst>
              </a:rPr>
              <a:t>What was the population? That is, whose opinions were being sought?</a:t>
            </a:r>
            <a:endParaRPr lang="en-ZA" dirty="0">
              <a:effectLst>
                <a:outerShdw sx="0" sy="0">
                  <a:srgbClr val="000000"/>
                </a:outerShdw>
              </a:effectLst>
            </a:endParaRPr>
          </a:p>
          <a:p>
            <a:pPr lvl="0" fontAlgn="base"/>
            <a:r>
              <a:rPr lang="en-GB" dirty="0">
                <a:effectLst>
                  <a:outerShdw sx="0" sy="0">
                    <a:srgbClr val="000000"/>
                  </a:outerShdw>
                </a:effectLst>
              </a:rPr>
              <a:t>How was the sample selected? Look for mention of random sampling or probability sampling.</a:t>
            </a:r>
            <a:endParaRPr lang="en-ZA" dirty="0">
              <a:effectLst>
                <a:outerShdw sx="0" sy="0">
                  <a:srgbClr val="000000"/>
                </a:outerShdw>
              </a:effectLst>
            </a:endParaRPr>
          </a:p>
          <a:p>
            <a:pPr lvl="0" fontAlgn="base"/>
            <a:r>
              <a:rPr lang="en-GB" dirty="0">
                <a:effectLst>
                  <a:outerShdw sx="0" sy="0">
                    <a:srgbClr val="000000"/>
                  </a:outerShdw>
                </a:effectLst>
              </a:rPr>
              <a:t>What was the size of the sample? Look for a measure of precision (margin of error) and confidence (95%).</a:t>
            </a:r>
            <a:endParaRPr lang="en-ZA" dirty="0">
              <a:effectLst>
                <a:outerShdw sx="0" sy="0">
                  <a:srgbClr val="000000"/>
                </a:outerShdw>
              </a:effectLst>
            </a:endParaRPr>
          </a:p>
          <a:p>
            <a:pPr lvl="0" fontAlgn="base"/>
            <a:r>
              <a:rPr lang="en-GB" dirty="0">
                <a:effectLst>
                  <a:outerShdw sx="0" sy="0">
                    <a:srgbClr val="000000"/>
                  </a:outerShdw>
                </a:effectLst>
              </a:rPr>
              <a:t>How were the subjects contacted?</a:t>
            </a:r>
            <a:endParaRPr lang="en-ZA" dirty="0">
              <a:effectLst>
                <a:outerShdw sx="0" sy="0">
                  <a:srgbClr val="000000"/>
                </a:outerShdw>
              </a:effectLst>
            </a:endParaRPr>
          </a:p>
          <a:p>
            <a:pPr lvl="0" fontAlgn="base"/>
            <a:r>
              <a:rPr lang="en-GB" dirty="0">
                <a:effectLst>
                  <a:outerShdw sx="0" sy="0">
                    <a:srgbClr val="000000"/>
                  </a:outerShdw>
                </a:effectLst>
              </a:rPr>
              <a:t>When was the survey conducted? Was the survey conducted just after some event that may have influenced opinion and responses?</a:t>
            </a:r>
            <a:endParaRPr lang="en-ZA" dirty="0">
              <a:effectLst>
                <a:outerShdw sx="0" sy="0">
                  <a:srgbClr val="000000"/>
                </a:outerShdw>
              </a:effectLst>
            </a:endParaRPr>
          </a:p>
          <a:p>
            <a:pPr lvl="0" fontAlgn="base"/>
            <a:r>
              <a:rPr lang="en-GB" dirty="0">
                <a:effectLst>
                  <a:outerShdw sx="0" sy="0">
                    <a:srgbClr val="000000"/>
                  </a:outerShdw>
                </a:effectLst>
              </a:rPr>
              <a:t>What were the exact questions asked?</a:t>
            </a:r>
            <a:endParaRPr lang="en-ZA" dirty="0">
              <a:effectLst>
                <a:outerShdw sx="0" sy="0">
                  <a:srgbClr val="000000"/>
                </a:outerShdw>
              </a:effectLst>
            </a:endParaRPr>
          </a:p>
          <a:p>
            <a:pPr marL="0" indent="0">
              <a:buNone/>
            </a:pPr>
            <a:endParaRPr lang="en-ZA" dirty="0"/>
          </a:p>
        </p:txBody>
      </p:sp>
    </p:spTree>
    <p:extLst>
      <p:ext uri="{BB962C8B-B14F-4D97-AF65-F5344CB8AC3E}">
        <p14:creationId xmlns:p14="http://schemas.microsoft.com/office/powerpoint/2010/main" val="3334928100"/>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ZA" dirty="0"/>
              <a:t>Assessments</a:t>
            </a:r>
          </a:p>
        </p:txBody>
      </p:sp>
      <p:sp>
        <p:nvSpPr>
          <p:cNvPr id="3" name="Slide Number Placeholder 2"/>
          <p:cNvSpPr>
            <a:spLocks noGrp="1"/>
          </p:cNvSpPr>
          <p:nvPr>
            <p:ph type="sldNum" sz="quarter" idx="12"/>
          </p:nvPr>
        </p:nvSpPr>
        <p:spPr/>
        <p:txBody>
          <a:bodyPr/>
          <a:lstStyle/>
          <a:p>
            <a:fld id="{32F83655-DC73-417F-8B26-EB7A1DBB5382}" type="slidenum">
              <a:rPr lang="en-ZA" smtClean="0"/>
              <a:pPr/>
              <a:t>99</a:t>
            </a:fld>
            <a:endParaRPr lang="en-ZA" dirty="0"/>
          </a:p>
        </p:txBody>
      </p:sp>
      <p:sp>
        <p:nvSpPr>
          <p:cNvPr id="4" name="Content Placeholder 3"/>
          <p:cNvSpPr>
            <a:spLocks noGrp="1"/>
          </p:cNvSpPr>
          <p:nvPr>
            <p:ph sz="quarter" idx="1"/>
          </p:nvPr>
        </p:nvSpPr>
        <p:spPr/>
        <p:txBody>
          <a:bodyPr/>
          <a:lstStyle/>
          <a:p>
            <a:pPr marL="0" indent="0">
              <a:buNone/>
            </a:pPr>
            <a:endParaRPr lang="en-ZA" dirty="0"/>
          </a:p>
          <a:p>
            <a:pPr marL="0" indent="0">
              <a:buNone/>
            </a:pPr>
            <a:r>
              <a:rPr lang="en-ZA" dirty="0"/>
              <a:t> 		Complete Formative Activity 1 in your PoE</a:t>
            </a:r>
          </a:p>
          <a:p>
            <a:pPr marL="0" indent="0">
              <a:buNone/>
            </a:pPr>
            <a:endParaRPr lang="en-ZA" dirty="0"/>
          </a:p>
          <a:p>
            <a:pPr marL="0" indent="0">
              <a:buNone/>
            </a:pPr>
            <a:r>
              <a:rPr lang="en-ZA" dirty="0"/>
              <a:t> </a:t>
            </a:r>
          </a:p>
          <a:p>
            <a:pPr marL="0" indent="0">
              <a:buNone/>
            </a:pPr>
            <a:r>
              <a:rPr lang="en-ZA" dirty="0"/>
              <a:t>		Do the Knowledge Questionnaire 1 in your PoE.</a:t>
            </a:r>
          </a:p>
          <a:p>
            <a:pPr marL="0" indent="0">
              <a:buNone/>
            </a:pPr>
            <a:endParaRPr lang="en-ZA" dirty="0"/>
          </a:p>
          <a:p>
            <a:pPr marL="0" indent="0">
              <a:buNone/>
            </a:pPr>
            <a:endParaRPr lang="en-ZA" dirty="0"/>
          </a:p>
        </p:txBody>
      </p:sp>
      <p:pic>
        <p:nvPicPr>
          <p:cNvPr id="10" name="Picture 9"/>
          <p:cNvPicPr>
            <a:picLocks noChangeAspect="1"/>
          </p:cNvPicPr>
          <p:nvPr/>
        </p:nvPicPr>
        <p:blipFill>
          <a:blip r:embed="rId2"/>
          <a:stretch>
            <a:fillRect/>
          </a:stretch>
        </p:blipFill>
        <p:spPr>
          <a:xfrm>
            <a:off x="603504" y="1686083"/>
            <a:ext cx="1662020" cy="567719"/>
          </a:xfrm>
          <a:prstGeom prst="rect">
            <a:avLst/>
          </a:prstGeom>
        </p:spPr>
      </p:pic>
      <p:pic>
        <p:nvPicPr>
          <p:cNvPr id="11" name="Picture 10"/>
          <p:cNvPicPr>
            <a:picLocks noChangeAspect="1"/>
          </p:cNvPicPr>
          <p:nvPr/>
        </p:nvPicPr>
        <p:blipFill>
          <a:blip r:embed="rId3"/>
          <a:stretch>
            <a:fillRect/>
          </a:stretch>
        </p:blipFill>
        <p:spPr>
          <a:xfrm>
            <a:off x="603503" y="2800013"/>
            <a:ext cx="1712733" cy="638646"/>
          </a:xfrm>
          <a:prstGeom prst="rect">
            <a:avLst/>
          </a:prstGeom>
        </p:spPr>
      </p:pic>
    </p:spTree>
    <p:extLst>
      <p:ext uri="{BB962C8B-B14F-4D97-AF65-F5344CB8AC3E}">
        <p14:creationId xmlns:p14="http://schemas.microsoft.com/office/powerpoint/2010/main" val="182870947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heme1">
  <a:themeElements>
    <a:clrScheme name="ENJO 1">
      <a:dk1>
        <a:srgbClr val="000066"/>
      </a:dk1>
      <a:lt1>
        <a:sysClr val="window" lastClr="FFFFFF"/>
      </a:lt1>
      <a:dk2>
        <a:srgbClr val="000066"/>
      </a:dk2>
      <a:lt2>
        <a:srgbClr val="008080"/>
      </a:lt2>
      <a:accent1>
        <a:srgbClr val="000066"/>
      </a:accent1>
      <a:accent2>
        <a:srgbClr val="009DD9"/>
      </a:accent2>
      <a:accent3>
        <a:srgbClr val="CC0000"/>
      </a:accent3>
      <a:accent4>
        <a:srgbClr val="009592"/>
      </a:accent4>
      <a:accent5>
        <a:srgbClr val="008080"/>
      </a:accent5>
      <a:accent6>
        <a:srgbClr val="7F7F7F"/>
      </a:accent6>
      <a:hlink>
        <a:srgbClr val="3333FF"/>
      </a:hlink>
      <a:folHlink>
        <a:srgbClr val="85DFD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extLst>
    <a:ext uri="{05A4C25C-085E-4340-85A3-A5531E510DB2}">
      <thm15:themeFamily xmlns:thm15="http://schemas.microsoft.com/office/thememl/2012/main" name="ENJO Template Basic" id="{7B16A759-10A5-44D6-AAFC-07B056AE70B8}" vid="{AF0D0CFB-AD19-45D0-B1FD-2F26B1BC466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5012</TotalTime>
  <Words>18177</Words>
  <Application>Microsoft Office PowerPoint</Application>
  <PresentationFormat>On-screen Show (4:3)</PresentationFormat>
  <Paragraphs>2943</Paragraphs>
  <Slides>320</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320</vt:i4>
      </vt:variant>
    </vt:vector>
  </HeadingPairs>
  <TitlesOfParts>
    <vt:vector size="326" baseType="lpstr">
      <vt:lpstr>Arial</vt:lpstr>
      <vt:lpstr>Calibri</vt:lpstr>
      <vt:lpstr>Courier New</vt:lpstr>
      <vt:lpstr>Times New Roman</vt:lpstr>
      <vt:lpstr>Wingdings 2</vt:lpstr>
      <vt:lpstr>Theme1</vt:lpstr>
      <vt:lpstr> MODULE 3: MATHEMATICS AND STATISTICS </vt:lpstr>
      <vt:lpstr>Ground Rules</vt:lpstr>
      <vt:lpstr>Section 1 Overview</vt:lpstr>
      <vt:lpstr>Overview</vt:lpstr>
      <vt:lpstr>Overview</vt:lpstr>
      <vt:lpstr>Categories Of Evidence</vt:lpstr>
      <vt:lpstr>Overview</vt:lpstr>
      <vt:lpstr>Good Evidence</vt:lpstr>
      <vt:lpstr>Assessment Brief</vt:lpstr>
      <vt:lpstr>Assessment Brief</vt:lpstr>
      <vt:lpstr>Assessment Brief</vt:lpstr>
      <vt:lpstr>Types of Assessment</vt:lpstr>
      <vt:lpstr>Assessment Methods</vt:lpstr>
      <vt:lpstr>Assessment</vt:lpstr>
      <vt:lpstr>Competence</vt:lpstr>
      <vt:lpstr>Re-Assessment</vt:lpstr>
      <vt:lpstr>Assessment Brief</vt:lpstr>
      <vt:lpstr>Assessment Brief</vt:lpstr>
      <vt:lpstr>Assessment Brief</vt:lpstr>
      <vt:lpstr>Assessment Brief</vt:lpstr>
      <vt:lpstr>Assessment Brief</vt:lpstr>
      <vt:lpstr>Assessment Brief</vt:lpstr>
      <vt:lpstr>Appeals and Disputes</vt:lpstr>
      <vt:lpstr>Section 1</vt:lpstr>
      <vt:lpstr>Section 1 - 2 Administrative Detail</vt:lpstr>
      <vt:lpstr>Special Instruction</vt:lpstr>
      <vt:lpstr>Unit Standard</vt:lpstr>
      <vt:lpstr>Unit Standard</vt:lpstr>
      <vt:lpstr>STUDY UNIT 1</vt:lpstr>
      <vt:lpstr> Situations or Issues that can be dealt with through Statistical Methods  </vt:lpstr>
      <vt:lpstr> Situations or Issues that can be dealt with through Statistical Methods  </vt:lpstr>
      <vt:lpstr> Situations or Issues that can be dealt with through Statistical Methods  </vt:lpstr>
      <vt:lpstr> Situations or Issues that can be dealt with through Statistical Methods  </vt:lpstr>
      <vt:lpstr> Situations or Issues that can be dealt with through Statistical Methods  </vt:lpstr>
      <vt:lpstr> Situations or Issues that can be dealt with through Statistical Methods  </vt:lpstr>
      <vt:lpstr> Situations or Issues that can be dealt with through Statistical Methods  </vt:lpstr>
      <vt:lpstr> Situations or Issues that can be dealt with through Statistical Methods  </vt:lpstr>
      <vt:lpstr> Situations or Issues that can be dealt with through Statistical Methods  </vt:lpstr>
      <vt:lpstr> Situations or Issues that can be dealt with through Statistical Methods  </vt:lpstr>
      <vt:lpstr> Situations or Issues that can be dealt with through Statistical Methods  </vt:lpstr>
      <vt:lpstr> Situations or Issues that can be dealt with through Statistical Methods  </vt:lpstr>
      <vt:lpstr> Situations or Issues that can be dealt with through Statistical Methods  </vt:lpstr>
      <vt:lpstr> Methods for Collecting, Recording and Organising Data </vt:lpstr>
      <vt:lpstr> Methods for Collecting, Recording and Organising Data </vt:lpstr>
      <vt:lpstr> Methods for Collecting, Recording and Organising Data </vt:lpstr>
      <vt:lpstr> Methods for Collecting, Recording and Organising Data </vt:lpstr>
      <vt:lpstr> Methods for Collecting, Recording and Organising Data </vt:lpstr>
      <vt:lpstr> Methods for Collecting, Recording and Organising Data </vt:lpstr>
      <vt:lpstr> Methods for Collecting, Recording and Organising Data </vt:lpstr>
      <vt:lpstr> Types of Data </vt:lpstr>
      <vt:lpstr> Types of Data </vt:lpstr>
      <vt:lpstr> Types of Data </vt:lpstr>
      <vt:lpstr> Types of Data </vt:lpstr>
      <vt:lpstr> Types of Data </vt:lpstr>
      <vt:lpstr> Types of Data </vt:lpstr>
      <vt:lpstr> Selecting Data Sources and Databases  </vt:lpstr>
      <vt:lpstr> Selecting Data Sources and Databases  </vt:lpstr>
      <vt:lpstr> Selecting Data Sources and Databases  </vt:lpstr>
      <vt:lpstr> Selecting Data Sources and Databases  </vt:lpstr>
      <vt:lpstr> Selecting Data Sources and Databases  </vt:lpstr>
      <vt:lpstr> Selecting Data Sources and Databases  </vt:lpstr>
      <vt:lpstr> Selecting Data Sources and Databases  </vt:lpstr>
      <vt:lpstr> Selecting Data Sources and Databases  </vt:lpstr>
      <vt:lpstr>Data Type and Purpose </vt:lpstr>
      <vt:lpstr>Data Type and Purpose </vt:lpstr>
      <vt:lpstr>Data Type and Purpose </vt:lpstr>
      <vt:lpstr>Data Type and Purpose </vt:lpstr>
      <vt:lpstr>Data Type and Purpose</vt:lpstr>
      <vt:lpstr>Data Type and Purpose</vt:lpstr>
      <vt:lpstr>Graphical Representation of Data </vt:lpstr>
      <vt:lpstr>Graphical Representation of Data </vt:lpstr>
      <vt:lpstr>Graphical Representation of Data </vt:lpstr>
      <vt:lpstr>Graphical Representation of Data </vt:lpstr>
      <vt:lpstr>Graphical Representation of Data </vt:lpstr>
      <vt:lpstr>Graphical Representation of Data </vt:lpstr>
      <vt:lpstr>Graphical Representation of Data </vt:lpstr>
      <vt:lpstr>Graphical Representation of Data </vt:lpstr>
      <vt:lpstr>  Probability in Data  </vt:lpstr>
      <vt:lpstr>  Probability in Data  </vt:lpstr>
      <vt:lpstr>  Probability in Data  </vt:lpstr>
      <vt:lpstr>  Probability in Data  </vt:lpstr>
      <vt:lpstr>  Probability in Data  </vt:lpstr>
      <vt:lpstr>  Probability in Data  </vt:lpstr>
      <vt:lpstr>Calculations and the Use of Statistics </vt:lpstr>
      <vt:lpstr>Calculations and the Use of Statistics </vt:lpstr>
      <vt:lpstr>Calculations and the Use of Statistics </vt:lpstr>
      <vt:lpstr>Calculations and the Use of Statistics </vt:lpstr>
      <vt:lpstr>Calculations and the Use of Statistics </vt:lpstr>
      <vt:lpstr>Calculations and the Use of Statistics </vt:lpstr>
      <vt:lpstr>Calculations and the Use of Statistics </vt:lpstr>
      <vt:lpstr>Calculations and the Use of Statistics </vt:lpstr>
      <vt:lpstr>Calculations and the Use of Statistics </vt:lpstr>
      <vt:lpstr>Calculations and the Use of Statistics </vt:lpstr>
      <vt:lpstr>Calculations and the Use of Statistics </vt:lpstr>
      <vt:lpstr>Calculations and the Use of Statistics </vt:lpstr>
      <vt:lpstr>Problems Related to Data and Sampling </vt:lpstr>
      <vt:lpstr>Problems Related to Data and Sampling</vt:lpstr>
      <vt:lpstr>Problems Related to Data and Sampling</vt:lpstr>
      <vt:lpstr>Assessments</vt:lpstr>
      <vt:lpstr>STUDY UNIT 2</vt:lpstr>
      <vt:lpstr> An Introduction to Measurement and Geometry </vt:lpstr>
      <vt:lpstr> An Introduction to Measurement and Geometry </vt:lpstr>
      <vt:lpstr>Measuring and Calculating Physical Quantities</vt:lpstr>
      <vt:lpstr>Measuring and Calculating Physical Quantities</vt:lpstr>
      <vt:lpstr>Measuring and Calculating Physical Quantities</vt:lpstr>
      <vt:lpstr>Measuring and Calculating Physical Quantities</vt:lpstr>
      <vt:lpstr>Measuring and Calculating Physical Quantities</vt:lpstr>
      <vt:lpstr>Measuring and Calculating Physical Quantities</vt:lpstr>
      <vt:lpstr>Measuring and Calculating Physical Quantities</vt:lpstr>
      <vt:lpstr>Measuring and Calculating Physical Quantities</vt:lpstr>
      <vt:lpstr>Measuring and Calculating Physical Quantities</vt:lpstr>
      <vt:lpstr>Measuring and Calculating Physical Quantities</vt:lpstr>
      <vt:lpstr>Measuring and Calculating Physical Quantities</vt:lpstr>
      <vt:lpstr>Measuring and Calculating Physical Quantities</vt:lpstr>
      <vt:lpstr>Measuring and Calculating Physical Quantities</vt:lpstr>
      <vt:lpstr>Measuring and Calculating Physical Quantities</vt:lpstr>
      <vt:lpstr>Measuring and Calculating Physical Quantities</vt:lpstr>
      <vt:lpstr>Measuring and Calculating Physical Quantities</vt:lpstr>
      <vt:lpstr>Measuring and Calculating Physical Quantities</vt:lpstr>
      <vt:lpstr> Volumes and Surface Areas </vt:lpstr>
      <vt:lpstr> Volumes and Surface Areas </vt:lpstr>
      <vt:lpstr> Volumes and Surface Areas </vt:lpstr>
      <vt:lpstr>Volumes and Surface Areas</vt:lpstr>
      <vt:lpstr>Volumes and Surface Areas</vt:lpstr>
      <vt:lpstr>Volumes and Surface Areas</vt:lpstr>
      <vt:lpstr>Volumes and Surface Areas</vt:lpstr>
      <vt:lpstr>Volumes and Surface Areas</vt:lpstr>
      <vt:lpstr>Volumes and Surface Areas</vt:lpstr>
      <vt:lpstr>Volumes and Surface Areas</vt:lpstr>
      <vt:lpstr>Volumes and Surface Areas</vt:lpstr>
      <vt:lpstr>Volumes and Surface Areas</vt:lpstr>
      <vt:lpstr> Use Symbols and Units in Accordance with SI Conventions </vt:lpstr>
      <vt:lpstr> Use Symbols and Units in Accordance with SI Conventions </vt:lpstr>
      <vt:lpstr> Use Symbols and Units in Accordance with SI Conventions </vt:lpstr>
      <vt:lpstr> Use Symbols and Units in Accordance with SI Conventions </vt:lpstr>
      <vt:lpstr> Use Symbols and Units in Accordance with SI Conventions </vt:lpstr>
      <vt:lpstr> Use Symbols and Units in Accordance with SI Conventions </vt:lpstr>
      <vt:lpstr> Use Symbols and Units in Accordance with SI Conventions </vt:lpstr>
      <vt:lpstr> Use Symbols and Units in Accordance with SI Conventions </vt:lpstr>
      <vt:lpstr> Use Symbols and Units in Accordance with SI Conventions </vt:lpstr>
      <vt:lpstr> Use Symbols and Units in Accordance with SI Conventions </vt:lpstr>
      <vt:lpstr> Use Symbols and Units in Accordance with SI Conventions </vt:lpstr>
      <vt:lpstr> Use Symbols and Units in Accordance with SI Conventions </vt:lpstr>
      <vt:lpstr> Use Symbols and Units in Accordance with SI Conventions </vt:lpstr>
      <vt:lpstr> Use Symbols and Units in Accordance with SI Conventions </vt:lpstr>
      <vt:lpstr> Use Symbols and Units in Accordance with SI Conventions </vt:lpstr>
      <vt:lpstr> Use Symbols and Units in Accordance with SI Conventions </vt:lpstr>
      <vt:lpstr> Use Symbols and Units in Accordance with SI Conventions </vt:lpstr>
      <vt:lpstr> Use Symbols and Units in Accordance with SI Conventions </vt:lpstr>
      <vt:lpstr> Use Symbols and Units in Accordance with SI Conventions </vt:lpstr>
      <vt:lpstr> Use Symbols and Units in Accordance with SI Conventions </vt:lpstr>
      <vt:lpstr> Use Symbols and Units in Accordance with SI Conventions </vt:lpstr>
      <vt:lpstr>  Using Maps  </vt:lpstr>
      <vt:lpstr>  Using Maps  </vt:lpstr>
      <vt:lpstr>  Using Maps  </vt:lpstr>
      <vt:lpstr>  Using Maps  </vt:lpstr>
      <vt:lpstr>  Using Maps  </vt:lpstr>
      <vt:lpstr>Cartesian Co-ordinate System </vt:lpstr>
      <vt:lpstr>Cartesian Co-ordinate System </vt:lpstr>
      <vt:lpstr>Cartesian Co-ordinate System </vt:lpstr>
      <vt:lpstr>Cartesian Co-ordinate System </vt:lpstr>
      <vt:lpstr> Scale Drawings </vt:lpstr>
      <vt:lpstr> Scale Drawings </vt:lpstr>
      <vt:lpstr> Scale Drawings </vt:lpstr>
      <vt:lpstr> Scale Drawings </vt:lpstr>
      <vt:lpstr> Scale Drawings </vt:lpstr>
      <vt:lpstr> Scale Drawings </vt:lpstr>
      <vt:lpstr>Triangles  </vt:lpstr>
      <vt:lpstr>Triangles  </vt:lpstr>
      <vt:lpstr>Triangles  </vt:lpstr>
      <vt:lpstr>Triangles  </vt:lpstr>
      <vt:lpstr> Tessellations </vt:lpstr>
      <vt:lpstr> Tessellations </vt:lpstr>
      <vt:lpstr> Tessellations </vt:lpstr>
      <vt:lpstr> Tessellations </vt:lpstr>
      <vt:lpstr> Tessellations </vt:lpstr>
      <vt:lpstr>Symmetry </vt:lpstr>
      <vt:lpstr>Symmetry </vt:lpstr>
      <vt:lpstr>Symmetry </vt:lpstr>
      <vt:lpstr>Symmetry </vt:lpstr>
      <vt:lpstr>Symmetry </vt:lpstr>
      <vt:lpstr>Symmetry </vt:lpstr>
      <vt:lpstr>Symmetry </vt:lpstr>
      <vt:lpstr>Nets of Solids </vt:lpstr>
      <vt:lpstr>Nets of Solids </vt:lpstr>
      <vt:lpstr> Nets of Solids </vt:lpstr>
      <vt:lpstr> Nets of Solids </vt:lpstr>
      <vt:lpstr>STUDY UNIT 3</vt:lpstr>
      <vt:lpstr>Introduction </vt:lpstr>
      <vt:lpstr>Terminology </vt:lpstr>
      <vt:lpstr> Cash Flow / Liquidity </vt:lpstr>
      <vt:lpstr> Cash Flow / Liquidity </vt:lpstr>
      <vt:lpstr> Cash Flow / Liquidity </vt:lpstr>
      <vt:lpstr> Cash Flow / Liquidity </vt:lpstr>
      <vt:lpstr> Cash Flow / Liquidity </vt:lpstr>
      <vt:lpstr>Analysis of Financial Statements </vt:lpstr>
      <vt:lpstr>Analysis of Financial Statements </vt:lpstr>
      <vt:lpstr>Analysis of Financial Statements </vt:lpstr>
      <vt:lpstr>Analysis of Financial Statements </vt:lpstr>
      <vt:lpstr>Analysis of Financial Statements </vt:lpstr>
      <vt:lpstr>Analysis of Financial Statements </vt:lpstr>
      <vt:lpstr>Analysis of Financial Statements </vt:lpstr>
      <vt:lpstr>Analysis of Financial Statements </vt:lpstr>
      <vt:lpstr>Analysis of Financial Statements </vt:lpstr>
      <vt:lpstr>  Financial Ratios Analysis  </vt:lpstr>
      <vt:lpstr>  Financial Ratios Analysis  </vt:lpstr>
      <vt:lpstr>  Financial Ratios Analysis  </vt:lpstr>
      <vt:lpstr>Financial Ratios Analysis</vt:lpstr>
      <vt:lpstr>Financial Ratios Analysis</vt:lpstr>
      <vt:lpstr>Financial Ratios Analysis</vt:lpstr>
      <vt:lpstr>Financial Ratios Analysis</vt:lpstr>
      <vt:lpstr>Financial Ratios Analysis</vt:lpstr>
      <vt:lpstr>Financial Ratios Analysis</vt:lpstr>
      <vt:lpstr>Financial Ratios Analysis</vt:lpstr>
      <vt:lpstr>Financial Ratios Analysis</vt:lpstr>
      <vt:lpstr>Financial Ratios Analysis</vt:lpstr>
      <vt:lpstr>Financial Ratios Analysis</vt:lpstr>
      <vt:lpstr>Financial Ratios Analysis</vt:lpstr>
      <vt:lpstr>Financial Ratios Analysis</vt:lpstr>
      <vt:lpstr>Financial Ratios Analysis</vt:lpstr>
      <vt:lpstr>Plan and Control Financial Instruments </vt:lpstr>
      <vt:lpstr>Plan and Control Financial Instruments </vt:lpstr>
      <vt:lpstr>Plan and Control Financial Instruments </vt:lpstr>
      <vt:lpstr>Plan and Control Financial Instruments </vt:lpstr>
      <vt:lpstr>Plan and Control Financial Instruments </vt:lpstr>
      <vt:lpstr>Plan and Control Financial Instruments </vt:lpstr>
      <vt:lpstr>Plan and Control Financial Instruments </vt:lpstr>
      <vt:lpstr>Plan and Control Financial Instruments </vt:lpstr>
      <vt:lpstr>Plan and Control Financial Instruments</vt:lpstr>
      <vt:lpstr>Plan and Control Financial Instruments</vt:lpstr>
      <vt:lpstr>Simple and Compound Interest </vt:lpstr>
      <vt:lpstr>Simple and Compound Interest</vt:lpstr>
      <vt:lpstr>Simple and Compound Interest</vt:lpstr>
      <vt:lpstr>Simple and Compound Interest</vt:lpstr>
      <vt:lpstr>Simple and Compound Interest</vt:lpstr>
      <vt:lpstr>Simple and Compound Interest</vt:lpstr>
      <vt:lpstr>Simple and Compound Interest</vt:lpstr>
      <vt:lpstr>Simple and Compound Interest</vt:lpstr>
      <vt:lpstr>Simple and Compound Interest</vt:lpstr>
      <vt:lpstr>Simple and Compound Interest</vt:lpstr>
      <vt:lpstr>Simple and Compound Interest</vt:lpstr>
      <vt:lpstr>Simple and Compound Interest</vt:lpstr>
      <vt:lpstr>Simple and Compound Interest</vt:lpstr>
      <vt:lpstr>Simple and Compound Interest</vt:lpstr>
      <vt:lpstr>Simple and Compound Interest</vt:lpstr>
      <vt:lpstr>Simple and Compound Interest</vt:lpstr>
      <vt:lpstr>Simple and Compound Interest</vt:lpstr>
      <vt:lpstr>Simple and Compound Interest</vt:lpstr>
      <vt:lpstr>Mortgage Loans </vt:lpstr>
      <vt:lpstr>Hire Purchase </vt:lpstr>
      <vt:lpstr>Hire Purchase </vt:lpstr>
      <vt:lpstr>Present Values </vt:lpstr>
      <vt:lpstr>Present Value</vt:lpstr>
      <vt:lpstr>Annuities </vt:lpstr>
      <vt:lpstr> Sinking Fund </vt:lpstr>
      <vt:lpstr> Sinking Fund </vt:lpstr>
      <vt:lpstr> Costs and Revenue  </vt:lpstr>
      <vt:lpstr> Costs and Revenue  </vt:lpstr>
      <vt:lpstr> Costs and Revenue  </vt:lpstr>
      <vt:lpstr> Costs and Revenue  </vt:lpstr>
      <vt:lpstr> Costs and Revenue  </vt:lpstr>
      <vt:lpstr> Costs and Revenue  </vt:lpstr>
      <vt:lpstr> Costs and Revenue  </vt:lpstr>
      <vt:lpstr> Costs and Revenue  </vt:lpstr>
      <vt:lpstr> Costs and Revenue  </vt:lpstr>
      <vt:lpstr> Costs and Revenue  </vt:lpstr>
      <vt:lpstr> Costs and Revenue  </vt:lpstr>
      <vt:lpstr> Costs and Revenue  </vt:lpstr>
      <vt:lpstr> Costs and Revenue  </vt:lpstr>
      <vt:lpstr>  National and International Economy   </vt:lpstr>
      <vt:lpstr>  National and International Economy   </vt:lpstr>
      <vt:lpstr>  National and International Economy   </vt:lpstr>
      <vt:lpstr>  National and International Economy   </vt:lpstr>
      <vt:lpstr>   Operations of a Modern Central Bank    </vt:lpstr>
      <vt:lpstr>   Operations of a Modern Central Bank    </vt:lpstr>
      <vt:lpstr>   Operations of a Modern Central Bank    </vt:lpstr>
      <vt:lpstr>   Operations of a Modern Central Bank    </vt:lpstr>
      <vt:lpstr>The South African Economy </vt:lpstr>
      <vt:lpstr>The South African Reserve Bank </vt:lpstr>
      <vt:lpstr>Economics Policies to Control Inflation </vt:lpstr>
      <vt:lpstr>Economics Policies to Control Inflation </vt:lpstr>
      <vt:lpstr>Economics Policies to Control Inflation </vt:lpstr>
      <vt:lpstr>Economics Policies to Control Inflation </vt:lpstr>
      <vt:lpstr>Economics Policies to Control Inflation </vt:lpstr>
      <vt:lpstr>Economics Policies to Control Inflation </vt:lpstr>
      <vt:lpstr>Economics Policies to Control Inflation </vt:lpstr>
      <vt:lpstr>Economics Policies to Control Inflation </vt:lpstr>
      <vt:lpstr>Economics Policies to Control Inflation </vt:lpstr>
      <vt:lpstr>Economics Policies to Control Inflation </vt:lpstr>
      <vt:lpstr>Economics Policies to Control Inflation </vt:lpstr>
      <vt:lpstr>Economics Policies to Control Inflation </vt:lpstr>
      <vt:lpstr>Economics Policies to Control Inflation </vt:lpstr>
      <vt:lpstr>Economics Policies to Control Inflation </vt:lpstr>
      <vt:lpstr>Economics Policies to Control Inflation </vt:lpstr>
      <vt:lpstr>Economics Policies to Control Inflation </vt:lpstr>
      <vt:lpstr>Economics Policies to Control Inflation </vt:lpstr>
      <vt:lpstr>Economics Policies to Control Inflation </vt:lpstr>
      <vt:lpstr>Economics Policies to Control Inflation </vt:lpstr>
      <vt:lpstr>Economics Policies to Control Inflation </vt:lpstr>
      <vt:lpstr>Economics Policies to Control Inflation </vt:lpstr>
      <vt:lpstr>Economics Policies to Control Inflation </vt:lpstr>
      <vt:lpstr>  Productivity  </vt:lpstr>
      <vt:lpstr>  Productivity  </vt:lpstr>
      <vt:lpstr>  Productivity  </vt:lpstr>
      <vt:lpstr>  Productivity  </vt:lpstr>
      <vt:lpstr>  Productivity  </vt:lpstr>
      <vt:lpstr>  Productivity  </vt:lpstr>
      <vt:lpstr>   Equitable Distribution of Resources   </vt:lpstr>
      <vt:lpstr>   Equitable Distribution of Resources   </vt:lpstr>
      <vt:lpstr>   Equitable Distribution of Resources   </vt:lpstr>
      <vt:lpstr>  The Global Economy  </vt:lpstr>
      <vt:lpstr>  The Global Economy  </vt:lpstr>
      <vt:lpstr>  The Global Economy  </vt:lpstr>
      <vt:lpstr>  The Global Economy  </vt:lpstr>
      <vt:lpstr>  The Global Economy  </vt:lpstr>
      <vt:lpstr>  The Global Economy  </vt:lpstr>
      <vt:lpstr>  The Global Economy  </vt:lpstr>
      <vt:lpstr>  The Global Economy  </vt:lpstr>
      <vt:lpstr>  The Global Economy  </vt:lpstr>
      <vt:lpstr>Assessments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client</dc:creator>
  <cp:lastModifiedBy>ENJO Training .</cp:lastModifiedBy>
  <cp:revision>221</cp:revision>
  <dcterms:created xsi:type="dcterms:W3CDTF">2016-03-16T14:20:02Z</dcterms:created>
  <dcterms:modified xsi:type="dcterms:W3CDTF">2018-09-29T17:09:37Z</dcterms:modified>
</cp:coreProperties>
</file>