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53"/>
  </p:notesMasterIdLst>
  <p:sldIdLst>
    <p:sldId id="285"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603" r:id="rId31"/>
    <p:sldId id="604" r:id="rId32"/>
    <p:sldId id="605" r:id="rId33"/>
    <p:sldId id="606" r:id="rId34"/>
    <p:sldId id="607" r:id="rId35"/>
    <p:sldId id="608" r:id="rId36"/>
    <p:sldId id="609" r:id="rId37"/>
    <p:sldId id="610" r:id="rId38"/>
    <p:sldId id="611" r:id="rId39"/>
    <p:sldId id="612" r:id="rId40"/>
    <p:sldId id="613" r:id="rId41"/>
    <p:sldId id="614" r:id="rId42"/>
    <p:sldId id="615" r:id="rId43"/>
    <p:sldId id="616" r:id="rId44"/>
    <p:sldId id="617" r:id="rId45"/>
    <p:sldId id="618" r:id="rId46"/>
    <p:sldId id="619" r:id="rId47"/>
    <p:sldId id="620" r:id="rId48"/>
    <p:sldId id="621" r:id="rId49"/>
    <p:sldId id="622" r:id="rId50"/>
    <p:sldId id="623" r:id="rId51"/>
    <p:sldId id="624" r:id="rId52"/>
    <p:sldId id="625" r:id="rId53"/>
    <p:sldId id="626" r:id="rId54"/>
    <p:sldId id="627" r:id="rId55"/>
    <p:sldId id="628" r:id="rId56"/>
    <p:sldId id="629" r:id="rId57"/>
    <p:sldId id="630" r:id="rId58"/>
    <p:sldId id="631" r:id="rId59"/>
    <p:sldId id="632" r:id="rId60"/>
    <p:sldId id="633" r:id="rId61"/>
    <p:sldId id="634" r:id="rId62"/>
    <p:sldId id="635" r:id="rId63"/>
    <p:sldId id="636" r:id="rId64"/>
    <p:sldId id="637" r:id="rId65"/>
    <p:sldId id="638" r:id="rId66"/>
    <p:sldId id="639" r:id="rId67"/>
    <p:sldId id="640" r:id="rId68"/>
    <p:sldId id="642" r:id="rId69"/>
    <p:sldId id="641" r:id="rId70"/>
    <p:sldId id="643" r:id="rId71"/>
    <p:sldId id="645" r:id="rId72"/>
    <p:sldId id="646" r:id="rId73"/>
    <p:sldId id="644" r:id="rId74"/>
    <p:sldId id="647" r:id="rId75"/>
    <p:sldId id="648" r:id="rId76"/>
    <p:sldId id="649" r:id="rId77"/>
    <p:sldId id="650" r:id="rId78"/>
    <p:sldId id="651" r:id="rId79"/>
    <p:sldId id="652" r:id="rId80"/>
    <p:sldId id="312" r:id="rId81"/>
    <p:sldId id="314" r:id="rId82"/>
    <p:sldId id="653" r:id="rId83"/>
    <p:sldId id="654" r:id="rId84"/>
    <p:sldId id="655" r:id="rId85"/>
    <p:sldId id="656" r:id="rId86"/>
    <p:sldId id="657" r:id="rId87"/>
    <p:sldId id="658" r:id="rId88"/>
    <p:sldId id="659" r:id="rId89"/>
    <p:sldId id="660" r:id="rId90"/>
    <p:sldId id="661" r:id="rId91"/>
    <p:sldId id="332" r:id="rId92"/>
    <p:sldId id="333" r:id="rId93"/>
    <p:sldId id="664" r:id="rId94"/>
    <p:sldId id="662" r:id="rId95"/>
    <p:sldId id="663" r:id="rId96"/>
    <p:sldId id="665" r:id="rId97"/>
    <p:sldId id="666" r:id="rId98"/>
    <p:sldId id="667" r:id="rId99"/>
    <p:sldId id="668" r:id="rId100"/>
    <p:sldId id="669" r:id="rId101"/>
    <p:sldId id="670" r:id="rId102"/>
    <p:sldId id="671" r:id="rId103"/>
    <p:sldId id="672" r:id="rId104"/>
    <p:sldId id="673" r:id="rId105"/>
    <p:sldId id="674" r:id="rId106"/>
    <p:sldId id="675" r:id="rId107"/>
    <p:sldId id="676" r:id="rId108"/>
    <p:sldId id="677" r:id="rId109"/>
    <p:sldId id="678" r:id="rId110"/>
    <p:sldId id="679" r:id="rId111"/>
    <p:sldId id="680" r:id="rId112"/>
    <p:sldId id="681" r:id="rId113"/>
    <p:sldId id="682" r:id="rId114"/>
    <p:sldId id="683" r:id="rId115"/>
    <p:sldId id="684" r:id="rId116"/>
    <p:sldId id="685" r:id="rId117"/>
    <p:sldId id="358" r:id="rId118"/>
    <p:sldId id="334" r:id="rId119"/>
    <p:sldId id="686" r:id="rId120"/>
    <p:sldId id="687" r:id="rId121"/>
    <p:sldId id="688" r:id="rId122"/>
    <p:sldId id="689" r:id="rId123"/>
    <p:sldId id="690" r:id="rId124"/>
    <p:sldId id="691" r:id="rId125"/>
    <p:sldId id="692" r:id="rId126"/>
    <p:sldId id="693" r:id="rId127"/>
    <p:sldId id="694" r:id="rId128"/>
    <p:sldId id="695" r:id="rId129"/>
    <p:sldId id="696" r:id="rId130"/>
    <p:sldId id="697" r:id="rId131"/>
    <p:sldId id="698" r:id="rId132"/>
    <p:sldId id="699" r:id="rId133"/>
    <p:sldId id="700" r:id="rId134"/>
    <p:sldId id="701" r:id="rId135"/>
    <p:sldId id="702" r:id="rId136"/>
    <p:sldId id="703" r:id="rId137"/>
    <p:sldId id="704" r:id="rId138"/>
    <p:sldId id="705" r:id="rId139"/>
    <p:sldId id="706" r:id="rId140"/>
    <p:sldId id="707" r:id="rId141"/>
    <p:sldId id="708" r:id="rId142"/>
    <p:sldId id="709" r:id="rId143"/>
    <p:sldId id="710" r:id="rId144"/>
    <p:sldId id="711" r:id="rId145"/>
    <p:sldId id="712" r:id="rId146"/>
    <p:sldId id="713" r:id="rId147"/>
    <p:sldId id="714" r:id="rId148"/>
    <p:sldId id="715" r:id="rId149"/>
    <p:sldId id="716" r:id="rId150"/>
    <p:sldId id="717" r:id="rId151"/>
    <p:sldId id="718" r:id="rId152"/>
    <p:sldId id="719" r:id="rId153"/>
    <p:sldId id="720" r:id="rId154"/>
    <p:sldId id="721" r:id="rId155"/>
    <p:sldId id="722" r:id="rId156"/>
    <p:sldId id="723" r:id="rId157"/>
    <p:sldId id="724" r:id="rId158"/>
    <p:sldId id="725" r:id="rId159"/>
    <p:sldId id="726" r:id="rId160"/>
    <p:sldId id="727" r:id="rId161"/>
    <p:sldId id="728" r:id="rId162"/>
    <p:sldId id="729" r:id="rId163"/>
    <p:sldId id="730" r:id="rId164"/>
    <p:sldId id="731" r:id="rId165"/>
    <p:sldId id="732" r:id="rId166"/>
    <p:sldId id="733" r:id="rId167"/>
    <p:sldId id="734" r:id="rId168"/>
    <p:sldId id="735" r:id="rId169"/>
    <p:sldId id="736" r:id="rId170"/>
    <p:sldId id="737" r:id="rId171"/>
    <p:sldId id="738" r:id="rId172"/>
    <p:sldId id="739" r:id="rId173"/>
    <p:sldId id="740" r:id="rId174"/>
    <p:sldId id="741" r:id="rId175"/>
    <p:sldId id="742" r:id="rId176"/>
    <p:sldId id="743" r:id="rId177"/>
    <p:sldId id="744" r:id="rId178"/>
    <p:sldId id="745" r:id="rId179"/>
    <p:sldId id="746" r:id="rId180"/>
    <p:sldId id="747" r:id="rId181"/>
    <p:sldId id="748" r:id="rId182"/>
    <p:sldId id="749" r:id="rId183"/>
    <p:sldId id="750" r:id="rId184"/>
    <p:sldId id="751" r:id="rId185"/>
    <p:sldId id="752" r:id="rId186"/>
    <p:sldId id="753" r:id="rId187"/>
    <p:sldId id="754" r:id="rId188"/>
    <p:sldId id="755" r:id="rId189"/>
    <p:sldId id="756" r:id="rId190"/>
    <p:sldId id="757" r:id="rId191"/>
    <p:sldId id="758" r:id="rId192"/>
    <p:sldId id="759" r:id="rId193"/>
    <p:sldId id="760" r:id="rId194"/>
    <p:sldId id="761" r:id="rId195"/>
    <p:sldId id="762" r:id="rId196"/>
    <p:sldId id="763" r:id="rId197"/>
    <p:sldId id="764" r:id="rId198"/>
    <p:sldId id="765" r:id="rId199"/>
    <p:sldId id="766" r:id="rId200"/>
    <p:sldId id="767" r:id="rId201"/>
    <p:sldId id="768" r:id="rId202"/>
    <p:sldId id="769" r:id="rId203"/>
    <p:sldId id="770" r:id="rId204"/>
    <p:sldId id="771" r:id="rId205"/>
    <p:sldId id="772" r:id="rId206"/>
    <p:sldId id="773" r:id="rId207"/>
    <p:sldId id="774" r:id="rId208"/>
    <p:sldId id="775" r:id="rId209"/>
    <p:sldId id="776" r:id="rId210"/>
    <p:sldId id="777" r:id="rId211"/>
    <p:sldId id="778" r:id="rId212"/>
    <p:sldId id="779" r:id="rId213"/>
    <p:sldId id="780" r:id="rId214"/>
    <p:sldId id="781" r:id="rId215"/>
    <p:sldId id="782" r:id="rId216"/>
    <p:sldId id="783" r:id="rId217"/>
    <p:sldId id="406" r:id="rId218"/>
    <p:sldId id="407" r:id="rId219"/>
    <p:sldId id="784" r:id="rId220"/>
    <p:sldId id="785" r:id="rId221"/>
    <p:sldId id="786" r:id="rId222"/>
    <p:sldId id="787" r:id="rId223"/>
    <p:sldId id="788" r:id="rId224"/>
    <p:sldId id="789" r:id="rId225"/>
    <p:sldId id="790" r:id="rId226"/>
    <p:sldId id="791" r:id="rId227"/>
    <p:sldId id="792" r:id="rId228"/>
    <p:sldId id="793" r:id="rId229"/>
    <p:sldId id="794" r:id="rId230"/>
    <p:sldId id="795" r:id="rId231"/>
    <p:sldId id="796" r:id="rId232"/>
    <p:sldId id="797" r:id="rId233"/>
    <p:sldId id="798" r:id="rId234"/>
    <p:sldId id="799" r:id="rId235"/>
    <p:sldId id="800" r:id="rId236"/>
    <p:sldId id="801" r:id="rId237"/>
    <p:sldId id="802" r:id="rId238"/>
    <p:sldId id="423" r:id="rId239"/>
    <p:sldId id="424" r:id="rId240"/>
    <p:sldId id="803" r:id="rId241"/>
    <p:sldId id="804" r:id="rId242"/>
    <p:sldId id="805" r:id="rId243"/>
    <p:sldId id="806" r:id="rId244"/>
    <p:sldId id="807" r:id="rId245"/>
    <p:sldId id="808" r:id="rId246"/>
    <p:sldId id="809" r:id="rId247"/>
    <p:sldId id="810" r:id="rId248"/>
    <p:sldId id="811" r:id="rId249"/>
    <p:sldId id="812" r:id="rId250"/>
    <p:sldId id="436" r:id="rId251"/>
    <p:sldId id="602" r:id="rId252"/>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818" autoAdjust="0"/>
  </p:normalViewPr>
  <p:slideViewPr>
    <p:cSldViewPr snapToGrid="0">
      <p:cViewPr varScale="1">
        <p:scale>
          <a:sx n="59" d="100"/>
          <a:sy n="59" d="100"/>
        </p:scale>
        <p:origin x="165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302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viewProps" Target="view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a:solidFill>
          <a:srgbClr val="009CAD"/>
        </a:solidFill>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US"/>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t>
        <a:bodyPr/>
        <a:lstStyle/>
        <a:p>
          <a:endParaRPr lang="en-US"/>
        </a:p>
      </dgm:t>
    </dgm:pt>
    <dgm:pt modelId="{7EFA7AA0-0092-48D0-9439-0EB32D25F1C0}" type="pres">
      <dgm:prSet presAssocID="{45A05D77-9081-4709-A301-ED1670679511}" presName="rootConnector1" presStyleLbl="node1" presStyleIdx="0" presStyleCnt="0"/>
      <dgm:spPr/>
      <dgm:t>
        <a:bodyPr/>
        <a:lstStyle/>
        <a:p>
          <a:endParaRPr lang="en-US"/>
        </a:p>
      </dgm:t>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t>
        <a:bodyPr/>
        <a:lstStyle/>
        <a:p>
          <a:endParaRPr lang="en-US"/>
        </a:p>
      </dgm:t>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t>
        <a:bodyPr/>
        <a:lstStyle/>
        <a:p>
          <a:endParaRPr lang="en-US"/>
        </a:p>
      </dgm:t>
    </dgm:pt>
    <dgm:pt modelId="{A9E7900D-BCDB-4A4D-9C7E-77C9A0D75570}" type="pres">
      <dgm:prSet presAssocID="{EE2601E4-BD06-488F-8835-BD42E9836204}" presName="rootConnector" presStyleLbl="node2" presStyleIdx="0" presStyleCnt="3"/>
      <dgm:spPr/>
      <dgm:t>
        <a:bodyPr/>
        <a:lstStyle/>
        <a:p>
          <a:endParaRPr lang="en-US"/>
        </a:p>
      </dgm:t>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t>
        <a:bodyPr/>
        <a:lstStyle/>
        <a:p>
          <a:endParaRPr lang="en-US"/>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t>
        <a:bodyPr/>
        <a:lstStyle/>
        <a:p>
          <a:endParaRPr lang="en-US"/>
        </a:p>
      </dgm:t>
    </dgm:pt>
    <dgm:pt modelId="{BA70270E-585D-4A22-B309-A104DFB9AC6E}" type="pres">
      <dgm:prSet presAssocID="{1E1F23DD-C042-4219-9C9C-280CD91B28AC}" presName="rootConnector" presStyleLbl="node2" presStyleIdx="1" presStyleCnt="3"/>
      <dgm:spPr/>
      <dgm:t>
        <a:bodyPr/>
        <a:lstStyle/>
        <a:p>
          <a:endParaRPr lang="en-US"/>
        </a:p>
      </dgm:t>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t>
        <a:bodyPr/>
        <a:lstStyle/>
        <a:p>
          <a:endParaRPr lang="en-US"/>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t>
        <a:bodyPr/>
        <a:lstStyle/>
        <a:p>
          <a:endParaRPr lang="en-US"/>
        </a:p>
      </dgm:t>
    </dgm:pt>
    <dgm:pt modelId="{00998848-0883-4A30-8D28-291E7D75C6FB}" type="pres">
      <dgm:prSet presAssocID="{26B039C9-4E13-4463-9C35-681A3ADA2ED4}" presName="rootConnector" presStyleLbl="node2" presStyleIdx="2" presStyleCnt="3"/>
      <dgm:spPr/>
      <dgm:t>
        <a:bodyPr/>
        <a:lstStyle/>
        <a:p>
          <a:endParaRPr lang="en-US"/>
        </a:p>
      </dgm:t>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CFA81786-B748-48AF-9BFF-282DDBA00D8C}" srcId="{4912FC0A-C24F-404E-A0F7-42F309206DF3}" destId="{45A05D77-9081-4709-A301-ED1670679511}" srcOrd="0" destOrd="0" parTransId="{D71044DB-2B70-4F4E-80BE-2774EFE23D9B}" sibTransId="{6E62E6EC-8AE2-4AF1-A2B3-4B2DFA7C2E76}"/>
    <dgm:cxn modelId="{3BA6AD95-3725-4D95-B13F-F82511442B0D}" type="presOf" srcId="{45A05D77-9081-4709-A301-ED1670679511}" destId="{00DD5ACD-371A-4729-B992-E39098DC1F1D}"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1E6CA5DC-591C-4B2A-AA60-BB50F1FD5DF9}" type="presOf" srcId="{1E1F23DD-C042-4219-9C9C-280CD91B28AC}" destId="{BA70270E-585D-4A22-B309-A104DFB9AC6E}" srcOrd="1"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A0938CA-C636-4105-B9AD-4EA7A5994EF3}" srcId="{45A05D77-9081-4709-A301-ED1670679511}" destId="{EE2601E4-BD06-488F-8835-BD42E9836204}" srcOrd="0" destOrd="0" parTransId="{B12096FB-3CD0-49F4-BAF9-B1380D9A54B8}" sibTransId="{94FA67A3-20B5-450F-BA2D-9FD3B2CD0B91}"/>
    <dgm:cxn modelId="{A9632E11-356B-45B5-9A5F-D764C0D006B1}" srcId="{45A05D77-9081-4709-A301-ED1670679511}" destId="{26B039C9-4E13-4463-9C35-681A3ADA2ED4}" srcOrd="2" destOrd="0" parTransId="{DAF10627-20FA-4BDB-9365-30405B888CDC}" sibTransId="{3A9988E5-D2FC-4053-A3B2-804D55B5D78C}"/>
    <dgm:cxn modelId="{79937491-C0C2-42A2-BCBC-B60D9C37FB15}" type="presOf" srcId="{EE2601E4-BD06-488F-8835-BD42E9836204}" destId="{EB3699A1-9B8A-4C7E-8558-A6BFFBF82444}" srcOrd="0"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0C6F802B-066E-43DD-AD60-BF5E9E0E752C}" type="presOf" srcId="{DAF10627-20FA-4BDB-9365-30405B888CDC}" destId="{79A44E13-0693-4EF4-ADC9-07A7A193F52E}" srcOrd="0" destOrd="0" presId="urn:microsoft.com/office/officeart/2005/8/layout/orgChart1"/>
    <dgm:cxn modelId="{8A5E2189-037A-4299-A4CA-B163E5C35E00}" type="presOf" srcId="{EE2601E4-BD06-488F-8835-BD42E9836204}" destId="{A9E7900D-BCDB-4A4D-9C7E-77C9A0D75570}" srcOrd="1" destOrd="0" presId="urn:microsoft.com/office/officeart/2005/8/layout/orgChart1"/>
    <dgm:cxn modelId="{03186664-12D9-4D6F-A229-522D891751ED}" type="presOf" srcId="{1E1F23DD-C042-4219-9C9C-280CD91B28AC}" destId="{4C255BB0-1E6B-41BD-A9B3-29EA7F5693FC}" srcOrd="0"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a:solidFill>
          <a:srgbClr val="009CAD"/>
        </a:solidFill>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t>
        <a:bodyPr/>
        <a:lstStyle/>
        <a:p>
          <a:endParaRPr lang="en-US"/>
        </a:p>
      </dgm:t>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t>
        <a:bodyPr/>
        <a:lstStyle/>
        <a:p>
          <a:endParaRPr lang="en-US"/>
        </a:p>
      </dgm:t>
    </dgm:pt>
    <dgm:pt modelId="{41A52DFA-EA6C-4D42-9ED9-D1958787EB6E}" type="pres">
      <dgm:prSet presAssocID="{4315F62E-86AB-44B4-BE42-9FEE4B62E21B}" presName="rootConnector1" presStyleLbl="node1" presStyleIdx="0" presStyleCnt="0"/>
      <dgm:spPr/>
      <dgm:t>
        <a:bodyPr/>
        <a:lstStyle/>
        <a:p>
          <a:endParaRPr lang="en-US"/>
        </a:p>
      </dgm:t>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t>
        <a:bodyPr/>
        <a:lstStyle/>
        <a:p>
          <a:endParaRPr lang="en-US"/>
        </a:p>
      </dgm:t>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t>
        <a:bodyPr/>
        <a:lstStyle/>
        <a:p>
          <a:endParaRPr lang="en-US"/>
        </a:p>
      </dgm:t>
    </dgm:pt>
    <dgm:pt modelId="{F9189975-9781-489E-B973-71C98A13BCD6}" type="pres">
      <dgm:prSet presAssocID="{297772D6-99A3-4BE3-93C4-11D532D92C88}" presName="rootConnector" presStyleLbl="node2" presStyleIdx="0" presStyleCnt="3"/>
      <dgm:spPr/>
      <dgm:t>
        <a:bodyPr/>
        <a:lstStyle/>
        <a:p>
          <a:endParaRPr lang="en-US"/>
        </a:p>
      </dgm:t>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t>
        <a:bodyPr/>
        <a:lstStyle/>
        <a:p>
          <a:endParaRPr lang="en-US"/>
        </a:p>
      </dgm:t>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t>
        <a:bodyPr/>
        <a:lstStyle/>
        <a:p>
          <a:endParaRPr lang="en-US"/>
        </a:p>
      </dgm:t>
    </dgm:pt>
    <dgm:pt modelId="{9F43FAE7-D1CC-4FF3-8799-33684CC5FC64}" type="pres">
      <dgm:prSet presAssocID="{1F909842-DB45-460F-87D0-E29CB3839B8C}" presName="rootConnector" presStyleLbl="node2" presStyleIdx="1" presStyleCnt="3"/>
      <dgm:spPr/>
      <dgm:t>
        <a:bodyPr/>
        <a:lstStyle/>
        <a:p>
          <a:endParaRPr lang="en-US"/>
        </a:p>
      </dgm:t>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t>
        <a:bodyPr/>
        <a:lstStyle/>
        <a:p>
          <a:endParaRPr lang="en-US"/>
        </a:p>
      </dgm:t>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t>
        <a:bodyPr/>
        <a:lstStyle/>
        <a:p>
          <a:endParaRPr lang="en-US"/>
        </a:p>
      </dgm:t>
    </dgm:pt>
    <dgm:pt modelId="{9F7C733D-6C18-473C-9252-3E3A83C47239}" type="pres">
      <dgm:prSet presAssocID="{EE6CBC93-6715-43C1-80BC-45B80A3E58E7}" presName="rootConnector" presStyleLbl="node2" presStyleIdx="2" presStyleCnt="3"/>
      <dgm:spPr/>
      <dgm:t>
        <a:bodyPr/>
        <a:lstStyle/>
        <a:p>
          <a:endParaRPr lang="en-US"/>
        </a:p>
      </dgm:t>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C6D1EF41-A834-4E99-B18F-B69DA8A4C57B}" type="presOf" srcId="{EE6CBC93-6715-43C1-80BC-45B80A3E58E7}" destId="{9F7C733D-6C18-473C-9252-3E3A83C47239}" srcOrd="1" destOrd="0" presId="urn:microsoft.com/office/officeart/2005/8/layout/orgChart1"/>
    <dgm:cxn modelId="{F4E5A624-AF12-4737-B11C-6E104024C160}" type="presOf" srcId="{5C469DF5-3E53-4AE1-8B9D-B27970097842}" destId="{F93CE84B-53EF-4DD2-B4D9-E30662D3F97C}" srcOrd="0" destOrd="0" presId="urn:microsoft.com/office/officeart/2005/8/layout/orgChart1"/>
    <dgm:cxn modelId="{386B3EE8-FB7E-4B7B-8AA0-C81F6E9626E0}" type="presOf" srcId="{EE6CBC93-6715-43C1-80BC-45B80A3E58E7}" destId="{A8B7EC9A-A054-47E5-B4AB-ABADB33095FE}" srcOrd="0"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96F33402-923C-4299-9459-0852868C6EFE}" type="presOf" srcId="{4315F62E-86AB-44B4-BE42-9FEE4B62E21B}" destId="{A608B290-BBA1-42EA-8627-DF801751698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59CD02ED-A305-4693-9887-3C4BE01EB4ED}" type="presOf" srcId="{1F909842-DB45-460F-87D0-E29CB3839B8C}" destId="{9F43FAE7-D1CC-4FF3-8799-33684CC5FC64}" srcOrd="1"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a:solidFill>
          <a:srgbClr val="009CAD"/>
        </a:solidFill>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US"/>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t>
        <a:bodyPr/>
        <a:lstStyle/>
        <a:p>
          <a:endParaRPr lang="en-US"/>
        </a:p>
      </dgm:t>
    </dgm:pt>
    <dgm:pt modelId="{7EFA7AA0-0092-48D0-9439-0EB32D25F1C0}" type="pres">
      <dgm:prSet presAssocID="{45A05D77-9081-4709-A301-ED1670679511}" presName="rootConnector1" presStyleLbl="node1" presStyleIdx="0" presStyleCnt="0"/>
      <dgm:spPr/>
      <dgm:t>
        <a:bodyPr/>
        <a:lstStyle/>
        <a:p>
          <a:endParaRPr lang="en-US"/>
        </a:p>
      </dgm:t>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t>
        <a:bodyPr/>
        <a:lstStyle/>
        <a:p>
          <a:endParaRPr lang="en-US"/>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t>
        <a:bodyPr/>
        <a:lstStyle/>
        <a:p>
          <a:endParaRPr lang="en-US"/>
        </a:p>
      </dgm:t>
    </dgm:pt>
    <dgm:pt modelId="{BA70270E-585D-4A22-B309-A104DFB9AC6E}" type="pres">
      <dgm:prSet presAssocID="{1E1F23DD-C042-4219-9C9C-280CD91B28AC}" presName="rootConnector" presStyleLbl="node2" presStyleIdx="0" presStyleCnt="2"/>
      <dgm:spPr/>
      <dgm:t>
        <a:bodyPr/>
        <a:lstStyle/>
        <a:p>
          <a:endParaRPr lang="en-US"/>
        </a:p>
      </dgm:t>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t>
        <a:bodyPr/>
        <a:lstStyle/>
        <a:p>
          <a:endParaRPr lang="en-US"/>
        </a:p>
      </dgm:t>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t>
        <a:bodyPr/>
        <a:lstStyle/>
        <a:p>
          <a:endParaRPr lang="en-US"/>
        </a:p>
      </dgm:t>
    </dgm:pt>
    <dgm:pt modelId="{281631E6-A6A3-48C9-A5CC-00F3633E648A}" type="pres">
      <dgm:prSet presAssocID="{131B696B-5ADE-43C6-AA8A-2BFD36522445}" presName="rootConnector" presStyleLbl="node3" presStyleIdx="0" presStyleCnt="2"/>
      <dgm:spPr/>
      <dgm:t>
        <a:bodyPr/>
        <a:lstStyle/>
        <a:p>
          <a:endParaRPr lang="en-US"/>
        </a:p>
      </dgm:t>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t>
        <a:bodyPr/>
        <a:lstStyle/>
        <a:p>
          <a:endParaRPr lang="en-US"/>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t>
        <a:bodyPr/>
        <a:lstStyle/>
        <a:p>
          <a:endParaRPr lang="en-US"/>
        </a:p>
      </dgm:t>
    </dgm:pt>
    <dgm:pt modelId="{00998848-0883-4A30-8D28-291E7D75C6FB}" type="pres">
      <dgm:prSet presAssocID="{26B039C9-4E13-4463-9C35-681A3ADA2ED4}" presName="rootConnector" presStyleLbl="node2" presStyleIdx="1" presStyleCnt="2"/>
      <dgm:spPr/>
      <dgm:t>
        <a:bodyPr/>
        <a:lstStyle/>
        <a:p>
          <a:endParaRPr lang="en-US"/>
        </a:p>
      </dgm:t>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t>
        <a:bodyPr/>
        <a:lstStyle/>
        <a:p>
          <a:endParaRPr lang="en-US"/>
        </a:p>
      </dgm:t>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t>
        <a:bodyPr/>
        <a:lstStyle/>
        <a:p>
          <a:endParaRPr lang="en-US"/>
        </a:p>
      </dgm:t>
    </dgm:pt>
    <dgm:pt modelId="{0CF0A423-816F-4B5D-83EE-9FAACC09906A}" type="pres">
      <dgm:prSet presAssocID="{03C84F75-2031-4AA4-B6F0-27F44773D70D}" presName="rootConnector" presStyleLbl="node3" presStyleIdx="1" presStyleCnt="2"/>
      <dgm:spPr/>
      <dgm:t>
        <a:bodyPr/>
        <a:lstStyle/>
        <a:p>
          <a:endParaRPr lang="en-US"/>
        </a:p>
      </dgm:t>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444F91FC-5D2F-49C4-A718-930058785EA8}" type="presOf" srcId="{45A05D77-9081-4709-A301-ED1670679511}" destId="{00DD5ACD-371A-4729-B992-E39098DC1F1D}"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2C645E28-0854-45CA-A8EB-21D24A6003A9}" type="presOf" srcId="{03C84F75-2031-4AA4-B6F0-27F44773D70D}" destId="{64E85D38-C8F4-45A8-A4FB-7B00B79166F0}"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E73F3B17-2E1F-4D3A-A7E0-B67ABA8C62E0}" type="presOf" srcId="{DAF10627-20FA-4BDB-9365-30405B888CDC}" destId="{79A44E13-0693-4EF4-ADC9-07A7A193F52E}" srcOrd="0" destOrd="0" presId="urn:microsoft.com/office/officeart/2005/8/layout/orgChart1"/>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89FA4D95-4C56-460D-8911-7ED693DF8256}" srcId="{1E1F23DD-C042-4219-9C9C-280CD91B28AC}" destId="{131B696B-5ADE-43C6-AA8A-2BFD36522445}" srcOrd="0" destOrd="0" parTransId="{92213584-4208-4165-B72E-03559A3E37D5}" sibTransId="{C5AA6F92-6248-4027-9030-326B000788C7}"/>
    <dgm:cxn modelId="{DC2F6123-B0B7-4A69-900E-E549FF3BF1EA}" type="presOf" srcId="{4912FC0A-C24F-404E-A0F7-42F309206DF3}" destId="{1CA79E3D-2962-42C0-8C9A-1398AB3AA113}" srcOrd="0" destOrd="0" presId="urn:microsoft.com/office/officeart/2005/8/layout/orgChart1"/>
    <dgm:cxn modelId="{FBF12055-B9F4-40D0-B5D4-1C47454DF936}" type="presOf" srcId="{03C84F75-2031-4AA4-B6F0-27F44773D70D}" destId="{0CF0A423-816F-4B5D-83EE-9FAACC09906A}" srcOrd="1" destOrd="0" presId="urn:microsoft.com/office/officeart/2005/8/layout/orgChart1"/>
    <dgm:cxn modelId="{111EF304-7D88-4254-8F35-7B57ADA7085A}" type="presOf" srcId="{131B696B-5ADE-43C6-AA8A-2BFD36522445}" destId="{CC3C5B9F-7C7E-48D7-BEFA-F5C8A50EDB1F}" srcOrd="0"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B8EC7589-404B-4E59-AB91-A50654D4E0A1}" type="presOf" srcId="{26B039C9-4E13-4463-9C35-681A3ADA2ED4}" destId="{24349B9E-7679-48F3-8C1B-516E244933D3}" srcOrd="0"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932B10C5-D970-4BBC-9D1B-06D69CA4AB4C}" type="presOf" srcId="{26B039C9-4E13-4463-9C35-681A3ADA2ED4}" destId="{00998848-0883-4A30-8D28-291E7D75C6FB}" srcOrd="1"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t>
        <a:bodyPr/>
        <a:lstStyle/>
        <a:p>
          <a:endParaRPr lang="en-US"/>
        </a:p>
      </dgm:t>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t>
        <a:bodyPr/>
        <a:lstStyle/>
        <a:p>
          <a:endParaRPr lang="en-US"/>
        </a:p>
      </dgm:t>
    </dgm:pt>
    <dgm:pt modelId="{681624F5-0C14-4AA2-8F41-9C06658E6BBF}" type="pres">
      <dgm:prSet presAssocID="{D8C0EB12-2BEE-4E57-ADB5-74CCFFDB9151}" presName="rootConnector" presStyleLbl="node1" presStyleIdx="0" presStyleCnt="2"/>
      <dgm:spPr/>
      <dgm:t>
        <a:bodyPr/>
        <a:lstStyle/>
        <a:p>
          <a:endParaRPr lang="en-US"/>
        </a:p>
      </dgm:t>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t>
        <a:bodyPr/>
        <a:lstStyle/>
        <a:p>
          <a:endParaRPr lang="en-US"/>
        </a:p>
      </dgm:t>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t>
        <a:bodyPr/>
        <a:lstStyle/>
        <a:p>
          <a:endParaRPr lang="en-US"/>
        </a:p>
      </dgm:t>
    </dgm:pt>
    <dgm:pt modelId="{68B5D3B7-AC34-4DC8-BBA6-0AE75D13CF4B}" type="pres">
      <dgm:prSet presAssocID="{7BC72181-087A-4586-AFB7-142E1F2088CD}" presName="Name13" presStyleLbl="parChTrans1D2" presStyleIdx="1" presStyleCnt="4"/>
      <dgm:spPr/>
      <dgm:t>
        <a:bodyPr/>
        <a:lstStyle/>
        <a:p>
          <a:endParaRPr lang="en-US"/>
        </a:p>
      </dgm:t>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t>
        <a:bodyPr/>
        <a:lstStyle/>
        <a:p>
          <a:endParaRPr lang="en-US"/>
        </a:p>
      </dgm:t>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t>
        <a:bodyPr/>
        <a:lstStyle/>
        <a:p>
          <a:endParaRPr lang="en-US"/>
        </a:p>
      </dgm:t>
    </dgm:pt>
    <dgm:pt modelId="{092706B3-A5AF-477B-9BDB-68772B7A4499}" type="pres">
      <dgm:prSet presAssocID="{EFAE4652-5489-4792-B8F1-0CE32FD278F2}" presName="rootConnector" presStyleLbl="node1" presStyleIdx="1" presStyleCnt="2"/>
      <dgm:spPr/>
      <dgm:t>
        <a:bodyPr/>
        <a:lstStyle/>
        <a:p>
          <a:endParaRPr lang="en-US"/>
        </a:p>
      </dgm:t>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t>
        <a:bodyPr/>
        <a:lstStyle/>
        <a:p>
          <a:endParaRPr lang="en-US"/>
        </a:p>
      </dgm:t>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t>
        <a:bodyPr/>
        <a:lstStyle/>
        <a:p>
          <a:endParaRPr lang="en-US"/>
        </a:p>
      </dgm:t>
    </dgm:pt>
    <dgm:pt modelId="{1D988BA5-7718-4C89-8B8F-3CE438A09815}" type="pres">
      <dgm:prSet presAssocID="{0CD85615-DCA1-494E-9E6C-2A5F5BBC78C6}" presName="Name13" presStyleLbl="parChTrans1D2" presStyleIdx="3" presStyleCnt="4"/>
      <dgm:spPr/>
      <dgm:t>
        <a:bodyPr/>
        <a:lstStyle/>
        <a:p>
          <a:endParaRPr lang="en-US"/>
        </a:p>
      </dgm:t>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t>
        <a:bodyPr/>
        <a:lstStyle/>
        <a:p>
          <a:endParaRPr lang="en-US"/>
        </a:p>
      </dgm:t>
    </dgm:pt>
  </dgm:ptLst>
  <dgm:cxnLst>
    <dgm:cxn modelId="{AA16B72F-F188-4EFA-98BC-88E9BCB5C771}" type="presOf" srcId="{D8C0EB12-2BEE-4E57-ADB5-74CCFFDB9151}" destId="{681624F5-0C14-4AA2-8F41-9C06658E6BBF}" srcOrd="1"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434805DC-8F6E-4540-BE37-1144CAA59946}" type="presOf" srcId="{D8C0EB12-2BEE-4E57-ADB5-74CCFFDB9151}" destId="{4C30E907-9459-4BCE-9CEE-D50CA8E25CB3}"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8B1CD91B-A259-4523-80B9-4E8BD22D2CF5}" srcId="{EFAE4652-5489-4792-B8F1-0CE32FD278F2}" destId="{C03CB1F4-7F17-4518-AF8A-CC898C565749}" srcOrd="0" destOrd="0" parTransId="{80756A21-35ED-4CD4-8EAB-32A04926BD9D}" sibTransId="{B3E6741A-7221-43E6-A44C-5937A7D515A1}"/>
    <dgm:cxn modelId="{24A5024C-AA03-45CB-A035-B4625133BEDC}" srcId="{E82240EE-AA92-4ED4-8AD9-9B9FB566383A}" destId="{D8C0EB12-2BEE-4E57-ADB5-74CCFFDB9151}" srcOrd="0" destOrd="0" parTransId="{CE7FC174-8AD8-4DC5-824B-A09EC541DC6F}" sibTransId="{3BD1FFD2-FE6B-464D-8C88-892038AC9C4E}"/>
    <dgm:cxn modelId="{D2EBE1AE-440E-4AE0-8B92-85616A2CC76A}" type="presOf" srcId="{54F9B4B8-539B-463A-B7B6-30D321D00FB5}" destId="{226821CC-D27B-4EF3-A2C7-C4B85FB42DF7}"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E3692BD8-8404-4AF3-A9FF-0C2A93B8AB40}" type="presOf" srcId="{1B1E88D3-988D-4436-A148-0D01B717E27E}" destId="{411840A0-FE1C-4D59-9ED4-67B2E7F68839}"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26CBD26D-32C3-44CF-832F-5BE754681AC8}" type="presOf" srcId="{E82240EE-AA92-4ED4-8AD9-9B9FB566383A}" destId="{924D2391-0E92-4FED-9C83-BF3AA5750AE1}"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CC0E2E16-B527-4C3C-A6A1-2C2DA4B9A498}" srcId="{D8C0EB12-2BEE-4E57-ADB5-74CCFFDB9151}" destId="{7AB0807A-8F9A-4609-8C2C-D7EC4B92C7E6}" srcOrd="1" destOrd="0" parTransId="{7BC72181-087A-4586-AFB7-142E1F2088CD}" sibTransId="{B231B704-0FC5-4CF7-9DBA-AB779BC5D658}"/>
    <dgm:cxn modelId="{57B47298-5ACD-4D05-9502-441F4A5E2B36}" type="presOf" srcId="{7BC72181-087A-4586-AFB7-142E1F2088CD}" destId="{68B5D3B7-AC34-4DC8-BBA6-0AE75D13CF4B}"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a:solidFill>
          <a:srgbClr val="009CAD"/>
        </a:solidFill>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t>
        <a:bodyPr/>
        <a:lstStyle/>
        <a:p>
          <a:endParaRPr lang="en-US"/>
        </a:p>
      </dgm:t>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t>
        <a:bodyPr/>
        <a:lstStyle/>
        <a:p>
          <a:endParaRPr lang="en-US"/>
        </a:p>
      </dgm:t>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t>
        <a:bodyPr/>
        <a:lstStyle/>
        <a:p>
          <a:endParaRPr lang="en-US"/>
        </a:p>
      </dgm:t>
    </dgm:pt>
  </dgm:ptLst>
  <dgm:cxnLst>
    <dgm:cxn modelId="{4968E117-D0DE-4FFF-8440-28136D7E65EB}" srcId="{38DCAA6B-A358-448E-BC3E-6A625329735A}" destId="{0825D63F-D9D6-438B-AA59-8282EBEB875E}" srcOrd="2" destOrd="0" parTransId="{FFD16068-C5E6-479E-B52B-F0685D11E4C4}" sibTransId="{60A78926-F1FC-4E2B-B475-6878F3923C60}"/>
    <dgm:cxn modelId="{C31688B8-2213-4EBE-B2D7-CB84BAC3F166}" srcId="{38DCAA6B-A358-448E-BC3E-6A625329735A}" destId="{FE180A4F-BA84-4DD5-A8C5-63064108C86D}" srcOrd="1" destOrd="0" parTransId="{D8FBCF9D-ADC0-46FA-B537-53F0A0064092}" sibTransId="{F8B29AB0-BF4D-48F9-A510-664C6C079FEF}"/>
    <dgm:cxn modelId="{E827B502-CB71-41CD-9D98-67E4FCB1E42B}" type="presOf" srcId="{0825D63F-D9D6-438B-AA59-8282EBEB875E}" destId="{29F903C9-F548-48EF-8ABD-A11130E99CEB}"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A4E719DF-E068-4330-AA5D-7074EFE9484D}" type="presOf" srcId="{38DCAA6B-A358-448E-BC3E-6A625329735A}" destId="{77F74482-C8DA-4864-A560-38E558C43570}" srcOrd="0" destOrd="0" presId="urn:microsoft.com/office/officeart/2005/8/layout/hProcess9"/>
    <dgm:cxn modelId="{B96F677F-5164-4F21-BDC2-0C6B61951BAB}" type="presOf" srcId="{FE180A4F-BA84-4DD5-A8C5-63064108C86D}" destId="{814C0117-EC7B-4EBC-A009-0C73F43105B8}"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rgbClr val="009CAD"/>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rgbClr val="009CAD"/>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rgbClr val="009CAD"/>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endParaRPr lang="en-US" sz="2000" b="1" kern="1200" dirty="0"/>
        </a:p>
        <a:p>
          <a:pPr lvl="0" algn="ctr" defTabSz="889000">
            <a:lnSpc>
              <a:spcPct val="100000"/>
            </a:lnSpc>
            <a:spcBef>
              <a:spcPct val="0"/>
            </a:spcBef>
            <a:spcAft>
              <a:spcPct val="35000"/>
            </a:spcAft>
          </a:pPr>
          <a:r>
            <a:rPr lang="en-US" sz="2000" b="1" kern="1200" dirty="0"/>
            <a:t>Evidence </a:t>
          </a:r>
          <a:r>
            <a:rPr lang="en-US" sz="2000" b="1" i="1" kern="1200" dirty="0"/>
            <a:t>during </a:t>
          </a:r>
        </a:p>
        <a:p>
          <a:pPr lvl="0" algn="ctr" defTabSz="889000">
            <a:lnSpc>
              <a:spcPct val="100000"/>
            </a:lnSpc>
            <a:spcBef>
              <a:spcPct val="0"/>
            </a:spcBef>
            <a:spcAft>
              <a:spcPct val="35000"/>
            </a:spcAft>
          </a:pPr>
          <a:r>
            <a:rPr lang="en-US" sz="2000" b="1" kern="1200" dirty="0"/>
            <a:t>facilitation</a:t>
          </a:r>
        </a:p>
        <a:p>
          <a:pPr lvl="0" algn="ctr" defTabSz="889000">
            <a:lnSpc>
              <a:spcPct val="100000"/>
            </a:lnSpc>
            <a:spcBef>
              <a:spcPct val="0"/>
            </a:spcBef>
            <a:spcAft>
              <a:spcPct val="35000"/>
            </a:spcAft>
          </a:pPr>
          <a:r>
            <a:rPr lang="en-US" sz="2000" b="1" kern="1200" dirty="0"/>
            <a:t>Self Assessment</a:t>
          </a:r>
        </a:p>
        <a:p>
          <a:pPr lvl="0" algn="ctr" defTabSz="889000">
            <a:lnSpc>
              <a:spcPct val="100000"/>
            </a:lnSpc>
            <a:spcBef>
              <a:spcPct val="0"/>
            </a:spcBef>
            <a:spcAft>
              <a:spcPct val="35000"/>
            </a:spcAft>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sz="2000" b="1" kern="1200" dirty="0"/>
            <a:t>Knowledge Assessment</a:t>
          </a:r>
        </a:p>
        <a:p>
          <a:pPr lvl="0" algn="ctr" defTabSz="889000">
            <a:lnSpc>
              <a:spcPct val="100000"/>
            </a:lnSpc>
            <a:spcBef>
              <a:spcPct val="0"/>
            </a:spcBef>
            <a:spcAft>
              <a:spcPct val="35000"/>
            </a:spcAft>
          </a:pPr>
          <a:r>
            <a:rPr lang="en-US" sz="2000" b="1" kern="1200" dirty="0"/>
            <a:t> Summative Workplace</a:t>
          </a:r>
        </a:p>
        <a:p>
          <a:pPr lvl="0" algn="ctr" defTabSz="889000">
            <a:lnSpc>
              <a:spcPct val="100000"/>
            </a:lnSpc>
            <a:spcBef>
              <a:spcPct val="0"/>
            </a:spcBef>
            <a:spcAft>
              <a:spcPct val="35000"/>
            </a:spcAft>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rgbClr val="009CAD"/>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63B21FEF-2B9A-4B4F-A7C3-AA1CB3A14293}" type="datetimeFigureOut">
              <a:rPr lang="en-ZA" smtClean="0"/>
              <a:t>2020-06-17</a:t>
            </a:fld>
            <a:endParaRPr lang="en-ZA"/>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B6152636-4843-488D-BB1B-7D1CAB273CCE}" type="slidenum">
              <a:rPr lang="en-ZA" smtClean="0"/>
              <a:t>‹#›</a:t>
            </a:fld>
            <a:endParaRPr lang="en-ZA"/>
          </a:p>
        </p:txBody>
      </p:sp>
    </p:spTree>
    <p:extLst>
      <p:ext uri="{BB962C8B-B14F-4D97-AF65-F5344CB8AC3E}">
        <p14:creationId xmlns:p14="http://schemas.microsoft.com/office/powerpoint/2010/main" val="305198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29</a:t>
            </a:fld>
            <a:endParaRPr lang="en-ZA"/>
          </a:p>
        </p:txBody>
      </p:sp>
    </p:spTree>
    <p:extLst>
      <p:ext uri="{BB962C8B-B14F-4D97-AF65-F5344CB8AC3E}">
        <p14:creationId xmlns:p14="http://schemas.microsoft.com/office/powerpoint/2010/main" val="2611682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Psychologist Albert Bandura proposed what is known as social learning theory. According to this theory of child development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52</a:t>
            </a:fld>
            <a:endParaRPr lang="en-ZA"/>
          </a:p>
        </p:txBody>
      </p:sp>
    </p:spTree>
    <p:extLst>
      <p:ext uri="{BB962C8B-B14F-4D97-AF65-F5344CB8AC3E}">
        <p14:creationId xmlns:p14="http://schemas.microsoft.com/office/powerpoint/2010/main" val="3351980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Mahler's Separation-Individuation Theory</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57</a:t>
            </a:fld>
            <a:endParaRPr lang="en-ZA"/>
          </a:p>
        </p:txBody>
      </p:sp>
    </p:spTree>
    <p:extLst>
      <p:ext uri="{BB962C8B-B14F-4D97-AF65-F5344CB8AC3E}">
        <p14:creationId xmlns:p14="http://schemas.microsoft.com/office/powerpoint/2010/main" val="3370564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59</a:t>
            </a:fld>
            <a:endParaRPr lang="en-ZA"/>
          </a:p>
        </p:txBody>
      </p:sp>
    </p:spTree>
    <p:extLst>
      <p:ext uri="{BB962C8B-B14F-4D97-AF65-F5344CB8AC3E}">
        <p14:creationId xmlns:p14="http://schemas.microsoft.com/office/powerpoint/2010/main" val="252723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As you can see, some of psychology's best known thinkers have developed theories to help explore and explain different aspects of child development. Today, contemporary psychologists often draw on a variety of theories and perspectives in order to understand how kids grow, behave and think.</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62</a:t>
            </a:fld>
            <a:endParaRPr lang="en-ZA"/>
          </a:p>
        </p:txBody>
      </p:sp>
    </p:spTree>
    <p:extLst>
      <p:ext uri="{BB962C8B-B14F-4D97-AF65-F5344CB8AC3E}">
        <p14:creationId xmlns:p14="http://schemas.microsoft.com/office/powerpoint/2010/main" val="301875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with the group – what affects</a:t>
            </a:r>
            <a:r>
              <a:rPr lang="en-GB" baseline="0" dirty="0" smtClean="0"/>
              <a:t> development</a:t>
            </a:r>
          </a:p>
          <a:p>
            <a:r>
              <a:rPr lang="en-GB" baseline="0" dirty="0" smtClean="0"/>
              <a:t>See LG for examples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65</a:t>
            </a:fld>
            <a:endParaRPr lang="en-ZA"/>
          </a:p>
        </p:txBody>
      </p:sp>
    </p:spTree>
    <p:extLst>
      <p:ext uri="{BB962C8B-B14F-4D97-AF65-F5344CB8AC3E}">
        <p14:creationId xmlns:p14="http://schemas.microsoft.com/office/powerpoint/2010/main" val="86048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table in learner guide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66</a:t>
            </a:fld>
            <a:endParaRPr lang="en-ZA"/>
          </a:p>
        </p:txBody>
      </p:sp>
    </p:spTree>
    <p:extLst>
      <p:ext uri="{BB962C8B-B14F-4D97-AF65-F5344CB8AC3E}">
        <p14:creationId xmlns:p14="http://schemas.microsoft.com/office/powerpoint/2010/main" val="908451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table in learner guide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67</a:t>
            </a:fld>
            <a:endParaRPr lang="en-ZA"/>
          </a:p>
        </p:txBody>
      </p:sp>
    </p:spTree>
    <p:extLst>
      <p:ext uri="{BB962C8B-B14F-4D97-AF65-F5344CB8AC3E}">
        <p14:creationId xmlns:p14="http://schemas.microsoft.com/office/powerpoint/2010/main" val="404406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table in learner guide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68</a:t>
            </a:fld>
            <a:endParaRPr lang="en-ZA"/>
          </a:p>
        </p:txBody>
      </p:sp>
    </p:spTree>
    <p:extLst>
      <p:ext uri="{BB962C8B-B14F-4D97-AF65-F5344CB8AC3E}">
        <p14:creationId xmlns:p14="http://schemas.microsoft.com/office/powerpoint/2010/main" val="6245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Discuss</a:t>
            </a:r>
            <a:r>
              <a:rPr lang="en-GB" baseline="0" dirty="0" smtClean="0"/>
              <a:t> table in learner guide</a:t>
            </a:r>
            <a:endParaRPr lang="en-ZA" dirty="0" smtClean="0"/>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70</a:t>
            </a:fld>
            <a:endParaRPr lang="en-ZA"/>
          </a:p>
        </p:txBody>
      </p:sp>
    </p:spTree>
    <p:extLst>
      <p:ext uri="{BB962C8B-B14F-4D97-AF65-F5344CB8AC3E}">
        <p14:creationId xmlns:p14="http://schemas.microsoft.com/office/powerpoint/2010/main" val="3972600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Discuss</a:t>
            </a:r>
            <a:r>
              <a:rPr lang="en-GB" baseline="0" dirty="0" smtClean="0"/>
              <a:t> table in learner guide</a:t>
            </a:r>
            <a:endParaRPr lang="en-ZA" dirty="0" smtClean="0"/>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71</a:t>
            </a:fld>
            <a:endParaRPr lang="en-ZA"/>
          </a:p>
        </p:txBody>
      </p:sp>
    </p:spTree>
    <p:extLst>
      <p:ext uri="{BB962C8B-B14F-4D97-AF65-F5344CB8AC3E}">
        <p14:creationId xmlns:p14="http://schemas.microsoft.com/office/powerpoint/2010/main" val="288569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Psychoanalytic Child Development Theories</a:t>
            </a:r>
            <a:endParaRPr lang="en-ZA" sz="1200" b="1"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30</a:t>
            </a:fld>
            <a:endParaRPr lang="en-ZA"/>
          </a:p>
        </p:txBody>
      </p:sp>
    </p:spTree>
    <p:extLst>
      <p:ext uri="{BB962C8B-B14F-4D97-AF65-F5344CB8AC3E}">
        <p14:creationId xmlns:p14="http://schemas.microsoft.com/office/powerpoint/2010/main" val="751169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Discuss</a:t>
            </a:r>
            <a:r>
              <a:rPr lang="en-GB" baseline="0" dirty="0" smtClean="0"/>
              <a:t> table in learner guide</a:t>
            </a:r>
            <a:endParaRPr lang="en-ZA" dirty="0" smtClean="0"/>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72</a:t>
            </a:fld>
            <a:endParaRPr lang="en-ZA"/>
          </a:p>
        </p:txBody>
      </p:sp>
    </p:spTree>
    <p:extLst>
      <p:ext uri="{BB962C8B-B14F-4D97-AF65-F5344CB8AC3E}">
        <p14:creationId xmlns:p14="http://schemas.microsoft.com/office/powerpoint/2010/main" val="1063998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Discuss</a:t>
            </a:r>
            <a:r>
              <a:rPr lang="en-GB" baseline="0" dirty="0" smtClean="0"/>
              <a:t> table in learner guide</a:t>
            </a:r>
            <a:endParaRPr lang="en-ZA" dirty="0" smtClean="0"/>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73</a:t>
            </a:fld>
            <a:endParaRPr lang="en-ZA"/>
          </a:p>
        </p:txBody>
      </p:sp>
    </p:spTree>
    <p:extLst>
      <p:ext uri="{BB962C8B-B14F-4D97-AF65-F5344CB8AC3E}">
        <p14:creationId xmlns:p14="http://schemas.microsoft.com/office/powerpoint/2010/main" val="2668452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Discuss</a:t>
            </a:r>
            <a:r>
              <a:rPr lang="en-GB" baseline="0" dirty="0" smtClean="0"/>
              <a:t> table in learner guide</a:t>
            </a:r>
            <a:endParaRPr lang="en-ZA" dirty="0" smtClean="0"/>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75</a:t>
            </a:fld>
            <a:endParaRPr lang="en-ZA"/>
          </a:p>
        </p:txBody>
      </p:sp>
    </p:spTree>
    <p:extLst>
      <p:ext uri="{BB962C8B-B14F-4D97-AF65-F5344CB8AC3E}">
        <p14:creationId xmlns:p14="http://schemas.microsoft.com/office/powerpoint/2010/main" val="3680922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Nutrition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79</a:t>
            </a:fld>
            <a:endParaRPr lang="en-ZA"/>
          </a:p>
        </p:txBody>
      </p:sp>
    </p:spTree>
    <p:extLst>
      <p:ext uri="{BB962C8B-B14F-4D97-AF65-F5344CB8AC3E}">
        <p14:creationId xmlns:p14="http://schemas.microsoft.com/office/powerpoint/2010/main" val="1275410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 where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83</a:t>
            </a:fld>
            <a:endParaRPr lang="en-ZA"/>
          </a:p>
        </p:txBody>
      </p:sp>
    </p:spTree>
    <p:extLst>
      <p:ext uri="{BB962C8B-B14F-4D97-AF65-F5344CB8AC3E}">
        <p14:creationId xmlns:p14="http://schemas.microsoft.com/office/powerpoint/2010/main" val="3445146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trust ….Lets look at some tips to establish attachment…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84</a:t>
            </a:fld>
            <a:endParaRPr lang="en-ZA"/>
          </a:p>
        </p:txBody>
      </p:sp>
    </p:spTree>
    <p:extLst>
      <p:ext uri="{BB962C8B-B14F-4D97-AF65-F5344CB8AC3E}">
        <p14:creationId xmlns:p14="http://schemas.microsoft.com/office/powerpoint/2010/main" val="2082720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Work</a:t>
            </a:r>
            <a:r>
              <a:rPr lang="en-ZA" baseline="0" dirty="0" smtClean="0"/>
              <a:t> through examples and d</a:t>
            </a:r>
            <a:r>
              <a:rPr lang="en-ZA" dirty="0" smtClean="0"/>
              <a:t>iscuss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89</a:t>
            </a:fld>
            <a:endParaRPr lang="en-ZA"/>
          </a:p>
        </p:txBody>
      </p:sp>
    </p:spTree>
    <p:extLst>
      <p:ext uri="{BB962C8B-B14F-4D97-AF65-F5344CB8AC3E}">
        <p14:creationId xmlns:p14="http://schemas.microsoft.com/office/powerpoint/2010/main" val="2840909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Regular inspections can be done at child care facilities to ensure that the facility adheres to the Child Care Act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97</a:t>
            </a:fld>
            <a:endParaRPr lang="en-ZA"/>
          </a:p>
        </p:txBody>
      </p:sp>
    </p:spTree>
    <p:extLst>
      <p:ext uri="{BB962C8B-B14F-4D97-AF65-F5344CB8AC3E}">
        <p14:creationId xmlns:p14="http://schemas.microsoft.com/office/powerpoint/2010/main" val="1599354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Any of the following circumstances can lead to a place of care being closed:</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100</a:t>
            </a:fld>
            <a:endParaRPr lang="en-ZA"/>
          </a:p>
        </p:txBody>
      </p:sp>
    </p:spTree>
    <p:extLst>
      <p:ext uri="{BB962C8B-B14F-4D97-AF65-F5344CB8AC3E}">
        <p14:creationId xmlns:p14="http://schemas.microsoft.com/office/powerpoint/2010/main" val="1263059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following general safety rules should be adhered to always:</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101</a:t>
            </a:fld>
            <a:endParaRPr lang="en-ZA"/>
          </a:p>
        </p:txBody>
      </p:sp>
    </p:spTree>
    <p:extLst>
      <p:ext uri="{BB962C8B-B14F-4D97-AF65-F5344CB8AC3E}">
        <p14:creationId xmlns:p14="http://schemas.microsoft.com/office/powerpoint/2010/main" val="212050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Theorist Erik Erikson also proposed a stage theory of development</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33</a:t>
            </a:fld>
            <a:endParaRPr lang="en-ZA"/>
          </a:p>
        </p:txBody>
      </p:sp>
    </p:spTree>
    <p:extLst>
      <p:ext uri="{BB962C8B-B14F-4D97-AF65-F5344CB8AC3E}">
        <p14:creationId xmlns:p14="http://schemas.microsoft.com/office/powerpoint/2010/main" val="3053967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child in a place of care spends a significant part of the day away from home. For this reason the health care of the child is an important responsibility.</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When a child is enrolled into the child care facility, the parents must complete a registration form. The medical history form is very important, and can form a part of the registration form</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119</a:t>
            </a:fld>
            <a:endParaRPr lang="en-ZA"/>
          </a:p>
        </p:txBody>
      </p:sp>
    </p:spTree>
    <p:extLst>
      <p:ext uri="{BB962C8B-B14F-4D97-AF65-F5344CB8AC3E}">
        <p14:creationId xmlns:p14="http://schemas.microsoft.com/office/powerpoint/2010/main" val="801713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Child care providers are responsible to make sure that there is a safe environment for the normal healthy development of children in their care. To protect children, universal precautions need to be taken to ensure the well-being of the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123</a:t>
            </a:fld>
            <a:endParaRPr lang="en-ZA"/>
          </a:p>
        </p:txBody>
      </p:sp>
    </p:spTree>
    <p:extLst>
      <p:ext uri="{BB962C8B-B14F-4D97-AF65-F5344CB8AC3E}">
        <p14:creationId xmlns:p14="http://schemas.microsoft.com/office/powerpoint/2010/main" val="1486131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find out whether the baby is ill, ask yourself the following questions</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132</a:t>
            </a:fld>
            <a:endParaRPr lang="en-ZA"/>
          </a:p>
        </p:txBody>
      </p:sp>
    </p:spTree>
    <p:extLst>
      <p:ext uri="{BB962C8B-B14F-4D97-AF65-F5344CB8AC3E}">
        <p14:creationId xmlns:p14="http://schemas.microsoft.com/office/powerpoint/2010/main" val="4141334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Any of these changes could indicate illness. If you notice any of them, or changes in the baby that concerns you, you should call the mother</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134</a:t>
            </a:fld>
            <a:endParaRPr lang="en-ZA"/>
          </a:p>
        </p:txBody>
      </p:sp>
    </p:spTree>
    <p:extLst>
      <p:ext uri="{BB962C8B-B14F-4D97-AF65-F5344CB8AC3E}">
        <p14:creationId xmlns:p14="http://schemas.microsoft.com/office/powerpoint/2010/main" val="3330750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It is also important to know which diseases are infectious, so that you can separate the child from others until the parents can fetch him/her.</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138</a:t>
            </a:fld>
            <a:endParaRPr lang="en-ZA"/>
          </a:p>
        </p:txBody>
      </p:sp>
    </p:spTree>
    <p:extLst>
      <p:ext uri="{BB962C8B-B14F-4D97-AF65-F5344CB8AC3E}">
        <p14:creationId xmlns:p14="http://schemas.microsoft.com/office/powerpoint/2010/main" val="3124886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Other rashes are associated with childhood illnesses like measles, chicken pox, scarlet fever and rubella, this we will discuss later.</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143</a:t>
            </a:fld>
            <a:endParaRPr lang="en-ZA"/>
          </a:p>
        </p:txBody>
      </p:sp>
    </p:spTree>
    <p:extLst>
      <p:ext uri="{BB962C8B-B14F-4D97-AF65-F5344CB8AC3E}">
        <p14:creationId xmlns:p14="http://schemas.microsoft.com/office/powerpoint/2010/main" val="3824676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Child must be isolated, should not be at school</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152</a:t>
            </a:fld>
            <a:endParaRPr lang="en-ZA"/>
          </a:p>
        </p:txBody>
      </p:sp>
    </p:spTree>
    <p:extLst>
      <p:ext uri="{BB962C8B-B14F-4D97-AF65-F5344CB8AC3E}">
        <p14:creationId xmlns:p14="http://schemas.microsoft.com/office/powerpoint/2010/main" val="399494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154</a:t>
            </a:fld>
            <a:endParaRPr lang="en-ZA"/>
          </a:p>
        </p:txBody>
      </p:sp>
    </p:spTree>
    <p:extLst>
      <p:ext uri="{BB962C8B-B14F-4D97-AF65-F5344CB8AC3E}">
        <p14:creationId xmlns:p14="http://schemas.microsoft.com/office/powerpoint/2010/main" val="3106619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Most kids get a sore throat now and then, usually due to a cold virus. </a:t>
            </a:r>
          </a:p>
          <a:p>
            <a:r>
              <a:rPr lang="en-ZA" dirty="0" smtClean="0"/>
              <a:t>Sneezing or a runny nose point to a cold.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164</a:t>
            </a:fld>
            <a:endParaRPr lang="en-ZA"/>
          </a:p>
        </p:txBody>
      </p:sp>
    </p:spTree>
    <p:extLst>
      <p:ext uri="{BB962C8B-B14F-4D97-AF65-F5344CB8AC3E}">
        <p14:creationId xmlns:p14="http://schemas.microsoft.com/office/powerpoint/2010/main" val="3254723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Discuss the immunisation schedule with</a:t>
            </a:r>
            <a:r>
              <a:rPr lang="en-ZA" baseline="0" dirty="0" smtClean="0"/>
              <a:t> the class.</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170</a:t>
            </a:fld>
            <a:endParaRPr lang="en-ZA"/>
          </a:p>
        </p:txBody>
      </p:sp>
    </p:spTree>
    <p:extLst>
      <p:ext uri="{BB962C8B-B14F-4D97-AF65-F5344CB8AC3E}">
        <p14:creationId xmlns:p14="http://schemas.microsoft.com/office/powerpoint/2010/main" val="310203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38</a:t>
            </a:fld>
            <a:endParaRPr lang="en-ZA"/>
          </a:p>
        </p:txBody>
      </p:sp>
    </p:spTree>
    <p:extLst>
      <p:ext uri="{BB962C8B-B14F-4D97-AF65-F5344CB8AC3E}">
        <p14:creationId xmlns:p14="http://schemas.microsoft.com/office/powerpoint/2010/main" val="2229052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To determine on your own whether a child has broken a bone can be difficult, but chances are usually good that the bone is not broken, just sprained</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180</a:t>
            </a:fld>
            <a:endParaRPr lang="en-ZA"/>
          </a:p>
        </p:txBody>
      </p:sp>
    </p:spTree>
    <p:extLst>
      <p:ext uri="{BB962C8B-B14F-4D97-AF65-F5344CB8AC3E}">
        <p14:creationId xmlns:p14="http://schemas.microsoft.com/office/powerpoint/2010/main" val="3350693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When a closed-head injury — meaning one in which no object penetrates the skull — causes a change in the normal functioning of the brain, it's called a concussion. The injury might be from a hitting his/her head very hard, a fall, or a severe shaking.</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186</a:t>
            </a:fld>
            <a:endParaRPr lang="en-ZA"/>
          </a:p>
        </p:txBody>
      </p:sp>
    </p:spTree>
    <p:extLst>
      <p:ext uri="{BB962C8B-B14F-4D97-AF65-F5344CB8AC3E}">
        <p14:creationId xmlns:p14="http://schemas.microsoft.com/office/powerpoint/2010/main" val="3064633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Nosebleeds are very common and are rarely a cause for concern</a:t>
            </a:r>
          </a:p>
          <a:p>
            <a:r>
              <a:rPr lang="en-ZA" sz="1200" kern="1200" dirty="0" smtClean="0">
                <a:solidFill>
                  <a:schemeClr val="tx1"/>
                </a:solidFill>
                <a:effectLst/>
                <a:latin typeface="+mn-lt"/>
                <a:ea typeface="+mn-ea"/>
                <a:cs typeface="+mn-cs"/>
              </a:rPr>
              <a:t>Distract the child by singing, looking at a book together, or watching a video. </a:t>
            </a:r>
          </a:p>
          <a:p>
            <a:r>
              <a:rPr lang="en-ZA" sz="1200" kern="1200" dirty="0" smtClean="0">
                <a:solidFill>
                  <a:schemeClr val="tx1"/>
                </a:solidFill>
                <a:effectLst/>
                <a:latin typeface="+mn-lt"/>
                <a:ea typeface="+mn-ea"/>
                <a:cs typeface="+mn-cs"/>
              </a:rPr>
              <a:t>After ten minutes, release the pressure and see if the bleeding has stopped.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193</a:t>
            </a:fld>
            <a:endParaRPr lang="en-ZA"/>
          </a:p>
        </p:txBody>
      </p:sp>
    </p:spTree>
    <p:extLst>
      <p:ext uri="{BB962C8B-B14F-4D97-AF65-F5344CB8AC3E}">
        <p14:creationId xmlns:p14="http://schemas.microsoft.com/office/powerpoint/2010/main" val="1779347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When a child has a seizure, your initial efforts should be directed first at protecting the child from additionally injuring himself or herself.</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197</a:t>
            </a:fld>
            <a:endParaRPr lang="en-ZA"/>
          </a:p>
        </p:txBody>
      </p:sp>
    </p:spTree>
    <p:extLst>
      <p:ext uri="{BB962C8B-B14F-4D97-AF65-F5344CB8AC3E}">
        <p14:creationId xmlns:p14="http://schemas.microsoft.com/office/powerpoint/2010/main" val="1639814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Young children are prone to choking..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But if he/she can't breathe, you must act quickly to stop a life-threatening situation.</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201</a:t>
            </a:fld>
            <a:endParaRPr lang="en-ZA"/>
          </a:p>
        </p:txBody>
      </p:sp>
    </p:spTree>
    <p:extLst>
      <p:ext uri="{BB962C8B-B14F-4D97-AF65-F5344CB8AC3E}">
        <p14:creationId xmlns:p14="http://schemas.microsoft.com/office/powerpoint/2010/main" val="524814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It's not uncommon for a child to bite another child during play or in anger</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207</a:t>
            </a:fld>
            <a:endParaRPr lang="en-ZA"/>
          </a:p>
        </p:txBody>
      </p:sp>
    </p:spTree>
    <p:extLst>
      <p:ext uri="{BB962C8B-B14F-4D97-AF65-F5344CB8AC3E}">
        <p14:creationId xmlns:p14="http://schemas.microsoft.com/office/powerpoint/2010/main" val="2939613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Domestic pets cause most animal bites. Dogs are more likely to bite than cats. Cat bites, however, are more likely to cause infection because they are usually puncture wounds and can't be thoroughly cleaned. Bites from </a:t>
            </a:r>
            <a:r>
              <a:rPr lang="en-ZA" sz="1200" kern="1200" dirty="0" err="1" smtClean="0">
                <a:solidFill>
                  <a:schemeClr val="tx1"/>
                </a:solidFill>
                <a:effectLst/>
                <a:latin typeface="+mn-lt"/>
                <a:ea typeface="+mn-ea"/>
                <a:cs typeface="+mn-cs"/>
              </a:rPr>
              <a:t>nonimmunised</a:t>
            </a:r>
            <a:r>
              <a:rPr lang="en-ZA" sz="1200" kern="1200" dirty="0" smtClean="0">
                <a:solidFill>
                  <a:schemeClr val="tx1"/>
                </a:solidFill>
                <a:effectLst/>
                <a:latin typeface="+mn-lt"/>
                <a:ea typeface="+mn-ea"/>
                <a:cs typeface="+mn-cs"/>
              </a:rPr>
              <a:t> domestic animals and wild animals carry the risk of rabies. </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209</a:t>
            </a:fld>
            <a:endParaRPr lang="en-ZA"/>
          </a:p>
        </p:txBody>
      </p:sp>
    </p:spTree>
    <p:extLst>
      <p:ext uri="{BB962C8B-B14F-4D97-AF65-F5344CB8AC3E}">
        <p14:creationId xmlns:p14="http://schemas.microsoft.com/office/powerpoint/2010/main" val="3630365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Refer to checklist in LG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210</a:t>
            </a:fld>
            <a:endParaRPr lang="en-ZA"/>
          </a:p>
        </p:txBody>
      </p:sp>
    </p:spTree>
    <p:extLst>
      <p:ext uri="{BB962C8B-B14F-4D97-AF65-F5344CB8AC3E}">
        <p14:creationId xmlns:p14="http://schemas.microsoft.com/office/powerpoint/2010/main" val="41220236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ECD professionals acquire infectious diseases at a higher rate than adults who have less contact with children The increased risk for ECD providers is attributed to the higher incidence of disease in the population they work with (young children) and to children’s greater propensity for transmitting diseases.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Some of the diseases providers may contract from children are more serious when acquired by adults </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212</a:t>
            </a:fld>
            <a:endParaRPr lang="en-ZA"/>
          </a:p>
        </p:txBody>
      </p:sp>
    </p:spTree>
    <p:extLst>
      <p:ext uri="{BB962C8B-B14F-4D97-AF65-F5344CB8AC3E}">
        <p14:creationId xmlns:p14="http://schemas.microsoft.com/office/powerpoint/2010/main" val="3421507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Understanding a child’s eating habits helps a childcare provider avoid frustration</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219</a:t>
            </a:fld>
            <a:endParaRPr lang="en-ZA"/>
          </a:p>
        </p:txBody>
      </p:sp>
    </p:spTree>
    <p:extLst>
      <p:ext uri="{BB962C8B-B14F-4D97-AF65-F5344CB8AC3E}">
        <p14:creationId xmlns:p14="http://schemas.microsoft.com/office/powerpoint/2010/main" val="340948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Perhaps the most widely accepted and most cited</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39</a:t>
            </a:fld>
            <a:endParaRPr lang="en-ZA"/>
          </a:p>
        </p:txBody>
      </p:sp>
    </p:spTree>
    <p:extLst>
      <p:ext uri="{BB962C8B-B14F-4D97-AF65-F5344CB8AC3E}">
        <p14:creationId xmlns:p14="http://schemas.microsoft.com/office/powerpoint/2010/main" val="4022487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food pyramid is designed to make healthy eating easier. Healthy eating is about getting the correct amount of nutrients – protein, fat, carbohydrates, vitamins and minerals you need to maintain good health</a:t>
            </a:r>
          </a:p>
          <a:p>
            <a:r>
              <a:rPr lang="en-ZA" sz="1200" kern="1200" dirty="0" smtClean="0">
                <a:solidFill>
                  <a:schemeClr val="tx1"/>
                </a:solidFill>
                <a:effectLst/>
                <a:latin typeface="+mn-lt"/>
                <a:ea typeface="+mn-ea"/>
                <a:cs typeface="+mn-cs"/>
              </a:rPr>
              <a:t>Foods that have the same type of nutrients are grouped together on each of the layers of the Food Pyramid</a:t>
            </a:r>
          </a:p>
          <a:p>
            <a:r>
              <a:rPr lang="en-ZA" sz="1200" kern="1200" dirty="0" smtClean="0">
                <a:solidFill>
                  <a:schemeClr val="tx1"/>
                </a:solidFill>
                <a:effectLst/>
                <a:latin typeface="+mn-lt"/>
                <a:ea typeface="+mn-ea"/>
                <a:cs typeface="+mn-cs"/>
              </a:rPr>
              <a:t>the Food Pyramid as a guide will help you get the right balance of nutritious foods within your calorie range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221</a:t>
            </a:fld>
            <a:endParaRPr lang="en-ZA"/>
          </a:p>
        </p:txBody>
      </p:sp>
    </p:spTree>
    <p:extLst>
      <p:ext uri="{BB962C8B-B14F-4D97-AF65-F5344CB8AC3E}">
        <p14:creationId xmlns:p14="http://schemas.microsoft.com/office/powerpoint/2010/main" val="994043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Key Points in Planning a Menu</a:t>
            </a:r>
            <a:endParaRPr lang="en-ZA" sz="1200" b="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226</a:t>
            </a:fld>
            <a:endParaRPr lang="en-ZA"/>
          </a:p>
        </p:txBody>
      </p:sp>
    </p:spTree>
    <p:extLst>
      <p:ext uri="{BB962C8B-B14F-4D97-AF65-F5344CB8AC3E}">
        <p14:creationId xmlns:p14="http://schemas.microsoft.com/office/powerpoint/2010/main" val="1747286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Key Points in Planning a Menu</a:t>
            </a:r>
            <a:endParaRPr lang="en-ZA" sz="1200" b="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227</a:t>
            </a:fld>
            <a:endParaRPr lang="en-ZA"/>
          </a:p>
        </p:txBody>
      </p:sp>
    </p:spTree>
    <p:extLst>
      <p:ext uri="{BB962C8B-B14F-4D97-AF65-F5344CB8AC3E}">
        <p14:creationId xmlns:p14="http://schemas.microsoft.com/office/powerpoint/2010/main" val="10777094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Refer to table in LG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229</a:t>
            </a:fld>
            <a:endParaRPr lang="en-ZA"/>
          </a:p>
        </p:txBody>
      </p:sp>
    </p:spTree>
    <p:extLst>
      <p:ext uri="{BB962C8B-B14F-4D97-AF65-F5344CB8AC3E}">
        <p14:creationId xmlns:p14="http://schemas.microsoft.com/office/powerpoint/2010/main" val="30256174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Refer to LG for examples</a:t>
            </a:r>
            <a:r>
              <a:rPr lang="en-ZA" baseline="0" dirty="0" smtClean="0"/>
              <a:t> of menu’s for one week</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231</a:t>
            </a:fld>
            <a:endParaRPr lang="en-ZA"/>
          </a:p>
        </p:txBody>
      </p:sp>
    </p:spTree>
    <p:extLst>
      <p:ext uri="{BB962C8B-B14F-4D97-AF65-F5344CB8AC3E}">
        <p14:creationId xmlns:p14="http://schemas.microsoft.com/office/powerpoint/2010/main" val="3614033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place of care forms part of the community. Parents, families and communities have the responsibility to complement the services provided at care facilities. In order to address the child’s needs holistically it is important that there should be close collaboration between the parent/s and</a:t>
            </a:r>
          </a:p>
          <a:p>
            <a:r>
              <a:rPr lang="en-ZA" sz="1200" kern="1200" dirty="0" smtClean="0">
                <a:solidFill>
                  <a:schemeClr val="tx1"/>
                </a:solidFill>
                <a:effectLst/>
                <a:latin typeface="+mn-lt"/>
                <a:ea typeface="+mn-ea"/>
                <a:cs typeface="+mn-cs"/>
              </a:rPr>
              <a:t>the caregiver.</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242</a:t>
            </a:fld>
            <a:endParaRPr lang="en-ZA"/>
          </a:p>
        </p:txBody>
      </p:sp>
    </p:spTree>
    <p:extLst>
      <p:ext uri="{BB962C8B-B14F-4D97-AF65-F5344CB8AC3E}">
        <p14:creationId xmlns:p14="http://schemas.microsoft.com/office/powerpoint/2010/main" val="2564311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 1989, many nations came together and adopted the United Nations Convention on the Rights of the Child</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243</a:t>
            </a:fld>
            <a:endParaRPr lang="en-ZA"/>
          </a:p>
        </p:txBody>
      </p:sp>
    </p:spTree>
    <p:extLst>
      <p:ext uri="{BB962C8B-B14F-4D97-AF65-F5344CB8AC3E}">
        <p14:creationId xmlns:p14="http://schemas.microsoft.com/office/powerpoint/2010/main" val="3952376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Each child has a right to_</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244</a:t>
            </a:fld>
            <a:endParaRPr lang="en-ZA"/>
          </a:p>
        </p:txBody>
      </p:sp>
    </p:spTree>
    <p:extLst>
      <p:ext uri="{BB962C8B-B14F-4D97-AF65-F5344CB8AC3E}">
        <p14:creationId xmlns:p14="http://schemas.microsoft.com/office/powerpoint/2010/main" val="1652915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Discuss each aspect and give examples, refer to LG</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245</a:t>
            </a:fld>
            <a:endParaRPr lang="en-ZA"/>
          </a:p>
        </p:txBody>
      </p:sp>
    </p:spTree>
    <p:extLst>
      <p:ext uri="{BB962C8B-B14F-4D97-AF65-F5344CB8AC3E}">
        <p14:creationId xmlns:p14="http://schemas.microsoft.com/office/powerpoint/2010/main" val="334686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Once object permanency is achieved, children move onto this next stage</a:t>
            </a:r>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41</a:t>
            </a:fld>
            <a:endParaRPr lang="en-ZA"/>
          </a:p>
        </p:txBody>
      </p:sp>
    </p:spTree>
    <p:extLst>
      <p:ext uri="{BB962C8B-B14F-4D97-AF65-F5344CB8AC3E}">
        <p14:creationId xmlns:p14="http://schemas.microsoft.com/office/powerpoint/2010/main" val="387043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arranged sequence of events is as follows:</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48</a:t>
            </a:fld>
            <a:endParaRPr lang="en-ZA"/>
          </a:p>
        </p:txBody>
      </p:sp>
    </p:spTree>
    <p:extLst>
      <p:ext uri="{BB962C8B-B14F-4D97-AF65-F5344CB8AC3E}">
        <p14:creationId xmlns:p14="http://schemas.microsoft.com/office/powerpoint/2010/main" val="170506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50</a:t>
            </a:fld>
            <a:endParaRPr lang="en-ZA"/>
          </a:p>
        </p:txBody>
      </p:sp>
    </p:spTree>
    <p:extLst>
      <p:ext uri="{BB962C8B-B14F-4D97-AF65-F5344CB8AC3E}">
        <p14:creationId xmlns:p14="http://schemas.microsoft.com/office/powerpoint/2010/main" val="27966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Ainsworth’s Strange Situation Procedure has been criticised more in the way in which it is </a:t>
            </a:r>
            <a:r>
              <a:rPr lang="en-ZA" sz="1200" kern="1200" dirty="0" err="1" smtClean="0">
                <a:solidFill>
                  <a:schemeClr val="tx1"/>
                </a:solidFill>
                <a:effectLst/>
                <a:latin typeface="+mn-lt"/>
                <a:ea typeface="+mn-ea"/>
                <a:cs typeface="+mn-cs"/>
              </a:rPr>
              <a:t>applicated</a:t>
            </a:r>
            <a:r>
              <a:rPr lang="en-ZA" sz="1200" kern="1200" dirty="0" smtClean="0">
                <a:solidFill>
                  <a:schemeClr val="tx1"/>
                </a:solidFill>
                <a:effectLst/>
                <a:latin typeface="+mn-lt"/>
                <a:ea typeface="+mn-ea"/>
                <a:cs typeface="+mn-cs"/>
              </a:rPr>
              <a:t> than in its validity.  For example, many critics feel the twenty-minute time-frame for the procedure is too short, and that too many variables can come into play, such as the caregiver’s and infant’s moods at the time, the role that cultural variation can play, etc.  But support for Ainsworth’s basic concept remains intact.</a:t>
            </a:r>
          </a:p>
          <a:p>
            <a:endParaRPr lang="en-ZA" dirty="0"/>
          </a:p>
        </p:txBody>
      </p:sp>
      <p:sp>
        <p:nvSpPr>
          <p:cNvPr id="4" name="Slide Number Placeholder 3"/>
          <p:cNvSpPr>
            <a:spLocks noGrp="1"/>
          </p:cNvSpPr>
          <p:nvPr>
            <p:ph type="sldNum" sz="quarter" idx="10"/>
          </p:nvPr>
        </p:nvSpPr>
        <p:spPr/>
        <p:txBody>
          <a:bodyPr/>
          <a:lstStyle/>
          <a:p>
            <a:fld id="{B6152636-4843-488D-BB1B-7D1CAB273CCE}" type="slidenum">
              <a:rPr lang="en-ZA" smtClean="0"/>
              <a:t>51</a:t>
            </a:fld>
            <a:endParaRPr lang="en-ZA"/>
          </a:p>
        </p:txBody>
      </p:sp>
    </p:spTree>
    <p:extLst>
      <p:ext uri="{BB962C8B-B14F-4D97-AF65-F5344CB8AC3E}">
        <p14:creationId xmlns:p14="http://schemas.microsoft.com/office/powerpoint/2010/main" val="230534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7" name="Footer Placeholder 16"/>
          <p:cNvSpPr>
            <a:spLocks noGrp="1"/>
          </p:cNvSpPr>
          <p:nvPr>
            <p:ph type="ftr" sz="quarter" idx="11"/>
          </p:nvPr>
        </p:nvSpPr>
        <p:spPr>
          <a:xfrm>
            <a:off x="3416060" y="6381328"/>
            <a:ext cx="2337759" cy="320080"/>
          </a:xfrm>
        </p:spPr>
        <p:txBody>
          <a:bodyPr/>
          <a:lstStyle/>
          <a:p>
            <a:r>
              <a:rPr lang="en-US" dirty="0"/>
              <a:t>© ENJO Consultants (Pty) Ltd</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rgbClr val="009CAD"/>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7544" y="273050"/>
            <a:ext cx="8219256" cy="1143000"/>
          </a:xfrm>
        </p:spPr>
        <p:txBody>
          <a:bodyPr anchor="ctr" anchorCtr="0"/>
          <a:lstStyle>
            <a:lvl1pPr algn="l">
              <a:buNone/>
              <a:defRPr sz="4000" b="1">
                <a:solidFill>
                  <a:srgbClr val="009CAD"/>
                </a:solidFill>
              </a:defRPr>
            </a:lvl1pPr>
          </a:lstStyle>
          <a:p>
            <a:r>
              <a:rPr kumimoji="0" lang="en-US" dirty="0"/>
              <a:t>Click to edit Master title style</a:t>
            </a:r>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 ENJO Consultants (Pty) Ltd</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47606" y="6237312"/>
            <a:ext cx="1101039" cy="56923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1">
                <a:solidFill>
                  <a:srgbClr val="009CAD"/>
                </a:solidFill>
              </a:defRPr>
            </a:lvl1pPr>
          </a:lstStyle>
          <a:p>
            <a:r>
              <a:rPr kumimoji="0" lang="en-US" dirty="0"/>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914400" y="6172200"/>
            <a:ext cx="3886200" cy="457200"/>
          </a:xfrm>
        </p:spPr>
        <p:txBody>
          <a:bodyPr/>
          <a:lstStyle/>
          <a:p>
            <a:pPr algn="l"/>
            <a:r>
              <a:rPr lang="en-US" dirty="0"/>
              <a:t>© ENJO Consultants (Pty) Ltd</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rgbClr val="009CAD"/>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CAD"/>
                </a:solidFill>
              </a:defRPr>
            </a:lvl1pPr>
          </a:lstStyle>
          <a:p>
            <a:r>
              <a:rPr kumimoji="0" lang="en-US" dirty="0"/>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 ENJO Consultants (Pty) Ltd</a:t>
            </a:r>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lvl1pPr>
              <a:defRPr>
                <a:solidFill>
                  <a:srgbClr val="009CAD"/>
                </a:solidFill>
              </a:defRPr>
            </a:lvl1pPr>
          </a:lstStyle>
          <a:p>
            <a:r>
              <a:rPr kumimoji="0" lang="en-US" dirty="0"/>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 ENJO Consultants (Pty) Ltd</a:t>
            </a:r>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9CAD"/>
                </a:solidFill>
                <a:latin typeface="Calibri" pitchFamily="34" charset="0"/>
              </a:defRPr>
            </a:lvl1pPr>
          </a:lstStyle>
          <a:p>
            <a:r>
              <a:rPr kumimoji="0" lang="en-US" dirty="0"/>
              <a:t>Click to edit Master title style</a:t>
            </a:r>
          </a:p>
        </p:txBody>
      </p:sp>
      <p:sp>
        <p:nvSpPr>
          <p:cNvPr id="5" name="Footer Placeholder 4"/>
          <p:cNvSpPr>
            <a:spLocks noGrp="1"/>
          </p:cNvSpPr>
          <p:nvPr>
            <p:ph type="ftr" sz="quarter" idx="11"/>
          </p:nvPr>
        </p:nvSpPr>
        <p:spPr>
          <a:xfrm>
            <a:off x="3303917" y="6381328"/>
            <a:ext cx="2406770" cy="320080"/>
          </a:xfrm>
        </p:spPr>
        <p:txBody>
          <a:bodyPr anchor="b" anchorCtr="0"/>
          <a:lstStyle>
            <a:lvl1pPr>
              <a:defRPr>
                <a:latin typeface="Calibri" pitchFamily="34" charset="0"/>
              </a:defRPr>
            </a:lvl1pPr>
          </a:lstStyle>
          <a:p>
            <a:r>
              <a:rPr lang="en-US" dirty="0"/>
              <a:t>© ENJO Consultants (Pty) Ltd</a:t>
            </a:r>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1" name="Picture 10" descr="A picture containing drawing&#10;&#10;Description automatically generated">
            <a:extLst>
              <a:ext uri="{FF2B5EF4-FFF2-40B4-BE49-F238E27FC236}">
                <a16:creationId xmlns:a16="http://schemas.microsoft.com/office/drawing/2014/main" id="{0535BB33-3F21-4423-9A80-8F8752C1B2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9103" y="6137811"/>
            <a:ext cx="1331601" cy="6884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CAD"/>
                </a:solidFill>
              </a:defRPr>
            </a:lvl1pPr>
          </a:lstStyle>
          <a:p>
            <a:r>
              <a:rPr lang="en-ZA" dirty="0"/>
              <a:t>Formative Assessment</a:t>
            </a:r>
          </a:p>
        </p:txBody>
      </p:sp>
      <p:sp>
        <p:nvSpPr>
          <p:cNvPr id="4" name="Footer Placeholder 3"/>
          <p:cNvSpPr>
            <a:spLocks noGrp="1"/>
          </p:cNvSpPr>
          <p:nvPr>
            <p:ph type="ftr" sz="quarter" idx="11"/>
          </p:nvPr>
        </p:nvSpPr>
        <p:spPr>
          <a:xfrm>
            <a:off x="3485072" y="6381328"/>
            <a:ext cx="2294626" cy="320080"/>
          </a:xfrm>
        </p:spPr>
        <p:txBody>
          <a:bodyPr/>
          <a:lstStyle/>
          <a:p>
            <a:r>
              <a:rPr lang="en-US" dirty="0"/>
              <a:t>© ENJO Consultants (Pty) Ltd</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extLst>
              <a:ext uri="{28A0092B-C50C-407E-A947-70E740481C1C}">
                <a14:useLocalDpi xmlns:a14="http://schemas.microsoft.com/office/drawing/2010/main" val="0"/>
              </a:ext>
            </a:extLst>
          </a:blip>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8" name="Picture 7" descr="A picture containing drawing&#10;&#10;Description automatically generated">
            <a:extLst>
              <a:ext uri="{FF2B5EF4-FFF2-40B4-BE49-F238E27FC236}">
                <a16:creationId xmlns:a16="http://schemas.microsoft.com/office/drawing/2014/main" id="{E6A59F03-6ED9-44B0-ADF7-33B3B96500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103" y="6137811"/>
            <a:ext cx="1331601" cy="688437"/>
          </a:xfrm>
          <a:prstGeom prst="rect">
            <a:avLst/>
          </a:prstGeom>
        </p:spPr>
      </p:pic>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CAD"/>
                </a:solidFill>
              </a:defRPr>
            </a:lvl1pPr>
          </a:lstStyle>
          <a:p>
            <a:r>
              <a:rPr lang="en-US" dirty="0"/>
              <a:t>Important</a:t>
            </a:r>
            <a:endParaRPr lang="en-ZA" dirty="0"/>
          </a:p>
        </p:txBody>
      </p:sp>
      <p:sp>
        <p:nvSpPr>
          <p:cNvPr id="4" name="Footer Placeholder 3"/>
          <p:cNvSpPr>
            <a:spLocks noGrp="1"/>
          </p:cNvSpPr>
          <p:nvPr>
            <p:ph type="ftr" sz="quarter" idx="11"/>
          </p:nvPr>
        </p:nvSpPr>
        <p:spPr>
          <a:xfrm>
            <a:off x="3278039" y="6381328"/>
            <a:ext cx="2449902" cy="320080"/>
          </a:xfrm>
        </p:spPr>
        <p:txBody>
          <a:bodyPr/>
          <a:lstStyle/>
          <a:p>
            <a:r>
              <a:rPr lang="en-US" dirty="0"/>
              <a:t>© ENJO Consultants (Pty) Ltd</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pic>
        <p:nvPicPr>
          <p:cNvPr id="8" name="Picture 7" descr="A picture containing drawing&#10;&#10;Description automatically generated">
            <a:extLst>
              <a:ext uri="{FF2B5EF4-FFF2-40B4-BE49-F238E27FC236}">
                <a16:creationId xmlns:a16="http://schemas.microsoft.com/office/drawing/2014/main" id="{66634BB9-BD20-4B39-BAED-96A5FC2D8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103" y="6137811"/>
            <a:ext cx="1331601" cy="688437"/>
          </a:xfrm>
          <a:prstGeom prst="rect">
            <a:avLst/>
          </a:prstGeom>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CAD"/>
                </a:solidFill>
              </a:defRPr>
            </a:lvl1pPr>
          </a:lstStyle>
          <a:p>
            <a:r>
              <a:rPr lang="en-US" dirty="0"/>
              <a:t>Discuss</a:t>
            </a:r>
            <a:endParaRPr lang="en-ZA" dirty="0"/>
          </a:p>
        </p:txBody>
      </p:sp>
      <p:sp>
        <p:nvSpPr>
          <p:cNvPr id="4" name="Footer Placeholder 3"/>
          <p:cNvSpPr>
            <a:spLocks noGrp="1"/>
          </p:cNvSpPr>
          <p:nvPr>
            <p:ph type="ftr" sz="quarter" idx="11"/>
          </p:nvPr>
        </p:nvSpPr>
        <p:spPr>
          <a:xfrm>
            <a:off x="3022600" y="6381328"/>
            <a:ext cx="2722592" cy="320080"/>
          </a:xfrm>
        </p:spPr>
        <p:txBody>
          <a:bodyPr/>
          <a:lstStyle/>
          <a:p>
            <a:r>
              <a:rPr lang="en-US" dirty="0"/>
              <a:t>© ENJO Consultants (Pty) Ltd</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algn="ctr"/>
            <a:r>
              <a:rPr lang="en-ZA" sz="9600" dirty="0">
                <a:solidFill>
                  <a:srgbClr val="FFFFFF"/>
                </a:solidFill>
              </a:rPr>
              <a:t>Activity</a:t>
            </a:r>
            <a:endParaRPr lang="en-ZA" dirty="0">
              <a:solidFill>
                <a:srgbClr val="FFFFFF"/>
              </a:solidFill>
            </a:endParaRP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solidFill>
                  <a:srgbClr val="009CAD"/>
                </a:solidFill>
                <a:latin typeface="Calibri" pitchFamily="34" charset="0"/>
              </a:defRPr>
            </a:lvl1pPr>
          </a:lstStyle>
          <a:p>
            <a:r>
              <a:rPr kumimoji="0" lang="en-US" dirty="0"/>
              <a:t>Click to edit Master title style</a:t>
            </a:r>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a:xfrm>
            <a:off x="3381555" y="6212160"/>
            <a:ext cx="2363637" cy="457200"/>
          </a:xfrm>
        </p:spPr>
        <p:txBody>
          <a:bodyPr/>
          <a:lstStyle/>
          <a:p>
            <a:r>
              <a:rPr lang="en-US" dirty="0"/>
              <a:t>© ENJO Consultants (Pty) Ltd</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rgbClr val="009CAD"/>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12"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47606" y="6237312"/>
            <a:ext cx="1101039" cy="56923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lvl1pPr>
              <a:defRPr>
                <a:solidFill>
                  <a:srgbClr val="009CAD"/>
                </a:solidFill>
              </a:defRPr>
            </a:lvl1pPr>
          </a:lstStyle>
          <a:p>
            <a:r>
              <a:rPr kumimoji="0" lang="en-US" dirty="0"/>
              <a:t>Click to edit Master title style</a:t>
            </a:r>
          </a:p>
        </p:txBody>
      </p:sp>
      <p:sp>
        <p:nvSpPr>
          <p:cNvPr id="6" name="Footer Placeholder 5"/>
          <p:cNvSpPr>
            <a:spLocks noGrp="1"/>
          </p:cNvSpPr>
          <p:nvPr>
            <p:ph type="ftr" sz="quarter" idx="11"/>
          </p:nvPr>
        </p:nvSpPr>
        <p:spPr>
          <a:xfrm>
            <a:off x="3424687" y="6381328"/>
            <a:ext cx="2389517" cy="320080"/>
          </a:xfrm>
        </p:spPr>
        <p:txBody>
          <a:bodyPr/>
          <a:lstStyle/>
          <a:p>
            <a:r>
              <a:rPr lang="en-US" dirty="0"/>
              <a:t>© ENJO Consultants (Pty) Ltd</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solidFill>
                  <a:srgbClr val="009CAD"/>
                </a:solidFill>
              </a:defRPr>
            </a:lvl1pPr>
          </a:lstStyle>
          <a:p>
            <a:r>
              <a:rPr kumimoji="0" lang="en-US" dirty="0"/>
              <a:t>Click to edit Master title style</a:t>
            </a:r>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8" name="Footer Placeholder 7"/>
          <p:cNvSpPr>
            <a:spLocks noGrp="1"/>
          </p:cNvSpPr>
          <p:nvPr>
            <p:ph type="ftr" sz="quarter" idx="11"/>
          </p:nvPr>
        </p:nvSpPr>
        <p:spPr>
          <a:xfrm>
            <a:off x="3604084" y="6381328"/>
            <a:ext cx="1946176" cy="320080"/>
          </a:xfrm>
        </p:spPr>
        <p:txBody>
          <a:bodyPr/>
          <a:lstStyle/>
          <a:p>
            <a:r>
              <a:rPr lang="en-US" dirty="0"/>
              <a:t>© ENJO Consultants (Pty) Ltd</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lvl1pPr>
              <a:defRPr>
                <a:solidFill>
                  <a:srgbClr val="009CAD"/>
                </a:solidFill>
              </a:defRPr>
            </a:lvl1pPr>
          </a:lstStyle>
          <a:p>
            <a:r>
              <a:rPr kumimoji="0" lang="en-US" dirty="0"/>
              <a:t>Click to edit Master title style</a:t>
            </a:r>
          </a:p>
        </p:txBody>
      </p:sp>
      <p:sp>
        <p:nvSpPr>
          <p:cNvPr id="4" name="Footer Placeholder 3"/>
          <p:cNvSpPr>
            <a:spLocks noGrp="1"/>
          </p:cNvSpPr>
          <p:nvPr>
            <p:ph type="ftr" sz="quarter" idx="11"/>
          </p:nvPr>
        </p:nvSpPr>
        <p:spPr>
          <a:xfrm>
            <a:off x="3381555" y="6453336"/>
            <a:ext cx="2356129" cy="241176"/>
          </a:xfrm>
        </p:spPr>
        <p:txBody>
          <a:bodyPr/>
          <a:lstStyle/>
          <a:p>
            <a:r>
              <a:rPr lang="en-US" dirty="0"/>
              <a:t>© ENJO Consultants (Pty) Ltd</a:t>
            </a:r>
            <a:endParaRPr lang="en-ZA"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dirty="0"/>
              <a:t>Click to edit Master title style</a:t>
            </a:r>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2020-06-17</a:t>
            </a:fld>
            <a:endParaRPr lang="en-ZA"/>
          </a:p>
        </p:txBody>
      </p:sp>
      <p:sp>
        <p:nvSpPr>
          <p:cNvPr id="3" name="Footer Placeholder 2"/>
          <p:cNvSpPr>
            <a:spLocks noGrp="1"/>
          </p:cNvSpPr>
          <p:nvPr>
            <p:ph type="ftr" sz="quarter" idx="3"/>
          </p:nvPr>
        </p:nvSpPr>
        <p:spPr>
          <a:xfrm>
            <a:off x="3252158" y="6381328"/>
            <a:ext cx="2447966" cy="320080"/>
          </a:xfrm>
          <a:prstGeom prst="rect">
            <a:avLst/>
          </a:prstGeom>
        </p:spPr>
        <p:txBody>
          <a:bodyPr anchor="ctr" anchorCtr="0"/>
          <a:lstStyle>
            <a:lvl1pPr algn="ctr" eaLnBrk="1" latinLnBrk="0" hangingPunct="1">
              <a:defRPr kumimoji="0" sz="1400">
                <a:solidFill>
                  <a:schemeClr val="tx2"/>
                </a:solidFill>
                <a:latin typeface="Calibri" pitchFamily="34" charset="0"/>
              </a:defRPr>
            </a:lvl1pPr>
          </a:lstStyle>
          <a:p>
            <a:r>
              <a:rPr lang="en-US" dirty="0"/>
              <a:t>© ENJO Consultants (Pty) Ltd</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10" name="Content Placeholder 3"/>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7547606" y="6237312"/>
            <a:ext cx="1101039" cy="569237"/>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9CAD"/>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hyperlink" Target="http://www.babycenter.com/0_developmental-milestone-walking_6507.bc" TargetMode="External"/><Relationship Id="rId2" Type="http://schemas.openxmlformats.org/officeDocument/2006/relationships/hyperlink" Target="http://www.babycenter.com/0_developmental-milestones-crawling_6501.bc" TargetMode="Externa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18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ENJO Consultants (Pty) Ltd</a:t>
            </a:r>
          </a:p>
        </p:txBody>
      </p:sp>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a:p>
        </p:txBody>
      </p:sp>
      <p:sp>
        <p:nvSpPr>
          <p:cNvPr id="4" name="Title 3"/>
          <p:cNvSpPr>
            <a:spLocks noGrp="1"/>
          </p:cNvSpPr>
          <p:nvPr>
            <p:ph type="ctrTitle"/>
          </p:nvPr>
        </p:nvSpPr>
        <p:spPr/>
        <p:txBody>
          <a:bodyPr/>
          <a:lstStyle/>
          <a:p>
            <a:r>
              <a:rPr lang="en-GB" dirty="0" smtClean="0"/>
              <a:t>ECD: Basic Child Knowledge</a:t>
            </a:r>
            <a:endParaRPr lang="en-ZA" dirty="0"/>
          </a:p>
        </p:txBody>
      </p:sp>
      <p:sp>
        <p:nvSpPr>
          <p:cNvPr id="5" name="Subtitle 4"/>
          <p:cNvSpPr>
            <a:spLocks noGrp="1"/>
          </p:cNvSpPr>
          <p:nvPr>
            <p:ph type="subTitle" idx="1"/>
          </p:nvPr>
        </p:nvSpPr>
        <p:spPr/>
        <p:txBody>
          <a:bodyPr/>
          <a:lstStyle/>
          <a:p>
            <a:r>
              <a:rPr lang="en-ZA" b="1" dirty="0" smtClean="0"/>
              <a:t>Unit </a:t>
            </a:r>
            <a:r>
              <a:rPr lang="en-ZA" b="1" dirty="0"/>
              <a:t>Standard ID </a:t>
            </a:r>
            <a:r>
              <a:rPr lang="en-ZA" b="1" dirty="0" smtClean="0"/>
              <a:t>244484 </a:t>
            </a:r>
            <a:r>
              <a:rPr lang="en-ZA" b="1" dirty="0"/>
              <a:t>| NQF Level </a:t>
            </a:r>
            <a:r>
              <a:rPr lang="en-ZA" b="1" dirty="0" smtClean="0"/>
              <a:t>4 </a:t>
            </a:r>
            <a:r>
              <a:rPr lang="en-ZA" b="1" dirty="0"/>
              <a:t>| Credits </a:t>
            </a:r>
            <a:r>
              <a:rPr lang="en-ZA" b="1" dirty="0" smtClean="0"/>
              <a:t>8</a:t>
            </a:r>
            <a:endParaRPr lang="en-ZA" dirty="0"/>
          </a:p>
          <a:p>
            <a:r>
              <a:rPr lang="en-ZA" b="1" dirty="0"/>
              <a:t>Unit Standard ID </a:t>
            </a:r>
            <a:r>
              <a:rPr lang="en-ZA" b="1" dirty="0" smtClean="0"/>
              <a:t>244469 </a:t>
            </a:r>
            <a:r>
              <a:rPr lang="en-ZA" b="1" dirty="0"/>
              <a:t>| NQF Level </a:t>
            </a:r>
            <a:r>
              <a:rPr lang="en-ZA" b="1" dirty="0" smtClean="0"/>
              <a:t>4 </a:t>
            </a:r>
            <a:r>
              <a:rPr lang="en-ZA" b="1" dirty="0"/>
              <a:t>| Credits </a:t>
            </a:r>
            <a:r>
              <a:rPr lang="en-ZA" b="1" dirty="0" smtClean="0"/>
              <a:t>10</a:t>
            </a:r>
          </a:p>
          <a:p>
            <a:endParaRPr lang="en-ZA" dirty="0"/>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528317" y="4078605"/>
            <a:ext cx="3943350" cy="2360295"/>
          </a:xfrm>
          <a:prstGeom prst="rect">
            <a:avLst/>
          </a:prstGeom>
          <a:noFill/>
        </p:spPr>
      </p:pic>
    </p:spTree>
    <p:extLst>
      <p:ext uri="{BB962C8B-B14F-4D97-AF65-F5344CB8AC3E}">
        <p14:creationId xmlns:p14="http://schemas.microsoft.com/office/powerpoint/2010/main" val="2567743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smtClean="0">
                <a:solidFill>
                  <a:srgbClr val="000066"/>
                </a:solidFill>
              </a:rPr>
              <a:t>18 </a:t>
            </a:r>
            <a:r>
              <a:rPr lang="en-ZA" dirty="0">
                <a:solidFill>
                  <a:srgbClr val="000066"/>
                </a:solidFill>
              </a:rPr>
              <a:t>credits = </a:t>
            </a:r>
            <a:r>
              <a:rPr lang="en-ZA" dirty="0" smtClean="0">
                <a:solidFill>
                  <a:srgbClr val="000066"/>
                </a:solidFill>
              </a:rPr>
              <a:t>180 </a:t>
            </a:r>
            <a:r>
              <a:rPr lang="en-ZA" dirty="0">
                <a:solidFill>
                  <a:srgbClr val="000066"/>
                </a:solidFill>
              </a:rPr>
              <a:t>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Closure of a Place of Care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5" name="Content Placeholder 4"/>
          <p:cNvSpPr>
            <a:spLocks noGrp="1"/>
          </p:cNvSpPr>
          <p:nvPr>
            <p:ph sz="quarter" idx="1"/>
          </p:nvPr>
        </p:nvSpPr>
        <p:spPr/>
        <p:txBody>
          <a:bodyPr>
            <a:normAutofit fontScale="92500" lnSpcReduction="20000"/>
          </a:bodyPr>
          <a:lstStyle/>
          <a:p>
            <a:pPr lvl="0" fontAlgn="base"/>
            <a:r>
              <a:rPr lang="en-ZA" dirty="0">
                <a:effectLst>
                  <a:outerShdw sx="0" sy="0">
                    <a:srgbClr val="000000"/>
                  </a:outerShdw>
                </a:effectLst>
              </a:rPr>
              <a:t>Unsafe buildings or structures</a:t>
            </a:r>
          </a:p>
          <a:p>
            <a:pPr lvl="0" fontAlgn="base"/>
            <a:r>
              <a:rPr lang="en-ZA" dirty="0">
                <a:effectLst>
                  <a:outerShdw sx="0" sy="0">
                    <a:srgbClr val="000000"/>
                  </a:outerShdw>
                </a:effectLst>
              </a:rPr>
              <a:t>Refusal to meet requirements as stipulated by the local authorities</a:t>
            </a:r>
          </a:p>
          <a:p>
            <a:pPr lvl="0" fontAlgn="base"/>
            <a:r>
              <a:rPr lang="en-ZA" dirty="0">
                <a:effectLst>
                  <a:outerShdw sx="0" sy="0">
                    <a:srgbClr val="000000"/>
                  </a:outerShdw>
                </a:effectLst>
              </a:rPr>
              <a:t>Jeopardising the health of children</a:t>
            </a:r>
          </a:p>
          <a:p>
            <a:pPr lvl="0" fontAlgn="base"/>
            <a:r>
              <a:rPr lang="en-ZA" dirty="0">
                <a:effectLst>
                  <a:outerShdw sx="0" sy="0">
                    <a:srgbClr val="000000"/>
                  </a:outerShdw>
                </a:effectLst>
              </a:rPr>
              <a:t>Physical abuse of children</a:t>
            </a:r>
          </a:p>
          <a:p>
            <a:pPr lvl="0" fontAlgn="base"/>
            <a:r>
              <a:rPr lang="en-ZA" dirty="0">
                <a:effectLst>
                  <a:outerShdw sx="0" sy="0">
                    <a:srgbClr val="000000"/>
                  </a:outerShdw>
                </a:effectLst>
              </a:rPr>
              <a:t>Insufficient personnel</a:t>
            </a:r>
          </a:p>
          <a:p>
            <a:pPr lvl="0" fontAlgn="base"/>
            <a:r>
              <a:rPr lang="en-ZA" dirty="0">
                <a:effectLst>
                  <a:outerShdw sx="0" sy="0">
                    <a:srgbClr val="000000"/>
                  </a:outerShdw>
                </a:effectLst>
              </a:rPr>
              <a:t>Incapable personnel</a:t>
            </a:r>
          </a:p>
          <a:p>
            <a:pPr lvl="0" fontAlgn="base"/>
            <a:r>
              <a:rPr lang="en-ZA" dirty="0">
                <a:effectLst>
                  <a:outerShdw sx="0" sy="0">
                    <a:srgbClr val="000000"/>
                  </a:outerShdw>
                </a:effectLst>
              </a:rPr>
              <a:t>Chronic lack of or inappropriate stimulation programmes</a:t>
            </a:r>
          </a:p>
          <a:p>
            <a:pPr lvl="0" fontAlgn="base"/>
            <a:r>
              <a:rPr lang="en-ZA" dirty="0">
                <a:effectLst>
                  <a:outerShdw sx="0" sy="0">
                    <a:srgbClr val="000000"/>
                  </a:outerShdw>
                </a:effectLst>
              </a:rPr>
              <a:t>Discrimination that leads to violation of the rights of children</a:t>
            </a:r>
          </a:p>
          <a:p>
            <a:pPr lvl="0" fontAlgn="base"/>
            <a:r>
              <a:rPr lang="en-ZA" dirty="0">
                <a:effectLst>
                  <a:outerShdw sx="0" sy="0">
                    <a:srgbClr val="000000"/>
                  </a:outerShdw>
                </a:effectLst>
              </a:rPr>
              <a:t>A management committee that is not functioning, dysfunctional, has poor co-operation and/or is involved with corruption and maladministration</a:t>
            </a:r>
          </a:p>
          <a:p>
            <a:pPr lvl="0" fontAlgn="base"/>
            <a:r>
              <a:rPr lang="en-ZA" dirty="0">
                <a:effectLst>
                  <a:outerShdw sx="0" sy="0">
                    <a:srgbClr val="000000"/>
                  </a:outerShdw>
                </a:effectLst>
              </a:rPr>
              <a:t>The community shows no interest, or there is no longer a need for the facility</a:t>
            </a:r>
            <a:r>
              <a:rPr lang="en-ZA" dirty="0" smtClean="0">
                <a:effectLst>
                  <a:outerShdw sx="0" sy="0">
                    <a:srgbClr val="000000"/>
                  </a:outerShdw>
                </a:effectLst>
              </a:rPr>
              <a:t>.</a:t>
            </a:r>
            <a:endParaRPr lang="en-ZA" dirty="0">
              <a:effectLst>
                <a:outerShdw sx="0" sy="0">
                  <a:srgbClr val="000000"/>
                </a:outerShdw>
              </a:effectLst>
            </a:endParaRPr>
          </a:p>
        </p:txBody>
      </p:sp>
    </p:spTree>
    <p:extLst>
      <p:ext uri="{BB962C8B-B14F-4D97-AF65-F5344CB8AC3E}">
        <p14:creationId xmlns:p14="http://schemas.microsoft.com/office/powerpoint/2010/main" val="3833888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General Safety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p:txBody>
          <a:bodyPr>
            <a:normAutofit fontScale="92500"/>
          </a:bodyPr>
          <a:lstStyle/>
          <a:p>
            <a:pPr lvl="0" fontAlgn="base"/>
            <a:r>
              <a:rPr lang="en-ZA" dirty="0">
                <a:effectLst>
                  <a:outerShdw sx="0" sy="0">
                    <a:srgbClr val="000000"/>
                  </a:outerShdw>
                </a:effectLst>
              </a:rPr>
              <a:t>The outdoor playing space must be effectively and safely closed off, </a:t>
            </a:r>
            <a:endParaRPr lang="en-ZA" dirty="0" smtClean="0">
              <a:effectLst>
                <a:outerShdw sx="0" sy="0">
                  <a:srgbClr val="000000"/>
                </a:outerShdw>
              </a:effectLst>
            </a:endParaRPr>
          </a:p>
          <a:p>
            <a:pPr lvl="0" fontAlgn="base"/>
            <a:r>
              <a:rPr lang="en-ZA" dirty="0">
                <a:effectLst>
                  <a:outerShdw sx="0" sy="0">
                    <a:srgbClr val="000000"/>
                  </a:outerShdw>
                </a:effectLst>
              </a:rPr>
              <a:t>S</a:t>
            </a:r>
            <a:r>
              <a:rPr lang="en-ZA" dirty="0" smtClean="0">
                <a:effectLst>
                  <a:outerShdw sx="0" sy="0">
                    <a:srgbClr val="000000"/>
                  </a:outerShdw>
                </a:effectLst>
              </a:rPr>
              <a:t>uitable </a:t>
            </a:r>
            <a:r>
              <a:rPr lang="en-ZA" dirty="0">
                <a:effectLst>
                  <a:outerShdw sx="0" sy="0">
                    <a:srgbClr val="000000"/>
                  </a:outerShdw>
                </a:effectLst>
              </a:rPr>
              <a:t>gates must be installed so that the children cannot leave the premises on their own.</a:t>
            </a:r>
          </a:p>
          <a:p>
            <a:r>
              <a:rPr lang="en-ZA" dirty="0"/>
              <a:t>The facility must have controlled access to protect </a:t>
            </a:r>
            <a:r>
              <a:rPr lang="en-ZA" dirty="0" smtClean="0"/>
              <a:t>children</a:t>
            </a:r>
          </a:p>
          <a:p>
            <a:r>
              <a:rPr lang="en-ZA" dirty="0"/>
              <a:t>S</a:t>
            </a:r>
            <a:r>
              <a:rPr lang="en-ZA" dirty="0" smtClean="0"/>
              <a:t>wimming pools </a:t>
            </a:r>
            <a:r>
              <a:rPr lang="en-ZA" dirty="0"/>
              <a:t>must be covered by a net and have a surrounding </a:t>
            </a:r>
            <a:r>
              <a:rPr lang="en-ZA" dirty="0" smtClean="0"/>
              <a:t>fence</a:t>
            </a:r>
          </a:p>
          <a:p>
            <a:r>
              <a:rPr lang="en-ZA" dirty="0"/>
              <a:t>All interior walls must have a durable finish </a:t>
            </a:r>
            <a:r>
              <a:rPr lang="en-ZA" dirty="0" smtClean="0"/>
              <a:t>– easy cleaning</a:t>
            </a:r>
          </a:p>
          <a:p>
            <a:pPr lvl="0" fontAlgn="base"/>
            <a:r>
              <a:rPr lang="en-ZA" dirty="0">
                <a:effectLst>
                  <a:outerShdw sx="0" sy="0">
                    <a:srgbClr val="000000"/>
                  </a:outerShdw>
                </a:effectLst>
              </a:rPr>
              <a:t>Adequate storage space for the personal property of children and staff must be provided.</a:t>
            </a:r>
          </a:p>
          <a:p>
            <a:pPr lvl="0" fontAlgn="base"/>
            <a:r>
              <a:rPr lang="en-ZA" dirty="0">
                <a:effectLst>
                  <a:outerShdw sx="0" sy="0">
                    <a:srgbClr val="000000"/>
                  </a:outerShdw>
                </a:effectLst>
              </a:rPr>
              <a:t>Adequate storage space accessible to children must be provided for indoor and outdoor equipment.</a:t>
            </a:r>
          </a:p>
          <a:p>
            <a:pPr lvl="0" fontAlgn="base"/>
            <a:r>
              <a:rPr lang="en-ZA" dirty="0">
                <a:effectLst>
                  <a:outerShdw sx="0" sy="0">
                    <a:srgbClr val="000000"/>
                  </a:outerShdw>
                </a:effectLst>
              </a:rPr>
              <a:t>Waste bins with lids that fit tightly must be provided.</a:t>
            </a:r>
          </a:p>
          <a:p>
            <a:endParaRPr lang="en-ZA" dirty="0"/>
          </a:p>
        </p:txBody>
      </p:sp>
    </p:spTree>
    <p:extLst>
      <p:ext uri="{BB962C8B-B14F-4D97-AF65-F5344CB8AC3E}">
        <p14:creationId xmlns:p14="http://schemas.microsoft.com/office/powerpoint/2010/main" val="38972097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General Safety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p:txBody>
          <a:bodyPr/>
          <a:lstStyle/>
          <a:p>
            <a:r>
              <a:rPr lang="en-ZA" dirty="0"/>
              <a:t>A</a:t>
            </a:r>
            <a:r>
              <a:rPr lang="en-ZA" dirty="0" smtClean="0"/>
              <a:t>ction </a:t>
            </a:r>
            <a:r>
              <a:rPr lang="en-ZA" dirty="0"/>
              <a:t>plans for specific emergency circumstances </a:t>
            </a:r>
            <a:r>
              <a:rPr lang="en-ZA" dirty="0" smtClean="0"/>
              <a:t>– must be known by all role players</a:t>
            </a:r>
          </a:p>
          <a:p>
            <a:r>
              <a:rPr lang="en-ZA" dirty="0"/>
              <a:t>M</a:t>
            </a:r>
            <a:r>
              <a:rPr lang="en-ZA" dirty="0" smtClean="0"/>
              <a:t>ust </a:t>
            </a:r>
            <a:r>
              <a:rPr lang="en-ZA" dirty="0"/>
              <a:t>also have an emergency exit plan in every </a:t>
            </a:r>
            <a:r>
              <a:rPr lang="en-ZA" dirty="0" smtClean="0"/>
              <a:t>room</a:t>
            </a:r>
          </a:p>
          <a:p>
            <a:r>
              <a:rPr lang="en-ZA" dirty="0" smtClean="0"/>
              <a:t>Evacuation must be practised regularly</a:t>
            </a:r>
          </a:p>
          <a:p>
            <a:pPr lvl="0" fontAlgn="base"/>
            <a:r>
              <a:rPr lang="en-ZA" dirty="0">
                <a:effectLst>
                  <a:outerShdw sx="0" sy="0">
                    <a:srgbClr val="000000"/>
                  </a:outerShdw>
                </a:effectLst>
              </a:rPr>
              <a:t>Measures must be taken for protection against and combating of fire, public violence and natural disasters.</a:t>
            </a:r>
          </a:p>
          <a:p>
            <a:pPr lvl="0" fontAlgn="base"/>
            <a:r>
              <a:rPr lang="en-ZA" dirty="0">
                <a:effectLst>
                  <a:outerShdw sx="0" sy="0">
                    <a:srgbClr val="000000"/>
                  </a:outerShdw>
                </a:effectLst>
              </a:rPr>
              <a:t>No apparatus and equipment used, and no structures on the premises may at any stage endanger the children.</a:t>
            </a:r>
          </a:p>
          <a:p>
            <a:r>
              <a:rPr lang="en-ZA" dirty="0"/>
              <a:t>Provision should be made for the safe storage of medicines, cleaning materials, cooking fluids (paraffin) and other harmful agents</a:t>
            </a:r>
          </a:p>
        </p:txBody>
      </p:sp>
    </p:spTree>
    <p:extLst>
      <p:ext uri="{BB962C8B-B14F-4D97-AF65-F5344CB8AC3E}">
        <p14:creationId xmlns:p14="http://schemas.microsoft.com/office/powerpoint/2010/main" val="37058334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General Safety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Provision should be made for the safe-keeping of first aid kit equipment and universal precautions kit.</a:t>
            </a:r>
          </a:p>
          <a:p>
            <a:r>
              <a:rPr lang="en-ZA" dirty="0"/>
              <a:t>Personal toiletries such as a face cloth, soap, towels and toilet paper must be supplied and </a:t>
            </a:r>
            <a:r>
              <a:rPr lang="en-ZA" dirty="0" smtClean="0"/>
              <a:t>labelled</a:t>
            </a:r>
          </a:p>
          <a:p>
            <a:r>
              <a:rPr lang="en-ZA" dirty="0"/>
              <a:t>Where pets are kept on the premises they must be tame, clean, safe, healthy and cared </a:t>
            </a:r>
            <a:r>
              <a:rPr lang="en-ZA" dirty="0" smtClean="0"/>
              <a:t>for – children to be educated</a:t>
            </a:r>
          </a:p>
          <a:p>
            <a:pPr lvl="0" fontAlgn="base"/>
            <a:r>
              <a:rPr lang="en-ZA" dirty="0">
                <a:effectLst>
                  <a:outerShdw sx="0" sy="0">
                    <a:srgbClr val="000000"/>
                  </a:outerShdw>
                </a:effectLst>
              </a:rPr>
              <a:t>Poisonous or noxious plants may not be grown on the premises.</a:t>
            </a:r>
          </a:p>
          <a:p>
            <a:r>
              <a:rPr lang="en-ZA" dirty="0"/>
              <a:t>The provisions of the Health Act 63 of 1977 states that children that have any form of infectious disease may not attend </a:t>
            </a:r>
            <a:r>
              <a:rPr lang="en-ZA" dirty="0" smtClean="0"/>
              <a:t>school – procedures to be in place</a:t>
            </a:r>
            <a:endParaRPr lang="en-ZA" dirty="0"/>
          </a:p>
        </p:txBody>
      </p:sp>
    </p:spTree>
    <p:extLst>
      <p:ext uri="{BB962C8B-B14F-4D97-AF65-F5344CB8AC3E}">
        <p14:creationId xmlns:p14="http://schemas.microsoft.com/office/powerpoint/2010/main" val="5192488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General Safety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p:txBody>
          <a:bodyPr>
            <a:normAutofit fontScale="92500" lnSpcReduction="20000"/>
          </a:bodyPr>
          <a:lstStyle/>
          <a:p>
            <a:pPr lvl="0" fontAlgn="base"/>
            <a:r>
              <a:rPr lang="en-ZA" dirty="0">
                <a:effectLst>
                  <a:outerShdw sx="0" sy="0">
                    <a:srgbClr val="000000"/>
                  </a:outerShdw>
                </a:effectLst>
              </a:rPr>
              <a:t>All food, eating utensils and equipment used for the handling and serving of food must be free of dust, dust, dirt, insects and insecticides.</a:t>
            </a:r>
          </a:p>
          <a:p>
            <a:pPr lvl="0" fontAlgn="base"/>
            <a:r>
              <a:rPr lang="en-ZA" dirty="0">
                <a:effectLst>
                  <a:outerShdw sx="0" sy="0">
                    <a:srgbClr val="000000"/>
                  </a:outerShdw>
                </a:effectLst>
              </a:rPr>
              <a:t>No poisonous substances may be used within the centre and/or near the children.</a:t>
            </a:r>
          </a:p>
          <a:p>
            <a:pPr lvl="0" fontAlgn="base"/>
            <a:r>
              <a:rPr lang="en-ZA" dirty="0">
                <a:effectLst>
                  <a:outerShdw sx="0" sy="0">
                    <a:srgbClr val="000000"/>
                  </a:outerShdw>
                </a:effectLst>
              </a:rPr>
              <a:t>Insects and vermin must be effectively combated.</a:t>
            </a:r>
          </a:p>
          <a:p>
            <a:pPr lvl="0" fontAlgn="base"/>
            <a:r>
              <a:rPr lang="en-ZA" dirty="0">
                <a:effectLst>
                  <a:outerShdw sx="0" sy="0">
                    <a:srgbClr val="000000"/>
                  </a:outerShdw>
                </a:effectLst>
              </a:rPr>
              <a:t>Alterations and additions, as well as new buildings, must comply with the National Building</a:t>
            </a:r>
          </a:p>
          <a:p>
            <a:pPr lvl="0" fontAlgn="base"/>
            <a:r>
              <a:rPr lang="en-ZA" dirty="0">
                <a:effectLst>
                  <a:outerShdw sx="0" sy="0">
                    <a:srgbClr val="000000"/>
                  </a:outerShdw>
                </a:effectLst>
              </a:rPr>
              <a:t>Safety Regulations, and no children may be endangered if building or alterations are taking place.</a:t>
            </a:r>
          </a:p>
          <a:p>
            <a:pPr lvl="0" fontAlgn="base"/>
            <a:r>
              <a:rPr lang="en-ZA" dirty="0">
                <a:effectLst>
                  <a:outerShdw sx="0" sy="0">
                    <a:srgbClr val="000000"/>
                  </a:outerShdw>
                </a:effectLst>
              </a:rPr>
              <a:t>The physical needs of children must be considered in the design and construction of buildings.</a:t>
            </a:r>
          </a:p>
          <a:p>
            <a:pPr lvl="0" fontAlgn="base"/>
            <a:r>
              <a:rPr lang="en-ZA" dirty="0">
                <a:effectLst>
                  <a:outerShdw sx="0" sy="0">
                    <a:srgbClr val="000000"/>
                  </a:outerShdw>
                </a:effectLst>
              </a:rPr>
              <a:t>Especially the needs of physically disabled children must be catered for</a:t>
            </a:r>
            <a:r>
              <a:rPr lang="en-ZA" dirty="0" smtClean="0">
                <a:effectLst>
                  <a:outerShdw sx="0" sy="0">
                    <a:srgbClr val="000000"/>
                  </a:outerShdw>
                </a:effectLst>
              </a:rPr>
              <a:t>.</a:t>
            </a:r>
            <a:endParaRPr lang="en-ZA" dirty="0">
              <a:effectLst>
                <a:outerShdw sx="0" sy="0">
                  <a:srgbClr val="000000"/>
                </a:outerShdw>
              </a:effectLst>
            </a:endParaRPr>
          </a:p>
        </p:txBody>
      </p:sp>
    </p:spTree>
    <p:extLst>
      <p:ext uri="{BB962C8B-B14F-4D97-AF65-F5344CB8AC3E}">
        <p14:creationId xmlns:p14="http://schemas.microsoft.com/office/powerpoint/2010/main" val="2879357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Indoor </a:t>
            </a:r>
            <a:r>
              <a:rPr lang="en-ZA" dirty="0" smtClean="0"/>
              <a:t>Safety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5" name="Content Placeholder 4"/>
          <p:cNvSpPr>
            <a:spLocks noGrp="1"/>
          </p:cNvSpPr>
          <p:nvPr>
            <p:ph sz="quarter" idx="1"/>
          </p:nvPr>
        </p:nvSpPr>
        <p:spPr/>
        <p:txBody>
          <a:bodyPr>
            <a:normAutofit lnSpcReduction="10000"/>
          </a:bodyPr>
          <a:lstStyle/>
          <a:p>
            <a:r>
              <a:rPr lang="en-ZA" dirty="0"/>
              <a:t>Keep emergency numbers by each phone in the care </a:t>
            </a:r>
            <a:r>
              <a:rPr lang="en-ZA" dirty="0" smtClean="0"/>
              <a:t>facility</a:t>
            </a:r>
          </a:p>
          <a:p>
            <a:r>
              <a:rPr lang="en-ZA" dirty="0"/>
              <a:t>All caregivers should know basic first </a:t>
            </a:r>
            <a:r>
              <a:rPr lang="en-ZA" dirty="0" smtClean="0"/>
              <a:t>aid</a:t>
            </a:r>
          </a:p>
          <a:p>
            <a:r>
              <a:rPr lang="en-ZA" dirty="0"/>
              <a:t>If the facility has stairs, use a hardware‑mounted swing gate at both the top and the bottom of stairs. </a:t>
            </a:r>
            <a:endParaRPr lang="en-ZA" dirty="0" smtClean="0"/>
          </a:p>
          <a:p>
            <a:r>
              <a:rPr lang="en-ZA" dirty="0"/>
              <a:t>F</a:t>
            </a:r>
            <a:r>
              <a:rPr lang="en-ZA" dirty="0" smtClean="0"/>
              <a:t>ull </a:t>
            </a:r>
            <a:r>
              <a:rPr lang="en-ZA" dirty="0"/>
              <a:t>panel protective covers on all electrical outlets </a:t>
            </a:r>
            <a:endParaRPr lang="en-ZA" dirty="0" smtClean="0"/>
          </a:p>
          <a:p>
            <a:r>
              <a:rPr lang="en-ZA" dirty="0" smtClean="0"/>
              <a:t>No furniture in front of windows </a:t>
            </a:r>
          </a:p>
          <a:p>
            <a:r>
              <a:rPr lang="en-ZA" dirty="0"/>
              <a:t>Drawstrings on children’s outfits are very </a:t>
            </a:r>
            <a:r>
              <a:rPr lang="en-ZA" dirty="0" smtClean="0"/>
              <a:t>dangerous</a:t>
            </a:r>
          </a:p>
          <a:p>
            <a:r>
              <a:rPr lang="en-ZA" dirty="0"/>
              <a:t>Keep items such as toys, clothing, and any items with strings, cords, or ribbons that are longer than 15 cm (6 in.) out of the toddler’s </a:t>
            </a:r>
            <a:r>
              <a:rPr lang="en-ZA" dirty="0" smtClean="0"/>
              <a:t>reach</a:t>
            </a:r>
          </a:p>
          <a:p>
            <a:r>
              <a:rPr lang="en-ZA" dirty="0"/>
              <a:t>Cords on blinds and drapes must be removed or tied up where the baby or toddler cannot reach them</a:t>
            </a:r>
          </a:p>
        </p:txBody>
      </p:sp>
    </p:spTree>
    <p:extLst>
      <p:ext uri="{BB962C8B-B14F-4D97-AF65-F5344CB8AC3E}">
        <p14:creationId xmlns:p14="http://schemas.microsoft.com/office/powerpoint/2010/main" val="8935593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Bathroom Safety </a:t>
            </a:r>
            <a:r>
              <a:rPr lang="en-GB" dirty="0" smtClean="0"/>
              <a:t>Tips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5" name="Content Placeholder 4"/>
          <p:cNvSpPr>
            <a:spLocks noGrp="1"/>
          </p:cNvSpPr>
          <p:nvPr>
            <p:ph sz="quarter" idx="1"/>
          </p:nvPr>
        </p:nvSpPr>
        <p:spPr/>
        <p:txBody>
          <a:bodyPr>
            <a:normAutofit fontScale="92500"/>
          </a:bodyPr>
          <a:lstStyle/>
          <a:p>
            <a:r>
              <a:rPr lang="en-ZA" dirty="0"/>
              <a:t>Always supervise a baby or toddler every moment that she or he is near water </a:t>
            </a:r>
          </a:p>
          <a:p>
            <a:pPr lvl="0" fontAlgn="base"/>
            <a:r>
              <a:rPr lang="en-ZA" dirty="0">
                <a:effectLst>
                  <a:outerShdw sx="0" sy="0">
                    <a:srgbClr val="000000"/>
                  </a:outerShdw>
                </a:effectLst>
              </a:rPr>
              <a:t>N</a:t>
            </a:r>
            <a:r>
              <a:rPr lang="en-ZA" dirty="0" smtClean="0">
                <a:effectLst>
                  <a:outerShdw sx="0" sy="0">
                    <a:srgbClr val="000000"/>
                  </a:outerShdw>
                </a:effectLst>
              </a:rPr>
              <a:t>ever </a:t>
            </a:r>
            <a:r>
              <a:rPr lang="en-ZA" dirty="0">
                <a:effectLst>
                  <a:outerShdw sx="0" sy="0">
                    <a:srgbClr val="000000"/>
                  </a:outerShdw>
                </a:effectLst>
              </a:rPr>
              <a:t>leave babies or toddlers alone in a bathroom.</a:t>
            </a:r>
          </a:p>
          <a:p>
            <a:r>
              <a:rPr lang="en-ZA" dirty="0"/>
              <a:t>Keep all medications, cosmetics and cleansers out of reach and locked up</a:t>
            </a:r>
          </a:p>
          <a:p>
            <a:r>
              <a:rPr lang="en-ZA" dirty="0"/>
              <a:t>Keep sharp objects like scissors, and nail files out of reach and locked up</a:t>
            </a:r>
          </a:p>
          <a:p>
            <a:pPr lvl="0" fontAlgn="base"/>
            <a:r>
              <a:rPr lang="en-ZA" dirty="0">
                <a:effectLst>
                  <a:outerShdw sx="0" sy="0">
                    <a:srgbClr val="000000"/>
                  </a:outerShdw>
                </a:effectLst>
              </a:rPr>
              <a:t>use a non‑skid bathmat on the bottom of the bathtub or shower.</a:t>
            </a:r>
          </a:p>
          <a:p>
            <a:r>
              <a:rPr lang="en-ZA" dirty="0"/>
              <a:t>Close the lid on the toilet seat and install a toilet seat lock</a:t>
            </a:r>
          </a:p>
          <a:p>
            <a:pPr lvl="0" fontAlgn="base"/>
            <a:r>
              <a:rPr lang="en-ZA" dirty="0">
                <a:effectLst>
                  <a:outerShdw sx="0" sy="0">
                    <a:srgbClr val="000000"/>
                  </a:outerShdw>
                </a:effectLst>
              </a:rPr>
              <a:t>Keep baby powder, talc, </a:t>
            </a:r>
            <a:r>
              <a:rPr lang="en-ZA" dirty="0" smtClean="0">
                <a:effectLst>
                  <a:outerShdw sx="0" sy="0">
                    <a:srgbClr val="000000"/>
                  </a:outerShdw>
                </a:effectLst>
              </a:rPr>
              <a:t>corn starch</a:t>
            </a:r>
            <a:r>
              <a:rPr lang="en-ZA" dirty="0">
                <a:effectLst>
                  <a:outerShdw sx="0" sy="0">
                    <a:srgbClr val="000000"/>
                  </a:outerShdw>
                </a:effectLst>
              </a:rPr>
              <a:t>, diaper pins, and other baby‑care objects well out of the baby or toddler’s reach. </a:t>
            </a:r>
          </a:p>
          <a:p>
            <a:r>
              <a:rPr lang="en-ZA" dirty="0"/>
              <a:t>Wipe up spills quickly</a:t>
            </a:r>
          </a:p>
        </p:txBody>
      </p:sp>
    </p:spTree>
    <p:extLst>
      <p:ext uri="{BB962C8B-B14F-4D97-AF65-F5344CB8AC3E}">
        <p14:creationId xmlns:p14="http://schemas.microsoft.com/office/powerpoint/2010/main" val="3129963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Kitchen Safety </a:t>
            </a:r>
            <a:r>
              <a:rPr lang="en-GB" dirty="0" smtClean="0"/>
              <a:t>Tips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5" name="Content Placeholder 4"/>
          <p:cNvSpPr>
            <a:spLocks noGrp="1"/>
          </p:cNvSpPr>
          <p:nvPr>
            <p:ph sz="quarter" idx="1"/>
          </p:nvPr>
        </p:nvSpPr>
        <p:spPr/>
        <p:txBody>
          <a:bodyPr>
            <a:normAutofit fontScale="92500" lnSpcReduction="20000"/>
          </a:bodyPr>
          <a:lstStyle/>
          <a:p>
            <a:r>
              <a:rPr lang="en-ZA" b="1" i="1" dirty="0"/>
              <a:t>S</a:t>
            </a:r>
            <a:r>
              <a:rPr lang="en-ZA" b="1" i="1" dirty="0" smtClean="0"/>
              <a:t>afer </a:t>
            </a:r>
            <a:r>
              <a:rPr lang="en-ZA" b="1" i="1" dirty="0"/>
              <a:t>not to allow children in </a:t>
            </a:r>
            <a:r>
              <a:rPr lang="en-ZA" b="1" i="1" dirty="0" smtClean="0"/>
              <a:t>the kitchen</a:t>
            </a:r>
            <a:endParaRPr lang="en-ZA" b="1" i="1" dirty="0"/>
          </a:p>
          <a:p>
            <a:r>
              <a:rPr lang="en-ZA" dirty="0"/>
              <a:t>Turn pot handles toward the back or middle of the stove</a:t>
            </a:r>
          </a:p>
          <a:p>
            <a:r>
              <a:rPr lang="en-ZA" dirty="0"/>
              <a:t>Keep a fire extinguisher in the kitchen</a:t>
            </a:r>
          </a:p>
          <a:p>
            <a:r>
              <a:rPr lang="en-ZA" dirty="0"/>
              <a:t>Use the back burners of the stove for hot temperatures </a:t>
            </a:r>
            <a:endParaRPr lang="en-ZA" dirty="0" smtClean="0"/>
          </a:p>
          <a:p>
            <a:r>
              <a:rPr lang="en-ZA" dirty="0" smtClean="0"/>
              <a:t>Front </a:t>
            </a:r>
            <a:r>
              <a:rPr lang="en-ZA" dirty="0"/>
              <a:t>burners for lower temperatures</a:t>
            </a:r>
          </a:p>
          <a:p>
            <a:pPr lvl="0" fontAlgn="base"/>
            <a:r>
              <a:rPr lang="en-ZA" dirty="0">
                <a:effectLst>
                  <a:outerShdw sx="0" sy="0">
                    <a:srgbClr val="000000"/>
                  </a:outerShdw>
                </a:effectLst>
              </a:rPr>
              <a:t>Keep hot oil out of reach and make sure it cannot splash or spill </a:t>
            </a:r>
            <a:endParaRPr lang="en-ZA" dirty="0" smtClean="0">
              <a:effectLst>
                <a:outerShdw sx="0" sy="0">
                  <a:srgbClr val="000000"/>
                </a:outerShdw>
              </a:effectLst>
            </a:endParaRPr>
          </a:p>
          <a:p>
            <a:pPr lvl="0" fontAlgn="base"/>
            <a:r>
              <a:rPr lang="en-ZA" dirty="0" smtClean="0">
                <a:effectLst>
                  <a:outerShdw sx="0" sy="0">
                    <a:srgbClr val="000000"/>
                  </a:outerShdw>
                </a:effectLst>
              </a:rPr>
              <a:t>Teach </a:t>
            </a:r>
            <a:r>
              <a:rPr lang="en-ZA" dirty="0">
                <a:effectLst>
                  <a:outerShdw sx="0" sy="0">
                    <a:srgbClr val="000000"/>
                  </a:outerShdw>
                </a:effectLst>
              </a:rPr>
              <a:t>all children that the area in front of the stove is off limits as a play area.</a:t>
            </a:r>
          </a:p>
          <a:p>
            <a:pPr lvl="0" fontAlgn="base"/>
            <a:r>
              <a:rPr lang="en-ZA" dirty="0">
                <a:effectLst>
                  <a:outerShdw sx="0" sy="0">
                    <a:srgbClr val="000000"/>
                  </a:outerShdw>
                </a:effectLst>
              </a:rPr>
              <a:t>Wipe up spills quickly. </a:t>
            </a:r>
          </a:p>
          <a:p>
            <a:pPr lvl="0" fontAlgn="base"/>
            <a:r>
              <a:rPr lang="en-ZA" dirty="0">
                <a:effectLst>
                  <a:outerShdw sx="0" sy="0">
                    <a:srgbClr val="000000"/>
                  </a:outerShdw>
                </a:effectLst>
              </a:rPr>
              <a:t>Unplug and keep small appliances out of reach.</a:t>
            </a:r>
          </a:p>
          <a:p>
            <a:pPr lvl="0" fontAlgn="base"/>
            <a:r>
              <a:rPr lang="en-ZA" dirty="0">
                <a:effectLst>
                  <a:outerShdw sx="0" sy="0">
                    <a:srgbClr val="000000"/>
                  </a:outerShdw>
                </a:effectLst>
              </a:rPr>
              <a:t>Keep small foods that could cause choking, such as beans or nuts, out of reach.</a:t>
            </a:r>
          </a:p>
          <a:p>
            <a:r>
              <a:rPr lang="en-ZA" dirty="0"/>
              <a:t>If the facility has a chest freezer, keep it locked</a:t>
            </a:r>
          </a:p>
        </p:txBody>
      </p:sp>
    </p:spTree>
    <p:extLst>
      <p:ext uri="{BB962C8B-B14F-4D97-AF65-F5344CB8AC3E}">
        <p14:creationId xmlns:p14="http://schemas.microsoft.com/office/powerpoint/2010/main" val="8480341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Top 8 Rules for Electric </a:t>
            </a:r>
            <a:r>
              <a:rPr lang="en-GB" dirty="0" smtClean="0"/>
              <a:t>Safety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5" name="Content Placeholder 4"/>
          <p:cNvSpPr>
            <a:spLocks noGrp="1"/>
          </p:cNvSpPr>
          <p:nvPr>
            <p:ph sz="quarter" idx="1"/>
          </p:nvPr>
        </p:nvSpPr>
        <p:spPr/>
        <p:txBody>
          <a:bodyPr/>
          <a:lstStyle/>
          <a:p>
            <a:r>
              <a:rPr lang="en-ZA" dirty="0" smtClean="0"/>
              <a:t>DON'T </a:t>
            </a:r>
            <a:r>
              <a:rPr lang="en-ZA" dirty="0"/>
              <a:t>plug too many things into one outlet or extension cord</a:t>
            </a:r>
          </a:p>
          <a:p>
            <a:r>
              <a:rPr lang="en-ZA" dirty="0"/>
              <a:t>Make sure all electric cords are tucked away, neat and tidy</a:t>
            </a:r>
          </a:p>
          <a:p>
            <a:r>
              <a:rPr lang="en-ZA" dirty="0"/>
              <a:t>DON'T yank an electrical cord from the wall. </a:t>
            </a:r>
          </a:p>
          <a:p>
            <a:r>
              <a:rPr lang="en-ZA" dirty="0"/>
              <a:t>Fly a kite far away from power lines or substations</a:t>
            </a:r>
          </a:p>
          <a:p>
            <a:r>
              <a:rPr lang="en-ZA" dirty="0"/>
              <a:t>Teach children to ask a grown-up for help </a:t>
            </a:r>
          </a:p>
          <a:p>
            <a:r>
              <a:rPr lang="en-ZA" dirty="0"/>
              <a:t>Teach children to look up and look out for power lines before they climb a tree</a:t>
            </a:r>
          </a:p>
          <a:p>
            <a:r>
              <a:rPr lang="en-ZA" dirty="0"/>
              <a:t>Teach children to have a grown-up put safety caps on all unused electrical outlets</a:t>
            </a:r>
          </a:p>
          <a:p>
            <a:r>
              <a:rPr lang="en-ZA" dirty="0"/>
              <a:t>Keep electrical equipment far away from water</a:t>
            </a:r>
          </a:p>
          <a:p>
            <a:endParaRPr lang="en-ZA" dirty="0"/>
          </a:p>
        </p:txBody>
      </p:sp>
    </p:spTree>
    <p:extLst>
      <p:ext uri="{BB962C8B-B14F-4D97-AF65-F5344CB8AC3E}">
        <p14:creationId xmlns:p14="http://schemas.microsoft.com/office/powerpoint/2010/main" val="1662471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Health Hazards and the </a:t>
            </a:r>
            <a:r>
              <a:rPr lang="en-GB" dirty="0" smtClean="0"/>
              <a:t>Environment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5" name="Content Placeholder 4"/>
          <p:cNvSpPr>
            <a:spLocks noGrp="1"/>
          </p:cNvSpPr>
          <p:nvPr>
            <p:ph sz="quarter" idx="1"/>
          </p:nvPr>
        </p:nvSpPr>
        <p:spPr/>
        <p:txBody>
          <a:bodyPr/>
          <a:lstStyle/>
          <a:p>
            <a:r>
              <a:rPr lang="en-ZA" dirty="0"/>
              <a:t>Children must, whenever weather permits, be allowed to play outdoors</a:t>
            </a:r>
          </a:p>
          <a:p>
            <a:r>
              <a:rPr lang="en-ZA" dirty="0" smtClean="0"/>
              <a:t>Outdoor play has a </a:t>
            </a:r>
            <a:r>
              <a:rPr lang="en-ZA" dirty="0"/>
              <a:t>set of </a:t>
            </a:r>
            <a:r>
              <a:rPr lang="en-ZA" dirty="0" smtClean="0"/>
              <a:t>risks,</a:t>
            </a:r>
          </a:p>
          <a:p>
            <a:pPr lvl="1"/>
            <a:r>
              <a:rPr lang="en-ZA" dirty="0" smtClean="0"/>
              <a:t>sun </a:t>
            </a:r>
            <a:r>
              <a:rPr lang="en-ZA" dirty="0"/>
              <a:t>exposure, </a:t>
            </a:r>
            <a:endParaRPr lang="en-ZA" dirty="0" smtClean="0"/>
          </a:p>
          <a:p>
            <a:pPr lvl="1"/>
            <a:r>
              <a:rPr lang="en-ZA" dirty="0" smtClean="0"/>
              <a:t>to </a:t>
            </a:r>
            <a:r>
              <a:rPr lang="en-ZA" dirty="0"/>
              <a:t>poolside dangers</a:t>
            </a:r>
            <a:r>
              <a:rPr lang="en-ZA" dirty="0" smtClean="0"/>
              <a:t>, </a:t>
            </a:r>
          </a:p>
          <a:p>
            <a:pPr lvl="1"/>
            <a:r>
              <a:rPr lang="en-ZA" dirty="0" smtClean="0"/>
              <a:t>extra </a:t>
            </a:r>
            <a:r>
              <a:rPr lang="en-ZA" dirty="0"/>
              <a:t>run-ins with insects</a:t>
            </a:r>
          </a:p>
          <a:p>
            <a:r>
              <a:rPr lang="en-ZA" dirty="0" smtClean="0"/>
              <a:t>Never leave </a:t>
            </a:r>
            <a:r>
              <a:rPr lang="en-ZA" dirty="0"/>
              <a:t>any baby, toddler or small child unattended while he/she is playing outside</a:t>
            </a:r>
          </a:p>
          <a:p>
            <a:endParaRPr lang="en-ZA" dirty="0"/>
          </a:p>
        </p:txBody>
      </p:sp>
      <p:sp>
        <p:nvSpPr>
          <p:cNvPr id="8" name="AutoShape 6" descr="Kindergarten science clipart free clipart images - Clipart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2544" name="Picture 16" descr="Free Children Playing Clipart, Download Free Clip Art, Free Cl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132" y="4660949"/>
            <a:ext cx="4710339" cy="172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4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520926187"/>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Outdoor safety tips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5" name="Content Placeholder 4"/>
          <p:cNvSpPr>
            <a:spLocks noGrp="1"/>
          </p:cNvSpPr>
          <p:nvPr>
            <p:ph sz="quarter" idx="1"/>
          </p:nvPr>
        </p:nvSpPr>
        <p:spPr/>
        <p:txBody>
          <a:bodyPr/>
          <a:lstStyle/>
          <a:p>
            <a:r>
              <a:rPr lang="en-ZA" b="1" dirty="0"/>
              <a:t>Babies</a:t>
            </a:r>
          </a:p>
          <a:p>
            <a:pPr lvl="1"/>
            <a:r>
              <a:rPr lang="en-ZA" dirty="0"/>
              <a:t>Babies under 6 months should avoid any significant sun exposure. </a:t>
            </a:r>
            <a:endParaRPr lang="en-ZA" dirty="0" smtClean="0"/>
          </a:p>
          <a:p>
            <a:pPr lvl="1"/>
            <a:r>
              <a:rPr lang="en-ZA" dirty="0" smtClean="0"/>
              <a:t>Keep </a:t>
            </a:r>
            <a:r>
              <a:rPr lang="en-ZA" dirty="0"/>
              <a:t>them in the shade, and out of the sun between the hours between 10am and 3pm</a:t>
            </a:r>
          </a:p>
          <a:p>
            <a:pPr lvl="1"/>
            <a:r>
              <a:rPr lang="en-ZA" dirty="0"/>
              <a:t>Always use sunscreens specific to babies</a:t>
            </a:r>
          </a:p>
          <a:p>
            <a:pPr lvl="1"/>
            <a:r>
              <a:rPr lang="en-ZA" dirty="0" smtClean="0"/>
              <a:t>Choose </a:t>
            </a:r>
            <a:r>
              <a:rPr lang="en-ZA" dirty="0"/>
              <a:t>an ultra-mild, baby-friendly insect repellent with a DEET concentration of less than 30 percent </a:t>
            </a:r>
          </a:p>
          <a:p>
            <a:pPr lvl="1"/>
            <a:r>
              <a:rPr lang="en-ZA" dirty="0"/>
              <a:t>Keep water and snacks on hand</a:t>
            </a:r>
          </a:p>
          <a:p>
            <a:endParaRPr lang="en-ZA" dirty="0"/>
          </a:p>
        </p:txBody>
      </p:sp>
    </p:spTree>
    <p:extLst>
      <p:ext uri="{BB962C8B-B14F-4D97-AF65-F5344CB8AC3E}">
        <p14:creationId xmlns:p14="http://schemas.microsoft.com/office/powerpoint/2010/main" val="25969485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Outdoor safety tips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5" name="Content Placeholder 4"/>
          <p:cNvSpPr>
            <a:spLocks noGrp="1"/>
          </p:cNvSpPr>
          <p:nvPr>
            <p:ph sz="quarter" idx="1"/>
          </p:nvPr>
        </p:nvSpPr>
        <p:spPr/>
        <p:txBody>
          <a:bodyPr/>
          <a:lstStyle/>
          <a:p>
            <a:r>
              <a:rPr lang="en-ZA" b="1" dirty="0"/>
              <a:t>Toddlers</a:t>
            </a:r>
          </a:p>
          <a:p>
            <a:pPr lvl="1"/>
            <a:r>
              <a:rPr lang="en-ZA" dirty="0"/>
              <a:t>W</a:t>
            </a:r>
            <a:r>
              <a:rPr lang="en-ZA" dirty="0" smtClean="0"/>
              <a:t>ater </a:t>
            </a:r>
            <a:r>
              <a:rPr lang="en-ZA" dirty="0"/>
              <a:t>safety with this age group is essential</a:t>
            </a:r>
          </a:p>
          <a:p>
            <a:pPr lvl="1"/>
            <a:r>
              <a:rPr lang="en-ZA" dirty="0"/>
              <a:t>All water bodies in a care facility must be covered by a net and have a fence with a child-safe gate around it</a:t>
            </a:r>
          </a:p>
          <a:p>
            <a:pPr lvl="1"/>
            <a:r>
              <a:rPr lang="en-ZA" dirty="0" smtClean="0"/>
              <a:t>Apply </a:t>
            </a:r>
            <a:r>
              <a:rPr lang="en-ZA" dirty="0"/>
              <a:t>insect repellent when necessary</a:t>
            </a:r>
          </a:p>
          <a:p>
            <a:pPr lvl="1" fontAlgn="base"/>
            <a:r>
              <a:rPr lang="en-ZA" dirty="0" smtClean="0">
                <a:effectLst>
                  <a:outerShdw sx="0" sy="0">
                    <a:srgbClr val="000000"/>
                  </a:outerShdw>
                </a:effectLst>
              </a:rPr>
              <a:t>Sun protection - Cotton </a:t>
            </a:r>
            <a:r>
              <a:rPr lang="en-ZA" dirty="0">
                <a:effectLst>
                  <a:outerShdw sx="0" sy="0">
                    <a:srgbClr val="000000"/>
                  </a:outerShdw>
                </a:effectLst>
              </a:rPr>
              <a:t>coveralls are cool and protective, and hats with chinstraps will generally stay put.</a:t>
            </a:r>
          </a:p>
          <a:p>
            <a:pPr lvl="1"/>
            <a:r>
              <a:rPr lang="en-ZA" dirty="0" smtClean="0"/>
              <a:t>Sunscreen </a:t>
            </a:r>
            <a:r>
              <a:rPr lang="en-ZA" dirty="0"/>
              <a:t>wipes or spray-on sunscreens work well for </a:t>
            </a:r>
            <a:r>
              <a:rPr lang="en-ZA" dirty="0" smtClean="0"/>
              <a:t>quick, regular </a:t>
            </a:r>
            <a:r>
              <a:rPr lang="en-ZA" dirty="0"/>
              <a:t>applications</a:t>
            </a:r>
          </a:p>
          <a:p>
            <a:endParaRPr lang="en-ZA" dirty="0"/>
          </a:p>
        </p:txBody>
      </p:sp>
    </p:spTree>
    <p:extLst>
      <p:ext uri="{BB962C8B-B14F-4D97-AF65-F5344CB8AC3E}">
        <p14:creationId xmlns:p14="http://schemas.microsoft.com/office/powerpoint/2010/main" val="40741329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Outdoor safety tips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5" name="Content Placeholder 4"/>
          <p:cNvSpPr>
            <a:spLocks noGrp="1"/>
          </p:cNvSpPr>
          <p:nvPr>
            <p:ph sz="quarter" idx="1"/>
          </p:nvPr>
        </p:nvSpPr>
        <p:spPr>
          <a:xfrm>
            <a:off x="467544" y="1413296"/>
            <a:ext cx="8219256" cy="4968032"/>
          </a:xfrm>
        </p:spPr>
        <p:txBody>
          <a:bodyPr>
            <a:normAutofit fontScale="77500" lnSpcReduction="20000"/>
          </a:bodyPr>
          <a:lstStyle/>
          <a:p>
            <a:r>
              <a:rPr lang="en-ZA" b="1" dirty="0"/>
              <a:t>Kids</a:t>
            </a:r>
          </a:p>
          <a:p>
            <a:pPr lvl="1"/>
            <a:r>
              <a:rPr lang="en-ZA" dirty="0"/>
              <a:t>Have plenty of water, snacks, and even a small first-aid kit. </a:t>
            </a:r>
            <a:endParaRPr lang="en-ZA" dirty="0" smtClean="0"/>
          </a:p>
          <a:p>
            <a:pPr lvl="1"/>
            <a:r>
              <a:rPr lang="en-ZA" dirty="0" smtClean="0"/>
              <a:t>Make </a:t>
            </a:r>
            <a:r>
              <a:rPr lang="en-ZA" dirty="0"/>
              <a:t>sure the child is dressed for the occasion</a:t>
            </a:r>
          </a:p>
          <a:p>
            <a:pPr lvl="1" fontAlgn="base"/>
            <a:r>
              <a:rPr lang="en-ZA" dirty="0" smtClean="0">
                <a:effectLst>
                  <a:outerShdw sx="0" sy="0">
                    <a:srgbClr val="000000"/>
                  </a:outerShdw>
                </a:effectLst>
              </a:rPr>
              <a:t>Use broad-spectrum </a:t>
            </a:r>
            <a:r>
              <a:rPr lang="en-ZA" dirty="0">
                <a:effectLst>
                  <a:outerShdw sx="0" sy="0">
                    <a:srgbClr val="000000"/>
                  </a:outerShdw>
                </a:effectLst>
              </a:rPr>
              <a:t>sunscreens that block out ultraviolet A and B rays.</a:t>
            </a:r>
          </a:p>
          <a:p>
            <a:pPr lvl="1"/>
            <a:r>
              <a:rPr lang="en-ZA" dirty="0" smtClean="0"/>
              <a:t>Ensure not exposed </a:t>
            </a:r>
            <a:r>
              <a:rPr lang="en-ZA" dirty="0"/>
              <a:t>to the sun for too long</a:t>
            </a:r>
          </a:p>
          <a:p>
            <a:pPr lvl="1"/>
            <a:r>
              <a:rPr lang="en-ZA" dirty="0"/>
              <a:t>For lake or ocean activities </a:t>
            </a:r>
            <a:r>
              <a:rPr lang="en-ZA" i="1" dirty="0"/>
              <a:t>always</a:t>
            </a:r>
            <a:r>
              <a:rPr lang="en-ZA" dirty="0"/>
              <a:t> make sure the child wears a life vest with a buckle</a:t>
            </a:r>
          </a:p>
          <a:p>
            <a:pPr lvl="1"/>
            <a:r>
              <a:rPr lang="en-ZA" dirty="0"/>
              <a:t>S</a:t>
            </a:r>
            <a:r>
              <a:rPr lang="en-ZA" dirty="0" smtClean="0"/>
              <a:t>unscreen </a:t>
            </a:r>
            <a:r>
              <a:rPr lang="en-ZA" dirty="0"/>
              <a:t>specific to the face is </a:t>
            </a:r>
            <a:r>
              <a:rPr lang="en-ZA" dirty="0" smtClean="0"/>
              <a:t>advisable for </a:t>
            </a:r>
            <a:r>
              <a:rPr lang="en-ZA" dirty="0"/>
              <a:t>water activities</a:t>
            </a:r>
          </a:p>
          <a:p>
            <a:pPr lvl="1"/>
            <a:r>
              <a:rPr lang="en-ZA" dirty="0"/>
              <a:t>Know which sunscreens the child is allergic to</a:t>
            </a:r>
          </a:p>
          <a:p>
            <a:pPr lvl="1"/>
            <a:r>
              <a:rPr lang="en-ZA" dirty="0" smtClean="0"/>
              <a:t>Use waterproof </a:t>
            </a:r>
            <a:r>
              <a:rPr lang="en-ZA" dirty="0"/>
              <a:t>or water-resistant </a:t>
            </a:r>
            <a:r>
              <a:rPr lang="en-ZA" dirty="0" smtClean="0"/>
              <a:t>sunscreen and </a:t>
            </a:r>
            <a:r>
              <a:rPr lang="en-ZA" dirty="0"/>
              <a:t>apply at least 30 minutes before going outside, then re-apply every hour</a:t>
            </a:r>
          </a:p>
          <a:p>
            <a:pPr lvl="1"/>
            <a:r>
              <a:rPr lang="en-ZA" dirty="0"/>
              <a:t>Have child-friendly insect repellent </a:t>
            </a:r>
            <a:endParaRPr lang="en-ZA" dirty="0" smtClean="0"/>
          </a:p>
          <a:p>
            <a:pPr lvl="1" fontAlgn="base"/>
            <a:r>
              <a:rPr lang="en-ZA" dirty="0">
                <a:effectLst>
                  <a:outerShdw sx="0" sy="0">
                    <a:srgbClr val="000000"/>
                  </a:outerShdw>
                </a:effectLst>
              </a:rPr>
              <a:t>Make sure kids wash their hands regularly or use hand sanitisers to kill bacteria.</a:t>
            </a:r>
          </a:p>
          <a:p>
            <a:pPr lvl="1"/>
            <a:r>
              <a:rPr lang="en-ZA" dirty="0" smtClean="0"/>
              <a:t>During excursions, </a:t>
            </a:r>
            <a:r>
              <a:rPr lang="en-ZA" dirty="0"/>
              <a:t>take along snacks that won’t go bad in the heat</a:t>
            </a:r>
          </a:p>
          <a:p>
            <a:pPr lvl="1"/>
            <a:r>
              <a:rPr lang="en-ZA" dirty="0" smtClean="0"/>
              <a:t>Ensure appropriate </a:t>
            </a:r>
            <a:r>
              <a:rPr lang="en-ZA" dirty="0"/>
              <a:t>padding and </a:t>
            </a:r>
            <a:r>
              <a:rPr lang="en-ZA" dirty="0" smtClean="0"/>
              <a:t>equipment is worn  </a:t>
            </a:r>
            <a:r>
              <a:rPr lang="en-ZA" dirty="0"/>
              <a:t>during sports and activities</a:t>
            </a:r>
          </a:p>
          <a:p>
            <a:pPr lvl="1"/>
            <a:r>
              <a:rPr lang="en-ZA" dirty="0"/>
              <a:t>D</a:t>
            </a:r>
            <a:r>
              <a:rPr lang="en-ZA" dirty="0" smtClean="0"/>
              <a:t>o </a:t>
            </a:r>
            <a:r>
              <a:rPr lang="en-ZA" dirty="0"/>
              <a:t>not allow children to play close to cell phone masts </a:t>
            </a:r>
          </a:p>
        </p:txBody>
      </p:sp>
    </p:spTree>
    <p:extLst>
      <p:ext uri="{BB962C8B-B14F-4D97-AF65-F5344CB8AC3E}">
        <p14:creationId xmlns:p14="http://schemas.microsoft.com/office/powerpoint/2010/main" val="12816827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Teaching Children Traffic Safety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5" name="Content Placeholder 4"/>
          <p:cNvSpPr>
            <a:spLocks noGrp="1"/>
          </p:cNvSpPr>
          <p:nvPr>
            <p:ph sz="quarter" idx="1"/>
          </p:nvPr>
        </p:nvSpPr>
        <p:spPr/>
        <p:txBody>
          <a:bodyPr>
            <a:normAutofit fontScale="92500" lnSpcReduction="10000"/>
          </a:bodyPr>
          <a:lstStyle/>
          <a:p>
            <a:pPr marL="0" indent="0" algn="ctr">
              <a:buNone/>
            </a:pPr>
            <a:r>
              <a:rPr lang="en-ZA" sz="3600" b="1" i="1" dirty="0" smtClean="0"/>
              <a:t>Stop</a:t>
            </a:r>
            <a:r>
              <a:rPr lang="en-ZA" sz="3600" b="1" i="1" dirty="0"/>
              <a:t>, Look and Listen</a:t>
            </a:r>
            <a:r>
              <a:rPr lang="en-ZA" sz="3600" b="1" dirty="0"/>
              <a:t> </a:t>
            </a:r>
            <a:endParaRPr lang="en-ZA" sz="3600" b="1" dirty="0" smtClean="0"/>
          </a:p>
          <a:p>
            <a:endParaRPr lang="en-ZA" dirty="0"/>
          </a:p>
          <a:p>
            <a:r>
              <a:rPr lang="en-ZA" b="1" dirty="0"/>
              <a:t>For the Very </a:t>
            </a:r>
            <a:r>
              <a:rPr lang="en-ZA" b="1" dirty="0" smtClean="0"/>
              <a:t>Young</a:t>
            </a:r>
          </a:p>
          <a:p>
            <a:r>
              <a:rPr lang="en-ZA" dirty="0"/>
              <a:t>V</a:t>
            </a:r>
            <a:r>
              <a:rPr lang="en-ZA" dirty="0" smtClean="0"/>
              <a:t>ery </a:t>
            </a:r>
            <a:r>
              <a:rPr lang="en-ZA" dirty="0"/>
              <a:t>young children have no real understanding of cars, streets or traffic. </a:t>
            </a:r>
            <a:endParaRPr lang="en-ZA" dirty="0" smtClean="0"/>
          </a:p>
          <a:p>
            <a:pPr lvl="1"/>
            <a:r>
              <a:rPr lang="en-ZA" dirty="0" smtClean="0"/>
              <a:t>Start </a:t>
            </a:r>
            <a:r>
              <a:rPr lang="en-ZA" dirty="0"/>
              <a:t>very simply by explaining how fast cars move, </a:t>
            </a:r>
            <a:endParaRPr lang="en-ZA" dirty="0" smtClean="0"/>
          </a:p>
          <a:p>
            <a:pPr lvl="1"/>
            <a:r>
              <a:rPr lang="en-ZA" dirty="0"/>
              <a:t>H</a:t>
            </a:r>
            <a:r>
              <a:rPr lang="en-ZA" dirty="0" smtClean="0"/>
              <a:t>ow </a:t>
            </a:r>
            <a:r>
              <a:rPr lang="en-ZA" dirty="0"/>
              <a:t>difficult it is for drivers to see children </a:t>
            </a:r>
            <a:endParaRPr lang="en-ZA" dirty="0" smtClean="0"/>
          </a:p>
          <a:p>
            <a:pPr lvl="1"/>
            <a:r>
              <a:rPr lang="en-ZA" dirty="0"/>
              <a:t>S</a:t>
            </a:r>
            <a:r>
              <a:rPr lang="en-ZA" dirty="0" smtClean="0"/>
              <a:t>treets </a:t>
            </a:r>
            <a:r>
              <a:rPr lang="en-ZA" dirty="0"/>
              <a:t>are off-limits. </a:t>
            </a:r>
            <a:endParaRPr lang="en-ZA" dirty="0" smtClean="0"/>
          </a:p>
          <a:p>
            <a:r>
              <a:rPr lang="en-ZA" dirty="0" smtClean="0"/>
              <a:t>Repetition </a:t>
            </a:r>
            <a:r>
              <a:rPr lang="en-ZA" dirty="0"/>
              <a:t>is the key – make every trip outside a traffic </a:t>
            </a:r>
            <a:r>
              <a:rPr lang="en-ZA" dirty="0" smtClean="0"/>
              <a:t>lesson.</a:t>
            </a:r>
          </a:p>
          <a:p>
            <a:r>
              <a:rPr lang="en-ZA" dirty="0"/>
              <a:t>N</a:t>
            </a:r>
            <a:r>
              <a:rPr lang="en-ZA" dirty="0" smtClean="0"/>
              <a:t>ever </a:t>
            </a:r>
            <a:r>
              <a:rPr lang="en-ZA" dirty="0"/>
              <a:t>leave a young child alone near a street. </a:t>
            </a:r>
            <a:endParaRPr lang="en-ZA" dirty="0" smtClean="0"/>
          </a:p>
          <a:p>
            <a:r>
              <a:rPr lang="en-ZA" dirty="0" smtClean="0"/>
              <a:t>For </a:t>
            </a:r>
            <a:r>
              <a:rPr lang="en-ZA" dirty="0"/>
              <a:t>the very young, make one simple but absolute rule – never go in the street without an adult. </a:t>
            </a:r>
          </a:p>
          <a:p>
            <a:endParaRPr lang="en-ZA" b="1" dirty="0"/>
          </a:p>
          <a:p>
            <a:endParaRPr lang="en-ZA" dirty="0"/>
          </a:p>
        </p:txBody>
      </p:sp>
    </p:spTree>
    <p:extLst>
      <p:ext uri="{BB962C8B-B14F-4D97-AF65-F5344CB8AC3E}">
        <p14:creationId xmlns:p14="http://schemas.microsoft.com/office/powerpoint/2010/main" val="32231799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Teaching Children Traffic Safety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5" name="Content Placeholder 4"/>
          <p:cNvSpPr>
            <a:spLocks noGrp="1"/>
          </p:cNvSpPr>
          <p:nvPr>
            <p:ph sz="quarter" idx="1"/>
          </p:nvPr>
        </p:nvSpPr>
        <p:spPr/>
        <p:txBody>
          <a:bodyPr/>
          <a:lstStyle/>
          <a:p>
            <a:r>
              <a:rPr lang="en-ZA" b="1" dirty="0"/>
              <a:t>As Children Get </a:t>
            </a:r>
            <a:r>
              <a:rPr lang="en-ZA" b="1" dirty="0" smtClean="0"/>
              <a:t>Older</a:t>
            </a:r>
          </a:p>
          <a:p>
            <a:r>
              <a:rPr lang="en-ZA" dirty="0"/>
              <a:t>Teach traffic safety through games and rhymes</a:t>
            </a:r>
          </a:p>
          <a:p>
            <a:r>
              <a:rPr lang="en-ZA" dirty="0"/>
              <a:t>H</a:t>
            </a:r>
            <a:r>
              <a:rPr lang="en-ZA" dirty="0" smtClean="0"/>
              <a:t>elp </a:t>
            </a:r>
            <a:r>
              <a:rPr lang="en-ZA" dirty="0"/>
              <a:t>a child learn to recognise and pay attention to </a:t>
            </a:r>
            <a:r>
              <a:rPr lang="en-ZA" dirty="0" smtClean="0"/>
              <a:t>corners</a:t>
            </a:r>
          </a:p>
          <a:p>
            <a:endParaRPr lang="en-ZA" dirty="0"/>
          </a:p>
          <a:p>
            <a:endParaRPr lang="en-ZA" b="1" dirty="0"/>
          </a:p>
          <a:p>
            <a:endParaRPr lang="en-ZA" dirty="0"/>
          </a:p>
        </p:txBody>
      </p:sp>
      <p:pic>
        <p:nvPicPr>
          <p:cNvPr id="2050" name="Picture 2" descr="Stop Sign Icon With Hand - Stock Vector Royalty Free Clipart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301" y="3180928"/>
            <a:ext cx="2599386" cy="259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151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Teaching Children Traffic Safety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5" name="Content Placeholder 4"/>
          <p:cNvSpPr>
            <a:spLocks noGrp="1"/>
          </p:cNvSpPr>
          <p:nvPr>
            <p:ph sz="quarter" idx="1"/>
          </p:nvPr>
        </p:nvSpPr>
        <p:spPr/>
        <p:txBody>
          <a:bodyPr>
            <a:normAutofit lnSpcReduction="10000"/>
          </a:bodyPr>
          <a:lstStyle/>
          <a:p>
            <a:r>
              <a:rPr lang="en-ZA" b="1" dirty="0"/>
              <a:t>Traffic Signals</a:t>
            </a:r>
          </a:p>
          <a:p>
            <a:pPr lvl="1"/>
            <a:r>
              <a:rPr lang="en-ZA" dirty="0"/>
              <a:t>Don’t make a child too dependent on traffic signals</a:t>
            </a:r>
          </a:p>
          <a:p>
            <a:pPr lvl="1"/>
            <a:r>
              <a:rPr lang="en-ZA" dirty="0"/>
              <a:t>Explain </a:t>
            </a:r>
            <a:r>
              <a:rPr lang="en-ZA" dirty="0" smtClean="0"/>
              <a:t>that not all drivers </a:t>
            </a:r>
            <a:r>
              <a:rPr lang="en-ZA" dirty="0"/>
              <a:t>follow the signals </a:t>
            </a:r>
            <a:endParaRPr lang="en-ZA" dirty="0" smtClean="0"/>
          </a:p>
          <a:p>
            <a:pPr lvl="1"/>
            <a:r>
              <a:rPr lang="en-ZA" dirty="0" smtClean="0"/>
              <a:t>Everyone </a:t>
            </a:r>
            <a:r>
              <a:rPr lang="en-ZA" dirty="0"/>
              <a:t>should look carefully in BOTH DIRECTIONS even when crossing with a signal</a:t>
            </a:r>
          </a:p>
          <a:p>
            <a:pPr lvl="1"/>
            <a:r>
              <a:rPr lang="en-ZA" dirty="0"/>
              <a:t>“Look, Look and Look” (looking to the left, right and then the left again) is a good </a:t>
            </a:r>
            <a:r>
              <a:rPr lang="en-ZA" dirty="0" smtClean="0"/>
              <a:t>drill. </a:t>
            </a:r>
          </a:p>
          <a:p>
            <a:r>
              <a:rPr lang="en-ZA" b="1" dirty="0"/>
              <a:t>Safe Play</a:t>
            </a:r>
          </a:p>
          <a:p>
            <a:pPr lvl="1"/>
            <a:r>
              <a:rPr lang="en-ZA" dirty="0" smtClean="0"/>
              <a:t>Teach </a:t>
            </a:r>
            <a:r>
              <a:rPr lang="en-ZA" dirty="0"/>
              <a:t>the child never to go into a street to retrieve a </a:t>
            </a:r>
            <a:r>
              <a:rPr lang="en-ZA" dirty="0" smtClean="0"/>
              <a:t>toy.</a:t>
            </a:r>
          </a:p>
          <a:p>
            <a:pPr lvl="1"/>
            <a:r>
              <a:rPr lang="en-ZA" dirty="0" smtClean="0"/>
              <a:t>Children </a:t>
            </a:r>
            <a:r>
              <a:rPr lang="en-ZA" dirty="0"/>
              <a:t>should wait at the curb </a:t>
            </a:r>
            <a:r>
              <a:rPr lang="en-ZA" dirty="0" smtClean="0"/>
              <a:t>an adult </a:t>
            </a:r>
            <a:r>
              <a:rPr lang="en-ZA" dirty="0"/>
              <a:t>comes and gets the toy. </a:t>
            </a:r>
            <a:endParaRPr lang="en-ZA" dirty="0" smtClean="0"/>
          </a:p>
          <a:p>
            <a:pPr lvl="1"/>
            <a:r>
              <a:rPr lang="en-ZA" dirty="0" smtClean="0"/>
              <a:t>Make </a:t>
            </a:r>
            <a:r>
              <a:rPr lang="en-ZA" dirty="0"/>
              <a:t>sure children play in safe places away from traffic.</a:t>
            </a:r>
          </a:p>
          <a:p>
            <a:endParaRPr lang="en-ZA" dirty="0"/>
          </a:p>
        </p:txBody>
      </p:sp>
    </p:spTree>
    <p:extLst>
      <p:ext uri="{BB962C8B-B14F-4D97-AF65-F5344CB8AC3E}">
        <p14:creationId xmlns:p14="http://schemas.microsoft.com/office/powerpoint/2010/main" val="4352967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Teaching Children Traffic Safety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5" name="Content Placeholder 4"/>
          <p:cNvSpPr>
            <a:spLocks noGrp="1"/>
          </p:cNvSpPr>
          <p:nvPr>
            <p:ph sz="quarter" idx="1"/>
          </p:nvPr>
        </p:nvSpPr>
        <p:spPr/>
        <p:txBody>
          <a:bodyPr/>
          <a:lstStyle/>
          <a:p>
            <a:r>
              <a:rPr lang="en-ZA" b="1" dirty="0"/>
              <a:t>Bicycle Safety</a:t>
            </a:r>
          </a:p>
          <a:p>
            <a:pPr lvl="1"/>
            <a:r>
              <a:rPr lang="en-ZA" dirty="0" smtClean="0"/>
              <a:t>Children need </a:t>
            </a:r>
            <a:r>
              <a:rPr lang="en-ZA" dirty="0"/>
              <a:t>to learn safe bicycle practices. </a:t>
            </a:r>
            <a:endParaRPr lang="en-ZA" dirty="0" smtClean="0"/>
          </a:p>
          <a:p>
            <a:pPr lvl="1"/>
            <a:r>
              <a:rPr lang="en-ZA" dirty="0" smtClean="0"/>
              <a:t>They must wear </a:t>
            </a:r>
            <a:r>
              <a:rPr lang="en-ZA" dirty="0"/>
              <a:t>helmets. </a:t>
            </a:r>
            <a:endParaRPr lang="en-ZA" dirty="0" smtClean="0"/>
          </a:p>
          <a:p>
            <a:pPr lvl="1"/>
            <a:r>
              <a:rPr lang="en-ZA" dirty="0" smtClean="0"/>
              <a:t>Helmets reduce </a:t>
            </a:r>
            <a:r>
              <a:rPr lang="en-ZA" dirty="0"/>
              <a:t>the risk of head injury and death in case of an accident. </a:t>
            </a:r>
            <a:endParaRPr lang="en-ZA" dirty="0" smtClean="0"/>
          </a:p>
          <a:p>
            <a:pPr lvl="1"/>
            <a:r>
              <a:rPr lang="en-ZA" dirty="0" smtClean="0"/>
              <a:t>Be </a:t>
            </a:r>
            <a:r>
              <a:rPr lang="en-ZA" dirty="0"/>
              <a:t>firm in laying down the “no-helmet-no-bike” rule.</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142379" y="4039649"/>
            <a:ext cx="2568308" cy="2341679"/>
          </a:xfrm>
          <a:prstGeom prst="rect">
            <a:avLst/>
          </a:prstGeom>
        </p:spPr>
      </p:pic>
    </p:spTree>
    <p:extLst>
      <p:ext uri="{BB962C8B-B14F-4D97-AF65-F5344CB8AC3E}">
        <p14:creationId xmlns:p14="http://schemas.microsoft.com/office/powerpoint/2010/main" val="10451772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7" name="Content Placeholder 6"/>
          <p:cNvSpPr>
            <a:spLocks noGrp="1"/>
          </p:cNvSpPr>
          <p:nvPr>
            <p:ph sz="quarter" idx="1"/>
          </p:nvPr>
        </p:nvSpPr>
        <p:spPr/>
        <p:txBody>
          <a:bodyPr/>
          <a:lstStyle/>
          <a:p>
            <a:r>
              <a:rPr lang="en-GB" dirty="0" smtClean="0"/>
              <a:t>Complete Formative Activity 3</a:t>
            </a:r>
          </a:p>
          <a:p>
            <a:r>
              <a:rPr lang="en-GB" dirty="0" smtClean="0"/>
              <a:t>Homework – Knowledge Questions </a:t>
            </a:r>
            <a:endParaRPr lang="en-ZA" dirty="0"/>
          </a:p>
        </p:txBody>
      </p:sp>
    </p:spTree>
    <p:extLst>
      <p:ext uri="{BB962C8B-B14F-4D97-AF65-F5344CB8AC3E}">
        <p14:creationId xmlns:p14="http://schemas.microsoft.com/office/powerpoint/2010/main" val="31400648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Basic Child Knowledge</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4</a:t>
            </a:r>
            <a:r>
              <a:rPr lang="en-US" sz="4400" dirty="0" smtClean="0"/>
              <a:t>:</a:t>
            </a:r>
            <a:r>
              <a:rPr lang="en-US" sz="4400" dirty="0"/>
              <a:t/>
            </a:r>
            <a:br>
              <a:rPr lang="en-US" sz="4400" dirty="0"/>
            </a:br>
            <a:r>
              <a:rPr lang="en-ZA" dirty="0"/>
              <a:t>Illnesses and Injuries</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118</a:t>
            </a:fld>
            <a:endParaRPr lang="en-ZA" dirty="0"/>
          </a:p>
        </p:txBody>
      </p:sp>
      <p:pic>
        <p:nvPicPr>
          <p:cNvPr id="6" name="Picture 5" descr="ec_i_outcomes_2.gif"/>
          <p:cNvPicPr/>
          <p:nvPr/>
        </p:nvPicPr>
        <p:blipFill>
          <a:blip r:embed="rId2" cstate="print">
            <a:extLst>
              <a:ext uri="{28A0092B-C50C-407E-A947-70E740481C1C}">
                <a14:useLocalDpi xmlns:a14="http://schemas.microsoft.com/office/drawing/2010/main" val="0"/>
              </a:ext>
            </a:extLst>
          </a:blip>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70519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t>Health care - Medical </a:t>
            </a:r>
            <a:r>
              <a:rPr lang="en-GB" dirty="0"/>
              <a:t>History </a:t>
            </a:r>
            <a:r>
              <a:rPr lang="en-GB" dirty="0" smtClean="0"/>
              <a:t>Form</a:t>
            </a:r>
            <a:endParaRPr lang="en-ZA" dirty="0"/>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119</a:t>
            </a:fld>
            <a:endParaRPr lang="en-ZA"/>
          </a:p>
        </p:txBody>
      </p:sp>
      <p:sp>
        <p:nvSpPr>
          <p:cNvPr id="7" name="Content Placeholder 6"/>
          <p:cNvSpPr>
            <a:spLocks noGrp="1"/>
          </p:cNvSpPr>
          <p:nvPr>
            <p:ph sz="quarter" idx="1"/>
          </p:nvPr>
        </p:nvSpPr>
        <p:spPr/>
        <p:txBody>
          <a:bodyPr>
            <a:normAutofit fontScale="92500"/>
          </a:bodyPr>
          <a:lstStyle/>
          <a:p>
            <a:r>
              <a:rPr lang="en-ZA" dirty="0" smtClean="0"/>
              <a:t>Information about the child’s general state of health;</a:t>
            </a:r>
          </a:p>
          <a:p>
            <a:r>
              <a:rPr lang="en-ZA" dirty="0" smtClean="0"/>
              <a:t>Any communicable illnesses that the child has had and the dates when he/she had these illnesses;</a:t>
            </a:r>
          </a:p>
          <a:p>
            <a:r>
              <a:rPr lang="en-ZA" dirty="0" smtClean="0"/>
              <a:t>Details regarding the child’s immunisation against polio, diphtheria, tetanus, whooping cough, measles, hepatitis B and tuberculosis;</a:t>
            </a:r>
          </a:p>
          <a:p>
            <a:r>
              <a:rPr lang="en-ZA" dirty="0" smtClean="0"/>
              <a:t>Allergies and any other diseases such as diabetes and epilepsy that the place of care should have knowledge of;</a:t>
            </a:r>
          </a:p>
          <a:p>
            <a:r>
              <a:rPr lang="en-ZA" dirty="0" smtClean="0"/>
              <a:t>The name, address and telephone number of the child’s family doctor, together with permission for him to be called out, if necessary;</a:t>
            </a:r>
          </a:p>
          <a:p>
            <a:r>
              <a:rPr lang="en-ZA" dirty="0" smtClean="0"/>
              <a:t>The name, address and telephone number of the child’s dentist.</a:t>
            </a:r>
          </a:p>
          <a:p>
            <a:endParaRPr lang="en-ZA" dirty="0"/>
          </a:p>
        </p:txBody>
      </p:sp>
    </p:spTree>
    <p:extLst>
      <p:ext uri="{BB962C8B-B14F-4D97-AF65-F5344CB8AC3E}">
        <p14:creationId xmlns:p14="http://schemas.microsoft.com/office/powerpoint/2010/main" val="177664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221410309"/>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a:t>
            </a:r>
            <a:r>
              <a:rPr lang="en-GB" dirty="0" smtClean="0"/>
              <a:t>– </a:t>
            </a:r>
            <a:br>
              <a:rPr lang="en-GB" dirty="0" smtClean="0"/>
            </a:br>
            <a:r>
              <a:rPr lang="en-ZA" dirty="0" smtClean="0"/>
              <a:t>Responsibilities </a:t>
            </a:r>
            <a:r>
              <a:rPr lang="en-ZA" dirty="0"/>
              <a:t>of Caregivers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5" name="Content Placeholder 4"/>
          <p:cNvSpPr>
            <a:spLocks noGrp="1"/>
          </p:cNvSpPr>
          <p:nvPr>
            <p:ph sz="quarter" idx="1"/>
          </p:nvPr>
        </p:nvSpPr>
        <p:spPr/>
        <p:txBody>
          <a:bodyPr>
            <a:normAutofit lnSpcReduction="10000"/>
          </a:bodyPr>
          <a:lstStyle/>
          <a:p>
            <a:pPr lvl="0" fontAlgn="base"/>
            <a:r>
              <a:rPr lang="en-ZA" dirty="0">
                <a:effectLst>
                  <a:outerShdw sx="0" sy="0">
                    <a:srgbClr val="000000"/>
                  </a:outerShdw>
                </a:effectLst>
              </a:rPr>
              <a:t>Watch out for possible illnesses and diseases in the children.</a:t>
            </a:r>
          </a:p>
          <a:p>
            <a:pPr lvl="0" fontAlgn="base"/>
            <a:r>
              <a:rPr lang="en-ZA" dirty="0">
                <a:effectLst>
                  <a:outerShdw sx="0" sy="0">
                    <a:srgbClr val="000000"/>
                  </a:outerShdw>
                </a:effectLst>
              </a:rPr>
              <a:t>In case of any illness or problem, notify the parent immediately.</a:t>
            </a:r>
          </a:p>
          <a:p>
            <a:pPr lvl="0" fontAlgn="base"/>
            <a:r>
              <a:rPr lang="en-ZA" dirty="0">
                <a:effectLst>
                  <a:outerShdw sx="0" sy="0">
                    <a:srgbClr val="000000"/>
                  </a:outerShdw>
                </a:effectLst>
              </a:rPr>
              <a:t>In urgent cases, </a:t>
            </a:r>
            <a:r>
              <a:rPr lang="en-ZA" dirty="0" smtClean="0">
                <a:effectLst>
                  <a:outerShdw sx="0" sy="0">
                    <a:srgbClr val="000000"/>
                  </a:outerShdw>
                </a:effectLst>
              </a:rPr>
              <a:t>with parent permission</a:t>
            </a:r>
            <a:r>
              <a:rPr lang="en-ZA" dirty="0">
                <a:effectLst>
                  <a:outerShdw sx="0" sy="0">
                    <a:srgbClr val="000000"/>
                  </a:outerShdw>
                </a:effectLst>
              </a:rPr>
              <a:t>, call the family doctor or the </a:t>
            </a:r>
            <a:r>
              <a:rPr lang="en-ZA" dirty="0" smtClean="0">
                <a:effectLst>
                  <a:outerShdw sx="0" sy="0">
                    <a:srgbClr val="000000"/>
                  </a:outerShdw>
                </a:effectLst>
              </a:rPr>
              <a:t>appointed doctor.</a:t>
            </a:r>
            <a:endParaRPr lang="en-ZA" dirty="0">
              <a:effectLst>
                <a:outerShdw sx="0" sy="0">
                  <a:srgbClr val="000000"/>
                </a:outerShdw>
              </a:effectLst>
            </a:endParaRPr>
          </a:p>
          <a:p>
            <a:pPr lvl="0" fontAlgn="base"/>
            <a:r>
              <a:rPr lang="en-ZA" dirty="0">
                <a:effectLst>
                  <a:outerShdw sx="0" sy="0">
                    <a:srgbClr val="000000"/>
                  </a:outerShdw>
                </a:effectLst>
              </a:rPr>
              <a:t>If the child shows repeated bruising or injuries or if </a:t>
            </a:r>
            <a:r>
              <a:rPr lang="en-ZA" dirty="0" smtClean="0">
                <a:effectLst>
                  <a:outerShdw sx="0" sy="0">
                    <a:srgbClr val="000000"/>
                  </a:outerShdw>
                </a:effectLst>
              </a:rPr>
              <a:t>child </a:t>
            </a:r>
            <a:r>
              <a:rPr lang="en-ZA" dirty="0">
                <a:effectLst>
                  <a:outerShdw sx="0" sy="0">
                    <a:srgbClr val="000000"/>
                  </a:outerShdw>
                </a:effectLst>
              </a:rPr>
              <a:t>may be subject to malnutrition, abuse and </a:t>
            </a:r>
            <a:r>
              <a:rPr lang="en-ZA" dirty="0" smtClean="0">
                <a:effectLst>
                  <a:outerShdw sx="0" sy="0">
                    <a:srgbClr val="000000"/>
                  </a:outerShdw>
                </a:effectLst>
              </a:rPr>
              <a:t>neglect - report </a:t>
            </a:r>
            <a:r>
              <a:rPr lang="en-ZA" dirty="0">
                <a:effectLst>
                  <a:outerShdw sx="0" sy="0">
                    <a:srgbClr val="000000"/>
                  </a:outerShdw>
                </a:effectLst>
              </a:rPr>
              <a:t>to the social worker </a:t>
            </a:r>
            <a:r>
              <a:rPr lang="en-ZA" dirty="0" smtClean="0">
                <a:effectLst>
                  <a:outerShdw sx="0" sy="0">
                    <a:srgbClr val="000000"/>
                  </a:outerShdw>
                </a:effectLst>
              </a:rPr>
              <a:t>or welfare </a:t>
            </a:r>
            <a:r>
              <a:rPr lang="en-ZA" dirty="0">
                <a:effectLst>
                  <a:outerShdw sx="0" sy="0">
                    <a:srgbClr val="000000"/>
                  </a:outerShdw>
                </a:effectLst>
              </a:rPr>
              <a:t>organisation </a:t>
            </a:r>
            <a:r>
              <a:rPr lang="en-ZA" dirty="0" smtClean="0">
                <a:effectLst>
                  <a:outerShdw sx="0" sy="0">
                    <a:srgbClr val="000000"/>
                  </a:outerShdw>
                </a:effectLst>
              </a:rPr>
              <a:t>and Child </a:t>
            </a:r>
            <a:r>
              <a:rPr lang="en-ZA" dirty="0">
                <a:effectLst>
                  <a:outerShdw sx="0" sy="0">
                    <a:srgbClr val="000000"/>
                  </a:outerShdw>
                </a:effectLst>
              </a:rPr>
              <a:t>Protection Unit. </a:t>
            </a:r>
            <a:r>
              <a:rPr lang="en-ZA" i="1" dirty="0">
                <a:effectLst>
                  <a:outerShdw sx="0" sy="0">
                    <a:srgbClr val="000000"/>
                  </a:outerShdw>
                </a:effectLst>
              </a:rPr>
              <a:t>The matter must be recorded at the centre.</a:t>
            </a:r>
          </a:p>
          <a:p>
            <a:pPr lvl="0" fontAlgn="base"/>
            <a:r>
              <a:rPr lang="en-ZA" dirty="0">
                <a:effectLst>
                  <a:outerShdw sx="0" sy="0">
                    <a:srgbClr val="000000"/>
                  </a:outerShdw>
                </a:effectLst>
              </a:rPr>
              <a:t>Allow an ill child to rest away from the other children and inform the parent or guardian.</a:t>
            </a:r>
          </a:p>
          <a:p>
            <a:pPr lvl="0" fontAlgn="base"/>
            <a:r>
              <a:rPr lang="en-ZA" dirty="0">
                <a:effectLst>
                  <a:outerShdw sx="0" sy="0">
                    <a:srgbClr val="000000"/>
                  </a:outerShdw>
                </a:effectLst>
              </a:rPr>
              <a:t>Keep a proper record of any medicine that is given to a child.</a:t>
            </a:r>
          </a:p>
          <a:p>
            <a:endParaRPr lang="en-ZA" dirty="0"/>
          </a:p>
        </p:txBody>
      </p:sp>
    </p:spTree>
    <p:extLst>
      <p:ext uri="{BB962C8B-B14F-4D97-AF65-F5344CB8AC3E}">
        <p14:creationId xmlns:p14="http://schemas.microsoft.com/office/powerpoint/2010/main" val="14945554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a:t>
            </a:r>
            <a:r>
              <a:rPr lang="en-GB" dirty="0" smtClean="0"/>
              <a:t>– </a:t>
            </a:r>
            <a:br>
              <a:rPr lang="en-GB" dirty="0" smtClean="0"/>
            </a:br>
            <a:r>
              <a:rPr lang="en-ZA" dirty="0" smtClean="0"/>
              <a:t>Responsibilities </a:t>
            </a:r>
            <a:r>
              <a:rPr lang="en-ZA" dirty="0"/>
              <a:t>of Caregivers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5" name="Content Placeholder 4"/>
          <p:cNvSpPr>
            <a:spLocks noGrp="1"/>
          </p:cNvSpPr>
          <p:nvPr>
            <p:ph sz="quarter" idx="1"/>
          </p:nvPr>
        </p:nvSpPr>
        <p:spPr/>
        <p:txBody>
          <a:bodyPr>
            <a:normAutofit fontScale="92500" lnSpcReduction="20000"/>
          </a:bodyPr>
          <a:lstStyle/>
          <a:p>
            <a:pPr lvl="0" fontAlgn="base"/>
            <a:r>
              <a:rPr lang="en-ZA" dirty="0">
                <a:effectLst>
                  <a:outerShdw sx="0" sy="0">
                    <a:srgbClr val="000000"/>
                  </a:outerShdw>
                </a:effectLst>
              </a:rPr>
              <a:t>Place the names of children who are allergic to certain substances or products in prominent places </a:t>
            </a:r>
            <a:r>
              <a:rPr lang="en-ZA" dirty="0" smtClean="0">
                <a:effectLst>
                  <a:outerShdw sx="0" sy="0">
                    <a:srgbClr val="000000"/>
                  </a:outerShdw>
                </a:effectLst>
              </a:rPr>
              <a:t>and </a:t>
            </a:r>
            <a:r>
              <a:rPr lang="en-ZA" dirty="0">
                <a:effectLst>
                  <a:outerShdw sx="0" sy="0">
                    <a:srgbClr val="000000"/>
                  </a:outerShdw>
                </a:effectLst>
              </a:rPr>
              <a:t>inform all staff.</a:t>
            </a:r>
          </a:p>
          <a:p>
            <a:pPr lvl="0" fontAlgn="base"/>
            <a:r>
              <a:rPr lang="en-ZA" dirty="0">
                <a:effectLst>
                  <a:outerShdw sx="0" sy="0">
                    <a:srgbClr val="000000"/>
                  </a:outerShdw>
                </a:effectLst>
              </a:rPr>
              <a:t>Notify the medical health officer in cases of communicable diseases or diseases that must be reported.</a:t>
            </a:r>
          </a:p>
          <a:p>
            <a:pPr lvl="0" fontAlgn="base"/>
            <a:r>
              <a:rPr lang="en-ZA" dirty="0">
                <a:effectLst>
                  <a:outerShdw sx="0" sy="0">
                    <a:srgbClr val="000000"/>
                  </a:outerShdw>
                </a:effectLst>
              </a:rPr>
              <a:t>If head or body lice and/or scabies are observed, </a:t>
            </a:r>
            <a:r>
              <a:rPr lang="en-ZA" dirty="0" smtClean="0">
                <a:effectLst>
                  <a:outerShdw sx="0" sy="0">
                    <a:srgbClr val="000000"/>
                  </a:outerShdw>
                </a:effectLst>
              </a:rPr>
              <a:t>notify </a:t>
            </a:r>
            <a:r>
              <a:rPr lang="en-ZA" dirty="0">
                <a:effectLst>
                  <a:outerShdw sx="0" sy="0">
                    <a:srgbClr val="000000"/>
                  </a:outerShdw>
                </a:effectLst>
              </a:rPr>
              <a:t>parents </a:t>
            </a:r>
            <a:r>
              <a:rPr lang="en-ZA" dirty="0" smtClean="0">
                <a:effectLst>
                  <a:outerShdw sx="0" sy="0">
                    <a:srgbClr val="000000"/>
                  </a:outerShdw>
                </a:effectLst>
              </a:rPr>
              <a:t>and </a:t>
            </a:r>
            <a:r>
              <a:rPr lang="en-ZA" dirty="0">
                <a:effectLst>
                  <a:outerShdw sx="0" sy="0">
                    <a:srgbClr val="000000"/>
                  </a:outerShdw>
                </a:effectLst>
              </a:rPr>
              <a:t>the child or children </a:t>
            </a:r>
            <a:r>
              <a:rPr lang="en-ZA" dirty="0" smtClean="0">
                <a:effectLst>
                  <a:outerShdw sx="0" sy="0">
                    <a:srgbClr val="000000"/>
                  </a:outerShdw>
                </a:effectLst>
              </a:rPr>
              <a:t>may </a:t>
            </a:r>
            <a:r>
              <a:rPr lang="en-ZA" dirty="0">
                <a:effectLst>
                  <a:outerShdw sx="0" sy="0">
                    <a:srgbClr val="000000"/>
                  </a:outerShdw>
                </a:effectLst>
              </a:rPr>
              <a:t>not </a:t>
            </a:r>
            <a:r>
              <a:rPr lang="en-ZA" dirty="0" smtClean="0">
                <a:effectLst>
                  <a:outerShdw sx="0" sy="0">
                    <a:srgbClr val="000000"/>
                  </a:outerShdw>
                </a:effectLst>
              </a:rPr>
              <a:t>return until the </a:t>
            </a:r>
            <a:r>
              <a:rPr lang="en-ZA" dirty="0">
                <a:effectLst>
                  <a:outerShdw sx="0" sy="0">
                    <a:srgbClr val="000000"/>
                  </a:outerShdw>
                </a:effectLst>
              </a:rPr>
              <a:t>condition has cleared up.</a:t>
            </a:r>
          </a:p>
          <a:p>
            <a:pPr lvl="0" fontAlgn="base"/>
            <a:r>
              <a:rPr lang="en-ZA" dirty="0">
                <a:effectLst>
                  <a:outerShdw sx="0" sy="0">
                    <a:srgbClr val="000000"/>
                  </a:outerShdw>
                </a:effectLst>
              </a:rPr>
              <a:t>The provisions of the Health Act, 1977, regarding the barring of children that have infectious diseases from schools are applicable to all places of care.</a:t>
            </a:r>
          </a:p>
          <a:p>
            <a:pPr lvl="0" fontAlgn="base"/>
            <a:r>
              <a:rPr lang="en-ZA" dirty="0">
                <a:effectLst>
                  <a:outerShdw sx="0" sy="0">
                    <a:srgbClr val="000000"/>
                  </a:outerShdw>
                </a:effectLst>
              </a:rPr>
              <a:t>Keep careful note and a record of any injury, trauma, biting, blood, knocks to head, or where treatment is applied and where the child fell ill while in the place of care, including the wounds and bruises with which the child was admitted.</a:t>
            </a:r>
          </a:p>
          <a:p>
            <a:pPr lvl="0" fontAlgn="base"/>
            <a:r>
              <a:rPr lang="en-ZA" dirty="0">
                <a:effectLst>
                  <a:outerShdw sx="0" sy="0">
                    <a:srgbClr val="000000"/>
                  </a:outerShdw>
                </a:effectLst>
              </a:rPr>
              <a:t>Keep a record of each child’s immunisation programme.</a:t>
            </a:r>
          </a:p>
          <a:p>
            <a:endParaRPr lang="en-ZA" dirty="0"/>
          </a:p>
        </p:txBody>
      </p:sp>
    </p:spTree>
    <p:extLst>
      <p:ext uri="{BB962C8B-B14F-4D97-AF65-F5344CB8AC3E}">
        <p14:creationId xmlns:p14="http://schemas.microsoft.com/office/powerpoint/2010/main" val="7681716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 </a:t>
            </a:r>
            <a:br>
              <a:rPr lang="en-GB" dirty="0"/>
            </a:br>
            <a:r>
              <a:rPr lang="en-ZA" dirty="0"/>
              <a:t>Responsibilities of Caregivers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5" name="Content Placeholder 4"/>
          <p:cNvSpPr>
            <a:spLocks noGrp="1"/>
          </p:cNvSpPr>
          <p:nvPr>
            <p:ph sz="quarter" idx="1"/>
          </p:nvPr>
        </p:nvSpPr>
        <p:spPr/>
        <p:txBody>
          <a:bodyPr/>
          <a:lstStyle/>
          <a:p>
            <a:pPr lvl="0" fontAlgn="base"/>
            <a:r>
              <a:rPr lang="en-ZA" dirty="0" smtClean="0">
                <a:effectLst>
                  <a:outerShdw sx="0" sy="0">
                    <a:srgbClr val="000000"/>
                  </a:outerShdw>
                </a:effectLst>
              </a:rPr>
              <a:t>Make </a:t>
            </a:r>
            <a:r>
              <a:rPr lang="en-ZA" dirty="0">
                <a:effectLst>
                  <a:outerShdw sx="0" sy="0">
                    <a:srgbClr val="000000"/>
                  </a:outerShdw>
                </a:effectLst>
              </a:rPr>
              <a:t>sure that medicine is stored </a:t>
            </a:r>
            <a:r>
              <a:rPr lang="en-ZA" dirty="0" smtClean="0">
                <a:effectLst>
                  <a:outerShdw sx="0" sy="0">
                    <a:srgbClr val="000000"/>
                  </a:outerShdw>
                </a:effectLst>
              </a:rPr>
              <a:t>out </a:t>
            </a:r>
            <a:r>
              <a:rPr lang="en-ZA" dirty="0">
                <a:effectLst>
                  <a:outerShdw sx="0" sy="0">
                    <a:srgbClr val="000000"/>
                  </a:outerShdw>
                </a:effectLst>
              </a:rPr>
              <a:t>of the reach of children.</a:t>
            </a:r>
          </a:p>
          <a:p>
            <a:pPr lvl="0" fontAlgn="base"/>
            <a:r>
              <a:rPr lang="en-ZA" dirty="0">
                <a:effectLst>
                  <a:outerShdw sx="0" sy="0">
                    <a:srgbClr val="000000"/>
                  </a:outerShdw>
                </a:effectLst>
              </a:rPr>
              <a:t>Provide a safe place to keep first aid equipment.</a:t>
            </a:r>
          </a:p>
          <a:p>
            <a:pPr lvl="0" fontAlgn="base"/>
            <a:r>
              <a:rPr lang="en-ZA" dirty="0">
                <a:effectLst>
                  <a:outerShdw sx="0" sy="0">
                    <a:srgbClr val="000000"/>
                  </a:outerShdw>
                </a:effectLst>
              </a:rPr>
              <a:t>Make sure that there are enough soap, towels or paper towels at the wash-basins at </a:t>
            </a:r>
            <a:r>
              <a:rPr lang="en-ZA" dirty="0" smtClean="0">
                <a:effectLst>
                  <a:outerShdw sx="0" sy="0">
                    <a:srgbClr val="000000"/>
                  </a:outerShdw>
                </a:effectLst>
              </a:rPr>
              <a:t>all times</a:t>
            </a:r>
            <a:r>
              <a:rPr lang="en-ZA" dirty="0">
                <a:effectLst>
                  <a:outerShdw sx="0" sy="0">
                    <a:srgbClr val="000000"/>
                  </a:outerShdw>
                </a:effectLst>
              </a:rPr>
              <a:t>.</a:t>
            </a:r>
          </a:p>
          <a:p>
            <a:pPr lvl="0" fontAlgn="base"/>
            <a:r>
              <a:rPr lang="en-ZA" dirty="0">
                <a:effectLst>
                  <a:outerShdw sx="0" sy="0">
                    <a:srgbClr val="000000"/>
                  </a:outerShdw>
                </a:effectLst>
              </a:rPr>
              <a:t>Make sure that caregivers are neat and clean at all times, </a:t>
            </a:r>
            <a:endParaRPr lang="en-ZA" dirty="0" smtClean="0">
              <a:effectLst>
                <a:outerShdw sx="0" sy="0">
                  <a:srgbClr val="000000"/>
                </a:outerShdw>
              </a:effectLst>
            </a:endParaRPr>
          </a:p>
          <a:p>
            <a:pPr lvl="0" fontAlgn="base"/>
            <a:r>
              <a:rPr lang="en-ZA" dirty="0" smtClean="0">
                <a:effectLst>
                  <a:outerShdw sx="0" sy="0">
                    <a:srgbClr val="000000"/>
                  </a:outerShdw>
                </a:effectLst>
              </a:rPr>
              <a:t>Caregivers must undergo </a:t>
            </a:r>
            <a:r>
              <a:rPr lang="en-ZA" dirty="0">
                <a:effectLst>
                  <a:outerShdw sx="0" sy="0">
                    <a:srgbClr val="000000"/>
                  </a:outerShdw>
                </a:effectLst>
              </a:rPr>
              <a:t>regular health tests annually, particularly for tuberculosis.</a:t>
            </a:r>
          </a:p>
          <a:p>
            <a:pPr lvl="0" fontAlgn="base"/>
            <a:r>
              <a:rPr lang="en-ZA" dirty="0">
                <a:effectLst>
                  <a:outerShdw sx="0" sy="0">
                    <a:srgbClr val="000000"/>
                  </a:outerShdw>
                </a:effectLst>
              </a:rPr>
              <a:t>Treat all illnesses in children in a confidential way.</a:t>
            </a:r>
          </a:p>
          <a:p>
            <a:endParaRPr lang="en-ZA" dirty="0"/>
          </a:p>
        </p:txBody>
      </p:sp>
    </p:spTree>
    <p:extLst>
      <p:ext uri="{BB962C8B-B14F-4D97-AF65-F5344CB8AC3E}">
        <p14:creationId xmlns:p14="http://schemas.microsoft.com/office/powerpoint/2010/main" val="3626265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 </a:t>
            </a:r>
            <a:br>
              <a:rPr lang="en-GB" dirty="0"/>
            </a:br>
            <a:r>
              <a:rPr lang="en-ZA" dirty="0" smtClean="0"/>
              <a:t>Universal </a:t>
            </a:r>
            <a:r>
              <a:rPr lang="en-ZA" dirty="0"/>
              <a:t>Precautions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5" name="Content Placeholder 4"/>
          <p:cNvSpPr>
            <a:spLocks noGrp="1"/>
          </p:cNvSpPr>
          <p:nvPr>
            <p:ph sz="quarter" idx="1"/>
          </p:nvPr>
        </p:nvSpPr>
        <p:spPr/>
        <p:txBody>
          <a:bodyPr/>
          <a:lstStyle/>
          <a:p>
            <a:r>
              <a:rPr lang="en-ZA" dirty="0"/>
              <a:t>In the child care setting, blood is the most important source of spreading these </a:t>
            </a:r>
            <a:r>
              <a:rPr lang="en-ZA" dirty="0" smtClean="0"/>
              <a:t>viruses - protective </a:t>
            </a:r>
            <a:r>
              <a:rPr lang="en-ZA" dirty="0"/>
              <a:t>measures </a:t>
            </a:r>
            <a:r>
              <a:rPr lang="en-ZA" dirty="0" smtClean="0"/>
              <a:t>are important.</a:t>
            </a:r>
          </a:p>
          <a:p>
            <a:r>
              <a:rPr lang="en-ZA" dirty="0"/>
              <a:t>Universal Precautions are the careful measures by which all blood as well as certain body fluids (e.g. breast milk) containing blood, are treated as if infected. </a:t>
            </a:r>
            <a:endParaRPr lang="en-ZA" dirty="0" smtClean="0"/>
          </a:p>
          <a:p>
            <a:r>
              <a:rPr lang="en-ZA" dirty="0" smtClean="0"/>
              <a:t>Universal </a:t>
            </a:r>
            <a:r>
              <a:rPr lang="en-ZA" dirty="0"/>
              <a:t>Precautions usually do not apply in exposure situations to faeces, urine, vomitus, tears and nasal secretions, unless these are visibly blood stained.</a:t>
            </a:r>
          </a:p>
          <a:p>
            <a:endParaRPr lang="en-ZA" dirty="0" smtClean="0"/>
          </a:p>
          <a:p>
            <a:endParaRPr lang="en-ZA" dirty="0"/>
          </a:p>
          <a:p>
            <a:endParaRPr lang="en-ZA" dirty="0"/>
          </a:p>
        </p:txBody>
      </p:sp>
    </p:spTree>
    <p:extLst>
      <p:ext uri="{BB962C8B-B14F-4D97-AF65-F5344CB8AC3E}">
        <p14:creationId xmlns:p14="http://schemas.microsoft.com/office/powerpoint/2010/main" val="16466762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 </a:t>
            </a:r>
            <a:br>
              <a:rPr lang="en-GB" dirty="0"/>
            </a:br>
            <a:r>
              <a:rPr lang="en-ZA" dirty="0"/>
              <a:t>Universal Precautions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5" name="Content Placeholder 4"/>
          <p:cNvSpPr>
            <a:spLocks noGrp="1"/>
          </p:cNvSpPr>
          <p:nvPr>
            <p:ph sz="quarter" idx="1"/>
          </p:nvPr>
        </p:nvSpPr>
        <p:spPr/>
        <p:txBody>
          <a:bodyPr/>
          <a:lstStyle/>
          <a:p>
            <a:r>
              <a:rPr lang="en-ZA" dirty="0"/>
              <a:t>Education.</a:t>
            </a:r>
          </a:p>
          <a:p>
            <a:r>
              <a:rPr lang="en-ZA" dirty="0"/>
              <a:t>Hand washing.</a:t>
            </a:r>
          </a:p>
          <a:p>
            <a:r>
              <a:rPr lang="en-ZA" dirty="0"/>
              <a:t>Use of protective barriers (Personal Protective Equipment (PPE))</a:t>
            </a:r>
          </a:p>
          <a:p>
            <a:r>
              <a:rPr lang="en-ZA" dirty="0"/>
              <a:t>Cleaning of contaminated surfaces.</a:t>
            </a:r>
          </a:p>
          <a:p>
            <a:r>
              <a:rPr lang="en-ZA" dirty="0"/>
              <a:t>Safe handling/disposal of contaminated material.</a:t>
            </a:r>
          </a:p>
          <a:p>
            <a:endParaRPr lang="en-ZA" dirty="0"/>
          </a:p>
        </p:txBody>
      </p:sp>
      <p:pic>
        <p:nvPicPr>
          <p:cNvPr id="23554" name="Picture 2" descr="Hand Washing Clip Art Kids Hand washing clip art kids 13 | Ha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222" y="4133427"/>
            <a:ext cx="22479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843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 </a:t>
            </a:r>
            <a:br>
              <a:rPr lang="en-GB" dirty="0"/>
            </a:br>
            <a:r>
              <a:rPr lang="en-ZA" dirty="0" smtClean="0"/>
              <a:t>Management Practices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9" name="Content Placeholder 8"/>
          <p:cNvSpPr>
            <a:spLocks noGrp="1"/>
          </p:cNvSpPr>
          <p:nvPr>
            <p:ph sz="quarter" idx="1"/>
          </p:nvPr>
        </p:nvSpPr>
        <p:spPr/>
        <p:txBody>
          <a:bodyPr/>
          <a:lstStyle/>
          <a:p>
            <a:pPr lvl="0" fontAlgn="base"/>
            <a:r>
              <a:rPr lang="en-ZA" dirty="0">
                <a:effectLst>
                  <a:outerShdw sx="0" sy="0">
                    <a:srgbClr val="000000"/>
                  </a:outerShdw>
                </a:effectLst>
              </a:rPr>
              <a:t>Always practice Universal precautions. </a:t>
            </a:r>
            <a:endParaRPr lang="en-ZA" dirty="0" smtClean="0">
              <a:effectLst>
                <a:outerShdw sx="0" sy="0">
                  <a:srgbClr val="000000"/>
                </a:outerShdw>
              </a:effectLst>
            </a:endParaRPr>
          </a:p>
          <a:p>
            <a:pPr lvl="0" fontAlgn="base"/>
            <a:r>
              <a:rPr lang="en-ZA" dirty="0" smtClean="0">
                <a:effectLst>
                  <a:outerShdw sx="0" sy="0">
                    <a:srgbClr val="000000"/>
                  </a:outerShdw>
                </a:effectLst>
              </a:rPr>
              <a:t>Treat </a:t>
            </a:r>
            <a:r>
              <a:rPr lang="en-ZA" dirty="0">
                <a:effectLst>
                  <a:outerShdw sx="0" sy="0">
                    <a:srgbClr val="000000"/>
                  </a:outerShdw>
                </a:effectLst>
              </a:rPr>
              <a:t>all blood or body fluids containing blood, as infected </a:t>
            </a:r>
            <a:endParaRPr lang="en-ZA" dirty="0" smtClean="0">
              <a:effectLst>
                <a:outerShdw sx="0" sy="0">
                  <a:srgbClr val="000000"/>
                </a:outerShdw>
              </a:effectLst>
            </a:endParaRPr>
          </a:p>
          <a:p>
            <a:pPr lvl="0" fontAlgn="base"/>
            <a:r>
              <a:rPr lang="en-ZA" dirty="0" smtClean="0">
                <a:effectLst>
                  <a:outerShdw sx="0" sy="0">
                    <a:srgbClr val="000000"/>
                  </a:outerShdw>
                </a:effectLst>
              </a:rPr>
              <a:t>Hand washing - should </a:t>
            </a:r>
            <a:r>
              <a:rPr lang="en-ZA" dirty="0">
                <a:effectLst>
                  <a:outerShdw sx="0" sy="0">
                    <a:srgbClr val="000000"/>
                  </a:outerShdw>
                </a:effectLst>
              </a:rPr>
              <a:t>be practiced by caregivers and children</a:t>
            </a:r>
            <a:r>
              <a:rPr lang="en-ZA" dirty="0" smtClean="0">
                <a:effectLst>
                  <a:outerShdw sx="0" sy="0">
                    <a:srgbClr val="000000"/>
                  </a:outerShdw>
                </a:effectLst>
              </a:rPr>
              <a:t>.</a:t>
            </a:r>
          </a:p>
          <a:p>
            <a:pPr lvl="0" fontAlgn="base"/>
            <a:r>
              <a:rPr lang="en-ZA" dirty="0">
                <a:effectLst>
                  <a:outerShdw sx="0" sy="0">
                    <a:srgbClr val="000000"/>
                  </a:outerShdw>
                </a:effectLst>
              </a:rPr>
              <a:t>Open sores, skin lesions and broken skin must be covered with waterproof dressings until they have </a:t>
            </a:r>
            <a:r>
              <a:rPr lang="en-ZA" dirty="0" smtClean="0">
                <a:effectLst>
                  <a:outerShdw sx="0" sy="0">
                    <a:srgbClr val="000000"/>
                  </a:outerShdw>
                </a:effectLst>
              </a:rPr>
              <a:t>healed.</a:t>
            </a:r>
            <a:endParaRPr lang="en-ZA" dirty="0">
              <a:effectLst>
                <a:outerShdw sx="0" sy="0">
                  <a:srgbClr val="000000"/>
                </a:outerShdw>
              </a:effectLst>
            </a:endParaRPr>
          </a:p>
          <a:p>
            <a:r>
              <a:rPr lang="en-ZA" dirty="0"/>
              <a:t>Care givers must use latex gloves or plastics packets to cover their hands when they come in contact with </a:t>
            </a:r>
            <a:r>
              <a:rPr lang="en-ZA" dirty="0" smtClean="0"/>
              <a:t>blood</a:t>
            </a:r>
          </a:p>
          <a:p>
            <a:endParaRPr lang="en-ZA" dirty="0"/>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3538083" y="4777105"/>
            <a:ext cx="1349375" cy="1661795"/>
          </a:xfrm>
          <a:prstGeom prst="rect">
            <a:avLst/>
          </a:prstGeom>
        </p:spPr>
      </p:pic>
    </p:spTree>
    <p:extLst>
      <p:ext uri="{BB962C8B-B14F-4D97-AF65-F5344CB8AC3E}">
        <p14:creationId xmlns:p14="http://schemas.microsoft.com/office/powerpoint/2010/main" val="16375406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 </a:t>
            </a:r>
            <a:br>
              <a:rPr lang="en-GB" dirty="0"/>
            </a:br>
            <a:r>
              <a:rPr lang="en-ZA" dirty="0" smtClean="0"/>
              <a:t>Management Practices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9" name="Content Placeholder 8"/>
          <p:cNvSpPr>
            <a:spLocks noGrp="1"/>
          </p:cNvSpPr>
          <p:nvPr>
            <p:ph sz="quarter" idx="1"/>
          </p:nvPr>
        </p:nvSpPr>
        <p:spPr/>
        <p:txBody>
          <a:bodyPr/>
          <a:lstStyle/>
          <a:p>
            <a:r>
              <a:rPr lang="en-ZA" dirty="0"/>
              <a:t>Keep gloves, plastic packets and absorbent paper assessable</a:t>
            </a:r>
          </a:p>
          <a:p>
            <a:r>
              <a:rPr lang="en-ZA" dirty="0"/>
              <a:t>Children must be taught never to touch other people’s blood or body fluids</a:t>
            </a:r>
            <a:endParaRPr lang="en-ZA" dirty="0">
              <a:effectLst>
                <a:outerShdw sx="0" sy="0">
                  <a:srgbClr val="000000"/>
                </a:outerShdw>
              </a:effectLst>
            </a:endParaRPr>
          </a:p>
          <a:p>
            <a:pPr lvl="0" fontAlgn="base"/>
            <a:r>
              <a:rPr lang="en-ZA" dirty="0" smtClean="0">
                <a:effectLst>
                  <a:outerShdw sx="0" sy="0">
                    <a:srgbClr val="000000"/>
                  </a:outerShdw>
                </a:effectLst>
              </a:rPr>
              <a:t>Attendance </a:t>
            </a:r>
            <a:r>
              <a:rPr lang="en-ZA" dirty="0">
                <a:effectLst>
                  <a:outerShdw sx="0" sy="0">
                    <a:srgbClr val="000000"/>
                  </a:outerShdw>
                </a:effectLst>
              </a:rPr>
              <a:t>Registers and Incident Books must be accurately maintained.</a:t>
            </a:r>
          </a:p>
          <a:p>
            <a:pPr lvl="0" fontAlgn="base"/>
            <a:r>
              <a:rPr lang="en-ZA" dirty="0">
                <a:effectLst>
                  <a:outerShdw sx="0" sy="0">
                    <a:srgbClr val="000000"/>
                  </a:outerShdw>
                </a:effectLst>
              </a:rPr>
              <a:t>Infection Control Measures are applied to prevent the spread of infections, diseases and conditions viz. diarrhoea, nits and lice.</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472769" y="4377477"/>
            <a:ext cx="1785031" cy="2003851"/>
          </a:xfrm>
          <a:prstGeom prst="rect">
            <a:avLst/>
          </a:prstGeom>
        </p:spPr>
      </p:pic>
    </p:spTree>
    <p:extLst>
      <p:ext uri="{BB962C8B-B14F-4D97-AF65-F5344CB8AC3E}">
        <p14:creationId xmlns:p14="http://schemas.microsoft.com/office/powerpoint/2010/main" val="23563854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 </a:t>
            </a:r>
            <a:r>
              <a:rPr lang="en-GB" dirty="0" smtClean="0"/>
              <a:t/>
            </a:r>
            <a:br>
              <a:rPr lang="en-GB" dirty="0" smtClean="0"/>
            </a:br>
            <a:r>
              <a:rPr lang="en-GB" dirty="0" smtClean="0"/>
              <a:t>Administering Medicines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First make sure you have the correct bottle before giving medicine to children. </a:t>
            </a:r>
            <a:endParaRPr lang="en-ZA" dirty="0" smtClean="0">
              <a:effectLst>
                <a:outerShdw sx="0" sy="0">
                  <a:srgbClr val="000000"/>
                </a:outerShdw>
              </a:effectLst>
            </a:endParaRPr>
          </a:p>
          <a:p>
            <a:pPr lvl="0" fontAlgn="base"/>
            <a:r>
              <a:rPr lang="en-ZA" dirty="0" smtClean="0">
                <a:effectLst>
                  <a:outerShdw sx="0" sy="0">
                    <a:srgbClr val="000000"/>
                  </a:outerShdw>
                </a:effectLst>
              </a:rPr>
              <a:t>Don’t </a:t>
            </a:r>
            <a:r>
              <a:rPr lang="en-ZA" dirty="0">
                <a:effectLst>
                  <a:outerShdw sx="0" sy="0">
                    <a:srgbClr val="000000"/>
                  </a:outerShdw>
                </a:effectLst>
              </a:rPr>
              <a:t>give medicines in the dark. Using the wrong bottle could have tragic results.</a:t>
            </a:r>
          </a:p>
          <a:p>
            <a:pPr lvl="0" fontAlgn="base"/>
            <a:r>
              <a:rPr lang="en-ZA" dirty="0">
                <a:effectLst>
                  <a:outerShdw sx="0" sy="0">
                    <a:srgbClr val="000000"/>
                  </a:outerShdw>
                </a:effectLst>
              </a:rPr>
              <a:t>Read the label</a:t>
            </a:r>
          </a:p>
          <a:p>
            <a:r>
              <a:rPr lang="en-ZA" dirty="0"/>
              <a:t>Measure the dose carefully with a medicine spoon and give only the quantity prescribed </a:t>
            </a:r>
          </a:p>
          <a:p>
            <a:pPr lvl="0" fontAlgn="base"/>
            <a:r>
              <a:rPr lang="en-ZA" dirty="0">
                <a:effectLst>
                  <a:outerShdw sx="0" sy="0">
                    <a:srgbClr val="000000"/>
                  </a:outerShdw>
                </a:effectLst>
              </a:rPr>
              <a:t>Don’t allow a child to take his/her own medicine.</a:t>
            </a:r>
          </a:p>
          <a:p>
            <a:r>
              <a:rPr lang="en-ZA" dirty="0"/>
              <a:t>Do not take medicines or tablets in a child’s presence </a:t>
            </a:r>
          </a:p>
          <a:p>
            <a:pPr lvl="0" fontAlgn="base"/>
            <a:r>
              <a:rPr lang="en-ZA" dirty="0">
                <a:effectLst>
                  <a:outerShdw sx="0" sy="0">
                    <a:srgbClr val="000000"/>
                  </a:outerShdw>
                </a:effectLst>
              </a:rPr>
              <a:t>Always put containers away after use</a:t>
            </a:r>
          </a:p>
          <a:p>
            <a:endParaRPr lang="en-ZA" dirty="0"/>
          </a:p>
        </p:txBody>
      </p:sp>
    </p:spTree>
    <p:extLst>
      <p:ext uri="{BB962C8B-B14F-4D97-AF65-F5344CB8AC3E}">
        <p14:creationId xmlns:p14="http://schemas.microsoft.com/office/powerpoint/2010/main" val="11711233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a:t>
            </a:r>
            <a:r>
              <a:rPr lang="en-GB" dirty="0" smtClean="0"/>
              <a:t>–</a:t>
            </a:r>
            <a:br>
              <a:rPr lang="en-GB" dirty="0" smtClean="0"/>
            </a:br>
            <a:r>
              <a:rPr lang="en-ZA" dirty="0"/>
              <a:t>Storage of </a:t>
            </a:r>
            <a:r>
              <a:rPr lang="en-ZA" dirty="0" smtClean="0"/>
              <a:t>Medicine etc.</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5" name="Content Placeholder 4"/>
          <p:cNvSpPr>
            <a:spLocks noGrp="1"/>
          </p:cNvSpPr>
          <p:nvPr>
            <p:ph sz="quarter" idx="1"/>
          </p:nvPr>
        </p:nvSpPr>
        <p:spPr>
          <a:xfrm>
            <a:off x="467544" y="1413296"/>
            <a:ext cx="8219256" cy="4968032"/>
          </a:xfrm>
        </p:spPr>
        <p:txBody>
          <a:bodyPr>
            <a:normAutofit fontScale="92500" lnSpcReduction="20000"/>
          </a:bodyPr>
          <a:lstStyle/>
          <a:p>
            <a:r>
              <a:rPr lang="en-ZA" dirty="0"/>
              <a:t>The golden rule is: </a:t>
            </a:r>
            <a:r>
              <a:rPr lang="en-ZA" b="1" i="1" dirty="0"/>
              <a:t>Lock up all medicines and potentially dangerous household </a:t>
            </a:r>
            <a:r>
              <a:rPr lang="en-ZA" b="1" i="1" dirty="0" smtClean="0"/>
              <a:t>products</a:t>
            </a:r>
          </a:p>
          <a:p>
            <a:pPr lvl="0" fontAlgn="base"/>
            <a:r>
              <a:rPr lang="en-ZA" dirty="0" smtClean="0">
                <a:effectLst>
                  <a:outerShdw sx="0" sy="0">
                    <a:srgbClr val="000000"/>
                  </a:outerShdw>
                </a:effectLst>
              </a:rPr>
              <a:t>Replace </a:t>
            </a:r>
            <a:r>
              <a:rPr lang="en-ZA" dirty="0">
                <a:effectLst>
                  <a:outerShdw sx="0" sy="0">
                    <a:srgbClr val="000000"/>
                  </a:outerShdw>
                </a:effectLst>
              </a:rPr>
              <a:t>the cap </a:t>
            </a:r>
            <a:r>
              <a:rPr lang="en-ZA" dirty="0" smtClean="0">
                <a:effectLst>
                  <a:outerShdw sx="0" sy="0">
                    <a:srgbClr val="000000"/>
                  </a:outerShdw>
                </a:effectLst>
              </a:rPr>
              <a:t>firmly - </a:t>
            </a:r>
            <a:r>
              <a:rPr lang="en-ZA" dirty="0">
                <a:effectLst>
                  <a:outerShdw sx="0" sy="0">
                    <a:srgbClr val="000000"/>
                  </a:outerShdw>
                </a:effectLst>
              </a:rPr>
              <a:t>Put the container away immediately.</a:t>
            </a:r>
          </a:p>
          <a:p>
            <a:pPr lvl="0" fontAlgn="base"/>
            <a:r>
              <a:rPr lang="en-ZA" dirty="0">
                <a:effectLst>
                  <a:outerShdw sx="0" sy="0">
                    <a:srgbClr val="000000"/>
                  </a:outerShdw>
                </a:effectLst>
              </a:rPr>
              <a:t>Never store potentially harmful products in soft drink bottles, containers or cups used for food or drink. </a:t>
            </a:r>
          </a:p>
          <a:p>
            <a:pPr lvl="0" fontAlgn="base"/>
            <a:r>
              <a:rPr lang="en-ZA" dirty="0">
                <a:effectLst>
                  <a:outerShdw sx="0" sy="0">
                    <a:srgbClr val="000000"/>
                  </a:outerShdw>
                </a:effectLst>
              </a:rPr>
              <a:t>Keep medicines separate from other products.</a:t>
            </a:r>
          </a:p>
          <a:p>
            <a:pPr lvl="0" fontAlgn="base"/>
            <a:r>
              <a:rPr lang="en-ZA" dirty="0">
                <a:effectLst>
                  <a:outerShdw sx="0" sy="0">
                    <a:srgbClr val="000000"/>
                  </a:outerShdw>
                </a:effectLst>
              </a:rPr>
              <a:t>Never store cleaning agents with food – keep them in a locked cupboard.</a:t>
            </a:r>
          </a:p>
          <a:p>
            <a:pPr lvl="0" fontAlgn="base"/>
            <a:r>
              <a:rPr lang="en-ZA" dirty="0">
                <a:effectLst>
                  <a:outerShdw sx="0" sy="0">
                    <a:srgbClr val="000000"/>
                  </a:outerShdw>
                </a:effectLst>
              </a:rPr>
              <a:t>You must know which products in the centre are poisonous or dangerous. </a:t>
            </a:r>
            <a:endParaRPr lang="en-ZA" dirty="0" smtClean="0">
              <a:effectLst>
                <a:outerShdw sx="0" sy="0">
                  <a:srgbClr val="000000"/>
                </a:outerShdw>
              </a:effectLst>
            </a:endParaRPr>
          </a:p>
          <a:p>
            <a:pPr lvl="0" fontAlgn="base"/>
            <a:r>
              <a:rPr lang="en-ZA" dirty="0" smtClean="0">
                <a:effectLst>
                  <a:outerShdw sx="0" sy="0">
                    <a:srgbClr val="000000"/>
                  </a:outerShdw>
                </a:effectLst>
              </a:rPr>
              <a:t>Attractively </a:t>
            </a:r>
            <a:r>
              <a:rPr lang="en-ZA" dirty="0">
                <a:effectLst>
                  <a:outerShdw sx="0" sy="0">
                    <a:srgbClr val="000000"/>
                  </a:outerShdw>
                </a:effectLst>
              </a:rPr>
              <a:t>packaged products that look harmless </a:t>
            </a:r>
            <a:r>
              <a:rPr lang="en-ZA" dirty="0" smtClean="0">
                <a:effectLst>
                  <a:outerShdw sx="0" sy="0">
                    <a:srgbClr val="000000"/>
                  </a:outerShdw>
                </a:effectLst>
              </a:rPr>
              <a:t> but can </a:t>
            </a:r>
            <a:r>
              <a:rPr lang="en-ZA" dirty="0">
                <a:effectLst>
                  <a:outerShdw sx="0" sy="0">
                    <a:srgbClr val="000000"/>
                  </a:outerShdw>
                </a:effectLst>
              </a:rPr>
              <a:t>be dangerous when swallowed by a child. </a:t>
            </a:r>
            <a:endParaRPr lang="en-ZA" dirty="0" smtClean="0">
              <a:effectLst>
                <a:outerShdw sx="0" sy="0">
                  <a:srgbClr val="000000"/>
                </a:outerShdw>
              </a:effectLst>
            </a:endParaRPr>
          </a:p>
          <a:p>
            <a:pPr lvl="0" fontAlgn="base"/>
            <a:r>
              <a:rPr lang="en-ZA" dirty="0" smtClean="0">
                <a:effectLst>
                  <a:outerShdw sx="0" sy="0">
                    <a:srgbClr val="000000"/>
                  </a:outerShdw>
                </a:effectLst>
              </a:rPr>
              <a:t>These products </a:t>
            </a:r>
            <a:r>
              <a:rPr lang="en-ZA" dirty="0">
                <a:effectLst>
                  <a:outerShdw sx="0" sy="0">
                    <a:srgbClr val="000000"/>
                  </a:outerShdw>
                </a:effectLst>
              </a:rPr>
              <a:t>are not labelled as poisonous and contain only the word “Caution” as warning. </a:t>
            </a:r>
            <a:endParaRPr lang="en-ZA" dirty="0" smtClean="0">
              <a:effectLst>
                <a:outerShdw sx="0" sy="0">
                  <a:srgbClr val="000000"/>
                </a:outerShdw>
              </a:effectLst>
            </a:endParaRPr>
          </a:p>
          <a:p>
            <a:pPr lvl="0" fontAlgn="base"/>
            <a:r>
              <a:rPr lang="en-ZA" b="1" i="1" dirty="0" smtClean="0">
                <a:effectLst>
                  <a:outerShdw sx="0" sy="0">
                    <a:srgbClr val="000000"/>
                  </a:outerShdw>
                </a:effectLst>
              </a:rPr>
              <a:t>Remember</a:t>
            </a:r>
            <a:r>
              <a:rPr lang="en-ZA" b="1" i="1" dirty="0">
                <a:effectLst>
                  <a:outerShdw sx="0" sy="0">
                    <a:srgbClr val="000000"/>
                  </a:outerShdw>
                </a:effectLst>
              </a:rPr>
              <a:t>, small children cannot read warnings</a:t>
            </a:r>
            <a:r>
              <a:rPr lang="en-ZA" dirty="0" smtClean="0">
                <a:effectLst>
                  <a:outerShdw sx="0" sy="0">
                    <a:srgbClr val="000000"/>
                  </a:outerShdw>
                </a:effectLst>
              </a:rPr>
              <a:t>.</a:t>
            </a:r>
            <a:endParaRPr lang="en-ZA" dirty="0">
              <a:effectLst>
                <a:outerShdw sx="0" sy="0">
                  <a:srgbClr val="000000"/>
                </a:outerShdw>
              </a:effectLst>
            </a:endParaRPr>
          </a:p>
        </p:txBody>
      </p:sp>
    </p:spTree>
    <p:extLst>
      <p:ext uri="{BB962C8B-B14F-4D97-AF65-F5344CB8AC3E}">
        <p14:creationId xmlns:p14="http://schemas.microsoft.com/office/powerpoint/2010/main" val="32488956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a:t>
            </a:r>
            <a:br>
              <a:rPr lang="en-GB" dirty="0"/>
            </a:br>
            <a:r>
              <a:rPr lang="en-ZA" dirty="0"/>
              <a:t>Disposal of </a:t>
            </a:r>
            <a:r>
              <a:rPr lang="en-ZA" dirty="0" smtClean="0"/>
              <a:t>Medicine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Never throw bottles of medicine in the rubbish bin</a:t>
            </a:r>
          </a:p>
          <a:p>
            <a:pPr lvl="0" fontAlgn="base"/>
            <a:r>
              <a:rPr lang="en-ZA" dirty="0">
                <a:effectLst>
                  <a:outerShdw sx="0" sy="0">
                    <a:srgbClr val="000000"/>
                  </a:outerShdw>
                </a:effectLst>
              </a:rPr>
              <a:t>Dispose of unwanted, left-over medicines and pills by returning them to the local pharmacist. </a:t>
            </a:r>
            <a:endParaRPr lang="en-ZA" dirty="0" smtClean="0">
              <a:effectLst>
                <a:outerShdw sx="0" sy="0">
                  <a:srgbClr val="000000"/>
                </a:outerShdw>
              </a:effectLst>
            </a:endParaRPr>
          </a:p>
          <a:p>
            <a:pPr lvl="0" fontAlgn="base"/>
            <a:r>
              <a:rPr lang="en-ZA" dirty="0" smtClean="0">
                <a:effectLst>
                  <a:outerShdw sx="0" sy="0">
                    <a:srgbClr val="000000"/>
                  </a:outerShdw>
                </a:effectLst>
              </a:rPr>
              <a:t>If </a:t>
            </a:r>
            <a:r>
              <a:rPr lang="en-ZA" dirty="0">
                <a:effectLst>
                  <a:outerShdw sx="0" sy="0">
                    <a:srgbClr val="000000"/>
                  </a:outerShdw>
                </a:effectLst>
              </a:rPr>
              <a:t>this is not possible, flush them down the toilet or wash them down the drain</a:t>
            </a:r>
          </a:p>
          <a:p>
            <a:pPr lvl="0" fontAlgn="base"/>
            <a:r>
              <a:rPr lang="en-ZA" dirty="0">
                <a:effectLst>
                  <a:outerShdw sx="0" sy="0">
                    <a:srgbClr val="000000"/>
                  </a:outerShdw>
                </a:effectLst>
              </a:rPr>
              <a:t>Wash out the empty bottle before putting it in the rubbish bin</a:t>
            </a:r>
          </a:p>
          <a:p>
            <a:endParaRPr lang="en-ZA" dirty="0"/>
          </a:p>
        </p:txBody>
      </p:sp>
      <p:pic>
        <p:nvPicPr>
          <p:cNvPr id="4102" name="Picture 6" descr="Free photo: Pills - Vitamin, Medical, Treatment - Free Downloa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6937" y="4034383"/>
            <a:ext cx="3304394" cy="220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53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686358266"/>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care –</a:t>
            </a:r>
            <a:br>
              <a:rPr lang="en-GB" dirty="0"/>
            </a:br>
            <a:r>
              <a:rPr lang="en-ZA" dirty="0"/>
              <a:t>General </a:t>
            </a:r>
            <a:r>
              <a:rPr lang="en-ZA" dirty="0" smtClean="0"/>
              <a:t>Rules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Never allow children to play with medicine containers, empty or full</a:t>
            </a:r>
          </a:p>
          <a:p>
            <a:pPr lvl="0" fontAlgn="base"/>
            <a:r>
              <a:rPr lang="en-ZA" dirty="0">
                <a:effectLst>
                  <a:outerShdw sx="0" sy="0">
                    <a:srgbClr val="000000"/>
                  </a:outerShdw>
                </a:effectLst>
              </a:rPr>
              <a:t>Teach the children not to eat or drink from bottles or cans left lying about</a:t>
            </a:r>
          </a:p>
          <a:p>
            <a:pPr lvl="0" fontAlgn="base"/>
            <a:r>
              <a:rPr lang="en-ZA" dirty="0">
                <a:effectLst>
                  <a:outerShdw sx="0" sy="0">
                    <a:srgbClr val="000000"/>
                  </a:outerShdw>
                </a:effectLst>
              </a:rPr>
              <a:t>Keep an Emergency telephone numbers list near the telephone</a:t>
            </a:r>
          </a:p>
          <a:p>
            <a:endParaRPr lang="en-ZA" dirty="0"/>
          </a:p>
        </p:txBody>
      </p:sp>
      <p:pic>
        <p:nvPicPr>
          <p:cNvPr id="6146" name="Picture 2" descr="IMPORTANT INFO REQUIRED ASAP - Douglas Valley Nurse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811" y="3801853"/>
            <a:ext cx="3302981" cy="229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15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021795"/>
            <a:ext cx="2762837" cy="1008000"/>
          </a:xfrm>
        </p:spPr>
        <p:txBody>
          <a:bodyPr>
            <a:noAutofit/>
          </a:bodyPr>
          <a:lstStyle/>
          <a:p>
            <a:r>
              <a:rPr lang="en-GB" sz="3200" dirty="0"/>
              <a:t>Health care </a:t>
            </a:r>
            <a:r>
              <a:rPr lang="en-GB" sz="3200" dirty="0" smtClean="0"/>
              <a:t>–</a:t>
            </a:r>
            <a:br>
              <a:rPr lang="en-GB" sz="3200" dirty="0" smtClean="0"/>
            </a:br>
            <a:r>
              <a:rPr lang="en-ZA" sz="3200" dirty="0" smtClean="0"/>
              <a:t>Medicine </a:t>
            </a:r>
            <a:r>
              <a:rPr lang="en-ZA" sz="3200" dirty="0"/>
              <a:t>Administration </a:t>
            </a:r>
            <a:r>
              <a:rPr lang="en-ZA" sz="3200" dirty="0" smtClean="0"/>
              <a:t>Chart</a:t>
            </a:r>
            <a:endParaRPr lang="en-ZA" sz="3200"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131</a:t>
            </a:fld>
            <a:endParaRPr lang="en-ZA" dirty="0"/>
          </a:p>
        </p:txBody>
      </p:sp>
      <p:pic>
        <p:nvPicPr>
          <p:cNvPr id="7172" name="Picture 4" descr="Free Clipboard Cliparts, Download Free Clip Art, Free Clip Art 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141" y="99610"/>
            <a:ext cx="4566966" cy="62817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a:xfrm>
            <a:off x="3600251" y="1861367"/>
            <a:ext cx="3875856" cy="4000589"/>
          </a:xfrm>
        </p:spPr>
        <p:txBody>
          <a:bodyPr/>
          <a:lstStyle/>
          <a:p>
            <a:r>
              <a:rPr lang="en-ZA" dirty="0"/>
              <a:t>Name of Child</a:t>
            </a:r>
          </a:p>
          <a:p>
            <a:r>
              <a:rPr lang="en-ZA" dirty="0"/>
              <a:t>Name of Medicine</a:t>
            </a:r>
          </a:p>
          <a:p>
            <a:r>
              <a:rPr lang="en-ZA" dirty="0"/>
              <a:t>Instruction of Parent: </a:t>
            </a:r>
            <a:r>
              <a:rPr lang="en-ZA" sz="1800" dirty="0"/>
              <a:t>(Frequency, dosage/volume</a:t>
            </a:r>
          </a:p>
          <a:p>
            <a:r>
              <a:rPr lang="en-ZA" dirty="0"/>
              <a:t>Signature of Parent                                                                                          </a:t>
            </a:r>
            <a:r>
              <a:rPr lang="en-ZA" dirty="0" smtClean="0"/>
              <a:t>Signature </a:t>
            </a:r>
            <a:r>
              <a:rPr lang="en-ZA" dirty="0"/>
              <a:t>of Caregiver </a:t>
            </a:r>
            <a:endParaRPr lang="en-ZA" dirty="0" smtClean="0"/>
          </a:p>
          <a:p>
            <a:r>
              <a:rPr lang="en-ZA" dirty="0" smtClean="0"/>
              <a:t>Dates                                        </a:t>
            </a:r>
            <a:endParaRPr lang="en-ZA" dirty="0"/>
          </a:p>
          <a:p>
            <a:endParaRPr lang="en-ZA" dirty="0"/>
          </a:p>
        </p:txBody>
      </p:sp>
    </p:spTree>
    <p:extLst>
      <p:ext uri="{BB962C8B-B14F-4D97-AF65-F5344CB8AC3E}">
        <p14:creationId xmlns:p14="http://schemas.microsoft.com/office/powerpoint/2010/main" val="42931909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rying Baby Transparent Background Free #697574 - PNG Images - PNG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078" y="1570670"/>
            <a:ext cx="3443307" cy="34994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Childhood </a:t>
            </a:r>
            <a:r>
              <a:rPr lang="en-GB" dirty="0" smtClean="0"/>
              <a:t>Illnesses - Signs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5" name="Content Placeholder 4"/>
          <p:cNvSpPr>
            <a:spLocks noGrp="1"/>
          </p:cNvSpPr>
          <p:nvPr>
            <p:ph sz="quarter" idx="1"/>
          </p:nvPr>
        </p:nvSpPr>
        <p:spPr>
          <a:xfrm>
            <a:off x="467544" y="1413296"/>
            <a:ext cx="5884270" cy="4680000"/>
          </a:xfrm>
        </p:spPr>
        <p:txBody>
          <a:bodyPr>
            <a:normAutofit/>
          </a:bodyPr>
          <a:lstStyle/>
          <a:p>
            <a:r>
              <a:rPr lang="en-ZA" dirty="0"/>
              <a:t>Is there a change in the baby’s behaviour? </a:t>
            </a:r>
            <a:endParaRPr lang="en-ZA" dirty="0" smtClean="0"/>
          </a:p>
          <a:p>
            <a:pPr lvl="1"/>
            <a:r>
              <a:rPr lang="en-ZA" dirty="0" smtClean="0"/>
              <a:t>Is </a:t>
            </a:r>
            <a:r>
              <a:rPr lang="en-ZA" dirty="0"/>
              <a:t>the baby crying more than usual? </a:t>
            </a:r>
            <a:endParaRPr lang="en-ZA" dirty="0" smtClean="0"/>
          </a:p>
          <a:p>
            <a:pPr lvl="1"/>
            <a:r>
              <a:rPr lang="en-ZA" dirty="0" smtClean="0"/>
              <a:t>Has </a:t>
            </a:r>
            <a:r>
              <a:rPr lang="en-ZA" dirty="0"/>
              <a:t>the tone of the cry changed? </a:t>
            </a:r>
            <a:endParaRPr lang="en-ZA" dirty="0" smtClean="0"/>
          </a:p>
          <a:p>
            <a:pPr lvl="1"/>
            <a:r>
              <a:rPr lang="en-ZA" dirty="0" smtClean="0"/>
              <a:t>Is </a:t>
            </a:r>
            <a:r>
              <a:rPr lang="en-ZA" dirty="0"/>
              <a:t>the crying at a different time of day than usual? </a:t>
            </a:r>
            <a:endParaRPr lang="en-ZA" dirty="0" smtClean="0"/>
          </a:p>
          <a:p>
            <a:pPr lvl="1"/>
            <a:r>
              <a:rPr lang="en-ZA" dirty="0" smtClean="0"/>
              <a:t>Is </a:t>
            </a:r>
            <a:r>
              <a:rPr lang="en-ZA" dirty="0"/>
              <a:t>the baby more irritable than usual? </a:t>
            </a:r>
            <a:endParaRPr lang="en-ZA" dirty="0" smtClean="0"/>
          </a:p>
          <a:p>
            <a:pPr lvl="1"/>
            <a:r>
              <a:rPr lang="en-ZA" dirty="0" smtClean="0"/>
              <a:t>Is </a:t>
            </a:r>
            <a:r>
              <a:rPr lang="en-ZA" dirty="0"/>
              <a:t>the baby sleeping more or less than usual? </a:t>
            </a:r>
            <a:endParaRPr lang="en-ZA" dirty="0" smtClean="0"/>
          </a:p>
          <a:p>
            <a:pPr lvl="1"/>
            <a:r>
              <a:rPr lang="en-ZA" dirty="0" smtClean="0"/>
              <a:t>Does </a:t>
            </a:r>
            <a:r>
              <a:rPr lang="en-ZA" dirty="0"/>
              <a:t>the baby seem lethargic or listless</a:t>
            </a:r>
          </a:p>
        </p:txBody>
      </p:sp>
    </p:spTree>
    <p:extLst>
      <p:ext uri="{BB962C8B-B14F-4D97-AF65-F5344CB8AC3E}">
        <p14:creationId xmlns:p14="http://schemas.microsoft.com/office/powerpoint/2010/main" val="23205341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Childhood Illnesses - Signs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5" name="Content Placeholder 4"/>
          <p:cNvSpPr>
            <a:spLocks noGrp="1"/>
          </p:cNvSpPr>
          <p:nvPr>
            <p:ph sz="quarter" idx="1"/>
          </p:nvPr>
        </p:nvSpPr>
        <p:spPr/>
        <p:txBody>
          <a:bodyPr>
            <a:normAutofit lnSpcReduction="10000"/>
          </a:bodyPr>
          <a:lstStyle/>
          <a:p>
            <a:pPr lvl="0"/>
            <a:r>
              <a:rPr lang="en-ZA" dirty="0">
                <a:effectLst>
                  <a:outerShdw sx="0" sy="0">
                    <a:srgbClr val="000000"/>
                  </a:outerShdw>
                </a:effectLst>
              </a:rPr>
              <a:t>Has the baby’s appetite or digestion changed</a:t>
            </a:r>
            <a:r>
              <a:rPr lang="en-ZA" dirty="0" smtClean="0">
                <a:effectLst>
                  <a:outerShdw sx="0" sy="0">
                    <a:srgbClr val="000000"/>
                  </a:outerShdw>
                </a:effectLst>
              </a:rPr>
              <a:t>?</a:t>
            </a:r>
          </a:p>
          <a:p>
            <a:pPr lvl="1"/>
            <a:r>
              <a:rPr lang="en-ZA" dirty="0" smtClean="0">
                <a:effectLst>
                  <a:outerShdw sx="0" sy="0">
                    <a:srgbClr val="000000"/>
                  </a:outerShdw>
                </a:effectLst>
              </a:rPr>
              <a:t> </a:t>
            </a:r>
            <a:r>
              <a:rPr lang="en-ZA" dirty="0">
                <a:effectLst>
                  <a:outerShdw sx="0" sy="0">
                    <a:srgbClr val="000000"/>
                  </a:outerShdw>
                </a:effectLst>
              </a:rPr>
              <a:t>Is the baby eating less than usual? </a:t>
            </a:r>
            <a:endParaRPr lang="en-ZA" dirty="0" smtClean="0">
              <a:effectLst>
                <a:outerShdw sx="0" sy="0">
                  <a:srgbClr val="000000"/>
                </a:outerShdw>
              </a:effectLst>
            </a:endParaRPr>
          </a:p>
          <a:p>
            <a:pPr lvl="1"/>
            <a:r>
              <a:rPr lang="en-ZA" dirty="0" smtClean="0">
                <a:effectLst>
                  <a:outerShdw sx="0" sy="0">
                    <a:srgbClr val="000000"/>
                  </a:outerShdw>
                </a:effectLst>
              </a:rPr>
              <a:t>Has </a:t>
            </a:r>
            <a:r>
              <a:rPr lang="en-ZA" dirty="0">
                <a:effectLst>
                  <a:outerShdw sx="0" sy="0">
                    <a:srgbClr val="000000"/>
                  </a:outerShdw>
                </a:effectLst>
              </a:rPr>
              <a:t>the baby vomited more than once? </a:t>
            </a:r>
            <a:endParaRPr lang="en-ZA" dirty="0" smtClean="0">
              <a:effectLst>
                <a:outerShdw sx="0" sy="0">
                  <a:srgbClr val="000000"/>
                </a:outerShdw>
              </a:effectLst>
            </a:endParaRPr>
          </a:p>
          <a:p>
            <a:pPr lvl="1"/>
            <a:r>
              <a:rPr lang="en-ZA" dirty="0" smtClean="0">
                <a:effectLst>
                  <a:outerShdw sx="0" sy="0">
                    <a:srgbClr val="000000"/>
                  </a:outerShdw>
                </a:effectLst>
              </a:rPr>
              <a:t>If </a:t>
            </a:r>
            <a:r>
              <a:rPr lang="en-ZA" dirty="0">
                <a:effectLst>
                  <a:outerShdw sx="0" sy="0">
                    <a:srgbClr val="000000"/>
                  </a:outerShdw>
                </a:effectLst>
              </a:rPr>
              <a:t>the baby is vomiting, is the vomiting forceful? (This is called projectile vomiting.) </a:t>
            </a:r>
            <a:endParaRPr lang="en-ZA" dirty="0" smtClean="0">
              <a:effectLst>
                <a:outerShdw sx="0" sy="0">
                  <a:srgbClr val="000000"/>
                </a:outerShdw>
              </a:effectLst>
            </a:endParaRPr>
          </a:p>
          <a:p>
            <a:pPr lvl="1"/>
            <a:r>
              <a:rPr lang="en-ZA" dirty="0" smtClean="0">
                <a:effectLst>
                  <a:outerShdw sx="0" sy="0">
                    <a:srgbClr val="000000"/>
                  </a:outerShdw>
                </a:effectLst>
              </a:rPr>
              <a:t>Are </a:t>
            </a:r>
            <a:r>
              <a:rPr lang="en-ZA" dirty="0">
                <a:effectLst>
                  <a:outerShdw sx="0" sy="0">
                    <a:srgbClr val="000000"/>
                  </a:outerShdw>
                </a:effectLst>
              </a:rPr>
              <a:t>there signs of constipation? That is, are the stools hard or more solid than usual? </a:t>
            </a:r>
            <a:endParaRPr lang="en-ZA" dirty="0" smtClean="0">
              <a:effectLst>
                <a:outerShdw sx="0" sy="0">
                  <a:srgbClr val="000000"/>
                </a:outerShdw>
              </a:effectLst>
            </a:endParaRPr>
          </a:p>
          <a:p>
            <a:pPr lvl="1"/>
            <a:r>
              <a:rPr lang="en-ZA" dirty="0" smtClean="0">
                <a:effectLst>
                  <a:outerShdw sx="0" sy="0">
                    <a:srgbClr val="000000"/>
                  </a:outerShdw>
                </a:effectLst>
              </a:rPr>
              <a:t>Are </a:t>
            </a:r>
            <a:r>
              <a:rPr lang="en-ZA" dirty="0">
                <a:effectLst>
                  <a:outerShdw sx="0" sy="0">
                    <a:srgbClr val="000000"/>
                  </a:outerShdw>
                </a:effectLst>
              </a:rPr>
              <a:t>there signs of </a:t>
            </a:r>
            <a:r>
              <a:rPr lang="en-ZA" dirty="0" err="1">
                <a:effectLst>
                  <a:outerShdw sx="0" sy="0">
                    <a:srgbClr val="000000"/>
                  </a:outerShdw>
                </a:effectLst>
              </a:rPr>
              <a:t>diarrhea</a:t>
            </a:r>
            <a:r>
              <a:rPr lang="en-ZA" dirty="0">
                <a:effectLst>
                  <a:outerShdw sx="0" sy="0">
                    <a:srgbClr val="000000"/>
                  </a:outerShdw>
                </a:effectLst>
              </a:rPr>
              <a:t>? That is, are the stools watery, or more runny than usual? </a:t>
            </a:r>
            <a:endParaRPr lang="en-ZA" dirty="0" smtClean="0">
              <a:effectLst>
                <a:outerShdw sx="0" sy="0">
                  <a:srgbClr val="000000"/>
                </a:outerShdw>
              </a:effectLst>
            </a:endParaRPr>
          </a:p>
          <a:p>
            <a:pPr lvl="1"/>
            <a:r>
              <a:rPr lang="en-ZA" dirty="0" smtClean="0">
                <a:effectLst>
                  <a:outerShdw sx="0" sy="0">
                    <a:srgbClr val="000000"/>
                  </a:outerShdw>
                </a:effectLst>
              </a:rPr>
              <a:t>Are </a:t>
            </a:r>
            <a:r>
              <a:rPr lang="en-ZA" dirty="0">
                <a:effectLst>
                  <a:outerShdw sx="0" sy="0">
                    <a:srgbClr val="000000"/>
                  </a:outerShdw>
                </a:effectLst>
              </a:rPr>
              <a:t>they more frequent than usual? </a:t>
            </a:r>
            <a:endParaRPr lang="en-ZA" dirty="0" smtClean="0">
              <a:effectLst>
                <a:outerShdw sx="0" sy="0">
                  <a:srgbClr val="000000"/>
                </a:outerShdw>
              </a:effectLst>
            </a:endParaRPr>
          </a:p>
          <a:p>
            <a:pPr lvl="1"/>
            <a:r>
              <a:rPr lang="en-ZA" dirty="0" smtClean="0">
                <a:effectLst>
                  <a:outerShdw sx="0" sy="0">
                    <a:srgbClr val="000000"/>
                  </a:outerShdw>
                </a:effectLst>
              </a:rPr>
              <a:t>Is </a:t>
            </a:r>
            <a:r>
              <a:rPr lang="en-ZA" dirty="0">
                <a:effectLst>
                  <a:outerShdw sx="0" sy="0">
                    <a:srgbClr val="000000"/>
                  </a:outerShdw>
                </a:effectLst>
              </a:rPr>
              <a:t>the baby urinating less frequently than usual? Has the colour of the urine changed? </a:t>
            </a:r>
          </a:p>
          <a:p>
            <a:endParaRPr lang="en-ZA" dirty="0"/>
          </a:p>
        </p:txBody>
      </p:sp>
    </p:spTree>
    <p:extLst>
      <p:ext uri="{BB962C8B-B14F-4D97-AF65-F5344CB8AC3E}">
        <p14:creationId xmlns:p14="http://schemas.microsoft.com/office/powerpoint/2010/main" val="32757695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Childhood Illnesses - Signs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5" name="Content Placeholder 4"/>
          <p:cNvSpPr>
            <a:spLocks noGrp="1"/>
          </p:cNvSpPr>
          <p:nvPr>
            <p:ph sz="quarter" idx="1"/>
          </p:nvPr>
        </p:nvSpPr>
        <p:spPr/>
        <p:txBody>
          <a:bodyPr>
            <a:normAutofit lnSpcReduction="10000"/>
          </a:bodyPr>
          <a:lstStyle/>
          <a:p>
            <a:pPr lvl="0" fontAlgn="base"/>
            <a:r>
              <a:rPr lang="en-ZA" dirty="0">
                <a:effectLst>
                  <a:outerShdw sx="0" sy="0">
                    <a:srgbClr val="000000"/>
                  </a:outerShdw>
                </a:effectLst>
              </a:rPr>
              <a:t>Has there been a change in the baby’s breathing? </a:t>
            </a:r>
            <a:endParaRPr lang="en-ZA" dirty="0" smtClean="0">
              <a:effectLst>
                <a:outerShdw sx="0" sy="0">
                  <a:srgbClr val="000000"/>
                </a:outerShdw>
              </a:effectLst>
            </a:endParaRPr>
          </a:p>
          <a:p>
            <a:pPr lvl="1" fontAlgn="base"/>
            <a:r>
              <a:rPr lang="en-ZA" dirty="0" smtClean="0">
                <a:effectLst>
                  <a:outerShdw sx="0" sy="0">
                    <a:srgbClr val="000000"/>
                  </a:outerShdw>
                </a:effectLst>
              </a:rPr>
              <a:t>Does </a:t>
            </a:r>
            <a:r>
              <a:rPr lang="en-ZA" dirty="0">
                <a:effectLst>
                  <a:outerShdw sx="0" sy="0">
                    <a:srgbClr val="000000"/>
                  </a:outerShdw>
                </a:effectLst>
              </a:rPr>
              <a:t>the baby seem to have trouble breathing? </a:t>
            </a:r>
            <a:endParaRPr lang="en-ZA" dirty="0" smtClean="0">
              <a:effectLst>
                <a:outerShdw sx="0" sy="0">
                  <a:srgbClr val="000000"/>
                </a:outerShdw>
              </a:effectLst>
            </a:endParaRPr>
          </a:p>
          <a:p>
            <a:pPr lvl="1" fontAlgn="base"/>
            <a:r>
              <a:rPr lang="en-ZA" dirty="0" smtClean="0">
                <a:effectLst>
                  <a:outerShdw sx="0" sy="0">
                    <a:srgbClr val="000000"/>
                  </a:outerShdw>
                </a:effectLst>
              </a:rPr>
              <a:t>Does </a:t>
            </a:r>
            <a:r>
              <a:rPr lang="en-ZA" dirty="0">
                <a:effectLst>
                  <a:outerShdw sx="0" sy="0">
                    <a:srgbClr val="000000"/>
                  </a:outerShdw>
                </a:effectLst>
              </a:rPr>
              <a:t>the baby sound congested? </a:t>
            </a:r>
            <a:endParaRPr lang="en-ZA" dirty="0" smtClean="0">
              <a:effectLst>
                <a:outerShdw sx="0" sy="0">
                  <a:srgbClr val="000000"/>
                </a:outerShdw>
              </a:effectLst>
            </a:endParaRPr>
          </a:p>
          <a:p>
            <a:pPr lvl="1" fontAlgn="base"/>
            <a:r>
              <a:rPr lang="en-ZA" dirty="0" smtClean="0">
                <a:effectLst>
                  <a:outerShdw sx="0" sy="0">
                    <a:srgbClr val="000000"/>
                  </a:outerShdw>
                </a:effectLst>
              </a:rPr>
              <a:t>Does </a:t>
            </a:r>
            <a:r>
              <a:rPr lang="en-ZA" dirty="0">
                <a:effectLst>
                  <a:outerShdw sx="0" sy="0">
                    <a:srgbClr val="000000"/>
                  </a:outerShdw>
                </a:effectLst>
              </a:rPr>
              <a:t>the baby have a runny or stuffy nose? </a:t>
            </a:r>
            <a:endParaRPr lang="en-ZA" dirty="0" smtClean="0">
              <a:effectLst>
                <a:outerShdw sx="0" sy="0">
                  <a:srgbClr val="000000"/>
                </a:outerShdw>
              </a:effectLst>
            </a:endParaRPr>
          </a:p>
          <a:p>
            <a:pPr lvl="1" fontAlgn="base"/>
            <a:r>
              <a:rPr lang="en-ZA" dirty="0" smtClean="0">
                <a:effectLst>
                  <a:outerShdw sx="0" sy="0">
                    <a:srgbClr val="000000"/>
                  </a:outerShdw>
                </a:effectLst>
              </a:rPr>
              <a:t>Is </a:t>
            </a:r>
            <a:r>
              <a:rPr lang="en-ZA" dirty="0">
                <a:effectLst>
                  <a:outerShdw sx="0" sy="0">
                    <a:srgbClr val="000000"/>
                  </a:outerShdw>
                </a:effectLst>
              </a:rPr>
              <a:t>the baby coughing?</a:t>
            </a:r>
          </a:p>
          <a:p>
            <a:pPr lvl="0" fontAlgn="base"/>
            <a:r>
              <a:rPr lang="en-ZA" dirty="0">
                <a:effectLst>
                  <a:outerShdw sx="0" sy="0">
                    <a:srgbClr val="000000"/>
                  </a:outerShdw>
                </a:effectLst>
              </a:rPr>
              <a:t>How does the baby look? </a:t>
            </a:r>
            <a:endParaRPr lang="en-ZA" dirty="0" smtClean="0">
              <a:effectLst>
                <a:outerShdw sx="0" sy="0">
                  <a:srgbClr val="000000"/>
                </a:outerShdw>
              </a:effectLst>
            </a:endParaRPr>
          </a:p>
          <a:p>
            <a:pPr lvl="1" fontAlgn="base"/>
            <a:r>
              <a:rPr lang="en-ZA" dirty="0" smtClean="0">
                <a:effectLst>
                  <a:outerShdw sx="0" sy="0">
                    <a:srgbClr val="000000"/>
                  </a:outerShdw>
                </a:effectLst>
              </a:rPr>
              <a:t>Is </a:t>
            </a:r>
            <a:r>
              <a:rPr lang="en-ZA" dirty="0">
                <a:effectLst>
                  <a:outerShdw sx="0" sy="0">
                    <a:srgbClr val="000000"/>
                  </a:outerShdw>
                </a:effectLst>
              </a:rPr>
              <a:t>the baby’s skin pale or flushed? </a:t>
            </a:r>
            <a:endParaRPr lang="en-ZA" dirty="0" smtClean="0">
              <a:effectLst>
                <a:outerShdw sx="0" sy="0">
                  <a:srgbClr val="000000"/>
                </a:outerShdw>
              </a:effectLst>
            </a:endParaRPr>
          </a:p>
          <a:p>
            <a:pPr lvl="1" fontAlgn="base"/>
            <a:r>
              <a:rPr lang="en-ZA" dirty="0" smtClean="0">
                <a:effectLst>
                  <a:outerShdw sx="0" sy="0">
                    <a:srgbClr val="000000"/>
                  </a:outerShdw>
                </a:effectLst>
              </a:rPr>
              <a:t>Is </a:t>
            </a:r>
            <a:r>
              <a:rPr lang="en-ZA" dirty="0">
                <a:effectLst>
                  <a:outerShdw sx="0" sy="0">
                    <a:srgbClr val="000000"/>
                  </a:outerShdw>
                </a:effectLst>
              </a:rPr>
              <a:t>there a rash anywhere on the baby’s body? </a:t>
            </a:r>
            <a:endParaRPr lang="en-ZA" dirty="0" smtClean="0">
              <a:effectLst>
                <a:outerShdw sx="0" sy="0">
                  <a:srgbClr val="000000"/>
                </a:outerShdw>
              </a:effectLst>
            </a:endParaRPr>
          </a:p>
          <a:p>
            <a:pPr lvl="1" fontAlgn="base"/>
            <a:r>
              <a:rPr lang="en-ZA" dirty="0" smtClean="0">
                <a:effectLst>
                  <a:outerShdw sx="0" sy="0">
                    <a:srgbClr val="000000"/>
                  </a:outerShdw>
                </a:effectLst>
              </a:rPr>
              <a:t>Do </a:t>
            </a:r>
            <a:r>
              <a:rPr lang="en-ZA" dirty="0">
                <a:effectLst>
                  <a:outerShdw sx="0" sy="0">
                    <a:srgbClr val="000000"/>
                  </a:outerShdw>
                </a:effectLst>
              </a:rPr>
              <a:t>the baby’s eyes look glassy or dull</a:t>
            </a:r>
            <a:r>
              <a:rPr lang="en-ZA" dirty="0" smtClean="0">
                <a:effectLst>
                  <a:outerShdw sx="0" sy="0">
                    <a:srgbClr val="000000"/>
                  </a:outerShdw>
                </a:effectLst>
              </a:rPr>
              <a:t>?</a:t>
            </a:r>
          </a:p>
          <a:p>
            <a:pPr lvl="1" fontAlgn="base"/>
            <a:r>
              <a:rPr lang="en-ZA" dirty="0" smtClean="0">
                <a:effectLst>
                  <a:outerShdw sx="0" sy="0">
                    <a:srgbClr val="000000"/>
                  </a:outerShdw>
                </a:effectLst>
              </a:rPr>
              <a:t> </a:t>
            </a:r>
            <a:r>
              <a:rPr lang="en-ZA" dirty="0">
                <a:effectLst>
                  <a:outerShdw sx="0" sy="0">
                    <a:srgbClr val="000000"/>
                  </a:outerShdw>
                </a:effectLst>
              </a:rPr>
              <a:t>Is there any discharge from the eyes?</a:t>
            </a:r>
          </a:p>
          <a:p>
            <a:pPr lvl="0" fontAlgn="base"/>
            <a:r>
              <a:rPr lang="en-ZA" dirty="0">
                <a:effectLst>
                  <a:outerShdw sx="0" sy="0">
                    <a:srgbClr val="000000"/>
                  </a:outerShdw>
                </a:effectLst>
              </a:rPr>
              <a:t>Does the baby have a fever? A general rule is that a baby has a fever if his/her temperature is over 37.5.</a:t>
            </a:r>
          </a:p>
          <a:p>
            <a:endParaRPr lang="en-ZA" dirty="0"/>
          </a:p>
        </p:txBody>
      </p:sp>
      <p:pic>
        <p:nvPicPr>
          <p:cNvPr id="25602" name="Picture 2" descr="Free Thermometer Clipart, Download Free Clip Art, Free Clip Art 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938" y="815021"/>
            <a:ext cx="1045862" cy="402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964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If concerned – call the mother!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5" name="Content Placeholder 4"/>
          <p:cNvSpPr>
            <a:spLocks noGrp="1"/>
          </p:cNvSpPr>
          <p:nvPr>
            <p:ph sz="quarter" idx="1"/>
          </p:nvPr>
        </p:nvSpPr>
        <p:spPr/>
        <p:txBody>
          <a:bodyPr/>
          <a:lstStyle/>
          <a:p>
            <a:pPr marL="0" indent="0" fontAlgn="t">
              <a:buNone/>
            </a:pPr>
            <a:r>
              <a:rPr lang="en-US" dirty="0" smtClean="0"/>
              <a:t>Describe</a:t>
            </a:r>
            <a:r>
              <a:rPr lang="en-US" dirty="0"/>
              <a:t>:</a:t>
            </a:r>
            <a:endParaRPr lang="en-ZA" dirty="0"/>
          </a:p>
          <a:p>
            <a:pPr lvl="0" fontAlgn="base"/>
            <a:r>
              <a:rPr lang="en-ZA" dirty="0">
                <a:effectLst>
                  <a:outerShdw sx="0" sy="0">
                    <a:srgbClr val="000000"/>
                  </a:outerShdw>
                </a:effectLst>
              </a:rPr>
              <a:t>The signs of illness about which you are concerned </a:t>
            </a:r>
          </a:p>
          <a:p>
            <a:pPr lvl="0" fontAlgn="base"/>
            <a:r>
              <a:rPr lang="en-ZA" dirty="0">
                <a:effectLst>
                  <a:outerShdw sx="0" sy="0">
                    <a:srgbClr val="000000"/>
                  </a:outerShdw>
                </a:effectLst>
              </a:rPr>
              <a:t>How long the signs have been present </a:t>
            </a:r>
          </a:p>
          <a:p>
            <a:endParaRPr lang="en-ZA" dirty="0"/>
          </a:p>
          <a:p>
            <a:endParaRPr lang="en-ZA" dirty="0"/>
          </a:p>
          <a:p>
            <a:r>
              <a:rPr lang="en-ZA" dirty="0"/>
              <a:t>If the mother cannot leave her workplace, </a:t>
            </a:r>
            <a:endParaRPr lang="en-ZA" dirty="0" smtClean="0"/>
          </a:p>
          <a:p>
            <a:pPr lvl="1"/>
            <a:r>
              <a:rPr lang="en-ZA" dirty="0" smtClean="0"/>
              <a:t>she </a:t>
            </a:r>
            <a:r>
              <a:rPr lang="en-ZA" dirty="0"/>
              <a:t>might then ask you to take the baby to the doctor or </a:t>
            </a:r>
          </a:p>
          <a:p>
            <a:pPr lvl="1"/>
            <a:r>
              <a:rPr lang="en-ZA" dirty="0" smtClean="0"/>
              <a:t>call </a:t>
            </a:r>
            <a:r>
              <a:rPr lang="en-ZA" dirty="0"/>
              <a:t>in the doctor that the facility usually uses. </a:t>
            </a:r>
            <a:endParaRPr lang="en-ZA" dirty="0" smtClean="0"/>
          </a:p>
          <a:p>
            <a:pPr lvl="1"/>
            <a:r>
              <a:rPr lang="en-ZA" dirty="0" smtClean="0"/>
              <a:t>Be </a:t>
            </a:r>
            <a:r>
              <a:rPr lang="en-ZA" dirty="0"/>
              <a:t>very precise when you describe to the doctor what you are worried about. </a:t>
            </a:r>
          </a:p>
        </p:txBody>
      </p:sp>
      <p:pic>
        <p:nvPicPr>
          <p:cNvPr id="26626" name="Picture 2" descr="Telephone Clip Art Black And White | Clipart Panda - Free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1932" y="2252842"/>
            <a:ext cx="1542597" cy="184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7277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Acute </a:t>
            </a:r>
            <a:r>
              <a:rPr lang="en-GB" dirty="0" smtClean="0"/>
              <a:t>Diseases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9" name="Content Placeholder 8"/>
          <p:cNvSpPr>
            <a:spLocks noGrp="1"/>
          </p:cNvSpPr>
          <p:nvPr>
            <p:ph sz="quarter" idx="1"/>
          </p:nvPr>
        </p:nvSpPr>
        <p:spPr>
          <a:xfrm>
            <a:off x="1968500" y="2420888"/>
            <a:ext cx="6502400" cy="3789412"/>
          </a:xfrm>
        </p:spPr>
        <p:txBody>
          <a:bodyPr>
            <a:normAutofit fontScale="92500" lnSpcReduction="10000"/>
          </a:bodyPr>
          <a:lstStyle/>
          <a:p>
            <a:r>
              <a:rPr lang="en-GB" b="1" dirty="0"/>
              <a:t>Acute diseases</a:t>
            </a:r>
            <a:r>
              <a:rPr lang="en-GB" dirty="0"/>
              <a:t>: A </a:t>
            </a:r>
            <a:r>
              <a:rPr lang="en-ZA" dirty="0" smtClean="0"/>
              <a:t>sudden </a:t>
            </a:r>
            <a:r>
              <a:rPr lang="en-ZA" dirty="0"/>
              <a:t>onset of symptoms that are usually </a:t>
            </a:r>
            <a:r>
              <a:rPr lang="en-ZA" dirty="0" smtClean="0"/>
              <a:t>severe - usually heals fast</a:t>
            </a:r>
          </a:p>
          <a:p>
            <a:r>
              <a:rPr lang="en-ZA" dirty="0"/>
              <a:t>Examples of acute diseases </a:t>
            </a:r>
            <a:r>
              <a:rPr lang="en-ZA" dirty="0" smtClean="0"/>
              <a:t>are:</a:t>
            </a:r>
            <a:endParaRPr lang="en-ZA" dirty="0"/>
          </a:p>
          <a:p>
            <a:pPr lvl="1" fontAlgn="base"/>
            <a:r>
              <a:rPr lang="en-ZA" dirty="0">
                <a:effectLst>
                  <a:outerShdw sx="0" sy="0">
                    <a:srgbClr val="000000"/>
                  </a:outerShdw>
                </a:effectLst>
              </a:rPr>
              <a:t>Earache</a:t>
            </a:r>
          </a:p>
          <a:p>
            <a:pPr lvl="1" fontAlgn="base"/>
            <a:r>
              <a:rPr lang="en-ZA" dirty="0">
                <a:effectLst>
                  <a:outerShdw sx="0" sy="0">
                    <a:srgbClr val="000000"/>
                  </a:outerShdw>
                </a:effectLst>
              </a:rPr>
              <a:t>Sore throat</a:t>
            </a:r>
          </a:p>
          <a:p>
            <a:pPr lvl="1" fontAlgn="base"/>
            <a:r>
              <a:rPr lang="en-ZA" dirty="0">
                <a:effectLst>
                  <a:outerShdw sx="0" sy="0">
                    <a:srgbClr val="000000"/>
                  </a:outerShdw>
                </a:effectLst>
              </a:rPr>
              <a:t>Cough</a:t>
            </a:r>
          </a:p>
          <a:p>
            <a:pPr lvl="1" fontAlgn="base"/>
            <a:r>
              <a:rPr lang="en-ZA" dirty="0">
                <a:effectLst>
                  <a:outerShdw sx="0" sy="0">
                    <a:srgbClr val="000000"/>
                  </a:outerShdw>
                </a:effectLst>
              </a:rPr>
              <a:t>Croup</a:t>
            </a:r>
          </a:p>
          <a:p>
            <a:pPr lvl="1" fontAlgn="base"/>
            <a:r>
              <a:rPr lang="en-ZA" dirty="0">
                <a:effectLst>
                  <a:outerShdw sx="0" sy="0">
                    <a:srgbClr val="000000"/>
                  </a:outerShdw>
                </a:effectLst>
              </a:rPr>
              <a:t>Chicken pox</a:t>
            </a:r>
          </a:p>
          <a:p>
            <a:pPr lvl="1" fontAlgn="base"/>
            <a:r>
              <a:rPr lang="en-ZA" dirty="0">
                <a:effectLst>
                  <a:outerShdw sx="0" sy="0">
                    <a:srgbClr val="000000"/>
                  </a:outerShdw>
                </a:effectLst>
              </a:rPr>
              <a:t>Tonsillitis</a:t>
            </a:r>
          </a:p>
          <a:p>
            <a:pPr lvl="1" fontAlgn="base"/>
            <a:r>
              <a:rPr lang="en-ZA" dirty="0">
                <a:effectLst>
                  <a:outerShdw sx="0" sy="0">
                    <a:srgbClr val="000000"/>
                  </a:outerShdw>
                </a:effectLst>
              </a:rPr>
              <a:t>Bronchitis</a:t>
            </a:r>
          </a:p>
          <a:p>
            <a:endParaRPr lang="en-ZA" dirty="0"/>
          </a:p>
          <a:p>
            <a:endParaRPr lang="en-ZA" dirty="0"/>
          </a:p>
        </p:txBody>
      </p:sp>
    </p:spTree>
    <p:extLst>
      <p:ext uri="{BB962C8B-B14F-4D97-AF65-F5344CB8AC3E}">
        <p14:creationId xmlns:p14="http://schemas.microsoft.com/office/powerpoint/2010/main" val="22176470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Chronic </a:t>
            </a:r>
            <a:r>
              <a:rPr lang="en-GB" dirty="0"/>
              <a:t>Diseases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137</a:t>
            </a:fld>
            <a:endParaRPr lang="en-US" dirty="0"/>
          </a:p>
        </p:txBody>
      </p:sp>
      <p:sp>
        <p:nvSpPr>
          <p:cNvPr id="5" name="Content Placeholder 4"/>
          <p:cNvSpPr>
            <a:spLocks noGrp="1"/>
          </p:cNvSpPr>
          <p:nvPr>
            <p:ph sz="quarter" idx="1"/>
          </p:nvPr>
        </p:nvSpPr>
        <p:spPr>
          <a:xfrm>
            <a:off x="1968500" y="2420887"/>
            <a:ext cx="6502400" cy="3653341"/>
          </a:xfrm>
        </p:spPr>
        <p:txBody>
          <a:bodyPr>
            <a:normAutofit fontScale="92500" lnSpcReduction="20000"/>
          </a:bodyPr>
          <a:lstStyle/>
          <a:p>
            <a:r>
              <a:rPr lang="en-GB" b="1" dirty="0"/>
              <a:t>Chronic diseases: </a:t>
            </a:r>
            <a:r>
              <a:rPr lang="en-GB" dirty="0"/>
              <a:t>A chronic condition is a human health condition or disease that is persistent or otherwise long-lasting in its effects</a:t>
            </a:r>
            <a:r>
              <a:rPr lang="en-GB" dirty="0" smtClean="0"/>
              <a:t>.</a:t>
            </a:r>
          </a:p>
          <a:p>
            <a:r>
              <a:rPr lang="en-GB" dirty="0" smtClean="0"/>
              <a:t> </a:t>
            </a:r>
            <a:r>
              <a:rPr lang="en-GB" dirty="0"/>
              <a:t>The term chronic is usually applied when the course of the disease lasts for more than three months. </a:t>
            </a:r>
            <a:endParaRPr lang="en-ZA" dirty="0"/>
          </a:p>
          <a:p>
            <a:r>
              <a:rPr lang="en-GB" dirty="0"/>
              <a:t> </a:t>
            </a:r>
            <a:r>
              <a:rPr lang="en-GB" dirty="0" smtClean="0"/>
              <a:t>Examples </a:t>
            </a:r>
            <a:r>
              <a:rPr lang="en-GB" dirty="0"/>
              <a:t>of chronic diseases in children are</a:t>
            </a:r>
            <a:endParaRPr lang="en-ZA" dirty="0"/>
          </a:p>
          <a:p>
            <a:pPr lvl="1" fontAlgn="base"/>
            <a:r>
              <a:rPr lang="en-GB" dirty="0">
                <a:effectLst>
                  <a:outerShdw sx="0" sy="0">
                    <a:srgbClr val="000000"/>
                  </a:outerShdw>
                </a:effectLst>
              </a:rPr>
              <a:t>Diabetes</a:t>
            </a:r>
            <a:endParaRPr lang="en-ZA" dirty="0">
              <a:effectLst>
                <a:outerShdw sx="0" sy="0">
                  <a:srgbClr val="000000"/>
                </a:outerShdw>
              </a:effectLst>
            </a:endParaRPr>
          </a:p>
          <a:p>
            <a:pPr lvl="1" fontAlgn="base"/>
            <a:r>
              <a:rPr lang="en-GB" dirty="0">
                <a:effectLst>
                  <a:outerShdw sx="0" sy="0">
                    <a:srgbClr val="000000"/>
                  </a:outerShdw>
                </a:effectLst>
              </a:rPr>
              <a:t>Asthma</a:t>
            </a:r>
            <a:endParaRPr lang="en-ZA" dirty="0">
              <a:effectLst>
                <a:outerShdw sx="0" sy="0">
                  <a:srgbClr val="000000"/>
                </a:outerShdw>
              </a:effectLst>
            </a:endParaRPr>
          </a:p>
          <a:p>
            <a:pPr lvl="1" fontAlgn="base"/>
            <a:r>
              <a:rPr lang="en-GB" dirty="0">
                <a:effectLst>
                  <a:outerShdw sx="0" sy="0">
                    <a:srgbClr val="000000"/>
                  </a:outerShdw>
                </a:effectLst>
              </a:rPr>
              <a:t>Attention-deficit hyperactivity disorder (ADHD)</a:t>
            </a:r>
            <a:endParaRPr lang="en-ZA" dirty="0">
              <a:effectLst>
                <a:outerShdw sx="0" sy="0">
                  <a:srgbClr val="000000"/>
                </a:outerShdw>
              </a:effectLst>
            </a:endParaRPr>
          </a:p>
          <a:p>
            <a:pPr lvl="1" fontAlgn="base"/>
            <a:r>
              <a:rPr lang="en-GB" dirty="0">
                <a:effectLst>
                  <a:outerShdw sx="0" sy="0">
                    <a:srgbClr val="000000"/>
                  </a:outerShdw>
                </a:effectLst>
              </a:rPr>
              <a:t>Cerebral palsy</a:t>
            </a:r>
            <a:endParaRPr lang="en-ZA" dirty="0">
              <a:effectLst>
                <a:outerShdw sx="0" sy="0">
                  <a:srgbClr val="000000"/>
                </a:outerShdw>
              </a:effectLst>
            </a:endParaRPr>
          </a:p>
          <a:p>
            <a:pPr lvl="1" fontAlgn="base"/>
            <a:r>
              <a:rPr lang="en-GB" dirty="0">
                <a:effectLst>
                  <a:outerShdw sx="0" sy="0">
                    <a:srgbClr val="000000"/>
                  </a:outerShdw>
                </a:effectLst>
              </a:rPr>
              <a:t>Anaemia due to poor nutrition</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042218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Common Childhood </a:t>
            </a:r>
            <a:r>
              <a:rPr lang="en-GB" dirty="0" smtClean="0"/>
              <a:t>Illnesses</a:t>
            </a:r>
            <a:br>
              <a:rPr lang="en-GB" dirty="0" smtClean="0"/>
            </a:br>
            <a:r>
              <a:rPr lang="en-GB" dirty="0" smtClean="0"/>
              <a:t>- Fever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138</a:t>
            </a:fld>
            <a:endParaRPr lang="en-US" dirty="0"/>
          </a:p>
        </p:txBody>
      </p:sp>
      <p:sp>
        <p:nvSpPr>
          <p:cNvPr id="7" name="Content Placeholder 6"/>
          <p:cNvSpPr>
            <a:spLocks noGrp="1"/>
          </p:cNvSpPr>
          <p:nvPr>
            <p:ph sz="quarter" idx="1"/>
          </p:nvPr>
        </p:nvSpPr>
        <p:spPr/>
        <p:txBody>
          <a:bodyPr>
            <a:normAutofit fontScale="85000" lnSpcReduction="20000"/>
          </a:bodyPr>
          <a:lstStyle/>
          <a:p>
            <a:r>
              <a:rPr lang="en-ZA" b="1" dirty="0"/>
              <a:t>Elevated Temperature or Fever</a:t>
            </a:r>
          </a:p>
          <a:p>
            <a:pPr lvl="1"/>
            <a:r>
              <a:rPr lang="en-ZA" dirty="0" smtClean="0"/>
              <a:t>A </a:t>
            </a:r>
            <a:r>
              <a:rPr lang="en-ZA" dirty="0"/>
              <a:t>fever is a temperature of over 37.5°C. </a:t>
            </a:r>
            <a:endParaRPr lang="en-ZA" dirty="0" smtClean="0"/>
          </a:p>
          <a:p>
            <a:pPr lvl="1"/>
            <a:r>
              <a:rPr lang="en-ZA" dirty="0" smtClean="0"/>
              <a:t>Fevers </a:t>
            </a:r>
            <a:r>
              <a:rPr lang="en-ZA" dirty="0"/>
              <a:t>are quite common in young children and are usually mild.</a:t>
            </a:r>
          </a:p>
          <a:p>
            <a:pPr lvl="1"/>
            <a:r>
              <a:rPr lang="en-ZA" dirty="0" smtClean="0"/>
              <a:t>If </a:t>
            </a:r>
            <a:r>
              <a:rPr lang="en-ZA" dirty="0"/>
              <a:t>a child’s face feels hot to the touch and he/she looks red or </a:t>
            </a:r>
            <a:r>
              <a:rPr lang="en-ZA" dirty="0" smtClean="0"/>
              <a:t>flushed </a:t>
            </a:r>
          </a:p>
          <a:p>
            <a:pPr lvl="1"/>
            <a:r>
              <a:rPr lang="en-ZA" dirty="0" smtClean="0"/>
              <a:t>Check </a:t>
            </a:r>
            <a:r>
              <a:rPr lang="en-ZA" dirty="0"/>
              <a:t>their temperature with a thermometer. </a:t>
            </a:r>
            <a:endParaRPr lang="en-ZA" dirty="0" smtClean="0"/>
          </a:p>
          <a:p>
            <a:pPr lvl="1"/>
            <a:r>
              <a:rPr lang="en-ZA" dirty="0" smtClean="0"/>
              <a:t>Measured </a:t>
            </a:r>
            <a:r>
              <a:rPr lang="en-ZA" dirty="0"/>
              <a:t>under the arm, normal temperature is about 36.4°C (97.4°F</a:t>
            </a:r>
            <a:r>
              <a:rPr lang="en-ZA" dirty="0" smtClean="0"/>
              <a:t>).</a:t>
            </a:r>
          </a:p>
          <a:p>
            <a:pPr lvl="1"/>
            <a:r>
              <a:rPr lang="en-ZA" dirty="0" smtClean="0"/>
              <a:t>Under </a:t>
            </a:r>
            <a:r>
              <a:rPr lang="en-ZA" dirty="0"/>
              <a:t>the tongue or in the ear, normal temperature is slightly higher at about 37°C (98.4°F).  </a:t>
            </a:r>
          </a:p>
          <a:p>
            <a:pPr lvl="1"/>
            <a:r>
              <a:rPr lang="en-ZA" dirty="0"/>
              <a:t>Always contact the child’s parent or doctor if:</a:t>
            </a:r>
          </a:p>
          <a:p>
            <a:pPr lvl="2" fontAlgn="base"/>
            <a:r>
              <a:rPr lang="en-ZA" dirty="0" smtClean="0">
                <a:effectLst>
                  <a:outerShdw sx="0" sy="0">
                    <a:srgbClr val="000000"/>
                  </a:outerShdw>
                </a:effectLst>
              </a:rPr>
              <a:t>The </a:t>
            </a:r>
            <a:r>
              <a:rPr lang="en-ZA" dirty="0">
                <a:effectLst>
                  <a:outerShdw sx="0" sy="0">
                    <a:srgbClr val="000000"/>
                  </a:outerShdw>
                </a:effectLst>
              </a:rPr>
              <a:t>child has other signs of illness as well as a raised temperature </a:t>
            </a:r>
          </a:p>
          <a:p>
            <a:pPr lvl="2" fontAlgn="base"/>
            <a:r>
              <a:rPr lang="en-ZA" dirty="0" smtClean="0">
                <a:effectLst>
                  <a:outerShdw sx="0" sy="0">
                    <a:srgbClr val="000000"/>
                  </a:outerShdw>
                </a:effectLst>
              </a:rPr>
              <a:t>The </a:t>
            </a:r>
            <a:r>
              <a:rPr lang="en-ZA" dirty="0">
                <a:effectLst>
                  <a:outerShdw sx="0" sy="0">
                    <a:srgbClr val="000000"/>
                  </a:outerShdw>
                </a:effectLst>
              </a:rPr>
              <a:t>baby’s temperature is 38°C (101°F) or higher (if he/she is under three months), or </a:t>
            </a:r>
          </a:p>
          <a:p>
            <a:pPr lvl="2" fontAlgn="base"/>
            <a:r>
              <a:rPr lang="en-ZA" dirty="0" smtClean="0">
                <a:effectLst>
                  <a:outerShdw sx="0" sy="0">
                    <a:srgbClr val="000000"/>
                  </a:outerShdw>
                </a:effectLst>
              </a:rPr>
              <a:t>The </a:t>
            </a:r>
            <a:r>
              <a:rPr lang="en-ZA" dirty="0">
                <a:effectLst>
                  <a:outerShdw sx="0" sy="0">
                    <a:srgbClr val="000000"/>
                  </a:outerShdw>
                </a:effectLst>
              </a:rPr>
              <a:t>baby’s temperature is 39°C (102°F) or higher (if he/she is three to six months) </a:t>
            </a:r>
          </a:p>
          <a:p>
            <a:endParaRPr lang="en-ZA" dirty="0"/>
          </a:p>
        </p:txBody>
      </p:sp>
    </p:spTree>
    <p:extLst>
      <p:ext uri="{BB962C8B-B14F-4D97-AF65-F5344CB8AC3E}">
        <p14:creationId xmlns:p14="http://schemas.microsoft.com/office/powerpoint/2010/main" val="2685801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a:t>
            </a:r>
            <a:r>
              <a:rPr lang="en-GB" dirty="0" smtClean="0"/>
              <a:t>Illnesses</a:t>
            </a:r>
            <a:br>
              <a:rPr lang="en-GB" dirty="0" smtClean="0"/>
            </a:br>
            <a:r>
              <a:rPr lang="en-GB" dirty="0" smtClean="0"/>
              <a:t>- Fever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5" name="Content Placeholder 4"/>
          <p:cNvSpPr>
            <a:spLocks noGrp="1"/>
          </p:cNvSpPr>
          <p:nvPr>
            <p:ph sz="quarter" idx="1"/>
          </p:nvPr>
        </p:nvSpPr>
        <p:spPr/>
        <p:txBody>
          <a:bodyPr>
            <a:normAutofit fontScale="92500" lnSpcReduction="10000"/>
          </a:bodyPr>
          <a:lstStyle/>
          <a:p>
            <a:r>
              <a:rPr lang="en-ZA" b="1" dirty="0"/>
              <a:t>How to treat a fever</a:t>
            </a:r>
            <a:endParaRPr lang="en-ZA" dirty="0"/>
          </a:p>
          <a:p>
            <a:pPr lvl="1"/>
            <a:r>
              <a:rPr lang="en-ZA" dirty="0" smtClean="0"/>
              <a:t>Keep </a:t>
            </a:r>
            <a:r>
              <a:rPr lang="en-ZA" dirty="0"/>
              <a:t>the child hydrated</a:t>
            </a:r>
          </a:p>
          <a:p>
            <a:pPr lvl="1"/>
            <a:r>
              <a:rPr lang="en-ZA" dirty="0"/>
              <a:t>Don’t give the child food unless he/she wants it</a:t>
            </a:r>
          </a:p>
          <a:p>
            <a:pPr lvl="1"/>
            <a:r>
              <a:rPr lang="en-ZA" dirty="0"/>
              <a:t>Treat discomfort and fever with paracetamol or ibuprofen (always follow the dosage instructions carefully), </a:t>
            </a:r>
            <a:r>
              <a:rPr lang="en-ZA" dirty="0" smtClean="0"/>
              <a:t>with </a:t>
            </a:r>
            <a:r>
              <a:rPr lang="en-ZA" dirty="0"/>
              <a:t>parents’ permission </a:t>
            </a:r>
            <a:r>
              <a:rPr lang="en-ZA" dirty="0" smtClean="0"/>
              <a:t>only.</a:t>
            </a:r>
            <a:endParaRPr lang="en-ZA" dirty="0"/>
          </a:p>
          <a:p>
            <a:pPr lvl="1"/>
            <a:r>
              <a:rPr lang="en-ZA" dirty="0"/>
              <a:t>The following </a:t>
            </a:r>
            <a:r>
              <a:rPr lang="en-ZA" dirty="0" smtClean="0"/>
              <a:t>may </a:t>
            </a:r>
            <a:r>
              <a:rPr lang="en-ZA" dirty="0"/>
              <a:t>help the child feel more comfortable:</a:t>
            </a:r>
          </a:p>
          <a:p>
            <a:pPr lvl="2" fontAlgn="base"/>
            <a:r>
              <a:rPr lang="en-ZA" dirty="0">
                <a:effectLst>
                  <a:outerShdw sx="0" sy="0">
                    <a:srgbClr val="000000"/>
                  </a:outerShdw>
                </a:effectLst>
              </a:rPr>
              <a:t>Give the child plenty of cool clear fluids. </a:t>
            </a:r>
          </a:p>
          <a:p>
            <a:pPr lvl="2" fontAlgn="base"/>
            <a:r>
              <a:rPr lang="en-ZA" dirty="0">
                <a:effectLst>
                  <a:outerShdw sx="0" sy="0">
                    <a:srgbClr val="000000"/>
                  </a:outerShdw>
                </a:effectLst>
              </a:rPr>
              <a:t>Undress the child to the nappy or vest and pants. </a:t>
            </a:r>
          </a:p>
          <a:p>
            <a:pPr lvl="2" fontAlgn="base"/>
            <a:r>
              <a:rPr lang="en-ZA" dirty="0">
                <a:effectLst>
                  <a:outerShdw sx="0" sy="0">
                    <a:srgbClr val="000000"/>
                  </a:outerShdw>
                </a:effectLst>
              </a:rPr>
              <a:t>Cover him/her with a sheet if necessary. </a:t>
            </a:r>
          </a:p>
          <a:p>
            <a:pPr lvl="2" fontAlgn="base"/>
            <a:r>
              <a:rPr lang="en-ZA" dirty="0">
                <a:effectLst>
                  <a:outerShdw sx="0" sy="0">
                    <a:srgbClr val="000000"/>
                  </a:outerShdw>
                </a:effectLst>
              </a:rPr>
              <a:t>Keep the room well aired and at a comfortable temperature (about 18°C (65°F)) by adjusting the heating or opening a window. </a:t>
            </a:r>
          </a:p>
          <a:p>
            <a:endParaRPr lang="en-ZA" dirty="0"/>
          </a:p>
        </p:txBody>
      </p:sp>
    </p:spTree>
    <p:extLst>
      <p:ext uri="{BB962C8B-B14F-4D97-AF65-F5344CB8AC3E}">
        <p14:creationId xmlns:p14="http://schemas.microsoft.com/office/powerpoint/2010/main" val="171159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a:t>
            </a:r>
            <a:r>
              <a:rPr lang="en-GB" dirty="0" smtClean="0"/>
              <a:t>Illnesses</a:t>
            </a:r>
            <a:br>
              <a:rPr lang="en-GB" dirty="0" smtClean="0"/>
            </a:br>
            <a:r>
              <a:rPr lang="en-GB" dirty="0" smtClean="0"/>
              <a:t>- Rashes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5" name="Content Placeholder 4"/>
          <p:cNvSpPr>
            <a:spLocks noGrp="1"/>
          </p:cNvSpPr>
          <p:nvPr>
            <p:ph sz="quarter" idx="1"/>
          </p:nvPr>
        </p:nvSpPr>
        <p:spPr/>
        <p:txBody>
          <a:bodyPr/>
          <a:lstStyle/>
          <a:p>
            <a:r>
              <a:rPr lang="en-ZA" b="1" dirty="0" smtClean="0"/>
              <a:t>Prickly </a:t>
            </a:r>
            <a:r>
              <a:rPr lang="en-ZA" b="1" dirty="0"/>
              <a:t>Heat or Heat </a:t>
            </a:r>
            <a:r>
              <a:rPr lang="en-ZA" b="1" dirty="0" smtClean="0"/>
              <a:t>Rash</a:t>
            </a:r>
            <a:r>
              <a:rPr lang="en-ZA" dirty="0" smtClean="0"/>
              <a:t> </a:t>
            </a:r>
            <a:endParaRPr lang="en-ZA" dirty="0"/>
          </a:p>
          <a:p>
            <a:pPr lvl="1"/>
            <a:r>
              <a:rPr lang="en-ZA" dirty="0" smtClean="0"/>
              <a:t>Occurs </a:t>
            </a:r>
            <a:r>
              <a:rPr lang="en-ZA" dirty="0"/>
              <a:t>when the child is overheated</a:t>
            </a:r>
          </a:p>
          <a:p>
            <a:pPr lvl="1"/>
            <a:r>
              <a:rPr lang="en-ZA" dirty="0"/>
              <a:t>It is a faint red rash with tiny bumps or blisters </a:t>
            </a:r>
            <a:r>
              <a:rPr lang="en-ZA" dirty="0" smtClean="0"/>
              <a:t>found on   </a:t>
            </a:r>
          </a:p>
          <a:p>
            <a:pPr lvl="2"/>
            <a:r>
              <a:rPr lang="en-ZA" dirty="0" smtClean="0"/>
              <a:t>the </a:t>
            </a:r>
            <a:r>
              <a:rPr lang="en-ZA" dirty="0"/>
              <a:t>forehead, </a:t>
            </a:r>
            <a:endParaRPr lang="en-ZA" dirty="0" smtClean="0"/>
          </a:p>
          <a:p>
            <a:pPr lvl="2"/>
            <a:r>
              <a:rPr lang="en-ZA" dirty="0" smtClean="0"/>
              <a:t>the </a:t>
            </a:r>
            <a:r>
              <a:rPr lang="en-ZA" dirty="0"/>
              <a:t>trunk, </a:t>
            </a:r>
            <a:endParaRPr lang="en-ZA" dirty="0" smtClean="0"/>
          </a:p>
          <a:p>
            <a:pPr lvl="2"/>
            <a:r>
              <a:rPr lang="en-ZA" dirty="0" smtClean="0"/>
              <a:t>in </a:t>
            </a:r>
            <a:r>
              <a:rPr lang="en-ZA" dirty="0"/>
              <a:t>skin creases. </a:t>
            </a:r>
          </a:p>
          <a:p>
            <a:pPr lvl="1"/>
            <a:r>
              <a:rPr lang="en-ZA" dirty="0"/>
              <a:t>Keep the child cool and dress him/her in lightweight, breathable fabrics</a:t>
            </a:r>
            <a:r>
              <a:rPr lang="en-ZA" dirty="0" smtClean="0"/>
              <a:t>.</a:t>
            </a:r>
          </a:p>
          <a:p>
            <a:pPr lvl="1"/>
            <a:r>
              <a:rPr lang="en-ZA" dirty="0" smtClean="0"/>
              <a:t> </a:t>
            </a:r>
            <a:r>
              <a:rPr lang="en-ZA" dirty="0"/>
              <a:t>Let the skin air out and apply cool compresses and </a:t>
            </a:r>
            <a:r>
              <a:rPr lang="en-ZA" dirty="0" err="1"/>
              <a:t>cornstarch</a:t>
            </a:r>
            <a:r>
              <a:rPr lang="en-ZA" dirty="0"/>
              <a:t> to soothe the rash.</a:t>
            </a:r>
          </a:p>
          <a:p>
            <a:endParaRPr lang="en-ZA" dirty="0"/>
          </a:p>
        </p:txBody>
      </p:sp>
    </p:spTree>
    <p:extLst>
      <p:ext uri="{BB962C8B-B14F-4D97-AF65-F5344CB8AC3E}">
        <p14:creationId xmlns:p14="http://schemas.microsoft.com/office/powerpoint/2010/main" val="489557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Rashes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5" name="Content Placeholder 4"/>
          <p:cNvSpPr>
            <a:spLocks noGrp="1"/>
          </p:cNvSpPr>
          <p:nvPr>
            <p:ph sz="quarter" idx="1"/>
          </p:nvPr>
        </p:nvSpPr>
        <p:spPr>
          <a:xfrm>
            <a:off x="467543" y="1413296"/>
            <a:ext cx="8431528" cy="2815804"/>
          </a:xfrm>
        </p:spPr>
        <p:txBody>
          <a:bodyPr>
            <a:normAutofit fontScale="92500" lnSpcReduction="10000"/>
          </a:bodyPr>
          <a:lstStyle/>
          <a:p>
            <a:r>
              <a:rPr lang="en-ZA" b="1" dirty="0"/>
              <a:t>Diaper/Nappy Rash: </a:t>
            </a:r>
            <a:endParaRPr lang="en-ZA" dirty="0"/>
          </a:p>
          <a:p>
            <a:pPr lvl="1"/>
            <a:r>
              <a:rPr lang="en-GB" dirty="0" smtClean="0"/>
              <a:t>Child's </a:t>
            </a:r>
            <a:r>
              <a:rPr lang="en-GB" dirty="0"/>
              <a:t>diaper area looks irritated and red, </a:t>
            </a:r>
            <a:endParaRPr lang="en-ZA" dirty="0"/>
          </a:p>
          <a:p>
            <a:pPr lvl="1"/>
            <a:r>
              <a:rPr lang="en-GB" dirty="0"/>
              <a:t>skin may </a:t>
            </a:r>
            <a:r>
              <a:rPr lang="en-GB" dirty="0" smtClean="0"/>
              <a:t>be </a:t>
            </a:r>
            <a:r>
              <a:rPr lang="en-GB" dirty="0"/>
              <a:t>a little puffy and warm when you touch it. </a:t>
            </a:r>
            <a:endParaRPr lang="en-ZA" dirty="0"/>
          </a:p>
          <a:p>
            <a:pPr lvl="1"/>
            <a:r>
              <a:rPr lang="en-GB" dirty="0"/>
              <a:t>Diaper rash can be mild – a few prickly red spots in a small </a:t>
            </a:r>
            <a:r>
              <a:rPr lang="en-GB" dirty="0" smtClean="0"/>
              <a:t>area</a:t>
            </a:r>
          </a:p>
          <a:p>
            <a:pPr lvl="1"/>
            <a:r>
              <a:rPr lang="en-GB" dirty="0" smtClean="0"/>
              <a:t>Extensive rash will have </a:t>
            </a:r>
            <a:r>
              <a:rPr lang="en-GB" dirty="0"/>
              <a:t>tender red bumps that spread to </a:t>
            </a:r>
            <a:r>
              <a:rPr lang="en-GB" dirty="0" smtClean="0"/>
              <a:t>tummy </a:t>
            </a:r>
            <a:r>
              <a:rPr lang="en-GB" dirty="0"/>
              <a:t>and thighs. </a:t>
            </a:r>
            <a:endParaRPr lang="en-GB" dirty="0" smtClean="0"/>
          </a:p>
          <a:p>
            <a:pPr lvl="1"/>
            <a:r>
              <a:rPr lang="en-GB" dirty="0" smtClean="0"/>
              <a:t>The </a:t>
            </a:r>
            <a:r>
              <a:rPr lang="en-GB" dirty="0"/>
              <a:t>most likely </a:t>
            </a:r>
            <a:r>
              <a:rPr lang="en-GB" dirty="0" smtClean="0"/>
              <a:t>causes </a:t>
            </a:r>
            <a:r>
              <a:rPr lang="en-GB" dirty="0"/>
              <a:t>are wetness, chafing or chemical sensitivity, new foods, infection and some antibiotics.</a:t>
            </a:r>
            <a:endParaRPr lang="en-ZA" dirty="0"/>
          </a:p>
          <a:p>
            <a:endParaRPr lang="en-ZA"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2960951" y="4265053"/>
            <a:ext cx="3232441" cy="2080321"/>
          </a:xfrm>
          <a:prstGeom prst="rect">
            <a:avLst/>
          </a:prstGeom>
          <a:noFill/>
        </p:spPr>
      </p:pic>
    </p:spTree>
    <p:extLst>
      <p:ext uri="{BB962C8B-B14F-4D97-AF65-F5344CB8AC3E}">
        <p14:creationId xmlns:p14="http://schemas.microsoft.com/office/powerpoint/2010/main" val="34153263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Rashes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5" name="Content Placeholder 4"/>
          <p:cNvSpPr>
            <a:spLocks noGrp="1"/>
          </p:cNvSpPr>
          <p:nvPr>
            <p:ph sz="quarter" idx="1"/>
          </p:nvPr>
        </p:nvSpPr>
        <p:spPr>
          <a:xfrm>
            <a:off x="467544" y="1413296"/>
            <a:ext cx="8219256" cy="4797004"/>
          </a:xfrm>
        </p:spPr>
        <p:txBody>
          <a:bodyPr>
            <a:normAutofit fontScale="92500"/>
          </a:bodyPr>
          <a:lstStyle/>
          <a:p>
            <a:r>
              <a:rPr lang="en-ZA" b="1" dirty="0"/>
              <a:t>Diaper/Nappy Rash: </a:t>
            </a:r>
            <a:endParaRPr lang="en-ZA" dirty="0"/>
          </a:p>
          <a:p>
            <a:pPr lvl="1" fontAlgn="base"/>
            <a:r>
              <a:rPr lang="en-ZA" dirty="0"/>
              <a:t>Keep the child clean and dry by changing </a:t>
            </a:r>
            <a:r>
              <a:rPr lang="en-ZA" dirty="0" smtClean="0"/>
              <a:t>the </a:t>
            </a:r>
            <a:r>
              <a:rPr lang="en-ZA" dirty="0"/>
              <a:t>diaper frequently.  </a:t>
            </a:r>
          </a:p>
          <a:p>
            <a:pPr lvl="1" fontAlgn="base"/>
            <a:r>
              <a:rPr lang="en-ZA" dirty="0" smtClean="0">
                <a:effectLst>
                  <a:outerShdw sx="0" sy="0">
                    <a:srgbClr val="000000"/>
                  </a:outerShdw>
                </a:effectLst>
              </a:rPr>
              <a:t>Rinse </a:t>
            </a:r>
            <a:r>
              <a:rPr lang="en-ZA" dirty="0">
                <a:effectLst>
                  <a:outerShdw sx="0" sy="0">
                    <a:srgbClr val="000000"/>
                  </a:outerShdw>
                </a:effectLst>
              </a:rPr>
              <a:t>the diaper area well at each diaper change. </a:t>
            </a:r>
            <a:endParaRPr lang="en-ZA" dirty="0" smtClean="0">
              <a:effectLst>
                <a:outerShdw sx="0" sy="0">
                  <a:srgbClr val="000000"/>
                </a:outerShdw>
              </a:effectLst>
            </a:endParaRPr>
          </a:p>
          <a:p>
            <a:pPr lvl="1" fontAlgn="base"/>
            <a:r>
              <a:rPr lang="en-ZA" dirty="0" smtClean="0">
                <a:effectLst>
                  <a:outerShdw sx="0" sy="0">
                    <a:srgbClr val="000000"/>
                  </a:outerShdw>
                </a:effectLst>
              </a:rPr>
              <a:t>Don't </a:t>
            </a:r>
            <a:r>
              <a:rPr lang="en-ZA" dirty="0">
                <a:effectLst>
                  <a:outerShdw sx="0" sy="0">
                    <a:srgbClr val="000000"/>
                  </a:outerShdw>
                </a:effectLst>
              </a:rPr>
              <a:t>use wipes that contain alcohol or fragrance. </a:t>
            </a:r>
            <a:endParaRPr lang="en-ZA" dirty="0" smtClean="0">
              <a:effectLst>
                <a:outerShdw sx="0" sy="0">
                  <a:srgbClr val="000000"/>
                </a:outerShdw>
              </a:effectLst>
            </a:endParaRPr>
          </a:p>
          <a:p>
            <a:pPr lvl="1" fontAlgn="base"/>
            <a:r>
              <a:rPr lang="en-ZA" dirty="0" smtClean="0">
                <a:effectLst>
                  <a:outerShdw sx="0" sy="0">
                    <a:srgbClr val="000000"/>
                  </a:outerShdw>
                </a:effectLst>
              </a:rPr>
              <a:t>Keep </a:t>
            </a:r>
            <a:r>
              <a:rPr lang="en-ZA" dirty="0">
                <a:effectLst>
                  <a:outerShdw sx="0" sy="0">
                    <a:srgbClr val="000000"/>
                  </a:outerShdw>
                </a:effectLst>
              </a:rPr>
              <a:t>cotton balls and a squirt bottle or an insulated container of warm water at the changing table for easy, gentle </a:t>
            </a:r>
            <a:r>
              <a:rPr lang="en-ZA" dirty="0" err="1">
                <a:effectLst>
                  <a:outerShdw sx="0" sy="0">
                    <a:srgbClr val="000000"/>
                  </a:outerShdw>
                </a:effectLst>
              </a:rPr>
              <a:t>cleanups</a:t>
            </a:r>
            <a:r>
              <a:rPr lang="en-ZA" dirty="0">
                <a:effectLst>
                  <a:outerShdw sx="0" sy="0">
                    <a:srgbClr val="000000"/>
                  </a:outerShdw>
                </a:effectLst>
              </a:rPr>
              <a:t>.</a:t>
            </a:r>
          </a:p>
          <a:p>
            <a:pPr lvl="1" fontAlgn="base"/>
            <a:r>
              <a:rPr lang="en-ZA" dirty="0">
                <a:effectLst>
                  <a:outerShdw sx="0" sy="0">
                    <a:srgbClr val="000000"/>
                  </a:outerShdw>
                </a:effectLst>
              </a:rPr>
              <a:t>Pat the child's skin dry — don't rub!</a:t>
            </a:r>
          </a:p>
          <a:p>
            <a:pPr lvl="1" fontAlgn="base"/>
            <a:r>
              <a:rPr lang="en-ZA" dirty="0">
                <a:effectLst>
                  <a:outerShdw sx="0" sy="0">
                    <a:srgbClr val="000000"/>
                  </a:outerShdw>
                </a:effectLst>
              </a:rPr>
              <a:t>Use an ointment that forms a protective barrier on the skin after every diaper change to help protect the child's irritated skin </a:t>
            </a:r>
            <a:endParaRPr lang="en-ZA" dirty="0" smtClean="0">
              <a:effectLst>
                <a:outerShdw sx="0" sy="0">
                  <a:srgbClr val="000000"/>
                </a:outerShdw>
              </a:effectLst>
            </a:endParaRPr>
          </a:p>
          <a:p>
            <a:pPr lvl="1" fontAlgn="base"/>
            <a:r>
              <a:rPr lang="en-ZA" dirty="0" smtClean="0">
                <a:effectLst>
                  <a:outerShdw sx="0" sy="0">
                    <a:srgbClr val="000000"/>
                  </a:outerShdw>
                </a:effectLst>
              </a:rPr>
              <a:t>Put </a:t>
            </a:r>
            <a:r>
              <a:rPr lang="en-ZA" dirty="0">
                <a:effectLst>
                  <a:outerShdw sx="0" sy="0">
                    <a:srgbClr val="000000"/>
                  </a:outerShdw>
                </a:effectLst>
              </a:rPr>
              <a:t>the child's diaper on loosely or use a diaper that's a little big to allow for better air circulation</a:t>
            </a:r>
            <a:r>
              <a:rPr lang="en-ZA" dirty="0" smtClean="0">
                <a:effectLst>
                  <a:outerShdw sx="0" sy="0">
                    <a:srgbClr val="000000"/>
                  </a:outerShdw>
                </a:effectLst>
              </a:rPr>
              <a:t>.</a:t>
            </a:r>
            <a:endParaRPr lang="en-ZA" dirty="0">
              <a:effectLst>
                <a:outerShdw sx="0" sy="0">
                  <a:srgbClr val="000000"/>
                </a:outerShdw>
              </a:effectLst>
            </a:endParaRPr>
          </a:p>
        </p:txBody>
      </p:sp>
    </p:spTree>
    <p:extLst>
      <p:ext uri="{BB962C8B-B14F-4D97-AF65-F5344CB8AC3E}">
        <p14:creationId xmlns:p14="http://schemas.microsoft.com/office/powerpoint/2010/main" val="3834118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Rashes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5" name="Content Placeholder 4"/>
          <p:cNvSpPr>
            <a:spLocks noGrp="1"/>
          </p:cNvSpPr>
          <p:nvPr>
            <p:ph sz="quarter" idx="1"/>
          </p:nvPr>
        </p:nvSpPr>
        <p:spPr/>
        <p:txBody>
          <a:bodyPr>
            <a:normAutofit fontScale="92500" lnSpcReduction="10000"/>
          </a:bodyPr>
          <a:lstStyle/>
          <a:p>
            <a:r>
              <a:rPr lang="en-ZA" b="1" dirty="0"/>
              <a:t>Contact Dermatitis:  </a:t>
            </a:r>
            <a:endParaRPr lang="en-ZA" b="1" dirty="0" smtClean="0"/>
          </a:p>
          <a:p>
            <a:pPr lvl="1"/>
            <a:r>
              <a:rPr lang="en-ZA" dirty="0" smtClean="0"/>
              <a:t>A </a:t>
            </a:r>
            <a:r>
              <a:rPr lang="en-ZA" dirty="0"/>
              <a:t>kind of skin inflammation that occurs when substances touching the child’s skin cause irritation or an allergic reaction. </a:t>
            </a:r>
            <a:endParaRPr lang="en-ZA" dirty="0" smtClean="0"/>
          </a:p>
          <a:p>
            <a:pPr lvl="1"/>
            <a:r>
              <a:rPr lang="en-ZA" dirty="0" smtClean="0"/>
              <a:t>The </a:t>
            </a:r>
            <a:r>
              <a:rPr lang="en-ZA" dirty="0"/>
              <a:t>red, itchy rash isn't infectious or life-threatening, but it can be very uncomfortable. </a:t>
            </a:r>
            <a:endParaRPr lang="en-ZA" dirty="0" smtClean="0"/>
          </a:p>
          <a:p>
            <a:pPr lvl="1"/>
            <a:r>
              <a:rPr lang="en-GB" dirty="0" smtClean="0"/>
              <a:t>Culprits </a:t>
            </a:r>
            <a:r>
              <a:rPr lang="en-GB" dirty="0"/>
              <a:t>in everyday life include soaps, cosmetics, fragrances, jewellery, or plants such as poison ivy or poison oak.  </a:t>
            </a:r>
            <a:endParaRPr lang="en-ZA" dirty="0"/>
          </a:p>
          <a:p>
            <a:pPr lvl="1"/>
            <a:r>
              <a:rPr lang="en-ZA" dirty="0"/>
              <a:t>Successful contact dermatitis treatment consists primarily of identifying what's causing the reaction. </a:t>
            </a:r>
            <a:endParaRPr lang="en-ZA" dirty="0" smtClean="0"/>
          </a:p>
          <a:p>
            <a:pPr lvl="1"/>
            <a:r>
              <a:rPr lang="en-ZA" dirty="0" smtClean="0"/>
              <a:t>If </a:t>
            </a:r>
            <a:r>
              <a:rPr lang="en-ZA" dirty="0"/>
              <a:t>the child can avoid that offending agent, the rash usually resolves in two to four weeks. </a:t>
            </a:r>
            <a:endParaRPr lang="en-ZA" dirty="0" smtClean="0"/>
          </a:p>
          <a:p>
            <a:pPr lvl="1"/>
            <a:r>
              <a:rPr lang="en-ZA" dirty="0" smtClean="0"/>
              <a:t>Wet </a:t>
            </a:r>
            <a:r>
              <a:rPr lang="en-ZA" dirty="0"/>
              <a:t>compresses and anti-itch creams can help soothe the child’s skin and reduce inflammation.</a:t>
            </a:r>
          </a:p>
          <a:p>
            <a:endParaRPr lang="en-ZA" dirty="0"/>
          </a:p>
        </p:txBody>
      </p:sp>
    </p:spTree>
    <p:extLst>
      <p:ext uri="{BB962C8B-B14F-4D97-AF65-F5344CB8AC3E}">
        <p14:creationId xmlns:p14="http://schemas.microsoft.com/office/powerpoint/2010/main" val="26837956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a:t>
            </a:r>
            <a:r>
              <a:rPr lang="en-GB" dirty="0" smtClean="0"/>
              <a:t>Ear Infection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5" name="Content Placeholder 4"/>
          <p:cNvSpPr>
            <a:spLocks noGrp="1"/>
          </p:cNvSpPr>
          <p:nvPr>
            <p:ph sz="quarter" idx="1"/>
          </p:nvPr>
        </p:nvSpPr>
        <p:spPr/>
        <p:txBody>
          <a:bodyPr/>
          <a:lstStyle/>
          <a:p>
            <a:r>
              <a:rPr lang="en-ZA" dirty="0" smtClean="0"/>
              <a:t>Young </a:t>
            </a:r>
            <a:r>
              <a:rPr lang="en-ZA" dirty="0"/>
              <a:t>children easily get ear infections because of their small Eustachian tubes</a:t>
            </a:r>
            <a:r>
              <a:rPr lang="en-ZA" dirty="0" smtClean="0"/>
              <a:t>.</a:t>
            </a:r>
          </a:p>
          <a:p>
            <a:r>
              <a:rPr lang="en-ZA" dirty="0" smtClean="0"/>
              <a:t> </a:t>
            </a:r>
            <a:r>
              <a:rPr lang="en-ZA" dirty="0"/>
              <a:t>These tubes connect the ears to the throat, and they may get blocked when a cold causes inflammation. </a:t>
            </a:r>
            <a:endParaRPr lang="en-ZA" dirty="0" smtClean="0"/>
          </a:p>
          <a:p>
            <a:r>
              <a:rPr lang="en-ZA" dirty="0" smtClean="0"/>
              <a:t>This </a:t>
            </a:r>
            <a:r>
              <a:rPr lang="en-ZA" dirty="0"/>
              <a:t>traps fluid inside the middle ear, behind the eardrum, allowing germs to breed</a:t>
            </a:r>
            <a:r>
              <a:rPr lang="en-ZA" dirty="0" smtClean="0"/>
              <a:t>.</a:t>
            </a:r>
          </a:p>
          <a:p>
            <a:r>
              <a:rPr lang="en-ZA" dirty="0" smtClean="0"/>
              <a:t> </a:t>
            </a:r>
            <a:r>
              <a:rPr lang="en-ZA" dirty="0"/>
              <a:t>The symptoms include fever, fussiness, and ear-pulling. </a:t>
            </a:r>
            <a:endParaRPr lang="en-ZA" dirty="0" smtClean="0"/>
          </a:p>
          <a:p>
            <a:r>
              <a:rPr lang="en-ZA" dirty="0" smtClean="0"/>
              <a:t>Most </a:t>
            </a:r>
            <a:r>
              <a:rPr lang="en-ZA" dirty="0"/>
              <a:t>ear infections are due to viruses and go away on their own. </a:t>
            </a:r>
            <a:endParaRPr lang="en-ZA" dirty="0" smtClean="0"/>
          </a:p>
          <a:p>
            <a:r>
              <a:rPr lang="en-ZA" dirty="0" smtClean="0"/>
              <a:t>Childhood </a:t>
            </a:r>
            <a:r>
              <a:rPr lang="en-ZA" dirty="0"/>
              <a:t>vaccinations help prevent infections from certain bacteria that can cause ear infections.</a:t>
            </a:r>
          </a:p>
          <a:p>
            <a:endParaRPr lang="en-ZA" dirty="0"/>
          </a:p>
        </p:txBody>
      </p:sp>
    </p:spTree>
    <p:extLst>
      <p:ext uri="{BB962C8B-B14F-4D97-AF65-F5344CB8AC3E}">
        <p14:creationId xmlns:p14="http://schemas.microsoft.com/office/powerpoint/2010/main" val="23327102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a:t>
            </a:r>
            <a:r>
              <a:rPr lang="en-GB" dirty="0" smtClean="0"/>
              <a:t>Glue Ear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5" name="Content Placeholder 4"/>
          <p:cNvSpPr>
            <a:spLocks noGrp="1"/>
          </p:cNvSpPr>
          <p:nvPr>
            <p:ph sz="quarter" idx="1"/>
          </p:nvPr>
        </p:nvSpPr>
        <p:spPr/>
        <p:txBody>
          <a:bodyPr/>
          <a:lstStyle/>
          <a:p>
            <a:r>
              <a:rPr lang="en-ZA" dirty="0" smtClean="0"/>
              <a:t>A build-up </a:t>
            </a:r>
            <a:r>
              <a:rPr lang="en-ZA" dirty="0"/>
              <a:t>of fluid in the middle ear (either with or without any pain) is called otitis media with effusion, or OME. </a:t>
            </a:r>
            <a:endParaRPr lang="en-ZA" dirty="0" smtClean="0"/>
          </a:p>
          <a:p>
            <a:r>
              <a:rPr lang="en-ZA" dirty="0" smtClean="0"/>
              <a:t>It </a:t>
            </a:r>
            <a:r>
              <a:rPr lang="en-ZA" dirty="0"/>
              <a:t>often follows an acute ear infection or upper respiratory infection. </a:t>
            </a:r>
            <a:endParaRPr lang="en-ZA" dirty="0" smtClean="0"/>
          </a:p>
          <a:p>
            <a:r>
              <a:rPr lang="en-ZA" dirty="0" smtClean="0"/>
              <a:t>The </a:t>
            </a:r>
            <a:r>
              <a:rPr lang="en-ZA" dirty="0"/>
              <a:t>fluid usually clears up on its own within a couple weeks. </a:t>
            </a:r>
            <a:endParaRPr lang="en-ZA" dirty="0" smtClean="0"/>
          </a:p>
          <a:p>
            <a:r>
              <a:rPr lang="en-ZA" dirty="0" smtClean="0"/>
              <a:t>However</a:t>
            </a:r>
            <a:r>
              <a:rPr lang="en-ZA" dirty="0"/>
              <a:t>, if it lingers or is thick and glue-like ("Glue Ear"), it can interfere with a child's hearing. </a:t>
            </a:r>
            <a:endParaRPr lang="en-ZA" dirty="0" smtClean="0"/>
          </a:p>
          <a:p>
            <a:r>
              <a:rPr lang="en-ZA" dirty="0" smtClean="0"/>
              <a:t>Ear </a:t>
            </a:r>
            <a:r>
              <a:rPr lang="en-ZA" dirty="0"/>
              <a:t>tubes may be recommended to help the fluid drain.</a:t>
            </a:r>
          </a:p>
          <a:p>
            <a:endParaRPr lang="en-ZA" dirty="0"/>
          </a:p>
        </p:txBody>
      </p:sp>
    </p:spTree>
    <p:extLst>
      <p:ext uri="{BB962C8B-B14F-4D97-AF65-F5344CB8AC3E}">
        <p14:creationId xmlns:p14="http://schemas.microsoft.com/office/powerpoint/2010/main" val="11022764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a:t>
            </a:r>
            <a:r>
              <a:rPr lang="en-GB" dirty="0" smtClean="0"/>
              <a:t>Flu</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5" name="Content Placeholder 4"/>
          <p:cNvSpPr>
            <a:spLocks noGrp="1"/>
          </p:cNvSpPr>
          <p:nvPr>
            <p:ph sz="quarter" idx="1"/>
          </p:nvPr>
        </p:nvSpPr>
        <p:spPr/>
        <p:txBody>
          <a:bodyPr/>
          <a:lstStyle/>
          <a:p>
            <a:r>
              <a:rPr lang="en-ZA" dirty="0"/>
              <a:t>Is it a cold or the flu? </a:t>
            </a:r>
            <a:endParaRPr lang="en-ZA" dirty="0" smtClean="0"/>
          </a:p>
          <a:p>
            <a:r>
              <a:rPr lang="en-ZA" dirty="0" smtClean="0"/>
              <a:t>These </a:t>
            </a:r>
            <a:r>
              <a:rPr lang="en-ZA" dirty="0"/>
              <a:t>illnesses can have similar symptoms. </a:t>
            </a:r>
            <a:endParaRPr lang="en-ZA" dirty="0" smtClean="0"/>
          </a:p>
          <a:p>
            <a:r>
              <a:rPr lang="en-ZA" dirty="0" smtClean="0"/>
              <a:t>The </a:t>
            </a:r>
            <a:r>
              <a:rPr lang="en-ZA" dirty="0"/>
              <a:t>flu more commonly causes high fever, chills, body aches, extreme fatigue, a sore throat, swollen glands and nausea or vomiting. </a:t>
            </a:r>
            <a:endParaRPr lang="en-ZA" dirty="0" smtClean="0"/>
          </a:p>
          <a:p>
            <a:r>
              <a:rPr lang="en-ZA" dirty="0" smtClean="0"/>
              <a:t>While </a:t>
            </a:r>
            <a:r>
              <a:rPr lang="en-ZA" dirty="0"/>
              <a:t>most children get better on their own, the flu can lead to serious complications like pneumonia, especially in younger children. </a:t>
            </a:r>
            <a:endParaRPr lang="en-ZA" dirty="0" smtClean="0"/>
          </a:p>
          <a:p>
            <a:r>
              <a:rPr lang="en-ZA" dirty="0" smtClean="0"/>
              <a:t>An </a:t>
            </a:r>
            <a:r>
              <a:rPr lang="en-ZA" dirty="0"/>
              <a:t>annual flu vaccination for children ages 6 months and older is recommended</a:t>
            </a:r>
          </a:p>
        </p:txBody>
      </p:sp>
    </p:spTree>
    <p:extLst>
      <p:ext uri="{BB962C8B-B14F-4D97-AF65-F5344CB8AC3E}">
        <p14:creationId xmlns:p14="http://schemas.microsoft.com/office/powerpoint/2010/main" val="97286538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a:t>
            </a:r>
            <a:r>
              <a:rPr lang="en-GB" dirty="0" smtClean="0"/>
              <a:t>Croup</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5" name="Content Placeholder 4"/>
          <p:cNvSpPr>
            <a:spLocks noGrp="1"/>
          </p:cNvSpPr>
          <p:nvPr>
            <p:ph sz="quarter" idx="1"/>
          </p:nvPr>
        </p:nvSpPr>
        <p:spPr>
          <a:xfrm>
            <a:off x="467544" y="1413296"/>
            <a:ext cx="5378085" cy="4680000"/>
          </a:xfrm>
        </p:spPr>
        <p:txBody>
          <a:bodyPr>
            <a:normAutofit lnSpcReduction="10000"/>
          </a:bodyPr>
          <a:lstStyle/>
          <a:p>
            <a:r>
              <a:rPr lang="en-ZA" dirty="0"/>
              <a:t>The hallmark of croup is a tight cough that sounds like a barking seal. </a:t>
            </a:r>
            <a:endParaRPr lang="en-ZA" dirty="0" smtClean="0"/>
          </a:p>
          <a:p>
            <a:r>
              <a:rPr lang="en-ZA" dirty="0" smtClean="0"/>
              <a:t>The </a:t>
            </a:r>
            <a:r>
              <a:rPr lang="en-ZA" dirty="0"/>
              <a:t>cause of the cough is inflammation in the upper airways, usually due to a virus. </a:t>
            </a:r>
            <a:endParaRPr lang="en-ZA" dirty="0" smtClean="0"/>
          </a:p>
          <a:p>
            <a:r>
              <a:rPr lang="en-ZA" dirty="0" smtClean="0"/>
              <a:t>If </a:t>
            </a:r>
            <a:r>
              <a:rPr lang="en-ZA" dirty="0"/>
              <a:t>breathing becomes severely impaired, hospital treatment may be needed. </a:t>
            </a:r>
            <a:endParaRPr lang="en-ZA" dirty="0" smtClean="0"/>
          </a:p>
          <a:p>
            <a:r>
              <a:rPr lang="en-ZA" dirty="0" smtClean="0"/>
              <a:t>However</a:t>
            </a:r>
            <a:r>
              <a:rPr lang="en-ZA" dirty="0"/>
              <a:t>, most kids get better on their own in about a week. </a:t>
            </a:r>
            <a:endParaRPr lang="en-ZA" dirty="0" smtClean="0"/>
          </a:p>
          <a:p>
            <a:r>
              <a:rPr lang="en-ZA" dirty="0" smtClean="0"/>
              <a:t>Croup </a:t>
            </a:r>
            <a:r>
              <a:rPr lang="en-ZA" dirty="0"/>
              <a:t>is most common in children under five.</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319157" y="1587816"/>
            <a:ext cx="2083389" cy="3212783"/>
          </a:xfrm>
          <a:prstGeom prst="rect">
            <a:avLst/>
          </a:prstGeom>
          <a:noFill/>
        </p:spPr>
      </p:pic>
    </p:spTree>
    <p:extLst>
      <p:ext uri="{BB962C8B-B14F-4D97-AF65-F5344CB8AC3E}">
        <p14:creationId xmlns:p14="http://schemas.microsoft.com/office/powerpoint/2010/main" val="15682669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a:t>
            </a:r>
            <a:r>
              <a:rPr lang="en-GB" dirty="0" smtClean="0"/>
              <a:t>Seasonal Allergies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5" name="Content Placeholder 4"/>
          <p:cNvSpPr>
            <a:spLocks noGrp="1"/>
          </p:cNvSpPr>
          <p:nvPr>
            <p:ph sz="quarter" idx="1"/>
          </p:nvPr>
        </p:nvSpPr>
        <p:spPr/>
        <p:txBody>
          <a:bodyPr/>
          <a:lstStyle/>
          <a:p>
            <a:r>
              <a:rPr lang="en-ZA" dirty="0" smtClean="0"/>
              <a:t>Also called </a:t>
            </a:r>
            <a:r>
              <a:rPr lang="en-ZA" dirty="0"/>
              <a:t>hay </a:t>
            </a:r>
            <a:r>
              <a:rPr lang="en-ZA" dirty="0" smtClean="0"/>
              <a:t>fever</a:t>
            </a:r>
          </a:p>
          <a:p>
            <a:r>
              <a:rPr lang="en-ZA" dirty="0" smtClean="0"/>
              <a:t>Not </a:t>
            </a:r>
            <a:r>
              <a:rPr lang="en-ZA" dirty="0"/>
              <a:t>an infection, but a reaction to microscopic particles like </a:t>
            </a:r>
            <a:r>
              <a:rPr lang="en-ZA" dirty="0" smtClean="0"/>
              <a:t>pollen. </a:t>
            </a:r>
          </a:p>
          <a:p>
            <a:r>
              <a:rPr lang="en-ZA" dirty="0" smtClean="0"/>
              <a:t>Symptoms </a:t>
            </a:r>
            <a:r>
              <a:rPr lang="en-ZA" dirty="0"/>
              <a:t>may include sneezing, watery eyes, and a runny or stuffy nose and may only occur in spring or fall. </a:t>
            </a:r>
            <a:endParaRPr lang="en-ZA" dirty="0" smtClean="0"/>
          </a:p>
          <a:p>
            <a:r>
              <a:rPr lang="en-ZA" dirty="0" smtClean="0"/>
              <a:t>Kids </a:t>
            </a:r>
            <a:r>
              <a:rPr lang="en-ZA" dirty="0"/>
              <a:t>may constantly rub their nose with the palm of the hand, a gesture called the allergic salute. </a:t>
            </a:r>
            <a:endParaRPr lang="en-ZA" dirty="0" smtClean="0"/>
          </a:p>
          <a:p>
            <a:r>
              <a:rPr lang="en-ZA" dirty="0" smtClean="0"/>
              <a:t>There </a:t>
            </a:r>
            <a:r>
              <a:rPr lang="en-ZA" dirty="0"/>
              <a:t>is no cure for hay fever, but there are ways to help control the symptoms.</a:t>
            </a:r>
          </a:p>
          <a:p>
            <a:endParaRPr lang="en-ZA" dirty="0"/>
          </a:p>
        </p:txBody>
      </p:sp>
    </p:spTree>
    <p:extLst>
      <p:ext uri="{BB962C8B-B14F-4D97-AF65-F5344CB8AC3E}">
        <p14:creationId xmlns:p14="http://schemas.microsoft.com/office/powerpoint/2010/main" val="37925986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a:t>
            </a:r>
            <a:r>
              <a:rPr lang="en-GB" dirty="0" smtClean="0"/>
              <a:t>Sinusitis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5" name="Content Placeholder 4"/>
          <p:cNvSpPr>
            <a:spLocks noGrp="1"/>
          </p:cNvSpPr>
          <p:nvPr>
            <p:ph sz="quarter" idx="1"/>
          </p:nvPr>
        </p:nvSpPr>
        <p:spPr/>
        <p:txBody>
          <a:bodyPr/>
          <a:lstStyle/>
          <a:p>
            <a:r>
              <a:rPr lang="en-ZA" dirty="0" smtClean="0"/>
              <a:t>If </a:t>
            </a:r>
            <a:r>
              <a:rPr lang="en-ZA" dirty="0"/>
              <a:t>the child has a cough and a runny nose that has lasted for ten days or more with no signs of improvement – and the doctor has ruled out pneumonia – it may be sinusitis. </a:t>
            </a:r>
            <a:endParaRPr lang="en-ZA" dirty="0" smtClean="0"/>
          </a:p>
          <a:p>
            <a:r>
              <a:rPr lang="en-ZA" dirty="0" smtClean="0"/>
              <a:t>This </a:t>
            </a:r>
            <a:r>
              <a:rPr lang="en-ZA" dirty="0"/>
              <a:t>bacterial infection of the sinus cavities causes a lingering cough because mucus is constantly draining down the back of the throat, triggering the cough reflex. </a:t>
            </a:r>
            <a:endParaRPr lang="en-ZA" dirty="0" smtClean="0"/>
          </a:p>
          <a:p>
            <a:r>
              <a:rPr lang="en-ZA" dirty="0" smtClean="0"/>
              <a:t>If </a:t>
            </a:r>
            <a:r>
              <a:rPr lang="en-ZA" dirty="0"/>
              <a:t>the doctor determines that the child has sinusitis, she'll prescribe an antibiotic. </a:t>
            </a:r>
            <a:endParaRPr lang="en-ZA" dirty="0" smtClean="0"/>
          </a:p>
          <a:p>
            <a:r>
              <a:rPr lang="en-ZA" dirty="0" smtClean="0"/>
              <a:t>Once </a:t>
            </a:r>
            <a:r>
              <a:rPr lang="en-ZA" dirty="0"/>
              <a:t>the sinuses are clear again, the cough should stop. </a:t>
            </a:r>
          </a:p>
          <a:p>
            <a:endParaRPr lang="en-ZA" dirty="0"/>
          </a:p>
        </p:txBody>
      </p:sp>
    </p:spTree>
    <p:extLst>
      <p:ext uri="{BB962C8B-B14F-4D97-AF65-F5344CB8AC3E}">
        <p14:creationId xmlns:p14="http://schemas.microsoft.com/office/powerpoint/2010/main" val="272080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GB" dirty="0" smtClean="0">
                <a:solidFill>
                  <a:srgbClr val="000066"/>
                </a:solidFill>
                <a:effectLst>
                  <a:outerShdw sx="0" sy="0">
                    <a:srgbClr val="000000"/>
                  </a:outerShdw>
                </a:effectLst>
              </a:rPr>
              <a:t>20 working days after submission</a:t>
            </a:r>
            <a:endParaRPr lang="en-ZA" dirty="0" smtClean="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smtClean="0">
                <a:solidFill>
                  <a:srgbClr val="000066"/>
                </a:solidFill>
                <a:effectLst>
                  <a:outerShdw sx="0" sy="0">
                    <a:srgbClr val="000000"/>
                  </a:outerShdw>
                </a:effectLst>
              </a:rPr>
              <a:t>Specific </a:t>
            </a:r>
            <a:r>
              <a:rPr lang="en-ZA" dirty="0">
                <a:solidFill>
                  <a:srgbClr val="000066"/>
                </a:solidFill>
                <a:effectLst>
                  <a:outerShdw sx="0" sy="0">
                    <a:srgbClr val="000000"/>
                  </a:outerShdw>
                </a:effectLst>
              </a:rPr>
              <a:t>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1521" y="3924743"/>
            <a:ext cx="4293736" cy="1815882"/>
          </a:xfrm>
          <a:prstGeom prst="rect">
            <a:avLst/>
          </a:prstGeom>
          <a:noFill/>
          <a:scene3d>
            <a:camera prst="orthographicFront"/>
            <a:lightRig rig="threePt" dir="t"/>
          </a:scene3d>
          <a:sp3d>
            <a:bevelT/>
          </a:sp3d>
        </p:spPr>
        <p:txBody>
          <a:bodyPr wrap="square" rtlCol="0">
            <a:spAutoFit/>
          </a:bodyPr>
          <a:lstStyle/>
          <a:p>
            <a:r>
              <a:rPr lang="en-ZA" sz="2800" b="1" u="sng" dirty="0">
                <a:solidFill>
                  <a:schemeClr val="bg2"/>
                </a:solidFill>
                <a:latin typeface="Calibri" panose="020F0502020204030204" pitchFamily="34" charset="0"/>
              </a:rPr>
              <a:t>ENJO’s policy:</a:t>
            </a:r>
          </a:p>
          <a:p>
            <a:r>
              <a:rPr lang="en-ZA" sz="2800" dirty="0">
                <a:solidFill>
                  <a:schemeClr val="bg2"/>
                </a:solidFill>
                <a:latin typeface="Calibri" panose="020F0502020204030204" pitchFamily="34" charset="0"/>
              </a:rPr>
              <a:t>One (1) Initial Assessment +</a:t>
            </a:r>
            <a:br>
              <a:rPr lang="en-ZA" sz="2800" dirty="0">
                <a:solidFill>
                  <a:schemeClr val="bg2"/>
                </a:solidFill>
                <a:latin typeface="Calibri" panose="020F0502020204030204" pitchFamily="34" charset="0"/>
              </a:rPr>
            </a:br>
            <a:r>
              <a:rPr lang="en-ZA" sz="2800" dirty="0">
                <a:solidFill>
                  <a:schemeClr val="bg2"/>
                </a:solidFill>
                <a:latin typeface="Calibri" panose="020F0502020204030204" pitchFamily="34" charset="0"/>
              </a:rPr>
              <a:t>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p>
          <a:p>
            <a:r>
              <a:rPr lang="en-ZA" sz="2800" dirty="0">
                <a:solidFill>
                  <a:schemeClr val="bg2"/>
                </a:solidFill>
                <a:latin typeface="Calibri" panose="020F0502020204030204" pitchFamily="34" charset="0"/>
              </a:rPr>
              <a:t>per Person per Portfolio</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a:t>
            </a:r>
            <a:r>
              <a:rPr lang="en-GB" dirty="0" smtClean="0"/>
              <a:t>Cradle Cap</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5" name="Content Placeholder 4"/>
          <p:cNvSpPr>
            <a:spLocks noGrp="1"/>
          </p:cNvSpPr>
          <p:nvPr>
            <p:ph sz="quarter" idx="1"/>
          </p:nvPr>
        </p:nvSpPr>
        <p:spPr>
          <a:xfrm>
            <a:off x="467544" y="1413296"/>
            <a:ext cx="5243143" cy="5052818"/>
          </a:xfrm>
        </p:spPr>
        <p:txBody>
          <a:bodyPr>
            <a:normAutofit fontScale="85000" lnSpcReduction="20000"/>
          </a:bodyPr>
          <a:lstStyle/>
          <a:p>
            <a:r>
              <a:rPr lang="en-ZA" dirty="0"/>
              <a:t>B</a:t>
            </a:r>
            <a:r>
              <a:rPr lang="en-ZA" dirty="0" smtClean="0"/>
              <a:t>aby's </a:t>
            </a:r>
            <a:r>
              <a:rPr lang="en-ZA" dirty="0"/>
              <a:t>scalp has flaky, dry skin that looks like dandruff, or thick, oily, yellowish or brown scaling or crusting patches</a:t>
            </a:r>
          </a:p>
          <a:p>
            <a:r>
              <a:rPr lang="en-ZA" dirty="0"/>
              <a:t>The cause of cradle cap is unknown</a:t>
            </a:r>
          </a:p>
          <a:p>
            <a:r>
              <a:rPr lang="en-ZA" i="1" dirty="0" smtClean="0"/>
              <a:t>Not</a:t>
            </a:r>
            <a:r>
              <a:rPr lang="en-ZA" dirty="0" smtClean="0"/>
              <a:t> </a:t>
            </a:r>
            <a:r>
              <a:rPr lang="en-ZA" dirty="0"/>
              <a:t>caused by poor hygiene or allergies</a:t>
            </a:r>
          </a:p>
          <a:p>
            <a:r>
              <a:rPr lang="en-ZA" dirty="0" smtClean="0"/>
              <a:t>Not necessary to treat</a:t>
            </a:r>
            <a:endParaRPr lang="en-ZA" dirty="0"/>
          </a:p>
          <a:p>
            <a:pPr lvl="1" fontAlgn="base"/>
            <a:r>
              <a:rPr lang="en-ZA" dirty="0">
                <a:effectLst>
                  <a:outerShdw sx="0" sy="0">
                    <a:srgbClr val="000000"/>
                  </a:outerShdw>
                </a:effectLst>
              </a:rPr>
              <a:t>Gently massage the baby's scalp with your fingers or a soft brush to loosen the scales.</a:t>
            </a:r>
          </a:p>
          <a:p>
            <a:pPr lvl="1" fontAlgn="base"/>
            <a:r>
              <a:rPr lang="en-ZA" dirty="0">
                <a:effectLst>
                  <a:outerShdw sx="0" sy="0">
                    <a:srgbClr val="000000"/>
                  </a:outerShdw>
                </a:effectLst>
              </a:rPr>
              <a:t>Shampoo more frequently (up to once a day</a:t>
            </a:r>
            <a:r>
              <a:rPr lang="en-ZA" dirty="0" smtClean="0">
                <a:effectLst>
                  <a:outerShdw sx="0" sy="0">
                    <a:srgbClr val="000000"/>
                  </a:outerShdw>
                </a:effectLst>
              </a:rPr>
              <a:t>),</a:t>
            </a:r>
          </a:p>
          <a:p>
            <a:pPr lvl="1" fontAlgn="base"/>
            <a:r>
              <a:rPr lang="en-ZA" dirty="0" smtClean="0">
                <a:effectLst>
                  <a:outerShdw sx="0" sy="0">
                    <a:srgbClr val="000000"/>
                  </a:outerShdw>
                </a:effectLst>
              </a:rPr>
              <a:t>Ensure </a:t>
            </a:r>
            <a:r>
              <a:rPr lang="en-ZA" dirty="0">
                <a:effectLst>
                  <a:outerShdw sx="0" sy="0">
                    <a:srgbClr val="000000"/>
                  </a:outerShdw>
                </a:effectLst>
              </a:rPr>
              <a:t>to rinse out all the soap or shampoo. </a:t>
            </a:r>
            <a:endParaRPr lang="en-ZA" dirty="0" smtClean="0">
              <a:effectLst>
                <a:outerShdw sx="0" sy="0">
                  <a:srgbClr val="000000"/>
                </a:outerShdw>
              </a:effectLst>
            </a:endParaRPr>
          </a:p>
          <a:p>
            <a:pPr lvl="1" fontAlgn="base"/>
            <a:r>
              <a:rPr lang="en-ZA" dirty="0" smtClean="0">
                <a:effectLst>
                  <a:outerShdw sx="0" sy="0">
                    <a:srgbClr val="000000"/>
                  </a:outerShdw>
                </a:effectLst>
              </a:rPr>
              <a:t>After </a:t>
            </a:r>
            <a:r>
              <a:rPr lang="en-ZA" dirty="0">
                <a:effectLst>
                  <a:outerShdw sx="0" sy="0">
                    <a:srgbClr val="000000"/>
                  </a:outerShdw>
                </a:effectLst>
              </a:rPr>
              <a:t>shampooing, gently brush the baby's scalp with a soft brush or a terrycloth towel.</a:t>
            </a:r>
          </a:p>
          <a:p>
            <a:pPr lvl="1" fontAlgn="base"/>
            <a:r>
              <a:rPr lang="en-ZA" dirty="0" smtClean="0">
                <a:effectLst>
                  <a:outerShdw sx="0" sy="0">
                    <a:srgbClr val="000000"/>
                  </a:outerShdw>
                </a:effectLst>
              </a:rPr>
              <a:t>Can try an </a:t>
            </a:r>
            <a:r>
              <a:rPr lang="en-ZA" dirty="0">
                <a:effectLst>
                  <a:outerShdw sx="0" sy="0">
                    <a:srgbClr val="000000"/>
                  </a:outerShdw>
                </a:effectLst>
              </a:rPr>
              <a:t>oil remedy to help loosen dry flakes</a:t>
            </a:r>
            <a:r>
              <a:rPr lang="en-ZA" dirty="0" smtClean="0">
                <a:effectLst>
                  <a:outerShdw sx="0" sy="0">
                    <a:srgbClr val="000000"/>
                  </a:outerShdw>
                </a:effectLst>
              </a:rPr>
              <a:t>.</a:t>
            </a:r>
            <a:endParaRPr lang="en-ZA" dirty="0">
              <a:effectLst>
                <a:outerShdw sx="0" sy="0">
                  <a:srgbClr val="000000"/>
                </a:outerShdw>
              </a:effectLst>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a:xfrm>
            <a:off x="5845627" y="1935810"/>
            <a:ext cx="2841173" cy="3354647"/>
          </a:xfrm>
          <a:prstGeom prst="rect">
            <a:avLst/>
          </a:prstGeom>
        </p:spPr>
      </p:pic>
    </p:spTree>
    <p:extLst>
      <p:ext uri="{BB962C8B-B14F-4D97-AF65-F5344CB8AC3E}">
        <p14:creationId xmlns:p14="http://schemas.microsoft.com/office/powerpoint/2010/main" val="1399987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Childhood Illnesses</a:t>
            </a:r>
            <a:br>
              <a:rPr lang="en-GB" dirty="0"/>
            </a:br>
            <a:r>
              <a:rPr lang="en-GB" dirty="0"/>
              <a:t>- </a:t>
            </a:r>
            <a:r>
              <a:rPr lang="en-GB" dirty="0" smtClean="0"/>
              <a:t>Vomiting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5" name="Content Placeholder 4"/>
          <p:cNvSpPr>
            <a:spLocks noGrp="1"/>
          </p:cNvSpPr>
          <p:nvPr>
            <p:ph sz="quarter" idx="1"/>
          </p:nvPr>
        </p:nvSpPr>
        <p:spPr/>
        <p:txBody>
          <a:bodyPr/>
          <a:lstStyle/>
          <a:p>
            <a:r>
              <a:rPr lang="en-ZA" dirty="0"/>
              <a:t>V</a:t>
            </a:r>
            <a:r>
              <a:rPr lang="en-ZA" dirty="0" smtClean="0"/>
              <a:t>omiting </a:t>
            </a:r>
            <a:r>
              <a:rPr lang="en-ZA" dirty="0"/>
              <a:t>usually isn't serious</a:t>
            </a:r>
          </a:p>
          <a:p>
            <a:r>
              <a:rPr lang="en-ZA" dirty="0"/>
              <a:t>I</a:t>
            </a:r>
            <a:r>
              <a:rPr lang="en-ZA" dirty="0" smtClean="0"/>
              <a:t>t </a:t>
            </a:r>
            <a:r>
              <a:rPr lang="en-ZA" dirty="0"/>
              <a:t>is important to find out </a:t>
            </a:r>
            <a:r>
              <a:rPr lang="en-ZA" dirty="0" smtClean="0"/>
              <a:t>what</a:t>
            </a:r>
            <a:r>
              <a:rPr lang="en-ZA" dirty="0"/>
              <a:t> </a:t>
            </a:r>
            <a:r>
              <a:rPr lang="en-ZA" dirty="0" smtClean="0"/>
              <a:t>is the  cause</a:t>
            </a:r>
            <a:endParaRPr lang="en-ZA" dirty="0"/>
          </a:p>
          <a:p>
            <a:r>
              <a:rPr lang="en-ZA" dirty="0"/>
              <a:t>In most cases, vomiting will stop without specific medical treatment</a:t>
            </a:r>
          </a:p>
          <a:p>
            <a:r>
              <a:rPr lang="en-ZA" dirty="0" smtClean="0"/>
              <a:t>Usually a </a:t>
            </a:r>
            <a:r>
              <a:rPr lang="en-ZA" dirty="0"/>
              <a:t>virus and will get better on their own</a:t>
            </a:r>
          </a:p>
          <a:p>
            <a:r>
              <a:rPr lang="en-ZA" i="1" dirty="0"/>
              <a:t>N</a:t>
            </a:r>
            <a:r>
              <a:rPr lang="en-ZA" i="1" dirty="0" smtClean="0"/>
              <a:t>ever</a:t>
            </a:r>
            <a:r>
              <a:rPr lang="en-ZA" dirty="0" smtClean="0"/>
              <a:t> </a:t>
            </a:r>
            <a:r>
              <a:rPr lang="en-ZA" dirty="0"/>
              <a:t>use over-the-counter or prescription remedies </a:t>
            </a:r>
          </a:p>
          <a:p>
            <a:r>
              <a:rPr lang="en-ZA" dirty="0"/>
              <a:t>K</a:t>
            </a:r>
            <a:r>
              <a:rPr lang="en-ZA" dirty="0" smtClean="0"/>
              <a:t>eep child </a:t>
            </a:r>
            <a:r>
              <a:rPr lang="en-ZA" dirty="0"/>
              <a:t>lying on </a:t>
            </a:r>
            <a:r>
              <a:rPr lang="en-ZA" dirty="0" smtClean="0"/>
              <a:t>their stomach </a:t>
            </a:r>
            <a:r>
              <a:rPr lang="en-ZA" dirty="0"/>
              <a:t>or side as much as possible. </a:t>
            </a:r>
          </a:p>
          <a:p>
            <a:r>
              <a:rPr lang="en-ZA" dirty="0" smtClean="0"/>
              <a:t>Make </a:t>
            </a:r>
            <a:r>
              <a:rPr lang="en-ZA" dirty="0"/>
              <a:t>certain that dehydration doesn't </a:t>
            </a:r>
            <a:r>
              <a:rPr lang="en-ZA" dirty="0" smtClean="0"/>
              <a:t>occur</a:t>
            </a:r>
          </a:p>
          <a:p>
            <a:r>
              <a:rPr lang="en-ZA" dirty="0" smtClean="0"/>
              <a:t>Notify parent as if it persists then a doctor must be consulted.</a:t>
            </a:r>
            <a:endParaRPr lang="en-ZA" dirty="0"/>
          </a:p>
          <a:p>
            <a:endParaRPr lang="en-ZA" dirty="0"/>
          </a:p>
        </p:txBody>
      </p:sp>
    </p:spTree>
    <p:extLst>
      <p:ext uri="{BB962C8B-B14F-4D97-AF65-F5344CB8AC3E}">
        <p14:creationId xmlns:p14="http://schemas.microsoft.com/office/powerpoint/2010/main" val="14710959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Infectious Diseases</a:t>
            </a:r>
            <a:r>
              <a:rPr lang="en-GB" dirty="0"/>
              <a:t/>
            </a:r>
            <a:br>
              <a:rPr lang="en-GB" dirty="0"/>
            </a:br>
            <a:r>
              <a:rPr lang="en-GB" dirty="0"/>
              <a:t>- </a:t>
            </a:r>
            <a:r>
              <a:rPr lang="en-GB" dirty="0" smtClean="0"/>
              <a:t>Lice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5" name="Content Placeholder 4"/>
          <p:cNvSpPr>
            <a:spLocks noGrp="1"/>
          </p:cNvSpPr>
          <p:nvPr>
            <p:ph sz="quarter" idx="1"/>
          </p:nvPr>
        </p:nvSpPr>
        <p:spPr/>
        <p:txBody>
          <a:bodyPr>
            <a:normAutofit/>
          </a:bodyPr>
          <a:lstStyle/>
          <a:p>
            <a:r>
              <a:rPr lang="en-ZA" dirty="0"/>
              <a:t>S</a:t>
            </a:r>
            <a:r>
              <a:rPr lang="en-ZA" dirty="0" smtClean="0"/>
              <a:t>preads </a:t>
            </a:r>
            <a:r>
              <a:rPr lang="en-ZA" dirty="0"/>
              <a:t>easily and very fast </a:t>
            </a:r>
          </a:p>
          <a:p>
            <a:r>
              <a:rPr lang="en-ZA" dirty="0" smtClean="0"/>
              <a:t>Are </a:t>
            </a:r>
            <a:r>
              <a:rPr lang="en-ZA" dirty="0"/>
              <a:t>tiny insects that live on the skin </a:t>
            </a:r>
            <a:r>
              <a:rPr lang="en-ZA" dirty="0" smtClean="0"/>
              <a:t>on </a:t>
            </a:r>
            <a:r>
              <a:rPr lang="en-ZA" dirty="0"/>
              <a:t>the top of your head </a:t>
            </a:r>
          </a:p>
          <a:p>
            <a:r>
              <a:rPr lang="en-ZA" dirty="0"/>
              <a:t>Head lice can live up to 30 days on a human</a:t>
            </a:r>
          </a:p>
          <a:p>
            <a:r>
              <a:rPr lang="en-ZA" dirty="0"/>
              <a:t>E</a:t>
            </a:r>
            <a:r>
              <a:rPr lang="en-ZA" dirty="0" smtClean="0"/>
              <a:t>ggs </a:t>
            </a:r>
            <a:r>
              <a:rPr lang="en-ZA" dirty="0"/>
              <a:t>can live for more than 2 weeks</a:t>
            </a:r>
          </a:p>
          <a:p>
            <a:r>
              <a:rPr lang="en-ZA" dirty="0"/>
              <a:t>Having head lice </a:t>
            </a:r>
            <a:r>
              <a:rPr lang="en-ZA" dirty="0" smtClean="0"/>
              <a:t>causes</a:t>
            </a:r>
          </a:p>
          <a:p>
            <a:pPr lvl="1"/>
            <a:r>
              <a:rPr lang="en-ZA" dirty="0" smtClean="0"/>
              <a:t>Intense </a:t>
            </a:r>
            <a:r>
              <a:rPr lang="en-ZA" dirty="0"/>
              <a:t>itching</a:t>
            </a:r>
          </a:p>
          <a:p>
            <a:pPr lvl="1"/>
            <a:r>
              <a:rPr lang="en-ZA" dirty="0"/>
              <a:t>Small, red bumps on the scalp, neck, and shoulders </a:t>
            </a:r>
          </a:p>
          <a:p>
            <a:pPr lvl="1" fontAlgn="base"/>
            <a:r>
              <a:rPr lang="en-ZA" dirty="0">
                <a:effectLst>
                  <a:outerShdw sx="0" sy="0">
                    <a:srgbClr val="000000"/>
                  </a:outerShdw>
                </a:effectLst>
              </a:rPr>
              <a:t>Tiny white specks (eggs, or nits) on the bottom of each hair that are hard to get off</a:t>
            </a:r>
          </a:p>
          <a:p>
            <a:r>
              <a:rPr lang="en-ZA" dirty="0"/>
              <a:t>Lotions and shampoos containing 1% permethrin (Nix) often work well</a:t>
            </a:r>
          </a:p>
          <a:p>
            <a:endParaRPr lang="en-ZA" dirty="0"/>
          </a:p>
        </p:txBody>
      </p:sp>
    </p:spTree>
    <p:extLst>
      <p:ext uri="{BB962C8B-B14F-4D97-AF65-F5344CB8AC3E}">
        <p14:creationId xmlns:p14="http://schemas.microsoft.com/office/powerpoint/2010/main" val="19538737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GB" dirty="0" smtClean="0"/>
              <a:t>Pink eye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5" name="Content Placeholder 4"/>
          <p:cNvSpPr>
            <a:spLocks noGrp="1"/>
          </p:cNvSpPr>
          <p:nvPr>
            <p:ph sz="quarter" idx="1"/>
          </p:nvPr>
        </p:nvSpPr>
        <p:spPr/>
        <p:txBody>
          <a:bodyPr/>
          <a:lstStyle/>
          <a:p>
            <a:r>
              <a:rPr lang="en-ZA" dirty="0"/>
              <a:t>Tearing, redness, itching, and crusty eyelashes are all signs of conjunctivitis, commonly called pinkeye. </a:t>
            </a:r>
            <a:endParaRPr lang="en-ZA" dirty="0" smtClean="0"/>
          </a:p>
          <a:p>
            <a:r>
              <a:rPr lang="en-ZA" dirty="0" smtClean="0"/>
              <a:t>It </a:t>
            </a:r>
            <a:r>
              <a:rPr lang="en-ZA" dirty="0"/>
              <a:t>is often caused by the same viruses as the common </a:t>
            </a:r>
            <a:r>
              <a:rPr lang="en-ZA" dirty="0" smtClean="0"/>
              <a:t>cold</a:t>
            </a:r>
          </a:p>
          <a:p>
            <a:r>
              <a:rPr lang="en-ZA" dirty="0"/>
              <a:t>P</a:t>
            </a:r>
            <a:r>
              <a:rPr lang="en-ZA" dirty="0" smtClean="0"/>
              <a:t>inkeye </a:t>
            </a:r>
            <a:r>
              <a:rPr lang="en-ZA" dirty="0"/>
              <a:t>spreads rapidly in schools and day care </a:t>
            </a:r>
            <a:r>
              <a:rPr lang="en-ZA" dirty="0" err="1"/>
              <a:t>centers</a:t>
            </a:r>
            <a:r>
              <a:rPr lang="en-ZA" dirty="0" smtClean="0"/>
              <a:t>.</a:t>
            </a:r>
          </a:p>
          <a:p>
            <a:r>
              <a:rPr lang="en-ZA" dirty="0" smtClean="0"/>
              <a:t>The </a:t>
            </a:r>
            <a:r>
              <a:rPr lang="en-ZA" dirty="0"/>
              <a:t>mother should consult the </a:t>
            </a:r>
            <a:r>
              <a:rPr lang="en-ZA" dirty="0" smtClean="0"/>
              <a:t>paediatrician </a:t>
            </a:r>
            <a:r>
              <a:rPr lang="en-ZA" dirty="0"/>
              <a:t>to determine whether the child needs treatment. </a:t>
            </a:r>
            <a:endParaRPr lang="en-ZA" dirty="0" smtClean="0"/>
          </a:p>
          <a:p>
            <a:r>
              <a:rPr lang="en-ZA" dirty="0" smtClean="0"/>
              <a:t>Most </a:t>
            </a:r>
            <a:r>
              <a:rPr lang="en-ZA" dirty="0"/>
              <a:t>cases clear up in four to seven days. </a:t>
            </a:r>
            <a:endParaRPr lang="en-ZA" dirty="0" smtClean="0"/>
          </a:p>
          <a:p>
            <a:r>
              <a:rPr lang="en-ZA" dirty="0" smtClean="0"/>
              <a:t>It </a:t>
            </a:r>
            <a:r>
              <a:rPr lang="en-ZA" dirty="0"/>
              <a:t>is </a:t>
            </a:r>
            <a:r>
              <a:rPr lang="en-ZA" dirty="0" smtClean="0"/>
              <a:t>infectious</a:t>
            </a:r>
          </a:p>
          <a:p>
            <a:pPr lvl="1"/>
            <a:r>
              <a:rPr lang="en-ZA" dirty="0" smtClean="0"/>
              <a:t>Wash </a:t>
            </a:r>
            <a:r>
              <a:rPr lang="en-ZA" dirty="0"/>
              <a:t>your hand very well after having touched the </a:t>
            </a:r>
            <a:r>
              <a:rPr lang="en-ZA" dirty="0" smtClean="0"/>
              <a:t>baby,</a:t>
            </a:r>
          </a:p>
          <a:p>
            <a:pPr lvl="1"/>
            <a:r>
              <a:rPr lang="en-ZA" dirty="0" smtClean="0"/>
              <a:t>Wipe </a:t>
            </a:r>
            <a:r>
              <a:rPr lang="en-ZA" dirty="0"/>
              <a:t>the baby’s eyes, and use a clean cotton ball for each eye.</a:t>
            </a:r>
          </a:p>
          <a:p>
            <a:endParaRPr lang="en-ZA" dirty="0"/>
          </a:p>
        </p:txBody>
      </p:sp>
    </p:spTree>
    <p:extLst>
      <p:ext uri="{BB962C8B-B14F-4D97-AF65-F5344CB8AC3E}">
        <p14:creationId xmlns:p14="http://schemas.microsoft.com/office/powerpoint/2010/main" val="9235015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a:t>Roseola</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5" name="Content Placeholder 4"/>
          <p:cNvSpPr>
            <a:spLocks noGrp="1"/>
          </p:cNvSpPr>
          <p:nvPr>
            <p:ph sz="quarter" idx="1"/>
          </p:nvPr>
        </p:nvSpPr>
        <p:spPr>
          <a:xfrm>
            <a:off x="467543" y="1413296"/>
            <a:ext cx="5243143" cy="5101804"/>
          </a:xfrm>
        </p:spPr>
        <p:txBody>
          <a:bodyPr>
            <a:normAutofit fontScale="77500" lnSpcReduction="20000"/>
          </a:bodyPr>
          <a:lstStyle/>
          <a:p>
            <a:r>
              <a:rPr lang="en-ZA" dirty="0"/>
              <a:t>A</a:t>
            </a:r>
            <a:r>
              <a:rPr lang="en-ZA" dirty="0" smtClean="0"/>
              <a:t> </a:t>
            </a:r>
            <a:r>
              <a:rPr lang="en-ZA" dirty="0"/>
              <a:t>mild viral illness of childhood</a:t>
            </a:r>
          </a:p>
          <a:p>
            <a:r>
              <a:rPr lang="en-ZA" dirty="0"/>
              <a:t>C</a:t>
            </a:r>
            <a:r>
              <a:rPr lang="en-ZA" dirty="0" smtClean="0"/>
              <a:t>haracterised by a sudden </a:t>
            </a:r>
            <a:r>
              <a:rPr lang="en-ZA" dirty="0"/>
              <a:t>high </a:t>
            </a:r>
            <a:r>
              <a:rPr lang="en-ZA" dirty="0" smtClean="0"/>
              <a:t>fever</a:t>
            </a:r>
          </a:p>
          <a:p>
            <a:r>
              <a:rPr lang="en-ZA" dirty="0" smtClean="0"/>
              <a:t>Lasts </a:t>
            </a:r>
            <a:r>
              <a:rPr lang="en-ZA" dirty="0"/>
              <a:t>for three to five days</a:t>
            </a:r>
          </a:p>
          <a:p>
            <a:r>
              <a:rPr lang="en-ZA" i="1" dirty="0" smtClean="0"/>
              <a:t>Symptoms</a:t>
            </a:r>
            <a:r>
              <a:rPr lang="en-ZA" dirty="0" smtClean="0"/>
              <a:t>: mild </a:t>
            </a:r>
            <a:r>
              <a:rPr lang="en-ZA" dirty="0"/>
              <a:t>nasal congestion, eye redness, and a rash that appears after the fever has resolved. </a:t>
            </a:r>
            <a:endParaRPr lang="en-ZA" dirty="0" smtClean="0"/>
          </a:p>
          <a:p>
            <a:pPr lvl="1"/>
            <a:r>
              <a:rPr lang="en-ZA" dirty="0" smtClean="0"/>
              <a:t>The </a:t>
            </a:r>
            <a:r>
              <a:rPr lang="en-ZA" dirty="0"/>
              <a:t>rash may last for days or only hours. </a:t>
            </a:r>
            <a:endParaRPr lang="en-ZA" dirty="0" smtClean="0"/>
          </a:p>
          <a:p>
            <a:pPr lvl="1"/>
            <a:r>
              <a:rPr lang="en-ZA" dirty="0" smtClean="0"/>
              <a:t>Rash is </a:t>
            </a:r>
            <a:r>
              <a:rPr lang="en-ZA" dirty="0"/>
              <a:t>pink and may have small flat spots or raised bumps. These spots may have a lighter "halo" around them and turn white if you press on them. The rash isn't itchy or uncomfortable, and contact with the rash doesn't spread </a:t>
            </a:r>
          </a:p>
          <a:p>
            <a:pPr lvl="1"/>
            <a:r>
              <a:rPr lang="en-ZA" dirty="0" smtClean="0"/>
              <a:t>Rash shows </a:t>
            </a:r>
            <a:r>
              <a:rPr lang="en-ZA" dirty="0"/>
              <a:t>up on the trunk and neck but can extend to the arms, legs, and face.</a:t>
            </a:r>
          </a:p>
          <a:p>
            <a:r>
              <a:rPr lang="en-ZA" dirty="0"/>
              <a:t>N</a:t>
            </a:r>
            <a:r>
              <a:rPr lang="en-ZA" dirty="0" smtClean="0"/>
              <a:t>o </a:t>
            </a:r>
            <a:r>
              <a:rPr lang="en-ZA" dirty="0"/>
              <a:t>specific treatment</a:t>
            </a:r>
          </a:p>
          <a:p>
            <a:r>
              <a:rPr lang="en-ZA" dirty="0" smtClean="0"/>
              <a:t>Ensure child’s </a:t>
            </a:r>
            <a:r>
              <a:rPr lang="en-ZA" dirty="0"/>
              <a:t>fever is kept under control, the child rests and gets plenty of liquids to avoid dehydration</a:t>
            </a:r>
            <a:r>
              <a:rPr lang="en-ZA" dirty="0" smtClean="0"/>
              <a:t>.</a:t>
            </a:r>
            <a:endParaRPr lang="en-ZA" dirty="0"/>
          </a:p>
        </p:txBody>
      </p:sp>
      <p:pic>
        <p:nvPicPr>
          <p:cNvPr id="6" name="Picture 5" descr="Picture of the roseola rash"/>
          <p:cNvPicPr/>
          <p:nvPr/>
        </p:nvPicPr>
        <p:blipFill rotWithShape="1">
          <a:blip r:embed="rId3" cstate="print">
            <a:extLst>
              <a:ext uri="{28A0092B-C50C-407E-A947-70E740481C1C}">
                <a14:useLocalDpi xmlns:a14="http://schemas.microsoft.com/office/drawing/2010/main" val="0"/>
              </a:ext>
            </a:extLst>
          </a:blip>
          <a:srcRect/>
          <a:stretch/>
        </p:blipFill>
        <p:spPr bwMode="auto">
          <a:xfrm>
            <a:off x="5927271" y="2082708"/>
            <a:ext cx="2759529" cy="33220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44159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a:t>Rotavirus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5" name="Content Placeholder 4"/>
          <p:cNvSpPr>
            <a:spLocks noGrp="1"/>
          </p:cNvSpPr>
          <p:nvPr>
            <p:ph sz="quarter" idx="1"/>
          </p:nvPr>
        </p:nvSpPr>
        <p:spPr/>
        <p:txBody>
          <a:bodyPr>
            <a:normAutofit fontScale="92500"/>
          </a:bodyPr>
          <a:lstStyle/>
          <a:p>
            <a:r>
              <a:rPr lang="en-ZA" dirty="0"/>
              <a:t>W</a:t>
            </a:r>
            <a:r>
              <a:rPr lang="en-ZA" dirty="0" smtClean="0"/>
              <a:t>as </a:t>
            </a:r>
            <a:r>
              <a:rPr lang="en-ZA" dirty="0"/>
              <a:t>the top cause of </a:t>
            </a:r>
            <a:r>
              <a:rPr lang="en-ZA" dirty="0" err="1"/>
              <a:t>diarrhea</a:t>
            </a:r>
            <a:r>
              <a:rPr lang="en-ZA" dirty="0"/>
              <a:t>-related deaths </a:t>
            </a:r>
          </a:p>
          <a:p>
            <a:r>
              <a:rPr lang="en-ZA" dirty="0" smtClean="0"/>
              <a:t>Symptoms: vomiting </a:t>
            </a:r>
            <a:r>
              <a:rPr lang="en-ZA" dirty="0"/>
              <a:t>and watery </a:t>
            </a:r>
            <a:r>
              <a:rPr lang="en-ZA" dirty="0" err="1" smtClean="0"/>
              <a:t>diarrhea</a:t>
            </a:r>
            <a:r>
              <a:rPr lang="en-ZA" dirty="0"/>
              <a:t> </a:t>
            </a:r>
            <a:r>
              <a:rPr lang="en-ZA" dirty="0" smtClean="0"/>
              <a:t>causing dehydration</a:t>
            </a:r>
            <a:endParaRPr lang="en-ZA" dirty="0"/>
          </a:p>
          <a:p>
            <a:r>
              <a:rPr lang="en-ZA" dirty="0"/>
              <a:t>There are now two rotavirus vaccines for infants</a:t>
            </a:r>
          </a:p>
          <a:p>
            <a:r>
              <a:rPr lang="en-ZA" dirty="0"/>
              <a:t>Treatment involves the following:</a:t>
            </a:r>
          </a:p>
          <a:p>
            <a:pPr lvl="1" fontAlgn="base"/>
            <a:r>
              <a:rPr lang="en-ZA" dirty="0">
                <a:effectLst>
                  <a:outerShdw sx="0" sy="0">
                    <a:srgbClr val="000000"/>
                  </a:outerShdw>
                </a:effectLst>
              </a:rPr>
              <a:t>Offer the child plenty of fluids to avoid dehydration. </a:t>
            </a:r>
            <a:endParaRPr lang="en-ZA" dirty="0" smtClean="0">
              <a:effectLst>
                <a:outerShdw sx="0" sy="0">
                  <a:srgbClr val="000000"/>
                </a:outerShdw>
              </a:effectLst>
            </a:endParaRPr>
          </a:p>
          <a:p>
            <a:pPr lvl="1" fontAlgn="base"/>
            <a:r>
              <a:rPr lang="en-ZA" dirty="0" smtClean="0">
                <a:effectLst>
                  <a:outerShdw sx="0" sy="0">
                    <a:srgbClr val="000000"/>
                  </a:outerShdw>
                </a:effectLst>
              </a:rPr>
              <a:t>Give </a:t>
            </a:r>
            <a:r>
              <a:rPr lang="en-ZA" dirty="0">
                <a:effectLst>
                  <a:outerShdw sx="0" sy="0">
                    <a:srgbClr val="000000"/>
                  </a:outerShdw>
                </a:effectLst>
              </a:rPr>
              <a:t>acetaminophen or ibuprofen (but give ibuprofen only to children six months or older) to reduce fever.</a:t>
            </a:r>
          </a:p>
          <a:p>
            <a:pPr lvl="1" fontAlgn="base"/>
            <a:r>
              <a:rPr lang="en-ZA" dirty="0">
                <a:effectLst>
                  <a:outerShdw sx="0" sy="0">
                    <a:srgbClr val="000000"/>
                  </a:outerShdw>
                </a:effectLst>
              </a:rPr>
              <a:t>Serve bland foods (bananas, plain pasta, crackers, or toast) that won’t irritate the child’s digestive system any more than it already is — and avoid giving apple juice, dairy products, and sugary foods, which can make the little one’s </a:t>
            </a:r>
            <a:r>
              <a:rPr lang="en-ZA" dirty="0" err="1">
                <a:effectLst>
                  <a:outerShdw sx="0" sy="0">
                    <a:srgbClr val="000000"/>
                  </a:outerShdw>
                </a:effectLst>
              </a:rPr>
              <a:t>diarrhea</a:t>
            </a:r>
            <a:r>
              <a:rPr lang="en-ZA" dirty="0">
                <a:effectLst>
                  <a:outerShdw sx="0" sy="0">
                    <a:srgbClr val="000000"/>
                  </a:outerShdw>
                </a:effectLst>
              </a:rPr>
              <a:t> worse.</a:t>
            </a:r>
          </a:p>
          <a:p>
            <a:pPr lvl="1" fontAlgn="base"/>
            <a:r>
              <a:rPr lang="en-ZA" dirty="0">
                <a:effectLst>
                  <a:outerShdw sx="0" sy="0">
                    <a:srgbClr val="000000"/>
                  </a:outerShdw>
                </a:effectLst>
              </a:rPr>
              <a:t>Let the child rest. </a:t>
            </a:r>
          </a:p>
          <a:p>
            <a:endParaRPr lang="en-ZA" dirty="0"/>
          </a:p>
        </p:txBody>
      </p:sp>
    </p:spTree>
    <p:extLst>
      <p:ext uri="{BB962C8B-B14F-4D97-AF65-F5344CB8AC3E}">
        <p14:creationId xmlns:p14="http://schemas.microsoft.com/office/powerpoint/2010/main" val="33238834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a:t>Chickenpox</a:t>
            </a:r>
          </a:p>
        </p:txBody>
      </p:sp>
      <p:sp>
        <p:nvSpPr>
          <p:cNvPr id="3" name="Footer Placeholder 2"/>
          <p:cNvSpPr>
            <a:spLocks noGrp="1"/>
          </p:cNvSpPr>
          <p:nvPr>
            <p:ph type="ftr" sz="quarter" idx="11"/>
          </p:nvPr>
        </p:nvSpPr>
        <p:spPr/>
        <p:txBody>
          <a:bodyPr/>
          <a:lstStyle/>
          <a:p>
            <a:r>
              <a:rPr lang="en-US" dirty="0"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5" name="Content Placeholder 4"/>
          <p:cNvSpPr>
            <a:spLocks noGrp="1"/>
          </p:cNvSpPr>
          <p:nvPr>
            <p:ph sz="quarter" idx="1"/>
          </p:nvPr>
        </p:nvSpPr>
        <p:spPr>
          <a:xfrm>
            <a:off x="467543" y="1413296"/>
            <a:ext cx="5018857" cy="4968032"/>
          </a:xfrm>
        </p:spPr>
        <p:txBody>
          <a:bodyPr>
            <a:noAutofit/>
          </a:bodyPr>
          <a:lstStyle/>
          <a:p>
            <a:r>
              <a:rPr lang="en-ZA" sz="2200" dirty="0"/>
              <a:t>C</a:t>
            </a:r>
            <a:r>
              <a:rPr lang="en-ZA" sz="2200" dirty="0" smtClean="0"/>
              <a:t>hickenpox </a:t>
            </a:r>
            <a:r>
              <a:rPr lang="en-ZA" sz="2200" dirty="0"/>
              <a:t>is now preventable through the varicella vaccine</a:t>
            </a:r>
          </a:p>
          <a:p>
            <a:r>
              <a:rPr lang="en-ZA" sz="2200" dirty="0" smtClean="0"/>
              <a:t>Can </a:t>
            </a:r>
            <a:r>
              <a:rPr lang="en-ZA" sz="2200" dirty="0"/>
              <a:t>cause dangerous complications in </a:t>
            </a:r>
            <a:r>
              <a:rPr lang="en-ZA" sz="2200" dirty="0" err="1"/>
              <a:t>newborns</a:t>
            </a:r>
            <a:r>
              <a:rPr lang="en-ZA" sz="2200" dirty="0"/>
              <a:t>, adults, and pregnant women</a:t>
            </a:r>
          </a:p>
          <a:p>
            <a:r>
              <a:rPr lang="en-ZA" sz="2200" dirty="0" smtClean="0"/>
              <a:t>Identified </a:t>
            </a:r>
            <a:r>
              <a:rPr lang="en-ZA" sz="2200" dirty="0"/>
              <a:t>by a red </a:t>
            </a:r>
            <a:r>
              <a:rPr lang="en-ZA" sz="2200" dirty="0" smtClean="0"/>
              <a:t>rash, </a:t>
            </a:r>
            <a:r>
              <a:rPr lang="en-ZA" sz="2200" dirty="0"/>
              <a:t>which turns into little blisters after a few days</a:t>
            </a:r>
            <a:r>
              <a:rPr lang="en-ZA" sz="2200" dirty="0" smtClean="0"/>
              <a:t>.</a:t>
            </a:r>
          </a:p>
          <a:p>
            <a:r>
              <a:rPr lang="en-ZA" sz="2200" dirty="0" smtClean="0"/>
              <a:t>Rash is </a:t>
            </a:r>
            <a:r>
              <a:rPr lang="en-ZA" sz="2200" dirty="0"/>
              <a:t>very </a:t>
            </a:r>
            <a:r>
              <a:rPr lang="en-ZA" sz="2200" dirty="0" smtClean="0"/>
              <a:t>itchy – no scratching as it will </a:t>
            </a:r>
            <a:r>
              <a:rPr lang="en-ZA" sz="2200" dirty="0"/>
              <a:t>result in ugly permanent marks. </a:t>
            </a:r>
          </a:p>
        </p:txBody>
      </p:sp>
      <p:pic>
        <p:nvPicPr>
          <p:cNvPr id="1026" name="Picture 2" descr="Chickenpox (for Parents) - Nemours KidsHealt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86400" y="1534884"/>
            <a:ext cx="3358353" cy="347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75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a:t>Chickenpox</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5" name="Content Placeholder 4"/>
          <p:cNvSpPr>
            <a:spLocks noGrp="1"/>
          </p:cNvSpPr>
          <p:nvPr>
            <p:ph sz="quarter" idx="1"/>
          </p:nvPr>
        </p:nvSpPr>
        <p:spPr>
          <a:xfrm>
            <a:off x="467543" y="1413296"/>
            <a:ext cx="5243144" cy="4968032"/>
          </a:xfrm>
        </p:spPr>
        <p:txBody>
          <a:bodyPr>
            <a:noAutofit/>
          </a:bodyPr>
          <a:lstStyle/>
          <a:p>
            <a:r>
              <a:rPr lang="en-ZA" sz="1800" dirty="0" smtClean="0"/>
              <a:t>Treatment </a:t>
            </a:r>
            <a:r>
              <a:rPr lang="en-ZA" sz="1800" dirty="0"/>
              <a:t>involves keeping the person as comfortable as </a:t>
            </a:r>
            <a:r>
              <a:rPr lang="en-ZA" sz="1800" dirty="0" smtClean="0"/>
              <a:t>possible</a:t>
            </a:r>
            <a:endParaRPr lang="en-ZA" sz="1800" dirty="0"/>
          </a:p>
          <a:p>
            <a:pPr lvl="1" fontAlgn="base"/>
            <a:r>
              <a:rPr lang="en-ZA" sz="1800" dirty="0">
                <a:effectLst>
                  <a:outerShdw sx="0" sy="0">
                    <a:srgbClr val="000000"/>
                  </a:outerShdw>
                </a:effectLst>
              </a:rPr>
              <a:t>Avoid scratching or rubbing the itchy areas. </a:t>
            </a:r>
          </a:p>
          <a:p>
            <a:pPr lvl="1" fontAlgn="base"/>
            <a:r>
              <a:rPr lang="en-ZA" sz="1800" dirty="0">
                <a:effectLst>
                  <a:outerShdw sx="0" sy="0">
                    <a:srgbClr val="000000"/>
                  </a:outerShdw>
                </a:effectLst>
              </a:rPr>
              <a:t>Wear cool, light, loose bedclothes. </a:t>
            </a:r>
          </a:p>
          <a:p>
            <a:pPr lvl="1" fontAlgn="base"/>
            <a:r>
              <a:rPr lang="en-ZA" sz="1800" dirty="0">
                <a:effectLst>
                  <a:outerShdw sx="0" sy="0">
                    <a:srgbClr val="000000"/>
                  </a:outerShdw>
                </a:effectLst>
              </a:rPr>
              <a:t>Take lukewarm baths </a:t>
            </a:r>
            <a:r>
              <a:rPr lang="en-ZA" sz="1800" dirty="0" smtClean="0">
                <a:effectLst>
                  <a:outerShdw sx="0" sy="0">
                    <a:srgbClr val="000000"/>
                  </a:outerShdw>
                </a:effectLst>
              </a:rPr>
              <a:t>- oatmeal </a:t>
            </a:r>
            <a:r>
              <a:rPr lang="en-ZA" sz="1800" dirty="0">
                <a:effectLst>
                  <a:outerShdw sx="0" sy="0">
                    <a:srgbClr val="000000"/>
                  </a:outerShdw>
                </a:effectLst>
              </a:rPr>
              <a:t>or </a:t>
            </a:r>
            <a:r>
              <a:rPr lang="en-ZA" sz="1800" dirty="0" err="1">
                <a:effectLst>
                  <a:outerShdw sx="0" sy="0">
                    <a:srgbClr val="000000"/>
                  </a:outerShdw>
                </a:effectLst>
              </a:rPr>
              <a:t>cornstarch</a:t>
            </a:r>
            <a:r>
              <a:rPr lang="en-ZA" sz="1800" dirty="0">
                <a:effectLst>
                  <a:outerShdw sx="0" sy="0">
                    <a:srgbClr val="000000"/>
                  </a:outerShdw>
                </a:effectLst>
              </a:rPr>
              <a:t> bath.</a:t>
            </a:r>
          </a:p>
          <a:p>
            <a:pPr lvl="1" fontAlgn="base"/>
            <a:r>
              <a:rPr lang="en-ZA" sz="1800" dirty="0">
                <a:effectLst>
                  <a:outerShdw sx="0" sy="0">
                    <a:srgbClr val="000000"/>
                  </a:outerShdw>
                </a:effectLst>
              </a:rPr>
              <a:t>Apply a soothing moisturizer after </a:t>
            </a:r>
            <a:endParaRPr lang="en-ZA" sz="1800" dirty="0" smtClean="0">
              <a:effectLst>
                <a:outerShdw sx="0" sy="0">
                  <a:srgbClr val="000000"/>
                </a:outerShdw>
              </a:effectLst>
            </a:endParaRPr>
          </a:p>
          <a:p>
            <a:pPr lvl="1" fontAlgn="base"/>
            <a:r>
              <a:rPr lang="en-ZA" sz="1800" dirty="0" smtClean="0">
                <a:effectLst>
                  <a:outerShdw sx="0" sy="0">
                    <a:srgbClr val="000000"/>
                  </a:outerShdw>
                </a:effectLst>
              </a:rPr>
              <a:t>Avoid </a:t>
            </a:r>
            <a:r>
              <a:rPr lang="en-ZA" sz="1800" dirty="0">
                <a:effectLst>
                  <a:outerShdw sx="0" sy="0">
                    <a:srgbClr val="000000"/>
                  </a:outerShdw>
                </a:effectLst>
              </a:rPr>
              <a:t>prolonged exposure to excessive heat and humidity.</a:t>
            </a:r>
          </a:p>
          <a:p>
            <a:pPr lvl="1" fontAlgn="base"/>
            <a:r>
              <a:rPr lang="en-ZA" sz="1800" dirty="0">
                <a:effectLst>
                  <a:outerShdw sx="0" sy="0">
                    <a:srgbClr val="000000"/>
                  </a:outerShdw>
                </a:effectLst>
              </a:rPr>
              <a:t>Try over-the-counter oral antihistamines </a:t>
            </a:r>
            <a:endParaRPr lang="en-ZA" sz="1800" dirty="0" smtClean="0">
              <a:effectLst>
                <a:outerShdw sx="0" sy="0">
                  <a:srgbClr val="000000"/>
                </a:outerShdw>
              </a:effectLst>
            </a:endParaRPr>
          </a:p>
          <a:p>
            <a:pPr lvl="1" fontAlgn="base"/>
            <a:r>
              <a:rPr lang="en-ZA" sz="1800" dirty="0" smtClean="0">
                <a:effectLst>
                  <a:outerShdw sx="0" sy="0">
                    <a:srgbClr val="000000"/>
                  </a:outerShdw>
                </a:effectLst>
              </a:rPr>
              <a:t>Try </a:t>
            </a:r>
            <a:r>
              <a:rPr lang="en-ZA" sz="1800" dirty="0">
                <a:effectLst>
                  <a:outerShdw sx="0" sy="0">
                    <a:srgbClr val="000000"/>
                  </a:outerShdw>
                </a:effectLst>
              </a:rPr>
              <a:t>over-the-counter hydrocortisone cream on itchy </a:t>
            </a:r>
            <a:r>
              <a:rPr lang="en-ZA" sz="1800" dirty="0" smtClean="0">
                <a:effectLst>
                  <a:outerShdw sx="0" sy="0">
                    <a:srgbClr val="000000"/>
                  </a:outerShdw>
                </a:effectLst>
              </a:rPr>
              <a:t>areas.</a:t>
            </a:r>
          </a:p>
          <a:p>
            <a:pPr lvl="1" fontAlgn="base"/>
            <a:r>
              <a:rPr lang="en-ZA" sz="1800" dirty="0" smtClean="0">
                <a:effectLst>
                  <a:outerShdw sx="0" sy="0">
                    <a:srgbClr val="000000"/>
                  </a:outerShdw>
                </a:effectLst>
              </a:rPr>
              <a:t>Medications </a:t>
            </a:r>
            <a:r>
              <a:rPr lang="en-ZA" sz="1800" dirty="0">
                <a:effectLst>
                  <a:outerShdw sx="0" sy="0">
                    <a:srgbClr val="000000"/>
                  </a:outerShdw>
                </a:effectLst>
              </a:rPr>
              <a:t>that fight the chickenpox virus are available but not given to </a:t>
            </a:r>
            <a:r>
              <a:rPr lang="en-ZA" sz="1800" dirty="0" smtClean="0">
                <a:effectLst>
                  <a:outerShdw sx="0" sy="0">
                    <a:srgbClr val="000000"/>
                  </a:outerShdw>
                </a:effectLst>
              </a:rPr>
              <a:t>everyone -medicine must </a:t>
            </a:r>
            <a:r>
              <a:rPr lang="en-ZA" sz="1800" dirty="0">
                <a:effectLst>
                  <a:outerShdw sx="0" sy="0">
                    <a:srgbClr val="000000"/>
                  </a:outerShdw>
                </a:effectLst>
              </a:rPr>
              <a:t>be started within the first 24 </a:t>
            </a:r>
            <a:r>
              <a:rPr lang="en-ZA" sz="1800" dirty="0" smtClean="0">
                <a:effectLst>
                  <a:outerShdw sx="0" sy="0">
                    <a:srgbClr val="000000"/>
                  </a:outerShdw>
                </a:effectLst>
              </a:rPr>
              <a:t>hours.</a:t>
            </a:r>
            <a:endParaRPr lang="en-ZA" sz="1800" dirty="0">
              <a:effectLst>
                <a:outerShdw sx="0" sy="0">
                  <a:srgbClr val="000000"/>
                </a:outerShdw>
              </a:effectLst>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a:xfrm>
            <a:off x="5710687" y="1751268"/>
            <a:ext cx="3184071" cy="3114646"/>
          </a:xfrm>
          <a:prstGeom prst="rect">
            <a:avLst/>
          </a:prstGeom>
        </p:spPr>
      </p:pic>
    </p:spTree>
    <p:extLst>
      <p:ext uri="{BB962C8B-B14F-4D97-AF65-F5344CB8AC3E}">
        <p14:creationId xmlns:p14="http://schemas.microsoft.com/office/powerpoint/2010/main" val="15212209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smtClean="0"/>
              <a:t>Measles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5" name="Content Placeholder 4"/>
          <p:cNvSpPr>
            <a:spLocks noGrp="1"/>
          </p:cNvSpPr>
          <p:nvPr>
            <p:ph sz="quarter" idx="1"/>
          </p:nvPr>
        </p:nvSpPr>
        <p:spPr>
          <a:xfrm>
            <a:off x="467544" y="1413296"/>
            <a:ext cx="4316727" cy="4680000"/>
          </a:xfrm>
        </p:spPr>
        <p:txBody>
          <a:bodyPr>
            <a:normAutofit/>
          </a:bodyPr>
          <a:lstStyle/>
          <a:p>
            <a:r>
              <a:rPr lang="en-ZA" dirty="0" smtClean="0"/>
              <a:t>Children are vaccinated</a:t>
            </a:r>
          </a:p>
          <a:p>
            <a:r>
              <a:rPr lang="en-ZA" dirty="0"/>
              <a:t>The infection starts with a fever, runny nose, and cough</a:t>
            </a:r>
            <a:endParaRPr lang="en-ZA" dirty="0" smtClean="0"/>
          </a:p>
          <a:p>
            <a:r>
              <a:rPr lang="en-ZA" dirty="0" smtClean="0"/>
              <a:t>As </a:t>
            </a:r>
            <a:r>
              <a:rPr lang="en-ZA" dirty="0"/>
              <a:t>these symptoms fade, a full-body rash appears.</a:t>
            </a:r>
          </a:p>
          <a:p>
            <a:r>
              <a:rPr lang="en-ZA" dirty="0"/>
              <a:t>Most kids get better in two weeks, but some develop pneumonia </a:t>
            </a:r>
            <a:r>
              <a:rPr lang="en-ZA" dirty="0" smtClean="0"/>
              <a:t>or </a:t>
            </a:r>
            <a:r>
              <a:rPr lang="en-ZA" dirty="0"/>
              <a:t>other problems</a:t>
            </a:r>
          </a:p>
          <a:p>
            <a:r>
              <a:rPr lang="en-ZA" dirty="0"/>
              <a:t>The eyes of a child with measles can be very sensitive to light</a:t>
            </a:r>
          </a:p>
          <a:p>
            <a:endParaRPr lang="en-ZA" dirty="0"/>
          </a:p>
        </p:txBody>
      </p:sp>
      <p:pic>
        <p:nvPicPr>
          <p:cNvPr id="2050" name="Picture 2" descr="What Makes Measles So Dangerous For Humans? | Piedmont Healthca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60120" y="1570670"/>
            <a:ext cx="3987937" cy="387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46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GB" dirty="0" smtClean="0"/>
              <a:t>German </a:t>
            </a:r>
            <a:r>
              <a:rPr lang="en-ZA" dirty="0" smtClean="0"/>
              <a:t>Measles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5" name="Content Placeholder 4"/>
          <p:cNvSpPr>
            <a:spLocks noGrp="1"/>
          </p:cNvSpPr>
          <p:nvPr>
            <p:ph sz="quarter" idx="1"/>
          </p:nvPr>
        </p:nvSpPr>
        <p:spPr>
          <a:xfrm>
            <a:off x="467544" y="1413296"/>
            <a:ext cx="4741270" cy="4680000"/>
          </a:xfrm>
        </p:spPr>
        <p:txBody>
          <a:bodyPr>
            <a:normAutofit lnSpcReduction="10000"/>
          </a:bodyPr>
          <a:lstStyle/>
          <a:p>
            <a:r>
              <a:rPr lang="en-ZA" dirty="0"/>
              <a:t>Rubella, also called German measles</a:t>
            </a:r>
          </a:p>
          <a:p>
            <a:r>
              <a:rPr lang="en-ZA" dirty="0"/>
              <a:t>M</a:t>
            </a:r>
            <a:r>
              <a:rPr lang="en-ZA" dirty="0" smtClean="0"/>
              <a:t>ild </a:t>
            </a:r>
            <a:r>
              <a:rPr lang="en-ZA" dirty="0"/>
              <a:t>virus that usually causes no serious problems</a:t>
            </a:r>
          </a:p>
          <a:p>
            <a:r>
              <a:rPr lang="en-ZA" dirty="0"/>
              <a:t>C</a:t>
            </a:r>
            <a:r>
              <a:rPr lang="en-ZA" dirty="0" smtClean="0"/>
              <a:t>an harm the </a:t>
            </a:r>
            <a:r>
              <a:rPr lang="en-ZA" dirty="0" err="1" smtClean="0"/>
              <a:t>fetus</a:t>
            </a:r>
            <a:r>
              <a:rPr lang="en-ZA" dirty="0" smtClean="0"/>
              <a:t> if a pregnant woman </a:t>
            </a:r>
            <a:r>
              <a:rPr lang="en-ZA" dirty="0"/>
              <a:t>becomes infected</a:t>
            </a:r>
          </a:p>
          <a:p>
            <a:r>
              <a:rPr lang="en-ZA" dirty="0"/>
              <a:t>S</a:t>
            </a:r>
            <a:r>
              <a:rPr lang="en-ZA" dirty="0" smtClean="0"/>
              <a:t>ymptoms </a:t>
            </a:r>
            <a:r>
              <a:rPr lang="en-ZA" dirty="0"/>
              <a:t>are a low fever and rash that spreads from the face to the rest of the body</a:t>
            </a:r>
          </a:p>
          <a:p>
            <a:r>
              <a:rPr lang="en-ZA" dirty="0"/>
              <a:t>A standard childhood vaccine called MMR protects against measles, mumps, and rubella.</a:t>
            </a:r>
          </a:p>
          <a:p>
            <a:endParaRPr lang="en-ZA" dirty="0"/>
          </a:p>
        </p:txBody>
      </p:sp>
      <p:pic>
        <p:nvPicPr>
          <p:cNvPr id="3074" name="Picture 2" descr="Rubella (German Measles) symptoms, causes, treatment, medici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49051" y="1992350"/>
            <a:ext cx="4924084" cy="315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965714475"/>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GB" dirty="0" smtClean="0"/>
              <a:t>Mumps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5" name="Content Placeholder 4"/>
          <p:cNvSpPr>
            <a:spLocks noGrp="1"/>
          </p:cNvSpPr>
          <p:nvPr>
            <p:ph sz="quarter" idx="1"/>
          </p:nvPr>
        </p:nvSpPr>
        <p:spPr>
          <a:xfrm>
            <a:off x="467544" y="1413296"/>
            <a:ext cx="4496342" cy="4680000"/>
          </a:xfrm>
        </p:spPr>
        <p:txBody>
          <a:bodyPr/>
          <a:lstStyle/>
          <a:p>
            <a:r>
              <a:rPr lang="en-ZA" dirty="0"/>
              <a:t>V</a:t>
            </a:r>
            <a:r>
              <a:rPr lang="en-ZA" dirty="0" smtClean="0"/>
              <a:t>ery </a:t>
            </a:r>
            <a:r>
              <a:rPr lang="en-ZA" dirty="0"/>
              <a:t>common before a vaccine was developed</a:t>
            </a:r>
          </a:p>
          <a:p>
            <a:r>
              <a:rPr lang="en-ZA" dirty="0"/>
              <a:t>I</a:t>
            </a:r>
            <a:r>
              <a:rPr lang="en-ZA" dirty="0" smtClean="0"/>
              <a:t>nfection </a:t>
            </a:r>
            <a:r>
              <a:rPr lang="en-ZA" dirty="0"/>
              <a:t>often causes no symptoms, </a:t>
            </a:r>
            <a:endParaRPr lang="en-ZA" dirty="0" smtClean="0"/>
          </a:p>
          <a:p>
            <a:pPr lvl="1"/>
            <a:r>
              <a:rPr lang="en-ZA" dirty="0" smtClean="0"/>
              <a:t>Classic </a:t>
            </a:r>
            <a:r>
              <a:rPr lang="en-ZA" dirty="0"/>
              <a:t>sign is swollen glands between the ear and jaw</a:t>
            </a:r>
          </a:p>
          <a:p>
            <a:pPr lvl="1"/>
            <a:r>
              <a:rPr lang="en-ZA" dirty="0"/>
              <a:t>C</a:t>
            </a:r>
            <a:r>
              <a:rPr lang="en-ZA" dirty="0" smtClean="0"/>
              <a:t>reates </a:t>
            </a:r>
            <a:r>
              <a:rPr lang="en-ZA" dirty="0"/>
              <a:t>the appearance of "chipmunk cheeks." </a:t>
            </a:r>
          </a:p>
          <a:p>
            <a:endParaRPr lang="en-ZA"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a:xfrm>
            <a:off x="5710687" y="1570670"/>
            <a:ext cx="3167743" cy="3730686"/>
          </a:xfrm>
          <a:prstGeom prst="rect">
            <a:avLst/>
          </a:prstGeom>
        </p:spPr>
      </p:pic>
    </p:spTree>
    <p:extLst>
      <p:ext uri="{BB962C8B-B14F-4D97-AF65-F5344CB8AC3E}">
        <p14:creationId xmlns:p14="http://schemas.microsoft.com/office/powerpoint/2010/main" val="3946370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a:t>Whooping Cough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5" name="Content Placeholder 4"/>
          <p:cNvSpPr>
            <a:spLocks noGrp="1"/>
          </p:cNvSpPr>
          <p:nvPr>
            <p:ph sz="quarter" idx="1"/>
          </p:nvPr>
        </p:nvSpPr>
        <p:spPr/>
        <p:txBody>
          <a:bodyPr/>
          <a:lstStyle/>
          <a:p>
            <a:r>
              <a:rPr lang="en-ZA" dirty="0"/>
              <a:t>The medical term for the disease is pertussis </a:t>
            </a:r>
            <a:endParaRPr lang="en-ZA" dirty="0" smtClean="0"/>
          </a:p>
          <a:p>
            <a:r>
              <a:rPr lang="en-ZA" dirty="0" smtClean="0"/>
              <a:t>The </a:t>
            </a:r>
            <a:r>
              <a:rPr lang="en-ZA" dirty="0"/>
              <a:t>"P" in the </a:t>
            </a:r>
            <a:r>
              <a:rPr lang="en-ZA" dirty="0" err="1"/>
              <a:t>DTaP</a:t>
            </a:r>
            <a:r>
              <a:rPr lang="en-ZA" dirty="0"/>
              <a:t> </a:t>
            </a:r>
            <a:r>
              <a:rPr lang="en-ZA" dirty="0" smtClean="0"/>
              <a:t>vaccine</a:t>
            </a:r>
          </a:p>
          <a:p>
            <a:r>
              <a:rPr lang="en-ZA" dirty="0"/>
              <a:t>M</a:t>
            </a:r>
            <a:r>
              <a:rPr lang="en-ZA" dirty="0" smtClean="0"/>
              <a:t>akes </a:t>
            </a:r>
            <a:r>
              <a:rPr lang="en-ZA" dirty="0"/>
              <a:t>children cough so hard, they run out of breath and inhale with a "whoop." </a:t>
            </a:r>
          </a:p>
          <a:p>
            <a:r>
              <a:rPr lang="en-ZA" dirty="0"/>
              <a:t>The infection is most severe in infants and may require hospital treatment.</a:t>
            </a:r>
          </a:p>
          <a:p>
            <a:r>
              <a:rPr lang="en-ZA" dirty="0" smtClean="0"/>
              <a:t>Antibiotics </a:t>
            </a:r>
            <a:r>
              <a:rPr lang="en-ZA" dirty="0"/>
              <a:t>are not especially helpful in treatment, so vaccination is essential </a:t>
            </a:r>
          </a:p>
          <a:p>
            <a:r>
              <a:rPr lang="en-ZA" dirty="0"/>
              <a:t>Adults may need a booster shot, especially if they are a caregiver for a young infant.</a:t>
            </a:r>
          </a:p>
          <a:p>
            <a:endParaRPr lang="en-ZA" dirty="0"/>
          </a:p>
        </p:txBody>
      </p:sp>
    </p:spTree>
    <p:extLst>
      <p:ext uri="{BB962C8B-B14F-4D97-AF65-F5344CB8AC3E}">
        <p14:creationId xmlns:p14="http://schemas.microsoft.com/office/powerpoint/2010/main" val="10408357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smtClean="0"/>
              <a:t>Meningitis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5" name="Content Placeholder 4"/>
          <p:cNvSpPr>
            <a:spLocks noGrp="1"/>
          </p:cNvSpPr>
          <p:nvPr>
            <p:ph sz="quarter" idx="1"/>
          </p:nvPr>
        </p:nvSpPr>
        <p:spPr/>
        <p:txBody>
          <a:bodyPr/>
          <a:lstStyle/>
          <a:p>
            <a:r>
              <a:rPr lang="en-ZA" dirty="0"/>
              <a:t>Meningitis is an inflammation or infection of the tissue around the brain and spinal cord. </a:t>
            </a:r>
            <a:endParaRPr lang="en-ZA" dirty="0" smtClean="0"/>
          </a:p>
          <a:p>
            <a:r>
              <a:rPr lang="en-ZA" dirty="0" smtClean="0"/>
              <a:t>In </a:t>
            </a:r>
            <a:r>
              <a:rPr lang="en-ZA" dirty="0"/>
              <a:t>teens and adults, the main symptoms are headache, fever, and stiff neck. </a:t>
            </a:r>
            <a:endParaRPr lang="en-ZA" dirty="0" smtClean="0"/>
          </a:p>
          <a:p>
            <a:r>
              <a:rPr lang="en-ZA" dirty="0" smtClean="0"/>
              <a:t>Young </a:t>
            </a:r>
            <a:r>
              <a:rPr lang="en-ZA" dirty="0"/>
              <a:t>children may have flu-like symptoms or extreme irritability. </a:t>
            </a:r>
            <a:endParaRPr lang="en-ZA" dirty="0" smtClean="0"/>
          </a:p>
          <a:p>
            <a:r>
              <a:rPr lang="en-ZA" dirty="0" smtClean="0"/>
              <a:t>Viral </a:t>
            </a:r>
            <a:r>
              <a:rPr lang="en-ZA" dirty="0"/>
              <a:t>meningitis is usually mild, but bacterial meningitis is more severe with serious consequences if it isn't treated quickly. </a:t>
            </a:r>
            <a:endParaRPr lang="en-ZA" dirty="0" smtClean="0"/>
          </a:p>
          <a:p>
            <a:r>
              <a:rPr lang="en-ZA" dirty="0" smtClean="0"/>
              <a:t>Vaccines </a:t>
            </a:r>
            <a:r>
              <a:rPr lang="en-ZA" dirty="0"/>
              <a:t>are available to prevent certain bacterial causes of meningitis.</a:t>
            </a:r>
          </a:p>
          <a:p>
            <a:endParaRPr lang="en-ZA" dirty="0"/>
          </a:p>
        </p:txBody>
      </p:sp>
    </p:spTree>
    <p:extLst>
      <p:ext uri="{BB962C8B-B14F-4D97-AF65-F5344CB8AC3E}">
        <p14:creationId xmlns:p14="http://schemas.microsoft.com/office/powerpoint/2010/main" val="19230736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a:t>Scarlet Fever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5" name="Content Placeholder 4"/>
          <p:cNvSpPr>
            <a:spLocks noGrp="1"/>
          </p:cNvSpPr>
          <p:nvPr>
            <p:ph sz="quarter" idx="1"/>
          </p:nvPr>
        </p:nvSpPr>
        <p:spPr>
          <a:xfrm>
            <a:off x="467544" y="1413296"/>
            <a:ext cx="5651358" cy="4680000"/>
          </a:xfrm>
        </p:spPr>
        <p:txBody>
          <a:bodyPr>
            <a:normAutofit lnSpcReduction="10000"/>
          </a:bodyPr>
          <a:lstStyle/>
          <a:p>
            <a:r>
              <a:rPr lang="en-ZA" dirty="0" smtClean="0"/>
              <a:t>Sometimes </a:t>
            </a:r>
            <a:r>
              <a:rPr lang="en-ZA" dirty="0"/>
              <a:t>a rough, red rash accompanies strep throat. </a:t>
            </a:r>
            <a:endParaRPr lang="en-ZA" dirty="0" smtClean="0"/>
          </a:p>
          <a:p>
            <a:r>
              <a:rPr lang="en-ZA" dirty="0" smtClean="0"/>
              <a:t>The </a:t>
            </a:r>
            <a:r>
              <a:rPr lang="en-ZA" dirty="0"/>
              <a:t>rash begins on the chest and abdomen and spreads all over the body, accompanied by a strawberry-looking tongue and high fever. </a:t>
            </a:r>
            <a:endParaRPr lang="en-ZA" dirty="0" smtClean="0"/>
          </a:p>
          <a:p>
            <a:r>
              <a:rPr lang="en-ZA" dirty="0" smtClean="0"/>
              <a:t>Without </a:t>
            </a:r>
            <a:r>
              <a:rPr lang="en-ZA" dirty="0"/>
              <a:t>treatment, it can lead to rheumatic fever and, in rare cases, heart damage. </a:t>
            </a:r>
            <a:endParaRPr lang="en-ZA" dirty="0" smtClean="0"/>
          </a:p>
          <a:p>
            <a:r>
              <a:rPr lang="en-ZA" dirty="0" smtClean="0"/>
              <a:t>Scarlet </a:t>
            </a:r>
            <a:r>
              <a:rPr lang="en-ZA" dirty="0"/>
              <a:t>fever was once a dreaded childhood illness. </a:t>
            </a:r>
            <a:endParaRPr lang="en-ZA" dirty="0" smtClean="0"/>
          </a:p>
          <a:p>
            <a:r>
              <a:rPr lang="en-ZA" dirty="0" smtClean="0"/>
              <a:t>Today</a:t>
            </a:r>
            <a:r>
              <a:rPr lang="en-ZA" dirty="0"/>
              <a:t>, it is easily cured with antibiotics.</a:t>
            </a:r>
          </a:p>
          <a:p>
            <a:endParaRPr lang="en-ZA" dirty="0"/>
          </a:p>
        </p:txBody>
      </p:sp>
      <p:pic>
        <p:nvPicPr>
          <p:cNvPr id="4098" name="Picture 2" descr="Scarlet Fever (for Parents) - Nemours KidsHealt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28177" y="778638"/>
            <a:ext cx="2835688" cy="26697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carlet Fever Images, Stock Photos &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99476" y="3753296"/>
            <a:ext cx="2182309" cy="214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494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a:t>Strep Throat</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5" name="Content Placeholder 4"/>
          <p:cNvSpPr>
            <a:spLocks noGrp="1"/>
          </p:cNvSpPr>
          <p:nvPr>
            <p:ph sz="quarter" idx="1"/>
          </p:nvPr>
        </p:nvSpPr>
        <p:spPr>
          <a:xfrm>
            <a:off x="467544" y="1413296"/>
            <a:ext cx="5243143" cy="4680000"/>
          </a:xfrm>
        </p:spPr>
        <p:txBody>
          <a:bodyPr>
            <a:normAutofit/>
          </a:bodyPr>
          <a:lstStyle/>
          <a:p>
            <a:r>
              <a:rPr lang="en-ZA" dirty="0" smtClean="0"/>
              <a:t>Signs </a:t>
            </a:r>
            <a:r>
              <a:rPr lang="en-ZA" dirty="0"/>
              <a:t>of strep include </a:t>
            </a:r>
            <a:endParaRPr lang="en-ZA" dirty="0" smtClean="0"/>
          </a:p>
          <a:p>
            <a:pPr lvl="1"/>
            <a:r>
              <a:rPr lang="en-ZA" dirty="0" smtClean="0"/>
              <a:t>A sore throat that lasts more than a week, </a:t>
            </a:r>
          </a:p>
          <a:p>
            <a:pPr lvl="1"/>
            <a:r>
              <a:rPr lang="en-ZA" dirty="0" smtClean="0"/>
              <a:t>Painful or difficult swallowing, </a:t>
            </a:r>
          </a:p>
          <a:p>
            <a:pPr lvl="1"/>
            <a:r>
              <a:rPr lang="en-ZA" dirty="0" smtClean="0"/>
              <a:t>Excessive drooling, </a:t>
            </a:r>
          </a:p>
          <a:p>
            <a:pPr lvl="1"/>
            <a:r>
              <a:rPr lang="en-ZA" dirty="0" smtClean="0"/>
              <a:t>A rash, pus in the back of the throat, </a:t>
            </a:r>
          </a:p>
          <a:p>
            <a:pPr lvl="1"/>
            <a:r>
              <a:rPr lang="en-ZA" dirty="0" smtClean="0"/>
              <a:t>Fever over 100.4 degrees, or </a:t>
            </a:r>
          </a:p>
          <a:p>
            <a:pPr lvl="1"/>
            <a:r>
              <a:rPr lang="en-ZA" dirty="0" smtClean="0"/>
              <a:t>Contact with someone with strep throat. </a:t>
            </a:r>
          </a:p>
          <a:p>
            <a:r>
              <a:rPr lang="en-ZA" dirty="0" smtClean="0"/>
              <a:t>Treatment - </a:t>
            </a:r>
            <a:r>
              <a:rPr lang="en-ZA" dirty="0"/>
              <a:t>antibiotics.</a:t>
            </a:r>
          </a:p>
          <a:p>
            <a:endParaRPr lang="en-ZA"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0557" y="1978389"/>
            <a:ext cx="2743200" cy="3230426"/>
          </a:xfrm>
          <a:prstGeom prst="rect">
            <a:avLst/>
          </a:prstGeom>
          <a:noFill/>
        </p:spPr>
      </p:pic>
    </p:spTree>
    <p:extLst>
      <p:ext uri="{BB962C8B-B14F-4D97-AF65-F5344CB8AC3E}">
        <p14:creationId xmlns:p14="http://schemas.microsoft.com/office/powerpoint/2010/main" val="86665892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Infectious Diseases</a:t>
            </a:r>
            <a:br>
              <a:rPr lang="en-GB" dirty="0"/>
            </a:br>
            <a:r>
              <a:rPr lang="en-GB" dirty="0"/>
              <a:t>- </a:t>
            </a:r>
            <a:r>
              <a:rPr lang="en-ZA" dirty="0"/>
              <a:t>Ringworm</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5" name="Content Placeholder 4"/>
          <p:cNvSpPr>
            <a:spLocks noGrp="1"/>
          </p:cNvSpPr>
          <p:nvPr>
            <p:ph sz="quarter" idx="1"/>
          </p:nvPr>
        </p:nvSpPr>
        <p:spPr>
          <a:xfrm>
            <a:off x="467544" y="1413296"/>
            <a:ext cx="5243143" cy="4680000"/>
          </a:xfrm>
        </p:spPr>
        <p:txBody>
          <a:bodyPr/>
          <a:lstStyle/>
          <a:p>
            <a:r>
              <a:rPr lang="en-ZA" dirty="0" smtClean="0"/>
              <a:t>Ringworm </a:t>
            </a:r>
            <a:r>
              <a:rPr lang="en-ZA" dirty="0"/>
              <a:t>is skin infection caused by a fungus -- no worms involved. </a:t>
            </a:r>
            <a:endParaRPr lang="en-ZA" dirty="0" smtClean="0"/>
          </a:p>
          <a:p>
            <a:r>
              <a:rPr lang="en-ZA" dirty="0" smtClean="0"/>
              <a:t>It </a:t>
            </a:r>
            <a:r>
              <a:rPr lang="en-ZA" dirty="0"/>
              <a:t>causes a red, scaly ring on the skin or a round patch of hair loss on the scalp. </a:t>
            </a:r>
            <a:endParaRPr lang="en-ZA" dirty="0" smtClean="0"/>
          </a:p>
          <a:p>
            <a:r>
              <a:rPr lang="en-ZA" dirty="0" smtClean="0"/>
              <a:t>The </a:t>
            </a:r>
            <a:r>
              <a:rPr lang="en-ZA" dirty="0"/>
              <a:t>fungus spreads easily from child to child, so sharing combs, brushes, towels, and clothes should be avoided. </a:t>
            </a:r>
            <a:endParaRPr lang="en-ZA" dirty="0" smtClean="0"/>
          </a:p>
          <a:p>
            <a:r>
              <a:rPr lang="en-ZA" dirty="0" smtClean="0"/>
              <a:t>Ringworm </a:t>
            </a:r>
            <a:r>
              <a:rPr lang="en-ZA" dirty="0"/>
              <a:t>is treated with antifungal medication.</a:t>
            </a:r>
          </a:p>
          <a:p>
            <a:endParaRPr lang="en-ZA" dirty="0"/>
          </a:p>
        </p:txBody>
      </p:sp>
      <p:pic>
        <p:nvPicPr>
          <p:cNvPr id="5122" name="Picture 2" descr="Ringworm In Babies And Children: Treatment And Preven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48450" y="1909599"/>
            <a:ext cx="3665311" cy="241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894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Notifiable </a:t>
            </a:r>
            <a:r>
              <a:rPr lang="en-GB" dirty="0" smtClean="0"/>
              <a:t>Diseases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5" name="Content Placeholder 4"/>
          <p:cNvSpPr>
            <a:spLocks noGrp="1"/>
          </p:cNvSpPr>
          <p:nvPr>
            <p:ph sz="quarter" idx="1"/>
          </p:nvPr>
        </p:nvSpPr>
        <p:spPr/>
        <p:txBody>
          <a:bodyPr/>
          <a:lstStyle/>
          <a:p>
            <a:r>
              <a:rPr lang="en-ZA" dirty="0"/>
              <a:t>South Africa has a routine notification system for reporting notifiable medical conditions</a:t>
            </a:r>
          </a:p>
          <a:p>
            <a:r>
              <a:rPr lang="en-ZA" dirty="0"/>
              <a:t>The South African Disease Notification System is a passive surveillance system that collects information on Notifiable Medical Conditions</a:t>
            </a:r>
          </a:p>
          <a:p>
            <a:r>
              <a:rPr lang="en-ZA" dirty="0"/>
              <a:t>The notification of certain medical conditions in South Africa is based on the government’s Health Act, Act No. 61 Of 2003</a:t>
            </a:r>
          </a:p>
          <a:p>
            <a:r>
              <a:rPr lang="en-US" dirty="0"/>
              <a:t>In South Africa all the childhood diseases, for which vaccines are routinely given, are notifiable</a:t>
            </a:r>
            <a:endParaRPr lang="en-ZA" dirty="0"/>
          </a:p>
          <a:p>
            <a:r>
              <a:rPr lang="en-US" dirty="0"/>
              <a:t>This helps to monitor the number of cases still occurring and also enables the health authorities to control any outbreaks</a:t>
            </a:r>
            <a:endParaRPr lang="en-ZA" dirty="0"/>
          </a:p>
          <a:p>
            <a:endParaRPr lang="en-ZA" dirty="0"/>
          </a:p>
        </p:txBody>
      </p:sp>
    </p:spTree>
    <p:extLst>
      <p:ext uri="{BB962C8B-B14F-4D97-AF65-F5344CB8AC3E}">
        <p14:creationId xmlns:p14="http://schemas.microsoft.com/office/powerpoint/2010/main" val="14235241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Vaccinations/Immunisations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5" name="Content Placeholder 4"/>
          <p:cNvSpPr>
            <a:spLocks noGrp="1"/>
          </p:cNvSpPr>
          <p:nvPr>
            <p:ph sz="quarter" idx="1"/>
          </p:nvPr>
        </p:nvSpPr>
        <p:spPr>
          <a:xfrm>
            <a:off x="467544" y="2661557"/>
            <a:ext cx="3960000" cy="3466242"/>
          </a:xfrm>
        </p:spPr>
        <p:txBody>
          <a:bodyPr>
            <a:normAutofit fontScale="92500" lnSpcReduction="20000"/>
          </a:bodyPr>
          <a:lstStyle/>
          <a:p>
            <a:pPr lvl="1" fontAlgn="base"/>
            <a:r>
              <a:rPr lang="en-ZA" dirty="0" smtClean="0">
                <a:effectLst>
                  <a:outerShdw sx="0" sy="0">
                    <a:srgbClr val="000000"/>
                  </a:outerShdw>
                </a:effectLst>
              </a:rPr>
              <a:t>Poliomyelitis </a:t>
            </a:r>
            <a:endParaRPr lang="en-ZA" dirty="0">
              <a:effectLst>
                <a:outerShdw sx="0" sy="0">
                  <a:srgbClr val="000000"/>
                </a:outerShdw>
              </a:effectLst>
            </a:endParaRPr>
          </a:p>
          <a:p>
            <a:pPr lvl="1" fontAlgn="base"/>
            <a:r>
              <a:rPr lang="en-ZA" dirty="0">
                <a:effectLst>
                  <a:outerShdw sx="0" sy="0">
                    <a:srgbClr val="000000"/>
                  </a:outerShdw>
                </a:effectLst>
              </a:rPr>
              <a:t>Diphtheria </a:t>
            </a:r>
          </a:p>
          <a:p>
            <a:pPr lvl="1" fontAlgn="base"/>
            <a:r>
              <a:rPr lang="en-ZA" dirty="0">
                <a:effectLst>
                  <a:outerShdw sx="0" sy="0">
                    <a:srgbClr val="000000"/>
                  </a:outerShdw>
                </a:effectLst>
              </a:rPr>
              <a:t>Hepatitis A and B </a:t>
            </a:r>
          </a:p>
          <a:p>
            <a:pPr lvl="1" fontAlgn="base"/>
            <a:r>
              <a:rPr lang="en-ZA" dirty="0">
                <a:effectLst>
                  <a:outerShdw sx="0" sy="0">
                    <a:srgbClr val="000000"/>
                  </a:outerShdw>
                </a:effectLst>
              </a:rPr>
              <a:t>Mumps </a:t>
            </a:r>
          </a:p>
          <a:p>
            <a:pPr lvl="1" fontAlgn="base"/>
            <a:r>
              <a:rPr lang="en-ZA" dirty="0">
                <a:effectLst>
                  <a:outerShdw sx="0" sy="0">
                    <a:srgbClr val="000000"/>
                  </a:outerShdw>
                </a:effectLst>
              </a:rPr>
              <a:t>Varicella (Chickenpox) </a:t>
            </a:r>
          </a:p>
          <a:p>
            <a:pPr lvl="1" fontAlgn="base"/>
            <a:r>
              <a:rPr lang="en-ZA" dirty="0">
                <a:effectLst>
                  <a:outerShdw sx="0" sy="0">
                    <a:srgbClr val="000000"/>
                  </a:outerShdw>
                </a:effectLst>
              </a:rPr>
              <a:t>Rotavirus (Gastro) </a:t>
            </a:r>
          </a:p>
          <a:p>
            <a:pPr lvl="1" fontAlgn="base"/>
            <a:r>
              <a:rPr lang="en-ZA" dirty="0">
                <a:effectLst>
                  <a:outerShdw sx="0" sy="0">
                    <a:srgbClr val="000000"/>
                  </a:outerShdw>
                </a:effectLst>
              </a:rPr>
              <a:t>Pneumococcal infection (meningitis, infection of the lung, blood infections and infection of the middle ear)</a:t>
            </a:r>
          </a:p>
          <a:p>
            <a:endParaRPr lang="en-ZA" dirty="0"/>
          </a:p>
        </p:txBody>
      </p:sp>
      <p:sp>
        <p:nvSpPr>
          <p:cNvPr id="6" name="Content Placeholder 5"/>
          <p:cNvSpPr>
            <a:spLocks noGrp="1"/>
          </p:cNvSpPr>
          <p:nvPr>
            <p:ph sz="quarter" idx="2"/>
          </p:nvPr>
        </p:nvSpPr>
        <p:spPr>
          <a:xfrm>
            <a:off x="4716016" y="2661556"/>
            <a:ext cx="3960000" cy="3466243"/>
          </a:xfrm>
        </p:spPr>
        <p:txBody>
          <a:bodyPr>
            <a:normAutofit fontScale="92500" lnSpcReduction="20000"/>
          </a:bodyPr>
          <a:lstStyle/>
          <a:p>
            <a:pPr lvl="1" fontAlgn="base"/>
            <a:r>
              <a:rPr lang="en-ZA" dirty="0">
                <a:effectLst>
                  <a:outerShdw sx="0" sy="0">
                    <a:srgbClr val="000000"/>
                  </a:outerShdw>
                </a:effectLst>
              </a:rPr>
              <a:t>Tuberculosis </a:t>
            </a:r>
          </a:p>
          <a:p>
            <a:pPr lvl="1" fontAlgn="base"/>
            <a:r>
              <a:rPr lang="en-ZA" dirty="0" smtClean="0">
                <a:effectLst>
                  <a:outerShdw sx="0" sy="0">
                    <a:srgbClr val="000000"/>
                  </a:outerShdw>
                </a:effectLst>
              </a:rPr>
              <a:t>Tetanus</a:t>
            </a:r>
            <a:endParaRPr lang="en-ZA" dirty="0">
              <a:effectLst>
                <a:outerShdw sx="0" sy="0">
                  <a:srgbClr val="000000"/>
                </a:outerShdw>
              </a:effectLst>
            </a:endParaRPr>
          </a:p>
          <a:p>
            <a:pPr lvl="1" fontAlgn="base"/>
            <a:r>
              <a:rPr lang="en-ZA" dirty="0">
                <a:effectLst>
                  <a:outerShdw sx="0" sy="0">
                    <a:srgbClr val="000000"/>
                  </a:outerShdw>
                </a:effectLst>
              </a:rPr>
              <a:t>Pertussis (Whooping Cough)</a:t>
            </a:r>
          </a:p>
          <a:p>
            <a:pPr lvl="1" fontAlgn="base"/>
            <a:r>
              <a:rPr lang="en-ZA" dirty="0">
                <a:effectLst>
                  <a:outerShdw sx="0" sy="0">
                    <a:srgbClr val="000000"/>
                  </a:outerShdw>
                </a:effectLst>
              </a:rPr>
              <a:t>Haemophilus Influenza type B (Hib)</a:t>
            </a:r>
          </a:p>
          <a:p>
            <a:pPr lvl="1" fontAlgn="base"/>
            <a:r>
              <a:rPr lang="en-ZA" dirty="0">
                <a:effectLst>
                  <a:outerShdw sx="0" sy="0">
                    <a:srgbClr val="000000"/>
                  </a:outerShdw>
                </a:effectLst>
              </a:rPr>
              <a:t>Measles</a:t>
            </a:r>
          </a:p>
          <a:p>
            <a:pPr lvl="1" fontAlgn="base"/>
            <a:r>
              <a:rPr lang="en-ZA" dirty="0">
                <a:effectLst>
                  <a:outerShdw sx="0" sy="0">
                    <a:srgbClr val="000000"/>
                  </a:outerShdw>
                </a:effectLst>
              </a:rPr>
              <a:t>Rubella (German measles)</a:t>
            </a:r>
          </a:p>
          <a:p>
            <a:endParaRPr lang="en-ZA" dirty="0"/>
          </a:p>
        </p:txBody>
      </p:sp>
      <p:sp>
        <p:nvSpPr>
          <p:cNvPr id="7" name="TextBox 6"/>
          <p:cNvSpPr txBox="1"/>
          <p:nvPr/>
        </p:nvSpPr>
        <p:spPr>
          <a:xfrm>
            <a:off x="467544" y="1225214"/>
            <a:ext cx="8219256" cy="1107996"/>
          </a:xfrm>
          <a:prstGeom prst="rect">
            <a:avLst/>
          </a:prstGeom>
          <a:noFill/>
        </p:spPr>
        <p:txBody>
          <a:bodyPr wrap="square" rtlCol="0">
            <a:spAutoFit/>
          </a:bodyPr>
          <a:lstStyle/>
          <a:p>
            <a:pPr marL="285750" indent="-285750">
              <a:buFont typeface="Arial" panose="020B0604020202020204" pitchFamily="34" charset="0"/>
              <a:buChar char="•"/>
            </a:pPr>
            <a:r>
              <a:rPr lang="en-ZA" sz="2200" dirty="0"/>
              <a:t>Vaccination is strongly recommended, in some countries, law enforces certain vaccinations.</a:t>
            </a:r>
          </a:p>
          <a:p>
            <a:pPr marL="285750" indent="-285750">
              <a:buFont typeface="Arial" panose="020B0604020202020204" pitchFamily="34" charset="0"/>
              <a:buChar char="•"/>
            </a:pPr>
            <a:r>
              <a:rPr lang="en-ZA" sz="2200" dirty="0"/>
              <a:t>Vaccines on the EPI programme are provided free of charge</a:t>
            </a:r>
          </a:p>
        </p:txBody>
      </p:sp>
      <p:pic>
        <p:nvPicPr>
          <p:cNvPr id="6146" name="Picture 2" descr="Contraceptive injections - Contraception - Sexwis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607" b="35154"/>
          <a:stretch/>
        </p:blipFill>
        <p:spPr bwMode="auto">
          <a:xfrm>
            <a:off x="4196542" y="5323114"/>
            <a:ext cx="3812268"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613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Vaccinations/Immunisations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168</a:t>
            </a:fld>
            <a:endParaRPr lang="en-ZA"/>
          </a:p>
        </p:txBody>
      </p:sp>
      <p:sp>
        <p:nvSpPr>
          <p:cNvPr id="8" name="Content Placeholder 7"/>
          <p:cNvSpPr>
            <a:spLocks noGrp="1"/>
          </p:cNvSpPr>
          <p:nvPr>
            <p:ph sz="quarter" idx="1"/>
          </p:nvPr>
        </p:nvSpPr>
        <p:spPr/>
        <p:txBody>
          <a:bodyPr>
            <a:normAutofit fontScale="92500" lnSpcReduction="10000"/>
          </a:bodyPr>
          <a:lstStyle/>
          <a:p>
            <a:r>
              <a:rPr lang="en-ZA" b="1" dirty="0"/>
              <a:t>How do Vaccines Work? </a:t>
            </a:r>
            <a:endParaRPr lang="en-ZA" b="1" dirty="0" smtClean="0"/>
          </a:p>
          <a:p>
            <a:pPr lvl="1"/>
            <a:r>
              <a:rPr lang="en-ZA" dirty="0" smtClean="0"/>
              <a:t>Vaccines </a:t>
            </a:r>
            <a:r>
              <a:rPr lang="en-ZA" dirty="0"/>
              <a:t>“teach” the immune system </a:t>
            </a:r>
            <a:r>
              <a:rPr lang="en-ZA" dirty="0" smtClean="0"/>
              <a:t>to </a:t>
            </a:r>
            <a:r>
              <a:rPr lang="en-ZA" dirty="0"/>
              <a:t>recognise and fight certain germs, bacteria and viruses </a:t>
            </a:r>
            <a:endParaRPr lang="en-ZA" dirty="0" smtClean="0"/>
          </a:p>
          <a:p>
            <a:pPr lvl="1"/>
            <a:r>
              <a:rPr lang="en-ZA" dirty="0" smtClean="0"/>
              <a:t>By </a:t>
            </a:r>
            <a:r>
              <a:rPr lang="en-ZA" dirty="0"/>
              <a:t>giving the body a small “sample” of the germ, it can develop resistance, without actually contracting the disease.</a:t>
            </a:r>
          </a:p>
          <a:p>
            <a:endParaRPr lang="en-ZA" dirty="0"/>
          </a:p>
          <a:p>
            <a:r>
              <a:rPr lang="en-ZA" b="1" dirty="0"/>
              <a:t>Why Give Babies and Children </a:t>
            </a:r>
            <a:r>
              <a:rPr lang="en-ZA" b="1" dirty="0" smtClean="0"/>
              <a:t>Vaccines?</a:t>
            </a:r>
          </a:p>
          <a:p>
            <a:pPr lvl="1"/>
            <a:r>
              <a:rPr lang="en-ZA" dirty="0" smtClean="0"/>
              <a:t>Certain </a:t>
            </a:r>
            <a:r>
              <a:rPr lang="en-ZA" dirty="0"/>
              <a:t>vaccine-preventable diseases can infect babies within the first few months of life. </a:t>
            </a:r>
            <a:endParaRPr lang="en-ZA" dirty="0" smtClean="0"/>
          </a:p>
          <a:p>
            <a:pPr lvl="1"/>
            <a:r>
              <a:rPr lang="en-ZA" dirty="0" smtClean="0"/>
              <a:t>Vaccinating </a:t>
            </a:r>
            <a:r>
              <a:rPr lang="en-ZA" dirty="0"/>
              <a:t>these babies helps provide them with protection when it is needed. </a:t>
            </a:r>
            <a:endParaRPr lang="en-ZA" dirty="0" smtClean="0"/>
          </a:p>
          <a:p>
            <a:pPr lvl="1"/>
            <a:r>
              <a:rPr lang="en-ZA" dirty="0" smtClean="0"/>
              <a:t>Some </a:t>
            </a:r>
            <a:r>
              <a:rPr lang="en-ZA" dirty="0"/>
              <a:t>of these immunisations have to be repeated to make sure the baby/child remains protected.</a:t>
            </a:r>
          </a:p>
          <a:p>
            <a:endParaRPr lang="en-ZA" dirty="0"/>
          </a:p>
        </p:txBody>
      </p:sp>
    </p:spTree>
    <p:extLst>
      <p:ext uri="{BB962C8B-B14F-4D97-AF65-F5344CB8AC3E}">
        <p14:creationId xmlns:p14="http://schemas.microsoft.com/office/powerpoint/2010/main" val="77308053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5296"/>
            <a:ext cx="8219256" cy="1008000"/>
          </a:xfrm>
        </p:spPr>
        <p:txBody>
          <a:bodyPr/>
          <a:lstStyle/>
          <a:p>
            <a:r>
              <a:rPr lang="en-GB" dirty="0"/>
              <a:t>Vaccinations/Immunisations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5" name="Content Placeholder 4"/>
          <p:cNvSpPr>
            <a:spLocks noGrp="1"/>
          </p:cNvSpPr>
          <p:nvPr>
            <p:ph sz="quarter" idx="1"/>
          </p:nvPr>
        </p:nvSpPr>
        <p:spPr>
          <a:xfrm>
            <a:off x="467544" y="1413296"/>
            <a:ext cx="4806585" cy="4680000"/>
          </a:xfrm>
        </p:spPr>
        <p:txBody>
          <a:bodyPr>
            <a:normAutofit lnSpcReduction="10000"/>
          </a:bodyPr>
          <a:lstStyle/>
          <a:p>
            <a:r>
              <a:rPr lang="en-ZA" b="1" dirty="0"/>
              <a:t>Side Effects of Vaccines </a:t>
            </a:r>
            <a:endParaRPr lang="en-ZA" b="1" dirty="0" smtClean="0"/>
          </a:p>
          <a:p>
            <a:pPr lvl="1"/>
            <a:r>
              <a:rPr lang="en-ZA" dirty="0" smtClean="0"/>
              <a:t>The </a:t>
            </a:r>
            <a:r>
              <a:rPr lang="en-ZA" dirty="0"/>
              <a:t>most typical side-effects include a slight fever, drowsiness and soreness at the injection site. </a:t>
            </a:r>
            <a:endParaRPr lang="en-ZA" dirty="0" smtClean="0"/>
          </a:p>
          <a:p>
            <a:pPr lvl="1"/>
            <a:r>
              <a:rPr lang="en-ZA" dirty="0" smtClean="0"/>
              <a:t>In rare cases, </a:t>
            </a:r>
            <a:r>
              <a:rPr lang="en-ZA" dirty="0"/>
              <a:t>vaccines can cause other side-effects, e.g. very high temperatures. </a:t>
            </a:r>
            <a:endParaRPr lang="en-ZA" dirty="0" smtClean="0"/>
          </a:p>
          <a:p>
            <a:pPr lvl="1"/>
            <a:r>
              <a:rPr lang="en-ZA" dirty="0" smtClean="0"/>
              <a:t>If </a:t>
            </a:r>
            <a:r>
              <a:rPr lang="en-ZA" dirty="0"/>
              <a:t>the child develops a high fever (more than 39º C), or appears to be in severe pain, seek medical attention immediately.</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388429" y="1793330"/>
            <a:ext cx="3298371" cy="3284855"/>
          </a:xfrm>
          <a:prstGeom prst="rect">
            <a:avLst/>
          </a:prstGeom>
        </p:spPr>
      </p:pic>
    </p:spTree>
    <p:extLst>
      <p:ext uri="{BB962C8B-B14F-4D97-AF65-F5344CB8AC3E}">
        <p14:creationId xmlns:p14="http://schemas.microsoft.com/office/powerpoint/2010/main" val="319054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Vaccinations/Immunisations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5" name="Content Placeholder 4"/>
          <p:cNvSpPr>
            <a:spLocks noGrp="1"/>
          </p:cNvSpPr>
          <p:nvPr>
            <p:ph sz="quarter" idx="1"/>
          </p:nvPr>
        </p:nvSpPr>
        <p:spPr/>
        <p:txBody>
          <a:bodyPr>
            <a:normAutofit fontScale="92500" lnSpcReduction="10000"/>
          </a:bodyPr>
          <a:lstStyle/>
          <a:p>
            <a:r>
              <a:rPr lang="en-ZA" b="1" dirty="0"/>
              <a:t>The Road to Health </a:t>
            </a:r>
            <a:r>
              <a:rPr lang="en-ZA" b="1" dirty="0" smtClean="0"/>
              <a:t>Chart</a:t>
            </a:r>
          </a:p>
          <a:p>
            <a:pPr lvl="1"/>
            <a:r>
              <a:rPr lang="en-ZA" dirty="0" smtClean="0"/>
              <a:t>Received when </a:t>
            </a:r>
            <a:r>
              <a:rPr lang="en-ZA" dirty="0"/>
              <a:t>baby was born in a hospital maternity </a:t>
            </a:r>
            <a:r>
              <a:rPr lang="en-ZA" dirty="0" smtClean="0"/>
              <a:t>ward.</a:t>
            </a:r>
          </a:p>
          <a:p>
            <a:pPr lvl="1"/>
            <a:r>
              <a:rPr lang="en-ZA" dirty="0" smtClean="0"/>
              <a:t>These </a:t>
            </a:r>
            <a:r>
              <a:rPr lang="en-ZA" dirty="0"/>
              <a:t>charts </a:t>
            </a:r>
            <a:r>
              <a:rPr lang="en-ZA" dirty="0" smtClean="0"/>
              <a:t>vary.</a:t>
            </a:r>
          </a:p>
          <a:p>
            <a:pPr lvl="1"/>
            <a:r>
              <a:rPr lang="en-ZA" dirty="0" smtClean="0"/>
              <a:t>Charts can be obtained from the </a:t>
            </a:r>
            <a:r>
              <a:rPr lang="en-ZA" dirty="0"/>
              <a:t>nearest clinic </a:t>
            </a:r>
            <a:r>
              <a:rPr lang="en-ZA" dirty="0" smtClean="0"/>
              <a:t>when </a:t>
            </a:r>
            <a:r>
              <a:rPr lang="en-ZA" dirty="0"/>
              <a:t>the baby’s birth certificate </a:t>
            </a:r>
            <a:r>
              <a:rPr lang="en-ZA" dirty="0" smtClean="0"/>
              <a:t>is presented.</a:t>
            </a:r>
          </a:p>
          <a:p>
            <a:pPr lvl="1"/>
            <a:r>
              <a:rPr lang="en-ZA" dirty="0" smtClean="0"/>
              <a:t>All </a:t>
            </a:r>
            <a:r>
              <a:rPr lang="en-ZA" dirty="0"/>
              <a:t>the details about the baby’s health will be entered on the chart by the doctor or clinic sister. </a:t>
            </a:r>
            <a:endParaRPr lang="en-ZA" dirty="0" smtClean="0"/>
          </a:p>
          <a:p>
            <a:pPr lvl="1"/>
            <a:r>
              <a:rPr lang="en-ZA" dirty="0" smtClean="0"/>
              <a:t>Vaccination </a:t>
            </a:r>
            <a:r>
              <a:rPr lang="en-ZA" dirty="0"/>
              <a:t>information also has to be filled in on the chart. </a:t>
            </a:r>
            <a:endParaRPr lang="en-ZA" dirty="0" smtClean="0"/>
          </a:p>
          <a:p>
            <a:pPr lvl="1"/>
            <a:r>
              <a:rPr lang="en-ZA" dirty="0" smtClean="0"/>
              <a:t>The </a:t>
            </a:r>
            <a:r>
              <a:rPr lang="en-ZA" dirty="0"/>
              <a:t>chart must be kept in a safe place, because the parents will need it when the child goes to school. </a:t>
            </a:r>
            <a:endParaRPr lang="en-ZA" dirty="0" smtClean="0"/>
          </a:p>
          <a:p>
            <a:pPr lvl="1"/>
            <a:r>
              <a:rPr lang="en-ZA" dirty="0" smtClean="0"/>
              <a:t>When </a:t>
            </a:r>
            <a:r>
              <a:rPr lang="en-ZA" dirty="0"/>
              <a:t>further immunisations must be done, it is important that the chart is taken with to the clinic, doctor or </a:t>
            </a:r>
            <a:r>
              <a:rPr lang="en-ZA" dirty="0" smtClean="0"/>
              <a:t>hospital</a:t>
            </a:r>
            <a:endParaRPr lang="en-ZA" dirty="0"/>
          </a:p>
          <a:p>
            <a:pPr lvl="1"/>
            <a:r>
              <a:rPr lang="en-ZA" dirty="0" smtClean="0"/>
              <a:t>Refer to the schedule in the learner guide pg113</a:t>
            </a:r>
            <a:endParaRPr lang="en-ZA" dirty="0"/>
          </a:p>
        </p:txBody>
      </p:sp>
    </p:spTree>
    <p:extLst>
      <p:ext uri="{BB962C8B-B14F-4D97-AF65-F5344CB8AC3E}">
        <p14:creationId xmlns:p14="http://schemas.microsoft.com/office/powerpoint/2010/main" val="178636323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Emergencies</a:t>
            </a:r>
            <a:br>
              <a:rPr lang="en-ZA" dirty="0" smtClean="0"/>
            </a:br>
            <a:r>
              <a:rPr lang="en-ZA" dirty="0" smtClean="0"/>
              <a:t>- First Aid Box</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5" name="Content Placeholder 4"/>
          <p:cNvSpPr>
            <a:spLocks noGrp="1"/>
          </p:cNvSpPr>
          <p:nvPr>
            <p:ph sz="quarter" idx="1"/>
          </p:nvPr>
        </p:nvSpPr>
        <p:spPr/>
        <p:txBody>
          <a:bodyPr/>
          <a:lstStyle/>
          <a:p>
            <a:r>
              <a:rPr lang="en-ZA" dirty="0"/>
              <a:t>C</a:t>
            </a:r>
            <a:r>
              <a:rPr lang="en-ZA" dirty="0" smtClean="0"/>
              <a:t>hild </a:t>
            </a:r>
            <a:r>
              <a:rPr lang="en-ZA" dirty="0"/>
              <a:t>care facility must have a well-stocked first aid </a:t>
            </a:r>
            <a:r>
              <a:rPr lang="en-ZA" dirty="0" smtClean="0"/>
              <a:t>box</a:t>
            </a:r>
          </a:p>
          <a:p>
            <a:r>
              <a:rPr lang="en-ZA" b="1" dirty="0"/>
              <a:t>Supplies:</a:t>
            </a:r>
            <a:endParaRPr lang="en-ZA" dirty="0"/>
          </a:p>
          <a:p>
            <a:pPr lvl="1" fontAlgn="base"/>
            <a:r>
              <a:rPr lang="en-ZA" dirty="0">
                <a:effectLst>
                  <a:outerShdw sx="0" sy="0">
                    <a:srgbClr val="000000"/>
                  </a:outerShdw>
                </a:effectLst>
              </a:rPr>
              <a:t>Medicine spoons for rehydration drink</a:t>
            </a:r>
          </a:p>
          <a:p>
            <a:pPr lvl="1" fontAlgn="base"/>
            <a:r>
              <a:rPr lang="en-ZA" dirty="0">
                <a:effectLst>
                  <a:outerShdw sx="0" sy="0">
                    <a:srgbClr val="000000"/>
                  </a:outerShdw>
                </a:effectLst>
              </a:rPr>
              <a:t>Scissors</a:t>
            </a:r>
          </a:p>
          <a:p>
            <a:pPr lvl="1" fontAlgn="base"/>
            <a:r>
              <a:rPr lang="en-ZA" dirty="0" err="1">
                <a:effectLst>
                  <a:outerShdw sx="0" sy="0">
                    <a:srgbClr val="000000"/>
                  </a:outerShdw>
                </a:effectLst>
              </a:rPr>
              <a:t>Jik</a:t>
            </a:r>
            <a:r>
              <a:rPr lang="en-ZA" dirty="0">
                <a:effectLst>
                  <a:outerShdw sx="0" sy="0">
                    <a:srgbClr val="000000"/>
                  </a:outerShdw>
                </a:effectLst>
              </a:rPr>
              <a:t> (or some kind of disinfectant)</a:t>
            </a:r>
          </a:p>
          <a:p>
            <a:pPr lvl="1" fontAlgn="base"/>
            <a:r>
              <a:rPr lang="en-ZA" dirty="0">
                <a:effectLst>
                  <a:outerShdw sx="0" sy="0">
                    <a:srgbClr val="000000"/>
                  </a:outerShdw>
                </a:effectLst>
              </a:rPr>
              <a:t>Soap</a:t>
            </a:r>
          </a:p>
          <a:p>
            <a:pPr lvl="1" fontAlgn="base"/>
            <a:r>
              <a:rPr lang="en-ZA" dirty="0">
                <a:effectLst>
                  <a:outerShdw sx="0" sy="0">
                    <a:srgbClr val="000000"/>
                  </a:outerShdw>
                </a:effectLst>
              </a:rPr>
              <a:t>Scrap cotton for bandages and dressings</a:t>
            </a:r>
          </a:p>
          <a:p>
            <a:pPr lvl="1" fontAlgn="base"/>
            <a:r>
              <a:rPr lang="en-ZA" dirty="0">
                <a:effectLst>
                  <a:outerShdw sx="0" sy="0">
                    <a:srgbClr val="000000"/>
                  </a:outerShdw>
                </a:effectLst>
              </a:rPr>
              <a:t>Plastic bags to substitute for rubber gloves</a:t>
            </a:r>
          </a:p>
          <a:p>
            <a:pPr lvl="1" fontAlgn="base"/>
            <a:r>
              <a:rPr lang="en-ZA" dirty="0">
                <a:effectLst>
                  <a:outerShdw sx="0" sy="0">
                    <a:srgbClr val="000000"/>
                  </a:outerShdw>
                </a:effectLst>
              </a:rPr>
              <a:t>Litre container to make rehydration drink</a:t>
            </a:r>
          </a:p>
          <a:p>
            <a:pPr lvl="1"/>
            <a:r>
              <a:rPr lang="en-ZA" dirty="0">
                <a:effectLst>
                  <a:outerShdw sx="0" sy="0">
                    <a:srgbClr val="000000"/>
                  </a:outerShdw>
                </a:effectLst>
              </a:rPr>
              <a:t>Box to keep supplies in</a:t>
            </a:r>
          </a:p>
          <a:p>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215" y="2034993"/>
            <a:ext cx="2563586" cy="2226764"/>
          </a:xfrm>
          <a:prstGeom prst="rect">
            <a:avLst/>
          </a:prstGeom>
          <a:noFill/>
        </p:spPr>
      </p:pic>
    </p:spTree>
    <p:extLst>
      <p:ext uri="{BB962C8B-B14F-4D97-AF65-F5344CB8AC3E}">
        <p14:creationId xmlns:p14="http://schemas.microsoft.com/office/powerpoint/2010/main" val="226547138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First Aid Box</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5" name="Content Placeholder 4"/>
          <p:cNvSpPr>
            <a:spLocks noGrp="1"/>
          </p:cNvSpPr>
          <p:nvPr>
            <p:ph sz="quarter" idx="1"/>
          </p:nvPr>
        </p:nvSpPr>
        <p:spPr/>
        <p:txBody>
          <a:bodyPr>
            <a:normAutofit fontScale="92500" lnSpcReduction="10000"/>
          </a:bodyPr>
          <a:lstStyle/>
          <a:p>
            <a:r>
              <a:rPr lang="en-ZA" b="1" dirty="0"/>
              <a:t>Equipment:</a:t>
            </a:r>
            <a:endParaRPr lang="en-ZA" dirty="0"/>
          </a:p>
          <a:p>
            <a:pPr lvl="1" fontAlgn="base"/>
            <a:r>
              <a:rPr lang="en-ZA" dirty="0">
                <a:effectLst>
                  <a:outerShdw sx="0" sy="0">
                    <a:srgbClr val="000000"/>
                  </a:outerShdw>
                </a:effectLst>
              </a:rPr>
              <a:t>Syringe for removing mucus</a:t>
            </a:r>
          </a:p>
          <a:p>
            <a:pPr lvl="1" fontAlgn="base"/>
            <a:r>
              <a:rPr lang="en-ZA" dirty="0">
                <a:effectLst>
                  <a:outerShdw sx="0" sy="0">
                    <a:srgbClr val="000000"/>
                  </a:outerShdw>
                </a:effectLst>
              </a:rPr>
              <a:t>Oral or ear thermometer and instruction card</a:t>
            </a:r>
          </a:p>
          <a:p>
            <a:pPr lvl="1" fontAlgn="base"/>
            <a:r>
              <a:rPr lang="en-ZA" dirty="0">
                <a:effectLst>
                  <a:outerShdw sx="0" sy="0">
                    <a:srgbClr val="000000"/>
                  </a:outerShdw>
                </a:effectLst>
              </a:rPr>
              <a:t>Cotton wool</a:t>
            </a:r>
          </a:p>
          <a:p>
            <a:pPr lvl="1" fontAlgn="base"/>
            <a:r>
              <a:rPr lang="en-ZA" dirty="0">
                <a:effectLst>
                  <a:outerShdw sx="0" sy="0">
                    <a:srgbClr val="000000"/>
                  </a:outerShdw>
                </a:effectLst>
              </a:rPr>
              <a:t>Triangular bandages</a:t>
            </a:r>
          </a:p>
          <a:p>
            <a:pPr lvl="1" fontAlgn="base"/>
            <a:r>
              <a:rPr lang="en-ZA" dirty="0">
                <a:effectLst>
                  <a:outerShdw sx="0" sy="0">
                    <a:srgbClr val="000000"/>
                  </a:outerShdw>
                </a:effectLst>
              </a:rPr>
              <a:t>Medicine spoons</a:t>
            </a:r>
          </a:p>
          <a:p>
            <a:pPr lvl="1" fontAlgn="base"/>
            <a:r>
              <a:rPr lang="en-ZA" dirty="0">
                <a:effectLst>
                  <a:outerShdw sx="0" sy="0">
                    <a:srgbClr val="000000"/>
                  </a:outerShdw>
                </a:effectLst>
              </a:rPr>
              <a:t>Gauze squares</a:t>
            </a:r>
          </a:p>
          <a:p>
            <a:pPr lvl="1" fontAlgn="base"/>
            <a:r>
              <a:rPr lang="en-ZA" dirty="0">
                <a:effectLst>
                  <a:outerShdw sx="0" sy="0">
                    <a:srgbClr val="000000"/>
                  </a:outerShdw>
                </a:effectLst>
              </a:rPr>
              <a:t>Gauze rolls</a:t>
            </a:r>
          </a:p>
          <a:p>
            <a:pPr lvl="1" fontAlgn="base"/>
            <a:r>
              <a:rPr lang="en-ZA" dirty="0">
                <a:effectLst>
                  <a:outerShdw sx="0" sy="0">
                    <a:srgbClr val="000000"/>
                  </a:outerShdw>
                </a:effectLst>
              </a:rPr>
              <a:t>Surgical tape</a:t>
            </a:r>
          </a:p>
          <a:p>
            <a:pPr lvl="1" fontAlgn="base"/>
            <a:r>
              <a:rPr lang="en-ZA" dirty="0">
                <a:effectLst>
                  <a:outerShdw sx="0" sy="0">
                    <a:srgbClr val="000000"/>
                  </a:outerShdw>
                </a:effectLst>
              </a:rPr>
              <a:t>Kidney dish</a:t>
            </a:r>
          </a:p>
          <a:p>
            <a:pPr lvl="1" fontAlgn="base"/>
            <a:r>
              <a:rPr lang="en-ZA" dirty="0">
                <a:effectLst>
                  <a:outerShdw sx="0" sy="0">
                    <a:srgbClr val="000000"/>
                  </a:outerShdw>
                </a:effectLst>
              </a:rPr>
              <a:t>Safety pins</a:t>
            </a:r>
          </a:p>
          <a:p>
            <a:pPr lvl="1" fontAlgn="base"/>
            <a:r>
              <a:rPr lang="en-ZA" dirty="0">
                <a:effectLst>
                  <a:outerShdw sx="0" sy="0">
                    <a:srgbClr val="000000"/>
                  </a:outerShdw>
                </a:effectLst>
              </a:rPr>
              <a:t>Scissors</a:t>
            </a:r>
          </a:p>
          <a:p>
            <a:pPr lvl="1" fontAlgn="base"/>
            <a:r>
              <a:rPr lang="en-ZA" dirty="0">
                <a:effectLst>
                  <a:outerShdw sx="0" sy="0">
                    <a:srgbClr val="000000"/>
                  </a:outerShdw>
                </a:effectLst>
              </a:rPr>
              <a:t>Rubber </a:t>
            </a:r>
            <a:r>
              <a:rPr lang="en-ZA" dirty="0" smtClean="0">
                <a:effectLst>
                  <a:outerShdw sx="0" sy="0">
                    <a:srgbClr val="000000"/>
                  </a:outerShdw>
                </a:effectLst>
              </a:rPr>
              <a:t>gloves</a:t>
            </a:r>
            <a:endParaRPr lang="en-ZA" dirty="0">
              <a:effectLst>
                <a:outerShdw sx="0" sy="0">
                  <a:srgbClr val="000000"/>
                </a:outerShdw>
              </a:effectLst>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5143" y="3292293"/>
            <a:ext cx="2563586" cy="2226764"/>
          </a:xfrm>
          <a:prstGeom prst="rect">
            <a:avLst/>
          </a:prstGeom>
          <a:noFill/>
        </p:spPr>
      </p:pic>
    </p:spTree>
    <p:extLst>
      <p:ext uri="{BB962C8B-B14F-4D97-AF65-F5344CB8AC3E}">
        <p14:creationId xmlns:p14="http://schemas.microsoft.com/office/powerpoint/2010/main" val="300533844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First Aid Box</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5" name="Content Placeholder 4"/>
          <p:cNvSpPr>
            <a:spLocks noGrp="1"/>
          </p:cNvSpPr>
          <p:nvPr>
            <p:ph sz="quarter" idx="1"/>
          </p:nvPr>
        </p:nvSpPr>
        <p:spPr/>
        <p:txBody>
          <a:bodyPr>
            <a:normAutofit fontScale="92500" lnSpcReduction="20000"/>
          </a:bodyPr>
          <a:lstStyle/>
          <a:p>
            <a:r>
              <a:rPr lang="en-ZA" b="1" dirty="0"/>
              <a:t>Medicines:</a:t>
            </a:r>
            <a:endParaRPr lang="en-ZA" dirty="0"/>
          </a:p>
          <a:p>
            <a:pPr lvl="1" fontAlgn="base"/>
            <a:r>
              <a:rPr lang="en-ZA" dirty="0">
                <a:effectLst>
                  <a:outerShdw sx="0" sy="0">
                    <a:srgbClr val="000000"/>
                  </a:outerShdw>
                </a:effectLst>
              </a:rPr>
              <a:t>Potassium Permanganate and colour card</a:t>
            </a:r>
          </a:p>
          <a:p>
            <a:pPr lvl="1" fontAlgn="base"/>
            <a:r>
              <a:rPr lang="en-ZA" dirty="0">
                <a:effectLst>
                  <a:outerShdw sx="0" sy="0">
                    <a:srgbClr val="000000"/>
                  </a:outerShdw>
                </a:effectLst>
              </a:rPr>
              <a:t>Dettol/Eusol</a:t>
            </a:r>
          </a:p>
          <a:p>
            <a:pPr lvl="1" fontAlgn="base"/>
            <a:r>
              <a:rPr lang="en-ZA" dirty="0">
                <a:effectLst>
                  <a:outerShdw sx="0" sy="0">
                    <a:srgbClr val="000000"/>
                  </a:outerShdw>
                </a:effectLst>
              </a:rPr>
              <a:t>Betadine/</a:t>
            </a:r>
            <a:r>
              <a:rPr lang="en-ZA" dirty="0" err="1">
                <a:effectLst>
                  <a:outerShdw sx="0" sy="0">
                    <a:srgbClr val="000000"/>
                  </a:outerShdw>
                </a:effectLst>
              </a:rPr>
              <a:t>Podine</a:t>
            </a:r>
            <a:endParaRPr lang="en-ZA" dirty="0">
              <a:effectLst>
                <a:outerShdw sx="0" sy="0">
                  <a:srgbClr val="000000"/>
                </a:outerShdw>
              </a:effectLst>
            </a:endParaRPr>
          </a:p>
          <a:p>
            <a:pPr lvl="1" fontAlgn="base"/>
            <a:r>
              <a:rPr lang="en-ZA" dirty="0">
                <a:effectLst>
                  <a:outerShdw sx="0" sy="0">
                    <a:srgbClr val="000000"/>
                  </a:outerShdw>
                </a:effectLst>
              </a:rPr>
              <a:t>Vaseline</a:t>
            </a:r>
          </a:p>
          <a:p>
            <a:pPr lvl="1" fontAlgn="base"/>
            <a:r>
              <a:rPr lang="en-ZA" dirty="0">
                <a:effectLst>
                  <a:outerShdw sx="0" sy="0">
                    <a:srgbClr val="000000"/>
                  </a:outerShdw>
                </a:effectLst>
              </a:rPr>
              <a:t>Zinc Ointment</a:t>
            </a:r>
          </a:p>
          <a:p>
            <a:pPr lvl="1" fontAlgn="base"/>
            <a:r>
              <a:rPr lang="en-ZA" dirty="0">
                <a:effectLst>
                  <a:outerShdw sx="0" sy="0">
                    <a:srgbClr val="000000"/>
                  </a:outerShdw>
                </a:effectLst>
              </a:rPr>
              <a:t>Whitfield Ointment</a:t>
            </a:r>
          </a:p>
          <a:p>
            <a:pPr lvl="1" fontAlgn="base"/>
            <a:r>
              <a:rPr lang="en-ZA" dirty="0">
                <a:effectLst>
                  <a:outerShdw sx="0" sy="0">
                    <a:srgbClr val="000000"/>
                  </a:outerShdw>
                </a:effectLst>
              </a:rPr>
              <a:t>Gentian Violet</a:t>
            </a:r>
          </a:p>
          <a:p>
            <a:pPr lvl="1" fontAlgn="base"/>
            <a:r>
              <a:rPr lang="en-ZA" dirty="0">
                <a:effectLst>
                  <a:outerShdw sx="0" sy="0">
                    <a:srgbClr val="000000"/>
                  </a:outerShdw>
                </a:effectLst>
              </a:rPr>
              <a:t>Benzyl Benzoate (</a:t>
            </a:r>
            <a:r>
              <a:rPr lang="en-ZA" dirty="0" err="1">
                <a:effectLst>
                  <a:outerShdw sx="0" sy="0">
                    <a:srgbClr val="000000"/>
                  </a:outerShdw>
                </a:effectLst>
              </a:rPr>
              <a:t>Ascabasol</a:t>
            </a:r>
            <a:r>
              <a:rPr lang="en-ZA" dirty="0">
                <a:effectLst>
                  <a:outerShdw sx="0" sy="0">
                    <a:srgbClr val="000000"/>
                  </a:outerShdw>
                </a:effectLst>
              </a:rPr>
              <a:t>) and instruction card for (a) Scabies (b) Lice</a:t>
            </a:r>
          </a:p>
          <a:p>
            <a:pPr marL="0" indent="0">
              <a:buNone/>
            </a:pPr>
            <a:endParaRPr lang="en-ZA" dirty="0"/>
          </a:p>
        </p:txBody>
      </p:sp>
      <p:sp>
        <p:nvSpPr>
          <p:cNvPr id="6" name="Content Placeholder 5"/>
          <p:cNvSpPr>
            <a:spLocks noGrp="1"/>
          </p:cNvSpPr>
          <p:nvPr>
            <p:ph sz="quarter" idx="2"/>
          </p:nvPr>
        </p:nvSpPr>
        <p:spPr/>
        <p:txBody>
          <a:bodyPr>
            <a:normAutofit fontScale="92500" lnSpcReduction="20000"/>
          </a:bodyPr>
          <a:lstStyle/>
          <a:p>
            <a:r>
              <a:rPr lang="en-ZA" b="1" dirty="0"/>
              <a:t>Medicines:</a:t>
            </a:r>
            <a:endParaRPr lang="en-ZA" dirty="0"/>
          </a:p>
          <a:p>
            <a:pPr lvl="1" fontAlgn="base"/>
            <a:r>
              <a:rPr lang="en-ZA" dirty="0" smtClean="0">
                <a:effectLst>
                  <a:outerShdw sx="0" sy="0">
                    <a:srgbClr val="000000"/>
                  </a:outerShdw>
                </a:effectLst>
              </a:rPr>
              <a:t>Mercurochrome</a:t>
            </a:r>
            <a:endParaRPr lang="en-ZA" dirty="0">
              <a:effectLst>
                <a:outerShdw sx="0" sy="0">
                  <a:srgbClr val="000000"/>
                </a:outerShdw>
              </a:effectLst>
            </a:endParaRPr>
          </a:p>
          <a:p>
            <a:pPr lvl="1" fontAlgn="base"/>
            <a:r>
              <a:rPr lang="en-ZA" dirty="0">
                <a:effectLst>
                  <a:outerShdw sx="0" sy="0">
                    <a:srgbClr val="000000"/>
                  </a:outerShdw>
                </a:effectLst>
              </a:rPr>
              <a:t>Calamine Lotion</a:t>
            </a:r>
          </a:p>
          <a:p>
            <a:pPr lvl="1" fontAlgn="base"/>
            <a:r>
              <a:rPr lang="en-ZA" dirty="0">
                <a:effectLst>
                  <a:outerShdw sx="0" sy="0">
                    <a:srgbClr val="000000"/>
                  </a:outerShdw>
                </a:effectLst>
              </a:rPr>
              <a:t>Vitamin B Complex</a:t>
            </a:r>
          </a:p>
          <a:p>
            <a:pPr lvl="1" fontAlgn="base"/>
            <a:r>
              <a:rPr lang="en-ZA" dirty="0" err="1">
                <a:effectLst>
                  <a:outerShdw sx="0" sy="0">
                    <a:srgbClr val="000000"/>
                  </a:outerShdw>
                </a:effectLst>
              </a:rPr>
              <a:t>Benylin</a:t>
            </a:r>
            <a:r>
              <a:rPr lang="en-ZA" dirty="0">
                <a:effectLst>
                  <a:outerShdw sx="0" sy="0">
                    <a:srgbClr val="000000"/>
                  </a:outerShdw>
                </a:effectLst>
              </a:rPr>
              <a:t> Expectorant and instruction card</a:t>
            </a:r>
          </a:p>
          <a:p>
            <a:pPr lvl="1" fontAlgn="base"/>
            <a:r>
              <a:rPr lang="en-ZA" dirty="0" err="1">
                <a:effectLst>
                  <a:outerShdw sx="0" sy="0">
                    <a:srgbClr val="000000"/>
                  </a:outerShdw>
                </a:effectLst>
              </a:rPr>
              <a:t>Panado</a:t>
            </a:r>
            <a:r>
              <a:rPr lang="en-ZA" dirty="0">
                <a:effectLst>
                  <a:outerShdw sx="0" sy="0">
                    <a:srgbClr val="000000"/>
                  </a:outerShdw>
                </a:effectLst>
              </a:rPr>
              <a:t> (</a:t>
            </a:r>
            <a:r>
              <a:rPr lang="en-ZA" dirty="0" err="1">
                <a:effectLst>
                  <a:outerShdw sx="0" sy="0">
                    <a:srgbClr val="000000"/>
                  </a:outerShdw>
                </a:effectLst>
              </a:rPr>
              <a:t>Dolorol</a:t>
            </a:r>
            <a:r>
              <a:rPr lang="en-ZA" dirty="0">
                <a:effectLst>
                  <a:outerShdw sx="0" sy="0">
                    <a:srgbClr val="000000"/>
                  </a:outerShdw>
                </a:effectLst>
              </a:rPr>
              <a:t>) and instruction card</a:t>
            </a:r>
          </a:p>
          <a:p>
            <a:pPr lvl="1" fontAlgn="base"/>
            <a:r>
              <a:rPr lang="en-ZA" dirty="0" err="1">
                <a:effectLst>
                  <a:outerShdw sx="0" sy="0">
                    <a:srgbClr val="000000"/>
                  </a:outerShdw>
                </a:effectLst>
              </a:rPr>
              <a:t>Savlon</a:t>
            </a:r>
            <a:endParaRPr lang="en-ZA" dirty="0">
              <a:effectLst>
                <a:outerShdw sx="0" sy="0">
                  <a:srgbClr val="000000"/>
                </a:outerShdw>
              </a:effectLst>
            </a:endParaRPr>
          </a:p>
          <a:p>
            <a:pPr lvl="1" fontAlgn="base"/>
            <a:r>
              <a:rPr lang="en-ZA" dirty="0">
                <a:effectLst>
                  <a:outerShdw sx="0" sy="0">
                    <a:srgbClr val="000000"/>
                  </a:outerShdw>
                </a:effectLst>
              </a:rPr>
              <a:t>Lemon juice/honey/liquor instruction card</a:t>
            </a:r>
          </a:p>
          <a:p>
            <a:pPr lvl="1" fontAlgn="base"/>
            <a:r>
              <a:rPr lang="en-ZA" dirty="0">
                <a:effectLst>
                  <a:outerShdw sx="0" sy="0">
                    <a:srgbClr val="000000"/>
                  </a:outerShdw>
                </a:effectLst>
              </a:rPr>
              <a:t>Gargling instruction card</a:t>
            </a:r>
          </a:p>
          <a:p>
            <a:pPr lvl="1" fontAlgn="base"/>
            <a:r>
              <a:rPr lang="en-ZA" dirty="0">
                <a:effectLst>
                  <a:outerShdw sx="0" sy="0">
                    <a:srgbClr val="000000"/>
                  </a:outerShdw>
                </a:effectLst>
              </a:rPr>
              <a:t>Oral or ear thermometer instruction card</a:t>
            </a:r>
          </a:p>
          <a:p>
            <a:endParaRPr lang="en-ZA" dirty="0"/>
          </a:p>
        </p:txBody>
      </p:sp>
    </p:spTree>
    <p:extLst>
      <p:ext uri="{BB962C8B-B14F-4D97-AF65-F5344CB8AC3E}">
        <p14:creationId xmlns:p14="http://schemas.microsoft.com/office/powerpoint/2010/main" val="56198523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First Aid Box</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174</a:t>
            </a:fld>
            <a:endParaRPr lang="en-ZA"/>
          </a:p>
        </p:txBody>
      </p:sp>
      <p:sp>
        <p:nvSpPr>
          <p:cNvPr id="7" name="Content Placeholder 6"/>
          <p:cNvSpPr>
            <a:spLocks noGrp="1"/>
          </p:cNvSpPr>
          <p:nvPr>
            <p:ph sz="quarter" idx="1"/>
          </p:nvPr>
        </p:nvSpPr>
        <p:spPr/>
        <p:txBody>
          <a:bodyPr>
            <a:normAutofit/>
          </a:bodyPr>
          <a:lstStyle/>
          <a:p>
            <a:r>
              <a:rPr lang="en-ZA" b="1" dirty="0"/>
              <a:t>Improvised:</a:t>
            </a:r>
            <a:endParaRPr lang="en-ZA" dirty="0"/>
          </a:p>
          <a:p>
            <a:pPr lvl="1" fontAlgn="base"/>
            <a:r>
              <a:rPr lang="en-ZA" dirty="0">
                <a:effectLst>
                  <a:outerShdw sx="0" sy="0">
                    <a:srgbClr val="000000"/>
                  </a:outerShdw>
                </a:effectLst>
              </a:rPr>
              <a:t>2 litre ice-cream container</a:t>
            </a:r>
          </a:p>
          <a:p>
            <a:pPr lvl="1" fontAlgn="base"/>
            <a:r>
              <a:rPr lang="en-ZA" dirty="0">
                <a:effectLst>
                  <a:outerShdw sx="0" sy="0">
                    <a:srgbClr val="000000"/>
                  </a:outerShdw>
                </a:effectLst>
              </a:rPr>
              <a:t>Scrap cotton for dressings</a:t>
            </a:r>
          </a:p>
          <a:p>
            <a:pPr lvl="1" fontAlgn="base"/>
            <a:r>
              <a:rPr lang="en-ZA" dirty="0">
                <a:effectLst>
                  <a:outerShdw sx="0" sy="0">
                    <a:srgbClr val="000000"/>
                  </a:outerShdw>
                </a:effectLst>
              </a:rPr>
              <a:t>Scrap cotton for bandages</a:t>
            </a:r>
          </a:p>
          <a:p>
            <a:pPr lvl="1" fontAlgn="base"/>
            <a:r>
              <a:rPr lang="en-ZA" dirty="0">
                <a:effectLst>
                  <a:outerShdw sx="0" sy="0">
                    <a:srgbClr val="000000"/>
                  </a:outerShdw>
                </a:effectLst>
              </a:rPr>
              <a:t>Scrap cotton triangular bandages</a:t>
            </a:r>
          </a:p>
          <a:p>
            <a:pPr lvl="1" fontAlgn="base"/>
            <a:r>
              <a:rPr lang="en-ZA" dirty="0">
                <a:effectLst>
                  <a:outerShdw sx="0" sy="0">
                    <a:srgbClr val="000000"/>
                  </a:outerShdw>
                </a:effectLst>
              </a:rPr>
              <a:t>Scrap small pieces of material for nose wipes</a:t>
            </a:r>
          </a:p>
          <a:p>
            <a:pPr lvl="1" fontAlgn="base"/>
            <a:r>
              <a:rPr lang="en-ZA" dirty="0">
                <a:effectLst>
                  <a:outerShdw sx="0" sy="0">
                    <a:srgbClr val="000000"/>
                  </a:outerShdw>
                </a:effectLst>
              </a:rPr>
              <a:t>Scrap material for face cloths</a:t>
            </a:r>
          </a:p>
          <a:p>
            <a:pPr lvl="1" fontAlgn="base"/>
            <a:r>
              <a:rPr lang="en-ZA" dirty="0">
                <a:effectLst>
                  <a:outerShdw sx="0" sy="0">
                    <a:srgbClr val="000000"/>
                  </a:outerShdw>
                </a:effectLst>
              </a:rPr>
              <a:t>Plastic bags to substitute for rubber gloves</a:t>
            </a:r>
          </a:p>
          <a:p>
            <a:pPr lvl="1" fontAlgn="base"/>
            <a:r>
              <a:rPr lang="en-ZA" dirty="0">
                <a:effectLst>
                  <a:outerShdw sx="0" sy="0">
                    <a:srgbClr val="000000"/>
                  </a:outerShdw>
                </a:effectLst>
              </a:rPr>
              <a:t>Litre container (to make re-hydration drink)</a:t>
            </a:r>
          </a:p>
          <a:p>
            <a:pPr lvl="1" fontAlgn="base"/>
            <a:r>
              <a:rPr lang="en-ZA" dirty="0">
                <a:effectLst>
                  <a:outerShdw sx="0" sy="0">
                    <a:srgbClr val="000000"/>
                  </a:outerShdw>
                </a:effectLst>
              </a:rPr>
              <a:t>Cardboard and padding for rigid splints</a:t>
            </a:r>
          </a:p>
          <a:p>
            <a:pPr lvl="1" fontAlgn="base"/>
            <a:r>
              <a:rPr lang="en-ZA" dirty="0">
                <a:effectLst>
                  <a:outerShdw sx="0" sy="0">
                    <a:srgbClr val="000000"/>
                  </a:outerShdw>
                </a:effectLst>
              </a:rPr>
              <a:t>First-aid box (with lock)</a:t>
            </a:r>
          </a:p>
          <a:p>
            <a:endParaRPr lang="en-ZA"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4372" y="778638"/>
            <a:ext cx="2563586" cy="2226764"/>
          </a:xfrm>
          <a:prstGeom prst="rect">
            <a:avLst/>
          </a:prstGeom>
          <a:noFill/>
        </p:spPr>
      </p:pic>
    </p:spTree>
    <p:extLst>
      <p:ext uri="{BB962C8B-B14F-4D97-AF65-F5344CB8AC3E}">
        <p14:creationId xmlns:p14="http://schemas.microsoft.com/office/powerpoint/2010/main" val="25027535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Swallowing or Inhaling an Object  </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5" name="Content Placeholder 4"/>
          <p:cNvSpPr>
            <a:spLocks noGrp="1"/>
          </p:cNvSpPr>
          <p:nvPr>
            <p:ph sz="quarter" idx="1"/>
          </p:nvPr>
        </p:nvSpPr>
        <p:spPr/>
        <p:txBody>
          <a:bodyPr/>
          <a:lstStyle/>
          <a:p>
            <a:r>
              <a:rPr lang="en-ZA" dirty="0"/>
              <a:t>A cough that has hung on for a week or more without any associated signs of illness (runny nose, fever, lethargy) or the clear discharge from the nose that signals allergies may mean that the baby has something stuck in his/her throat or lungs.  </a:t>
            </a:r>
          </a:p>
          <a:p>
            <a:r>
              <a:rPr lang="en-ZA" dirty="0"/>
              <a:t> </a:t>
            </a:r>
            <a:r>
              <a:rPr lang="en-ZA" dirty="0" smtClean="0"/>
              <a:t>If </a:t>
            </a:r>
            <a:r>
              <a:rPr lang="en-ZA" dirty="0"/>
              <a:t>the child's doctor suspects that a foreign body is the cause of the cough, he/she'll order a chest X-ray. </a:t>
            </a:r>
            <a:endParaRPr lang="en-ZA" dirty="0" smtClean="0"/>
          </a:p>
          <a:p>
            <a:r>
              <a:rPr lang="en-ZA" dirty="0" smtClean="0"/>
              <a:t>If </a:t>
            </a:r>
            <a:r>
              <a:rPr lang="en-ZA" dirty="0"/>
              <a:t>the X-ray shows something trapped in the lungs, it will have to be removed surgically. </a:t>
            </a:r>
            <a:endParaRPr lang="en-ZA" dirty="0" smtClean="0"/>
          </a:p>
          <a:p>
            <a:r>
              <a:rPr lang="en-ZA" dirty="0" smtClean="0"/>
              <a:t>If </a:t>
            </a:r>
            <a:r>
              <a:rPr lang="en-ZA" dirty="0"/>
              <a:t>the child has developed pneumonia as a result, he/she'll also be treated with antibiotics.</a:t>
            </a:r>
          </a:p>
          <a:p>
            <a:endParaRPr lang="en-ZA" dirty="0"/>
          </a:p>
        </p:txBody>
      </p:sp>
    </p:spTree>
    <p:extLst>
      <p:ext uri="{BB962C8B-B14F-4D97-AF65-F5344CB8AC3E}">
        <p14:creationId xmlns:p14="http://schemas.microsoft.com/office/powerpoint/2010/main" val="42609033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smtClean="0"/>
              <a:t>Poisoning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5" name="Content Placeholder 4"/>
          <p:cNvSpPr>
            <a:spLocks noGrp="1"/>
          </p:cNvSpPr>
          <p:nvPr>
            <p:ph sz="quarter" idx="1"/>
          </p:nvPr>
        </p:nvSpPr>
        <p:spPr>
          <a:xfrm>
            <a:off x="467544" y="1413296"/>
            <a:ext cx="8219256" cy="4968032"/>
          </a:xfrm>
        </p:spPr>
        <p:txBody>
          <a:bodyPr>
            <a:normAutofit fontScale="92500" lnSpcReduction="20000"/>
          </a:bodyPr>
          <a:lstStyle/>
          <a:p>
            <a:r>
              <a:rPr lang="en-ZA" dirty="0"/>
              <a:t>If the baby has diarrhoea and is vomiting, and you think he/she may have swallowed some kind of non-food item like a medication, chemical, or plant, call the Poison Control </a:t>
            </a:r>
            <a:r>
              <a:rPr lang="en-ZA" dirty="0" err="1"/>
              <a:t>Center</a:t>
            </a:r>
            <a:r>
              <a:rPr lang="en-ZA" dirty="0"/>
              <a:t> right away</a:t>
            </a:r>
          </a:p>
          <a:p>
            <a:r>
              <a:rPr lang="en-ZA" dirty="0"/>
              <a:t>Call the nearest ambulance service if the child becomes unconscious or is having trouble breathing</a:t>
            </a:r>
            <a:r>
              <a:rPr lang="en-ZA" dirty="0" smtClean="0"/>
              <a:t>.</a:t>
            </a:r>
          </a:p>
          <a:p>
            <a:r>
              <a:rPr lang="en-ZA" dirty="0" smtClean="0"/>
              <a:t>The </a:t>
            </a:r>
            <a:r>
              <a:rPr lang="en-ZA" dirty="0"/>
              <a:t>poison control centre will tell you what to do until the ambulance arrives, </a:t>
            </a:r>
            <a:endParaRPr lang="en-ZA" dirty="0" smtClean="0"/>
          </a:p>
          <a:p>
            <a:r>
              <a:rPr lang="en-ZA" dirty="0" smtClean="0"/>
              <a:t>If you are not </a:t>
            </a:r>
            <a:r>
              <a:rPr lang="en-ZA" dirty="0"/>
              <a:t>be able to reach them you will have to make a judgement call whether you should induce vomiting or not.</a:t>
            </a:r>
          </a:p>
          <a:p>
            <a:r>
              <a:rPr lang="en-ZA" dirty="0"/>
              <a:t>Do not induce vomiting if:</a:t>
            </a:r>
          </a:p>
          <a:p>
            <a:pPr lvl="1" fontAlgn="base"/>
            <a:r>
              <a:rPr lang="en-ZA" dirty="0">
                <a:effectLst>
                  <a:outerShdw sx="0" sy="0">
                    <a:srgbClr val="000000"/>
                  </a:outerShdw>
                </a:effectLst>
              </a:rPr>
              <a:t>The child has swallowed a cleaning product containing acids or alkalis. </a:t>
            </a:r>
            <a:endParaRPr lang="en-ZA" dirty="0" smtClean="0">
              <a:effectLst>
                <a:outerShdw sx="0" sy="0">
                  <a:srgbClr val="000000"/>
                </a:outerShdw>
              </a:effectLst>
            </a:endParaRPr>
          </a:p>
          <a:p>
            <a:pPr lvl="1" fontAlgn="base"/>
            <a:r>
              <a:rPr lang="en-ZA" dirty="0" smtClean="0">
                <a:effectLst>
                  <a:outerShdw sx="0" sy="0">
                    <a:srgbClr val="000000"/>
                  </a:outerShdw>
                </a:effectLst>
              </a:rPr>
              <a:t>The </a:t>
            </a:r>
            <a:r>
              <a:rPr lang="en-ZA" dirty="0">
                <a:effectLst>
                  <a:outerShdw sx="0" sy="0">
                    <a:srgbClr val="000000"/>
                  </a:outerShdw>
                </a:effectLst>
              </a:rPr>
              <a:t>child has swallowed a petroleum-based product. </a:t>
            </a:r>
            <a:endParaRPr lang="en-ZA" dirty="0" smtClean="0">
              <a:effectLst>
                <a:outerShdw sx="0" sy="0">
                  <a:srgbClr val="000000"/>
                </a:outerShdw>
              </a:effectLst>
            </a:endParaRPr>
          </a:p>
          <a:p>
            <a:pPr lvl="1" fontAlgn="base"/>
            <a:r>
              <a:rPr lang="en-ZA" dirty="0" smtClean="0">
                <a:effectLst>
                  <a:outerShdw sx="0" sy="0">
                    <a:srgbClr val="000000"/>
                  </a:outerShdw>
                </a:effectLst>
              </a:rPr>
              <a:t>The </a:t>
            </a:r>
            <a:r>
              <a:rPr lang="en-ZA" dirty="0">
                <a:effectLst>
                  <a:outerShdw sx="0" sy="0">
                    <a:srgbClr val="000000"/>
                  </a:outerShdw>
                </a:effectLst>
              </a:rPr>
              <a:t>child is groggy or confused. </a:t>
            </a:r>
          </a:p>
          <a:p>
            <a:pPr lvl="1" fontAlgn="base"/>
            <a:r>
              <a:rPr lang="en-ZA" dirty="0">
                <a:effectLst>
                  <a:outerShdw sx="0" sy="0">
                    <a:srgbClr val="000000"/>
                  </a:outerShdw>
                </a:effectLst>
              </a:rPr>
              <a:t>He or she is too young to understand and follow directions (such as a baby less than two years old). </a:t>
            </a:r>
          </a:p>
          <a:p>
            <a:endParaRPr lang="en-ZA" dirty="0"/>
          </a:p>
        </p:txBody>
      </p:sp>
    </p:spTree>
    <p:extLst>
      <p:ext uri="{BB962C8B-B14F-4D97-AF65-F5344CB8AC3E}">
        <p14:creationId xmlns:p14="http://schemas.microsoft.com/office/powerpoint/2010/main" val="27971809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smtClean="0"/>
              <a:t>Poisoning </a:t>
            </a:r>
            <a:r>
              <a:rPr lang="en-ZA" dirty="0"/>
              <a:t>Trouble Spots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5" name="Content Placeholder 4"/>
          <p:cNvSpPr>
            <a:spLocks noGrp="1"/>
          </p:cNvSpPr>
          <p:nvPr>
            <p:ph sz="quarter" idx="1"/>
          </p:nvPr>
        </p:nvSpPr>
        <p:spPr/>
        <p:txBody>
          <a:bodyPr/>
          <a:lstStyle/>
          <a:p>
            <a:r>
              <a:rPr lang="en-ZA" b="1" dirty="0"/>
              <a:t>Kitchen:</a:t>
            </a:r>
            <a:endParaRPr lang="en-ZA" dirty="0"/>
          </a:p>
          <a:p>
            <a:pPr lvl="1"/>
            <a:r>
              <a:rPr lang="en-ZA" dirty="0" smtClean="0"/>
              <a:t>Polishes</a:t>
            </a:r>
            <a:r>
              <a:rPr lang="en-ZA" dirty="0"/>
              <a:t>, bleaching powder, detergents, ammonia, </a:t>
            </a:r>
            <a:r>
              <a:rPr lang="en-ZA" dirty="0" smtClean="0"/>
              <a:t>washing powder</a:t>
            </a:r>
            <a:r>
              <a:rPr lang="en-ZA" dirty="0"/>
              <a:t>, insecticides and cleaning agents for drain-pipes.</a:t>
            </a:r>
          </a:p>
          <a:p>
            <a:r>
              <a:rPr lang="en-ZA" b="1" dirty="0"/>
              <a:t>Toilet: </a:t>
            </a:r>
            <a:endParaRPr lang="en-ZA" dirty="0"/>
          </a:p>
          <a:p>
            <a:pPr lvl="1"/>
            <a:r>
              <a:rPr lang="en-ZA" dirty="0"/>
              <a:t>Disinfectants, deodorant blocks and toilet cleaners.</a:t>
            </a:r>
          </a:p>
          <a:p>
            <a:r>
              <a:rPr lang="en-ZA" b="1" dirty="0"/>
              <a:t>Other:</a:t>
            </a:r>
            <a:endParaRPr lang="en-ZA" dirty="0"/>
          </a:p>
          <a:p>
            <a:pPr lvl="1"/>
            <a:r>
              <a:rPr lang="en-ZA" dirty="0"/>
              <a:t>Moth balls and insect repellents in strips, sticks, aerosol cans and fluids. All batteries.</a:t>
            </a:r>
          </a:p>
          <a:p>
            <a:r>
              <a:rPr lang="en-ZA" b="1" dirty="0"/>
              <a:t>Poison out of doors:</a:t>
            </a:r>
            <a:endParaRPr lang="en-ZA" dirty="0"/>
          </a:p>
          <a:p>
            <a:pPr lvl="1"/>
            <a:r>
              <a:rPr lang="en-ZA" dirty="0"/>
              <a:t>Some plants, berries and mushrooms are poisonous. </a:t>
            </a:r>
          </a:p>
          <a:p>
            <a:endParaRPr lang="en-ZA" dirty="0"/>
          </a:p>
        </p:txBody>
      </p:sp>
    </p:spTree>
    <p:extLst>
      <p:ext uri="{BB962C8B-B14F-4D97-AF65-F5344CB8AC3E}">
        <p14:creationId xmlns:p14="http://schemas.microsoft.com/office/powerpoint/2010/main" val="253730723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Wasp or Bee Stings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5" name="Content Placeholder 4"/>
          <p:cNvSpPr>
            <a:spLocks noGrp="1"/>
          </p:cNvSpPr>
          <p:nvPr>
            <p:ph sz="quarter" idx="1"/>
          </p:nvPr>
        </p:nvSpPr>
        <p:spPr>
          <a:xfrm>
            <a:off x="467544" y="1413296"/>
            <a:ext cx="8219256" cy="5254204"/>
          </a:xfrm>
        </p:spPr>
        <p:txBody>
          <a:bodyPr>
            <a:normAutofit fontScale="92500" lnSpcReduction="20000"/>
          </a:bodyPr>
          <a:lstStyle/>
          <a:p>
            <a:r>
              <a:rPr lang="en-ZA" dirty="0"/>
              <a:t>A bee's stinger works like an automatic pump — the longer it stays in, the more venom it releases </a:t>
            </a:r>
          </a:p>
          <a:p>
            <a:r>
              <a:rPr lang="en-ZA" dirty="0" smtClean="0"/>
              <a:t>Remove quickly.</a:t>
            </a:r>
          </a:p>
          <a:p>
            <a:r>
              <a:rPr lang="en-ZA" dirty="0" smtClean="0"/>
              <a:t>Look </a:t>
            </a:r>
            <a:r>
              <a:rPr lang="en-ZA" dirty="0"/>
              <a:t>for a little black dot in the </a:t>
            </a:r>
            <a:r>
              <a:rPr lang="en-ZA" dirty="0" err="1"/>
              <a:t>center</a:t>
            </a:r>
            <a:r>
              <a:rPr lang="en-ZA" dirty="0"/>
              <a:t> of a reddened area and scrape it off with a fingernail or credit card.</a:t>
            </a:r>
          </a:p>
          <a:p>
            <a:r>
              <a:rPr lang="en-ZA" dirty="0" smtClean="0"/>
              <a:t>Do not squeeze </a:t>
            </a:r>
            <a:r>
              <a:rPr lang="en-ZA" dirty="0"/>
              <a:t>the stinger with your fingers or tweezers, because that could release more venom.</a:t>
            </a:r>
          </a:p>
          <a:p>
            <a:r>
              <a:rPr lang="en-ZA" dirty="0" smtClean="0"/>
              <a:t>Wash </a:t>
            </a:r>
            <a:r>
              <a:rPr lang="en-ZA" dirty="0"/>
              <a:t>the area with soap and water. </a:t>
            </a:r>
            <a:endParaRPr lang="en-ZA" dirty="0" smtClean="0"/>
          </a:p>
          <a:p>
            <a:r>
              <a:rPr lang="en-ZA" dirty="0" smtClean="0"/>
              <a:t>Apply </a:t>
            </a:r>
            <a:r>
              <a:rPr lang="en-ZA" dirty="0"/>
              <a:t>an ice pack for 15 minutes or so to minimise swelling and relieve </a:t>
            </a:r>
            <a:r>
              <a:rPr lang="en-ZA" dirty="0" smtClean="0"/>
              <a:t>pain.</a:t>
            </a:r>
          </a:p>
          <a:p>
            <a:r>
              <a:rPr lang="en-ZA" dirty="0" smtClean="0"/>
              <a:t>Wrap icepack in a washcloth of towel so it doesn't touch the baby's skin directly.</a:t>
            </a:r>
          </a:p>
          <a:p>
            <a:r>
              <a:rPr lang="en-ZA" dirty="0" smtClean="0"/>
              <a:t>Can help </a:t>
            </a:r>
            <a:r>
              <a:rPr lang="en-ZA" dirty="0"/>
              <a:t>to apply a paste of baking soda and water to the area, to soothe it and draw out some of the venom</a:t>
            </a:r>
          </a:p>
          <a:p>
            <a:r>
              <a:rPr lang="en-ZA" dirty="0"/>
              <a:t>The pain </a:t>
            </a:r>
            <a:r>
              <a:rPr lang="en-ZA" dirty="0" smtClean="0"/>
              <a:t>will go </a:t>
            </a:r>
            <a:r>
              <a:rPr lang="en-ZA" dirty="0"/>
              <a:t>away after a few hours, although the swelling may increase for another day or two. </a:t>
            </a:r>
          </a:p>
        </p:txBody>
      </p:sp>
    </p:spTree>
    <p:extLst>
      <p:ext uri="{BB962C8B-B14F-4D97-AF65-F5344CB8AC3E}">
        <p14:creationId xmlns:p14="http://schemas.microsoft.com/office/powerpoint/2010/main" val="15257030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Wasp or Bee Stings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5" name="Content Placeholder 4"/>
          <p:cNvSpPr>
            <a:spLocks noGrp="1"/>
          </p:cNvSpPr>
          <p:nvPr>
            <p:ph sz="quarter" idx="1"/>
          </p:nvPr>
        </p:nvSpPr>
        <p:spPr/>
        <p:txBody>
          <a:bodyPr>
            <a:normAutofit/>
          </a:bodyPr>
          <a:lstStyle/>
          <a:p>
            <a:r>
              <a:rPr lang="en-ZA" dirty="0" smtClean="0"/>
              <a:t>On </a:t>
            </a:r>
            <a:r>
              <a:rPr lang="en-ZA" dirty="0"/>
              <a:t>rare occasions, a child will have a severe allergic reaction to an insect sting</a:t>
            </a:r>
          </a:p>
          <a:p>
            <a:r>
              <a:rPr lang="en-ZA" dirty="0"/>
              <a:t>S</a:t>
            </a:r>
            <a:r>
              <a:rPr lang="en-ZA" dirty="0" smtClean="0"/>
              <a:t>ymptoms </a:t>
            </a:r>
            <a:r>
              <a:rPr lang="en-ZA" dirty="0"/>
              <a:t>within a few minutes or hours of the sting: </a:t>
            </a:r>
          </a:p>
          <a:p>
            <a:pPr lvl="1" fontAlgn="base"/>
            <a:r>
              <a:rPr lang="en-ZA" dirty="0">
                <a:effectLst>
                  <a:outerShdw sx="0" sy="0">
                    <a:srgbClr val="000000"/>
                  </a:outerShdw>
                </a:effectLst>
              </a:rPr>
              <a:t>Rash over many parts of his body</a:t>
            </a:r>
          </a:p>
          <a:p>
            <a:pPr lvl="1" fontAlgn="base"/>
            <a:r>
              <a:rPr lang="en-ZA" dirty="0">
                <a:effectLst>
                  <a:outerShdw sx="0" sy="0">
                    <a:srgbClr val="000000"/>
                  </a:outerShdw>
                </a:effectLst>
              </a:rPr>
              <a:t>Shortness of breath</a:t>
            </a:r>
          </a:p>
          <a:p>
            <a:pPr lvl="1" fontAlgn="base"/>
            <a:r>
              <a:rPr lang="en-ZA" dirty="0">
                <a:effectLst>
                  <a:outerShdw sx="0" sy="0">
                    <a:srgbClr val="000000"/>
                  </a:outerShdw>
                </a:effectLst>
              </a:rPr>
              <a:t>Swollen tongue, hands, or face</a:t>
            </a:r>
          </a:p>
          <a:p>
            <a:pPr lvl="1" fontAlgn="base"/>
            <a:r>
              <a:rPr lang="en-ZA" dirty="0">
                <a:effectLst>
                  <a:outerShdw sx="0" sy="0">
                    <a:srgbClr val="000000"/>
                  </a:outerShdw>
                </a:effectLst>
              </a:rPr>
              <a:t>Weakness</a:t>
            </a:r>
          </a:p>
          <a:p>
            <a:pPr lvl="1" fontAlgn="base"/>
            <a:r>
              <a:rPr lang="en-ZA" dirty="0">
                <a:effectLst>
                  <a:outerShdw sx="0" sy="0">
                    <a:srgbClr val="000000"/>
                  </a:outerShdw>
                </a:effectLst>
              </a:rPr>
              <a:t>Unconsciousness</a:t>
            </a:r>
          </a:p>
          <a:p>
            <a:r>
              <a:rPr lang="en-ZA" dirty="0"/>
              <a:t>C</a:t>
            </a:r>
            <a:r>
              <a:rPr lang="en-ZA" dirty="0" smtClean="0"/>
              <a:t>all </a:t>
            </a:r>
            <a:r>
              <a:rPr lang="en-ZA" dirty="0"/>
              <a:t>an ambulance immediately for emergency </a:t>
            </a:r>
          </a:p>
          <a:p>
            <a:endParaRPr lang="en-ZA" dirty="0"/>
          </a:p>
        </p:txBody>
      </p:sp>
      <p:pic>
        <p:nvPicPr>
          <p:cNvPr id="7170" name="Picture 2" descr="Honey Bees Pollinate Trade Opportunities - TradeVist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0687" y="2801746"/>
            <a:ext cx="3012168" cy="190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6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Fractures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5" name="Content Placeholder 4"/>
          <p:cNvSpPr>
            <a:spLocks noGrp="1"/>
          </p:cNvSpPr>
          <p:nvPr>
            <p:ph sz="quarter" idx="1"/>
          </p:nvPr>
        </p:nvSpPr>
        <p:spPr>
          <a:xfrm>
            <a:off x="467544" y="2185346"/>
            <a:ext cx="8219256" cy="3958804"/>
          </a:xfrm>
        </p:spPr>
        <p:txBody>
          <a:bodyPr/>
          <a:lstStyle/>
          <a:p>
            <a:r>
              <a:rPr lang="en-ZA" dirty="0"/>
              <a:t>Babies' bones are so pliable they rarely break</a:t>
            </a:r>
          </a:p>
          <a:p>
            <a:r>
              <a:rPr lang="en-ZA" dirty="0"/>
              <a:t>If the baby's injury only swells a little bit and he doesn't seem to be in much pain, it's all right to treat the injury with ice and wait a day </a:t>
            </a:r>
            <a:r>
              <a:rPr lang="en-ZA" dirty="0" smtClean="0"/>
              <a:t>or </a:t>
            </a:r>
            <a:r>
              <a:rPr lang="en-ZA" dirty="0"/>
              <a:t>two before calling the doctor</a:t>
            </a:r>
          </a:p>
          <a:p>
            <a:r>
              <a:rPr lang="en-ZA" dirty="0" smtClean="0"/>
              <a:t>If the injury doesn't improve or gets worse, take the baby to the doctor for an exam. </a:t>
            </a:r>
          </a:p>
          <a:p>
            <a:r>
              <a:rPr lang="en-ZA" dirty="0" smtClean="0"/>
              <a:t>If the baby is in a lot of pain, or you don't know the extent of the injury you should rather take the baby to the doctor immediately.  </a:t>
            </a:r>
            <a:endParaRPr lang="en-ZA" dirty="0"/>
          </a:p>
          <a:p>
            <a:endParaRPr lang="en-ZA" dirty="0"/>
          </a:p>
        </p:txBody>
      </p:sp>
      <p:pic>
        <p:nvPicPr>
          <p:cNvPr id="8194" name="Picture 2" descr="COVID-19 severe blood shortage; Red Cross drives canceled; few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647" y="323561"/>
            <a:ext cx="1918153" cy="191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5232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Fractures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5" name="Content Placeholder 4"/>
          <p:cNvSpPr>
            <a:spLocks noGrp="1"/>
          </p:cNvSpPr>
          <p:nvPr>
            <p:ph sz="quarter" idx="1"/>
          </p:nvPr>
        </p:nvSpPr>
        <p:spPr/>
        <p:txBody>
          <a:bodyPr>
            <a:normAutofit fontScale="92500" lnSpcReduction="10000"/>
          </a:bodyPr>
          <a:lstStyle/>
          <a:p>
            <a:r>
              <a:rPr lang="en-ZA" dirty="0"/>
              <a:t>S</a:t>
            </a:r>
            <a:r>
              <a:rPr lang="en-ZA" dirty="0" smtClean="0"/>
              <a:t>ome </a:t>
            </a:r>
            <a:r>
              <a:rPr lang="en-ZA" dirty="0"/>
              <a:t>other warning signs of a broken bone:</a:t>
            </a:r>
          </a:p>
          <a:p>
            <a:pPr lvl="1" fontAlgn="base"/>
            <a:r>
              <a:rPr lang="en-ZA" dirty="0">
                <a:effectLst>
                  <a:outerShdw sx="0" sy="0">
                    <a:srgbClr val="000000"/>
                  </a:outerShdw>
                </a:effectLst>
              </a:rPr>
              <a:t>A snapping sound</a:t>
            </a:r>
          </a:p>
          <a:p>
            <a:pPr lvl="1" fontAlgn="base"/>
            <a:r>
              <a:rPr lang="en-ZA" dirty="0">
                <a:effectLst>
                  <a:outerShdw sx="0" sy="0">
                    <a:srgbClr val="000000"/>
                  </a:outerShdw>
                </a:effectLst>
              </a:rPr>
              <a:t>Bruising</a:t>
            </a:r>
          </a:p>
          <a:p>
            <a:pPr lvl="1" fontAlgn="base"/>
            <a:r>
              <a:rPr lang="en-ZA" dirty="0">
                <a:effectLst>
                  <a:outerShdw sx="0" sy="0">
                    <a:srgbClr val="000000"/>
                  </a:outerShdw>
                </a:effectLst>
              </a:rPr>
              <a:t>Tenderness to touch</a:t>
            </a:r>
          </a:p>
          <a:p>
            <a:pPr lvl="1" fontAlgn="base"/>
            <a:r>
              <a:rPr lang="en-ZA" dirty="0">
                <a:effectLst>
                  <a:outerShdw sx="0" sy="0">
                    <a:srgbClr val="000000"/>
                  </a:outerShdw>
                </a:effectLst>
              </a:rPr>
              <a:t>Severe pain, especially in one spot</a:t>
            </a:r>
          </a:p>
          <a:p>
            <a:pPr lvl="1" fontAlgn="base"/>
            <a:r>
              <a:rPr lang="en-ZA" dirty="0">
                <a:effectLst>
                  <a:outerShdw sx="0" sy="0">
                    <a:srgbClr val="000000"/>
                  </a:outerShdw>
                </a:effectLst>
              </a:rPr>
              <a:t>Increased pain with any movement (don't assume that if the baby can move his limb or digit it's not broken — that's an old wives' tale)</a:t>
            </a:r>
          </a:p>
          <a:p>
            <a:pPr lvl="1" fontAlgn="base"/>
            <a:r>
              <a:rPr lang="en-ZA" dirty="0">
                <a:effectLst>
                  <a:outerShdw sx="0" sy="0">
                    <a:srgbClr val="000000"/>
                  </a:outerShdw>
                </a:effectLst>
              </a:rPr>
              <a:t>Stiffness</a:t>
            </a:r>
          </a:p>
          <a:p>
            <a:pPr lvl="1" fontAlgn="base"/>
            <a:r>
              <a:rPr lang="en-ZA" dirty="0">
                <a:effectLst>
                  <a:outerShdw sx="0" sy="0">
                    <a:srgbClr val="000000"/>
                  </a:outerShdw>
                </a:effectLst>
              </a:rPr>
              <a:t>Limping or the inability to stand or walk (for a child who can walk)</a:t>
            </a:r>
          </a:p>
          <a:p>
            <a:pPr lvl="1" fontAlgn="base"/>
            <a:r>
              <a:rPr lang="en-ZA" dirty="0">
                <a:effectLst>
                  <a:outerShdw sx="0" sy="0">
                    <a:srgbClr val="000000"/>
                  </a:outerShdw>
                </a:effectLst>
              </a:rPr>
              <a:t>Refusing to stand or walk</a:t>
            </a:r>
          </a:p>
          <a:p>
            <a:pPr lvl="1" fontAlgn="base"/>
            <a:r>
              <a:rPr lang="en-ZA" dirty="0">
                <a:effectLst>
                  <a:outerShdw sx="0" sy="0">
                    <a:srgbClr val="000000"/>
                  </a:outerShdw>
                </a:effectLst>
              </a:rPr>
              <a:t>A limb that seems bent or out of position</a:t>
            </a:r>
          </a:p>
          <a:p>
            <a:endParaRPr lang="en-ZA" dirty="0"/>
          </a:p>
        </p:txBody>
      </p:sp>
      <p:pic>
        <p:nvPicPr>
          <p:cNvPr id="6" name="Picture 2" descr="COVID-19 severe blood shortage; Red Cross drives canceled; few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4347" y="467578"/>
            <a:ext cx="1918153" cy="191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516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ZA" dirty="0" smtClean="0"/>
              <a:t>Open </a:t>
            </a:r>
            <a:r>
              <a:rPr lang="en-GB" dirty="0" smtClean="0"/>
              <a:t>Fractures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5" name="Content Placeholder 4"/>
          <p:cNvSpPr>
            <a:spLocks noGrp="1"/>
          </p:cNvSpPr>
          <p:nvPr>
            <p:ph sz="quarter" idx="1"/>
          </p:nvPr>
        </p:nvSpPr>
        <p:spPr>
          <a:xfrm>
            <a:off x="467544" y="1413296"/>
            <a:ext cx="5655670" cy="4680000"/>
          </a:xfrm>
        </p:spPr>
        <p:txBody>
          <a:bodyPr>
            <a:normAutofit fontScale="92500" lnSpcReduction="10000"/>
          </a:bodyPr>
          <a:lstStyle/>
          <a:p>
            <a:r>
              <a:rPr lang="en-ZA" dirty="0"/>
              <a:t>If </a:t>
            </a:r>
            <a:r>
              <a:rPr lang="en-ZA" dirty="0" smtClean="0"/>
              <a:t>the accident has caused the  </a:t>
            </a:r>
            <a:r>
              <a:rPr lang="en-ZA" dirty="0"/>
              <a:t>bone to pierce through his skin, call an ambulance or get him to an ER right away. </a:t>
            </a:r>
            <a:endParaRPr lang="en-ZA" dirty="0" smtClean="0"/>
          </a:p>
          <a:p>
            <a:r>
              <a:rPr lang="en-ZA" dirty="0" smtClean="0"/>
              <a:t>This </a:t>
            </a:r>
            <a:r>
              <a:rPr lang="en-ZA" dirty="0"/>
              <a:t>type of break is called an open fracture; </a:t>
            </a:r>
            <a:endParaRPr lang="en-ZA" dirty="0" smtClean="0"/>
          </a:p>
          <a:p>
            <a:r>
              <a:rPr lang="en-ZA" dirty="0" smtClean="0"/>
              <a:t>Because </a:t>
            </a:r>
            <a:r>
              <a:rPr lang="en-ZA" dirty="0"/>
              <a:t>of bleeding and the risk of infection, it is the most dangerous type of break. </a:t>
            </a:r>
            <a:endParaRPr lang="en-ZA" dirty="0" smtClean="0"/>
          </a:p>
          <a:p>
            <a:r>
              <a:rPr lang="en-ZA" dirty="0" smtClean="0"/>
              <a:t>Don't </a:t>
            </a:r>
            <a:r>
              <a:rPr lang="en-ZA" dirty="0"/>
              <a:t>touch it for any reason, do not even try to wash it</a:t>
            </a:r>
            <a:r>
              <a:rPr lang="en-ZA" dirty="0" smtClean="0"/>
              <a:t>.</a:t>
            </a:r>
          </a:p>
          <a:p>
            <a:r>
              <a:rPr lang="en-ZA" dirty="0" smtClean="0"/>
              <a:t> </a:t>
            </a:r>
            <a:r>
              <a:rPr lang="en-ZA" dirty="0"/>
              <a:t>To lower the risk of infection, drape the open wound with a clean cloth diaper or sterile </a:t>
            </a:r>
            <a:r>
              <a:rPr lang="en-ZA" dirty="0" smtClean="0"/>
              <a:t>gauze.</a:t>
            </a:r>
          </a:p>
          <a:p>
            <a:r>
              <a:rPr lang="en-ZA" dirty="0" smtClean="0"/>
              <a:t>Either </a:t>
            </a:r>
            <a:r>
              <a:rPr lang="en-ZA" dirty="0"/>
              <a:t>call an ambulance or take </a:t>
            </a:r>
            <a:r>
              <a:rPr lang="en-ZA" dirty="0" smtClean="0"/>
              <a:t>the child </a:t>
            </a:r>
            <a:r>
              <a:rPr lang="en-ZA" dirty="0"/>
              <a:t>to the nearest hospital immediately.</a:t>
            </a:r>
          </a:p>
          <a:p>
            <a:endParaRPr lang="en-ZA"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b="-413"/>
          <a:stretch/>
        </p:blipFill>
        <p:spPr bwMode="auto">
          <a:xfrm>
            <a:off x="6351814" y="1413296"/>
            <a:ext cx="2383972" cy="3975133"/>
          </a:xfrm>
          <a:prstGeom prst="rect">
            <a:avLst/>
          </a:prstGeom>
          <a:noFill/>
        </p:spPr>
      </p:pic>
    </p:spTree>
    <p:extLst>
      <p:ext uri="{BB962C8B-B14F-4D97-AF65-F5344CB8AC3E}">
        <p14:creationId xmlns:p14="http://schemas.microsoft.com/office/powerpoint/2010/main" val="200902844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Skull, Neck, Back or Pelvic Fracture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5" name="Content Placeholder 4"/>
          <p:cNvSpPr>
            <a:spLocks noGrp="1"/>
          </p:cNvSpPr>
          <p:nvPr>
            <p:ph sz="quarter" idx="1"/>
          </p:nvPr>
        </p:nvSpPr>
        <p:spPr/>
        <p:txBody>
          <a:bodyPr/>
          <a:lstStyle/>
          <a:p>
            <a:r>
              <a:rPr lang="en-ZA" sz="3200" b="1" dirty="0"/>
              <a:t>D</a:t>
            </a:r>
            <a:r>
              <a:rPr lang="en-ZA" sz="3200" b="1" dirty="0" smtClean="0"/>
              <a:t>on't </a:t>
            </a:r>
            <a:r>
              <a:rPr lang="en-ZA" sz="3200" b="1" dirty="0"/>
              <a:t>move the baby. </a:t>
            </a:r>
            <a:endParaRPr lang="en-ZA" sz="3200" b="1" dirty="0" smtClean="0"/>
          </a:p>
          <a:p>
            <a:r>
              <a:rPr lang="en-ZA" dirty="0" smtClean="0"/>
              <a:t>Call </a:t>
            </a:r>
            <a:r>
              <a:rPr lang="en-ZA" dirty="0"/>
              <a:t>and ambulance immediately</a:t>
            </a:r>
          </a:p>
        </p:txBody>
      </p:sp>
      <p:pic>
        <p:nvPicPr>
          <p:cNvPr id="9218" name="Picture 2" descr="Free Ambulance Transparent, Download Free Clip Art, Free Clip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703" y="2274342"/>
            <a:ext cx="4106986" cy="410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73937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smtClean="0"/>
              <a:t>Bruises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5" name="Content Placeholder 4"/>
          <p:cNvSpPr>
            <a:spLocks noGrp="1"/>
          </p:cNvSpPr>
          <p:nvPr>
            <p:ph sz="quarter" idx="1"/>
          </p:nvPr>
        </p:nvSpPr>
        <p:spPr>
          <a:xfrm>
            <a:off x="467544" y="1413296"/>
            <a:ext cx="4828086" cy="4680000"/>
          </a:xfrm>
        </p:spPr>
        <p:txBody>
          <a:bodyPr/>
          <a:lstStyle/>
          <a:p>
            <a:r>
              <a:rPr lang="en-ZA" dirty="0"/>
              <a:t>Bruises </a:t>
            </a:r>
            <a:r>
              <a:rPr lang="en-ZA" dirty="0" smtClean="0"/>
              <a:t>heal </a:t>
            </a:r>
            <a:r>
              <a:rPr lang="en-ZA" dirty="0"/>
              <a:t>very quickly on their own. </a:t>
            </a:r>
            <a:endParaRPr lang="en-ZA" dirty="0" smtClean="0"/>
          </a:p>
          <a:p>
            <a:r>
              <a:rPr lang="en-ZA" dirty="0" smtClean="0"/>
              <a:t>If </a:t>
            </a:r>
            <a:r>
              <a:rPr lang="en-ZA" dirty="0"/>
              <a:t>a baby is very active, </a:t>
            </a:r>
            <a:r>
              <a:rPr lang="en-ZA" dirty="0" smtClean="0"/>
              <a:t>they are prone to banging </a:t>
            </a:r>
            <a:r>
              <a:rPr lang="en-ZA" dirty="0"/>
              <a:t>into things or taking an occasional tumble. </a:t>
            </a:r>
            <a:endParaRPr lang="en-ZA" dirty="0" smtClean="0"/>
          </a:p>
          <a:p>
            <a:r>
              <a:rPr lang="en-ZA" dirty="0" smtClean="0"/>
              <a:t>Minor </a:t>
            </a:r>
            <a:r>
              <a:rPr lang="en-ZA" dirty="0"/>
              <a:t>injuries routinely happen while babies explore the world. </a:t>
            </a:r>
            <a:endParaRPr lang="en-ZA" dirty="0" smtClean="0"/>
          </a:p>
          <a:p>
            <a:r>
              <a:rPr lang="en-ZA" dirty="0" smtClean="0"/>
              <a:t>Almost </a:t>
            </a:r>
            <a:r>
              <a:rPr lang="en-ZA" dirty="0"/>
              <a:t>all babies, especially those who are learning to </a:t>
            </a:r>
            <a:r>
              <a:rPr lang="en-ZA" dirty="0">
                <a:hlinkClick r:id="rId2"/>
              </a:rPr>
              <a:t>crawl</a:t>
            </a:r>
            <a:r>
              <a:rPr lang="en-ZA" dirty="0"/>
              <a:t> or </a:t>
            </a:r>
            <a:r>
              <a:rPr lang="en-ZA" dirty="0">
                <a:hlinkClick r:id="rId3"/>
              </a:rPr>
              <a:t>walk</a:t>
            </a:r>
            <a:r>
              <a:rPr lang="en-ZA" dirty="0"/>
              <a:t>, wind up with a few bruises now and then.</a:t>
            </a:r>
          </a:p>
          <a:p>
            <a:endParaRPr lang="en-ZA" dirty="0"/>
          </a:p>
        </p:txBody>
      </p:sp>
      <p:pic>
        <p:nvPicPr>
          <p:cNvPr id="1028" name="Picture 4" descr="Bruises Stock Illustrations – 159 Bruises Stock Illustration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630" y="1413296"/>
            <a:ext cx="3654474" cy="392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10779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smtClean="0"/>
              <a:t>Serious Burns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5" name="Content Placeholder 4"/>
          <p:cNvSpPr>
            <a:spLocks noGrp="1"/>
          </p:cNvSpPr>
          <p:nvPr>
            <p:ph sz="quarter" idx="1"/>
          </p:nvPr>
        </p:nvSpPr>
        <p:spPr>
          <a:xfrm>
            <a:off x="467544" y="1413296"/>
            <a:ext cx="5590356" cy="4680000"/>
          </a:xfrm>
        </p:spPr>
        <p:txBody>
          <a:bodyPr>
            <a:normAutofit fontScale="85000" lnSpcReduction="10000"/>
          </a:bodyPr>
          <a:lstStyle/>
          <a:p>
            <a:r>
              <a:rPr lang="en-ZA" dirty="0" smtClean="0"/>
              <a:t>Remove child from </a:t>
            </a:r>
            <a:r>
              <a:rPr lang="en-ZA" dirty="0"/>
              <a:t>the source of the burn and out of danger. </a:t>
            </a:r>
            <a:endParaRPr lang="en-ZA" dirty="0" smtClean="0"/>
          </a:p>
          <a:p>
            <a:r>
              <a:rPr lang="en-ZA" dirty="0" smtClean="0"/>
              <a:t>If clothing </a:t>
            </a:r>
            <a:r>
              <a:rPr lang="en-ZA" dirty="0"/>
              <a:t>is on fire, smother the flames with a towel, blanket, or whatever else is available. </a:t>
            </a:r>
            <a:endParaRPr lang="en-ZA" dirty="0" smtClean="0"/>
          </a:p>
          <a:p>
            <a:r>
              <a:rPr lang="en-ZA" dirty="0" smtClean="0"/>
              <a:t>If </a:t>
            </a:r>
            <a:r>
              <a:rPr lang="en-ZA" dirty="0"/>
              <a:t>the child has stopped breathing, administer CPR and have someone call an </a:t>
            </a:r>
            <a:r>
              <a:rPr lang="en-ZA" dirty="0" smtClean="0"/>
              <a:t>ambulance.</a:t>
            </a:r>
          </a:p>
          <a:p>
            <a:r>
              <a:rPr lang="en-ZA" dirty="0" smtClean="0"/>
              <a:t>If </a:t>
            </a:r>
            <a:r>
              <a:rPr lang="en-ZA" dirty="0"/>
              <a:t>the child is breathing, call an ambulance or rush him/her to the emergency room. </a:t>
            </a:r>
            <a:endParaRPr lang="en-ZA" dirty="0" smtClean="0"/>
          </a:p>
          <a:p>
            <a:r>
              <a:rPr lang="en-ZA" dirty="0" smtClean="0"/>
              <a:t>Place </a:t>
            </a:r>
            <a:r>
              <a:rPr lang="en-ZA" dirty="0"/>
              <a:t>a clean sterile cloth over the area if possible, but don't try to treat a serious burn yourself. </a:t>
            </a:r>
            <a:endParaRPr lang="en-ZA" dirty="0" smtClean="0"/>
          </a:p>
          <a:p>
            <a:r>
              <a:rPr lang="en-ZA" dirty="0" smtClean="0"/>
              <a:t>Do not </a:t>
            </a:r>
            <a:r>
              <a:rPr lang="en-ZA" dirty="0"/>
              <a:t>to touch the child's burns directly or breathe on them, as they're very susceptible to infection.</a:t>
            </a:r>
          </a:p>
          <a:p>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7128" y="1788852"/>
            <a:ext cx="2481943" cy="3566918"/>
          </a:xfrm>
          <a:prstGeom prst="rect">
            <a:avLst/>
          </a:prstGeom>
          <a:noFill/>
        </p:spPr>
      </p:pic>
    </p:spTree>
    <p:extLst>
      <p:ext uri="{BB962C8B-B14F-4D97-AF65-F5344CB8AC3E}">
        <p14:creationId xmlns:p14="http://schemas.microsoft.com/office/powerpoint/2010/main" val="322310013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Concussion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5" name="Content Placeholder 4"/>
          <p:cNvSpPr>
            <a:spLocks noGrp="1"/>
          </p:cNvSpPr>
          <p:nvPr>
            <p:ph sz="quarter" idx="1"/>
          </p:nvPr>
        </p:nvSpPr>
        <p:spPr>
          <a:xfrm>
            <a:off x="467544" y="1413296"/>
            <a:ext cx="8219256" cy="4968032"/>
          </a:xfrm>
        </p:spPr>
        <p:txBody>
          <a:bodyPr>
            <a:normAutofit fontScale="92500" lnSpcReduction="20000"/>
          </a:bodyPr>
          <a:lstStyle/>
          <a:p>
            <a:r>
              <a:rPr lang="en-ZA" dirty="0" smtClean="0"/>
              <a:t>Early </a:t>
            </a:r>
            <a:r>
              <a:rPr lang="en-ZA" dirty="0"/>
              <a:t>symptoms for concussion are:</a:t>
            </a:r>
          </a:p>
          <a:p>
            <a:pPr lvl="1" fontAlgn="base"/>
            <a:r>
              <a:rPr lang="en-ZA" dirty="0">
                <a:effectLst>
                  <a:outerShdw sx="0" sy="0">
                    <a:srgbClr val="000000"/>
                  </a:outerShdw>
                </a:effectLst>
              </a:rPr>
              <a:t>loss of consciousness</a:t>
            </a:r>
          </a:p>
          <a:p>
            <a:pPr lvl="1" fontAlgn="base"/>
            <a:r>
              <a:rPr lang="en-ZA" dirty="0">
                <a:effectLst>
                  <a:outerShdw sx="0" sy="0">
                    <a:srgbClr val="000000"/>
                  </a:outerShdw>
                </a:effectLst>
              </a:rPr>
              <a:t>drowsiness</a:t>
            </a:r>
          </a:p>
          <a:p>
            <a:pPr lvl="1" fontAlgn="base"/>
            <a:r>
              <a:rPr lang="en-ZA" dirty="0">
                <a:effectLst>
                  <a:outerShdw sx="0" sy="0">
                    <a:srgbClr val="000000"/>
                  </a:outerShdw>
                </a:effectLst>
              </a:rPr>
              <a:t>dizziness</a:t>
            </a:r>
          </a:p>
          <a:p>
            <a:pPr lvl="1" fontAlgn="base"/>
            <a:r>
              <a:rPr lang="en-ZA" dirty="0">
                <a:effectLst>
                  <a:outerShdw sx="0" sy="0">
                    <a:srgbClr val="000000"/>
                  </a:outerShdw>
                </a:effectLst>
              </a:rPr>
              <a:t>confusion</a:t>
            </a:r>
          </a:p>
          <a:p>
            <a:pPr lvl="1" fontAlgn="base"/>
            <a:r>
              <a:rPr lang="en-ZA" dirty="0">
                <a:effectLst>
                  <a:outerShdw sx="0" sy="0">
                    <a:srgbClr val="000000"/>
                  </a:outerShdw>
                </a:effectLst>
              </a:rPr>
              <a:t>vomiting</a:t>
            </a:r>
          </a:p>
          <a:p>
            <a:pPr lvl="1" fontAlgn="base"/>
            <a:r>
              <a:rPr lang="en-ZA" dirty="0">
                <a:effectLst>
                  <a:outerShdw sx="0" sy="0">
                    <a:srgbClr val="000000"/>
                  </a:outerShdw>
                </a:effectLst>
              </a:rPr>
              <a:t>irritability</a:t>
            </a:r>
          </a:p>
          <a:p>
            <a:pPr lvl="1" fontAlgn="base"/>
            <a:r>
              <a:rPr lang="en-ZA" dirty="0">
                <a:effectLst>
                  <a:outerShdw sx="0" sy="0">
                    <a:srgbClr val="000000"/>
                  </a:outerShdw>
                </a:effectLst>
              </a:rPr>
              <a:t>drainage, clear or bloody, from his nose, mouth, or ears</a:t>
            </a:r>
          </a:p>
          <a:p>
            <a:r>
              <a:rPr lang="en-ZA" dirty="0"/>
              <a:t>If the child hits his/her head and starts breathing irregularly, has convulsions, or is unconscious, call for immediate help. </a:t>
            </a:r>
            <a:endParaRPr lang="en-ZA" dirty="0" smtClean="0"/>
          </a:p>
          <a:p>
            <a:r>
              <a:rPr lang="en-ZA" dirty="0" smtClean="0"/>
              <a:t>Don't </a:t>
            </a:r>
            <a:r>
              <a:rPr lang="en-ZA" dirty="0"/>
              <a:t>move </a:t>
            </a:r>
            <a:r>
              <a:rPr lang="en-ZA" dirty="0" smtClean="0"/>
              <a:t>the child </a:t>
            </a:r>
            <a:r>
              <a:rPr lang="en-ZA" dirty="0"/>
              <a:t>unless </a:t>
            </a:r>
            <a:r>
              <a:rPr lang="en-ZA" dirty="0" smtClean="0"/>
              <a:t>they are </a:t>
            </a:r>
            <a:r>
              <a:rPr lang="en-ZA" dirty="0"/>
              <a:t>in danger of being hurt further. </a:t>
            </a:r>
            <a:endParaRPr lang="en-ZA" dirty="0" smtClean="0"/>
          </a:p>
          <a:p>
            <a:r>
              <a:rPr lang="en-ZA" dirty="0" smtClean="0"/>
              <a:t>Perform </a:t>
            </a:r>
            <a:r>
              <a:rPr lang="en-ZA" dirty="0"/>
              <a:t>CPR if </a:t>
            </a:r>
            <a:r>
              <a:rPr lang="en-ZA" dirty="0" smtClean="0"/>
              <a:t>they are not breathing</a:t>
            </a:r>
          </a:p>
          <a:p>
            <a:r>
              <a:rPr lang="en-ZA" dirty="0" smtClean="0"/>
              <a:t>If child is </a:t>
            </a:r>
            <a:r>
              <a:rPr lang="en-ZA" dirty="0"/>
              <a:t>bleeding, cover the wound with a clean cloth and apply pressure.</a:t>
            </a:r>
          </a:p>
          <a:p>
            <a:pPr marL="0" indent="0">
              <a:buNone/>
            </a:pPr>
            <a:endParaRPr lang="en-ZA" dirty="0"/>
          </a:p>
        </p:txBody>
      </p:sp>
      <p:pic>
        <p:nvPicPr>
          <p:cNvPr id="6" name="Picture 2" descr="Telephone Clip Art Black And White | Clipart Panda - Free Clipar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6132" y="778638"/>
            <a:ext cx="1542597" cy="184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2598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Concussion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5" name="Content Placeholder 4"/>
          <p:cNvSpPr>
            <a:spLocks noGrp="1"/>
          </p:cNvSpPr>
          <p:nvPr>
            <p:ph sz="quarter" idx="1"/>
          </p:nvPr>
        </p:nvSpPr>
        <p:spPr/>
        <p:txBody>
          <a:bodyPr/>
          <a:lstStyle/>
          <a:p>
            <a:r>
              <a:rPr lang="en-ZA" dirty="0"/>
              <a:t>I</a:t>
            </a:r>
            <a:r>
              <a:rPr lang="en-ZA" dirty="0" smtClean="0"/>
              <a:t>f </a:t>
            </a:r>
            <a:r>
              <a:rPr lang="en-ZA" dirty="0"/>
              <a:t>the baby suffers from any of the </a:t>
            </a:r>
            <a:r>
              <a:rPr lang="en-ZA" dirty="0" smtClean="0"/>
              <a:t>following symptoms after a </a:t>
            </a:r>
            <a:r>
              <a:rPr lang="en-ZA" dirty="0"/>
              <a:t>day or two you must take </a:t>
            </a:r>
            <a:r>
              <a:rPr lang="en-ZA" dirty="0" smtClean="0"/>
              <a:t>them </a:t>
            </a:r>
            <a:r>
              <a:rPr lang="en-ZA" dirty="0"/>
              <a:t>to a doctor immediately:</a:t>
            </a:r>
          </a:p>
          <a:p>
            <a:pPr lvl="1" fontAlgn="base"/>
            <a:r>
              <a:rPr lang="en-ZA" dirty="0" smtClean="0">
                <a:effectLst>
                  <a:outerShdw sx="0" sy="0">
                    <a:srgbClr val="000000"/>
                  </a:outerShdw>
                </a:effectLst>
              </a:rPr>
              <a:t>Persistent vomiting</a:t>
            </a:r>
            <a:r>
              <a:rPr lang="en-ZA" dirty="0">
                <a:effectLst>
                  <a:outerShdw sx="0" sy="0">
                    <a:srgbClr val="000000"/>
                  </a:outerShdw>
                </a:effectLst>
              </a:rPr>
              <a:t>. </a:t>
            </a:r>
            <a:endParaRPr lang="en-ZA" dirty="0" smtClean="0">
              <a:effectLst>
                <a:outerShdw sx="0" sy="0">
                  <a:srgbClr val="000000"/>
                </a:outerShdw>
              </a:effectLst>
            </a:endParaRPr>
          </a:p>
          <a:p>
            <a:pPr lvl="1" fontAlgn="base"/>
            <a:r>
              <a:rPr lang="en-ZA" dirty="0" smtClean="0">
                <a:effectLst>
                  <a:outerShdw sx="0" sy="0">
                    <a:srgbClr val="000000"/>
                  </a:outerShdw>
                </a:effectLst>
              </a:rPr>
              <a:t>Unusually </a:t>
            </a:r>
            <a:r>
              <a:rPr lang="en-ZA" dirty="0">
                <a:effectLst>
                  <a:outerShdw sx="0" sy="0">
                    <a:srgbClr val="000000"/>
                  </a:outerShdw>
                </a:effectLst>
              </a:rPr>
              <a:t>sleepy during the day or can't be awakened at night. </a:t>
            </a:r>
            <a:endParaRPr lang="en-ZA" dirty="0" smtClean="0">
              <a:effectLst>
                <a:outerShdw sx="0" sy="0">
                  <a:srgbClr val="000000"/>
                </a:outerShdw>
              </a:effectLst>
            </a:endParaRPr>
          </a:p>
          <a:p>
            <a:pPr lvl="1" fontAlgn="base"/>
            <a:r>
              <a:rPr lang="en-ZA" dirty="0" smtClean="0">
                <a:effectLst>
                  <a:outerShdw sx="0" sy="0">
                    <a:srgbClr val="000000"/>
                  </a:outerShdw>
                </a:effectLst>
              </a:rPr>
              <a:t>Seems </a:t>
            </a:r>
            <a:r>
              <a:rPr lang="en-ZA" dirty="0">
                <a:effectLst>
                  <a:outerShdw sx="0" sy="0">
                    <a:srgbClr val="000000"/>
                  </a:outerShdw>
                </a:effectLst>
              </a:rPr>
              <a:t>weak or confused, </a:t>
            </a:r>
            <a:endParaRPr lang="en-ZA" dirty="0" smtClean="0">
              <a:effectLst>
                <a:outerShdw sx="0" sy="0">
                  <a:srgbClr val="000000"/>
                </a:outerShdw>
              </a:effectLst>
            </a:endParaRPr>
          </a:p>
          <a:p>
            <a:pPr lvl="1" fontAlgn="base"/>
            <a:r>
              <a:rPr lang="en-ZA" dirty="0" smtClean="0">
                <a:effectLst>
                  <a:outerShdw sx="0" sy="0">
                    <a:srgbClr val="000000"/>
                  </a:outerShdw>
                </a:effectLst>
              </a:rPr>
              <a:t>Has problems </a:t>
            </a:r>
            <a:r>
              <a:rPr lang="en-ZA" dirty="0">
                <a:effectLst>
                  <a:outerShdw sx="0" sy="0">
                    <a:srgbClr val="000000"/>
                  </a:outerShdw>
                </a:effectLst>
              </a:rPr>
              <a:t>with co-ordination, vision, or verbal communication.</a:t>
            </a:r>
          </a:p>
          <a:p>
            <a:endParaRPr lang="en-ZA" dirty="0"/>
          </a:p>
        </p:txBody>
      </p:sp>
      <p:pic>
        <p:nvPicPr>
          <p:cNvPr id="6" name="Picture 2" descr="COVID-19 severe blood shortage; Red Cross drives canceled; few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917" y="4455856"/>
            <a:ext cx="1918153" cy="191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211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Cuts and Scrapes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5" name="Content Placeholder 4"/>
          <p:cNvSpPr>
            <a:spLocks noGrp="1"/>
          </p:cNvSpPr>
          <p:nvPr>
            <p:ph sz="quarter" idx="1"/>
          </p:nvPr>
        </p:nvSpPr>
        <p:spPr>
          <a:xfrm>
            <a:off x="467544" y="1413296"/>
            <a:ext cx="5243143" cy="5254204"/>
          </a:xfrm>
        </p:spPr>
        <p:txBody>
          <a:bodyPr>
            <a:normAutofit fontScale="85000" lnSpcReduction="10000"/>
          </a:bodyPr>
          <a:lstStyle/>
          <a:p>
            <a:r>
              <a:rPr lang="en-ZA" dirty="0"/>
              <a:t>Wash your hands well, </a:t>
            </a:r>
            <a:r>
              <a:rPr lang="en-ZA" dirty="0" smtClean="0"/>
              <a:t>and look</a:t>
            </a:r>
            <a:r>
              <a:rPr lang="en-ZA" dirty="0"/>
              <a:t>. </a:t>
            </a:r>
            <a:endParaRPr lang="en-ZA" dirty="0" smtClean="0"/>
          </a:p>
          <a:p>
            <a:r>
              <a:rPr lang="en-ZA" dirty="0" smtClean="0"/>
              <a:t>If </a:t>
            </a:r>
            <a:r>
              <a:rPr lang="en-ZA" dirty="0"/>
              <a:t>the wound is bleeding, apply direct pressure with a clean bandage or towel until the bleeding stops. </a:t>
            </a:r>
            <a:endParaRPr lang="en-ZA" dirty="0" smtClean="0"/>
          </a:p>
          <a:p>
            <a:r>
              <a:rPr lang="en-ZA" dirty="0" smtClean="0"/>
              <a:t>If </a:t>
            </a:r>
            <a:r>
              <a:rPr lang="en-ZA" dirty="0"/>
              <a:t>the bleeding doesn't stop after ten minutes of direct pressure, take the child to the emergency room</a:t>
            </a:r>
            <a:r>
              <a:rPr lang="en-ZA" dirty="0" smtClean="0"/>
              <a:t>.</a:t>
            </a:r>
            <a:r>
              <a:rPr lang="en-ZA" dirty="0"/>
              <a:t> </a:t>
            </a:r>
          </a:p>
          <a:p>
            <a:r>
              <a:rPr lang="en-ZA" dirty="0" smtClean="0"/>
              <a:t>If the </a:t>
            </a:r>
            <a:r>
              <a:rPr lang="en-ZA" dirty="0"/>
              <a:t>bleeding has stopped, check for glass, dirt, or other foreign materials in the wound. </a:t>
            </a:r>
            <a:endParaRPr lang="en-ZA" dirty="0" smtClean="0"/>
          </a:p>
          <a:p>
            <a:r>
              <a:rPr lang="en-ZA" dirty="0" smtClean="0"/>
              <a:t>Flush object </a:t>
            </a:r>
            <a:r>
              <a:rPr lang="en-ZA" dirty="0"/>
              <a:t>out with cool running water. </a:t>
            </a:r>
            <a:endParaRPr lang="en-ZA" dirty="0" smtClean="0"/>
          </a:p>
          <a:p>
            <a:r>
              <a:rPr lang="en-ZA" dirty="0" smtClean="0"/>
              <a:t>Or use </a:t>
            </a:r>
            <a:r>
              <a:rPr lang="en-ZA" dirty="0"/>
              <a:t>tweezers to carefully lift out the debris.  </a:t>
            </a:r>
            <a:endParaRPr lang="en-ZA" dirty="0" smtClean="0"/>
          </a:p>
          <a:p>
            <a:r>
              <a:rPr lang="en-ZA" dirty="0" smtClean="0"/>
              <a:t>Gently </a:t>
            </a:r>
            <a:r>
              <a:rPr lang="en-ZA" dirty="0"/>
              <a:t>wash the wound well with soap and warm water, and carefully pat it dry. </a:t>
            </a:r>
            <a:endParaRPr lang="en-ZA" dirty="0" smtClean="0"/>
          </a:p>
          <a:p>
            <a:r>
              <a:rPr lang="en-ZA" dirty="0" smtClean="0"/>
              <a:t>Antibiotic </a:t>
            </a:r>
            <a:r>
              <a:rPr lang="en-ZA" dirty="0"/>
              <a:t>ointment after washing and drying the area can help reduce the risk of infection</a:t>
            </a:r>
            <a:r>
              <a:rPr lang="en-ZA" dirty="0" smtClean="0"/>
              <a:t>.</a:t>
            </a:r>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041571" y="2169749"/>
            <a:ext cx="2645229" cy="2761479"/>
          </a:xfrm>
          <a:prstGeom prst="rect">
            <a:avLst/>
          </a:prstGeom>
        </p:spPr>
      </p:pic>
    </p:spTree>
    <p:extLst>
      <p:ext uri="{BB962C8B-B14F-4D97-AF65-F5344CB8AC3E}">
        <p14:creationId xmlns:p14="http://schemas.microsoft.com/office/powerpoint/2010/main" val="416496784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Cuts and Scrapes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5" name="Content Placeholder 4"/>
          <p:cNvSpPr>
            <a:spLocks noGrp="1"/>
          </p:cNvSpPr>
          <p:nvPr>
            <p:ph sz="quarter" idx="1"/>
          </p:nvPr>
        </p:nvSpPr>
        <p:spPr/>
        <p:txBody>
          <a:bodyPr/>
          <a:lstStyle/>
          <a:p>
            <a:r>
              <a:rPr lang="en-ZA" b="1" dirty="0"/>
              <a:t>Stitches</a:t>
            </a:r>
          </a:p>
          <a:p>
            <a:pPr lvl="1"/>
            <a:r>
              <a:rPr lang="en-ZA" dirty="0" smtClean="0"/>
              <a:t>Cuts </a:t>
            </a:r>
            <a:r>
              <a:rPr lang="en-ZA" dirty="0"/>
              <a:t>that look deep and open, especially if they have jagged edges, probably need </a:t>
            </a:r>
            <a:r>
              <a:rPr lang="en-ZA" dirty="0" smtClean="0"/>
              <a:t>stitches</a:t>
            </a:r>
          </a:p>
          <a:p>
            <a:pPr lvl="1"/>
            <a:r>
              <a:rPr lang="en-ZA" dirty="0"/>
              <a:t>C</a:t>
            </a:r>
            <a:r>
              <a:rPr lang="en-ZA" dirty="0" smtClean="0"/>
              <a:t>andidates </a:t>
            </a:r>
            <a:r>
              <a:rPr lang="en-ZA" dirty="0"/>
              <a:t>for stitches are cuts on the face and on areas that are taut or that stretch with movement, like the palm side of the hands and fingers. </a:t>
            </a:r>
            <a:endParaRPr lang="en-ZA" dirty="0" smtClean="0"/>
          </a:p>
          <a:p>
            <a:pPr lvl="1"/>
            <a:r>
              <a:rPr lang="en-ZA" dirty="0" smtClean="0"/>
              <a:t>For </a:t>
            </a:r>
            <a:r>
              <a:rPr lang="en-ZA" dirty="0"/>
              <a:t>the best results, the child should have the stitches within eight hours of receiving the cut — preferably </a:t>
            </a:r>
            <a:r>
              <a:rPr lang="en-ZA" dirty="0" smtClean="0"/>
              <a:t>sooner</a:t>
            </a:r>
          </a:p>
          <a:p>
            <a:pPr lvl="1"/>
            <a:r>
              <a:rPr lang="en-ZA" dirty="0" smtClean="0"/>
              <a:t>This will  </a:t>
            </a:r>
            <a:r>
              <a:rPr lang="en-ZA" dirty="0"/>
              <a:t>avoid the risk of serious infection and to help prevent scarring. </a:t>
            </a:r>
          </a:p>
        </p:txBody>
      </p:sp>
    </p:spTree>
    <p:extLst>
      <p:ext uri="{BB962C8B-B14F-4D97-AF65-F5344CB8AC3E}">
        <p14:creationId xmlns:p14="http://schemas.microsoft.com/office/powerpoint/2010/main" val="428004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Electric </a:t>
            </a:r>
            <a:r>
              <a:rPr lang="en-GB" dirty="0" smtClean="0"/>
              <a:t>Shock</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5" name="Content Placeholder 4"/>
          <p:cNvSpPr>
            <a:spLocks noGrp="1"/>
          </p:cNvSpPr>
          <p:nvPr>
            <p:ph sz="quarter" idx="1"/>
          </p:nvPr>
        </p:nvSpPr>
        <p:spPr/>
        <p:txBody>
          <a:bodyPr>
            <a:normAutofit fontScale="92500" lnSpcReduction="10000"/>
          </a:bodyPr>
          <a:lstStyle/>
          <a:p>
            <a:r>
              <a:rPr lang="en-ZA" dirty="0" smtClean="0"/>
              <a:t>Depending </a:t>
            </a:r>
            <a:r>
              <a:rPr lang="en-ZA" dirty="0"/>
              <a:t>on the strength and type of current and how long the child holds on, it can cause </a:t>
            </a:r>
            <a:endParaRPr lang="en-ZA" dirty="0" smtClean="0"/>
          </a:p>
          <a:p>
            <a:pPr lvl="1"/>
            <a:r>
              <a:rPr lang="en-ZA" dirty="0" smtClean="0"/>
              <a:t>a </a:t>
            </a:r>
            <a:r>
              <a:rPr lang="en-ZA" dirty="0"/>
              <a:t>split-second sensation, </a:t>
            </a:r>
            <a:endParaRPr lang="en-ZA" dirty="0" smtClean="0"/>
          </a:p>
          <a:p>
            <a:pPr lvl="1"/>
            <a:r>
              <a:rPr lang="en-ZA" dirty="0" smtClean="0"/>
              <a:t>a </a:t>
            </a:r>
            <a:r>
              <a:rPr lang="en-ZA" dirty="0"/>
              <a:t>burn, or </a:t>
            </a:r>
            <a:endParaRPr lang="en-ZA" dirty="0" smtClean="0"/>
          </a:p>
          <a:p>
            <a:pPr lvl="1"/>
            <a:r>
              <a:rPr lang="en-ZA" dirty="0" smtClean="0"/>
              <a:t>a </a:t>
            </a:r>
            <a:r>
              <a:rPr lang="en-ZA" dirty="0"/>
              <a:t>serious injury.</a:t>
            </a:r>
          </a:p>
          <a:p>
            <a:r>
              <a:rPr lang="en-ZA" dirty="0"/>
              <a:t>If the child suffers an electric shock</a:t>
            </a:r>
            <a:r>
              <a:rPr lang="en-ZA" dirty="0" smtClean="0"/>
              <a:t>,</a:t>
            </a:r>
          </a:p>
          <a:p>
            <a:pPr lvl="1"/>
            <a:r>
              <a:rPr lang="en-ZA" dirty="0" smtClean="0"/>
              <a:t>They </a:t>
            </a:r>
            <a:r>
              <a:rPr lang="en-ZA" dirty="0"/>
              <a:t>may have skin burns; </a:t>
            </a:r>
            <a:endParaRPr lang="en-ZA" dirty="0" smtClean="0"/>
          </a:p>
          <a:p>
            <a:pPr lvl="1"/>
            <a:r>
              <a:rPr lang="en-ZA" dirty="0" smtClean="0"/>
              <a:t>numbness </a:t>
            </a:r>
            <a:r>
              <a:rPr lang="en-ZA" dirty="0"/>
              <a:t>or tingling; </a:t>
            </a:r>
            <a:endParaRPr lang="en-ZA" dirty="0" smtClean="0"/>
          </a:p>
          <a:p>
            <a:pPr lvl="1"/>
            <a:r>
              <a:rPr lang="en-ZA" dirty="0" smtClean="0"/>
              <a:t>muscle </a:t>
            </a:r>
            <a:r>
              <a:rPr lang="en-ZA" dirty="0"/>
              <a:t>contractions, </a:t>
            </a:r>
            <a:endParaRPr lang="en-ZA" dirty="0" smtClean="0"/>
          </a:p>
          <a:p>
            <a:pPr lvl="1"/>
            <a:r>
              <a:rPr lang="en-ZA" dirty="0" smtClean="0"/>
              <a:t>pain</a:t>
            </a:r>
            <a:r>
              <a:rPr lang="en-ZA" dirty="0"/>
              <a:t>, </a:t>
            </a:r>
          </a:p>
          <a:p>
            <a:pPr lvl="1"/>
            <a:r>
              <a:rPr lang="en-ZA" dirty="0" smtClean="0"/>
              <a:t>weakness</a:t>
            </a:r>
            <a:r>
              <a:rPr lang="en-ZA" dirty="0"/>
              <a:t>; </a:t>
            </a:r>
            <a:endParaRPr lang="en-ZA" dirty="0" smtClean="0"/>
          </a:p>
          <a:p>
            <a:pPr lvl="1"/>
            <a:r>
              <a:rPr lang="en-ZA" dirty="0" smtClean="0"/>
              <a:t>a </a:t>
            </a:r>
            <a:r>
              <a:rPr lang="en-ZA" dirty="0"/>
              <a:t>headache; </a:t>
            </a:r>
            <a:endParaRPr lang="en-ZA" dirty="0" smtClean="0"/>
          </a:p>
          <a:p>
            <a:pPr lvl="1"/>
            <a:r>
              <a:rPr lang="en-ZA" dirty="0" smtClean="0"/>
              <a:t>or </a:t>
            </a:r>
            <a:r>
              <a:rPr lang="en-ZA" dirty="0"/>
              <a:t>hearing impairment. </a:t>
            </a:r>
          </a:p>
          <a:p>
            <a:pPr marL="0" indent="0">
              <a:buNone/>
            </a:pPr>
            <a:endParaRPr lang="en-ZA" dirty="0"/>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857645" y="2433766"/>
            <a:ext cx="2388602" cy="3430930"/>
          </a:xfrm>
          <a:prstGeom prst="rect">
            <a:avLst/>
          </a:prstGeom>
          <a:noFill/>
        </p:spPr>
      </p:pic>
    </p:spTree>
    <p:extLst>
      <p:ext uri="{BB962C8B-B14F-4D97-AF65-F5344CB8AC3E}">
        <p14:creationId xmlns:p14="http://schemas.microsoft.com/office/powerpoint/2010/main" val="345624500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Electric Shock</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5" name="Content Placeholder 4"/>
          <p:cNvSpPr>
            <a:spLocks noGrp="1"/>
          </p:cNvSpPr>
          <p:nvPr>
            <p:ph sz="quarter" idx="1"/>
          </p:nvPr>
        </p:nvSpPr>
        <p:spPr/>
        <p:txBody>
          <a:bodyPr/>
          <a:lstStyle/>
          <a:p>
            <a:r>
              <a:rPr lang="en-ZA" dirty="0"/>
              <a:t>A big enough shock can make a child unconscious, stop his/her breathing, or cause seizures, cardiac arrest, damage to his/her brain, heart, or other organs, or even </a:t>
            </a:r>
            <a:r>
              <a:rPr lang="en-ZA" dirty="0" smtClean="0"/>
              <a:t>death</a:t>
            </a:r>
          </a:p>
          <a:p>
            <a:r>
              <a:rPr lang="en-ZA" b="1" i="1" dirty="0"/>
              <a:t>S</a:t>
            </a:r>
            <a:r>
              <a:rPr lang="en-ZA" b="1" i="1" dirty="0" smtClean="0"/>
              <a:t>hut </a:t>
            </a:r>
            <a:r>
              <a:rPr lang="en-ZA" b="1" i="1" dirty="0"/>
              <a:t>off the source of the </a:t>
            </a:r>
            <a:r>
              <a:rPr lang="en-ZA" b="1" i="1" dirty="0" smtClean="0"/>
              <a:t>electricity immediately</a:t>
            </a:r>
          </a:p>
          <a:p>
            <a:r>
              <a:rPr lang="en-ZA" dirty="0"/>
              <a:t>Don't touch the child with your bare hands while </a:t>
            </a:r>
            <a:r>
              <a:rPr lang="en-ZA" dirty="0" smtClean="0"/>
              <a:t>they are </a:t>
            </a:r>
            <a:r>
              <a:rPr lang="en-ZA" dirty="0"/>
              <a:t>in contact with the electric current </a:t>
            </a:r>
            <a:endParaRPr lang="en-ZA" dirty="0" smtClean="0"/>
          </a:p>
          <a:p>
            <a:r>
              <a:rPr lang="en-ZA" dirty="0" smtClean="0"/>
              <a:t>Don't </a:t>
            </a:r>
            <a:r>
              <a:rPr lang="en-ZA" dirty="0"/>
              <a:t>reach into water in which there's an electric current, </a:t>
            </a:r>
          </a:p>
          <a:p>
            <a:r>
              <a:rPr lang="en-ZA" dirty="0"/>
              <a:t>If you need to break the child's connection with the current, use an object that's not metallic and won't conduct electricity, like a wooden broom or a rolled-up magazine.</a:t>
            </a:r>
          </a:p>
          <a:p>
            <a:endParaRPr lang="en-ZA" dirty="0"/>
          </a:p>
        </p:txBody>
      </p:sp>
    </p:spTree>
    <p:extLst>
      <p:ext uri="{BB962C8B-B14F-4D97-AF65-F5344CB8AC3E}">
        <p14:creationId xmlns:p14="http://schemas.microsoft.com/office/powerpoint/2010/main" val="111172860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Electric Shock</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5" name="Content Placeholder 4"/>
          <p:cNvSpPr>
            <a:spLocks noGrp="1"/>
          </p:cNvSpPr>
          <p:nvPr>
            <p:ph sz="quarter" idx="1"/>
          </p:nvPr>
        </p:nvSpPr>
        <p:spPr/>
        <p:txBody>
          <a:bodyPr>
            <a:normAutofit/>
          </a:bodyPr>
          <a:lstStyle/>
          <a:p>
            <a:r>
              <a:rPr lang="en-ZA" dirty="0" smtClean="0"/>
              <a:t>Check the child’s </a:t>
            </a:r>
            <a:r>
              <a:rPr lang="en-ZA" dirty="0"/>
              <a:t>breathing</a:t>
            </a:r>
          </a:p>
          <a:p>
            <a:r>
              <a:rPr lang="en-ZA" dirty="0"/>
              <a:t>If </a:t>
            </a:r>
            <a:r>
              <a:rPr lang="en-ZA" dirty="0" smtClean="0"/>
              <a:t>they not </a:t>
            </a:r>
            <a:r>
              <a:rPr lang="en-ZA" dirty="0"/>
              <a:t>breathing, have someone call an ambulance while you give CPR</a:t>
            </a:r>
          </a:p>
          <a:p>
            <a:r>
              <a:rPr lang="en-ZA" dirty="0"/>
              <a:t>If the child's breathing is fine, check </a:t>
            </a:r>
            <a:r>
              <a:rPr lang="en-ZA" dirty="0" smtClean="0"/>
              <a:t>their skin </a:t>
            </a:r>
            <a:r>
              <a:rPr lang="en-ZA" dirty="0"/>
              <a:t>colour</a:t>
            </a:r>
          </a:p>
          <a:p>
            <a:r>
              <a:rPr lang="en-ZA" dirty="0"/>
              <a:t>Call for emergency help if </a:t>
            </a:r>
            <a:r>
              <a:rPr lang="en-ZA" dirty="0" smtClean="0"/>
              <a:t>they </a:t>
            </a:r>
            <a:r>
              <a:rPr lang="en-ZA" dirty="0"/>
              <a:t>seems pale</a:t>
            </a:r>
          </a:p>
          <a:p>
            <a:r>
              <a:rPr lang="en-ZA" dirty="0"/>
              <a:t>M</a:t>
            </a:r>
            <a:r>
              <a:rPr lang="en-ZA" dirty="0" smtClean="0"/>
              <a:t>onitor </a:t>
            </a:r>
            <a:r>
              <a:rPr lang="en-ZA" dirty="0"/>
              <a:t>the child's breathing and begin CPR if </a:t>
            </a:r>
            <a:r>
              <a:rPr lang="en-ZA" dirty="0" smtClean="0"/>
              <a:t>they stop.  </a:t>
            </a:r>
          </a:p>
          <a:p>
            <a:r>
              <a:rPr lang="en-ZA" dirty="0" smtClean="0"/>
              <a:t>Look </a:t>
            </a:r>
            <a:r>
              <a:rPr lang="en-ZA" dirty="0"/>
              <a:t>for burned skin. </a:t>
            </a:r>
          </a:p>
          <a:p>
            <a:r>
              <a:rPr lang="en-ZA" dirty="0" smtClean="0"/>
              <a:t>Electric shock can cause </a:t>
            </a:r>
            <a:r>
              <a:rPr lang="en-ZA" dirty="0"/>
              <a:t>a serious </a:t>
            </a:r>
            <a:r>
              <a:rPr lang="en-ZA" dirty="0" smtClean="0"/>
              <a:t>burn – internal &amp; external</a:t>
            </a:r>
            <a:endParaRPr lang="en-ZA" dirty="0"/>
          </a:p>
          <a:p>
            <a:r>
              <a:rPr lang="en-ZA" dirty="0"/>
              <a:t>If the child has a burn, don't put ice, ointment, or anything else on it, but take the child to the emergency room right away.  </a:t>
            </a:r>
          </a:p>
          <a:p>
            <a:endParaRPr lang="en-ZA" dirty="0"/>
          </a:p>
        </p:txBody>
      </p:sp>
    </p:spTree>
    <p:extLst>
      <p:ext uri="{BB962C8B-B14F-4D97-AF65-F5344CB8AC3E}">
        <p14:creationId xmlns:p14="http://schemas.microsoft.com/office/powerpoint/2010/main" val="774145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Nosebleed</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5" name="Content Placeholder 4"/>
          <p:cNvSpPr>
            <a:spLocks noGrp="1"/>
          </p:cNvSpPr>
          <p:nvPr>
            <p:ph sz="quarter" idx="1"/>
          </p:nvPr>
        </p:nvSpPr>
        <p:spPr>
          <a:xfrm>
            <a:off x="467543" y="1413296"/>
            <a:ext cx="5436515" cy="4680000"/>
          </a:xfrm>
        </p:spPr>
        <p:txBody>
          <a:bodyPr>
            <a:normAutofit fontScale="92500"/>
          </a:bodyPr>
          <a:lstStyle/>
          <a:p>
            <a:r>
              <a:rPr lang="en-ZA" dirty="0" smtClean="0"/>
              <a:t>Seat </a:t>
            </a:r>
            <a:r>
              <a:rPr lang="en-ZA" dirty="0"/>
              <a:t>the child in your lap and lean him/her forward slightly. </a:t>
            </a:r>
            <a:endParaRPr lang="en-ZA" dirty="0" smtClean="0"/>
          </a:p>
          <a:p>
            <a:r>
              <a:rPr lang="en-ZA" dirty="0" smtClean="0"/>
              <a:t>Using </a:t>
            </a:r>
            <a:r>
              <a:rPr lang="en-ZA" dirty="0"/>
              <a:t>a tissue or a clean, soft washcloth, gently pinch the soft part of his nose shut. </a:t>
            </a:r>
            <a:endParaRPr lang="en-ZA" dirty="0" smtClean="0"/>
          </a:p>
          <a:p>
            <a:r>
              <a:rPr lang="en-ZA" dirty="0" smtClean="0"/>
              <a:t>Apply </a:t>
            </a:r>
            <a:r>
              <a:rPr lang="en-ZA" dirty="0"/>
              <a:t>gentle, constant pressure for a full ten minutes. </a:t>
            </a:r>
            <a:endParaRPr lang="en-ZA" dirty="0" smtClean="0"/>
          </a:p>
          <a:p>
            <a:r>
              <a:rPr lang="en-ZA" dirty="0" smtClean="0"/>
              <a:t>Resist </a:t>
            </a:r>
            <a:r>
              <a:rPr lang="en-ZA" dirty="0"/>
              <a:t>the temptation to peek earlier to see if the bleeding has stopped</a:t>
            </a:r>
            <a:r>
              <a:rPr lang="en-ZA" dirty="0" smtClean="0"/>
              <a:t>.</a:t>
            </a:r>
          </a:p>
          <a:p>
            <a:r>
              <a:rPr lang="en-ZA" dirty="0"/>
              <a:t>After ten minutes, release the pressure and see if the bleeding has stopped. </a:t>
            </a:r>
            <a:endParaRPr lang="en-ZA" dirty="0" smtClean="0"/>
          </a:p>
          <a:p>
            <a:r>
              <a:rPr lang="en-ZA" dirty="0"/>
              <a:t>You can also apply a cold compress to the bridge of his/her nose. </a:t>
            </a:r>
          </a:p>
          <a:p>
            <a:endParaRPr lang="en-ZA" dirty="0"/>
          </a:p>
          <a:p>
            <a:endParaRPr lang="en-ZA" dirty="0"/>
          </a:p>
        </p:txBody>
      </p:sp>
      <p:pic>
        <p:nvPicPr>
          <p:cNvPr id="2050" name="Picture 2" descr="Nose Bleeding | Free Vectors, Stock Photos &amp; PS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8901" y="1103024"/>
            <a:ext cx="2353057" cy="444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2700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Severe Bleeding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5" name="Content Placeholder 4"/>
          <p:cNvSpPr>
            <a:spLocks noGrp="1"/>
          </p:cNvSpPr>
          <p:nvPr>
            <p:ph sz="quarter" idx="1"/>
          </p:nvPr>
        </p:nvSpPr>
        <p:spPr/>
        <p:txBody>
          <a:bodyPr>
            <a:normAutofit fontScale="85000" lnSpcReduction="20000"/>
          </a:bodyPr>
          <a:lstStyle/>
          <a:p>
            <a:r>
              <a:rPr lang="en-ZA" dirty="0" smtClean="0"/>
              <a:t>Act quickly if </a:t>
            </a:r>
            <a:r>
              <a:rPr lang="en-ZA" dirty="0"/>
              <a:t>a </a:t>
            </a:r>
            <a:r>
              <a:rPr lang="en-ZA" dirty="0" smtClean="0"/>
              <a:t>child is </a:t>
            </a:r>
            <a:r>
              <a:rPr lang="en-ZA" dirty="0"/>
              <a:t>bleeding </a:t>
            </a:r>
            <a:r>
              <a:rPr lang="en-ZA" dirty="0" smtClean="0"/>
              <a:t>severely.</a:t>
            </a:r>
          </a:p>
          <a:p>
            <a:r>
              <a:rPr lang="en-ZA" dirty="0" smtClean="0"/>
              <a:t>If </a:t>
            </a:r>
            <a:r>
              <a:rPr lang="en-ZA" dirty="0"/>
              <a:t>the child has lost consciousness or appears to be in shock, have someone call the ambulance immediately </a:t>
            </a:r>
            <a:endParaRPr lang="en-ZA" dirty="0" smtClean="0"/>
          </a:p>
          <a:p>
            <a:r>
              <a:rPr lang="en-ZA" dirty="0" smtClean="0"/>
              <a:t>Begin </a:t>
            </a:r>
            <a:r>
              <a:rPr lang="en-ZA" dirty="0"/>
              <a:t>first aid. </a:t>
            </a:r>
          </a:p>
          <a:p>
            <a:r>
              <a:rPr lang="en-ZA" dirty="0"/>
              <a:t>Lay the child down with his/her feet elevated about 6 inches. </a:t>
            </a:r>
            <a:endParaRPr lang="en-ZA" dirty="0" smtClean="0"/>
          </a:p>
          <a:p>
            <a:r>
              <a:rPr lang="en-ZA" dirty="0" smtClean="0"/>
              <a:t>If </a:t>
            </a:r>
            <a:r>
              <a:rPr lang="en-ZA" dirty="0"/>
              <a:t>possible, elevate the part of his/her body that's bleeding in order to reduce blood flow to that area.</a:t>
            </a:r>
          </a:p>
          <a:p>
            <a:r>
              <a:rPr lang="en-ZA" dirty="0"/>
              <a:t>A</a:t>
            </a:r>
            <a:r>
              <a:rPr lang="en-ZA" dirty="0" smtClean="0"/>
              <a:t>pply </a:t>
            </a:r>
            <a:r>
              <a:rPr lang="en-ZA" dirty="0"/>
              <a:t>firm pressure directly to the </a:t>
            </a:r>
            <a:r>
              <a:rPr lang="en-ZA" dirty="0" smtClean="0"/>
              <a:t>wound using </a:t>
            </a:r>
            <a:r>
              <a:rPr lang="en-ZA" dirty="0"/>
              <a:t>a sterile bandage or cloth</a:t>
            </a:r>
          </a:p>
          <a:p>
            <a:r>
              <a:rPr lang="en-ZA" dirty="0"/>
              <a:t>K</a:t>
            </a:r>
            <a:r>
              <a:rPr lang="en-ZA" dirty="0" smtClean="0"/>
              <a:t>eep </a:t>
            </a:r>
            <a:r>
              <a:rPr lang="en-ZA" dirty="0"/>
              <a:t>the pressure on to minimise the bleeding until you can get help. </a:t>
            </a:r>
          </a:p>
          <a:p>
            <a:r>
              <a:rPr lang="en-ZA" dirty="0"/>
              <a:t>If blood soaks through the bandage you're using, don't remove it. Instead, just add another layer on top. </a:t>
            </a:r>
          </a:p>
          <a:p>
            <a:r>
              <a:rPr lang="en-ZA" dirty="0"/>
              <a:t>K</a:t>
            </a:r>
            <a:r>
              <a:rPr lang="en-ZA" dirty="0" smtClean="0"/>
              <a:t>eep </a:t>
            </a:r>
            <a:r>
              <a:rPr lang="en-ZA" dirty="0"/>
              <a:t>calm and to calm the child</a:t>
            </a:r>
          </a:p>
          <a:p>
            <a:r>
              <a:rPr lang="en-ZA" dirty="0"/>
              <a:t>Once the bleeding stops, leave the bandage or cloth in place. To maintain pressure, tie another bandage </a:t>
            </a:r>
          </a:p>
          <a:p>
            <a:r>
              <a:rPr lang="en-ZA" dirty="0"/>
              <a:t>F</a:t>
            </a:r>
            <a:r>
              <a:rPr lang="en-ZA" dirty="0" smtClean="0"/>
              <a:t>irmly </a:t>
            </a:r>
            <a:r>
              <a:rPr lang="en-ZA" dirty="0"/>
              <a:t>around the bandages and the injured area</a:t>
            </a:r>
          </a:p>
          <a:p>
            <a:endParaRPr lang="en-ZA" dirty="0"/>
          </a:p>
        </p:txBody>
      </p:sp>
    </p:spTree>
    <p:extLst>
      <p:ext uri="{BB962C8B-B14F-4D97-AF65-F5344CB8AC3E}">
        <p14:creationId xmlns:p14="http://schemas.microsoft.com/office/powerpoint/2010/main" val="3520931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Blood Drop Cliparts, Download Free Clip Art, Free Clip Art 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003" y="231987"/>
            <a:ext cx="2293711" cy="22937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Severe Bleeding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5" name="Content Placeholder 4"/>
          <p:cNvSpPr>
            <a:spLocks noGrp="1"/>
          </p:cNvSpPr>
          <p:nvPr>
            <p:ph sz="quarter" idx="1"/>
          </p:nvPr>
        </p:nvSpPr>
        <p:spPr>
          <a:xfrm>
            <a:off x="467544" y="1692242"/>
            <a:ext cx="8219256" cy="5165758"/>
          </a:xfrm>
        </p:spPr>
        <p:txBody>
          <a:bodyPr>
            <a:normAutofit fontScale="92500" lnSpcReduction="10000"/>
          </a:bodyPr>
          <a:lstStyle/>
          <a:p>
            <a:r>
              <a:rPr lang="en-ZA" b="1" dirty="0"/>
              <a:t>Blood Spill </a:t>
            </a:r>
          </a:p>
          <a:p>
            <a:pPr lvl="1"/>
            <a:r>
              <a:rPr lang="en-ZA" dirty="0" smtClean="0">
                <a:effectLst>
                  <a:outerShdw sx="0" sy="0">
                    <a:srgbClr val="000000"/>
                  </a:outerShdw>
                </a:effectLst>
              </a:rPr>
              <a:t>Children </a:t>
            </a:r>
            <a:r>
              <a:rPr lang="en-ZA" dirty="0">
                <a:effectLst>
                  <a:outerShdw sx="0" sy="0">
                    <a:srgbClr val="000000"/>
                  </a:outerShdw>
                </a:effectLst>
              </a:rPr>
              <a:t>must be separated from the person </a:t>
            </a:r>
            <a:r>
              <a:rPr lang="en-ZA" dirty="0" smtClean="0">
                <a:effectLst>
                  <a:outerShdw sx="0" sy="0">
                    <a:srgbClr val="000000"/>
                  </a:outerShdw>
                </a:effectLst>
              </a:rPr>
              <a:t>bleeding              </a:t>
            </a:r>
            <a:r>
              <a:rPr lang="en-ZA" dirty="0">
                <a:effectLst>
                  <a:outerShdw sx="0" sy="0">
                    <a:srgbClr val="000000"/>
                  </a:outerShdw>
                </a:effectLst>
              </a:rPr>
              <a:t>and from blood spills.</a:t>
            </a:r>
          </a:p>
          <a:p>
            <a:pPr lvl="1" fontAlgn="base"/>
            <a:r>
              <a:rPr lang="en-ZA" dirty="0">
                <a:effectLst>
                  <a:outerShdw sx="0" sy="0">
                    <a:srgbClr val="000000"/>
                  </a:outerShdw>
                </a:effectLst>
              </a:rPr>
              <a:t>Gloves or plastic packets must be worn when cleaning up the blood spills to prevent skin/blood contact.</a:t>
            </a:r>
          </a:p>
          <a:p>
            <a:pPr lvl="1" fontAlgn="base"/>
            <a:r>
              <a:rPr lang="en-ZA" dirty="0">
                <a:effectLst>
                  <a:outerShdw sx="0" sy="0">
                    <a:srgbClr val="000000"/>
                  </a:outerShdw>
                </a:effectLst>
              </a:rPr>
              <a:t>Spilt blood must be soaked up with absorbent material e.g. paper/dry soil/sawdust.</a:t>
            </a:r>
          </a:p>
          <a:p>
            <a:pPr lvl="1" fontAlgn="base"/>
            <a:r>
              <a:rPr lang="en-ZA" dirty="0">
                <a:effectLst>
                  <a:outerShdw sx="0" sy="0">
                    <a:srgbClr val="000000"/>
                  </a:outerShdw>
                </a:effectLst>
              </a:rPr>
              <a:t>Used paper/dry soil/sawdust and used gloves must be carefully placed in double plastic bags, tied securely and discarded into the refuse bin. </a:t>
            </a:r>
            <a:endParaRPr lang="en-ZA" dirty="0" smtClean="0">
              <a:effectLst>
                <a:outerShdw sx="0" sy="0">
                  <a:srgbClr val="000000"/>
                </a:outerShdw>
              </a:effectLst>
            </a:endParaRPr>
          </a:p>
          <a:p>
            <a:pPr lvl="1" fontAlgn="base"/>
            <a:r>
              <a:rPr lang="en-ZA" dirty="0" smtClean="0">
                <a:effectLst>
                  <a:outerShdw sx="0" sy="0">
                    <a:srgbClr val="000000"/>
                  </a:outerShdw>
                </a:effectLst>
              </a:rPr>
              <a:t>Wash </a:t>
            </a:r>
            <a:r>
              <a:rPr lang="en-ZA" dirty="0">
                <a:effectLst>
                  <a:outerShdw sx="0" sy="0">
                    <a:srgbClr val="000000"/>
                  </a:outerShdw>
                </a:effectLst>
              </a:rPr>
              <a:t>hands immediately thereafter.</a:t>
            </a:r>
          </a:p>
          <a:p>
            <a:pPr lvl="1" fontAlgn="base"/>
            <a:r>
              <a:rPr lang="en-ZA" dirty="0">
                <a:effectLst>
                  <a:outerShdw sx="0" sy="0">
                    <a:srgbClr val="000000"/>
                  </a:outerShdw>
                </a:effectLst>
              </a:rPr>
              <a:t>The blood stained area must be sprayed with a disinfectant solution (household bleach 1 part to 9 parts of water which is made up daily) and followed with the normal cleansing procedure.</a:t>
            </a:r>
          </a:p>
          <a:p>
            <a:endParaRPr lang="en-ZA" dirty="0"/>
          </a:p>
        </p:txBody>
      </p:sp>
    </p:spTree>
    <p:extLst>
      <p:ext uri="{BB962C8B-B14F-4D97-AF65-F5344CB8AC3E}">
        <p14:creationId xmlns:p14="http://schemas.microsoft.com/office/powerpoint/2010/main" val="35544371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Severe Bleeding</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5" name="Content Placeholder 4"/>
          <p:cNvSpPr>
            <a:spLocks noGrp="1"/>
          </p:cNvSpPr>
          <p:nvPr>
            <p:ph sz="quarter" idx="1"/>
          </p:nvPr>
        </p:nvSpPr>
        <p:spPr>
          <a:xfrm>
            <a:off x="467544" y="1413296"/>
            <a:ext cx="8219256" cy="5254204"/>
          </a:xfrm>
        </p:spPr>
        <p:txBody>
          <a:bodyPr>
            <a:normAutofit fontScale="92500" lnSpcReduction="10000"/>
          </a:bodyPr>
          <a:lstStyle/>
          <a:p>
            <a:r>
              <a:rPr lang="en-ZA" b="1" dirty="0"/>
              <a:t>Blood Stained Items</a:t>
            </a:r>
          </a:p>
          <a:p>
            <a:pPr lvl="1"/>
            <a:r>
              <a:rPr lang="en-ZA" dirty="0" smtClean="0">
                <a:effectLst>
                  <a:outerShdw sx="0" sy="0">
                    <a:srgbClr val="000000"/>
                  </a:outerShdw>
                </a:effectLst>
              </a:rPr>
              <a:t>Gloves </a:t>
            </a:r>
            <a:r>
              <a:rPr lang="en-ZA" dirty="0">
                <a:effectLst>
                  <a:outerShdw sx="0" sy="0">
                    <a:srgbClr val="000000"/>
                  </a:outerShdw>
                </a:effectLst>
              </a:rPr>
              <a:t>or plastic packets must be worn when handling blood stained items such as clothing/linen/carpets etc.</a:t>
            </a:r>
          </a:p>
          <a:p>
            <a:pPr lvl="1" fontAlgn="base"/>
            <a:r>
              <a:rPr lang="en-ZA" dirty="0">
                <a:effectLst>
                  <a:outerShdw sx="0" sy="0">
                    <a:srgbClr val="000000"/>
                  </a:outerShdw>
                </a:effectLst>
              </a:rPr>
              <a:t>Remove as much of the blood as possible using absorbent paper/tissues.</a:t>
            </a:r>
          </a:p>
          <a:p>
            <a:pPr lvl="1" fontAlgn="base"/>
            <a:r>
              <a:rPr lang="en-ZA" dirty="0">
                <a:effectLst>
                  <a:outerShdw sx="0" sy="0">
                    <a:srgbClr val="000000"/>
                  </a:outerShdw>
                </a:effectLst>
              </a:rPr>
              <a:t>Rinse or mop with cold water to remove the bloodstain.</a:t>
            </a:r>
          </a:p>
          <a:p>
            <a:pPr lvl="1" fontAlgn="base"/>
            <a:r>
              <a:rPr lang="en-ZA" dirty="0">
                <a:effectLst>
                  <a:outerShdw sx="0" sy="0">
                    <a:srgbClr val="000000"/>
                  </a:outerShdw>
                </a:effectLst>
              </a:rPr>
              <a:t>Place clothing/linen into a plastic bag and return to child’s home for complete laundering.</a:t>
            </a:r>
          </a:p>
          <a:p>
            <a:pPr lvl="1" fontAlgn="base"/>
            <a:r>
              <a:rPr lang="en-ZA" dirty="0">
                <a:effectLst>
                  <a:outerShdw sx="0" sy="0">
                    <a:srgbClr val="000000"/>
                  </a:outerShdw>
                </a:effectLst>
              </a:rPr>
              <a:t>Carpets can be sponged with hot soapy water, rinsed and allowed to dry in the sun if possible.</a:t>
            </a:r>
          </a:p>
          <a:p>
            <a:pPr lvl="1" fontAlgn="base"/>
            <a:r>
              <a:rPr lang="en-ZA" dirty="0">
                <a:effectLst>
                  <a:outerShdw sx="0" sy="0">
                    <a:srgbClr val="000000"/>
                  </a:outerShdw>
                </a:effectLst>
              </a:rPr>
              <a:t>All disposable cleaning material (e.g. paper, tissue) and gloves to be placed in double plastic bag, tied securely and discarded into the bin. Wash hands immediately thereafter.</a:t>
            </a:r>
          </a:p>
          <a:p>
            <a:pPr lvl="1" fontAlgn="base"/>
            <a:r>
              <a:rPr lang="en-ZA" dirty="0">
                <a:effectLst>
                  <a:outerShdw sx="0" sy="0">
                    <a:srgbClr val="000000"/>
                  </a:outerShdw>
                </a:effectLst>
              </a:rPr>
              <a:t>Used sanitary towels must be placed in double plastic bags, tied securely and disposed into a lidded refuse bin for collection.</a:t>
            </a:r>
          </a:p>
          <a:p>
            <a:endParaRPr lang="en-ZA" dirty="0"/>
          </a:p>
        </p:txBody>
      </p:sp>
    </p:spTree>
    <p:extLst>
      <p:ext uri="{BB962C8B-B14F-4D97-AF65-F5344CB8AC3E}">
        <p14:creationId xmlns:p14="http://schemas.microsoft.com/office/powerpoint/2010/main" val="217631039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Seizures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5" name="Content Placeholder 4"/>
          <p:cNvSpPr>
            <a:spLocks noGrp="1"/>
          </p:cNvSpPr>
          <p:nvPr>
            <p:ph sz="quarter" idx="1"/>
          </p:nvPr>
        </p:nvSpPr>
        <p:spPr/>
        <p:txBody>
          <a:bodyPr>
            <a:normAutofit fontScale="92500" lnSpcReduction="10000"/>
          </a:bodyPr>
          <a:lstStyle/>
          <a:p>
            <a:pPr lvl="0" fontAlgn="base"/>
            <a:r>
              <a:rPr lang="en-ZA" dirty="0">
                <a:effectLst>
                  <a:outerShdw sx="0" sy="0">
                    <a:srgbClr val="000000"/>
                  </a:outerShdw>
                </a:effectLst>
              </a:rPr>
              <a:t>Help the child to lie down.</a:t>
            </a:r>
          </a:p>
          <a:p>
            <a:pPr lvl="0" fontAlgn="base"/>
            <a:r>
              <a:rPr lang="en-ZA" dirty="0">
                <a:effectLst>
                  <a:outerShdw sx="0" sy="0">
                    <a:srgbClr val="000000"/>
                  </a:outerShdw>
                </a:effectLst>
              </a:rPr>
              <a:t>Remove glasses or other harmful objects in the area.</a:t>
            </a:r>
          </a:p>
          <a:p>
            <a:pPr lvl="0" fontAlgn="base"/>
            <a:r>
              <a:rPr lang="en-ZA" dirty="0">
                <a:effectLst>
                  <a:outerShdw sx="0" sy="0">
                    <a:srgbClr val="000000"/>
                  </a:outerShdw>
                </a:effectLst>
              </a:rPr>
              <a:t>Do not try to put anything in the child's mouth. In doing so, you may injure the child or yourself.</a:t>
            </a:r>
          </a:p>
          <a:p>
            <a:pPr lvl="0" fontAlgn="base"/>
            <a:r>
              <a:rPr lang="en-ZA" dirty="0">
                <a:effectLst>
                  <a:outerShdw sx="0" sy="0">
                    <a:srgbClr val="000000"/>
                  </a:outerShdw>
                </a:effectLst>
              </a:rPr>
              <a:t>Immediately check if the child is breathing. Call the emergency number to obtain medical assistance if the child is not breathing.</a:t>
            </a:r>
          </a:p>
          <a:p>
            <a:pPr lvl="0" fontAlgn="base"/>
            <a:r>
              <a:rPr lang="en-ZA" dirty="0">
                <a:effectLst>
                  <a:outerShdw sx="0" sy="0">
                    <a:srgbClr val="000000"/>
                  </a:outerShdw>
                </a:effectLst>
              </a:rPr>
              <a:t>After the seizure ends, place the child on one side and stay with the child until he or she is fully awake. </a:t>
            </a:r>
            <a:endParaRPr lang="en-ZA" dirty="0" smtClean="0">
              <a:effectLst>
                <a:outerShdw sx="0" sy="0">
                  <a:srgbClr val="000000"/>
                </a:outerShdw>
              </a:effectLst>
            </a:endParaRPr>
          </a:p>
          <a:p>
            <a:pPr lvl="0" fontAlgn="base"/>
            <a:r>
              <a:rPr lang="en-ZA" dirty="0" smtClean="0">
                <a:effectLst>
                  <a:outerShdw sx="0" sy="0">
                    <a:srgbClr val="000000"/>
                  </a:outerShdw>
                </a:effectLst>
              </a:rPr>
              <a:t>Observe </a:t>
            </a:r>
            <a:r>
              <a:rPr lang="en-ZA" dirty="0">
                <a:effectLst>
                  <a:outerShdw sx="0" sy="0">
                    <a:srgbClr val="000000"/>
                  </a:outerShdw>
                </a:effectLst>
              </a:rPr>
              <a:t>the child for breathing. </a:t>
            </a:r>
            <a:endParaRPr lang="en-ZA" dirty="0" smtClean="0">
              <a:effectLst>
                <a:outerShdw sx="0" sy="0">
                  <a:srgbClr val="000000"/>
                </a:outerShdw>
              </a:effectLst>
            </a:endParaRPr>
          </a:p>
          <a:p>
            <a:pPr lvl="0" fontAlgn="base"/>
            <a:r>
              <a:rPr lang="en-ZA" dirty="0" smtClean="0">
                <a:effectLst>
                  <a:outerShdw sx="0" sy="0">
                    <a:srgbClr val="000000"/>
                  </a:outerShdw>
                </a:effectLst>
              </a:rPr>
              <a:t>If </a:t>
            </a:r>
            <a:r>
              <a:rPr lang="en-ZA" dirty="0">
                <a:effectLst>
                  <a:outerShdw sx="0" sy="0">
                    <a:srgbClr val="000000"/>
                  </a:outerShdw>
                </a:effectLst>
              </a:rPr>
              <a:t>he or she is not breathing within 1 minute after the seizure stops, then start mouth-to-mouth rescue breathing (CPR). </a:t>
            </a:r>
            <a:endParaRPr lang="en-ZA" dirty="0" smtClean="0">
              <a:effectLst>
                <a:outerShdw sx="0" sy="0">
                  <a:srgbClr val="000000"/>
                </a:outerShdw>
              </a:effectLst>
            </a:endParaRPr>
          </a:p>
          <a:p>
            <a:pPr lvl="0" fontAlgn="base"/>
            <a:r>
              <a:rPr lang="en-ZA" dirty="0" smtClean="0">
                <a:effectLst>
                  <a:outerShdw sx="0" sy="0">
                    <a:srgbClr val="000000"/>
                  </a:outerShdw>
                </a:effectLst>
              </a:rPr>
              <a:t>Do </a:t>
            </a:r>
            <a:r>
              <a:rPr lang="en-ZA" dirty="0">
                <a:effectLst>
                  <a:outerShdw sx="0" sy="0">
                    <a:srgbClr val="000000"/>
                  </a:outerShdw>
                </a:effectLst>
              </a:rPr>
              <a:t>not try to do rescue breathing for the child during a convulsive seizure, because you may injure the child or yourself.</a:t>
            </a:r>
          </a:p>
          <a:p>
            <a:endParaRPr lang="en-ZA" dirty="0"/>
          </a:p>
        </p:txBody>
      </p:sp>
    </p:spTree>
    <p:extLst>
      <p:ext uri="{BB962C8B-B14F-4D97-AF65-F5344CB8AC3E}">
        <p14:creationId xmlns:p14="http://schemas.microsoft.com/office/powerpoint/2010/main" val="143647579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Seizures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5" name="Content Placeholder 4"/>
          <p:cNvSpPr>
            <a:spLocks noGrp="1"/>
          </p:cNvSpPr>
          <p:nvPr>
            <p:ph sz="quarter" idx="1"/>
          </p:nvPr>
        </p:nvSpPr>
        <p:spPr/>
        <p:txBody>
          <a:bodyPr>
            <a:normAutofit lnSpcReduction="10000"/>
          </a:bodyPr>
          <a:lstStyle/>
          <a:p>
            <a:pPr lvl="0" fontAlgn="base"/>
            <a:r>
              <a:rPr lang="en-ZA" dirty="0">
                <a:effectLst>
                  <a:outerShdw sx="0" sy="0">
                    <a:srgbClr val="000000"/>
                  </a:outerShdw>
                </a:effectLst>
              </a:rPr>
              <a:t>If the child has a fever, acetaminophen (such as Tylenol) may be given rectally.</a:t>
            </a:r>
          </a:p>
          <a:p>
            <a:pPr lvl="0" fontAlgn="base"/>
            <a:r>
              <a:rPr lang="en-ZA" dirty="0">
                <a:effectLst>
                  <a:outerShdw sx="0" sy="0">
                    <a:srgbClr val="000000"/>
                  </a:outerShdw>
                </a:effectLst>
              </a:rPr>
              <a:t>Do not try to give food, liquid, or medications by mouth to a child who has just had a seizure.</a:t>
            </a:r>
          </a:p>
          <a:p>
            <a:pPr lvl="0" fontAlgn="base"/>
            <a:r>
              <a:rPr lang="en-ZA" dirty="0">
                <a:effectLst>
                  <a:outerShdw sx="0" sy="0">
                    <a:srgbClr val="000000"/>
                  </a:outerShdw>
                </a:effectLst>
              </a:rPr>
              <a:t>Children with known epilepsy (a history of seizures) should also be prevented from further injury by moving away solid objects in the area of the child. </a:t>
            </a:r>
            <a:endParaRPr lang="en-ZA" dirty="0" smtClean="0">
              <a:effectLst>
                <a:outerShdw sx="0" sy="0">
                  <a:srgbClr val="000000"/>
                </a:outerShdw>
              </a:effectLst>
            </a:endParaRPr>
          </a:p>
          <a:p>
            <a:pPr lvl="0" fontAlgn="base"/>
            <a:r>
              <a:rPr lang="en-ZA" dirty="0" smtClean="0">
                <a:effectLst>
                  <a:outerShdw sx="0" sy="0">
                    <a:srgbClr val="000000"/>
                  </a:outerShdw>
                </a:effectLst>
              </a:rPr>
              <a:t>If </a:t>
            </a:r>
            <a:r>
              <a:rPr lang="en-ZA" dirty="0">
                <a:effectLst>
                  <a:outerShdw sx="0" sy="0">
                    <a:srgbClr val="000000"/>
                  </a:outerShdw>
                </a:effectLst>
              </a:rPr>
              <a:t>the child is in a boat or near the water, restrain the child to prevent drowning. </a:t>
            </a:r>
            <a:endParaRPr lang="en-ZA" dirty="0" smtClean="0">
              <a:effectLst>
                <a:outerShdw sx="0" sy="0">
                  <a:srgbClr val="000000"/>
                </a:outerShdw>
              </a:effectLst>
            </a:endParaRPr>
          </a:p>
          <a:p>
            <a:pPr lvl="0" fontAlgn="base"/>
            <a:r>
              <a:rPr lang="en-ZA" dirty="0" smtClean="0">
                <a:effectLst>
                  <a:outerShdw sx="0" sy="0">
                    <a:srgbClr val="000000"/>
                  </a:outerShdw>
                </a:effectLst>
              </a:rPr>
              <a:t>If </a:t>
            </a:r>
            <a:r>
              <a:rPr lang="en-ZA" dirty="0">
                <a:effectLst>
                  <a:outerShdw sx="0" sy="0">
                    <a:srgbClr val="000000"/>
                  </a:outerShdw>
                </a:effectLst>
              </a:rPr>
              <a:t>you have discussed use of rectal medication (for example, Valium) with the child's parents or doctor, give the child the correct dose.</a:t>
            </a:r>
          </a:p>
          <a:p>
            <a:endParaRPr lang="en-ZA" dirty="0"/>
          </a:p>
        </p:txBody>
      </p:sp>
    </p:spTree>
    <p:extLst>
      <p:ext uri="{BB962C8B-B14F-4D97-AF65-F5344CB8AC3E}">
        <p14:creationId xmlns:p14="http://schemas.microsoft.com/office/powerpoint/2010/main" val="31512146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Asthmatic Attacks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5" name="Content Placeholder 4"/>
          <p:cNvSpPr>
            <a:spLocks noGrp="1"/>
          </p:cNvSpPr>
          <p:nvPr>
            <p:ph sz="quarter" idx="1"/>
          </p:nvPr>
        </p:nvSpPr>
        <p:spPr>
          <a:xfrm>
            <a:off x="467544" y="1413296"/>
            <a:ext cx="5459727" cy="4680000"/>
          </a:xfrm>
        </p:spPr>
        <p:txBody>
          <a:bodyPr/>
          <a:lstStyle/>
          <a:p>
            <a:r>
              <a:rPr lang="en-ZA" dirty="0"/>
              <a:t>Occasionally a child can have an asthma attack no matter how careful </a:t>
            </a:r>
            <a:r>
              <a:rPr lang="en-ZA" dirty="0" smtClean="0"/>
              <a:t>you are</a:t>
            </a:r>
            <a:endParaRPr lang="en-ZA" dirty="0"/>
          </a:p>
          <a:p>
            <a:pPr lvl="0" fontAlgn="base"/>
            <a:r>
              <a:rPr lang="en-ZA" dirty="0" smtClean="0">
                <a:effectLst>
                  <a:outerShdw sx="0" sy="0">
                    <a:srgbClr val="000000"/>
                  </a:outerShdw>
                </a:effectLst>
              </a:rPr>
              <a:t>Asthma </a:t>
            </a:r>
            <a:r>
              <a:rPr lang="en-ZA" dirty="0">
                <a:effectLst>
                  <a:outerShdw sx="0" sy="0">
                    <a:srgbClr val="000000"/>
                  </a:outerShdw>
                </a:effectLst>
              </a:rPr>
              <a:t>attacks are the result of a gradual worsening of symptoms over a few days. </a:t>
            </a:r>
          </a:p>
          <a:p>
            <a:r>
              <a:rPr lang="en-ZA" dirty="0"/>
              <a:t>If the child's symptoms are getting worse, </a:t>
            </a:r>
            <a:r>
              <a:rPr lang="en-ZA" b="1" dirty="0"/>
              <a:t>do not ignore them</a:t>
            </a:r>
            <a:r>
              <a:rPr lang="en-ZA" dirty="0"/>
              <a:t>. </a:t>
            </a:r>
          </a:p>
          <a:p>
            <a:r>
              <a:rPr lang="en-ZA" dirty="0"/>
              <a:t>Asthma attacks can be frightening so it is important to stay calm</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710687" y="1798494"/>
            <a:ext cx="3118757" cy="3312349"/>
          </a:xfrm>
          <a:prstGeom prst="rect">
            <a:avLst/>
          </a:prstGeom>
        </p:spPr>
      </p:pic>
    </p:spTree>
    <p:extLst>
      <p:ext uri="{BB962C8B-B14F-4D97-AF65-F5344CB8AC3E}">
        <p14:creationId xmlns:p14="http://schemas.microsoft.com/office/powerpoint/2010/main" val="214024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smtClean="0">
                <a:cs typeface="Arial" pitchFamily="34" charset="0"/>
              </a:rPr>
              <a:t>Hygiene &amp; Safety</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smtClean="0">
                <a:cs typeface="Arial" pitchFamily="34" charset="0"/>
              </a:rPr>
              <a:t>Breaks</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Asthmatic </a:t>
            </a:r>
            <a:r>
              <a:rPr lang="en-GB" dirty="0" smtClean="0"/>
              <a:t>Attacks: Five step rule</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5" name="Content Placeholder 4"/>
          <p:cNvSpPr>
            <a:spLocks noGrp="1"/>
          </p:cNvSpPr>
          <p:nvPr>
            <p:ph sz="quarter" idx="1"/>
          </p:nvPr>
        </p:nvSpPr>
        <p:spPr>
          <a:xfrm>
            <a:off x="467544" y="1413296"/>
            <a:ext cx="8219256" cy="5254204"/>
          </a:xfrm>
        </p:spPr>
        <p:txBody>
          <a:bodyPr>
            <a:normAutofit fontScale="92500" lnSpcReduction="20000"/>
          </a:bodyPr>
          <a:lstStyle/>
          <a:p>
            <a:r>
              <a:rPr lang="en-ZA" dirty="0"/>
              <a:t>Let the child:</a:t>
            </a:r>
          </a:p>
          <a:p>
            <a:pPr marL="0" indent="0">
              <a:buNone/>
            </a:pPr>
            <a:r>
              <a:rPr lang="en-ZA" dirty="0" smtClean="0"/>
              <a:t>      1</a:t>
            </a:r>
            <a:r>
              <a:rPr lang="en-ZA" dirty="0"/>
              <a:t>.	 Take two puffs of reliever inhaler immediately</a:t>
            </a:r>
          </a:p>
          <a:p>
            <a:pPr marL="0" indent="0">
              <a:buNone/>
            </a:pPr>
            <a:r>
              <a:rPr lang="en-ZA" dirty="0" smtClean="0"/>
              <a:t>      2</a:t>
            </a:r>
            <a:r>
              <a:rPr lang="en-ZA" dirty="0"/>
              <a:t>.	Sit upright and stay calm</a:t>
            </a:r>
          </a:p>
          <a:p>
            <a:pPr marL="0" indent="0">
              <a:buNone/>
            </a:pPr>
            <a:r>
              <a:rPr lang="en-ZA" dirty="0" smtClean="0"/>
              <a:t>      3</a:t>
            </a:r>
            <a:r>
              <a:rPr lang="en-ZA" dirty="0"/>
              <a:t>.	Take slow steady breaths</a:t>
            </a:r>
          </a:p>
          <a:p>
            <a:pPr marL="0" indent="0">
              <a:buNone/>
            </a:pPr>
            <a:r>
              <a:rPr lang="en-ZA" dirty="0" smtClean="0"/>
              <a:t>      4</a:t>
            </a:r>
            <a:r>
              <a:rPr lang="en-ZA" dirty="0"/>
              <a:t>.	If there is no immediate improvement, </a:t>
            </a:r>
            <a:endParaRPr lang="en-ZA" dirty="0" smtClean="0"/>
          </a:p>
          <a:p>
            <a:pPr lvl="3"/>
            <a:r>
              <a:rPr lang="en-ZA" dirty="0" smtClean="0"/>
              <a:t>let </a:t>
            </a:r>
            <a:r>
              <a:rPr lang="en-ZA" dirty="0"/>
              <a:t>the child take one puff of reliever inhaler every minute </a:t>
            </a:r>
          </a:p>
          <a:p>
            <a:pPr lvl="3"/>
            <a:r>
              <a:rPr lang="en-ZA" dirty="0" smtClean="0"/>
              <a:t>A </a:t>
            </a:r>
            <a:r>
              <a:rPr lang="en-ZA" dirty="0"/>
              <a:t>child can take up to 10 puffs in ten minutes </a:t>
            </a:r>
            <a:endParaRPr lang="en-ZA" dirty="0" smtClean="0"/>
          </a:p>
          <a:p>
            <a:pPr lvl="3"/>
            <a:r>
              <a:rPr lang="en-ZA" dirty="0" smtClean="0"/>
              <a:t>Children </a:t>
            </a:r>
            <a:r>
              <a:rPr lang="en-ZA" dirty="0"/>
              <a:t>under 6 years can take up to 6 puffs in ten minutes)</a:t>
            </a:r>
          </a:p>
          <a:p>
            <a:pPr marL="0" indent="0">
              <a:buNone/>
            </a:pPr>
            <a:r>
              <a:rPr lang="en-ZA" dirty="0"/>
              <a:t> </a:t>
            </a:r>
            <a:r>
              <a:rPr lang="en-ZA" dirty="0" smtClean="0"/>
              <a:t>      5</a:t>
            </a:r>
            <a:r>
              <a:rPr lang="en-ZA" dirty="0"/>
              <a:t>.	Call the emergency number if symptoms do not improve </a:t>
            </a:r>
            <a:endParaRPr lang="en-ZA" dirty="0" smtClean="0"/>
          </a:p>
          <a:p>
            <a:pPr marL="0" indent="0">
              <a:buNone/>
            </a:pPr>
            <a:r>
              <a:rPr lang="en-ZA" dirty="0"/>
              <a:t> </a:t>
            </a:r>
            <a:r>
              <a:rPr lang="en-ZA" dirty="0" smtClean="0"/>
              <a:t>               OR </a:t>
            </a:r>
            <a:r>
              <a:rPr lang="en-ZA" dirty="0"/>
              <a:t>if you are worried</a:t>
            </a:r>
          </a:p>
          <a:p>
            <a:r>
              <a:rPr lang="en-ZA" dirty="0"/>
              <a:t>If an ambulance does not arrive within 10 minutes repeat Step 4.</a:t>
            </a:r>
          </a:p>
          <a:p>
            <a:r>
              <a:rPr lang="en-ZA" dirty="0"/>
              <a:t>Don't put your arm around the child or lie him/her </a:t>
            </a:r>
            <a:r>
              <a:rPr lang="en-ZA" dirty="0" smtClean="0"/>
              <a:t>down</a:t>
            </a:r>
          </a:p>
          <a:p>
            <a:r>
              <a:rPr lang="en-ZA" dirty="0" smtClean="0"/>
              <a:t>Don't </a:t>
            </a:r>
            <a:r>
              <a:rPr lang="en-ZA" dirty="0"/>
              <a:t>worry about giving the child too much reliever - during an asthma attack extra puffs of reliever medication are safe.</a:t>
            </a:r>
          </a:p>
        </p:txBody>
      </p:sp>
    </p:spTree>
    <p:extLst>
      <p:ext uri="{BB962C8B-B14F-4D97-AF65-F5344CB8AC3E}">
        <p14:creationId xmlns:p14="http://schemas.microsoft.com/office/powerpoint/2010/main" val="30618179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smtClean="0"/>
              <a:t>Choking: 12 months or Younger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5" name="Content Placeholder 4"/>
          <p:cNvSpPr>
            <a:spLocks noGrp="1"/>
          </p:cNvSpPr>
          <p:nvPr>
            <p:ph sz="quarter" idx="1"/>
          </p:nvPr>
        </p:nvSpPr>
        <p:spPr/>
        <p:txBody>
          <a:bodyPr/>
          <a:lstStyle/>
          <a:p>
            <a:r>
              <a:rPr lang="en-ZA" dirty="0"/>
              <a:t>If the child is coughing and gagging but can breathe and talk, don't do </a:t>
            </a:r>
            <a:r>
              <a:rPr lang="en-ZA" dirty="0" smtClean="0"/>
              <a:t>anything</a:t>
            </a:r>
          </a:p>
          <a:p>
            <a:r>
              <a:rPr lang="en-ZA" dirty="0" smtClean="0"/>
              <a:t>If the child </a:t>
            </a:r>
            <a:r>
              <a:rPr lang="en-ZA" dirty="0"/>
              <a:t>can't breathe, you must act quickly to stop a life-threatening situation</a:t>
            </a:r>
            <a:r>
              <a:rPr lang="en-ZA" dirty="0" smtClean="0"/>
              <a:t>.</a:t>
            </a:r>
          </a:p>
          <a:p>
            <a:r>
              <a:rPr lang="en-ZA" b="1" dirty="0"/>
              <a:t>Call for an </a:t>
            </a:r>
            <a:r>
              <a:rPr lang="en-ZA" b="1" dirty="0" smtClean="0"/>
              <a:t>ambulance</a:t>
            </a:r>
            <a:r>
              <a:rPr lang="en-ZA" dirty="0" smtClean="0"/>
              <a:t>, then</a:t>
            </a:r>
            <a:endParaRPr lang="en-ZA" dirty="0"/>
          </a:p>
          <a:p>
            <a:pPr marL="0" indent="0">
              <a:buNone/>
            </a:pPr>
            <a:r>
              <a:rPr lang="en-ZA" b="1" dirty="0"/>
              <a:t>If the child is unconscious:</a:t>
            </a:r>
            <a:endParaRPr lang="en-ZA" dirty="0"/>
          </a:p>
          <a:p>
            <a:pPr lvl="1"/>
            <a:r>
              <a:rPr lang="en-ZA" b="1" dirty="0" smtClean="0"/>
              <a:t>Start </a:t>
            </a:r>
            <a:r>
              <a:rPr lang="en-ZA" b="1" dirty="0"/>
              <a:t>CPR</a:t>
            </a:r>
            <a:endParaRPr lang="en-ZA" dirty="0"/>
          </a:p>
          <a:p>
            <a:pPr lvl="1" fontAlgn="base"/>
            <a:r>
              <a:rPr lang="en-ZA" dirty="0">
                <a:effectLst>
                  <a:outerShdw sx="0" sy="0">
                    <a:srgbClr val="000000"/>
                  </a:outerShdw>
                </a:effectLst>
              </a:rPr>
              <a:t>Take the object out of his mouth only if you can see it.</a:t>
            </a:r>
          </a:p>
          <a:p>
            <a:endParaRPr lang="en-ZA" dirty="0"/>
          </a:p>
          <a:p>
            <a:endParaRPr lang="en-ZA" dirty="0"/>
          </a:p>
        </p:txBody>
      </p:sp>
    </p:spTree>
    <p:extLst>
      <p:ext uri="{BB962C8B-B14F-4D97-AF65-F5344CB8AC3E}">
        <p14:creationId xmlns:p14="http://schemas.microsoft.com/office/powerpoint/2010/main" val="210106524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Choking: 12 months or Younger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5" name="Content Placeholder 4"/>
          <p:cNvSpPr>
            <a:spLocks noGrp="1"/>
          </p:cNvSpPr>
          <p:nvPr>
            <p:ph sz="quarter" idx="1"/>
          </p:nvPr>
        </p:nvSpPr>
        <p:spPr>
          <a:xfrm>
            <a:off x="467543" y="1413296"/>
            <a:ext cx="4284071" cy="4680000"/>
          </a:xfrm>
        </p:spPr>
        <p:txBody>
          <a:bodyPr>
            <a:normAutofit/>
          </a:bodyPr>
          <a:lstStyle/>
          <a:p>
            <a:pPr marL="0" indent="0">
              <a:buNone/>
            </a:pPr>
            <a:r>
              <a:rPr lang="en-ZA" dirty="0"/>
              <a:t>For a child younger than 1 year who is </a:t>
            </a:r>
            <a:r>
              <a:rPr lang="en-ZA" b="1" dirty="0"/>
              <a:t>conscious but not breathing:</a:t>
            </a:r>
            <a:endParaRPr lang="en-ZA" dirty="0"/>
          </a:p>
          <a:p>
            <a:pPr marL="0" indent="0">
              <a:buNone/>
            </a:pPr>
            <a:r>
              <a:rPr lang="en-ZA" b="1" dirty="0"/>
              <a:t>1. Get the child into position</a:t>
            </a:r>
            <a:endParaRPr lang="en-ZA" dirty="0"/>
          </a:p>
          <a:p>
            <a:pPr lvl="0" fontAlgn="base"/>
            <a:r>
              <a:rPr lang="en-ZA" dirty="0">
                <a:effectLst>
                  <a:outerShdw sx="0" sy="0">
                    <a:srgbClr val="000000"/>
                  </a:outerShdw>
                </a:effectLst>
              </a:rPr>
              <a:t>Hold the child face down on your forearm, supported by your thigh.</a:t>
            </a:r>
          </a:p>
          <a:p>
            <a:pPr lvl="0" fontAlgn="base"/>
            <a:r>
              <a:rPr lang="en-ZA" dirty="0">
                <a:effectLst>
                  <a:outerShdw sx="0" sy="0">
                    <a:srgbClr val="000000"/>
                  </a:outerShdw>
                </a:effectLst>
              </a:rPr>
              <a:t>Keep the child's torso higher than the head.</a:t>
            </a:r>
          </a:p>
          <a:p>
            <a:pPr marL="0" indent="0">
              <a:buNone/>
            </a:pPr>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751615" y="1571942"/>
            <a:ext cx="3454446" cy="4355329"/>
          </a:xfrm>
          <a:prstGeom prst="rect">
            <a:avLst/>
          </a:prstGeom>
        </p:spPr>
      </p:pic>
    </p:spTree>
    <p:extLst>
      <p:ext uri="{BB962C8B-B14F-4D97-AF65-F5344CB8AC3E}">
        <p14:creationId xmlns:p14="http://schemas.microsoft.com/office/powerpoint/2010/main" val="251059014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Choking: 12 months or Younger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smtClean="0"/>
              <a:t>2</a:t>
            </a:r>
            <a:r>
              <a:rPr lang="en-ZA" b="1" dirty="0"/>
              <a:t>. Give Forceful blows</a:t>
            </a:r>
            <a:endParaRPr lang="en-ZA" dirty="0"/>
          </a:p>
          <a:p>
            <a:pPr lvl="0" fontAlgn="base"/>
            <a:r>
              <a:rPr lang="en-ZA" dirty="0">
                <a:effectLst>
                  <a:outerShdw sx="0" sy="0">
                    <a:srgbClr val="000000"/>
                  </a:outerShdw>
                </a:effectLst>
              </a:rPr>
              <a:t>Use the heel of your free hand to thump the child in between the shoulder blades up to five times.</a:t>
            </a:r>
          </a:p>
          <a:p>
            <a:pPr marL="0" indent="0">
              <a:buNone/>
            </a:pPr>
            <a:r>
              <a:rPr lang="en-ZA" b="1" dirty="0"/>
              <a:t>3. Turn the child over</a:t>
            </a:r>
            <a:endParaRPr lang="en-ZA" dirty="0"/>
          </a:p>
          <a:p>
            <a:pPr lvl="0" fontAlgn="base"/>
            <a:r>
              <a:rPr lang="en-ZA" dirty="0">
                <a:effectLst>
                  <a:outerShdw sx="0" sy="0">
                    <a:srgbClr val="000000"/>
                  </a:outerShdw>
                </a:effectLst>
              </a:rPr>
              <a:t>Turn the child face up, and keep supporting the head and neck. If the object is not out yet, go to step 4</a:t>
            </a:r>
            <a:r>
              <a:rPr lang="en-ZA" dirty="0" smtClean="0">
                <a:effectLst>
                  <a:outerShdw sx="0" sy="0">
                    <a:srgbClr val="000000"/>
                  </a:outerShdw>
                </a:effectLst>
              </a:rPr>
              <a:t>.</a:t>
            </a:r>
          </a:p>
          <a:p>
            <a:pPr marL="0" indent="0">
              <a:buNone/>
            </a:pPr>
            <a:r>
              <a:rPr lang="en-ZA" b="1" dirty="0"/>
              <a:t>4. Press the chest</a:t>
            </a:r>
            <a:endParaRPr lang="en-ZA" dirty="0"/>
          </a:p>
          <a:p>
            <a:pPr lvl="0" fontAlgn="base"/>
            <a:r>
              <a:rPr lang="en-ZA" dirty="0">
                <a:effectLst>
                  <a:outerShdw sx="0" sy="0">
                    <a:srgbClr val="000000"/>
                  </a:outerShdw>
                </a:effectLst>
              </a:rPr>
              <a:t>Place the child on a firm surface, which may still be your forearm.</a:t>
            </a:r>
          </a:p>
          <a:p>
            <a:pPr lvl="0" fontAlgn="base"/>
            <a:r>
              <a:rPr lang="en-ZA" dirty="0">
                <a:effectLst>
                  <a:outerShdw sx="0" sy="0">
                    <a:srgbClr val="000000"/>
                  </a:outerShdw>
                </a:effectLst>
              </a:rPr>
              <a:t>Put two or three fingers in the </a:t>
            </a:r>
            <a:r>
              <a:rPr lang="en-ZA" dirty="0" err="1">
                <a:effectLst>
                  <a:outerShdw sx="0" sy="0">
                    <a:srgbClr val="000000"/>
                  </a:outerShdw>
                </a:effectLst>
              </a:rPr>
              <a:t>center</a:t>
            </a:r>
            <a:r>
              <a:rPr lang="en-ZA" dirty="0">
                <a:effectLst>
                  <a:outerShdw sx="0" sy="0">
                    <a:srgbClr val="000000"/>
                  </a:outerShdw>
                </a:effectLst>
              </a:rPr>
              <a:t> of the child's breastbone and push quickly up to five times.</a:t>
            </a:r>
          </a:p>
          <a:p>
            <a:pPr lvl="0" fontAlgn="base"/>
            <a:r>
              <a:rPr lang="en-ZA" dirty="0">
                <a:effectLst>
                  <a:outerShdw sx="0" sy="0">
                    <a:srgbClr val="000000"/>
                  </a:outerShdw>
                </a:effectLst>
              </a:rPr>
              <a:t>Repeat the back thumping and chest pushes until the object comes out or the child loses consciousness.</a:t>
            </a:r>
          </a:p>
          <a:p>
            <a:pPr lvl="0" fontAlgn="base"/>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123530358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Choking: 12 months or Younger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5" name="Content Placeholder 4"/>
          <p:cNvSpPr>
            <a:spLocks noGrp="1"/>
          </p:cNvSpPr>
          <p:nvPr>
            <p:ph sz="quarter" idx="1"/>
          </p:nvPr>
        </p:nvSpPr>
        <p:spPr/>
        <p:txBody>
          <a:bodyPr>
            <a:normAutofit lnSpcReduction="10000"/>
          </a:bodyPr>
          <a:lstStyle/>
          <a:p>
            <a:pPr lvl="0" fontAlgn="base"/>
            <a:r>
              <a:rPr lang="en-ZA" dirty="0">
                <a:effectLst>
                  <a:outerShdw sx="0" sy="0">
                    <a:srgbClr val="000000"/>
                  </a:outerShdw>
                </a:effectLst>
              </a:rPr>
              <a:t>If the child is still not breathing, open the airway by putting your thumb in the child's mouth and grasping the lower incisors or gums. The jaw should lift up so you can look for the object.</a:t>
            </a:r>
          </a:p>
          <a:p>
            <a:pPr lvl="0" fontAlgn="base"/>
            <a:r>
              <a:rPr lang="en-ZA" dirty="0">
                <a:effectLst>
                  <a:outerShdw sx="0" sy="0">
                    <a:srgbClr val="000000"/>
                  </a:outerShdw>
                </a:effectLst>
              </a:rPr>
              <a:t>Do not try to pull the object out unless you see it clearly. You could accidentally push the object deeper in the child's throat.</a:t>
            </a:r>
          </a:p>
          <a:p>
            <a:pPr marL="0" indent="0">
              <a:buNone/>
            </a:pPr>
            <a:r>
              <a:rPr lang="en-ZA" b="1" dirty="0"/>
              <a:t>5. Start CPR, if needed</a:t>
            </a:r>
            <a:endParaRPr lang="en-ZA" dirty="0"/>
          </a:p>
          <a:p>
            <a:pPr lvl="0"/>
            <a:r>
              <a:rPr lang="en-ZA" dirty="0"/>
              <a:t>If the child loses consciousness, perform CPR and take the object out of his/her mouth only if you can see it. Never do a finger sweep unless you can see the object in the child's mouth.</a:t>
            </a:r>
          </a:p>
          <a:p>
            <a:endParaRPr lang="en-ZA" dirty="0"/>
          </a:p>
        </p:txBody>
      </p:sp>
    </p:spTree>
    <p:extLst>
      <p:ext uri="{BB962C8B-B14F-4D97-AF65-F5344CB8AC3E}">
        <p14:creationId xmlns:p14="http://schemas.microsoft.com/office/powerpoint/2010/main" val="49035985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Choking: </a:t>
            </a:r>
            <a:r>
              <a:rPr lang="en-GB" dirty="0" smtClean="0"/>
              <a:t>Older than 1 Year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5" name="Content Placeholder 4"/>
          <p:cNvSpPr>
            <a:spLocks noGrp="1"/>
          </p:cNvSpPr>
          <p:nvPr>
            <p:ph sz="quarter" idx="1"/>
          </p:nvPr>
        </p:nvSpPr>
        <p:spPr>
          <a:xfrm>
            <a:off x="467544" y="1413296"/>
            <a:ext cx="5508714" cy="4968032"/>
          </a:xfrm>
        </p:spPr>
        <p:txBody>
          <a:bodyPr>
            <a:normAutofit/>
          </a:bodyPr>
          <a:lstStyle/>
          <a:p>
            <a:pPr marL="0" indent="0">
              <a:buNone/>
            </a:pPr>
            <a:r>
              <a:rPr lang="en-ZA" dirty="0"/>
              <a:t>For a child older than 1 year who is </a:t>
            </a:r>
            <a:r>
              <a:rPr lang="en-ZA" b="1" dirty="0"/>
              <a:t>conscious:</a:t>
            </a:r>
            <a:endParaRPr lang="en-ZA" dirty="0"/>
          </a:p>
          <a:p>
            <a:pPr marL="0" indent="0">
              <a:buNone/>
            </a:pPr>
            <a:r>
              <a:rPr lang="en-ZA" b="1" dirty="0"/>
              <a:t>1. Get the child into position</a:t>
            </a:r>
            <a:endParaRPr lang="en-ZA" dirty="0"/>
          </a:p>
          <a:p>
            <a:pPr lvl="0" fontAlgn="base"/>
            <a:r>
              <a:rPr lang="en-ZA" dirty="0">
                <a:effectLst>
                  <a:outerShdw sx="0" sy="0">
                    <a:srgbClr val="000000"/>
                  </a:outerShdw>
                </a:effectLst>
              </a:rPr>
              <a:t>Stand behind the child and wrap your arms around his/her waist.</a:t>
            </a:r>
          </a:p>
          <a:p>
            <a:r>
              <a:rPr lang="en-ZA" dirty="0"/>
              <a:t>Place a fist just above the child's belly </a:t>
            </a:r>
            <a:r>
              <a:rPr lang="en-ZA" dirty="0" smtClean="0"/>
              <a:t>button</a:t>
            </a:r>
          </a:p>
          <a:p>
            <a:pPr marL="0" indent="0">
              <a:buNone/>
            </a:pPr>
            <a:r>
              <a:rPr lang="en-ZA" b="1" dirty="0"/>
              <a:t>2. Try to dislodge the object</a:t>
            </a:r>
            <a:endParaRPr lang="en-ZA" dirty="0"/>
          </a:p>
          <a:p>
            <a:pPr lvl="0" fontAlgn="base"/>
            <a:r>
              <a:rPr lang="en-ZA" dirty="0">
                <a:effectLst>
                  <a:outerShdw sx="0" sy="0">
                    <a:srgbClr val="000000"/>
                  </a:outerShdw>
                </a:effectLst>
              </a:rPr>
              <a:t>Hold the fist with your free hand and quickly push in and up.</a:t>
            </a:r>
          </a:p>
          <a:p>
            <a:pPr lvl="0" fontAlgn="base"/>
            <a:r>
              <a:rPr lang="en-ZA" dirty="0">
                <a:effectLst>
                  <a:outerShdw sx="0" sy="0">
                    <a:srgbClr val="000000"/>
                  </a:outerShdw>
                </a:effectLst>
              </a:rPr>
              <a:t>Repeat until the object comes out or the child loses consciousness.</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857644" y="1135681"/>
            <a:ext cx="2976113" cy="4810658"/>
          </a:xfrm>
          <a:prstGeom prst="rect">
            <a:avLst/>
          </a:prstGeom>
        </p:spPr>
      </p:pic>
    </p:spTree>
    <p:extLst>
      <p:ext uri="{BB962C8B-B14F-4D97-AF65-F5344CB8AC3E}">
        <p14:creationId xmlns:p14="http://schemas.microsoft.com/office/powerpoint/2010/main" val="127726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Choking: Older than 1 Year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5" name="Content Placeholder 4"/>
          <p:cNvSpPr>
            <a:spLocks noGrp="1"/>
          </p:cNvSpPr>
          <p:nvPr>
            <p:ph sz="quarter" idx="1"/>
          </p:nvPr>
        </p:nvSpPr>
        <p:spPr/>
        <p:txBody>
          <a:bodyPr/>
          <a:lstStyle/>
          <a:p>
            <a:pPr marL="0" indent="0">
              <a:buNone/>
            </a:pPr>
            <a:r>
              <a:rPr lang="en-ZA" b="1" dirty="0"/>
              <a:t>3. Start CPR, if needed</a:t>
            </a:r>
            <a:endParaRPr lang="en-ZA" dirty="0"/>
          </a:p>
          <a:p>
            <a:pPr lvl="0" fontAlgn="base"/>
            <a:r>
              <a:rPr lang="en-ZA" dirty="0">
                <a:effectLst>
                  <a:outerShdw sx="0" sy="0">
                    <a:srgbClr val="000000"/>
                  </a:outerShdw>
                </a:effectLst>
              </a:rPr>
              <a:t>If the child loses consciousness, move the child to the floor and start CPR. </a:t>
            </a:r>
            <a:endParaRPr lang="en-ZA" dirty="0" smtClean="0">
              <a:effectLst>
                <a:outerShdw sx="0" sy="0">
                  <a:srgbClr val="000000"/>
                </a:outerShdw>
              </a:effectLst>
            </a:endParaRPr>
          </a:p>
          <a:p>
            <a:pPr lvl="0" fontAlgn="base"/>
            <a:r>
              <a:rPr lang="en-ZA" dirty="0" smtClean="0">
                <a:effectLst>
                  <a:outerShdw sx="0" sy="0">
                    <a:srgbClr val="000000"/>
                  </a:outerShdw>
                </a:effectLst>
              </a:rPr>
              <a:t>Take </a:t>
            </a:r>
            <a:r>
              <a:rPr lang="en-ZA" dirty="0">
                <a:effectLst>
                  <a:outerShdw sx="0" sy="0">
                    <a:srgbClr val="000000"/>
                  </a:outerShdw>
                </a:effectLst>
              </a:rPr>
              <a:t>the object out of his/her mouth only if you can see it. </a:t>
            </a:r>
            <a:endParaRPr lang="en-ZA" dirty="0" smtClean="0">
              <a:effectLst>
                <a:outerShdw sx="0" sy="0">
                  <a:srgbClr val="000000"/>
                </a:outerShdw>
              </a:effectLst>
            </a:endParaRPr>
          </a:p>
          <a:p>
            <a:pPr lvl="0" fontAlgn="base"/>
            <a:r>
              <a:rPr lang="en-ZA" dirty="0" smtClean="0">
                <a:effectLst>
                  <a:outerShdw sx="0" sy="0">
                    <a:srgbClr val="000000"/>
                  </a:outerShdw>
                </a:effectLst>
              </a:rPr>
              <a:t>Never </a:t>
            </a:r>
            <a:r>
              <a:rPr lang="en-ZA" dirty="0">
                <a:effectLst>
                  <a:outerShdw sx="0" sy="0">
                    <a:srgbClr val="000000"/>
                  </a:outerShdw>
                </a:effectLst>
              </a:rPr>
              <a:t>do a finger sweep unless you can see the object in the child's mouth.</a:t>
            </a:r>
          </a:p>
          <a:p>
            <a:endParaRPr lang="en-ZA" dirty="0"/>
          </a:p>
        </p:txBody>
      </p:sp>
    </p:spTree>
    <p:extLst>
      <p:ext uri="{BB962C8B-B14F-4D97-AF65-F5344CB8AC3E}">
        <p14:creationId xmlns:p14="http://schemas.microsoft.com/office/powerpoint/2010/main" val="276231368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Bite </a:t>
            </a:r>
            <a:r>
              <a:rPr lang="en-GB" dirty="0" smtClean="0"/>
              <a:t>Wounds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5" name="Content Placeholder 4"/>
          <p:cNvSpPr>
            <a:spLocks noGrp="1"/>
          </p:cNvSpPr>
          <p:nvPr>
            <p:ph sz="quarter" idx="1"/>
          </p:nvPr>
        </p:nvSpPr>
        <p:spPr>
          <a:xfrm>
            <a:off x="467544" y="1413296"/>
            <a:ext cx="8219256" cy="5101804"/>
          </a:xfrm>
        </p:spPr>
        <p:txBody>
          <a:bodyPr>
            <a:normAutofit lnSpcReduction="10000"/>
          </a:bodyPr>
          <a:lstStyle/>
          <a:p>
            <a:r>
              <a:rPr lang="en-ZA" dirty="0" smtClean="0"/>
              <a:t>If </a:t>
            </a:r>
            <a:r>
              <a:rPr lang="en-ZA" dirty="0"/>
              <a:t>the skin isn't broken and the wound </a:t>
            </a:r>
            <a:r>
              <a:rPr lang="en-ZA" dirty="0" smtClean="0"/>
              <a:t>will not be </a:t>
            </a:r>
            <a:r>
              <a:rPr lang="en-ZA" dirty="0"/>
              <a:t>serious. </a:t>
            </a:r>
            <a:endParaRPr lang="en-ZA" dirty="0" smtClean="0"/>
          </a:p>
          <a:p>
            <a:pPr lvl="1"/>
            <a:r>
              <a:rPr lang="en-ZA" dirty="0" smtClean="0"/>
              <a:t>Simply </a:t>
            </a:r>
            <a:r>
              <a:rPr lang="en-ZA" dirty="0"/>
              <a:t>wash the area with mild soap and water</a:t>
            </a:r>
            <a:endParaRPr lang="en-ZA" dirty="0" smtClean="0"/>
          </a:p>
          <a:p>
            <a:r>
              <a:rPr lang="en-ZA" dirty="0" smtClean="0"/>
              <a:t>If </a:t>
            </a:r>
            <a:r>
              <a:rPr lang="en-ZA" dirty="0"/>
              <a:t>the skin is broken, </a:t>
            </a:r>
            <a:r>
              <a:rPr lang="en-ZA" dirty="0" smtClean="0"/>
              <a:t>it is serious. </a:t>
            </a:r>
          </a:p>
          <a:p>
            <a:pPr lvl="1"/>
            <a:r>
              <a:rPr lang="en-ZA" dirty="0" smtClean="0"/>
              <a:t>The </a:t>
            </a:r>
            <a:r>
              <a:rPr lang="en-ZA" dirty="0"/>
              <a:t>human mouth is full of bacteria, </a:t>
            </a:r>
            <a:endParaRPr lang="en-ZA" dirty="0" smtClean="0"/>
          </a:p>
          <a:p>
            <a:pPr lvl="1"/>
            <a:r>
              <a:rPr lang="en-ZA" dirty="0" smtClean="0"/>
              <a:t>The </a:t>
            </a:r>
            <a:r>
              <a:rPr lang="en-ZA" dirty="0"/>
              <a:t>risk of infection is 10 to 15 percent. </a:t>
            </a:r>
            <a:endParaRPr lang="en-ZA" dirty="0" smtClean="0"/>
          </a:p>
          <a:p>
            <a:pPr lvl="1"/>
            <a:r>
              <a:rPr lang="en-ZA" dirty="0" smtClean="0"/>
              <a:t>Serious </a:t>
            </a:r>
            <a:r>
              <a:rPr lang="en-ZA" dirty="0"/>
              <a:t>bites to the face, hands, or genitals can be especially dangerous</a:t>
            </a:r>
            <a:r>
              <a:rPr lang="en-ZA" dirty="0" smtClean="0"/>
              <a:t>.</a:t>
            </a:r>
          </a:p>
          <a:p>
            <a:pPr lvl="1"/>
            <a:r>
              <a:rPr lang="en-ZA" dirty="0"/>
              <a:t>W</a:t>
            </a:r>
            <a:r>
              <a:rPr lang="en-ZA" dirty="0" smtClean="0"/>
              <a:t>ash </a:t>
            </a:r>
            <a:r>
              <a:rPr lang="en-ZA" dirty="0"/>
              <a:t>— but don't scrub — the wound with mild soap and running water for three to five </a:t>
            </a:r>
            <a:r>
              <a:rPr lang="en-ZA" dirty="0" smtClean="0"/>
              <a:t>minutes</a:t>
            </a:r>
          </a:p>
          <a:p>
            <a:pPr lvl="1"/>
            <a:r>
              <a:rPr lang="en-ZA" dirty="0" smtClean="0"/>
              <a:t>Cover with </a:t>
            </a:r>
            <a:r>
              <a:rPr lang="en-ZA" dirty="0"/>
              <a:t>a clean bandage. </a:t>
            </a:r>
            <a:endParaRPr lang="en-ZA" dirty="0" smtClean="0"/>
          </a:p>
          <a:p>
            <a:pPr lvl="1"/>
            <a:r>
              <a:rPr lang="en-ZA" dirty="0" smtClean="0"/>
              <a:t>If </a:t>
            </a:r>
            <a:r>
              <a:rPr lang="en-ZA" dirty="0"/>
              <a:t>the wound is bleeding, apply pressure with a clean, dry cloth and elevate the area if possible</a:t>
            </a:r>
            <a:r>
              <a:rPr lang="en-ZA" dirty="0" smtClean="0"/>
              <a:t>.</a:t>
            </a:r>
          </a:p>
          <a:p>
            <a:pPr lvl="1"/>
            <a:r>
              <a:rPr lang="en-ZA" b="1" dirty="0" smtClean="0"/>
              <a:t>Take </a:t>
            </a:r>
            <a:r>
              <a:rPr lang="en-ZA" b="1" dirty="0"/>
              <a:t>child to see a doctor</a:t>
            </a:r>
          </a:p>
          <a:p>
            <a:pPr lvl="1"/>
            <a:endParaRPr lang="en-ZA" dirty="0" smtClean="0"/>
          </a:p>
          <a:p>
            <a:pPr marL="342900" lvl="1" indent="-342900"/>
            <a:endParaRPr lang="en-ZA" dirty="0" smtClean="0"/>
          </a:p>
        </p:txBody>
      </p:sp>
    </p:spTree>
    <p:extLst>
      <p:ext uri="{BB962C8B-B14F-4D97-AF65-F5344CB8AC3E}">
        <p14:creationId xmlns:p14="http://schemas.microsoft.com/office/powerpoint/2010/main" val="29604071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Bite Wounds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5" name="Content Placeholder 4"/>
          <p:cNvSpPr>
            <a:spLocks noGrp="1"/>
          </p:cNvSpPr>
          <p:nvPr>
            <p:ph sz="quarter" idx="1"/>
          </p:nvPr>
        </p:nvSpPr>
        <p:spPr/>
        <p:txBody>
          <a:bodyPr>
            <a:normAutofit/>
          </a:bodyPr>
          <a:lstStyle/>
          <a:p>
            <a:r>
              <a:rPr lang="en-ZA" dirty="0"/>
              <a:t>If an animal bites a child, follow these guidelines:</a:t>
            </a:r>
          </a:p>
          <a:p>
            <a:pPr lvl="1" fontAlgn="base"/>
            <a:r>
              <a:rPr lang="en-ZA" b="1" dirty="0">
                <a:effectLst>
                  <a:outerShdw sx="0" sy="0">
                    <a:srgbClr val="000000"/>
                  </a:outerShdw>
                </a:effectLst>
              </a:rPr>
              <a:t>For minor wounds.</a:t>
            </a:r>
            <a:r>
              <a:rPr lang="en-ZA" dirty="0">
                <a:effectLst>
                  <a:outerShdw sx="0" sy="0">
                    <a:srgbClr val="000000"/>
                  </a:outerShdw>
                </a:effectLst>
              </a:rPr>
              <a:t> If the bite barely breaks the skin and there's no danger of rabies, treat it as a minor wound. </a:t>
            </a:r>
            <a:endParaRPr lang="en-ZA" dirty="0" smtClean="0">
              <a:effectLst>
                <a:outerShdw sx="0" sy="0">
                  <a:srgbClr val="000000"/>
                </a:outerShdw>
              </a:effectLst>
            </a:endParaRPr>
          </a:p>
          <a:p>
            <a:pPr lvl="1" fontAlgn="base"/>
            <a:r>
              <a:rPr lang="en-ZA" dirty="0" smtClean="0">
                <a:effectLst>
                  <a:outerShdw sx="0" sy="0">
                    <a:srgbClr val="000000"/>
                  </a:outerShdw>
                </a:effectLst>
              </a:rPr>
              <a:t>Wash </a:t>
            </a:r>
            <a:r>
              <a:rPr lang="en-ZA" dirty="0">
                <a:effectLst>
                  <a:outerShdw sx="0" sy="0">
                    <a:srgbClr val="000000"/>
                  </a:outerShdw>
                </a:effectLst>
              </a:rPr>
              <a:t>the wound thoroughly with soap and water. </a:t>
            </a:r>
            <a:endParaRPr lang="en-ZA" dirty="0" smtClean="0">
              <a:effectLst>
                <a:outerShdw sx="0" sy="0">
                  <a:srgbClr val="000000"/>
                </a:outerShdw>
              </a:effectLst>
            </a:endParaRPr>
          </a:p>
          <a:p>
            <a:pPr lvl="1" fontAlgn="base"/>
            <a:r>
              <a:rPr lang="en-ZA" dirty="0" smtClean="0">
                <a:effectLst>
                  <a:outerShdw sx="0" sy="0">
                    <a:srgbClr val="000000"/>
                  </a:outerShdw>
                </a:effectLst>
              </a:rPr>
              <a:t>Apply </a:t>
            </a:r>
            <a:r>
              <a:rPr lang="en-ZA" dirty="0">
                <a:effectLst>
                  <a:outerShdw sx="0" sy="0">
                    <a:srgbClr val="000000"/>
                  </a:outerShdw>
                </a:effectLst>
              </a:rPr>
              <a:t>an antibiotic cream to prevent infection and cover the bite with a clean bandage.</a:t>
            </a:r>
          </a:p>
          <a:p>
            <a:pPr lvl="1" fontAlgn="base"/>
            <a:r>
              <a:rPr lang="en-ZA" b="1" dirty="0">
                <a:effectLst>
                  <a:outerShdw sx="0" sy="0">
                    <a:srgbClr val="000000"/>
                  </a:outerShdw>
                </a:effectLst>
              </a:rPr>
              <a:t>For deep wounds.</a:t>
            </a:r>
            <a:r>
              <a:rPr lang="en-ZA" dirty="0">
                <a:effectLst>
                  <a:outerShdw sx="0" sy="0">
                    <a:srgbClr val="000000"/>
                  </a:outerShdw>
                </a:effectLst>
              </a:rPr>
              <a:t> If the animal bite creates a deep puncture of the skin or the skin is badly torn and </a:t>
            </a:r>
            <a:r>
              <a:rPr lang="en-ZA" dirty="0" smtClean="0">
                <a:effectLst>
                  <a:outerShdw sx="0" sy="0">
                    <a:srgbClr val="000000"/>
                  </a:outerShdw>
                </a:effectLst>
              </a:rPr>
              <a:t>bleeding</a:t>
            </a:r>
          </a:p>
          <a:p>
            <a:pPr lvl="1" fontAlgn="base"/>
            <a:r>
              <a:rPr lang="en-ZA" dirty="0" smtClean="0">
                <a:effectLst>
                  <a:outerShdw sx="0" sy="0">
                    <a:srgbClr val="000000"/>
                  </a:outerShdw>
                </a:effectLst>
              </a:rPr>
              <a:t>Apply </a:t>
            </a:r>
            <a:r>
              <a:rPr lang="en-ZA" dirty="0">
                <a:effectLst>
                  <a:outerShdw sx="0" sy="0">
                    <a:srgbClr val="000000"/>
                  </a:outerShdw>
                </a:effectLst>
              </a:rPr>
              <a:t>pressure with a clean, dry cloth to stop the bleeding </a:t>
            </a:r>
          </a:p>
          <a:p>
            <a:pPr lvl="1" fontAlgn="base"/>
            <a:r>
              <a:rPr lang="en-ZA" dirty="0" smtClean="0">
                <a:effectLst>
                  <a:outerShdw sx="0" sy="0">
                    <a:srgbClr val="000000"/>
                  </a:outerShdw>
                </a:effectLst>
              </a:rPr>
              <a:t>Take </a:t>
            </a:r>
            <a:r>
              <a:rPr lang="en-ZA" dirty="0">
                <a:effectLst>
                  <a:outerShdw sx="0" sy="0">
                    <a:srgbClr val="000000"/>
                  </a:outerShdw>
                </a:effectLst>
              </a:rPr>
              <a:t>the child to a doctor.</a:t>
            </a:r>
          </a:p>
          <a:p>
            <a:pPr marL="0" indent="0">
              <a:buNone/>
            </a:pPr>
            <a:endParaRPr lang="en-ZA" dirty="0"/>
          </a:p>
        </p:txBody>
      </p:sp>
    </p:spTree>
    <p:extLst>
      <p:ext uri="{BB962C8B-B14F-4D97-AF65-F5344CB8AC3E}">
        <p14:creationId xmlns:p14="http://schemas.microsoft.com/office/powerpoint/2010/main" val="38719952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Emergencies</a:t>
            </a:r>
            <a:br>
              <a:rPr lang="en-ZA" dirty="0"/>
            </a:br>
            <a:r>
              <a:rPr lang="en-ZA" dirty="0"/>
              <a:t>- </a:t>
            </a:r>
            <a:r>
              <a:rPr lang="en-GB" dirty="0"/>
              <a:t>Bite Wounds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5" name="Content Placeholder 4"/>
          <p:cNvSpPr>
            <a:spLocks noGrp="1"/>
          </p:cNvSpPr>
          <p:nvPr>
            <p:ph sz="quarter" idx="1"/>
          </p:nvPr>
        </p:nvSpPr>
        <p:spPr/>
        <p:txBody>
          <a:bodyPr>
            <a:normAutofit/>
          </a:bodyPr>
          <a:lstStyle/>
          <a:p>
            <a:r>
              <a:rPr lang="en-ZA" dirty="0"/>
              <a:t>If an animal bites a child, follow these guidelines:</a:t>
            </a:r>
          </a:p>
          <a:p>
            <a:pPr lvl="1" fontAlgn="base"/>
            <a:r>
              <a:rPr lang="en-ZA" b="1" dirty="0" smtClean="0">
                <a:effectLst>
                  <a:outerShdw sx="0" sy="0">
                    <a:srgbClr val="000000"/>
                  </a:outerShdw>
                </a:effectLst>
              </a:rPr>
              <a:t>For </a:t>
            </a:r>
            <a:r>
              <a:rPr lang="en-ZA" b="1" dirty="0">
                <a:effectLst>
                  <a:outerShdw sx="0" sy="0">
                    <a:srgbClr val="000000"/>
                  </a:outerShdw>
                </a:effectLst>
              </a:rPr>
              <a:t>infection.</a:t>
            </a:r>
            <a:r>
              <a:rPr lang="en-ZA" dirty="0">
                <a:effectLst>
                  <a:outerShdw sx="0" sy="0">
                    <a:srgbClr val="000000"/>
                  </a:outerShdw>
                </a:effectLst>
              </a:rPr>
              <a:t> If you notice signs of infection, such as swelling, redness, increased pain or oozing, see a doctor immediately.</a:t>
            </a:r>
          </a:p>
          <a:p>
            <a:pPr lvl="1" fontAlgn="base"/>
            <a:r>
              <a:rPr lang="en-ZA" b="1" dirty="0">
                <a:effectLst>
                  <a:outerShdw sx="0" sy="0">
                    <a:srgbClr val="000000"/>
                  </a:outerShdw>
                </a:effectLst>
              </a:rPr>
              <a:t>For suspected rabies.</a:t>
            </a:r>
            <a:r>
              <a:rPr lang="en-ZA" dirty="0">
                <a:effectLst>
                  <a:outerShdw sx="0" sy="0">
                    <a:srgbClr val="000000"/>
                  </a:outerShdw>
                </a:effectLst>
              </a:rPr>
              <a:t> If you suspect the bite was caused by an animal that might carry rabies — including any wild or domestic animal of unknown immunisation status, particularly bats — see a doctor immediately.</a:t>
            </a:r>
          </a:p>
          <a:p>
            <a:endParaRPr lang="en-ZA" dirty="0"/>
          </a:p>
        </p:txBody>
      </p:sp>
    </p:spTree>
    <p:extLst>
      <p:ext uri="{BB962C8B-B14F-4D97-AF65-F5344CB8AC3E}">
        <p14:creationId xmlns:p14="http://schemas.microsoft.com/office/powerpoint/2010/main" val="1118736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Dealing with an Emergency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5" name="Content Placeholder 4"/>
          <p:cNvSpPr>
            <a:spLocks noGrp="1"/>
          </p:cNvSpPr>
          <p:nvPr>
            <p:ph sz="quarter" idx="1"/>
          </p:nvPr>
        </p:nvSpPr>
        <p:spPr>
          <a:xfrm>
            <a:off x="467544" y="1413296"/>
            <a:ext cx="8219256" cy="4968032"/>
          </a:xfrm>
        </p:spPr>
        <p:txBody>
          <a:bodyPr>
            <a:normAutofit fontScale="92500" lnSpcReduction="10000"/>
          </a:bodyPr>
          <a:lstStyle/>
          <a:p>
            <a:r>
              <a:rPr lang="en-ZA" dirty="0"/>
              <a:t>K</a:t>
            </a:r>
            <a:r>
              <a:rPr lang="en-ZA" dirty="0" smtClean="0"/>
              <a:t>eep </a:t>
            </a:r>
            <a:r>
              <a:rPr lang="en-ZA" dirty="0"/>
              <a:t>a list of emergency numbers close to a phone</a:t>
            </a:r>
          </a:p>
          <a:p>
            <a:r>
              <a:rPr lang="en-ZA" dirty="0"/>
              <a:t>Have all contact numbers of parents available where they can easily be located, like in a folder on a computer or in the child’s file</a:t>
            </a:r>
            <a:r>
              <a:rPr lang="en-ZA" dirty="0" smtClean="0"/>
              <a:t>.</a:t>
            </a:r>
          </a:p>
          <a:p>
            <a:r>
              <a:rPr lang="en-ZA" dirty="0" smtClean="0"/>
              <a:t>See example of checklist in learner guide</a:t>
            </a:r>
            <a:endParaRPr lang="en-ZA" dirty="0"/>
          </a:p>
          <a:p>
            <a:r>
              <a:rPr lang="en-ZA" dirty="0"/>
              <a:t>When calling an emergency number</a:t>
            </a:r>
            <a:r>
              <a:rPr lang="en-ZA" dirty="0" smtClean="0"/>
              <a:t>...</a:t>
            </a:r>
          </a:p>
          <a:p>
            <a:pPr lvl="1"/>
            <a:r>
              <a:rPr lang="en-ZA" dirty="0" smtClean="0"/>
              <a:t>Try </a:t>
            </a:r>
            <a:r>
              <a:rPr lang="en-ZA" dirty="0"/>
              <a:t>to stay calm</a:t>
            </a:r>
            <a:r>
              <a:rPr lang="en-ZA" dirty="0" smtClean="0"/>
              <a:t>.</a:t>
            </a:r>
          </a:p>
          <a:p>
            <a:pPr lvl="1"/>
            <a:r>
              <a:rPr lang="en-ZA" dirty="0" smtClean="0"/>
              <a:t> </a:t>
            </a:r>
            <a:r>
              <a:rPr lang="en-ZA" dirty="0"/>
              <a:t>Make sure you have the following details ready:</a:t>
            </a:r>
          </a:p>
          <a:p>
            <a:pPr marL="0" indent="0">
              <a:buNone/>
            </a:pPr>
            <a:r>
              <a:rPr lang="en-ZA" dirty="0" smtClean="0"/>
              <a:t>             1</a:t>
            </a:r>
            <a:r>
              <a:rPr lang="en-ZA" dirty="0"/>
              <a:t>. The nature of the </a:t>
            </a:r>
            <a:r>
              <a:rPr lang="en-ZA" dirty="0" smtClean="0"/>
              <a:t>emergency.</a:t>
            </a:r>
          </a:p>
          <a:p>
            <a:pPr marL="0" indent="0">
              <a:buNone/>
            </a:pPr>
            <a:r>
              <a:rPr lang="en-ZA" dirty="0"/>
              <a:t> </a:t>
            </a:r>
            <a:r>
              <a:rPr lang="en-ZA" dirty="0" smtClean="0"/>
              <a:t>            2</a:t>
            </a:r>
            <a:r>
              <a:rPr lang="en-ZA" dirty="0"/>
              <a:t>. Exact location of the incident (including nearby landmarks).</a:t>
            </a:r>
          </a:p>
          <a:p>
            <a:pPr marL="0" indent="0">
              <a:buNone/>
            </a:pPr>
            <a:r>
              <a:rPr lang="en-ZA" dirty="0" smtClean="0"/>
              <a:t>             3</a:t>
            </a:r>
            <a:r>
              <a:rPr lang="en-ZA" dirty="0"/>
              <a:t>. Caller details, for instance contact name and number.</a:t>
            </a:r>
          </a:p>
          <a:p>
            <a:pPr marL="0" indent="0">
              <a:buNone/>
            </a:pPr>
            <a:r>
              <a:rPr lang="en-ZA" dirty="0" smtClean="0"/>
              <a:t>             4</a:t>
            </a:r>
            <a:r>
              <a:rPr lang="en-ZA" dirty="0"/>
              <a:t>. Any injuries.</a:t>
            </a:r>
          </a:p>
          <a:p>
            <a:pPr lvl="1"/>
            <a:r>
              <a:rPr lang="en-ZA" dirty="0" smtClean="0"/>
              <a:t>Do </a:t>
            </a:r>
            <a:r>
              <a:rPr lang="en-ZA" dirty="0"/>
              <a:t>not hang up until you are told to do so, even if you dialled the wrong number by mistake.</a:t>
            </a:r>
          </a:p>
          <a:p>
            <a:endParaRPr lang="en-ZA" dirty="0"/>
          </a:p>
        </p:txBody>
      </p:sp>
    </p:spTree>
    <p:extLst>
      <p:ext uri="{BB962C8B-B14F-4D97-AF65-F5344CB8AC3E}">
        <p14:creationId xmlns:p14="http://schemas.microsoft.com/office/powerpoint/2010/main" val="1126166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Maintaining Staff Health</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5" name="Content Placeholder 4"/>
          <p:cNvSpPr>
            <a:spLocks noGrp="1"/>
          </p:cNvSpPr>
          <p:nvPr>
            <p:ph sz="quarter" idx="1"/>
          </p:nvPr>
        </p:nvSpPr>
        <p:spPr/>
        <p:txBody>
          <a:bodyPr/>
          <a:lstStyle/>
          <a:p>
            <a:r>
              <a:rPr lang="en-ZA" dirty="0" smtClean="0"/>
              <a:t>ECD </a:t>
            </a:r>
            <a:r>
              <a:rPr lang="en-ZA" dirty="0"/>
              <a:t>workers are </a:t>
            </a:r>
            <a:r>
              <a:rPr lang="en-ZA" dirty="0" smtClean="0"/>
              <a:t>at </a:t>
            </a:r>
            <a:r>
              <a:rPr lang="en-ZA" dirty="0"/>
              <a:t>risk </a:t>
            </a:r>
            <a:r>
              <a:rPr lang="en-ZA" dirty="0" smtClean="0"/>
              <a:t>of contracting the </a:t>
            </a:r>
            <a:r>
              <a:rPr lang="en-ZA" dirty="0"/>
              <a:t>diseases </a:t>
            </a:r>
            <a:r>
              <a:rPr lang="en-ZA" dirty="0" smtClean="0"/>
              <a:t>of </a:t>
            </a:r>
            <a:r>
              <a:rPr lang="en-ZA" dirty="0"/>
              <a:t>the </a:t>
            </a:r>
            <a:r>
              <a:rPr lang="en-ZA" dirty="0" smtClean="0"/>
              <a:t>children.</a:t>
            </a:r>
          </a:p>
          <a:p>
            <a:r>
              <a:rPr lang="en-ZA" dirty="0"/>
              <a:t>They are </a:t>
            </a:r>
            <a:r>
              <a:rPr lang="en-ZA" dirty="0" smtClean="0"/>
              <a:t>prone </a:t>
            </a:r>
            <a:r>
              <a:rPr lang="en-ZA" dirty="0"/>
              <a:t>to </a:t>
            </a:r>
            <a:r>
              <a:rPr lang="en-ZA" dirty="0" smtClean="0"/>
              <a:t>injuries due to the nature of their job</a:t>
            </a:r>
          </a:p>
          <a:p>
            <a:r>
              <a:rPr lang="en-ZA" dirty="0" smtClean="0"/>
              <a:t>Monitoring health is important!</a:t>
            </a:r>
            <a:endParaRPr lang="en-ZA" dirty="0"/>
          </a:p>
        </p:txBody>
      </p:sp>
      <p:pic>
        <p:nvPicPr>
          <p:cNvPr id="1026" name="Picture 2" descr="California child care workers may get a union voice in Sacrament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061" y="3154541"/>
            <a:ext cx="4842072" cy="322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29533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Staff </a:t>
            </a:r>
            <a:r>
              <a:rPr lang="en-ZA" dirty="0" smtClean="0"/>
              <a:t>Health</a:t>
            </a:r>
            <a:br>
              <a:rPr lang="en-ZA" dirty="0" smtClean="0"/>
            </a:br>
            <a:r>
              <a:rPr lang="en-ZA" dirty="0" smtClean="0"/>
              <a:t>- </a:t>
            </a:r>
            <a:r>
              <a:rPr lang="en-GB" dirty="0"/>
              <a:t>Infectious </a:t>
            </a:r>
            <a:r>
              <a:rPr lang="en-GB" dirty="0" smtClean="0"/>
              <a:t>Disease Prevention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5" name="Content Placeholder 4"/>
          <p:cNvSpPr>
            <a:spLocks noGrp="1"/>
          </p:cNvSpPr>
          <p:nvPr>
            <p:ph sz="quarter" idx="1"/>
          </p:nvPr>
        </p:nvSpPr>
        <p:spPr/>
        <p:txBody>
          <a:bodyPr/>
          <a:lstStyle/>
          <a:p>
            <a:r>
              <a:rPr lang="en-ZA" dirty="0"/>
              <a:t>All ECD staff should have a </a:t>
            </a:r>
            <a:r>
              <a:rPr lang="en-ZA" dirty="0" smtClean="0"/>
              <a:t>full medical before being appointed.</a:t>
            </a:r>
          </a:p>
          <a:p>
            <a:r>
              <a:rPr lang="en-ZA" b="1" dirty="0" smtClean="0"/>
              <a:t>Immunisation: </a:t>
            </a:r>
            <a:r>
              <a:rPr lang="en-ZA" dirty="0" smtClean="0"/>
              <a:t>should</a:t>
            </a:r>
            <a:r>
              <a:rPr lang="en-ZA" b="1" dirty="0" smtClean="0"/>
              <a:t> </a:t>
            </a:r>
            <a:r>
              <a:rPr lang="en-ZA" dirty="0" smtClean="0"/>
              <a:t>receive </a:t>
            </a:r>
            <a:r>
              <a:rPr lang="en-ZA" dirty="0"/>
              <a:t>annual influenza vaccines </a:t>
            </a:r>
            <a:endParaRPr lang="en-ZA" dirty="0" smtClean="0"/>
          </a:p>
          <a:p>
            <a:r>
              <a:rPr lang="en-ZA" b="1" dirty="0"/>
              <a:t>Hygienic </a:t>
            </a:r>
            <a:r>
              <a:rPr lang="en-ZA" b="1" dirty="0" smtClean="0"/>
              <a:t>Procedures: </a:t>
            </a:r>
            <a:r>
              <a:rPr lang="en-ZA" dirty="0" smtClean="0"/>
              <a:t>practice good hygiene</a:t>
            </a:r>
            <a:endParaRPr lang="en-ZA" dirty="0"/>
          </a:p>
          <a:p>
            <a:r>
              <a:rPr lang="en-ZA" b="1" dirty="0"/>
              <a:t>Exclusion </a:t>
            </a:r>
            <a:r>
              <a:rPr lang="en-ZA" b="1" dirty="0" smtClean="0"/>
              <a:t>Criteria: </a:t>
            </a:r>
            <a:r>
              <a:rPr lang="en-ZA" dirty="0" smtClean="0"/>
              <a:t>monitoring for infectious diseases and practice isolation</a:t>
            </a:r>
            <a:endParaRPr lang="en-ZA" dirty="0"/>
          </a:p>
          <a:p>
            <a:endParaRPr lang="en-ZA" b="1" dirty="0"/>
          </a:p>
          <a:p>
            <a:endParaRPr lang="en-ZA" dirty="0"/>
          </a:p>
        </p:txBody>
      </p:sp>
      <p:pic>
        <p:nvPicPr>
          <p:cNvPr id="6146" name="Picture 2" descr="Health clipart health issue, Health health issue Transparent FRE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176105"/>
            <a:ext cx="8645525" cy="226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39937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Staff Health</a:t>
            </a:r>
            <a:br>
              <a:rPr lang="en-ZA" dirty="0"/>
            </a:br>
            <a:r>
              <a:rPr lang="en-ZA" dirty="0"/>
              <a:t>- </a:t>
            </a:r>
            <a:r>
              <a:rPr lang="en-GB" dirty="0"/>
              <a:t>Musculoskeletal </a:t>
            </a:r>
            <a:r>
              <a:rPr lang="en-GB" dirty="0" smtClean="0"/>
              <a:t>Injuries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5" name="Content Placeholder 4"/>
          <p:cNvSpPr>
            <a:spLocks noGrp="1"/>
          </p:cNvSpPr>
          <p:nvPr>
            <p:ph sz="quarter" idx="1"/>
          </p:nvPr>
        </p:nvSpPr>
        <p:spPr/>
        <p:txBody>
          <a:bodyPr/>
          <a:lstStyle/>
          <a:p>
            <a:r>
              <a:rPr lang="en-ZA" dirty="0"/>
              <a:t>M</a:t>
            </a:r>
            <a:r>
              <a:rPr lang="en-ZA" dirty="0" smtClean="0"/>
              <a:t>usculoskeletal </a:t>
            </a:r>
            <a:r>
              <a:rPr lang="en-ZA" dirty="0"/>
              <a:t>risk factors to ECD workers: </a:t>
            </a:r>
            <a:endParaRPr lang="en-ZA" dirty="0" smtClean="0"/>
          </a:p>
          <a:p>
            <a:pPr lvl="1"/>
            <a:r>
              <a:rPr lang="en-ZA" dirty="0" smtClean="0"/>
              <a:t>heavy </a:t>
            </a:r>
            <a:r>
              <a:rPr lang="en-ZA" dirty="0"/>
              <a:t>lifting and carrying (for example, lifting children), </a:t>
            </a:r>
            <a:endParaRPr lang="en-ZA" dirty="0" smtClean="0"/>
          </a:p>
          <a:p>
            <a:pPr lvl="1"/>
            <a:r>
              <a:rPr lang="en-ZA" dirty="0" smtClean="0"/>
              <a:t>sitting </a:t>
            </a:r>
            <a:r>
              <a:rPr lang="en-ZA" dirty="0"/>
              <a:t>on the floor or in child-size chairs with insufficient or no back support, </a:t>
            </a:r>
            <a:endParaRPr lang="en-ZA" dirty="0" smtClean="0"/>
          </a:p>
          <a:p>
            <a:pPr lvl="1"/>
            <a:r>
              <a:rPr lang="en-ZA" dirty="0" smtClean="0"/>
              <a:t>kneeling</a:t>
            </a:r>
            <a:r>
              <a:rPr lang="en-ZA" dirty="0"/>
              <a:t>, </a:t>
            </a:r>
            <a:endParaRPr lang="en-ZA" dirty="0" smtClean="0"/>
          </a:p>
          <a:p>
            <a:pPr lvl="1"/>
            <a:r>
              <a:rPr lang="en-ZA" dirty="0" smtClean="0"/>
              <a:t>squatting</a:t>
            </a:r>
            <a:r>
              <a:rPr lang="en-ZA" dirty="0"/>
              <a:t>, and </a:t>
            </a:r>
            <a:endParaRPr lang="en-ZA" dirty="0" smtClean="0"/>
          </a:p>
          <a:p>
            <a:pPr lvl="1"/>
            <a:r>
              <a:rPr lang="en-ZA" dirty="0" smtClean="0"/>
              <a:t>reaching </a:t>
            </a:r>
            <a:r>
              <a:rPr lang="en-ZA" dirty="0"/>
              <a:t>to a variety of heights. </a:t>
            </a:r>
          </a:p>
        </p:txBody>
      </p:sp>
      <p:pic>
        <p:nvPicPr>
          <p:cNvPr id="7170" name="Picture 2" descr="ᐈ Symbols for pain stock pictures, Royalty Free pain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115" y="2971346"/>
            <a:ext cx="3173640" cy="313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2208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Staff Health</a:t>
            </a:r>
            <a:br>
              <a:rPr lang="en-ZA" dirty="0"/>
            </a:br>
            <a:r>
              <a:rPr lang="en-ZA" dirty="0"/>
              <a:t>- </a:t>
            </a:r>
            <a:r>
              <a:rPr lang="en-GB" dirty="0"/>
              <a:t>Musculoskeletal Injuries</a:t>
            </a:r>
            <a:r>
              <a:rPr lang="en-ZA" dirty="0"/>
              <a:t> </a:t>
            </a:r>
            <a:r>
              <a:rPr lang="en-GB" dirty="0"/>
              <a:t>Prevention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5" name="Content Placeholder 4"/>
          <p:cNvSpPr>
            <a:spLocks noGrp="1"/>
          </p:cNvSpPr>
          <p:nvPr>
            <p:ph sz="quarter" idx="1"/>
          </p:nvPr>
        </p:nvSpPr>
        <p:spPr/>
        <p:txBody>
          <a:bodyPr/>
          <a:lstStyle/>
          <a:p>
            <a:pPr lvl="0" fontAlgn="base"/>
            <a:r>
              <a:rPr lang="en-GB" dirty="0">
                <a:effectLst>
                  <a:outerShdw sx="0" sy="0">
                    <a:srgbClr val="000000"/>
                  </a:outerShdw>
                </a:effectLst>
              </a:rPr>
              <a:t>Education in proper body mechanics to understand the importance of posture in preventing</a:t>
            </a:r>
            <a:endParaRPr lang="en-ZA" dirty="0">
              <a:effectLst>
                <a:outerShdw sx="0" sy="0">
                  <a:srgbClr val="000000"/>
                </a:outerShdw>
              </a:effectLst>
            </a:endParaRPr>
          </a:p>
          <a:p>
            <a:pPr lvl="1" fontAlgn="base"/>
            <a:r>
              <a:rPr lang="en-GB" dirty="0">
                <a:effectLst>
                  <a:outerShdw sx="0" sy="0">
                    <a:srgbClr val="000000"/>
                  </a:outerShdw>
                </a:effectLst>
              </a:rPr>
              <a:t>Strain on the lower back</a:t>
            </a:r>
            <a:endParaRPr lang="en-ZA" dirty="0">
              <a:effectLst>
                <a:outerShdw sx="0" sy="0">
                  <a:srgbClr val="000000"/>
                </a:outerShdw>
              </a:effectLst>
            </a:endParaRPr>
          </a:p>
          <a:p>
            <a:pPr lvl="0" fontAlgn="base"/>
            <a:r>
              <a:rPr lang="en-GB" dirty="0">
                <a:effectLst>
                  <a:outerShdw sx="0" sy="0">
                    <a:srgbClr val="000000"/>
                  </a:outerShdw>
                </a:effectLst>
              </a:rPr>
              <a:t>Education in proper lifting and carrying techniques provision of furniture and fixtures at appropriate adult heights</a:t>
            </a:r>
            <a:endParaRPr lang="en-ZA" dirty="0">
              <a:effectLst>
                <a:outerShdw sx="0" sy="0">
                  <a:srgbClr val="000000"/>
                </a:outerShdw>
              </a:effectLst>
            </a:endParaRPr>
          </a:p>
          <a:p>
            <a:pPr lvl="0" fontAlgn="base"/>
            <a:r>
              <a:rPr lang="en-GB" dirty="0">
                <a:effectLst>
                  <a:outerShdw sx="0" sy="0">
                    <a:srgbClr val="000000"/>
                  </a:outerShdw>
                </a:effectLst>
              </a:rPr>
              <a:t>Regular exercise and stretching for increased strength and flexibility</a:t>
            </a:r>
            <a:endParaRPr lang="en-ZA" dirty="0">
              <a:effectLst>
                <a:outerShdw sx="0" sy="0">
                  <a:srgbClr val="000000"/>
                </a:outerShdw>
              </a:effectLst>
            </a:endParaRPr>
          </a:p>
          <a:p>
            <a:pPr lvl="0" fontAlgn="base"/>
            <a:r>
              <a:rPr lang="en-GB" dirty="0">
                <a:effectLst>
                  <a:outerShdw sx="0" sy="0">
                    <a:srgbClr val="000000"/>
                  </a:outerShdw>
                </a:effectLst>
              </a:rPr>
              <a:t>Maintenance of proper body weight to prevent straining back muscles</a:t>
            </a:r>
            <a:endParaRPr lang="en-ZA" dirty="0">
              <a:effectLst>
                <a:outerShdw sx="0" sy="0">
                  <a:srgbClr val="000000"/>
                </a:outerShdw>
              </a:effectLst>
            </a:endParaRPr>
          </a:p>
          <a:p>
            <a:pPr lvl="0" fontAlgn="base"/>
            <a:r>
              <a:rPr lang="en-GB" dirty="0">
                <a:effectLst>
                  <a:outerShdw sx="0" sy="0">
                    <a:srgbClr val="000000"/>
                  </a:outerShdw>
                </a:effectLst>
              </a:rPr>
              <a:t>Use of proper shoes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9141871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M</a:t>
            </a:r>
            <a:r>
              <a:rPr lang="en-GB" dirty="0" err="1" smtClean="0"/>
              <a:t>usculoskeletal</a:t>
            </a:r>
            <a:r>
              <a:rPr lang="en-GB" dirty="0" smtClean="0"/>
              <a:t> </a:t>
            </a:r>
            <a:r>
              <a:rPr lang="en-GB" dirty="0"/>
              <a:t>Injuries</a:t>
            </a:r>
            <a:r>
              <a:rPr lang="en-ZA" dirty="0"/>
              <a:t> </a:t>
            </a:r>
            <a:r>
              <a:rPr lang="en-GB" dirty="0" smtClean="0"/>
              <a:t>Prevention</a:t>
            </a:r>
            <a:br>
              <a:rPr lang="en-GB" dirty="0" smtClean="0"/>
            </a:br>
            <a:r>
              <a:rPr lang="en-GB" dirty="0" smtClean="0"/>
              <a:t>- </a:t>
            </a:r>
            <a:r>
              <a:rPr lang="en-ZA" dirty="0" smtClean="0"/>
              <a:t>Maintenance </a:t>
            </a:r>
            <a:r>
              <a:rPr lang="en-ZA" dirty="0"/>
              <a:t>of Good Posture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5" name="Content Placeholder 4"/>
          <p:cNvSpPr>
            <a:spLocks noGrp="1"/>
          </p:cNvSpPr>
          <p:nvPr>
            <p:ph sz="quarter" idx="1"/>
          </p:nvPr>
        </p:nvSpPr>
        <p:spPr>
          <a:xfrm>
            <a:off x="467544" y="1413296"/>
            <a:ext cx="8219256" cy="4968032"/>
          </a:xfrm>
        </p:spPr>
        <p:txBody>
          <a:bodyPr>
            <a:normAutofit fontScale="92500" lnSpcReduction="20000"/>
          </a:bodyPr>
          <a:lstStyle/>
          <a:p>
            <a:pPr lvl="0" fontAlgn="base"/>
            <a:r>
              <a:rPr lang="en-GB" dirty="0" smtClean="0">
                <a:effectLst>
                  <a:outerShdw sx="0" sy="0">
                    <a:srgbClr val="000000"/>
                  </a:outerShdw>
                </a:effectLst>
              </a:rPr>
              <a:t>Seating should support </a:t>
            </a:r>
            <a:r>
              <a:rPr lang="en-GB" dirty="0">
                <a:effectLst>
                  <a:outerShdw sx="0" sy="0">
                    <a:srgbClr val="000000"/>
                  </a:outerShdw>
                </a:effectLst>
              </a:rPr>
              <a:t>the lower </a:t>
            </a:r>
            <a:r>
              <a:rPr lang="en-GB" dirty="0" smtClean="0">
                <a:effectLst>
                  <a:outerShdw sx="0" sy="0">
                    <a:srgbClr val="000000"/>
                  </a:outerShdw>
                </a:effectLst>
              </a:rPr>
              <a:t>back - Adult-size </a:t>
            </a:r>
            <a:r>
              <a:rPr lang="en-GB" dirty="0">
                <a:effectLst>
                  <a:outerShdw sx="0" sy="0">
                    <a:srgbClr val="000000"/>
                  </a:outerShdw>
                </a:effectLst>
              </a:rPr>
              <a:t>furniture should be </a:t>
            </a:r>
            <a:r>
              <a:rPr lang="en-GB" dirty="0" smtClean="0">
                <a:effectLst>
                  <a:outerShdw sx="0" sy="0">
                    <a:srgbClr val="000000"/>
                  </a:outerShdw>
                </a:effectLst>
              </a:rPr>
              <a:t>used.</a:t>
            </a:r>
            <a:endParaRPr lang="en-ZA" dirty="0">
              <a:effectLst>
                <a:outerShdw sx="0" sy="0">
                  <a:srgbClr val="000000"/>
                </a:outerShdw>
              </a:effectLst>
            </a:endParaRPr>
          </a:p>
          <a:p>
            <a:pPr lvl="0" fontAlgn="base"/>
            <a:r>
              <a:rPr lang="en-GB" dirty="0">
                <a:effectLst>
                  <a:outerShdw sx="0" sy="0">
                    <a:srgbClr val="000000"/>
                  </a:outerShdw>
                </a:effectLst>
              </a:rPr>
              <a:t>When rising from </a:t>
            </a:r>
            <a:r>
              <a:rPr lang="en-GB" dirty="0" smtClean="0">
                <a:effectLst>
                  <a:outerShdw sx="0" sy="0">
                    <a:srgbClr val="000000"/>
                  </a:outerShdw>
                </a:effectLst>
              </a:rPr>
              <a:t>child-size </a:t>
            </a:r>
            <a:r>
              <a:rPr lang="en-GB" dirty="0">
                <a:effectLst>
                  <a:outerShdw sx="0" sy="0">
                    <a:srgbClr val="000000"/>
                  </a:outerShdw>
                </a:effectLst>
              </a:rPr>
              <a:t>chairs, </a:t>
            </a:r>
            <a:r>
              <a:rPr lang="en-GB" dirty="0" smtClean="0">
                <a:effectLst>
                  <a:outerShdw sx="0" sy="0">
                    <a:srgbClr val="000000"/>
                  </a:outerShdw>
                </a:effectLst>
              </a:rPr>
              <a:t>assume </a:t>
            </a:r>
            <a:r>
              <a:rPr lang="en-GB" dirty="0">
                <a:effectLst>
                  <a:outerShdw sx="0" sy="0">
                    <a:srgbClr val="000000"/>
                  </a:outerShdw>
                </a:effectLst>
              </a:rPr>
              <a:t>a squat position keeping the back straight, pelvis level and abdomen tight while using the thigh muscles to raise the body to standing.</a:t>
            </a:r>
            <a:endParaRPr lang="en-ZA" dirty="0">
              <a:effectLst>
                <a:outerShdw sx="0" sy="0">
                  <a:srgbClr val="000000"/>
                </a:outerShdw>
              </a:effectLst>
            </a:endParaRPr>
          </a:p>
          <a:p>
            <a:pPr lvl="0" fontAlgn="base"/>
            <a:r>
              <a:rPr lang="en-GB" dirty="0">
                <a:effectLst>
                  <a:outerShdw sx="0" sy="0">
                    <a:srgbClr val="000000"/>
                  </a:outerShdw>
                </a:effectLst>
              </a:rPr>
              <a:t>When floor sitting is necessary, </a:t>
            </a:r>
            <a:r>
              <a:rPr lang="en-GB" dirty="0" smtClean="0">
                <a:effectLst>
                  <a:outerShdw sx="0" sy="0">
                    <a:srgbClr val="000000"/>
                  </a:outerShdw>
                </a:effectLst>
              </a:rPr>
              <a:t>sit </a:t>
            </a:r>
            <a:r>
              <a:rPr lang="en-GB" dirty="0">
                <a:effectLst>
                  <a:outerShdw sx="0" sy="0">
                    <a:srgbClr val="000000"/>
                  </a:outerShdw>
                </a:effectLst>
              </a:rPr>
              <a:t>with </a:t>
            </a:r>
            <a:r>
              <a:rPr lang="en-GB" dirty="0" smtClean="0">
                <a:effectLst>
                  <a:outerShdw sx="0" sy="0">
                    <a:srgbClr val="000000"/>
                  </a:outerShdw>
                </a:effectLst>
              </a:rPr>
              <a:t>your back </a:t>
            </a:r>
            <a:r>
              <a:rPr lang="en-GB" dirty="0">
                <a:effectLst>
                  <a:outerShdw sx="0" sy="0">
                    <a:srgbClr val="000000"/>
                  </a:outerShdw>
                </a:effectLst>
              </a:rPr>
              <a:t>against a wall or some other firm base of support.</a:t>
            </a:r>
            <a:endParaRPr lang="en-ZA" dirty="0">
              <a:effectLst>
                <a:outerShdw sx="0" sy="0">
                  <a:srgbClr val="000000"/>
                </a:outerShdw>
              </a:effectLst>
            </a:endParaRPr>
          </a:p>
          <a:p>
            <a:pPr lvl="0" fontAlgn="base"/>
            <a:r>
              <a:rPr lang="en-GB" dirty="0">
                <a:effectLst>
                  <a:outerShdw sx="0" sy="0">
                    <a:srgbClr val="000000"/>
                  </a:outerShdw>
                </a:effectLst>
              </a:rPr>
              <a:t>Avoid sitting or standing for long periods of time. </a:t>
            </a:r>
            <a:endParaRPr lang="en-GB" dirty="0" smtClean="0">
              <a:effectLst>
                <a:outerShdw sx="0" sy="0">
                  <a:srgbClr val="000000"/>
                </a:outerShdw>
              </a:effectLst>
            </a:endParaRPr>
          </a:p>
          <a:p>
            <a:pPr lvl="0" fontAlgn="base"/>
            <a:r>
              <a:rPr lang="en-GB" dirty="0" smtClean="0">
                <a:effectLst>
                  <a:outerShdw sx="0" sy="0">
                    <a:srgbClr val="000000"/>
                  </a:outerShdw>
                </a:effectLst>
              </a:rPr>
              <a:t>When </a:t>
            </a:r>
            <a:r>
              <a:rPr lang="en-GB" dirty="0">
                <a:effectLst>
                  <a:outerShdw sx="0" sy="0">
                    <a:srgbClr val="000000"/>
                  </a:outerShdw>
                </a:effectLst>
              </a:rPr>
              <a:t>standing for long periods, shift weight from side to side and change positions to avoid stress on certain muscles.</a:t>
            </a:r>
            <a:endParaRPr lang="en-ZA" dirty="0">
              <a:effectLst>
                <a:outerShdw sx="0" sy="0">
                  <a:srgbClr val="000000"/>
                </a:outerShdw>
              </a:effectLst>
            </a:endParaRPr>
          </a:p>
          <a:p>
            <a:pPr lvl="0" fontAlgn="base"/>
            <a:r>
              <a:rPr lang="en-GB" dirty="0">
                <a:effectLst>
                  <a:outerShdw sx="0" sy="0">
                    <a:srgbClr val="000000"/>
                  </a:outerShdw>
                </a:effectLst>
              </a:rPr>
              <a:t>Adjust the height of changing tables to waist level.</a:t>
            </a:r>
            <a:endParaRPr lang="en-ZA" dirty="0">
              <a:effectLst>
                <a:outerShdw sx="0" sy="0">
                  <a:srgbClr val="000000"/>
                </a:outerShdw>
              </a:effectLst>
            </a:endParaRPr>
          </a:p>
          <a:p>
            <a:pPr lvl="0" fontAlgn="base"/>
            <a:r>
              <a:rPr lang="en-GB" dirty="0">
                <a:effectLst>
                  <a:outerShdw sx="0" sy="0">
                    <a:srgbClr val="000000"/>
                  </a:outerShdw>
                </a:effectLst>
              </a:rPr>
              <a:t>Use stepping stools for reaching high places.</a:t>
            </a:r>
            <a:endParaRPr lang="en-ZA" dirty="0">
              <a:effectLst>
                <a:outerShdw sx="0" sy="0">
                  <a:srgbClr val="000000"/>
                </a:outerShdw>
              </a:effectLst>
            </a:endParaRPr>
          </a:p>
          <a:p>
            <a:pPr lvl="0" fontAlgn="base"/>
            <a:r>
              <a:rPr lang="en-GB" dirty="0">
                <a:effectLst>
                  <a:outerShdw sx="0" sy="0">
                    <a:srgbClr val="000000"/>
                  </a:outerShdw>
                </a:effectLst>
              </a:rPr>
              <a:t>To get down to child level, assume a squatting or kneeling position </a:t>
            </a:r>
            <a:endParaRPr lang="en-GB" dirty="0" smtClean="0">
              <a:effectLst>
                <a:outerShdw sx="0" sy="0">
                  <a:srgbClr val="000000"/>
                </a:outerShdw>
              </a:effectLst>
            </a:endParaRPr>
          </a:p>
          <a:p>
            <a:pPr lvl="0" fontAlgn="base"/>
            <a:r>
              <a:rPr lang="en-GB" dirty="0" smtClean="0">
                <a:effectLst>
                  <a:outerShdw sx="0" sy="0">
                    <a:srgbClr val="000000"/>
                  </a:outerShdw>
                </a:effectLst>
              </a:rPr>
              <a:t>Store </a:t>
            </a:r>
            <a:r>
              <a:rPr lang="en-GB" dirty="0">
                <a:effectLst>
                  <a:outerShdw sx="0" sy="0">
                    <a:srgbClr val="000000"/>
                  </a:outerShdw>
                </a:effectLst>
              </a:rPr>
              <a:t>most commonly used items where they are accessible from a normal standing position.</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46047067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a:t>
            </a:r>
            <a:r>
              <a:rPr lang="en-GB" dirty="0" err="1"/>
              <a:t>usculoskeletal</a:t>
            </a:r>
            <a:r>
              <a:rPr lang="en-GB" dirty="0"/>
              <a:t> Injuries</a:t>
            </a:r>
            <a:r>
              <a:rPr lang="en-ZA" dirty="0"/>
              <a:t> </a:t>
            </a:r>
            <a:r>
              <a:rPr lang="en-GB" dirty="0"/>
              <a:t>Prevention</a:t>
            </a:r>
            <a:br>
              <a:rPr lang="en-GB" dirty="0"/>
            </a:br>
            <a:r>
              <a:rPr lang="en-GB" dirty="0"/>
              <a:t>- </a:t>
            </a:r>
            <a:r>
              <a:rPr lang="en-ZA" dirty="0"/>
              <a:t>Lifting of </a:t>
            </a:r>
            <a:r>
              <a:rPr lang="en-ZA" dirty="0" smtClean="0"/>
              <a:t>Children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5" name="Content Placeholder 4"/>
          <p:cNvSpPr>
            <a:spLocks noGrp="1"/>
          </p:cNvSpPr>
          <p:nvPr>
            <p:ph sz="quarter" idx="1"/>
          </p:nvPr>
        </p:nvSpPr>
        <p:spPr/>
        <p:txBody>
          <a:bodyPr>
            <a:normAutofit fontScale="92500" lnSpcReduction="20000"/>
          </a:bodyPr>
          <a:lstStyle/>
          <a:p>
            <a:pPr lvl="0" fontAlgn="base"/>
            <a:r>
              <a:rPr lang="en-GB" dirty="0">
                <a:effectLst>
                  <a:outerShdw sx="0" sy="0">
                    <a:srgbClr val="000000"/>
                  </a:outerShdw>
                </a:effectLst>
              </a:rPr>
              <a:t>Prepare first. Plan ahead and do not rush. </a:t>
            </a:r>
            <a:endParaRPr lang="en-GB" dirty="0" smtClean="0">
              <a:effectLst>
                <a:outerShdw sx="0" sy="0">
                  <a:srgbClr val="000000"/>
                </a:outerShdw>
              </a:effectLst>
            </a:endParaRPr>
          </a:p>
          <a:p>
            <a:pPr lvl="0" fontAlgn="base"/>
            <a:r>
              <a:rPr lang="en-GB" dirty="0" smtClean="0">
                <a:effectLst>
                  <a:outerShdw sx="0" sy="0">
                    <a:srgbClr val="000000"/>
                  </a:outerShdw>
                </a:effectLst>
              </a:rPr>
              <a:t>Make </a:t>
            </a:r>
            <a:r>
              <a:rPr lang="en-GB" dirty="0">
                <a:effectLst>
                  <a:outerShdw sx="0" sy="0">
                    <a:srgbClr val="000000"/>
                  </a:outerShdw>
                </a:effectLst>
              </a:rPr>
              <a:t>sure there is enough room to lift safely.</a:t>
            </a:r>
            <a:endParaRPr lang="en-ZA" dirty="0">
              <a:effectLst>
                <a:outerShdw sx="0" sy="0">
                  <a:srgbClr val="000000"/>
                </a:outerShdw>
              </a:effectLst>
            </a:endParaRPr>
          </a:p>
          <a:p>
            <a:pPr lvl="0" fontAlgn="base"/>
            <a:r>
              <a:rPr lang="en-GB" dirty="0">
                <a:effectLst>
                  <a:outerShdw sx="0" sy="0">
                    <a:srgbClr val="000000"/>
                  </a:outerShdw>
                </a:effectLst>
              </a:rPr>
              <a:t>Give yourself a firm base of support. </a:t>
            </a:r>
            <a:endParaRPr lang="en-GB" dirty="0" smtClean="0">
              <a:effectLst>
                <a:outerShdw sx="0" sy="0">
                  <a:srgbClr val="000000"/>
                </a:outerShdw>
              </a:effectLst>
            </a:endParaRPr>
          </a:p>
          <a:p>
            <a:pPr lvl="1" fontAlgn="base"/>
            <a:r>
              <a:rPr lang="en-GB" dirty="0" smtClean="0">
                <a:effectLst>
                  <a:outerShdw sx="0" sy="0">
                    <a:srgbClr val="000000"/>
                  </a:outerShdw>
                </a:effectLst>
              </a:rPr>
              <a:t>Stand </a:t>
            </a:r>
            <a:r>
              <a:rPr lang="en-GB" dirty="0">
                <a:effectLst>
                  <a:outerShdw sx="0" sy="0">
                    <a:srgbClr val="000000"/>
                  </a:outerShdw>
                </a:effectLst>
              </a:rPr>
              <a:t>close to the child with your feet about shoulder width apart and with one foot alongside child and the other slightly back. </a:t>
            </a:r>
            <a:endParaRPr lang="en-GB" dirty="0" smtClean="0">
              <a:effectLst>
                <a:outerShdw sx="0" sy="0">
                  <a:srgbClr val="000000"/>
                </a:outerShdw>
              </a:effectLst>
            </a:endParaRPr>
          </a:p>
          <a:p>
            <a:pPr lvl="1" fontAlgn="base"/>
            <a:r>
              <a:rPr lang="en-GB" dirty="0" smtClean="0">
                <a:effectLst>
                  <a:outerShdw sx="0" sy="0">
                    <a:srgbClr val="000000"/>
                  </a:outerShdw>
                </a:effectLst>
              </a:rPr>
              <a:t>Squat </a:t>
            </a:r>
            <a:r>
              <a:rPr lang="en-GB" dirty="0">
                <a:effectLst>
                  <a:outerShdw sx="0" sy="0">
                    <a:srgbClr val="000000"/>
                  </a:outerShdw>
                </a:effectLst>
              </a:rPr>
              <a:t>down, bending at the knees, not the waist. </a:t>
            </a:r>
            <a:endParaRPr lang="en-GB" dirty="0" smtClean="0">
              <a:effectLst>
                <a:outerShdw sx="0" sy="0">
                  <a:srgbClr val="000000"/>
                </a:outerShdw>
              </a:effectLst>
            </a:endParaRPr>
          </a:p>
          <a:p>
            <a:pPr lvl="1" fontAlgn="base"/>
            <a:r>
              <a:rPr lang="en-GB" dirty="0" smtClean="0">
                <a:effectLst>
                  <a:outerShdw sx="0" sy="0">
                    <a:srgbClr val="000000"/>
                  </a:outerShdw>
                </a:effectLst>
              </a:rPr>
              <a:t>Try </a:t>
            </a:r>
            <a:r>
              <a:rPr lang="en-GB" dirty="0">
                <a:effectLst>
                  <a:outerShdw sx="0" sy="0">
                    <a:srgbClr val="000000"/>
                  </a:outerShdw>
                </a:effectLst>
              </a:rPr>
              <a:t>to keep your chin parallel to the floor, and your back as straight as </a:t>
            </a:r>
            <a:r>
              <a:rPr lang="en-GB" dirty="0" smtClean="0">
                <a:effectLst>
                  <a:outerShdw sx="0" sy="0">
                    <a:srgbClr val="000000"/>
                  </a:outerShdw>
                </a:effectLst>
              </a:rPr>
              <a:t>possible.</a:t>
            </a:r>
            <a:endParaRPr lang="en-ZA" dirty="0" smtClean="0">
              <a:effectLst>
                <a:outerShdw sx="0" sy="0">
                  <a:srgbClr val="000000"/>
                </a:outerShdw>
              </a:effectLst>
            </a:endParaRPr>
          </a:p>
          <a:p>
            <a:pPr lvl="0" fontAlgn="base"/>
            <a:r>
              <a:rPr lang="en-GB" dirty="0" smtClean="0">
                <a:effectLst>
                  <a:outerShdw sx="0" sy="0">
                    <a:srgbClr val="000000"/>
                  </a:outerShdw>
                </a:effectLst>
              </a:rPr>
              <a:t>Have a firm grasp of the child before beginning to lift.</a:t>
            </a:r>
            <a:endParaRPr lang="en-ZA" dirty="0" smtClean="0">
              <a:effectLst>
                <a:outerShdw sx="0" sy="0">
                  <a:srgbClr val="000000"/>
                </a:outerShdw>
              </a:effectLst>
            </a:endParaRPr>
          </a:p>
          <a:p>
            <a:pPr lvl="0" fontAlgn="base"/>
            <a:r>
              <a:rPr lang="en-GB" dirty="0" smtClean="0">
                <a:effectLst>
                  <a:outerShdw sx="0" sy="0">
                    <a:srgbClr val="000000"/>
                  </a:outerShdw>
                </a:effectLst>
              </a:rPr>
              <a:t>Begin </a:t>
            </a:r>
            <a:r>
              <a:rPr lang="en-GB" dirty="0">
                <a:effectLst>
                  <a:outerShdw sx="0" sy="0">
                    <a:srgbClr val="000000"/>
                  </a:outerShdw>
                </a:effectLst>
              </a:rPr>
              <a:t>slowly lifting with your legs. Never twist the body during this step. </a:t>
            </a:r>
            <a:endParaRPr lang="en-GB" dirty="0" smtClean="0">
              <a:effectLst>
                <a:outerShdw sx="0" sy="0">
                  <a:srgbClr val="000000"/>
                </a:outerShdw>
              </a:effectLst>
            </a:endParaRPr>
          </a:p>
          <a:p>
            <a:pPr lvl="0" fontAlgn="base"/>
            <a:r>
              <a:rPr lang="en-GB" dirty="0" smtClean="0">
                <a:effectLst>
                  <a:outerShdw sx="0" sy="0">
                    <a:srgbClr val="000000"/>
                  </a:outerShdw>
                </a:effectLst>
              </a:rPr>
              <a:t>Use </a:t>
            </a:r>
            <a:r>
              <a:rPr lang="en-GB" dirty="0">
                <a:effectLst>
                  <a:outerShdw sx="0" sy="0">
                    <a:srgbClr val="000000"/>
                  </a:outerShdw>
                </a:effectLst>
              </a:rPr>
              <a:t>slow and smooth movements. </a:t>
            </a:r>
            <a:endParaRPr lang="en-GB" dirty="0" smtClean="0">
              <a:effectLst>
                <a:outerShdw sx="0" sy="0">
                  <a:srgbClr val="000000"/>
                </a:outerShdw>
              </a:effectLst>
            </a:endParaRPr>
          </a:p>
          <a:p>
            <a:r>
              <a:rPr lang="en-GB" dirty="0" smtClean="0"/>
              <a:t>To </a:t>
            </a:r>
            <a:r>
              <a:rPr lang="en-GB" dirty="0"/>
              <a:t>put the child down again follow the same steps in reverse order. </a:t>
            </a:r>
            <a:endParaRPr lang="en-ZA" dirty="0"/>
          </a:p>
        </p:txBody>
      </p:sp>
    </p:spTree>
    <p:extLst>
      <p:ext uri="{BB962C8B-B14F-4D97-AF65-F5344CB8AC3E}">
        <p14:creationId xmlns:p14="http://schemas.microsoft.com/office/powerpoint/2010/main" val="426507014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7" name="Content Placeholder 6"/>
          <p:cNvSpPr>
            <a:spLocks noGrp="1"/>
          </p:cNvSpPr>
          <p:nvPr>
            <p:ph sz="quarter" idx="1"/>
          </p:nvPr>
        </p:nvSpPr>
        <p:spPr/>
        <p:txBody>
          <a:bodyPr/>
          <a:lstStyle/>
          <a:p>
            <a:r>
              <a:rPr lang="en-GB" dirty="0" smtClean="0"/>
              <a:t>Complete Formative Activity </a:t>
            </a:r>
            <a:r>
              <a:rPr lang="en-GB" dirty="0"/>
              <a:t>4</a:t>
            </a:r>
            <a:endParaRPr lang="en-GB" dirty="0" smtClean="0"/>
          </a:p>
          <a:p>
            <a:r>
              <a:rPr lang="en-GB" dirty="0" smtClean="0"/>
              <a:t>Homework – Knowledge Questions </a:t>
            </a:r>
            <a:endParaRPr lang="en-ZA" dirty="0"/>
          </a:p>
        </p:txBody>
      </p:sp>
    </p:spTree>
    <p:extLst>
      <p:ext uri="{BB962C8B-B14F-4D97-AF65-F5344CB8AC3E}">
        <p14:creationId xmlns:p14="http://schemas.microsoft.com/office/powerpoint/2010/main" val="234505694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Basic Child Knowledge</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5</a:t>
            </a:r>
            <a:r>
              <a:rPr lang="en-US" sz="4400" dirty="0" smtClean="0"/>
              <a:t>:</a:t>
            </a:r>
            <a:r>
              <a:rPr lang="en-US" sz="4400" dirty="0"/>
              <a:t/>
            </a:r>
            <a:br>
              <a:rPr lang="en-US" sz="4400" dirty="0"/>
            </a:br>
            <a:r>
              <a:rPr lang="en-ZA" dirty="0"/>
              <a:t>Nutrition and Food</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218</a:t>
            </a:fld>
            <a:endParaRPr lang="en-ZA" dirty="0"/>
          </a:p>
        </p:txBody>
      </p:sp>
      <p:pic>
        <p:nvPicPr>
          <p:cNvPr id="6" name="Picture 5" descr="ec_i_outcomes_2.gif"/>
          <p:cNvPicPr/>
          <p:nvPr/>
        </p:nvPicPr>
        <p:blipFill>
          <a:blip r:embed="rId2" cstate="print">
            <a:extLst>
              <a:ext uri="{28A0092B-C50C-407E-A947-70E740481C1C}">
                <a14:useLocalDpi xmlns:a14="http://schemas.microsoft.com/office/drawing/2010/main" val="0"/>
              </a:ext>
            </a:extLst>
          </a:blip>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484644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Basic Rules of Nutrition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5" name="Content Placeholder 4"/>
          <p:cNvSpPr>
            <a:spLocks noGrp="1"/>
          </p:cNvSpPr>
          <p:nvPr>
            <p:ph sz="quarter" idx="1"/>
          </p:nvPr>
        </p:nvSpPr>
        <p:spPr/>
        <p:txBody>
          <a:bodyPr>
            <a:normAutofit fontScale="92500" lnSpcReduction="10000"/>
          </a:bodyPr>
          <a:lstStyle/>
          <a:p>
            <a:r>
              <a:rPr lang="en-ZA" dirty="0"/>
              <a:t>Let children eat every 2-3 hours</a:t>
            </a:r>
          </a:p>
          <a:p>
            <a:r>
              <a:rPr lang="en-ZA" dirty="0" smtClean="0"/>
              <a:t>Include </a:t>
            </a:r>
            <a:r>
              <a:rPr lang="en-ZA" dirty="0"/>
              <a:t>complete, lean protein each time the child eats</a:t>
            </a:r>
          </a:p>
          <a:p>
            <a:r>
              <a:rPr lang="en-ZA" dirty="0"/>
              <a:t>Choose complex carbohydrates and foods that have a low </a:t>
            </a:r>
            <a:r>
              <a:rPr lang="en-ZA" dirty="0" err="1"/>
              <a:t>Glycemic</a:t>
            </a:r>
            <a:r>
              <a:rPr lang="en-ZA" dirty="0"/>
              <a:t> Index (GI</a:t>
            </a:r>
            <a:r>
              <a:rPr lang="en-ZA" dirty="0" smtClean="0"/>
              <a:t>)</a:t>
            </a:r>
            <a:endParaRPr lang="en-ZA" dirty="0"/>
          </a:p>
          <a:p>
            <a:r>
              <a:rPr lang="en-ZA" dirty="0"/>
              <a:t>Eat vegetables with every meal, and at least three fruit portions per </a:t>
            </a:r>
            <a:r>
              <a:rPr lang="en-ZA" dirty="0" smtClean="0"/>
              <a:t>day </a:t>
            </a:r>
            <a:endParaRPr lang="en-ZA" dirty="0"/>
          </a:p>
          <a:p>
            <a:r>
              <a:rPr lang="en-ZA" dirty="0"/>
              <a:t>Let the child drink at least 8 glasses of water per day</a:t>
            </a:r>
          </a:p>
          <a:p>
            <a:r>
              <a:rPr lang="en-ZA" dirty="0"/>
              <a:t>Teach the child to love healthy fats</a:t>
            </a:r>
          </a:p>
          <a:p>
            <a:r>
              <a:rPr lang="en-ZA" dirty="0"/>
              <a:t>Focus on whole foods</a:t>
            </a:r>
          </a:p>
          <a:p>
            <a:r>
              <a:rPr lang="en-ZA" dirty="0"/>
              <a:t>Balance daily food choices with variety</a:t>
            </a:r>
          </a:p>
          <a:p>
            <a:r>
              <a:rPr lang="en-ZA" dirty="0"/>
              <a:t>Never Allow Children to Skip Breakfast</a:t>
            </a:r>
          </a:p>
          <a:p>
            <a:r>
              <a:rPr lang="en-ZA" dirty="0"/>
              <a:t>Beware of Portion Distortion</a:t>
            </a:r>
          </a:p>
          <a:p>
            <a:endParaRPr lang="en-ZA" dirty="0"/>
          </a:p>
        </p:txBody>
      </p:sp>
      <p:pic>
        <p:nvPicPr>
          <p:cNvPr id="8194" name="Picture 2" descr="Fruit And Vegetables As Key Dietary Contribut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687" y="3970970"/>
            <a:ext cx="2479501" cy="191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25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Get Them to </a:t>
            </a:r>
            <a:r>
              <a:rPr lang="en-GB" dirty="0" smtClean="0"/>
              <a:t>Eat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5" name="Content Placeholder 4"/>
          <p:cNvSpPr>
            <a:spLocks noGrp="1"/>
          </p:cNvSpPr>
          <p:nvPr>
            <p:ph sz="quarter" idx="1"/>
          </p:nvPr>
        </p:nvSpPr>
        <p:spPr/>
        <p:txBody>
          <a:bodyPr>
            <a:normAutofit lnSpcReduction="10000"/>
          </a:bodyPr>
          <a:lstStyle/>
          <a:p>
            <a:r>
              <a:rPr lang="en-ZA" dirty="0" smtClean="0"/>
              <a:t>Children can </a:t>
            </a:r>
            <a:r>
              <a:rPr lang="en-ZA" dirty="0"/>
              <a:t>be very adamant of what they like or dislike</a:t>
            </a:r>
          </a:p>
          <a:p>
            <a:r>
              <a:rPr lang="en-ZA" dirty="0" smtClean="0"/>
              <a:t>They will </a:t>
            </a:r>
            <a:r>
              <a:rPr lang="en-ZA" dirty="0"/>
              <a:t>eat different amounts of food on different </a:t>
            </a:r>
            <a:r>
              <a:rPr lang="en-ZA" dirty="0" smtClean="0"/>
              <a:t>days</a:t>
            </a:r>
          </a:p>
          <a:p>
            <a:r>
              <a:rPr lang="en-ZA" dirty="0" smtClean="0"/>
              <a:t>Tips</a:t>
            </a:r>
          </a:p>
          <a:p>
            <a:pPr lvl="1"/>
            <a:r>
              <a:rPr lang="en-ZA" dirty="0"/>
              <a:t>Present new foods along with well-liked foods </a:t>
            </a:r>
            <a:endParaRPr lang="en-ZA" dirty="0" smtClean="0"/>
          </a:p>
          <a:p>
            <a:pPr lvl="1"/>
            <a:r>
              <a:rPr lang="en-ZA" dirty="0"/>
              <a:t>M</a:t>
            </a:r>
            <a:r>
              <a:rPr lang="en-ZA" dirty="0" smtClean="0"/>
              <a:t>eals </a:t>
            </a:r>
            <a:r>
              <a:rPr lang="en-ZA" dirty="0"/>
              <a:t>should be served in a pleasant and comfortable </a:t>
            </a:r>
            <a:r>
              <a:rPr lang="en-ZA" dirty="0" smtClean="0"/>
              <a:t>setting</a:t>
            </a:r>
          </a:p>
          <a:p>
            <a:pPr lvl="1"/>
            <a:r>
              <a:rPr lang="en-ZA" dirty="0"/>
              <a:t>Allow children to make choices from the variety of healthful foods </a:t>
            </a:r>
            <a:r>
              <a:rPr lang="en-ZA" dirty="0" smtClean="0"/>
              <a:t>available</a:t>
            </a:r>
          </a:p>
          <a:p>
            <a:pPr lvl="1"/>
            <a:r>
              <a:rPr lang="en-ZA" dirty="0"/>
              <a:t>Allow children to decide how much to </a:t>
            </a:r>
            <a:r>
              <a:rPr lang="en-ZA" dirty="0" smtClean="0"/>
              <a:t>eat</a:t>
            </a:r>
          </a:p>
          <a:p>
            <a:pPr lvl="1"/>
            <a:r>
              <a:rPr lang="en-ZA" dirty="0"/>
              <a:t>Children naturally stop eating when they have had </a:t>
            </a:r>
            <a:r>
              <a:rPr lang="en-ZA" dirty="0" smtClean="0"/>
              <a:t>enough</a:t>
            </a:r>
          </a:p>
          <a:p>
            <a:pPr lvl="1"/>
            <a:r>
              <a:rPr lang="en-ZA" dirty="0"/>
              <a:t>Children eat food because it tastes good and because of their </a:t>
            </a:r>
            <a:r>
              <a:rPr lang="en-ZA" dirty="0" smtClean="0"/>
              <a:t>mood</a:t>
            </a:r>
          </a:p>
          <a:p>
            <a:pPr lvl="1"/>
            <a:endParaRPr lang="en-ZA" dirty="0"/>
          </a:p>
          <a:p>
            <a:endParaRPr lang="en-ZA" dirty="0"/>
          </a:p>
        </p:txBody>
      </p:sp>
    </p:spTree>
    <p:extLst>
      <p:ext uri="{BB962C8B-B14F-4D97-AF65-F5344CB8AC3E}">
        <p14:creationId xmlns:p14="http://schemas.microsoft.com/office/powerpoint/2010/main" val="405306251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Food Pyramid</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221</a:t>
            </a:fld>
            <a:endParaRPr lang="en-ZA"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909797" y="925603"/>
            <a:ext cx="5334749" cy="5455725"/>
          </a:xfrm>
          <a:prstGeom prst="rect">
            <a:avLst/>
          </a:prstGeom>
        </p:spPr>
      </p:pic>
    </p:spTree>
    <p:extLst>
      <p:ext uri="{BB962C8B-B14F-4D97-AF65-F5344CB8AC3E}">
        <p14:creationId xmlns:p14="http://schemas.microsoft.com/office/powerpoint/2010/main" val="241424685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a:t>
            </a:r>
            <a:r>
              <a:rPr lang="en-ZA" dirty="0" smtClean="0"/>
              <a:t>ealthy </a:t>
            </a:r>
            <a:r>
              <a:rPr lang="en-ZA" dirty="0"/>
              <a:t>eating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5" name="Content Placeholder 4"/>
          <p:cNvSpPr>
            <a:spLocks noGrp="1"/>
          </p:cNvSpPr>
          <p:nvPr>
            <p:ph sz="quarter" idx="1"/>
          </p:nvPr>
        </p:nvSpPr>
        <p:spPr>
          <a:xfrm>
            <a:off x="467544" y="1413296"/>
            <a:ext cx="5786299" cy="4680000"/>
          </a:xfrm>
        </p:spPr>
        <p:txBody>
          <a:bodyPr/>
          <a:lstStyle/>
          <a:p>
            <a:pPr lvl="0" fontAlgn="base"/>
            <a:r>
              <a:rPr lang="en-ZA" dirty="0">
                <a:effectLst>
                  <a:outerShdw sx="0" sy="0">
                    <a:srgbClr val="000000"/>
                  </a:outerShdw>
                </a:effectLst>
              </a:rPr>
              <a:t>Lots of bread, rice, potatoes, pasta and cereals – going for the wholegrain varieties whenever you can</a:t>
            </a:r>
          </a:p>
          <a:p>
            <a:pPr lvl="0" fontAlgn="base"/>
            <a:r>
              <a:rPr lang="en-ZA" dirty="0">
                <a:effectLst>
                  <a:outerShdw sx="0" sy="0">
                    <a:srgbClr val="000000"/>
                  </a:outerShdw>
                </a:effectLst>
              </a:rPr>
              <a:t>Lots of fruit and vegetables</a:t>
            </a:r>
          </a:p>
          <a:p>
            <a:pPr lvl="0" fontAlgn="base"/>
            <a:r>
              <a:rPr lang="en-ZA" dirty="0">
                <a:effectLst>
                  <a:outerShdw sx="0" sy="0">
                    <a:srgbClr val="000000"/>
                  </a:outerShdw>
                </a:effectLst>
              </a:rPr>
              <a:t>Some milk, cheese and yoghurt</a:t>
            </a:r>
          </a:p>
          <a:p>
            <a:pPr lvl="0" fontAlgn="base"/>
            <a:r>
              <a:rPr lang="en-ZA" dirty="0">
                <a:effectLst>
                  <a:outerShdw sx="0" sy="0">
                    <a:srgbClr val="000000"/>
                  </a:outerShdw>
                </a:effectLst>
              </a:rPr>
              <a:t>Some meat, poultry, eggs, beans and nuts</a:t>
            </a:r>
          </a:p>
          <a:p>
            <a:pPr lvl="0" fontAlgn="base"/>
            <a:r>
              <a:rPr lang="en-ZA" dirty="0">
                <a:effectLst>
                  <a:outerShdw sx="0" sy="0">
                    <a:srgbClr val="000000"/>
                  </a:outerShdw>
                </a:effectLst>
              </a:rPr>
              <a:t>A very small amount of fats and oils</a:t>
            </a:r>
          </a:p>
          <a:p>
            <a:pPr lvl="0" fontAlgn="base"/>
            <a:r>
              <a:rPr lang="en-ZA" dirty="0">
                <a:effectLst>
                  <a:outerShdw sx="0" sy="0">
                    <a:srgbClr val="000000"/>
                  </a:outerShdw>
                </a:effectLst>
              </a:rPr>
              <a:t>And a very small amount or no food and drinks high in fat, sugar and salt</a:t>
            </a:r>
          </a:p>
          <a:p>
            <a:endParaRPr lang="en-ZA"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253843" y="1537017"/>
            <a:ext cx="2432957" cy="3279912"/>
          </a:xfrm>
          <a:prstGeom prst="rect">
            <a:avLst/>
          </a:prstGeom>
        </p:spPr>
      </p:pic>
    </p:spTree>
    <p:extLst>
      <p:ext uri="{BB962C8B-B14F-4D97-AF65-F5344CB8AC3E}">
        <p14:creationId xmlns:p14="http://schemas.microsoft.com/office/powerpoint/2010/main" val="287722586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Food Pyramid for </a:t>
            </a:r>
            <a:r>
              <a:rPr lang="en-GB" dirty="0" smtClean="0"/>
              <a:t>Kids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5" name="Content Placeholder 4"/>
          <p:cNvSpPr>
            <a:spLocks noGrp="1"/>
          </p:cNvSpPr>
          <p:nvPr>
            <p:ph sz="quarter" idx="1"/>
          </p:nvPr>
        </p:nvSpPr>
        <p:spPr/>
        <p:txBody>
          <a:bodyPr/>
          <a:lstStyle/>
          <a:p>
            <a:r>
              <a:rPr lang="en-US" b="1" dirty="0"/>
              <a:t>Children aged two to nine should eat per day:</a:t>
            </a:r>
            <a:endParaRPr lang="en-ZA" dirty="0"/>
          </a:p>
          <a:p>
            <a:pPr lvl="1"/>
            <a:r>
              <a:rPr lang="en-ZA" dirty="0"/>
              <a:t>85 to 140 grams of grain and cereal foods, which include bread, pasta and rice</a:t>
            </a:r>
          </a:p>
          <a:p>
            <a:pPr lvl="1"/>
            <a:r>
              <a:rPr lang="en-ZA" dirty="0"/>
              <a:t>Two cups of dairy foods, including cheese, milk and yogurt</a:t>
            </a:r>
          </a:p>
          <a:p>
            <a:pPr lvl="1"/>
            <a:r>
              <a:rPr lang="en-ZA" dirty="0"/>
              <a:t>50 to 100 grams of protein foods, like lean meat, chicken and other poultry meats, fish, eggs and nuts</a:t>
            </a:r>
          </a:p>
          <a:p>
            <a:pPr lvl="1"/>
            <a:r>
              <a:rPr lang="en-ZA" dirty="0"/>
              <a:t>One and a half cups of fruit or 3 – 4 medium-sized fruits</a:t>
            </a:r>
          </a:p>
          <a:p>
            <a:pPr lvl="1"/>
            <a:r>
              <a:rPr lang="en-ZA" dirty="0"/>
              <a:t>One to one and a half cups of vegetables</a:t>
            </a:r>
          </a:p>
          <a:p>
            <a:pPr lvl="1"/>
            <a:r>
              <a:rPr lang="en-ZA" dirty="0"/>
              <a:t>Three to four teaspoons of fats and oils. </a:t>
            </a:r>
          </a:p>
          <a:p>
            <a:endParaRPr lang="en-ZA" dirty="0"/>
          </a:p>
        </p:txBody>
      </p:sp>
    </p:spTree>
    <p:extLst>
      <p:ext uri="{BB962C8B-B14F-4D97-AF65-F5344CB8AC3E}">
        <p14:creationId xmlns:p14="http://schemas.microsoft.com/office/powerpoint/2010/main" val="346466250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Foods Suitable for Children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5" name="Content Placeholder 4"/>
          <p:cNvSpPr>
            <a:spLocks noGrp="1"/>
          </p:cNvSpPr>
          <p:nvPr>
            <p:ph sz="quarter" idx="1"/>
          </p:nvPr>
        </p:nvSpPr>
        <p:spPr/>
        <p:txBody>
          <a:bodyPr>
            <a:normAutofit lnSpcReduction="10000"/>
          </a:bodyPr>
          <a:lstStyle/>
          <a:p>
            <a:r>
              <a:rPr lang="en-ZA" b="1" dirty="0" smtClean="0"/>
              <a:t>Milk:</a:t>
            </a:r>
            <a:r>
              <a:rPr lang="en-ZA" dirty="0" smtClean="0"/>
              <a:t> </a:t>
            </a:r>
            <a:r>
              <a:rPr lang="en-ZA" dirty="0"/>
              <a:t>is a good source of calcium, vitamin D and protein for kids and should be a part of every child's diet </a:t>
            </a:r>
            <a:endParaRPr lang="en-ZA" dirty="0" smtClean="0"/>
          </a:p>
          <a:p>
            <a:r>
              <a:rPr lang="en-ZA" b="1" dirty="0" smtClean="0"/>
              <a:t>Fruit:</a:t>
            </a:r>
            <a:r>
              <a:rPr lang="en-ZA" dirty="0" smtClean="0"/>
              <a:t> Apples </a:t>
            </a:r>
            <a:r>
              <a:rPr lang="en-ZA" dirty="0"/>
              <a:t>are a great snack </a:t>
            </a:r>
            <a:r>
              <a:rPr lang="en-ZA" dirty="0" smtClean="0"/>
              <a:t>food, o</a:t>
            </a:r>
            <a:r>
              <a:rPr lang="en-GB" dirty="0" err="1" smtClean="0"/>
              <a:t>ther</a:t>
            </a:r>
            <a:r>
              <a:rPr lang="en-GB" dirty="0" smtClean="0"/>
              <a:t> fruits include:</a:t>
            </a:r>
            <a:endParaRPr lang="en-ZA" dirty="0"/>
          </a:p>
          <a:p>
            <a:pPr lvl="1" fontAlgn="base"/>
            <a:r>
              <a:rPr lang="en-ZA" dirty="0">
                <a:effectLst>
                  <a:outerShdw sx="0" sy="0">
                    <a:srgbClr val="000000"/>
                  </a:outerShdw>
                </a:effectLst>
              </a:rPr>
              <a:t>Kiwi</a:t>
            </a:r>
          </a:p>
          <a:p>
            <a:pPr lvl="1" fontAlgn="base"/>
            <a:r>
              <a:rPr lang="en-ZA" dirty="0">
                <a:effectLst>
                  <a:outerShdw sx="0" sy="0">
                    <a:srgbClr val="000000"/>
                  </a:outerShdw>
                </a:effectLst>
              </a:rPr>
              <a:t>Melon</a:t>
            </a:r>
          </a:p>
          <a:p>
            <a:pPr lvl="1" fontAlgn="base"/>
            <a:r>
              <a:rPr lang="en-ZA" dirty="0">
                <a:effectLst>
                  <a:outerShdw sx="0" sy="0">
                    <a:srgbClr val="000000"/>
                  </a:outerShdw>
                </a:effectLst>
              </a:rPr>
              <a:t>Oranges</a:t>
            </a:r>
          </a:p>
          <a:p>
            <a:pPr lvl="1" fontAlgn="base"/>
            <a:r>
              <a:rPr lang="en-ZA" dirty="0">
                <a:effectLst>
                  <a:outerShdw sx="0" sy="0">
                    <a:srgbClr val="000000"/>
                  </a:outerShdw>
                </a:effectLst>
              </a:rPr>
              <a:t>Blueberries and strawberries</a:t>
            </a:r>
          </a:p>
          <a:p>
            <a:pPr lvl="1"/>
            <a:r>
              <a:rPr lang="en-GB" dirty="0" smtClean="0"/>
              <a:t>Dried </a:t>
            </a:r>
            <a:r>
              <a:rPr lang="en-GB" dirty="0"/>
              <a:t>fruits are another </a:t>
            </a:r>
            <a:r>
              <a:rPr lang="en-GB" dirty="0" smtClean="0"/>
              <a:t>option</a:t>
            </a:r>
          </a:p>
          <a:p>
            <a:r>
              <a:rPr lang="en-ZA" b="1" dirty="0"/>
              <a:t>Peanut butter </a:t>
            </a:r>
            <a:r>
              <a:rPr lang="en-ZA" dirty="0"/>
              <a:t>is relatively high in fat, but it is mostly mono- and- poly-unsaturated </a:t>
            </a:r>
            <a:r>
              <a:rPr lang="en-ZA" dirty="0" smtClean="0"/>
              <a:t>fat. Be </a:t>
            </a:r>
            <a:r>
              <a:rPr lang="en-ZA" dirty="0"/>
              <a:t>careful of allergies</a:t>
            </a:r>
          </a:p>
          <a:p>
            <a:r>
              <a:rPr lang="en-ZA" b="1" dirty="0" smtClean="0"/>
              <a:t>Yogurt</a:t>
            </a:r>
            <a:r>
              <a:rPr lang="en-ZA" dirty="0" smtClean="0"/>
              <a:t> with </a:t>
            </a:r>
            <a:r>
              <a:rPr lang="en-ZA" dirty="0"/>
              <a:t>"live active cultures" that is low-fat and without a lot of added sugar</a:t>
            </a:r>
            <a:r>
              <a:rPr lang="en-ZA" dirty="0" smtClean="0"/>
              <a:t>.</a:t>
            </a:r>
          </a:p>
        </p:txBody>
      </p:sp>
      <p:pic>
        <p:nvPicPr>
          <p:cNvPr id="9218" name="Picture 2" descr="Apple Stock Photos, Pictures &amp; Royalty-Free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0190" y="2617789"/>
            <a:ext cx="1836510" cy="183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2574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Foods Suitable for Children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5" name="Content Placeholder 4"/>
          <p:cNvSpPr>
            <a:spLocks noGrp="1"/>
          </p:cNvSpPr>
          <p:nvPr>
            <p:ph sz="quarter" idx="1"/>
          </p:nvPr>
        </p:nvSpPr>
        <p:spPr/>
        <p:txBody>
          <a:bodyPr>
            <a:normAutofit/>
          </a:bodyPr>
          <a:lstStyle/>
          <a:p>
            <a:r>
              <a:rPr lang="en-ZA" b="1" dirty="0" smtClean="0"/>
              <a:t>Tuna </a:t>
            </a:r>
            <a:r>
              <a:rPr lang="en-ZA" b="1" dirty="0"/>
              <a:t>fish </a:t>
            </a:r>
            <a:r>
              <a:rPr lang="en-ZA" dirty="0"/>
              <a:t>is a great source of protein and provides omega-3 essential fatty acids and many vitamins and </a:t>
            </a:r>
            <a:r>
              <a:rPr lang="en-ZA" dirty="0" smtClean="0"/>
              <a:t>minerals</a:t>
            </a:r>
          </a:p>
          <a:p>
            <a:r>
              <a:rPr lang="en-ZA" dirty="0"/>
              <a:t>W</a:t>
            </a:r>
            <a:r>
              <a:rPr lang="en-ZA" dirty="0" smtClean="0"/>
              <a:t>hole </a:t>
            </a:r>
            <a:r>
              <a:rPr lang="en-ZA" dirty="0"/>
              <a:t>grain </a:t>
            </a:r>
            <a:r>
              <a:rPr lang="en-ZA" b="1" dirty="0"/>
              <a:t>cereal</a:t>
            </a:r>
            <a:r>
              <a:rPr lang="en-ZA" dirty="0"/>
              <a:t> that is calcium fortified and has added </a:t>
            </a:r>
            <a:r>
              <a:rPr lang="en-ZA" dirty="0" smtClean="0"/>
              <a:t>fibre</a:t>
            </a:r>
          </a:p>
          <a:p>
            <a:r>
              <a:rPr lang="en-ZA" b="1" dirty="0"/>
              <a:t>Eggs</a:t>
            </a:r>
            <a:r>
              <a:rPr lang="en-ZA" dirty="0"/>
              <a:t> are a good source of protein and contain some iron and many other vitamins and </a:t>
            </a:r>
            <a:r>
              <a:rPr lang="en-ZA" dirty="0" smtClean="0"/>
              <a:t>minerals</a:t>
            </a:r>
          </a:p>
          <a:p>
            <a:r>
              <a:rPr lang="en-ZA" b="1" dirty="0" smtClean="0"/>
              <a:t>Vegetables:</a:t>
            </a:r>
            <a:r>
              <a:rPr lang="en-ZA" dirty="0" smtClean="0"/>
              <a:t> raw and cooked</a:t>
            </a:r>
          </a:p>
          <a:p>
            <a:r>
              <a:rPr lang="en-ZA" b="1" dirty="0"/>
              <a:t>Oatmeal </a:t>
            </a:r>
            <a:r>
              <a:rPr lang="en-ZA" dirty="0"/>
              <a:t>is a high </a:t>
            </a:r>
            <a:r>
              <a:rPr lang="en-ZA" dirty="0" smtClean="0"/>
              <a:t>fibre </a:t>
            </a:r>
            <a:r>
              <a:rPr lang="en-ZA" dirty="0"/>
              <a:t>food that is good for </a:t>
            </a:r>
            <a:r>
              <a:rPr lang="en-ZA" dirty="0" smtClean="0"/>
              <a:t>kids</a:t>
            </a:r>
            <a:endParaRPr lang="en-ZA" dirty="0"/>
          </a:p>
          <a:p>
            <a:r>
              <a:rPr lang="en-ZA" b="1" dirty="0"/>
              <a:t>Nuts and Sunflower </a:t>
            </a:r>
            <a:r>
              <a:rPr lang="en-ZA" b="1" dirty="0" smtClean="0"/>
              <a:t>Seeds: </a:t>
            </a:r>
            <a:r>
              <a:rPr lang="en-ZA" dirty="0" smtClean="0"/>
              <a:t>be careful of allergies and choking hazard</a:t>
            </a:r>
          </a:p>
          <a:p>
            <a:r>
              <a:rPr lang="en-GB" dirty="0"/>
              <a:t>Low-fat </a:t>
            </a:r>
            <a:r>
              <a:rPr lang="en-GB" b="1" dirty="0"/>
              <a:t>cheese</a:t>
            </a:r>
            <a:r>
              <a:rPr lang="en-GB" dirty="0"/>
              <a:t> is another great source of calcium</a:t>
            </a:r>
            <a:endParaRPr lang="en-ZA" dirty="0"/>
          </a:p>
          <a:p>
            <a:endParaRPr lang="en-ZA" dirty="0"/>
          </a:p>
        </p:txBody>
      </p:sp>
    </p:spTree>
    <p:extLst>
      <p:ext uri="{BB962C8B-B14F-4D97-AF65-F5344CB8AC3E}">
        <p14:creationId xmlns:p14="http://schemas.microsoft.com/office/powerpoint/2010/main" val="62207611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Planning a Menu</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Offer children a wide variety of foods</a:t>
            </a:r>
          </a:p>
          <a:p>
            <a:pPr lvl="0" fontAlgn="base"/>
            <a:r>
              <a:rPr lang="en-ZA" dirty="0">
                <a:effectLst>
                  <a:outerShdw sx="0" sy="0">
                    <a:srgbClr val="000000"/>
                  </a:outerShdw>
                </a:effectLst>
              </a:rPr>
              <a:t>Plan healthy meals and snacks with good variety in advance</a:t>
            </a:r>
          </a:p>
          <a:p>
            <a:pPr lvl="0" fontAlgn="base"/>
            <a:r>
              <a:rPr lang="en-ZA" dirty="0">
                <a:effectLst>
                  <a:outerShdw sx="0" sy="0">
                    <a:srgbClr val="000000"/>
                  </a:outerShdw>
                </a:effectLst>
              </a:rPr>
              <a:t>Use the Food Pyramid to ensure that they receive the recommended number of servings from all food groups each day and that suitable portion sizes are offered </a:t>
            </a:r>
          </a:p>
          <a:p>
            <a:pPr lvl="0" fontAlgn="base"/>
            <a:r>
              <a:rPr lang="en-ZA" dirty="0">
                <a:effectLst>
                  <a:outerShdw sx="0" sy="0">
                    <a:srgbClr val="000000"/>
                  </a:outerShdw>
                </a:effectLst>
              </a:rPr>
              <a:t>Offer children healthy snacks between meals to meet their higher energy requirements </a:t>
            </a:r>
          </a:p>
          <a:p>
            <a:pPr lvl="0" fontAlgn="base"/>
            <a:r>
              <a:rPr lang="en-ZA" dirty="0">
                <a:effectLst>
                  <a:outerShdw sx="0" sy="0">
                    <a:srgbClr val="000000"/>
                  </a:outerShdw>
                </a:effectLst>
              </a:rPr>
              <a:t>Offer tooth-friendly drinks regularly.</a:t>
            </a:r>
          </a:p>
          <a:p>
            <a:pPr lvl="0" fontAlgn="base"/>
            <a:r>
              <a:rPr lang="en-ZA" dirty="0">
                <a:effectLst>
                  <a:outerShdw sx="0" sy="0">
                    <a:srgbClr val="000000"/>
                  </a:outerShdw>
                </a:effectLst>
              </a:rPr>
              <a:t>Prepare food in a clean and safe way </a:t>
            </a:r>
          </a:p>
          <a:p>
            <a:pPr lvl="0" fontAlgn="base"/>
            <a:r>
              <a:rPr lang="en-ZA" dirty="0">
                <a:effectLst>
                  <a:outerShdw sx="0" sy="0">
                    <a:srgbClr val="000000"/>
                  </a:outerShdw>
                </a:effectLst>
              </a:rPr>
              <a:t>Use healthy cooking methods </a:t>
            </a:r>
          </a:p>
          <a:p>
            <a:pPr marL="0" indent="0">
              <a:buNone/>
            </a:pPr>
            <a:endParaRPr lang="en-ZA" dirty="0"/>
          </a:p>
        </p:txBody>
      </p:sp>
    </p:spTree>
    <p:extLst>
      <p:ext uri="{BB962C8B-B14F-4D97-AF65-F5344CB8AC3E}">
        <p14:creationId xmlns:p14="http://schemas.microsoft.com/office/powerpoint/2010/main" val="380770204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Planning a Menu</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5" name="Content Placeholder 4"/>
          <p:cNvSpPr>
            <a:spLocks noGrp="1"/>
          </p:cNvSpPr>
          <p:nvPr>
            <p:ph sz="quarter" idx="1"/>
          </p:nvPr>
        </p:nvSpPr>
        <p:spPr/>
        <p:txBody>
          <a:bodyPr>
            <a:normAutofit/>
          </a:bodyPr>
          <a:lstStyle/>
          <a:p>
            <a:pPr lvl="0" fontAlgn="base"/>
            <a:r>
              <a:rPr lang="en-ZA" dirty="0">
                <a:effectLst>
                  <a:outerShdw sx="0" sy="0">
                    <a:srgbClr val="000000"/>
                  </a:outerShdw>
                </a:effectLst>
              </a:rPr>
              <a:t>Avoid adding salt or using very salty foods frequently </a:t>
            </a:r>
          </a:p>
          <a:p>
            <a:pPr lvl="0" fontAlgn="base"/>
            <a:r>
              <a:rPr lang="en-ZA" dirty="0">
                <a:effectLst>
                  <a:outerShdw sx="0" sy="0">
                    <a:srgbClr val="000000"/>
                  </a:outerShdw>
                </a:effectLst>
              </a:rPr>
              <a:t>Accommodate any specific dietary requirements of the </a:t>
            </a:r>
            <a:r>
              <a:rPr lang="en-ZA" dirty="0" smtClean="0">
                <a:effectLst>
                  <a:outerShdw sx="0" sy="0">
                    <a:srgbClr val="000000"/>
                  </a:outerShdw>
                </a:effectLst>
              </a:rPr>
              <a:t>children </a:t>
            </a:r>
          </a:p>
          <a:p>
            <a:pPr lvl="0" fontAlgn="base"/>
            <a:r>
              <a:rPr lang="en-ZA" dirty="0" smtClean="0">
                <a:effectLst>
                  <a:outerShdw sx="0" sy="0">
                    <a:srgbClr val="000000"/>
                  </a:outerShdw>
                </a:effectLst>
              </a:rPr>
              <a:t>Remember</a:t>
            </a:r>
            <a:r>
              <a:rPr lang="en-ZA" dirty="0">
                <a:effectLst>
                  <a:outerShdw sx="0" sy="0">
                    <a:srgbClr val="000000"/>
                  </a:outerShdw>
                </a:effectLst>
              </a:rPr>
              <a:t>, food is a wonderful source of learning for children </a:t>
            </a:r>
          </a:p>
          <a:p>
            <a:pPr lvl="0" fontAlgn="base"/>
            <a:r>
              <a:rPr lang="en-ZA" dirty="0">
                <a:effectLst>
                  <a:outerShdw sx="0" sy="0">
                    <a:srgbClr val="000000"/>
                  </a:outerShdw>
                </a:effectLst>
              </a:rPr>
              <a:t>Use mealtimes and snacks to give children the opportunity to explore new </a:t>
            </a:r>
            <a:r>
              <a:rPr lang="en-ZA" dirty="0" smtClean="0">
                <a:effectLst>
                  <a:outerShdw sx="0" sy="0">
                    <a:srgbClr val="000000"/>
                  </a:outerShdw>
                </a:effectLst>
              </a:rPr>
              <a:t>foods</a:t>
            </a:r>
            <a:endParaRPr lang="en-ZA" dirty="0">
              <a:effectLst>
                <a:outerShdw sx="0" sy="0">
                  <a:srgbClr val="000000"/>
                </a:outerShdw>
              </a:effectLst>
            </a:endParaRPr>
          </a:p>
          <a:p>
            <a:pPr lvl="0" fontAlgn="base"/>
            <a:r>
              <a:rPr lang="en-ZA" dirty="0">
                <a:effectLst>
                  <a:outerShdw sx="0" sy="0">
                    <a:srgbClr val="000000"/>
                  </a:outerShdw>
                </a:effectLst>
              </a:rPr>
              <a:t>The use of different colours, tastes and textures makes mealtimes exciting for children. </a:t>
            </a:r>
            <a:endParaRPr lang="en-ZA" dirty="0" smtClean="0">
              <a:effectLst>
                <a:outerShdw sx="0" sy="0">
                  <a:srgbClr val="000000"/>
                </a:outerShdw>
              </a:effectLst>
            </a:endParaRPr>
          </a:p>
          <a:p>
            <a:pPr lvl="0" fontAlgn="base"/>
            <a:r>
              <a:rPr lang="en-ZA" dirty="0" smtClean="0">
                <a:effectLst>
                  <a:outerShdw sx="0" sy="0">
                    <a:srgbClr val="000000"/>
                  </a:outerShdw>
                </a:effectLst>
              </a:rPr>
              <a:t>It allows </a:t>
            </a:r>
            <a:r>
              <a:rPr lang="en-ZA" dirty="0">
                <a:effectLst>
                  <a:outerShdw sx="0" sy="0">
                    <a:srgbClr val="000000"/>
                  </a:outerShdw>
                </a:effectLst>
              </a:rPr>
              <a:t>for a variety of food related activities to be introduced. This can lay the foundations of simple health promoting links between food and health at an early age.</a:t>
            </a:r>
          </a:p>
          <a:p>
            <a:pPr marL="0" indent="0">
              <a:buNone/>
            </a:pPr>
            <a:endParaRPr lang="en-ZA" dirty="0"/>
          </a:p>
        </p:txBody>
      </p:sp>
    </p:spTree>
    <p:extLst>
      <p:ext uri="{BB962C8B-B14F-4D97-AF65-F5344CB8AC3E}">
        <p14:creationId xmlns:p14="http://schemas.microsoft.com/office/powerpoint/2010/main" val="273428323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Mealtime </a:t>
            </a:r>
            <a:r>
              <a:rPr lang="en-GB" dirty="0" smtClean="0"/>
              <a:t>Safety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5" name="Content Placeholder 4"/>
          <p:cNvSpPr>
            <a:spLocks noGrp="1"/>
          </p:cNvSpPr>
          <p:nvPr>
            <p:ph sz="quarter" idx="1"/>
          </p:nvPr>
        </p:nvSpPr>
        <p:spPr/>
        <p:txBody>
          <a:bodyPr>
            <a:normAutofit fontScale="92500"/>
          </a:bodyPr>
          <a:lstStyle/>
          <a:p>
            <a:pPr lvl="0" fontAlgn="base"/>
            <a:r>
              <a:rPr lang="en-ZA" dirty="0">
                <a:effectLst>
                  <a:outerShdw sx="0" sy="0">
                    <a:srgbClr val="000000"/>
                  </a:outerShdw>
                </a:effectLst>
              </a:rPr>
              <a:t>Never leave a child unattended while they are eating due to the risk of choking </a:t>
            </a:r>
          </a:p>
          <a:p>
            <a:pPr lvl="0" fontAlgn="base"/>
            <a:r>
              <a:rPr lang="en-ZA" dirty="0">
                <a:effectLst>
                  <a:outerShdw sx="0" sy="0">
                    <a:srgbClr val="000000"/>
                  </a:outerShdw>
                </a:effectLst>
              </a:rPr>
              <a:t>Be especially careful when foods with different textures are being eaten </a:t>
            </a:r>
          </a:p>
          <a:p>
            <a:pPr lvl="0" fontAlgn="base"/>
            <a:r>
              <a:rPr lang="en-ZA" dirty="0">
                <a:effectLst>
                  <a:outerShdw sx="0" sy="0">
                    <a:srgbClr val="000000"/>
                  </a:outerShdw>
                </a:effectLst>
              </a:rPr>
              <a:t>For younger children, take care to remove pips and seeds from fruit </a:t>
            </a:r>
          </a:p>
          <a:p>
            <a:pPr lvl="0" fontAlgn="base"/>
            <a:r>
              <a:rPr lang="en-ZA" dirty="0">
                <a:effectLst>
                  <a:outerShdw sx="0" sy="0">
                    <a:srgbClr val="000000"/>
                  </a:outerShdw>
                </a:effectLst>
              </a:rPr>
              <a:t>Whole nuts and popcorn are not recommended for children under the age of 5 years because of the risk of choking</a:t>
            </a:r>
          </a:p>
          <a:p>
            <a:pPr lvl="0" fontAlgn="base"/>
            <a:r>
              <a:rPr lang="en-ZA" dirty="0">
                <a:effectLst>
                  <a:outerShdw sx="0" sy="0">
                    <a:srgbClr val="000000"/>
                  </a:outerShdw>
                </a:effectLst>
              </a:rPr>
              <a:t>Encourage food to be eaten slowly and carefully to reduce the risk of choking and to prolong the taste sensation from food </a:t>
            </a:r>
          </a:p>
          <a:p>
            <a:pPr lvl="0" fontAlgn="base"/>
            <a:r>
              <a:rPr lang="en-ZA" dirty="0">
                <a:effectLst>
                  <a:outerShdw sx="0" sy="0">
                    <a:srgbClr val="000000"/>
                  </a:outerShdw>
                </a:effectLst>
              </a:rPr>
              <a:t>Make sure that children sit quietly while eating, as young children who run, play, laugh or cry while eating are more likely to choke on their food </a:t>
            </a:r>
          </a:p>
          <a:p>
            <a:endParaRPr lang="en-ZA" dirty="0"/>
          </a:p>
        </p:txBody>
      </p:sp>
    </p:spTree>
    <p:extLst>
      <p:ext uri="{BB962C8B-B14F-4D97-AF65-F5344CB8AC3E}">
        <p14:creationId xmlns:p14="http://schemas.microsoft.com/office/powerpoint/2010/main" val="83610453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Portion </a:t>
            </a:r>
            <a:r>
              <a:rPr lang="en-GB" dirty="0" smtClean="0"/>
              <a:t>Sizes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229</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403972702"/>
              </p:ext>
            </p:extLst>
          </p:nvPr>
        </p:nvGraphicFramePr>
        <p:xfrm>
          <a:off x="603504" y="1352550"/>
          <a:ext cx="8083296" cy="4016829"/>
        </p:xfrm>
        <a:graphic>
          <a:graphicData uri="http://schemas.openxmlformats.org/drawingml/2006/table">
            <a:tbl>
              <a:tblPr firstRow="1" firstCol="1" bandRow="1">
                <a:tableStyleId>{5C22544A-7EE6-4342-B048-85BDC9FD1C3A}</a:tableStyleId>
              </a:tblPr>
              <a:tblGrid>
                <a:gridCol w="653796">
                  <a:extLst>
                    <a:ext uri="{9D8B030D-6E8A-4147-A177-3AD203B41FA5}">
                      <a16:colId xmlns:a16="http://schemas.microsoft.com/office/drawing/2014/main" val="2332951139"/>
                    </a:ext>
                  </a:extLst>
                </a:gridCol>
                <a:gridCol w="2383971">
                  <a:extLst>
                    <a:ext uri="{9D8B030D-6E8A-4147-A177-3AD203B41FA5}">
                      <a16:colId xmlns:a16="http://schemas.microsoft.com/office/drawing/2014/main" val="497728568"/>
                    </a:ext>
                  </a:extLst>
                </a:gridCol>
                <a:gridCol w="1681843">
                  <a:extLst>
                    <a:ext uri="{9D8B030D-6E8A-4147-A177-3AD203B41FA5}">
                      <a16:colId xmlns:a16="http://schemas.microsoft.com/office/drawing/2014/main" val="2967682603"/>
                    </a:ext>
                  </a:extLst>
                </a:gridCol>
                <a:gridCol w="1616529">
                  <a:extLst>
                    <a:ext uri="{9D8B030D-6E8A-4147-A177-3AD203B41FA5}">
                      <a16:colId xmlns:a16="http://schemas.microsoft.com/office/drawing/2014/main" val="1187447867"/>
                    </a:ext>
                  </a:extLst>
                </a:gridCol>
                <a:gridCol w="1747157">
                  <a:extLst>
                    <a:ext uri="{9D8B030D-6E8A-4147-A177-3AD203B41FA5}">
                      <a16:colId xmlns:a16="http://schemas.microsoft.com/office/drawing/2014/main" val="3003263798"/>
                    </a:ext>
                  </a:extLst>
                </a:gridCol>
              </a:tblGrid>
              <a:tr h="917121">
                <a:tc>
                  <a:txBody>
                    <a:bodyPr/>
                    <a:lstStyle/>
                    <a:p>
                      <a:pPr algn="just">
                        <a:lnSpc>
                          <a:spcPct val="150000"/>
                        </a:lnSpc>
                        <a:spcAft>
                          <a:spcPts val="0"/>
                        </a:spcAft>
                      </a:pP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Food Group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Age 1 - 2 – </a:t>
                      </a:r>
                      <a:endParaRPr lang="en-ZA" sz="2000" dirty="0">
                        <a:effectLst/>
                      </a:endParaRPr>
                    </a:p>
                    <a:p>
                      <a:pPr algn="just">
                        <a:lnSpc>
                          <a:spcPct val="150000"/>
                        </a:lnSpc>
                        <a:spcAft>
                          <a:spcPts val="0"/>
                        </a:spcAft>
                      </a:pPr>
                      <a:r>
                        <a:rPr lang="en-GB" sz="2000" dirty="0">
                          <a:effectLst/>
                        </a:rPr>
                        <a:t>Daily servings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a:effectLst/>
                        </a:rPr>
                        <a:t> Age 3 - 5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a:effectLst/>
                        </a:rPr>
                        <a:t> Age 6 - 10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extLst>
                  <a:ext uri="{0D108BD9-81ED-4DB2-BD59-A6C34878D82A}">
                    <a16:rowId xmlns:a16="http://schemas.microsoft.com/office/drawing/2014/main" val="1508511485"/>
                  </a:ext>
                </a:extLst>
              </a:tr>
              <a:tr h="534851">
                <a:tc rowSpan="3">
                  <a:txBody>
                    <a:bodyPr/>
                    <a:lstStyle/>
                    <a:p>
                      <a:pPr marL="71755" marR="71755" algn="ctr">
                        <a:lnSpc>
                          <a:spcPct val="150000"/>
                        </a:lnSpc>
                        <a:spcAft>
                          <a:spcPts val="0"/>
                        </a:spcAft>
                      </a:pPr>
                      <a:r>
                        <a:rPr lang="en-GB" sz="2000" dirty="0">
                          <a:effectLst/>
                        </a:rPr>
                        <a:t>Breakfast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tc>
                <a:tc>
                  <a:txBody>
                    <a:bodyPr/>
                    <a:lstStyle/>
                    <a:p>
                      <a:pPr algn="just">
                        <a:lnSpc>
                          <a:spcPct val="150000"/>
                        </a:lnSpc>
                        <a:spcAft>
                          <a:spcPts val="0"/>
                        </a:spcAft>
                      </a:pPr>
                      <a:r>
                        <a:rPr lang="en-GB" sz="2000">
                          <a:effectLst/>
                        </a:rPr>
                        <a:t>Milk</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½ cup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¾  cup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a:effectLst/>
                        </a:rPr>
                        <a:t>1 Cup</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extLst>
                  <a:ext uri="{0D108BD9-81ED-4DB2-BD59-A6C34878D82A}">
                    <a16:rowId xmlns:a16="http://schemas.microsoft.com/office/drawing/2014/main" val="1323232147"/>
                  </a:ext>
                </a:extLst>
              </a:tr>
              <a:tr h="559164">
                <a:tc vMerge="1">
                  <a:txBody>
                    <a:bodyPr/>
                    <a:lstStyle/>
                    <a:p>
                      <a:endParaRPr lang="en-ZA"/>
                    </a:p>
                  </a:txBody>
                  <a:tcPr/>
                </a:tc>
                <a:tc>
                  <a:txBody>
                    <a:bodyPr/>
                    <a:lstStyle/>
                    <a:p>
                      <a:pPr algn="just">
                        <a:lnSpc>
                          <a:spcPct val="150000"/>
                        </a:lnSpc>
                        <a:spcAft>
                          <a:spcPts val="0"/>
                        </a:spcAft>
                      </a:pPr>
                      <a:r>
                        <a:rPr lang="en-GB" sz="2000" dirty="0">
                          <a:effectLst/>
                        </a:rPr>
                        <a:t>Vegetables and fruits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a:effectLst/>
                        </a:rPr>
                        <a:t>¼  cup each</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l">
                        <a:lnSpc>
                          <a:spcPct val="150000"/>
                        </a:lnSpc>
                        <a:spcAft>
                          <a:spcPts val="0"/>
                        </a:spcAft>
                      </a:pPr>
                      <a:r>
                        <a:rPr lang="en-GB" sz="2000" dirty="0">
                          <a:effectLst/>
                        </a:rPr>
                        <a:t>½ cup </a:t>
                      </a:r>
                      <a:r>
                        <a:rPr lang="en-GB" sz="2000" dirty="0" smtClean="0">
                          <a:effectLst/>
                        </a:rPr>
                        <a:t>each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l">
                        <a:lnSpc>
                          <a:spcPct val="150000"/>
                        </a:lnSpc>
                        <a:spcAft>
                          <a:spcPts val="0"/>
                        </a:spcAft>
                      </a:pPr>
                      <a:r>
                        <a:rPr lang="en-GB" sz="2000" dirty="0">
                          <a:effectLst/>
                        </a:rPr>
                        <a:t>½ cup </a:t>
                      </a:r>
                      <a:r>
                        <a:rPr lang="en-GB" sz="2000" dirty="0" smtClean="0">
                          <a:effectLst/>
                        </a:rPr>
                        <a:t>each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extLst>
                  <a:ext uri="{0D108BD9-81ED-4DB2-BD59-A6C34878D82A}">
                    <a16:rowId xmlns:a16="http://schemas.microsoft.com/office/drawing/2014/main" val="2942869064"/>
                  </a:ext>
                </a:extLst>
              </a:tr>
              <a:tr h="2005693">
                <a:tc vMerge="1">
                  <a:txBody>
                    <a:bodyPr/>
                    <a:lstStyle/>
                    <a:p>
                      <a:endParaRPr lang="en-ZA"/>
                    </a:p>
                  </a:txBody>
                  <a:tcPr/>
                </a:tc>
                <a:tc>
                  <a:txBody>
                    <a:bodyPr/>
                    <a:lstStyle/>
                    <a:p>
                      <a:pPr algn="just">
                        <a:lnSpc>
                          <a:spcPct val="150000"/>
                        </a:lnSpc>
                        <a:spcAft>
                          <a:spcPts val="0"/>
                        </a:spcAft>
                      </a:pPr>
                      <a:r>
                        <a:rPr lang="en-GB" sz="2000" dirty="0">
                          <a:effectLst/>
                        </a:rPr>
                        <a:t>Grains and Breads:</a:t>
                      </a:r>
                      <a:endParaRPr lang="en-ZA" sz="2000" dirty="0">
                        <a:effectLst/>
                      </a:endParaRPr>
                    </a:p>
                    <a:p>
                      <a:pPr algn="just">
                        <a:lnSpc>
                          <a:spcPct val="150000"/>
                        </a:lnSpc>
                        <a:spcAft>
                          <a:spcPts val="0"/>
                        </a:spcAft>
                      </a:pPr>
                      <a:r>
                        <a:rPr lang="en-GB" sz="2000" dirty="0">
                          <a:effectLst/>
                        </a:rPr>
                        <a:t>Bread</a:t>
                      </a:r>
                      <a:endParaRPr lang="en-ZA" sz="2000" dirty="0">
                        <a:effectLst/>
                      </a:endParaRPr>
                    </a:p>
                    <a:p>
                      <a:pPr algn="just">
                        <a:lnSpc>
                          <a:spcPct val="150000"/>
                        </a:lnSpc>
                        <a:spcAft>
                          <a:spcPts val="0"/>
                        </a:spcAft>
                      </a:pPr>
                      <a:r>
                        <a:rPr lang="en-GB" sz="2000" dirty="0">
                          <a:effectLst/>
                        </a:rPr>
                        <a:t>Cereal</a:t>
                      </a:r>
                      <a:endParaRPr lang="en-ZA" sz="2000" dirty="0">
                        <a:effectLst/>
                      </a:endParaRPr>
                    </a:p>
                    <a:p>
                      <a:pPr algn="just">
                        <a:lnSpc>
                          <a:spcPct val="150000"/>
                        </a:lnSpc>
                        <a:spcAft>
                          <a:spcPts val="0"/>
                        </a:spcAft>
                      </a:pPr>
                      <a:r>
                        <a:rPr lang="en-GB" sz="2000" dirty="0">
                          <a:effectLst/>
                        </a:rPr>
                        <a:t>Pasta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 </a:t>
                      </a:r>
                      <a:endParaRPr lang="en-ZA" sz="2000" dirty="0">
                        <a:effectLst/>
                      </a:endParaRPr>
                    </a:p>
                    <a:p>
                      <a:pPr algn="just">
                        <a:lnSpc>
                          <a:spcPct val="150000"/>
                        </a:lnSpc>
                        <a:spcAft>
                          <a:spcPts val="0"/>
                        </a:spcAft>
                      </a:pPr>
                      <a:r>
                        <a:rPr lang="en-GB" sz="2000" dirty="0">
                          <a:effectLst/>
                        </a:rPr>
                        <a:t>½ slice</a:t>
                      </a:r>
                      <a:endParaRPr lang="en-ZA" sz="2000" dirty="0">
                        <a:effectLst/>
                      </a:endParaRPr>
                    </a:p>
                    <a:p>
                      <a:pPr algn="just">
                        <a:lnSpc>
                          <a:spcPct val="150000"/>
                        </a:lnSpc>
                        <a:spcAft>
                          <a:spcPts val="0"/>
                        </a:spcAft>
                      </a:pPr>
                      <a:r>
                        <a:rPr lang="en-GB" sz="2000" dirty="0">
                          <a:effectLst/>
                        </a:rPr>
                        <a:t>¼  cup</a:t>
                      </a:r>
                      <a:endParaRPr lang="en-ZA" sz="2000" dirty="0">
                        <a:effectLst/>
                      </a:endParaRPr>
                    </a:p>
                    <a:p>
                      <a:pPr algn="just">
                        <a:lnSpc>
                          <a:spcPct val="150000"/>
                        </a:lnSpc>
                        <a:spcAft>
                          <a:spcPts val="0"/>
                        </a:spcAft>
                      </a:pPr>
                      <a:r>
                        <a:rPr lang="en-GB" sz="2000" dirty="0">
                          <a:effectLst/>
                        </a:rPr>
                        <a:t>¼ cup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 </a:t>
                      </a:r>
                      <a:endParaRPr lang="en-ZA" sz="2000" dirty="0">
                        <a:effectLst/>
                      </a:endParaRPr>
                    </a:p>
                    <a:p>
                      <a:pPr algn="just">
                        <a:lnSpc>
                          <a:spcPct val="150000"/>
                        </a:lnSpc>
                        <a:spcAft>
                          <a:spcPts val="0"/>
                        </a:spcAft>
                      </a:pPr>
                      <a:r>
                        <a:rPr lang="en-GB" sz="2000" dirty="0">
                          <a:effectLst/>
                        </a:rPr>
                        <a:t>½ slice</a:t>
                      </a:r>
                      <a:endParaRPr lang="en-ZA" sz="2000" dirty="0">
                        <a:effectLst/>
                      </a:endParaRPr>
                    </a:p>
                    <a:p>
                      <a:pPr algn="just">
                        <a:lnSpc>
                          <a:spcPct val="150000"/>
                        </a:lnSpc>
                        <a:spcAft>
                          <a:spcPts val="0"/>
                        </a:spcAft>
                      </a:pPr>
                      <a:r>
                        <a:rPr lang="en-GB" sz="2000" dirty="0">
                          <a:effectLst/>
                        </a:rPr>
                        <a:t>⅓  cup</a:t>
                      </a:r>
                      <a:endParaRPr lang="en-ZA" sz="2000" dirty="0">
                        <a:effectLst/>
                      </a:endParaRPr>
                    </a:p>
                    <a:p>
                      <a:pPr algn="just">
                        <a:lnSpc>
                          <a:spcPct val="150000"/>
                        </a:lnSpc>
                        <a:spcAft>
                          <a:spcPts val="0"/>
                        </a:spcAft>
                      </a:pPr>
                      <a:r>
                        <a:rPr lang="en-GB" sz="2000" dirty="0">
                          <a:effectLst/>
                        </a:rPr>
                        <a:t>¼ cup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 </a:t>
                      </a:r>
                      <a:endParaRPr lang="en-ZA" sz="2000" dirty="0">
                        <a:effectLst/>
                      </a:endParaRPr>
                    </a:p>
                    <a:p>
                      <a:pPr algn="just">
                        <a:lnSpc>
                          <a:spcPct val="150000"/>
                        </a:lnSpc>
                        <a:spcAft>
                          <a:spcPts val="0"/>
                        </a:spcAft>
                      </a:pPr>
                      <a:r>
                        <a:rPr lang="en-GB" sz="2000" dirty="0">
                          <a:effectLst/>
                        </a:rPr>
                        <a:t>1 slice</a:t>
                      </a:r>
                      <a:endParaRPr lang="en-ZA" sz="2000" dirty="0">
                        <a:effectLst/>
                      </a:endParaRPr>
                    </a:p>
                    <a:p>
                      <a:pPr algn="just">
                        <a:lnSpc>
                          <a:spcPct val="150000"/>
                        </a:lnSpc>
                        <a:spcAft>
                          <a:spcPts val="0"/>
                        </a:spcAft>
                      </a:pPr>
                      <a:r>
                        <a:rPr lang="en-GB" sz="2000" dirty="0">
                          <a:effectLst/>
                        </a:rPr>
                        <a:t>¾ cup</a:t>
                      </a:r>
                      <a:endParaRPr lang="en-ZA" sz="2000" dirty="0">
                        <a:effectLst/>
                      </a:endParaRPr>
                    </a:p>
                    <a:p>
                      <a:pPr algn="just">
                        <a:lnSpc>
                          <a:spcPct val="150000"/>
                        </a:lnSpc>
                        <a:spcAft>
                          <a:spcPts val="0"/>
                        </a:spcAft>
                      </a:pPr>
                      <a:r>
                        <a:rPr lang="en-GB" sz="2000" dirty="0">
                          <a:effectLst/>
                        </a:rPr>
                        <a:t>½ cup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extLst>
                  <a:ext uri="{0D108BD9-81ED-4DB2-BD59-A6C34878D82A}">
                    <a16:rowId xmlns:a16="http://schemas.microsoft.com/office/drawing/2014/main" val="2634426009"/>
                  </a:ext>
                </a:extLst>
              </a:tr>
            </a:tbl>
          </a:graphicData>
        </a:graphic>
      </p:graphicFrame>
    </p:spTree>
    <p:extLst>
      <p:ext uri="{BB962C8B-B14F-4D97-AF65-F5344CB8AC3E}">
        <p14:creationId xmlns:p14="http://schemas.microsoft.com/office/powerpoint/2010/main" val="1311805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4" name="Footer Placeholder 3"/>
          <p:cNvSpPr>
            <a:spLocks noGrp="1"/>
          </p:cNvSpPr>
          <p:nvPr>
            <p:ph type="ftr" sz="quarter" idx="11"/>
          </p:nvPr>
        </p:nvSpPr>
        <p:spPr/>
        <p:txBody>
          <a:bodyPr/>
          <a:lstStyle/>
          <a:p>
            <a:r>
              <a:rPr lang="en-US" dirty="0"/>
              <a:t>© ENJO Consultants (Pty) Ltd</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23</a:t>
            </a:fld>
            <a:endParaRPr lang="en-ZA"/>
          </a:p>
        </p:txBody>
      </p:sp>
    </p:spTree>
    <p:extLst>
      <p:ext uri="{BB962C8B-B14F-4D97-AF65-F5344CB8AC3E}">
        <p14:creationId xmlns:p14="http://schemas.microsoft.com/office/powerpoint/2010/main" val="319890949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Portion </a:t>
            </a:r>
            <a:r>
              <a:rPr lang="en-GB" dirty="0" smtClean="0"/>
              <a:t>Sizes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230</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638727344"/>
              </p:ext>
            </p:extLst>
          </p:nvPr>
        </p:nvGraphicFramePr>
        <p:xfrm>
          <a:off x="603504" y="1013342"/>
          <a:ext cx="8083296" cy="5178452"/>
        </p:xfrm>
        <a:graphic>
          <a:graphicData uri="http://schemas.openxmlformats.org/drawingml/2006/table">
            <a:tbl>
              <a:tblPr firstRow="1" firstCol="1" bandRow="1">
                <a:tableStyleId>{5C22544A-7EE6-4342-B048-85BDC9FD1C3A}</a:tableStyleId>
              </a:tblPr>
              <a:tblGrid>
                <a:gridCol w="653796">
                  <a:extLst>
                    <a:ext uri="{9D8B030D-6E8A-4147-A177-3AD203B41FA5}">
                      <a16:colId xmlns:a16="http://schemas.microsoft.com/office/drawing/2014/main" val="2332951139"/>
                    </a:ext>
                  </a:extLst>
                </a:gridCol>
                <a:gridCol w="2383971">
                  <a:extLst>
                    <a:ext uri="{9D8B030D-6E8A-4147-A177-3AD203B41FA5}">
                      <a16:colId xmlns:a16="http://schemas.microsoft.com/office/drawing/2014/main" val="497728568"/>
                    </a:ext>
                  </a:extLst>
                </a:gridCol>
                <a:gridCol w="1681843">
                  <a:extLst>
                    <a:ext uri="{9D8B030D-6E8A-4147-A177-3AD203B41FA5}">
                      <a16:colId xmlns:a16="http://schemas.microsoft.com/office/drawing/2014/main" val="2967682603"/>
                    </a:ext>
                  </a:extLst>
                </a:gridCol>
                <a:gridCol w="1616529">
                  <a:extLst>
                    <a:ext uri="{9D8B030D-6E8A-4147-A177-3AD203B41FA5}">
                      <a16:colId xmlns:a16="http://schemas.microsoft.com/office/drawing/2014/main" val="1187447867"/>
                    </a:ext>
                  </a:extLst>
                </a:gridCol>
                <a:gridCol w="1747157">
                  <a:extLst>
                    <a:ext uri="{9D8B030D-6E8A-4147-A177-3AD203B41FA5}">
                      <a16:colId xmlns:a16="http://schemas.microsoft.com/office/drawing/2014/main" val="3003263798"/>
                    </a:ext>
                  </a:extLst>
                </a:gridCol>
              </a:tblGrid>
              <a:tr h="917121">
                <a:tc>
                  <a:txBody>
                    <a:bodyPr/>
                    <a:lstStyle/>
                    <a:p>
                      <a:pPr algn="just">
                        <a:lnSpc>
                          <a:spcPct val="150000"/>
                        </a:lnSpc>
                        <a:spcAft>
                          <a:spcPts val="0"/>
                        </a:spcAft>
                      </a:pP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Food Group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Age 1 - 2 – </a:t>
                      </a:r>
                      <a:endParaRPr lang="en-ZA" sz="2000" dirty="0">
                        <a:effectLst/>
                      </a:endParaRPr>
                    </a:p>
                    <a:p>
                      <a:pPr algn="just">
                        <a:lnSpc>
                          <a:spcPct val="150000"/>
                        </a:lnSpc>
                        <a:spcAft>
                          <a:spcPts val="0"/>
                        </a:spcAft>
                      </a:pPr>
                      <a:r>
                        <a:rPr lang="en-GB" sz="2000" dirty="0">
                          <a:effectLst/>
                        </a:rPr>
                        <a:t>Daily servings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 Age 3 - 5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 Age 6 - 10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extLst>
                  <a:ext uri="{0D108BD9-81ED-4DB2-BD59-A6C34878D82A}">
                    <a16:rowId xmlns:a16="http://schemas.microsoft.com/office/drawing/2014/main" val="1508511485"/>
                  </a:ext>
                </a:extLst>
              </a:tr>
              <a:tr h="339208">
                <a:tc rowSpan="4">
                  <a:txBody>
                    <a:bodyPr/>
                    <a:lstStyle/>
                    <a:p>
                      <a:pPr marL="71755" marR="71755" algn="ctr">
                        <a:lnSpc>
                          <a:spcPct val="150000"/>
                        </a:lnSpc>
                        <a:spcAft>
                          <a:spcPts val="0"/>
                        </a:spcAft>
                      </a:pPr>
                      <a:r>
                        <a:rPr lang="en-GB" sz="2000" dirty="0" smtClean="0">
                          <a:effectLst/>
                        </a:rPr>
                        <a:t>Lunch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tc>
                <a:tc>
                  <a:txBody>
                    <a:bodyPr/>
                    <a:lstStyle/>
                    <a:p>
                      <a:pPr algn="just">
                        <a:lnSpc>
                          <a:spcPct val="150000"/>
                        </a:lnSpc>
                        <a:spcAft>
                          <a:spcPts val="0"/>
                        </a:spcAft>
                      </a:pPr>
                      <a:r>
                        <a:rPr lang="en-GB" sz="1400" dirty="0">
                          <a:effectLst/>
                        </a:rPr>
                        <a:t>Milk</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½ cup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¾  cup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3232147"/>
                  </a:ext>
                </a:extLst>
              </a:tr>
              <a:tr h="359229">
                <a:tc vMerge="1">
                  <a:txBody>
                    <a:bodyPr/>
                    <a:lstStyle/>
                    <a:p>
                      <a:endParaRPr lang="en-ZA"/>
                    </a:p>
                  </a:txBody>
                  <a:tcPr/>
                </a:tc>
                <a:tc>
                  <a:txBody>
                    <a:bodyPr/>
                    <a:lstStyle/>
                    <a:p>
                      <a:pPr algn="just">
                        <a:lnSpc>
                          <a:spcPct val="150000"/>
                        </a:lnSpc>
                        <a:spcAft>
                          <a:spcPts val="0"/>
                        </a:spcAft>
                      </a:pPr>
                      <a:r>
                        <a:rPr lang="en-GB" sz="1400" dirty="0">
                          <a:effectLst/>
                        </a:rPr>
                        <a:t>Vegetables and fruits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¼  cup total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½ cup total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¼ cup total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869064"/>
                  </a:ext>
                </a:extLst>
              </a:tr>
              <a:tr h="1322614">
                <a:tc vMerge="1">
                  <a:txBody>
                    <a:bodyPr/>
                    <a:lstStyle/>
                    <a:p>
                      <a:endParaRPr lang="en-ZA"/>
                    </a:p>
                  </a:txBody>
                  <a:tcPr/>
                </a:tc>
                <a:tc>
                  <a:txBody>
                    <a:bodyPr/>
                    <a:lstStyle/>
                    <a:p>
                      <a:pPr algn="just">
                        <a:lnSpc>
                          <a:spcPct val="150000"/>
                        </a:lnSpc>
                        <a:spcAft>
                          <a:spcPts val="0"/>
                        </a:spcAft>
                      </a:pPr>
                      <a:r>
                        <a:rPr lang="en-GB" sz="1400" dirty="0">
                          <a:effectLst/>
                        </a:rPr>
                        <a:t>Grains and Breads:</a:t>
                      </a:r>
                      <a:endParaRPr lang="en-ZA" sz="1400" dirty="0">
                        <a:effectLst/>
                      </a:endParaRPr>
                    </a:p>
                    <a:p>
                      <a:pPr algn="just">
                        <a:lnSpc>
                          <a:spcPct val="150000"/>
                        </a:lnSpc>
                        <a:spcAft>
                          <a:spcPts val="0"/>
                        </a:spcAft>
                      </a:pPr>
                      <a:r>
                        <a:rPr lang="en-GB" sz="1400" dirty="0">
                          <a:effectLst/>
                        </a:rPr>
                        <a:t>Bread</a:t>
                      </a:r>
                      <a:endParaRPr lang="en-ZA" sz="1400" dirty="0">
                        <a:effectLst/>
                      </a:endParaRPr>
                    </a:p>
                    <a:p>
                      <a:pPr algn="just">
                        <a:lnSpc>
                          <a:spcPct val="150000"/>
                        </a:lnSpc>
                        <a:spcAft>
                          <a:spcPts val="0"/>
                        </a:spcAft>
                      </a:pPr>
                      <a:r>
                        <a:rPr lang="en-GB" sz="1400" dirty="0">
                          <a:effectLst/>
                        </a:rPr>
                        <a:t>Cereal</a:t>
                      </a:r>
                      <a:endParaRPr lang="en-ZA" sz="1400" dirty="0">
                        <a:effectLst/>
                      </a:endParaRPr>
                    </a:p>
                    <a:p>
                      <a:pPr algn="just">
                        <a:lnSpc>
                          <a:spcPct val="150000"/>
                        </a:lnSpc>
                        <a:spcAft>
                          <a:spcPts val="0"/>
                        </a:spcAft>
                      </a:pPr>
                      <a:r>
                        <a:rPr lang="en-GB" sz="1400" dirty="0">
                          <a:effectLst/>
                        </a:rPr>
                        <a:t>Pasta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½ slice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¼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¼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½ slice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⅓  cup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¼ cup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 slice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¾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½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4426009"/>
                  </a:ext>
                </a:extLst>
              </a:tr>
              <a:tr h="2005693">
                <a:tc vMerge="1">
                  <a:txBody>
                    <a:bodyPr/>
                    <a:lstStyle/>
                    <a:p>
                      <a:pPr marL="71755" marR="71755" algn="ctr">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Meat and meat alternatives: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Meat, poultry, fish</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Cheese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Eggs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Peanut butter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Nuts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Yoghurt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30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30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½ egg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2 </a:t>
                      </a:r>
                      <a:r>
                        <a:rPr lang="en-GB" sz="1400" dirty="0" err="1">
                          <a:effectLst/>
                          <a:latin typeface="Calibri" panose="020F0502020204030204" pitchFamily="34" charset="0"/>
                          <a:ea typeface="SimSun" panose="02010600030101010101" pitchFamily="2" charset="-122"/>
                          <a:cs typeface="Calibri" panose="020F0502020204030204" pitchFamily="34" charset="0"/>
                        </a:rPr>
                        <a:t>Tbsp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15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½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45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45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¾ egg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3 </a:t>
                      </a:r>
                      <a:r>
                        <a:rPr lang="en-GB" sz="1400" dirty="0" err="1">
                          <a:effectLst/>
                          <a:latin typeface="Calibri" panose="020F0502020204030204" pitchFamily="34" charset="0"/>
                          <a:ea typeface="SimSun" panose="02010600030101010101" pitchFamily="2" charset="-122"/>
                          <a:cs typeface="Calibri" panose="020F0502020204030204" pitchFamily="34" charset="0"/>
                        </a:rPr>
                        <a:t>Tbsp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20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¾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60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60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 egg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4 </a:t>
                      </a:r>
                      <a:r>
                        <a:rPr lang="en-GB" sz="1400" dirty="0" err="1">
                          <a:effectLst/>
                          <a:latin typeface="Calibri" panose="020F0502020204030204" pitchFamily="34" charset="0"/>
                          <a:ea typeface="SimSun" panose="02010600030101010101" pitchFamily="2" charset="-122"/>
                          <a:cs typeface="Calibri" panose="020F0502020204030204" pitchFamily="34" charset="0"/>
                        </a:rPr>
                        <a:t>Tbsp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30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5700781"/>
                  </a:ext>
                </a:extLst>
              </a:tr>
            </a:tbl>
          </a:graphicData>
        </a:graphic>
      </p:graphicFrame>
    </p:spTree>
    <p:extLst>
      <p:ext uri="{BB962C8B-B14F-4D97-AF65-F5344CB8AC3E}">
        <p14:creationId xmlns:p14="http://schemas.microsoft.com/office/powerpoint/2010/main" val="342435010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Portion </a:t>
            </a:r>
            <a:r>
              <a:rPr lang="en-GB" dirty="0" smtClean="0"/>
              <a:t>Sizes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231</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741018512"/>
              </p:ext>
            </p:extLst>
          </p:nvPr>
        </p:nvGraphicFramePr>
        <p:xfrm>
          <a:off x="603504" y="1013342"/>
          <a:ext cx="8083296" cy="5178452"/>
        </p:xfrm>
        <a:graphic>
          <a:graphicData uri="http://schemas.openxmlformats.org/drawingml/2006/table">
            <a:tbl>
              <a:tblPr firstRow="1" firstCol="1" bandRow="1">
                <a:tableStyleId>{5C22544A-7EE6-4342-B048-85BDC9FD1C3A}</a:tableStyleId>
              </a:tblPr>
              <a:tblGrid>
                <a:gridCol w="653796">
                  <a:extLst>
                    <a:ext uri="{9D8B030D-6E8A-4147-A177-3AD203B41FA5}">
                      <a16:colId xmlns:a16="http://schemas.microsoft.com/office/drawing/2014/main" val="2332951139"/>
                    </a:ext>
                  </a:extLst>
                </a:gridCol>
                <a:gridCol w="2383971">
                  <a:extLst>
                    <a:ext uri="{9D8B030D-6E8A-4147-A177-3AD203B41FA5}">
                      <a16:colId xmlns:a16="http://schemas.microsoft.com/office/drawing/2014/main" val="497728568"/>
                    </a:ext>
                  </a:extLst>
                </a:gridCol>
                <a:gridCol w="1681843">
                  <a:extLst>
                    <a:ext uri="{9D8B030D-6E8A-4147-A177-3AD203B41FA5}">
                      <a16:colId xmlns:a16="http://schemas.microsoft.com/office/drawing/2014/main" val="2967682603"/>
                    </a:ext>
                  </a:extLst>
                </a:gridCol>
                <a:gridCol w="1616529">
                  <a:extLst>
                    <a:ext uri="{9D8B030D-6E8A-4147-A177-3AD203B41FA5}">
                      <a16:colId xmlns:a16="http://schemas.microsoft.com/office/drawing/2014/main" val="1187447867"/>
                    </a:ext>
                  </a:extLst>
                </a:gridCol>
                <a:gridCol w="1747157">
                  <a:extLst>
                    <a:ext uri="{9D8B030D-6E8A-4147-A177-3AD203B41FA5}">
                      <a16:colId xmlns:a16="http://schemas.microsoft.com/office/drawing/2014/main" val="3003263798"/>
                    </a:ext>
                  </a:extLst>
                </a:gridCol>
              </a:tblGrid>
              <a:tr h="917121">
                <a:tc>
                  <a:txBody>
                    <a:bodyPr/>
                    <a:lstStyle/>
                    <a:p>
                      <a:pPr algn="just">
                        <a:lnSpc>
                          <a:spcPct val="150000"/>
                        </a:lnSpc>
                        <a:spcAft>
                          <a:spcPts val="0"/>
                        </a:spcAft>
                      </a:pPr>
                      <a:r>
                        <a:rPr lang="en-GB"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Food Group</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Age 1 - 2 – </a:t>
                      </a:r>
                      <a:endParaRPr lang="en-ZA" sz="2000" dirty="0">
                        <a:effectLst/>
                      </a:endParaRPr>
                    </a:p>
                    <a:p>
                      <a:pPr algn="just">
                        <a:lnSpc>
                          <a:spcPct val="150000"/>
                        </a:lnSpc>
                        <a:spcAft>
                          <a:spcPts val="0"/>
                        </a:spcAft>
                      </a:pPr>
                      <a:r>
                        <a:rPr lang="en-GB" sz="2000" dirty="0">
                          <a:effectLst/>
                        </a:rPr>
                        <a:t>Daily servings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 Age 3 - 5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2000" dirty="0">
                          <a:effectLst/>
                        </a:rPr>
                        <a:t> Age 6 - 10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extLst>
                  <a:ext uri="{0D108BD9-81ED-4DB2-BD59-A6C34878D82A}">
                    <a16:rowId xmlns:a16="http://schemas.microsoft.com/office/drawing/2014/main" val="1508511485"/>
                  </a:ext>
                </a:extLst>
              </a:tr>
              <a:tr h="339208">
                <a:tc rowSpan="4">
                  <a:txBody>
                    <a:bodyPr/>
                    <a:lstStyle/>
                    <a:p>
                      <a:pPr marL="71755" marR="71755" algn="ctr">
                        <a:lnSpc>
                          <a:spcPct val="150000"/>
                        </a:lnSpc>
                        <a:spcAft>
                          <a:spcPts val="0"/>
                        </a:spcAft>
                      </a:pPr>
                      <a:r>
                        <a:rPr lang="en-GB" sz="2000" dirty="0" smtClean="0">
                          <a:effectLst/>
                        </a:rPr>
                        <a:t>Snacks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tc>
                <a:tc>
                  <a:txBody>
                    <a:bodyPr/>
                    <a:lstStyle/>
                    <a:p>
                      <a:pPr algn="just">
                        <a:lnSpc>
                          <a:spcPct val="150000"/>
                        </a:lnSpc>
                        <a:spcAft>
                          <a:spcPts val="0"/>
                        </a:spcAft>
                      </a:pPr>
                      <a:r>
                        <a:rPr lang="en-GB" sz="1400" dirty="0">
                          <a:effectLst/>
                        </a:rPr>
                        <a:t>Milk</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½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¾  cup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3232147"/>
                  </a:ext>
                </a:extLst>
              </a:tr>
              <a:tr h="359229">
                <a:tc vMerge="1">
                  <a:txBody>
                    <a:bodyPr/>
                    <a:lstStyle/>
                    <a:p>
                      <a:endParaRPr lang="en-ZA"/>
                    </a:p>
                  </a:txBody>
                  <a:tcPr/>
                </a:tc>
                <a:tc>
                  <a:txBody>
                    <a:bodyPr/>
                    <a:lstStyle/>
                    <a:p>
                      <a:pPr algn="just">
                        <a:lnSpc>
                          <a:spcPct val="150000"/>
                        </a:lnSpc>
                        <a:spcAft>
                          <a:spcPts val="0"/>
                        </a:spcAft>
                      </a:pPr>
                      <a:r>
                        <a:rPr lang="en-GB" sz="1400" dirty="0">
                          <a:effectLst/>
                        </a:rPr>
                        <a:t>Vegetables and fruits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¼  cup each</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½ cup each</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½ cup each</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869064"/>
                  </a:ext>
                </a:extLst>
              </a:tr>
              <a:tr h="1322614">
                <a:tc vMerge="1">
                  <a:txBody>
                    <a:bodyPr/>
                    <a:lstStyle/>
                    <a:p>
                      <a:endParaRPr lang="en-ZA"/>
                    </a:p>
                  </a:txBody>
                  <a:tcPr/>
                </a:tc>
                <a:tc>
                  <a:txBody>
                    <a:bodyPr/>
                    <a:lstStyle/>
                    <a:p>
                      <a:pPr algn="just">
                        <a:lnSpc>
                          <a:spcPct val="150000"/>
                        </a:lnSpc>
                        <a:spcAft>
                          <a:spcPts val="0"/>
                        </a:spcAft>
                      </a:pPr>
                      <a:r>
                        <a:rPr lang="en-GB" sz="1400" dirty="0">
                          <a:effectLst/>
                        </a:rPr>
                        <a:t>Grains and Breads:</a:t>
                      </a:r>
                      <a:endParaRPr lang="en-ZA" sz="1400" dirty="0">
                        <a:effectLst/>
                      </a:endParaRPr>
                    </a:p>
                    <a:p>
                      <a:pPr algn="just">
                        <a:lnSpc>
                          <a:spcPct val="150000"/>
                        </a:lnSpc>
                        <a:spcAft>
                          <a:spcPts val="0"/>
                        </a:spcAft>
                      </a:pPr>
                      <a:r>
                        <a:rPr lang="en-GB" sz="1400" dirty="0">
                          <a:effectLst/>
                        </a:rPr>
                        <a:t>Bread</a:t>
                      </a:r>
                      <a:endParaRPr lang="en-ZA" sz="1400" dirty="0">
                        <a:effectLst/>
                      </a:endParaRPr>
                    </a:p>
                    <a:p>
                      <a:pPr algn="just">
                        <a:lnSpc>
                          <a:spcPct val="150000"/>
                        </a:lnSpc>
                        <a:spcAft>
                          <a:spcPts val="0"/>
                        </a:spcAft>
                      </a:pPr>
                      <a:r>
                        <a:rPr lang="en-GB" sz="1400" dirty="0">
                          <a:effectLst/>
                        </a:rPr>
                        <a:t>Cereal</a:t>
                      </a:r>
                      <a:endParaRPr lang="en-ZA" sz="1400" dirty="0">
                        <a:effectLst/>
                      </a:endParaRPr>
                    </a:p>
                    <a:p>
                      <a:pPr algn="just">
                        <a:lnSpc>
                          <a:spcPct val="150000"/>
                        </a:lnSpc>
                        <a:spcAft>
                          <a:spcPts val="0"/>
                        </a:spcAft>
                      </a:pPr>
                      <a:r>
                        <a:rPr lang="en-GB" sz="1400" dirty="0">
                          <a:effectLst/>
                        </a:rPr>
                        <a:t>Pasta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½ slice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¼  cup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¼ cup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½ slice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⅓  cup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a:effectLst/>
                          <a:latin typeface="Calibri" panose="020F0502020204030204" pitchFamily="34" charset="0"/>
                          <a:ea typeface="SimSun" panose="02010600030101010101" pitchFamily="2" charset="-122"/>
                          <a:cs typeface="Calibri" panose="020F0502020204030204" pitchFamily="34" charset="0"/>
                        </a:rPr>
                        <a:t>¼ cup</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 slice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¾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½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4426009"/>
                  </a:ext>
                </a:extLst>
              </a:tr>
              <a:tr h="2005693">
                <a:tc vMerge="1">
                  <a:txBody>
                    <a:bodyPr/>
                    <a:lstStyle/>
                    <a:p>
                      <a:pPr marL="71755" marR="71755" algn="ctr">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114" marR="40114" marT="0" marB="0" vert="vert27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Meat and meat alternatives: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Meat, poultry, fish</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Cheese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Eggs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Peanut butter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Nuts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Yoghurt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30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30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½ egg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2 </a:t>
                      </a:r>
                      <a:r>
                        <a:rPr lang="en-GB" sz="1400" dirty="0" err="1">
                          <a:effectLst/>
                          <a:latin typeface="Calibri" panose="020F0502020204030204" pitchFamily="34" charset="0"/>
                          <a:ea typeface="SimSun" panose="02010600030101010101" pitchFamily="2" charset="-122"/>
                          <a:cs typeface="Calibri" panose="020F0502020204030204" pitchFamily="34" charset="0"/>
                        </a:rPr>
                        <a:t>Tbsp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15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½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45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45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¾ egg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3 </a:t>
                      </a:r>
                      <a:r>
                        <a:rPr lang="en-GB" sz="1400" dirty="0" err="1">
                          <a:effectLst/>
                          <a:latin typeface="Calibri" panose="020F0502020204030204" pitchFamily="34" charset="0"/>
                          <a:ea typeface="SimSun" panose="02010600030101010101" pitchFamily="2" charset="-122"/>
                          <a:cs typeface="Calibri" panose="020F0502020204030204" pitchFamily="34" charset="0"/>
                        </a:rPr>
                        <a:t>Tbsp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20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¾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60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60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 egg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4 </a:t>
                      </a:r>
                      <a:r>
                        <a:rPr lang="en-GB" sz="1400" dirty="0" err="1">
                          <a:effectLst/>
                          <a:latin typeface="Calibri" panose="020F0502020204030204" pitchFamily="34" charset="0"/>
                          <a:ea typeface="SimSun" panose="02010600030101010101" pitchFamily="2" charset="-122"/>
                          <a:cs typeface="Calibri" panose="020F0502020204030204" pitchFamily="34" charset="0"/>
                        </a:rPr>
                        <a:t>Tbsp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30 gram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effectLst/>
                          <a:latin typeface="Calibri" panose="020F0502020204030204" pitchFamily="34" charset="0"/>
                          <a:ea typeface="SimSun" panose="02010600030101010101" pitchFamily="2" charset="-122"/>
                          <a:cs typeface="Calibri" panose="020F0502020204030204" pitchFamily="34" charset="0"/>
                        </a:rPr>
                        <a:t>1 cup</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5700781"/>
                  </a:ext>
                </a:extLst>
              </a:tr>
            </a:tbl>
          </a:graphicData>
        </a:graphic>
      </p:graphicFrame>
    </p:spTree>
    <p:extLst>
      <p:ext uri="{BB962C8B-B14F-4D97-AF65-F5344CB8AC3E}">
        <p14:creationId xmlns:p14="http://schemas.microsoft.com/office/powerpoint/2010/main" val="85523092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Introducing Solids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5" name="Content Placeholder 4"/>
          <p:cNvSpPr>
            <a:spLocks noGrp="1"/>
          </p:cNvSpPr>
          <p:nvPr>
            <p:ph sz="quarter" idx="1"/>
          </p:nvPr>
        </p:nvSpPr>
        <p:spPr/>
        <p:txBody>
          <a:bodyPr/>
          <a:lstStyle/>
          <a:p>
            <a:r>
              <a:rPr lang="en-ZA" dirty="0"/>
              <a:t>Introducing solid foods to a baby is a really big milestone. </a:t>
            </a:r>
            <a:endParaRPr lang="en-ZA" dirty="0" smtClean="0"/>
          </a:p>
          <a:p>
            <a:r>
              <a:rPr lang="en-ZA" dirty="0" smtClean="0"/>
              <a:t>This </a:t>
            </a:r>
            <a:r>
              <a:rPr lang="en-ZA" dirty="0"/>
              <a:t>milestone is a lot of fun and a lot of worry as well. </a:t>
            </a:r>
            <a:endParaRPr lang="en-ZA" dirty="0" smtClean="0"/>
          </a:p>
          <a:p>
            <a:r>
              <a:rPr lang="en-ZA" dirty="0"/>
              <a:t>Current recommendations indicate that breast milk or formula should be baby’s main source of nutrition until at least 6 months of age. </a:t>
            </a:r>
            <a:endParaRPr lang="en-ZA" dirty="0" smtClean="0"/>
          </a:p>
          <a:p>
            <a:r>
              <a:rPr lang="en-ZA" dirty="0" smtClean="0"/>
              <a:t>Many </a:t>
            </a:r>
            <a:r>
              <a:rPr lang="en-ZA" dirty="0"/>
              <a:t>paediatricians recommend starting solid foods sometime between four and six months,</a:t>
            </a:r>
          </a:p>
        </p:txBody>
      </p:sp>
      <p:pic>
        <p:nvPicPr>
          <p:cNvPr id="10242" name="Picture 2" descr="How to Get Kids to Eat Healthy Food | POPSUGAR Fami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3054" y="4361344"/>
            <a:ext cx="3028496" cy="201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9678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Introducing </a:t>
            </a:r>
            <a:r>
              <a:rPr lang="en-ZA" dirty="0" smtClean="0"/>
              <a:t>Solids - Signs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He/she can sit up (with support) and can hold her head and neck up well </a:t>
            </a:r>
          </a:p>
          <a:p>
            <a:pPr lvl="0" fontAlgn="base"/>
            <a:r>
              <a:rPr lang="en-ZA" dirty="0">
                <a:effectLst>
                  <a:outerShdw sx="0" sy="0">
                    <a:srgbClr val="000000"/>
                  </a:outerShdw>
                </a:effectLst>
              </a:rPr>
              <a:t>His/her birth weight has doubled </a:t>
            </a:r>
          </a:p>
          <a:p>
            <a:pPr lvl="0" fontAlgn="base"/>
            <a:r>
              <a:rPr lang="en-ZA" dirty="0">
                <a:effectLst>
                  <a:outerShdw sx="0" sy="0">
                    <a:srgbClr val="000000"/>
                  </a:outerShdw>
                </a:effectLst>
              </a:rPr>
              <a:t>He/she’s interested in what you’re eating and may even try to grab food from your plate </a:t>
            </a:r>
          </a:p>
          <a:p>
            <a:pPr lvl="0" fontAlgn="base"/>
            <a:r>
              <a:rPr lang="en-ZA" dirty="0">
                <a:effectLst>
                  <a:outerShdw sx="0" sy="0">
                    <a:srgbClr val="000000"/>
                  </a:outerShdw>
                </a:effectLst>
              </a:rPr>
              <a:t>He/she can keep food in her mouth rather than letting it dribble out </a:t>
            </a:r>
          </a:p>
          <a:p>
            <a:pPr lvl="0" fontAlgn="base"/>
            <a:r>
              <a:rPr lang="en-ZA" dirty="0">
                <a:effectLst>
                  <a:outerShdw sx="0" sy="0">
                    <a:srgbClr val="000000"/>
                  </a:outerShdw>
                </a:effectLst>
              </a:rPr>
              <a:t>He/she shows signs of being hungry for more than he/she’s getting by </a:t>
            </a:r>
            <a:r>
              <a:rPr lang="en-ZA" dirty="0" smtClean="0">
                <a:effectLst>
                  <a:outerShdw sx="0" sy="0">
                    <a:srgbClr val="000000"/>
                  </a:outerShdw>
                </a:effectLst>
              </a:rPr>
              <a:t>clamouring </a:t>
            </a:r>
            <a:r>
              <a:rPr lang="en-ZA" dirty="0">
                <a:effectLst>
                  <a:outerShdw sx="0" sy="0">
                    <a:srgbClr val="000000"/>
                  </a:outerShdw>
                </a:effectLst>
              </a:rPr>
              <a:t>for more when her bottle is empty or wanting to nurse more often.</a:t>
            </a:r>
          </a:p>
          <a:p>
            <a:endParaRPr lang="en-ZA" dirty="0"/>
          </a:p>
        </p:txBody>
      </p:sp>
    </p:spTree>
    <p:extLst>
      <p:ext uri="{BB962C8B-B14F-4D97-AF65-F5344CB8AC3E}">
        <p14:creationId xmlns:p14="http://schemas.microsoft.com/office/powerpoint/2010/main" val="27835582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Beginning Solid </a:t>
            </a:r>
            <a:r>
              <a:rPr lang="en-GB" dirty="0" smtClean="0"/>
              <a:t>Foods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5" name="Content Placeholder 4"/>
          <p:cNvSpPr>
            <a:spLocks noGrp="1"/>
          </p:cNvSpPr>
          <p:nvPr>
            <p:ph sz="quarter" idx="1"/>
          </p:nvPr>
        </p:nvSpPr>
        <p:spPr/>
        <p:txBody>
          <a:bodyPr>
            <a:normAutofit lnSpcReduction="10000"/>
          </a:bodyPr>
          <a:lstStyle/>
          <a:p>
            <a:r>
              <a:rPr lang="en-ZA" dirty="0"/>
              <a:t>Give the baby one new food at a </a:t>
            </a:r>
            <a:r>
              <a:rPr lang="en-ZA" dirty="0" smtClean="0"/>
              <a:t>time</a:t>
            </a:r>
          </a:p>
          <a:p>
            <a:r>
              <a:rPr lang="en-ZA" dirty="0" smtClean="0"/>
              <a:t>Wait </a:t>
            </a:r>
            <a:r>
              <a:rPr lang="en-ZA" dirty="0"/>
              <a:t>a minimum of two to three days before starting another</a:t>
            </a:r>
          </a:p>
          <a:p>
            <a:r>
              <a:rPr lang="en-ZA" dirty="0"/>
              <a:t>After each new food, watch for any allergic reactions such as diarrhoea, rash, or </a:t>
            </a:r>
            <a:r>
              <a:rPr lang="en-ZA" dirty="0" smtClean="0"/>
              <a:t>vomiting</a:t>
            </a:r>
          </a:p>
          <a:p>
            <a:r>
              <a:rPr lang="en-ZA" dirty="0"/>
              <a:t>Within a few months of starting solid foods, you should offer the baby a variety of foods </a:t>
            </a:r>
            <a:endParaRPr lang="en-ZA" dirty="0" smtClean="0"/>
          </a:p>
          <a:p>
            <a:pPr lvl="1" fontAlgn="base"/>
            <a:r>
              <a:rPr lang="en-ZA" dirty="0">
                <a:effectLst>
                  <a:outerShdw sx="0" sy="0">
                    <a:srgbClr val="000000"/>
                  </a:outerShdw>
                </a:effectLst>
              </a:rPr>
              <a:t>Breast milk and/or formula</a:t>
            </a:r>
          </a:p>
          <a:p>
            <a:pPr lvl="1" fontAlgn="base"/>
            <a:r>
              <a:rPr lang="en-ZA" dirty="0">
                <a:effectLst>
                  <a:outerShdw sx="0" sy="0">
                    <a:srgbClr val="000000"/>
                  </a:outerShdw>
                </a:effectLst>
              </a:rPr>
              <a:t>Meats</a:t>
            </a:r>
          </a:p>
          <a:p>
            <a:pPr lvl="1" fontAlgn="base"/>
            <a:r>
              <a:rPr lang="en-ZA" dirty="0">
                <a:effectLst>
                  <a:outerShdw sx="0" sy="0">
                    <a:srgbClr val="000000"/>
                  </a:outerShdw>
                </a:effectLst>
              </a:rPr>
              <a:t>Cereal</a:t>
            </a:r>
          </a:p>
          <a:p>
            <a:pPr lvl="1" fontAlgn="base"/>
            <a:r>
              <a:rPr lang="en-ZA" dirty="0">
                <a:effectLst>
                  <a:outerShdw sx="0" sy="0">
                    <a:srgbClr val="000000"/>
                  </a:outerShdw>
                </a:effectLst>
              </a:rPr>
              <a:t>Vegetables</a:t>
            </a:r>
          </a:p>
          <a:p>
            <a:pPr lvl="1" fontAlgn="base"/>
            <a:r>
              <a:rPr lang="en-ZA" dirty="0">
                <a:effectLst>
                  <a:outerShdw sx="0" sy="0">
                    <a:srgbClr val="000000"/>
                  </a:outerShdw>
                </a:effectLst>
              </a:rPr>
              <a:t>Fruits</a:t>
            </a:r>
          </a:p>
          <a:p>
            <a:pPr lvl="1" fontAlgn="base"/>
            <a:r>
              <a:rPr lang="en-ZA" dirty="0">
                <a:effectLst>
                  <a:outerShdw sx="0" sy="0">
                    <a:srgbClr val="000000"/>
                  </a:outerShdw>
                </a:effectLst>
              </a:rPr>
              <a:t>Eggs and fish</a:t>
            </a:r>
          </a:p>
          <a:p>
            <a:endParaRPr lang="en-ZA" dirty="0"/>
          </a:p>
          <a:p>
            <a:endParaRPr lang="en-ZA"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5388429" y="3753296"/>
            <a:ext cx="2898230" cy="234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562143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Baby Feeding </a:t>
            </a:r>
            <a:r>
              <a:rPr lang="en-GB" dirty="0" smtClean="0"/>
              <a:t>Gear</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235</a:t>
            </a:fld>
            <a:endParaRPr lang="en-ZA" dirty="0"/>
          </a:p>
        </p:txBody>
      </p:sp>
      <p:sp>
        <p:nvSpPr>
          <p:cNvPr id="5" name="Content Placeholder 4"/>
          <p:cNvSpPr>
            <a:spLocks noGrp="1"/>
          </p:cNvSpPr>
          <p:nvPr>
            <p:ph sz="quarter" idx="1"/>
          </p:nvPr>
        </p:nvSpPr>
        <p:spPr/>
        <p:txBody>
          <a:bodyPr/>
          <a:lstStyle/>
          <a:p>
            <a:r>
              <a:rPr lang="en-ZA" dirty="0"/>
              <a:t>Small, soft-tipped spoons</a:t>
            </a:r>
          </a:p>
          <a:p>
            <a:pPr lvl="0" fontAlgn="base"/>
            <a:r>
              <a:rPr lang="en-ZA" dirty="0">
                <a:effectLst>
                  <a:outerShdw sx="0" sy="0">
                    <a:srgbClr val="000000"/>
                  </a:outerShdw>
                </a:effectLst>
              </a:rPr>
              <a:t>A high chair or other secure seat that holds the baby upright to eat</a:t>
            </a:r>
          </a:p>
          <a:p>
            <a:r>
              <a:rPr lang="en-ZA" dirty="0"/>
              <a:t>Plastic or other waterproof bibs</a:t>
            </a:r>
          </a:p>
          <a:p>
            <a:r>
              <a:rPr lang="en-ZA" dirty="0"/>
              <a:t>Unbreakable plates and bowls </a:t>
            </a:r>
          </a:p>
          <a:p>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838" y="3753296"/>
            <a:ext cx="3181849" cy="2268832"/>
          </a:xfrm>
          <a:prstGeom prst="rect">
            <a:avLst/>
          </a:prstGeom>
          <a:noFill/>
        </p:spPr>
      </p:pic>
    </p:spTree>
    <p:extLst>
      <p:ext uri="{BB962C8B-B14F-4D97-AF65-F5344CB8AC3E}">
        <p14:creationId xmlns:p14="http://schemas.microsoft.com/office/powerpoint/2010/main" val="30076392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Feeding Baby Solid Foods: </a:t>
            </a:r>
            <a:r>
              <a:rPr lang="en-GB" dirty="0" smtClean="0"/>
              <a:t/>
            </a:r>
            <a:br>
              <a:rPr lang="en-GB" dirty="0" smtClean="0"/>
            </a:br>
            <a:r>
              <a:rPr lang="en-GB" dirty="0" smtClean="0"/>
              <a:t>When </a:t>
            </a:r>
            <a:r>
              <a:rPr lang="en-GB" dirty="0"/>
              <a:t>to Move </a:t>
            </a:r>
            <a:r>
              <a:rPr lang="en-GB" dirty="0" smtClean="0"/>
              <a:t>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5" name="Content Placeholder 4"/>
          <p:cNvSpPr>
            <a:spLocks noGrp="1"/>
          </p:cNvSpPr>
          <p:nvPr>
            <p:ph sz="quarter" idx="1"/>
          </p:nvPr>
        </p:nvSpPr>
        <p:spPr/>
        <p:txBody>
          <a:bodyPr>
            <a:normAutofit lnSpcReduction="10000"/>
          </a:bodyPr>
          <a:lstStyle/>
          <a:p>
            <a:r>
              <a:rPr lang="en-ZA" dirty="0"/>
              <a:t>As babies develop more teeth and chewing skills, you can offer them foods with more texture</a:t>
            </a:r>
            <a:r>
              <a:rPr lang="en-ZA" dirty="0" smtClean="0"/>
              <a:t>:</a:t>
            </a:r>
          </a:p>
          <a:p>
            <a:r>
              <a:rPr lang="en-ZA" dirty="0" smtClean="0"/>
              <a:t> </a:t>
            </a:r>
            <a:r>
              <a:rPr lang="en-ZA" dirty="0"/>
              <a:t>Instead of pureeing veggies and fruits, try giving them in mashed-up form</a:t>
            </a:r>
            <a:r>
              <a:rPr lang="en-ZA" dirty="0" smtClean="0"/>
              <a:t>.</a:t>
            </a:r>
          </a:p>
          <a:p>
            <a:r>
              <a:rPr lang="en-ZA" dirty="0"/>
              <a:t>There’s no hard and fast age rule </a:t>
            </a:r>
          </a:p>
          <a:p>
            <a:r>
              <a:rPr lang="en-ZA" dirty="0"/>
              <a:t>Each time you introduce a new solid food, wait about three days to see if it causes an allergic reaction</a:t>
            </a:r>
          </a:p>
          <a:p>
            <a:r>
              <a:rPr lang="en-ZA" dirty="0"/>
              <a:t>If the baby has moved past purees, he/she can also begin to try other table foods, such as meats and </a:t>
            </a:r>
            <a:r>
              <a:rPr lang="en-ZA" dirty="0" smtClean="0"/>
              <a:t>poultry, eggs</a:t>
            </a:r>
            <a:r>
              <a:rPr lang="en-ZA" dirty="0"/>
              <a:t>, dairy products, and beans</a:t>
            </a:r>
          </a:p>
          <a:p>
            <a:r>
              <a:rPr lang="en-ZA" dirty="0"/>
              <a:t>Just cut or mash the food into a size and consistency that he/she can chew or gum.</a:t>
            </a:r>
          </a:p>
          <a:p>
            <a:endParaRPr lang="en-ZA" dirty="0"/>
          </a:p>
          <a:p>
            <a:endParaRPr lang="en-ZA" dirty="0"/>
          </a:p>
        </p:txBody>
      </p:sp>
    </p:spTree>
    <p:extLst>
      <p:ext uri="{BB962C8B-B14F-4D97-AF65-F5344CB8AC3E}">
        <p14:creationId xmlns:p14="http://schemas.microsoft.com/office/powerpoint/2010/main" val="1581288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Introducing Allergenic Foods to Babies and Food Allergies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5" name="Content Placeholder 4"/>
          <p:cNvSpPr>
            <a:spLocks noGrp="1"/>
          </p:cNvSpPr>
          <p:nvPr>
            <p:ph sz="quarter" idx="1"/>
          </p:nvPr>
        </p:nvSpPr>
        <p:spPr/>
        <p:txBody>
          <a:bodyPr/>
          <a:lstStyle/>
          <a:p>
            <a:r>
              <a:rPr lang="en-ZA" dirty="0"/>
              <a:t>Changes to how to introduce allergenic foods to the baby are slowly taking place. </a:t>
            </a:r>
            <a:endParaRPr lang="en-ZA" dirty="0" smtClean="0"/>
          </a:p>
          <a:p>
            <a:r>
              <a:rPr lang="en-ZA" dirty="0" smtClean="0"/>
              <a:t> </a:t>
            </a:r>
            <a:r>
              <a:rPr lang="en-ZA" dirty="0"/>
              <a:t>The advice of many paediatricians is not to give eggs and fish in the first year of life because of allergic reactions, </a:t>
            </a:r>
          </a:p>
          <a:p>
            <a:r>
              <a:rPr lang="en-ZA" dirty="0" smtClean="0"/>
              <a:t>There </a:t>
            </a:r>
            <a:r>
              <a:rPr lang="en-ZA" dirty="0"/>
              <a:t>is no evidence that introducing these nutrient-dense foods after 4 to 6 months of age determines whether the baby will be allergic to them. </a:t>
            </a:r>
          </a:p>
          <a:p>
            <a:endParaRPr lang="en-ZA" dirty="0"/>
          </a:p>
        </p:txBody>
      </p:sp>
      <p:pic>
        <p:nvPicPr>
          <p:cNvPr id="11266" name="Picture 2" descr="Fish Stock Photos, Pictures &amp; Royalty-Fre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304" y="4172892"/>
            <a:ext cx="3697968" cy="220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6604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7" name="Content Placeholder 6"/>
          <p:cNvSpPr>
            <a:spLocks noGrp="1"/>
          </p:cNvSpPr>
          <p:nvPr>
            <p:ph sz="quarter" idx="1"/>
          </p:nvPr>
        </p:nvSpPr>
        <p:spPr/>
        <p:txBody>
          <a:bodyPr/>
          <a:lstStyle/>
          <a:p>
            <a:r>
              <a:rPr lang="en-GB" dirty="0" smtClean="0"/>
              <a:t>Complete Formative Activity </a:t>
            </a:r>
            <a:r>
              <a:rPr lang="en-GB" dirty="0"/>
              <a:t>5</a:t>
            </a:r>
            <a:endParaRPr lang="en-GB" dirty="0" smtClean="0"/>
          </a:p>
          <a:p>
            <a:r>
              <a:rPr lang="en-GB" dirty="0" smtClean="0"/>
              <a:t>Homework – Knowledge Questions </a:t>
            </a:r>
            <a:endParaRPr lang="en-ZA" dirty="0"/>
          </a:p>
        </p:txBody>
      </p:sp>
    </p:spTree>
    <p:extLst>
      <p:ext uri="{BB962C8B-B14F-4D97-AF65-F5344CB8AC3E}">
        <p14:creationId xmlns:p14="http://schemas.microsoft.com/office/powerpoint/2010/main" val="203083855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Basic Child Knowledge</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6</a:t>
            </a:r>
            <a:br>
              <a:rPr lang="en-US" sz="4400" dirty="0"/>
            </a:br>
            <a:r>
              <a:rPr lang="en-ZA" dirty="0"/>
              <a:t>Basic Rights of Children</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239</a:t>
            </a:fld>
            <a:endParaRPr lang="en-ZA" dirty="0"/>
          </a:p>
        </p:txBody>
      </p:sp>
      <p:pic>
        <p:nvPicPr>
          <p:cNvPr id="6" name="Picture 5" descr="ec_i_outcomes_2.gif"/>
          <p:cNvPicPr/>
          <p:nvPr/>
        </p:nvPicPr>
        <p:blipFill>
          <a:blip r:embed="rId2" cstate="print">
            <a:extLst>
              <a:ext uri="{28A0092B-C50C-407E-A947-70E740481C1C}">
                <a14:useLocalDpi xmlns:a14="http://schemas.microsoft.com/office/drawing/2010/main" val="0"/>
              </a:ext>
            </a:extLst>
          </a:blip>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5467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Needs of </a:t>
            </a:r>
            <a:r>
              <a:rPr lang="en-ZA" dirty="0" smtClean="0"/>
              <a:t>Children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5" name="Content Placeholder 4"/>
          <p:cNvSpPr>
            <a:spLocks noGrp="1"/>
          </p:cNvSpPr>
          <p:nvPr>
            <p:ph sz="quarter" idx="1"/>
          </p:nvPr>
        </p:nvSpPr>
        <p:spPr/>
        <p:txBody>
          <a:bodyPr/>
          <a:lstStyle/>
          <a:p>
            <a:r>
              <a:rPr lang="en-ZA" dirty="0"/>
              <a:t>M</a:t>
            </a:r>
            <a:r>
              <a:rPr lang="en-ZA" dirty="0" smtClean="0"/>
              <a:t>ost </a:t>
            </a:r>
            <a:r>
              <a:rPr lang="en-ZA" dirty="0"/>
              <a:t>important purpose of a place of care is to provide care to children in the temporary absence of their </a:t>
            </a:r>
            <a:r>
              <a:rPr lang="en-ZA" dirty="0" smtClean="0"/>
              <a:t>parents.</a:t>
            </a:r>
          </a:p>
          <a:p>
            <a:r>
              <a:rPr lang="en-ZA" dirty="0" smtClean="0"/>
              <a:t>It </a:t>
            </a:r>
            <a:r>
              <a:rPr lang="en-ZA" dirty="0"/>
              <a:t>is the responsibility of a place of care to enhance the development of the child physically, mentally, psychologically, emotionally, morally, culturally and socially. </a:t>
            </a:r>
            <a:endParaRPr lang="en-ZA" dirty="0" smtClean="0"/>
          </a:p>
          <a:p>
            <a:r>
              <a:rPr lang="en-ZA" dirty="0" smtClean="0"/>
              <a:t>The </a:t>
            </a:r>
            <a:r>
              <a:rPr lang="en-ZA" dirty="0"/>
              <a:t>nature and standard of the care and education that a child receives during the first seven years of life is of crucial importance for his/her later development. </a:t>
            </a:r>
            <a:endParaRPr lang="en-ZA" dirty="0" smtClean="0"/>
          </a:p>
          <a:p>
            <a:r>
              <a:rPr lang="en-ZA" dirty="0" smtClean="0"/>
              <a:t>For </a:t>
            </a:r>
            <a:r>
              <a:rPr lang="en-ZA" dirty="0"/>
              <a:t>this reason it is of vital importance that the child should receive good quality care that meets all his/her needs.</a:t>
            </a:r>
          </a:p>
          <a:p>
            <a:endParaRPr lang="en-ZA" dirty="0"/>
          </a:p>
        </p:txBody>
      </p:sp>
    </p:spTree>
    <p:extLst>
      <p:ext uri="{BB962C8B-B14F-4D97-AF65-F5344CB8AC3E}">
        <p14:creationId xmlns:p14="http://schemas.microsoft.com/office/powerpoint/2010/main" val="254254301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Needs of Children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5" name="Content Placeholder 4"/>
          <p:cNvSpPr>
            <a:spLocks noGrp="1"/>
          </p:cNvSpPr>
          <p:nvPr>
            <p:ph sz="quarter" idx="1"/>
          </p:nvPr>
        </p:nvSpPr>
        <p:spPr/>
        <p:txBody>
          <a:bodyPr/>
          <a:lstStyle/>
          <a:p>
            <a:r>
              <a:rPr lang="en-ZA" dirty="0" smtClean="0"/>
              <a:t>An holistic </a:t>
            </a:r>
            <a:r>
              <a:rPr lang="en-ZA" dirty="0"/>
              <a:t>approach to early childhood development </a:t>
            </a:r>
            <a:r>
              <a:rPr lang="en-ZA" dirty="0" smtClean="0"/>
              <a:t>is required</a:t>
            </a:r>
          </a:p>
          <a:p>
            <a:r>
              <a:rPr lang="en-ZA" dirty="0"/>
              <a:t>The Department of Social Development has a responsibility to ensure that conditions are created for the optimum development of all children and their </a:t>
            </a:r>
            <a:r>
              <a:rPr lang="en-ZA" dirty="0" smtClean="0"/>
              <a:t>families</a:t>
            </a:r>
          </a:p>
          <a:p>
            <a:r>
              <a:rPr lang="en-ZA" dirty="0"/>
              <a:t>Programmes should be in place to </a:t>
            </a:r>
            <a:r>
              <a:rPr lang="en-ZA" dirty="0" smtClean="0"/>
              <a:t>accommodate disadvantaged </a:t>
            </a:r>
            <a:r>
              <a:rPr lang="en-ZA" dirty="0"/>
              <a:t>children and children with special needs </a:t>
            </a:r>
            <a:endParaRPr lang="en-ZA" dirty="0" smtClean="0"/>
          </a:p>
          <a:p>
            <a:r>
              <a:rPr lang="en-ZA" dirty="0"/>
              <a:t>R</a:t>
            </a:r>
            <a:r>
              <a:rPr lang="en-ZA" dirty="0" smtClean="0"/>
              <a:t>esponsibility </a:t>
            </a:r>
            <a:r>
              <a:rPr lang="en-ZA" dirty="0"/>
              <a:t>of places of care is to educate children about their rights and responsibilities </a:t>
            </a:r>
          </a:p>
          <a:p>
            <a:endParaRPr lang="en-ZA" dirty="0"/>
          </a:p>
        </p:txBody>
      </p:sp>
    </p:spTree>
    <p:extLst>
      <p:ext uri="{BB962C8B-B14F-4D97-AF65-F5344CB8AC3E}">
        <p14:creationId xmlns:p14="http://schemas.microsoft.com/office/powerpoint/2010/main" val="139372776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Needs of Children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5" name="Content Placeholder 4"/>
          <p:cNvSpPr>
            <a:spLocks noGrp="1"/>
          </p:cNvSpPr>
          <p:nvPr>
            <p:ph sz="quarter" idx="1"/>
          </p:nvPr>
        </p:nvSpPr>
        <p:spPr/>
        <p:txBody>
          <a:bodyPr/>
          <a:lstStyle/>
          <a:p>
            <a:r>
              <a:rPr lang="en-ZA" dirty="0"/>
              <a:t>Children have the right to </a:t>
            </a:r>
            <a:r>
              <a:rPr lang="en-ZA" dirty="0" smtClean="0"/>
              <a:t>be</a:t>
            </a:r>
          </a:p>
          <a:p>
            <a:pPr lvl="1"/>
            <a:r>
              <a:rPr lang="en-ZA" dirty="0" smtClean="0"/>
              <a:t>listened </a:t>
            </a:r>
            <a:r>
              <a:rPr lang="en-ZA" dirty="0"/>
              <a:t>to, </a:t>
            </a:r>
            <a:endParaRPr lang="en-ZA" dirty="0" smtClean="0"/>
          </a:p>
          <a:p>
            <a:pPr lvl="1"/>
            <a:r>
              <a:rPr lang="en-ZA" dirty="0" smtClean="0"/>
              <a:t>respected</a:t>
            </a:r>
            <a:r>
              <a:rPr lang="en-ZA" dirty="0"/>
              <a:t>, </a:t>
            </a:r>
            <a:endParaRPr lang="en-ZA" dirty="0" smtClean="0"/>
          </a:p>
          <a:p>
            <a:pPr lvl="1"/>
            <a:r>
              <a:rPr lang="en-ZA" dirty="0" smtClean="0"/>
              <a:t>protected</a:t>
            </a:r>
            <a:r>
              <a:rPr lang="en-ZA" dirty="0"/>
              <a:t>, </a:t>
            </a:r>
            <a:endParaRPr lang="en-ZA" dirty="0" smtClean="0"/>
          </a:p>
          <a:p>
            <a:pPr lvl="1"/>
            <a:r>
              <a:rPr lang="en-ZA" dirty="0" smtClean="0"/>
              <a:t>educated </a:t>
            </a:r>
            <a:r>
              <a:rPr lang="en-ZA" dirty="0"/>
              <a:t>and </a:t>
            </a:r>
            <a:endParaRPr lang="en-ZA" dirty="0" smtClean="0"/>
          </a:p>
          <a:p>
            <a:pPr lvl="1"/>
            <a:r>
              <a:rPr lang="en-ZA" dirty="0" smtClean="0"/>
              <a:t>cared </a:t>
            </a:r>
            <a:r>
              <a:rPr lang="en-ZA" dirty="0"/>
              <a:t>for. </a:t>
            </a:r>
            <a:endParaRPr lang="en-ZA" dirty="0" smtClean="0"/>
          </a:p>
          <a:p>
            <a:r>
              <a:rPr lang="en-ZA" dirty="0" smtClean="0"/>
              <a:t>Children </a:t>
            </a:r>
            <a:r>
              <a:rPr lang="en-ZA" dirty="0"/>
              <a:t>also have responsibilities towards others. </a:t>
            </a:r>
            <a:endParaRPr lang="en-ZA" dirty="0" smtClean="0"/>
          </a:p>
          <a:p>
            <a:r>
              <a:rPr lang="en-ZA" dirty="0" smtClean="0"/>
              <a:t>They </a:t>
            </a:r>
            <a:r>
              <a:rPr lang="en-ZA" dirty="0"/>
              <a:t>have to be educated on this responsibility, which includes to listen to others, care for and respect their peers, siblings, care-givers, parents and other members of the community. </a:t>
            </a:r>
          </a:p>
        </p:txBody>
      </p:sp>
      <p:pic>
        <p:nvPicPr>
          <p:cNvPr id="12290" name="Picture 2" descr="Free Law Cliparts, Download Free Clip Art, Free Clip Art 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132" y="1032456"/>
            <a:ext cx="3012168" cy="252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28545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United Nations Convention on the Rights of the </a:t>
            </a:r>
            <a:r>
              <a:rPr lang="en-GB" dirty="0" smtClean="0"/>
              <a:t>Child</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5" name="Content Placeholder 4"/>
          <p:cNvSpPr>
            <a:spLocks noGrp="1"/>
          </p:cNvSpPr>
          <p:nvPr>
            <p:ph sz="quarter" idx="1"/>
          </p:nvPr>
        </p:nvSpPr>
        <p:spPr/>
        <p:txBody>
          <a:bodyPr/>
          <a:lstStyle/>
          <a:p>
            <a:r>
              <a:rPr lang="en-ZA" dirty="0"/>
              <a:t>Children need special protection and care</a:t>
            </a:r>
            <a:endParaRPr lang="en-ZA" dirty="0" smtClean="0"/>
          </a:p>
          <a:p>
            <a:r>
              <a:rPr lang="en-ZA" dirty="0" smtClean="0"/>
              <a:t>All </a:t>
            </a:r>
            <a:r>
              <a:rPr lang="en-ZA" dirty="0"/>
              <a:t>children deserve equal treatment and opportunities in life. </a:t>
            </a:r>
            <a:endParaRPr lang="en-ZA" dirty="0" smtClean="0"/>
          </a:p>
          <a:p>
            <a:r>
              <a:rPr lang="en-ZA" dirty="0" smtClean="0"/>
              <a:t>All </a:t>
            </a:r>
            <a:r>
              <a:rPr lang="en-ZA" dirty="0"/>
              <a:t>children deserve good education, health care and protection against abuse and neglect. </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2844212" y="3302711"/>
            <a:ext cx="3326179" cy="2790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214574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Constitution of South Africa </a:t>
            </a:r>
            <a:r>
              <a:rPr lang="en-ZA" dirty="0" smtClean="0"/>
              <a:t/>
            </a:r>
            <a:br>
              <a:rPr lang="en-ZA" dirty="0" smtClean="0"/>
            </a:br>
            <a:r>
              <a:rPr lang="en-ZA" dirty="0" smtClean="0"/>
              <a:t>Child </a:t>
            </a:r>
            <a:r>
              <a:rPr lang="en-ZA" dirty="0"/>
              <a:t>Care Act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5" name="Content Placeholder 4"/>
          <p:cNvSpPr>
            <a:spLocks noGrp="1"/>
          </p:cNvSpPr>
          <p:nvPr>
            <p:ph sz="quarter" idx="1"/>
          </p:nvPr>
        </p:nvSpPr>
        <p:spPr>
          <a:xfrm>
            <a:off x="467544" y="1413296"/>
            <a:ext cx="8219256" cy="5288112"/>
          </a:xfrm>
        </p:spPr>
        <p:txBody>
          <a:bodyPr>
            <a:normAutofit fontScale="70000" lnSpcReduction="20000"/>
          </a:bodyPr>
          <a:lstStyle/>
          <a:p>
            <a:pPr lvl="1"/>
            <a:r>
              <a:rPr lang="en-ZA" dirty="0"/>
              <a:t>T</a:t>
            </a:r>
            <a:r>
              <a:rPr lang="en-ZA" dirty="0" smtClean="0"/>
              <a:t>o </a:t>
            </a:r>
            <a:r>
              <a:rPr lang="en-ZA" dirty="0"/>
              <a:t>a name and a nationality from birth; </a:t>
            </a:r>
          </a:p>
          <a:p>
            <a:pPr lvl="1"/>
            <a:r>
              <a:rPr lang="en-ZA" dirty="0"/>
              <a:t>T</a:t>
            </a:r>
            <a:r>
              <a:rPr lang="en-ZA" dirty="0" smtClean="0"/>
              <a:t>o </a:t>
            </a:r>
            <a:r>
              <a:rPr lang="en-ZA" dirty="0"/>
              <a:t>family care or parental care, or to appropriate alternative care when removed from the family environment; </a:t>
            </a:r>
          </a:p>
          <a:p>
            <a:pPr lvl="1"/>
            <a:r>
              <a:rPr lang="en-ZA" dirty="0"/>
              <a:t>T</a:t>
            </a:r>
            <a:r>
              <a:rPr lang="en-ZA" dirty="0" smtClean="0"/>
              <a:t>o </a:t>
            </a:r>
            <a:r>
              <a:rPr lang="en-ZA" dirty="0"/>
              <a:t>basic nutrition, shelter, basic health care services and social services; </a:t>
            </a:r>
          </a:p>
          <a:p>
            <a:pPr lvl="1"/>
            <a:r>
              <a:rPr lang="en-ZA" dirty="0"/>
              <a:t>T</a:t>
            </a:r>
            <a:r>
              <a:rPr lang="en-ZA" dirty="0" smtClean="0"/>
              <a:t>o </a:t>
            </a:r>
            <a:r>
              <a:rPr lang="en-ZA" dirty="0"/>
              <a:t>be protected from maltreatment, neglect, abuse or degradation; </a:t>
            </a:r>
          </a:p>
          <a:p>
            <a:pPr lvl="1"/>
            <a:r>
              <a:rPr lang="en-ZA" dirty="0" smtClean="0"/>
              <a:t>To </a:t>
            </a:r>
            <a:r>
              <a:rPr lang="en-ZA" dirty="0"/>
              <a:t>be protected from exploitative labour practices; </a:t>
            </a:r>
          </a:p>
          <a:p>
            <a:pPr lvl="1"/>
            <a:r>
              <a:rPr lang="en-ZA" dirty="0"/>
              <a:t>N</a:t>
            </a:r>
            <a:r>
              <a:rPr lang="en-ZA" dirty="0" smtClean="0"/>
              <a:t>ot </a:t>
            </a:r>
            <a:r>
              <a:rPr lang="en-ZA" dirty="0"/>
              <a:t>to be required or permitted to perform work or provide services that ­</a:t>
            </a:r>
          </a:p>
          <a:p>
            <a:pPr lvl="2"/>
            <a:r>
              <a:rPr lang="en-ZA" dirty="0"/>
              <a:t>  are inappropriate for a person of that child's age; or </a:t>
            </a:r>
          </a:p>
          <a:p>
            <a:pPr lvl="2"/>
            <a:r>
              <a:rPr lang="en-ZA" dirty="0"/>
              <a:t>  place at risk the child's well-being, education, physical or mental health or spiritual, moral or social development; </a:t>
            </a:r>
          </a:p>
          <a:p>
            <a:pPr lvl="1"/>
            <a:r>
              <a:rPr lang="en-ZA" dirty="0"/>
              <a:t>N</a:t>
            </a:r>
            <a:r>
              <a:rPr lang="en-ZA" dirty="0" smtClean="0"/>
              <a:t>ot </a:t>
            </a:r>
            <a:r>
              <a:rPr lang="en-ZA" dirty="0"/>
              <a:t>to be detained except as a measure of last resort, in which case, in addition to the rights a child enjoys under sections 12 and 35, the child may be detained only for the shortest appropriate period of time, and has the right to be </a:t>
            </a:r>
            <a:r>
              <a:rPr lang="en-ZA" sz="3200" dirty="0"/>
              <a:t>­</a:t>
            </a:r>
            <a:endParaRPr lang="en-ZA" dirty="0"/>
          </a:p>
          <a:p>
            <a:pPr lvl="2"/>
            <a:r>
              <a:rPr lang="en-ZA" sz="3200" dirty="0"/>
              <a:t> </a:t>
            </a:r>
            <a:r>
              <a:rPr lang="en-ZA" dirty="0"/>
              <a:t>kept separately from detained persons over the age of 18 years; and </a:t>
            </a:r>
          </a:p>
          <a:p>
            <a:pPr lvl="2"/>
            <a:r>
              <a:rPr lang="en-ZA" dirty="0"/>
              <a:t>treated in a manner, and kept in conditions, that take account of the child's age; </a:t>
            </a:r>
          </a:p>
          <a:p>
            <a:pPr lvl="1"/>
            <a:r>
              <a:rPr lang="en-ZA" dirty="0"/>
              <a:t>T</a:t>
            </a:r>
            <a:r>
              <a:rPr lang="en-ZA" dirty="0" smtClean="0"/>
              <a:t>o </a:t>
            </a:r>
            <a:r>
              <a:rPr lang="en-ZA" dirty="0"/>
              <a:t>have a legal practitioner assigned to the child by the state, and at state expense, in civil proceedings affecting the child, if substantial injustice would otherwise result; and </a:t>
            </a:r>
          </a:p>
          <a:p>
            <a:pPr lvl="1"/>
            <a:r>
              <a:rPr lang="en-ZA" dirty="0"/>
              <a:t>N</a:t>
            </a:r>
            <a:r>
              <a:rPr lang="en-ZA" dirty="0" smtClean="0"/>
              <a:t>ot </a:t>
            </a:r>
            <a:r>
              <a:rPr lang="en-ZA" dirty="0"/>
              <a:t>to be used directly in armed conflict, and to be protected in times of armed conflict</a:t>
            </a:r>
            <a:r>
              <a:rPr lang="en-ZA" dirty="0" smtClean="0"/>
              <a:t>.</a:t>
            </a:r>
            <a:endParaRPr lang="en-ZA" dirty="0"/>
          </a:p>
        </p:txBody>
      </p:sp>
    </p:spTree>
    <p:extLst>
      <p:ext uri="{BB962C8B-B14F-4D97-AF65-F5344CB8AC3E}">
        <p14:creationId xmlns:p14="http://schemas.microsoft.com/office/powerpoint/2010/main" val="46238860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artoon Image Of Law Icon. Judge Gavel Symbol Royalty Fre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687" y="778638"/>
            <a:ext cx="3247349" cy="2390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General Rights of </a:t>
            </a:r>
            <a:r>
              <a:rPr lang="en-GB" dirty="0" smtClean="0"/>
              <a:t>Children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245</a:t>
            </a:fld>
            <a:endParaRPr lang="en-ZA" dirty="0"/>
          </a:p>
        </p:txBody>
      </p:sp>
      <p:sp>
        <p:nvSpPr>
          <p:cNvPr id="5" name="Content Placeholder 4"/>
          <p:cNvSpPr>
            <a:spLocks noGrp="1"/>
          </p:cNvSpPr>
          <p:nvPr>
            <p:ph sz="quarter" idx="1"/>
          </p:nvPr>
        </p:nvSpPr>
        <p:spPr/>
        <p:txBody>
          <a:bodyPr>
            <a:normAutofit fontScale="77500" lnSpcReduction="20000"/>
          </a:bodyPr>
          <a:lstStyle/>
          <a:p>
            <a:r>
              <a:rPr lang="en-ZA" dirty="0"/>
              <a:t>The Right to Life</a:t>
            </a:r>
          </a:p>
          <a:p>
            <a:r>
              <a:rPr lang="en-ZA" dirty="0"/>
              <a:t>The Right to Health and Health Care</a:t>
            </a:r>
          </a:p>
          <a:p>
            <a:r>
              <a:rPr lang="en-ZA" dirty="0"/>
              <a:t>The Right to Social Security</a:t>
            </a:r>
          </a:p>
          <a:p>
            <a:r>
              <a:rPr lang="en-ZA" dirty="0"/>
              <a:t>The Right to Family Life</a:t>
            </a:r>
          </a:p>
          <a:p>
            <a:r>
              <a:rPr lang="en-ZA" dirty="0"/>
              <a:t>The Right to Identity, Nationality and Refuge</a:t>
            </a:r>
          </a:p>
          <a:p>
            <a:r>
              <a:rPr lang="en-ZA" dirty="0"/>
              <a:t>The Right to Protection against Abuse and Neglect  </a:t>
            </a:r>
          </a:p>
          <a:p>
            <a:r>
              <a:rPr lang="en-ZA" dirty="0"/>
              <a:t>Protection Against Degrading Punishment</a:t>
            </a:r>
          </a:p>
          <a:p>
            <a:r>
              <a:rPr lang="en-ZA" dirty="0"/>
              <a:t>Protection against Sexual Exploitation and Sexual Abuse </a:t>
            </a:r>
          </a:p>
          <a:p>
            <a:r>
              <a:rPr lang="en-ZA" dirty="0"/>
              <a:t>Protection against Harmful Substances and Exploitation</a:t>
            </a:r>
          </a:p>
          <a:p>
            <a:r>
              <a:rPr lang="en-ZA" dirty="0"/>
              <a:t>The Right to Education</a:t>
            </a:r>
          </a:p>
          <a:p>
            <a:r>
              <a:rPr lang="en-ZA" dirty="0"/>
              <a:t>The right to Recreation</a:t>
            </a:r>
          </a:p>
          <a:p>
            <a:r>
              <a:rPr lang="en-ZA" dirty="0"/>
              <a:t>The Rights of Children with Disabilities / Special Needs</a:t>
            </a:r>
          </a:p>
          <a:p>
            <a:r>
              <a:rPr lang="en-ZA" dirty="0"/>
              <a:t>The Right to Privacy</a:t>
            </a:r>
          </a:p>
          <a:p>
            <a:r>
              <a:rPr lang="en-ZA" dirty="0"/>
              <a:t>The Right to Freedom of Expression, Thought, Conscience and Religion</a:t>
            </a:r>
          </a:p>
          <a:p>
            <a:r>
              <a:rPr lang="en-ZA" dirty="0"/>
              <a:t>The Right for Association and Peaceful Assembly</a:t>
            </a:r>
          </a:p>
          <a:p>
            <a:endParaRPr lang="en-ZA" dirty="0"/>
          </a:p>
        </p:txBody>
      </p:sp>
    </p:spTree>
    <p:extLst>
      <p:ext uri="{BB962C8B-B14F-4D97-AF65-F5344CB8AC3E}">
        <p14:creationId xmlns:p14="http://schemas.microsoft.com/office/powerpoint/2010/main" val="63243787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Suspected Violation of a Child’s </a:t>
            </a:r>
            <a:r>
              <a:rPr lang="en-GB" dirty="0" smtClean="0"/>
              <a:t>Rights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5" name="Content Placeholder 4"/>
          <p:cNvSpPr>
            <a:spLocks noGrp="1"/>
          </p:cNvSpPr>
          <p:nvPr>
            <p:ph sz="quarter" idx="1"/>
          </p:nvPr>
        </p:nvSpPr>
        <p:spPr/>
        <p:txBody>
          <a:bodyPr/>
          <a:lstStyle/>
          <a:p>
            <a:r>
              <a:rPr lang="en-ZA" dirty="0"/>
              <a:t>L</a:t>
            </a:r>
            <a:r>
              <a:rPr lang="en-ZA" dirty="0" smtClean="0"/>
              <a:t>egal </a:t>
            </a:r>
            <a:r>
              <a:rPr lang="en-ZA" dirty="0"/>
              <a:t>responsibility </a:t>
            </a:r>
            <a:r>
              <a:rPr lang="en-ZA" dirty="0" smtClean="0"/>
              <a:t>care centres </a:t>
            </a:r>
            <a:r>
              <a:rPr lang="en-ZA" dirty="0"/>
              <a:t>to report such violation, or suspected violation.  </a:t>
            </a:r>
            <a:endParaRPr lang="en-ZA" dirty="0" smtClean="0"/>
          </a:p>
          <a:p>
            <a:r>
              <a:rPr lang="en-ZA" dirty="0" smtClean="0"/>
              <a:t>Warning </a:t>
            </a:r>
            <a:r>
              <a:rPr lang="en-ZA" dirty="0"/>
              <a:t>signs of possible abuse are:</a:t>
            </a:r>
          </a:p>
          <a:p>
            <a:pPr lvl="1" fontAlgn="base"/>
            <a:r>
              <a:rPr lang="en-ZA" dirty="0">
                <a:effectLst>
                  <a:outerShdw sx="0" sy="0">
                    <a:srgbClr val="000000"/>
                  </a:outerShdw>
                </a:effectLst>
              </a:rPr>
              <a:t>Physical signs such as bruising, head injuries, broken bones or malnutrition.</a:t>
            </a:r>
          </a:p>
          <a:p>
            <a:pPr lvl="1" fontAlgn="base"/>
            <a:r>
              <a:rPr lang="en-ZA" dirty="0">
                <a:effectLst>
                  <a:outerShdw sx="0" sy="0">
                    <a:srgbClr val="000000"/>
                  </a:outerShdw>
                </a:effectLst>
              </a:rPr>
              <a:t>Change in behaviour such as not going to school, withdrawal, poor concentration, fear, anxiety, suicidal or self-harming behaviour.</a:t>
            </a:r>
          </a:p>
          <a:p>
            <a:pPr lvl="1" fontAlgn="base"/>
            <a:r>
              <a:rPr lang="en-ZA" dirty="0">
                <a:effectLst>
                  <a:outerShdw sx="0" sy="0">
                    <a:srgbClr val="000000"/>
                  </a:outerShdw>
                </a:effectLst>
              </a:rPr>
              <a:t>Other signs such as obsessions, inappropriate sexual behaviour, inappropriate anger, bed-wetting and difficultly sleeping, or changes in eating.</a:t>
            </a:r>
          </a:p>
          <a:p>
            <a:endParaRPr lang="en-ZA" dirty="0"/>
          </a:p>
        </p:txBody>
      </p:sp>
    </p:spTree>
    <p:extLst>
      <p:ext uri="{BB962C8B-B14F-4D97-AF65-F5344CB8AC3E}">
        <p14:creationId xmlns:p14="http://schemas.microsoft.com/office/powerpoint/2010/main" val="387228229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Suspected Violation of a Child’s Rights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5" name="Content Placeholder 4"/>
          <p:cNvSpPr>
            <a:spLocks noGrp="1"/>
          </p:cNvSpPr>
          <p:nvPr>
            <p:ph sz="quarter" idx="1"/>
          </p:nvPr>
        </p:nvSpPr>
        <p:spPr/>
        <p:txBody>
          <a:bodyPr/>
          <a:lstStyle/>
          <a:p>
            <a:r>
              <a:rPr lang="en-ZA" dirty="0"/>
              <a:t>If a child reports child abuse to a carer in a centre, he/she should respond in the following way:</a:t>
            </a:r>
          </a:p>
          <a:p>
            <a:pPr lvl="1" fontAlgn="base"/>
            <a:r>
              <a:rPr lang="en-ZA" dirty="0">
                <a:effectLst>
                  <a:outerShdw sx="0" sy="0">
                    <a:srgbClr val="000000"/>
                  </a:outerShdw>
                </a:effectLst>
              </a:rPr>
              <a:t>Believe the child.</a:t>
            </a:r>
          </a:p>
          <a:p>
            <a:pPr lvl="1" fontAlgn="base"/>
            <a:r>
              <a:rPr lang="en-ZA" dirty="0">
                <a:effectLst>
                  <a:outerShdw sx="0" sy="0">
                    <a:srgbClr val="000000"/>
                  </a:outerShdw>
                </a:effectLst>
              </a:rPr>
              <a:t>Thank the child for having courage to talk to you.</a:t>
            </a:r>
          </a:p>
          <a:p>
            <a:pPr lvl="1" fontAlgn="base"/>
            <a:r>
              <a:rPr lang="en-ZA" dirty="0">
                <a:effectLst>
                  <a:outerShdw sx="0" sy="0">
                    <a:srgbClr val="000000"/>
                  </a:outerShdw>
                </a:effectLst>
              </a:rPr>
              <a:t>Tell the child that it was not his or her fault.</a:t>
            </a:r>
          </a:p>
          <a:p>
            <a:pPr lvl="1"/>
            <a:r>
              <a:rPr lang="en-ZA" dirty="0"/>
              <a:t>Explain confidentiality – that although the child has disclosed in confidence, you as the adult need to report to the right </a:t>
            </a:r>
            <a:r>
              <a:rPr lang="en-ZA" dirty="0" smtClean="0"/>
              <a:t>authority</a:t>
            </a:r>
          </a:p>
          <a:p>
            <a:pPr lvl="1"/>
            <a:r>
              <a:rPr lang="en-ZA" dirty="0">
                <a:effectLst>
                  <a:outerShdw sx="0" sy="0">
                    <a:srgbClr val="000000"/>
                  </a:outerShdw>
                </a:effectLst>
              </a:rPr>
              <a:t>Reassure them you will find support for them</a:t>
            </a:r>
          </a:p>
          <a:p>
            <a:endParaRPr lang="en-ZA" dirty="0"/>
          </a:p>
        </p:txBody>
      </p:sp>
    </p:spTree>
    <p:extLst>
      <p:ext uri="{BB962C8B-B14F-4D97-AF65-F5344CB8AC3E}">
        <p14:creationId xmlns:p14="http://schemas.microsoft.com/office/powerpoint/2010/main" val="404906193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e Content Police Authority Clip Art - Police Officer Fa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846" y="1413296"/>
            <a:ext cx="3893911" cy="3101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ZA" dirty="0"/>
              <a:t>The Procedures to Report Abuse or Suspected Abuse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5" name="Content Placeholder 4"/>
          <p:cNvSpPr>
            <a:spLocks noGrp="1"/>
          </p:cNvSpPr>
          <p:nvPr>
            <p:ph sz="quarter" idx="1"/>
          </p:nvPr>
        </p:nvSpPr>
        <p:spPr>
          <a:xfrm>
            <a:off x="467544" y="1413296"/>
            <a:ext cx="5753642" cy="4680000"/>
          </a:xfrm>
        </p:spPr>
        <p:txBody>
          <a:bodyPr>
            <a:normAutofit lnSpcReduction="10000"/>
          </a:bodyPr>
          <a:lstStyle/>
          <a:p>
            <a:r>
              <a:rPr lang="en-ZA" dirty="0"/>
              <a:t>The following information will be required:</a:t>
            </a:r>
          </a:p>
          <a:p>
            <a:pPr lvl="1" fontAlgn="base"/>
            <a:r>
              <a:rPr lang="en-ZA" dirty="0">
                <a:effectLst>
                  <a:outerShdw sx="0" sy="0">
                    <a:srgbClr val="000000"/>
                  </a:outerShdw>
                </a:effectLst>
              </a:rPr>
              <a:t>Name, surname and age of the child. </a:t>
            </a:r>
          </a:p>
          <a:p>
            <a:pPr lvl="1" fontAlgn="base"/>
            <a:r>
              <a:rPr lang="en-ZA" dirty="0">
                <a:effectLst>
                  <a:outerShdw sx="0" sy="0">
                    <a:srgbClr val="000000"/>
                  </a:outerShdw>
                </a:effectLst>
              </a:rPr>
              <a:t>Physical address or contact details of the child. </a:t>
            </a:r>
          </a:p>
          <a:p>
            <a:pPr lvl="1" fontAlgn="base"/>
            <a:r>
              <a:rPr lang="en-ZA" dirty="0">
                <a:effectLst>
                  <a:outerShdw sx="0" sy="0">
                    <a:srgbClr val="000000"/>
                  </a:outerShdw>
                </a:effectLst>
              </a:rPr>
              <a:t>Information on parents or care giver details. </a:t>
            </a:r>
          </a:p>
          <a:p>
            <a:pPr lvl="1" fontAlgn="base"/>
            <a:r>
              <a:rPr lang="en-ZA" dirty="0">
                <a:effectLst>
                  <a:outerShdw sx="0" sy="0">
                    <a:srgbClr val="000000"/>
                  </a:outerShdw>
                </a:effectLst>
              </a:rPr>
              <a:t>The type of abuse you suspect has occurred, and any other details you have (without investigating the abuse). </a:t>
            </a:r>
          </a:p>
          <a:p>
            <a:pPr lvl="1" fontAlgn="base"/>
            <a:r>
              <a:rPr lang="en-ZA" dirty="0">
                <a:effectLst>
                  <a:outerShdw sx="0" sy="0">
                    <a:srgbClr val="000000"/>
                  </a:outerShdw>
                </a:effectLst>
              </a:rPr>
              <a:t>The details of the person reporting the abuse, anonymous reports will be accepted and investigated.</a:t>
            </a:r>
          </a:p>
          <a:p>
            <a:endParaRPr lang="en-ZA" dirty="0"/>
          </a:p>
        </p:txBody>
      </p:sp>
    </p:spTree>
    <p:extLst>
      <p:ext uri="{BB962C8B-B14F-4D97-AF65-F5344CB8AC3E}">
        <p14:creationId xmlns:p14="http://schemas.microsoft.com/office/powerpoint/2010/main" val="76762301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Procedures to Report Abuse or Suspected Abuse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5" name="Content Placeholder 4"/>
          <p:cNvSpPr>
            <a:spLocks noGrp="1"/>
          </p:cNvSpPr>
          <p:nvPr>
            <p:ph sz="quarter" idx="1"/>
          </p:nvPr>
        </p:nvSpPr>
        <p:spPr/>
        <p:txBody>
          <a:bodyPr/>
          <a:lstStyle/>
          <a:p>
            <a:r>
              <a:rPr lang="en-ZA" b="1" dirty="0"/>
              <a:t>Who to report to:</a:t>
            </a:r>
            <a:endParaRPr lang="en-ZA" dirty="0"/>
          </a:p>
          <a:p>
            <a:pPr lvl="1" fontAlgn="base"/>
            <a:r>
              <a:rPr lang="en-ZA" dirty="0">
                <a:effectLst>
                  <a:outerShdw sx="0" sy="0">
                    <a:srgbClr val="000000"/>
                  </a:outerShdw>
                </a:effectLst>
              </a:rPr>
              <a:t>Social worker (Social Development) - 0800 60 10 11</a:t>
            </a:r>
          </a:p>
          <a:p>
            <a:pPr lvl="1" fontAlgn="base"/>
            <a:r>
              <a:rPr lang="en-ZA" dirty="0" err="1">
                <a:effectLst>
                  <a:outerShdw sx="0" sy="0">
                    <a:srgbClr val="000000"/>
                  </a:outerShdw>
                </a:effectLst>
              </a:rPr>
              <a:t>Childline</a:t>
            </a:r>
            <a:r>
              <a:rPr lang="en-ZA" dirty="0">
                <a:effectLst>
                  <a:outerShdw sx="0" sy="0">
                    <a:srgbClr val="000000"/>
                  </a:outerShdw>
                </a:effectLst>
              </a:rPr>
              <a:t> - 08000 55 555</a:t>
            </a:r>
          </a:p>
          <a:p>
            <a:pPr lvl="1" fontAlgn="base"/>
            <a:r>
              <a:rPr lang="en-ZA" dirty="0">
                <a:effectLst>
                  <a:outerShdw sx="0" sy="0">
                    <a:srgbClr val="000000"/>
                  </a:outerShdw>
                </a:effectLst>
              </a:rPr>
              <a:t>Police station - 10111 / 08600 10 111</a:t>
            </a:r>
          </a:p>
          <a:p>
            <a:pPr lvl="1" fontAlgn="base"/>
            <a:r>
              <a:rPr lang="en-ZA" dirty="0">
                <a:effectLst>
                  <a:outerShdw sx="0" sy="0">
                    <a:srgbClr val="000000"/>
                  </a:outerShdw>
                </a:effectLst>
              </a:rPr>
              <a:t>For human trafficking - 0800 555 999</a:t>
            </a:r>
          </a:p>
          <a:p>
            <a:endParaRPr lang="en-ZA" dirty="0"/>
          </a:p>
        </p:txBody>
      </p:sp>
      <p:pic>
        <p:nvPicPr>
          <p:cNvPr id="6" name="Picture 2" descr="Telephone Clip Art Black And White | Clipart Panda - Free Clip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917" y="3720639"/>
            <a:ext cx="1820182" cy="218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9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7" name="Content Placeholder 6"/>
          <p:cNvSpPr>
            <a:spLocks noGrp="1"/>
          </p:cNvSpPr>
          <p:nvPr>
            <p:ph sz="quarter" idx="1"/>
          </p:nvPr>
        </p:nvSpPr>
        <p:spPr/>
        <p:txBody>
          <a:bodyPr/>
          <a:lstStyle/>
          <a:p>
            <a:r>
              <a:rPr lang="en-GB" dirty="0" smtClean="0"/>
              <a:t>Complete Formative Activity 6</a:t>
            </a:r>
          </a:p>
        </p:txBody>
      </p:sp>
    </p:spTree>
    <p:extLst>
      <p:ext uri="{BB962C8B-B14F-4D97-AF65-F5344CB8AC3E}">
        <p14:creationId xmlns:p14="http://schemas.microsoft.com/office/powerpoint/2010/main" val="508873067"/>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Summative Assessment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7" name="Content Placeholder 6"/>
          <p:cNvSpPr>
            <a:spLocks noGrp="1"/>
          </p:cNvSpPr>
          <p:nvPr>
            <p:ph sz="quarter" idx="1"/>
          </p:nvPr>
        </p:nvSpPr>
        <p:spPr/>
        <p:txBody>
          <a:bodyPr/>
          <a:lstStyle/>
          <a:p>
            <a:r>
              <a:rPr lang="en-GB" dirty="0" smtClean="0"/>
              <a:t>Complete </a:t>
            </a:r>
            <a:r>
              <a:rPr lang="en-GB" dirty="0"/>
              <a:t>Knowledge Questions </a:t>
            </a:r>
          </a:p>
          <a:p>
            <a:r>
              <a:rPr lang="en-GB" dirty="0" smtClean="0"/>
              <a:t>Complete workplace activities</a:t>
            </a:r>
            <a:endParaRPr lang="en-ZA" dirty="0"/>
          </a:p>
        </p:txBody>
      </p:sp>
    </p:spTree>
    <p:extLst>
      <p:ext uri="{BB962C8B-B14F-4D97-AF65-F5344CB8AC3E}">
        <p14:creationId xmlns:p14="http://schemas.microsoft.com/office/powerpoint/2010/main" val="2441465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
        <p:nvSpPr>
          <p:cNvPr id="6" name="TextBox 5"/>
          <p:cNvSpPr txBox="1"/>
          <p:nvPr/>
        </p:nvSpPr>
        <p:spPr>
          <a:xfrm>
            <a:off x="374904" y="4640010"/>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smtClean="0">
                <a:solidFill>
                  <a:schemeClr val="bg2"/>
                </a:solidFill>
                <a:latin typeface="Calibri" panose="020F0502020204030204" pitchFamily="34" charset="0"/>
              </a:rPr>
              <a:t>Refer to Learner Guide</a:t>
            </a:r>
            <a:r>
              <a:rPr lang="en-ZA" sz="2800" b="1" dirty="0">
                <a:solidFill>
                  <a:schemeClr val="bg2"/>
                </a:solidFill>
                <a:latin typeface="Calibri" panose="020F0502020204030204" pitchFamily="34" charset="0"/>
              </a:rPr>
              <a:t> </a:t>
            </a:r>
          </a:p>
        </p:txBody>
      </p:sp>
    </p:spTree>
    <p:extLst>
      <p:ext uri="{BB962C8B-B14F-4D97-AF65-F5344CB8AC3E}">
        <p14:creationId xmlns:p14="http://schemas.microsoft.com/office/powerpoint/2010/main" val="2610884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
        <p:nvSpPr>
          <p:cNvPr id="6" name="TextBox 5"/>
          <p:cNvSpPr txBox="1"/>
          <p:nvPr/>
        </p:nvSpPr>
        <p:spPr>
          <a:xfrm>
            <a:off x="427760" y="4626362"/>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smtClean="0">
                <a:solidFill>
                  <a:schemeClr val="bg2"/>
                </a:solidFill>
                <a:latin typeface="Calibri" panose="020F0502020204030204" pitchFamily="34" charset="0"/>
              </a:rPr>
              <a:t>Refer to Learner Guide</a:t>
            </a:r>
            <a:r>
              <a:rPr lang="en-ZA" sz="2800" b="1" dirty="0">
                <a:solidFill>
                  <a:schemeClr val="bg2"/>
                </a:solidFill>
                <a:latin typeface="Calibri" panose="020F0502020204030204" pitchFamily="34" charset="0"/>
              </a:rPr>
              <a:t> </a:t>
            </a:r>
          </a:p>
        </p:txBody>
      </p:sp>
    </p:spTree>
    <p:extLst>
      <p:ext uri="{BB962C8B-B14F-4D97-AF65-F5344CB8AC3E}">
        <p14:creationId xmlns:p14="http://schemas.microsoft.com/office/powerpoint/2010/main" val="526451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Basic Child Knowledge</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1:</a:t>
            </a:r>
            <a:r>
              <a:rPr lang="en-US" sz="4400" dirty="0"/>
              <a:t/>
            </a:r>
            <a:br>
              <a:rPr lang="en-US" sz="4400" dirty="0"/>
            </a:br>
            <a:r>
              <a:rPr lang="en-GB" dirty="0"/>
              <a:t>Development Stages of Babies and Children</a:t>
            </a: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28</a:t>
            </a:fld>
            <a:endParaRPr lang="en-ZA" dirty="0"/>
          </a:p>
        </p:txBody>
      </p:sp>
      <p:pic>
        <p:nvPicPr>
          <p:cNvPr id="6" name="Picture 5" descr="ec_i_outcomes_2.gif"/>
          <p:cNvPicPr/>
          <p:nvPr/>
        </p:nvPicPr>
        <p:blipFill>
          <a:blip r:embed="rId2" cstate="print">
            <a:extLst>
              <a:ext uri="{28A0092B-C50C-407E-A947-70E740481C1C}">
                <a14:useLocalDpi xmlns:a14="http://schemas.microsoft.com/office/drawing/2010/main" val="0"/>
              </a:ext>
            </a:extLst>
          </a:blip>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062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Development Theories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lstStyle/>
          <a:p>
            <a:r>
              <a:rPr lang="en-ZA" dirty="0"/>
              <a:t>Child development that occurs from birth to adulthood </a:t>
            </a:r>
            <a:r>
              <a:rPr lang="en-ZA" dirty="0" smtClean="0"/>
              <a:t>has been </a:t>
            </a:r>
            <a:r>
              <a:rPr lang="en-ZA" dirty="0"/>
              <a:t>ignored </a:t>
            </a:r>
            <a:endParaRPr lang="en-ZA" dirty="0" smtClean="0"/>
          </a:p>
          <a:p>
            <a:r>
              <a:rPr lang="en-ZA" dirty="0"/>
              <a:t>F</a:t>
            </a:r>
            <a:r>
              <a:rPr lang="en-ZA" dirty="0" smtClean="0"/>
              <a:t>ield </a:t>
            </a:r>
            <a:r>
              <a:rPr lang="en-ZA" dirty="0"/>
              <a:t>of child development finally began to emerge early in the </a:t>
            </a:r>
            <a:r>
              <a:rPr lang="en-ZA" dirty="0" smtClean="0"/>
              <a:t>20th-century</a:t>
            </a:r>
          </a:p>
          <a:p>
            <a:r>
              <a:rPr lang="en-ZA" dirty="0"/>
              <a:t>F</a:t>
            </a:r>
            <a:r>
              <a:rPr lang="en-ZA" dirty="0" smtClean="0"/>
              <a:t>ocussed </a:t>
            </a:r>
            <a:r>
              <a:rPr lang="en-ZA" dirty="0"/>
              <a:t>on abnormal </a:t>
            </a:r>
            <a:r>
              <a:rPr lang="en-ZA" dirty="0" smtClean="0"/>
              <a:t>behaviour</a:t>
            </a:r>
          </a:p>
          <a:p>
            <a:r>
              <a:rPr lang="en-ZA" dirty="0"/>
              <a:t>R</a:t>
            </a:r>
            <a:r>
              <a:rPr lang="en-ZA" dirty="0" smtClean="0"/>
              <a:t>esearchers </a:t>
            </a:r>
            <a:r>
              <a:rPr lang="en-ZA" dirty="0"/>
              <a:t>became </a:t>
            </a:r>
            <a:r>
              <a:rPr lang="en-ZA" dirty="0" smtClean="0"/>
              <a:t>interested </a:t>
            </a:r>
            <a:r>
              <a:rPr lang="en-ZA" dirty="0"/>
              <a:t>in </a:t>
            </a:r>
            <a:endParaRPr lang="en-ZA" dirty="0" smtClean="0"/>
          </a:p>
          <a:p>
            <a:pPr lvl="1"/>
            <a:r>
              <a:rPr lang="en-ZA" dirty="0" smtClean="0"/>
              <a:t>typical </a:t>
            </a:r>
            <a:r>
              <a:rPr lang="en-ZA" dirty="0"/>
              <a:t>child development </a:t>
            </a:r>
            <a:endParaRPr lang="en-ZA" dirty="0" smtClean="0"/>
          </a:p>
          <a:p>
            <a:pPr lvl="1"/>
            <a:r>
              <a:rPr lang="en-ZA" dirty="0" smtClean="0"/>
              <a:t>influences on development</a:t>
            </a:r>
          </a:p>
          <a:p>
            <a:r>
              <a:rPr lang="en-ZA" dirty="0" smtClean="0"/>
              <a:t>It is </a:t>
            </a:r>
            <a:r>
              <a:rPr lang="en-ZA" dirty="0"/>
              <a:t>essential </a:t>
            </a:r>
            <a:r>
              <a:rPr lang="en-ZA" dirty="0" smtClean="0"/>
              <a:t>fully </a:t>
            </a:r>
            <a:r>
              <a:rPr lang="en-ZA" dirty="0"/>
              <a:t>understand the cognitive, emotional, physical, social and educational growth</a:t>
            </a:r>
          </a:p>
        </p:txBody>
      </p:sp>
    </p:spTree>
    <p:extLst>
      <p:ext uri="{BB962C8B-B14F-4D97-AF65-F5344CB8AC3E}">
        <p14:creationId xmlns:p14="http://schemas.microsoft.com/office/powerpoint/2010/main" val="1937755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Psychoanalytic Child Development </a:t>
            </a:r>
            <a:r>
              <a:rPr lang="en-GB" dirty="0" smtClean="0"/>
              <a:t>Theory</a:t>
            </a:r>
            <a:r>
              <a:rPr lang="en-ZA" dirty="0" smtClean="0"/>
              <a:t> - Sigmund Freud</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p:cNvSpPr>
            <a:spLocks noGrp="1"/>
          </p:cNvSpPr>
          <p:nvPr>
            <p:ph sz="quarter" idx="1"/>
          </p:nvPr>
        </p:nvSpPr>
        <p:spPr/>
        <p:txBody>
          <a:bodyPr>
            <a:normAutofit lnSpcReduction="10000"/>
          </a:bodyPr>
          <a:lstStyle/>
          <a:p>
            <a:r>
              <a:rPr lang="en-ZA" dirty="0" smtClean="0"/>
              <a:t>Stressed the importance of childhood events and experiences</a:t>
            </a:r>
          </a:p>
          <a:p>
            <a:r>
              <a:rPr lang="en-ZA" dirty="0" smtClean="0"/>
              <a:t>Mainly focused on mental disorders rather that normal functioning</a:t>
            </a:r>
          </a:p>
          <a:p>
            <a:r>
              <a:rPr lang="en-ZA" dirty="0" smtClean="0"/>
              <a:t>Child development is described as a series of 'psychosexual stages</a:t>
            </a:r>
          </a:p>
          <a:p>
            <a:r>
              <a:rPr lang="en-ZA" dirty="0" smtClean="0"/>
              <a:t>These stages are oral, anal, phallic, latency and genital</a:t>
            </a:r>
          </a:p>
          <a:p>
            <a:r>
              <a:rPr lang="en-ZA" dirty="0" smtClean="0"/>
              <a:t>He believed all aspects of personality development are somehow related to sex</a:t>
            </a:r>
          </a:p>
          <a:p>
            <a:r>
              <a:rPr lang="en-ZA" dirty="0"/>
              <a:t>B</a:t>
            </a:r>
            <a:r>
              <a:rPr lang="en-ZA" dirty="0" smtClean="0"/>
              <a:t>elief </a:t>
            </a:r>
            <a:r>
              <a:rPr lang="en-ZA" dirty="0"/>
              <a:t>that several driving forces also develop during those same years</a:t>
            </a:r>
            <a:endParaRPr lang="en-ZA" dirty="0" smtClean="0"/>
          </a:p>
          <a:p>
            <a:r>
              <a:rPr lang="en-ZA" dirty="0" smtClean="0"/>
              <a:t>These </a:t>
            </a:r>
            <a:r>
              <a:rPr lang="en-ZA" dirty="0"/>
              <a:t>developments will determine a person's adult personality and explain how they </a:t>
            </a:r>
            <a:r>
              <a:rPr lang="en-ZA" dirty="0" smtClean="0"/>
              <a:t>interact </a:t>
            </a:r>
            <a:r>
              <a:rPr lang="en-ZA" dirty="0"/>
              <a:t>with the world</a:t>
            </a:r>
          </a:p>
        </p:txBody>
      </p:sp>
    </p:spTree>
    <p:extLst>
      <p:ext uri="{BB962C8B-B14F-4D97-AF65-F5344CB8AC3E}">
        <p14:creationId xmlns:p14="http://schemas.microsoft.com/office/powerpoint/2010/main" val="66320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Sigmund Freud</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p:txBody>
          <a:bodyPr>
            <a:normAutofit lnSpcReduction="10000"/>
          </a:bodyPr>
          <a:lstStyle/>
          <a:p>
            <a:r>
              <a:rPr lang="en-ZA" b="1" dirty="0"/>
              <a:t>T</a:t>
            </a:r>
            <a:r>
              <a:rPr lang="en-ZA" b="1" dirty="0" smtClean="0"/>
              <a:t>he Id </a:t>
            </a:r>
            <a:r>
              <a:rPr lang="en-ZA" dirty="0" smtClean="0"/>
              <a:t>- present </a:t>
            </a:r>
            <a:r>
              <a:rPr lang="en-ZA" dirty="0"/>
              <a:t>at birth, </a:t>
            </a:r>
            <a:endParaRPr lang="en-ZA" dirty="0" smtClean="0"/>
          </a:p>
          <a:p>
            <a:pPr lvl="1"/>
            <a:r>
              <a:rPr lang="en-ZA" dirty="0"/>
              <a:t>U</a:t>
            </a:r>
            <a:r>
              <a:rPr lang="en-ZA" dirty="0" smtClean="0"/>
              <a:t>rges </a:t>
            </a:r>
            <a:r>
              <a:rPr lang="en-ZA" dirty="0"/>
              <a:t>a person to </a:t>
            </a:r>
            <a:r>
              <a:rPr lang="en-ZA" dirty="0" smtClean="0"/>
              <a:t>ensure basic </a:t>
            </a:r>
            <a:r>
              <a:rPr lang="en-ZA" dirty="0"/>
              <a:t>needs are met</a:t>
            </a:r>
          </a:p>
          <a:p>
            <a:pPr lvl="1"/>
            <a:r>
              <a:rPr lang="en-ZA" dirty="0" smtClean="0"/>
              <a:t>Wants </a:t>
            </a:r>
            <a:r>
              <a:rPr lang="en-ZA" dirty="0"/>
              <a:t>(demands) whatever feels good at the time with no regard to anything or anyone </a:t>
            </a:r>
            <a:r>
              <a:rPr lang="en-ZA" dirty="0" smtClean="0"/>
              <a:t>else</a:t>
            </a:r>
          </a:p>
          <a:p>
            <a:r>
              <a:rPr lang="en-GB" b="1" dirty="0"/>
              <a:t>The </a:t>
            </a:r>
            <a:r>
              <a:rPr lang="en-GB" b="1" dirty="0" smtClean="0"/>
              <a:t>Ego</a:t>
            </a:r>
            <a:r>
              <a:rPr lang="en-ZA" dirty="0"/>
              <a:t> </a:t>
            </a:r>
            <a:r>
              <a:rPr lang="en-ZA" dirty="0" smtClean="0"/>
              <a:t>- within </a:t>
            </a:r>
            <a:r>
              <a:rPr lang="en-ZA" dirty="0"/>
              <a:t>three years</a:t>
            </a:r>
          </a:p>
          <a:p>
            <a:pPr lvl="1"/>
            <a:r>
              <a:rPr lang="en-ZA" dirty="0"/>
              <a:t>T</a:t>
            </a:r>
            <a:r>
              <a:rPr lang="en-ZA" dirty="0" smtClean="0"/>
              <a:t>he </a:t>
            </a:r>
            <a:r>
              <a:rPr lang="en-ZA" dirty="0"/>
              <a:t>"reality principle," </a:t>
            </a:r>
            <a:r>
              <a:rPr lang="en-ZA" dirty="0" smtClean="0"/>
              <a:t>meaning that </a:t>
            </a:r>
            <a:r>
              <a:rPr lang="en-ZA" dirty="0"/>
              <a:t>there is reality in every circumstance</a:t>
            </a:r>
          </a:p>
          <a:p>
            <a:pPr lvl="1"/>
            <a:r>
              <a:rPr lang="en-ZA" dirty="0" smtClean="0"/>
              <a:t>Children </a:t>
            </a:r>
            <a:r>
              <a:rPr lang="en-ZA" dirty="0"/>
              <a:t>of three can understand that impulsiveness and self-centred behaviours </a:t>
            </a:r>
            <a:r>
              <a:rPr lang="en-ZA" dirty="0" smtClean="0"/>
              <a:t>have </a:t>
            </a:r>
            <a:r>
              <a:rPr lang="en-ZA" dirty="0"/>
              <a:t>unpleasant consequences</a:t>
            </a:r>
          </a:p>
          <a:p>
            <a:pPr lvl="1"/>
            <a:r>
              <a:rPr lang="en-ZA" dirty="0"/>
              <a:t>The Ego's job is to see that the Id's needs are met while it is realistic about the manner in which these needs are cared for.</a:t>
            </a:r>
          </a:p>
          <a:p>
            <a:endParaRPr lang="en-ZA" dirty="0"/>
          </a:p>
          <a:p>
            <a:endParaRPr lang="en-ZA" dirty="0"/>
          </a:p>
        </p:txBody>
      </p:sp>
    </p:spTree>
    <p:extLst>
      <p:ext uri="{BB962C8B-B14F-4D97-AF65-F5344CB8AC3E}">
        <p14:creationId xmlns:p14="http://schemas.microsoft.com/office/powerpoint/2010/main" val="1773775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Sigmund Freud</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5" name="Content Placeholder 4"/>
          <p:cNvSpPr>
            <a:spLocks noGrp="1"/>
          </p:cNvSpPr>
          <p:nvPr>
            <p:ph sz="quarter" idx="1"/>
          </p:nvPr>
        </p:nvSpPr>
        <p:spPr/>
        <p:txBody>
          <a:bodyPr/>
          <a:lstStyle/>
          <a:p>
            <a:r>
              <a:rPr lang="en-ZA" b="1" dirty="0"/>
              <a:t>T</a:t>
            </a:r>
            <a:r>
              <a:rPr lang="en-ZA" b="1" dirty="0" smtClean="0"/>
              <a:t>he </a:t>
            </a:r>
            <a:r>
              <a:rPr lang="en-ZA" b="1" dirty="0"/>
              <a:t>Superego </a:t>
            </a:r>
            <a:r>
              <a:rPr lang="en-ZA" b="1" dirty="0" smtClean="0"/>
              <a:t> - </a:t>
            </a:r>
            <a:r>
              <a:rPr lang="en-ZA" dirty="0" smtClean="0"/>
              <a:t>develops </a:t>
            </a:r>
            <a:r>
              <a:rPr lang="en-ZA" dirty="0"/>
              <a:t>by the age of five</a:t>
            </a:r>
          </a:p>
          <a:p>
            <a:pPr lvl="1"/>
            <a:r>
              <a:rPr lang="en-ZA" dirty="0"/>
              <a:t>C</a:t>
            </a:r>
            <a:r>
              <a:rPr lang="en-ZA" dirty="0" smtClean="0"/>
              <a:t>alled </a:t>
            </a:r>
            <a:r>
              <a:rPr lang="en-ZA" dirty="0"/>
              <a:t>the conscience</a:t>
            </a:r>
          </a:p>
          <a:p>
            <a:pPr lvl="1"/>
            <a:r>
              <a:rPr lang="en-ZA" dirty="0"/>
              <a:t>D</a:t>
            </a:r>
            <a:r>
              <a:rPr lang="en-ZA" dirty="0" smtClean="0"/>
              <a:t>ictate </a:t>
            </a:r>
            <a:r>
              <a:rPr lang="en-ZA" dirty="0"/>
              <a:t>a child’s sense of right and </a:t>
            </a:r>
            <a:r>
              <a:rPr lang="en-ZA" dirty="0" smtClean="0"/>
              <a:t>wrong</a:t>
            </a:r>
          </a:p>
          <a:p>
            <a:pPr lvl="1"/>
            <a:r>
              <a:rPr lang="en-ZA" dirty="0"/>
              <a:t>Moral and ethical lessons taught by parents and other caregivers </a:t>
            </a:r>
            <a:r>
              <a:rPr lang="en-ZA" dirty="0" smtClean="0"/>
              <a:t>take </a:t>
            </a:r>
            <a:r>
              <a:rPr lang="en-ZA" dirty="0"/>
              <a:t>hold </a:t>
            </a:r>
            <a:endParaRPr lang="en-ZA" dirty="0" smtClean="0"/>
          </a:p>
          <a:p>
            <a:pPr lvl="1"/>
            <a:r>
              <a:rPr lang="en-ZA" dirty="0"/>
              <a:t>C</a:t>
            </a:r>
            <a:r>
              <a:rPr lang="en-ZA" dirty="0" smtClean="0"/>
              <a:t>hildren are </a:t>
            </a:r>
            <a:r>
              <a:rPr lang="en-ZA" dirty="0"/>
              <a:t>able to internalise the messages, making them a part of the long-term personality</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711854" y="4316672"/>
            <a:ext cx="2998833" cy="1907282"/>
          </a:xfrm>
          <a:prstGeom prst="rect">
            <a:avLst/>
          </a:prstGeom>
        </p:spPr>
      </p:pic>
    </p:spTree>
    <p:extLst>
      <p:ext uri="{BB962C8B-B14F-4D97-AF65-F5344CB8AC3E}">
        <p14:creationId xmlns:p14="http://schemas.microsoft.com/office/powerpoint/2010/main" val="2531849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Psychoanalytic Child Development Theory</a:t>
            </a:r>
            <a:r>
              <a:rPr lang="en-ZA" dirty="0"/>
              <a:t> - </a:t>
            </a:r>
            <a:r>
              <a:rPr lang="en-ZA" dirty="0" smtClean="0"/>
              <a:t>Erik Erikson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a:t>
            </a:fld>
            <a:endParaRPr lang="en-ZA" dirty="0"/>
          </a:p>
        </p:txBody>
      </p:sp>
      <p:sp>
        <p:nvSpPr>
          <p:cNvPr id="5" name="Content Placeholder 4"/>
          <p:cNvSpPr>
            <a:spLocks noGrp="1"/>
          </p:cNvSpPr>
          <p:nvPr>
            <p:ph sz="quarter" idx="1"/>
          </p:nvPr>
        </p:nvSpPr>
        <p:spPr/>
        <p:txBody>
          <a:bodyPr>
            <a:normAutofit lnSpcReduction="10000"/>
          </a:bodyPr>
          <a:lstStyle/>
          <a:p>
            <a:r>
              <a:rPr lang="en-ZA" sz="2600" dirty="0" smtClean="0"/>
              <a:t>A stage theory of development</a:t>
            </a:r>
          </a:p>
          <a:p>
            <a:r>
              <a:rPr lang="en-ZA" sz="2600" dirty="0" smtClean="0"/>
              <a:t>According to his theory there is human growth throughout the entire human lifespan</a:t>
            </a:r>
          </a:p>
          <a:p>
            <a:r>
              <a:rPr lang="en-ZA" sz="2600" dirty="0" smtClean="0"/>
              <a:t>Each stage of development focuses on overcoming conflict</a:t>
            </a:r>
          </a:p>
          <a:p>
            <a:r>
              <a:rPr lang="en-ZA" sz="2600" dirty="0" smtClean="0"/>
              <a:t>Success or failure in dealing with the conflicts at each stage can impact overall functioning</a:t>
            </a:r>
          </a:p>
          <a:p>
            <a:r>
              <a:rPr lang="en-ZA" sz="2600" dirty="0" smtClean="0"/>
              <a:t>Focuses on the social aspects of evolvement</a:t>
            </a:r>
          </a:p>
          <a:p>
            <a:r>
              <a:rPr lang="en-ZA" sz="2600" dirty="0" smtClean="0"/>
              <a:t>Advancements come in a predetermined order</a:t>
            </a:r>
          </a:p>
          <a:p>
            <a:r>
              <a:rPr lang="en-ZA" sz="2600" dirty="0" smtClean="0"/>
              <a:t>The socialisation aspect </a:t>
            </a:r>
            <a:r>
              <a:rPr lang="en-ZA" sz="2600" dirty="0"/>
              <a:t>was stressed, rather than cognitive development.</a:t>
            </a:r>
          </a:p>
          <a:p>
            <a:endParaRPr lang="en-ZA" dirty="0"/>
          </a:p>
        </p:txBody>
      </p:sp>
    </p:spTree>
    <p:extLst>
      <p:ext uri="{BB962C8B-B14F-4D97-AF65-F5344CB8AC3E}">
        <p14:creationId xmlns:p14="http://schemas.microsoft.com/office/powerpoint/2010/main" val="872786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Erik Erikson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34</a:t>
            </a:fld>
            <a:endParaRPr lang="en-ZA" dirty="0"/>
          </a:p>
        </p:txBody>
      </p:sp>
      <p:sp>
        <p:nvSpPr>
          <p:cNvPr id="5" name="Content Placeholder 4"/>
          <p:cNvSpPr>
            <a:spLocks noGrp="1"/>
          </p:cNvSpPr>
          <p:nvPr>
            <p:ph sz="quarter" idx="1"/>
          </p:nvPr>
        </p:nvSpPr>
        <p:spPr/>
        <p:txBody>
          <a:bodyPr/>
          <a:lstStyle/>
          <a:p>
            <a:r>
              <a:rPr lang="en-ZA" dirty="0" smtClean="0"/>
              <a:t>Divided human lifespan into eight categories</a:t>
            </a:r>
          </a:p>
          <a:p>
            <a:r>
              <a:rPr lang="en-ZA" dirty="0" smtClean="0"/>
              <a:t>Own unique time frame and characteristics</a:t>
            </a:r>
          </a:p>
          <a:p>
            <a:r>
              <a:rPr lang="en-ZA" dirty="0" smtClean="0"/>
              <a:t>Failing </a:t>
            </a:r>
            <a:r>
              <a:rPr lang="en-ZA" dirty="0"/>
              <a:t>to complete one stage has a negative impact on being able to manoeuvre well through the remaining</a:t>
            </a:r>
          </a:p>
          <a:p>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303917" y="3338286"/>
            <a:ext cx="2541712" cy="2885668"/>
          </a:xfrm>
          <a:prstGeom prst="rect">
            <a:avLst/>
          </a:prstGeom>
        </p:spPr>
      </p:pic>
    </p:spTree>
    <p:extLst>
      <p:ext uri="{BB962C8B-B14F-4D97-AF65-F5344CB8AC3E}">
        <p14:creationId xmlns:p14="http://schemas.microsoft.com/office/powerpoint/2010/main" val="3553314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Erik Erikson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35</a:t>
            </a:fld>
            <a:endParaRPr lang="en-ZA" dirty="0"/>
          </a:p>
        </p:txBody>
      </p:sp>
      <p:sp>
        <p:nvSpPr>
          <p:cNvPr id="5" name="Content Placeholder 4"/>
          <p:cNvSpPr>
            <a:spLocks noGrp="1"/>
          </p:cNvSpPr>
          <p:nvPr>
            <p:ph sz="quarter" idx="1"/>
          </p:nvPr>
        </p:nvSpPr>
        <p:spPr/>
        <p:txBody>
          <a:bodyPr/>
          <a:lstStyle/>
          <a:p>
            <a:r>
              <a:rPr lang="en-GB" b="1" dirty="0"/>
              <a:t>Trust vs. Mistrust: </a:t>
            </a:r>
            <a:r>
              <a:rPr lang="en-GB" dirty="0"/>
              <a:t>Birth to 1 </a:t>
            </a:r>
            <a:r>
              <a:rPr lang="en-GB" dirty="0" smtClean="0"/>
              <a:t>year</a:t>
            </a:r>
          </a:p>
          <a:p>
            <a:pPr lvl="1"/>
            <a:r>
              <a:rPr lang="en-ZA" dirty="0" smtClean="0"/>
              <a:t>Forms </a:t>
            </a:r>
            <a:r>
              <a:rPr lang="en-ZA" dirty="0"/>
              <a:t>first feelings about the world </a:t>
            </a:r>
            <a:endParaRPr lang="en-ZA" dirty="0" smtClean="0"/>
          </a:p>
          <a:p>
            <a:pPr lvl="1"/>
            <a:r>
              <a:rPr lang="en-ZA" dirty="0" smtClean="0"/>
              <a:t>Whether or not it is a safe place based on the level of consistent care provided</a:t>
            </a:r>
          </a:p>
          <a:p>
            <a:pPr lvl="1"/>
            <a:r>
              <a:rPr lang="en-ZA" dirty="0" smtClean="0"/>
              <a:t>When trust develops successfully, the child feels secure</a:t>
            </a:r>
          </a:p>
          <a:p>
            <a:pPr lvl="1"/>
            <a:r>
              <a:rPr lang="en-ZA" dirty="0" smtClean="0"/>
              <a:t>If a sense of security is not developed, a fear and inner mistrust of the </a:t>
            </a:r>
            <a:r>
              <a:rPr lang="en-ZA" dirty="0"/>
              <a:t>world is formed</a:t>
            </a:r>
          </a:p>
          <a:p>
            <a:pPr lvl="1"/>
            <a:r>
              <a:rPr lang="en-ZA" dirty="0"/>
              <a:t>Anxiety and insecurity are signs of an unsuccessful beginning</a:t>
            </a:r>
          </a:p>
          <a:p>
            <a:endParaRPr lang="en-GB" dirty="0" smtClean="0"/>
          </a:p>
          <a:p>
            <a:pPr marL="0" indent="0">
              <a:buNone/>
            </a:pPr>
            <a:endParaRPr lang="en-ZA" dirty="0"/>
          </a:p>
          <a:p>
            <a:endParaRPr lang="en-ZA" dirty="0"/>
          </a:p>
        </p:txBody>
      </p:sp>
    </p:spTree>
    <p:extLst>
      <p:ext uri="{BB962C8B-B14F-4D97-AF65-F5344CB8AC3E}">
        <p14:creationId xmlns:p14="http://schemas.microsoft.com/office/powerpoint/2010/main" val="3083589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Erik Erikson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36</a:t>
            </a:fld>
            <a:endParaRPr lang="en-ZA" dirty="0"/>
          </a:p>
        </p:txBody>
      </p:sp>
      <p:sp>
        <p:nvSpPr>
          <p:cNvPr id="5" name="Content Placeholder 4"/>
          <p:cNvSpPr>
            <a:spLocks noGrp="1"/>
          </p:cNvSpPr>
          <p:nvPr>
            <p:ph sz="quarter" idx="1"/>
          </p:nvPr>
        </p:nvSpPr>
        <p:spPr/>
        <p:txBody>
          <a:bodyPr/>
          <a:lstStyle/>
          <a:p>
            <a:r>
              <a:rPr lang="en-GB" b="1" dirty="0"/>
              <a:t>Autonomy vs. Shame and Doubt: </a:t>
            </a:r>
            <a:r>
              <a:rPr lang="en-GB" dirty="0"/>
              <a:t>1 to 3 </a:t>
            </a:r>
            <a:r>
              <a:rPr lang="en-GB" dirty="0" smtClean="0"/>
              <a:t>Years</a:t>
            </a:r>
          </a:p>
          <a:p>
            <a:pPr lvl="1"/>
            <a:r>
              <a:rPr lang="en-ZA" dirty="0" smtClean="0"/>
              <a:t>Children become more independent, when they try to assert their opinions and do things in their own way</a:t>
            </a:r>
          </a:p>
          <a:p>
            <a:pPr lvl="1"/>
            <a:r>
              <a:rPr lang="en-ZA" dirty="0" smtClean="0"/>
              <a:t>First attempts at making decisions important milestones</a:t>
            </a:r>
          </a:p>
          <a:p>
            <a:pPr lvl="1"/>
            <a:r>
              <a:rPr lang="en-ZA" dirty="0" smtClean="0"/>
              <a:t>If a child's efforts at independent thinking are supported and encouraged - self-confidence increases</a:t>
            </a:r>
          </a:p>
          <a:p>
            <a:pPr lvl="1"/>
            <a:r>
              <a:rPr lang="en-ZA" dirty="0" smtClean="0"/>
              <a:t>Low self-esteem and a tendency to be overly dependent on others can have their roots in an unsuccessful transition</a:t>
            </a:r>
          </a:p>
          <a:p>
            <a:endParaRPr lang="en-ZA" dirty="0"/>
          </a:p>
          <a:p>
            <a:endParaRPr lang="en-ZA" dirty="0"/>
          </a:p>
        </p:txBody>
      </p:sp>
    </p:spTree>
    <p:extLst>
      <p:ext uri="{BB962C8B-B14F-4D97-AF65-F5344CB8AC3E}">
        <p14:creationId xmlns:p14="http://schemas.microsoft.com/office/powerpoint/2010/main" val="2582054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Erik Erikson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37</a:t>
            </a:fld>
            <a:endParaRPr lang="en-ZA" dirty="0"/>
          </a:p>
        </p:txBody>
      </p:sp>
      <p:sp>
        <p:nvSpPr>
          <p:cNvPr id="5" name="Content Placeholder 4"/>
          <p:cNvSpPr>
            <a:spLocks noGrp="1"/>
          </p:cNvSpPr>
          <p:nvPr>
            <p:ph sz="quarter" idx="1"/>
          </p:nvPr>
        </p:nvSpPr>
        <p:spPr/>
        <p:txBody>
          <a:bodyPr/>
          <a:lstStyle/>
          <a:p>
            <a:r>
              <a:rPr lang="en-GB" b="1" dirty="0"/>
              <a:t>Initiative vs. Guilt: </a:t>
            </a:r>
            <a:r>
              <a:rPr lang="en-GB" dirty="0"/>
              <a:t>3 to 6 </a:t>
            </a:r>
            <a:r>
              <a:rPr lang="en-GB" dirty="0" smtClean="0"/>
              <a:t>Years</a:t>
            </a:r>
          </a:p>
          <a:p>
            <a:pPr lvl="1"/>
            <a:r>
              <a:rPr lang="en-ZA" dirty="0" smtClean="0"/>
              <a:t>Kids like to express their assertiveness by </a:t>
            </a:r>
          </a:p>
          <a:p>
            <a:pPr lvl="2"/>
            <a:r>
              <a:rPr lang="en-ZA" dirty="0" smtClean="0"/>
              <a:t>choosing activities, </a:t>
            </a:r>
          </a:p>
          <a:p>
            <a:pPr lvl="2"/>
            <a:r>
              <a:rPr lang="en-ZA" dirty="0" smtClean="0"/>
              <a:t>inventing own solutions to problems and </a:t>
            </a:r>
          </a:p>
          <a:p>
            <a:pPr lvl="2"/>
            <a:r>
              <a:rPr lang="en-ZA" dirty="0" smtClean="0"/>
              <a:t>approaching others to socialise</a:t>
            </a:r>
          </a:p>
          <a:p>
            <a:pPr lvl="1"/>
            <a:r>
              <a:rPr lang="en-ZA" dirty="0" smtClean="0"/>
              <a:t>If these efforts are recognised and rewarded, children flourish</a:t>
            </a:r>
          </a:p>
          <a:p>
            <a:pPr lvl="1"/>
            <a:r>
              <a:rPr lang="en-ZA" dirty="0" smtClean="0"/>
              <a:t>If they are made to feel foolish or not allowed to even try- they may go through their lives preferring to follow, rather than lead.</a:t>
            </a:r>
          </a:p>
          <a:p>
            <a:endParaRPr lang="en-ZA" dirty="0"/>
          </a:p>
          <a:p>
            <a:endParaRPr lang="en-ZA" dirty="0"/>
          </a:p>
        </p:txBody>
      </p:sp>
    </p:spTree>
    <p:extLst>
      <p:ext uri="{BB962C8B-B14F-4D97-AF65-F5344CB8AC3E}">
        <p14:creationId xmlns:p14="http://schemas.microsoft.com/office/powerpoint/2010/main" val="4182950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Erik Erikson</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38</a:t>
            </a:fld>
            <a:endParaRPr lang="en-ZA" dirty="0"/>
          </a:p>
        </p:txBody>
      </p:sp>
      <p:sp>
        <p:nvSpPr>
          <p:cNvPr id="5" name="Content Placeholder 4"/>
          <p:cNvSpPr>
            <a:spLocks noGrp="1"/>
          </p:cNvSpPr>
          <p:nvPr>
            <p:ph sz="quarter" idx="1"/>
          </p:nvPr>
        </p:nvSpPr>
        <p:spPr/>
        <p:txBody>
          <a:bodyPr/>
          <a:lstStyle/>
          <a:p>
            <a:r>
              <a:rPr lang="en-GB" b="1" dirty="0"/>
              <a:t>Industry vs. Inferiority: </a:t>
            </a:r>
            <a:r>
              <a:rPr lang="en-GB" dirty="0"/>
              <a:t>6 Years to </a:t>
            </a:r>
            <a:r>
              <a:rPr lang="en-GB" dirty="0" smtClean="0"/>
              <a:t>Puberty</a:t>
            </a:r>
          </a:p>
          <a:p>
            <a:pPr lvl="1"/>
            <a:r>
              <a:rPr lang="en-ZA" dirty="0" smtClean="0"/>
              <a:t>School </a:t>
            </a:r>
            <a:r>
              <a:rPr lang="en-ZA" dirty="0"/>
              <a:t>years provide </a:t>
            </a:r>
            <a:r>
              <a:rPr lang="en-ZA" dirty="0" smtClean="0"/>
              <a:t>opportunities </a:t>
            </a:r>
            <a:r>
              <a:rPr lang="en-ZA" dirty="0"/>
              <a:t>to take </a:t>
            </a:r>
            <a:r>
              <a:rPr lang="en-ZA" dirty="0" smtClean="0"/>
              <a:t>initiative </a:t>
            </a:r>
            <a:r>
              <a:rPr lang="en-ZA" dirty="0"/>
              <a:t>in planning and following through on </a:t>
            </a:r>
            <a:r>
              <a:rPr lang="en-ZA" dirty="0" smtClean="0"/>
              <a:t>projects</a:t>
            </a:r>
            <a:r>
              <a:rPr lang="en-ZA" dirty="0"/>
              <a:t>. </a:t>
            </a:r>
            <a:endParaRPr lang="en-ZA" dirty="0" smtClean="0"/>
          </a:p>
          <a:p>
            <a:pPr lvl="1"/>
            <a:r>
              <a:rPr lang="en-ZA" dirty="0" smtClean="0"/>
              <a:t>Positive </a:t>
            </a:r>
            <a:r>
              <a:rPr lang="en-ZA" dirty="0"/>
              <a:t>feedback </a:t>
            </a:r>
            <a:r>
              <a:rPr lang="en-ZA" dirty="0" smtClean="0"/>
              <a:t>help </a:t>
            </a:r>
            <a:r>
              <a:rPr lang="en-ZA" dirty="0"/>
              <a:t>children to feel confident and capable. </a:t>
            </a:r>
            <a:endParaRPr lang="en-ZA" dirty="0" smtClean="0"/>
          </a:p>
          <a:p>
            <a:pPr lvl="2"/>
            <a:r>
              <a:rPr lang="en-ZA" dirty="0"/>
              <a:t>I</a:t>
            </a:r>
            <a:r>
              <a:rPr lang="en-ZA" dirty="0" smtClean="0"/>
              <a:t>mportant </a:t>
            </a:r>
            <a:r>
              <a:rPr lang="en-ZA" dirty="0"/>
              <a:t>characteristics for happiness and future success. </a:t>
            </a:r>
            <a:endParaRPr lang="en-ZA" dirty="0" smtClean="0"/>
          </a:p>
          <a:p>
            <a:pPr lvl="1"/>
            <a:r>
              <a:rPr lang="en-ZA" dirty="0" smtClean="0"/>
              <a:t>If</a:t>
            </a:r>
            <a:r>
              <a:rPr lang="en-ZA" dirty="0"/>
              <a:t>, </a:t>
            </a:r>
            <a:r>
              <a:rPr lang="en-ZA" dirty="0" smtClean="0"/>
              <a:t>not encouraged, children </a:t>
            </a:r>
            <a:r>
              <a:rPr lang="en-ZA" dirty="0"/>
              <a:t>may doubt </a:t>
            </a:r>
            <a:r>
              <a:rPr lang="en-ZA" dirty="0" smtClean="0"/>
              <a:t>their capabilities</a:t>
            </a:r>
          </a:p>
          <a:p>
            <a:pPr lvl="2"/>
            <a:r>
              <a:rPr lang="en-ZA" dirty="0" smtClean="0"/>
              <a:t>Child will </a:t>
            </a:r>
            <a:r>
              <a:rPr lang="en-ZA" dirty="0"/>
              <a:t>usually not reach </a:t>
            </a:r>
            <a:r>
              <a:rPr lang="en-ZA" dirty="0" smtClean="0"/>
              <a:t>their </a:t>
            </a:r>
            <a:r>
              <a:rPr lang="en-ZA" dirty="0"/>
              <a:t>full potential.</a:t>
            </a:r>
          </a:p>
          <a:p>
            <a:endParaRPr lang="en-ZA" dirty="0"/>
          </a:p>
          <a:p>
            <a:endParaRPr lang="en-ZA" dirty="0"/>
          </a:p>
        </p:txBody>
      </p:sp>
    </p:spTree>
    <p:extLst>
      <p:ext uri="{BB962C8B-B14F-4D97-AF65-F5344CB8AC3E}">
        <p14:creationId xmlns:p14="http://schemas.microsoft.com/office/powerpoint/2010/main" val="4187653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Cognitive</a:t>
            </a:r>
            <a:r>
              <a:rPr lang="en-GB" dirty="0" smtClean="0"/>
              <a:t> </a:t>
            </a:r>
            <a:r>
              <a:rPr lang="en-GB" dirty="0"/>
              <a:t>Child Development Theory</a:t>
            </a:r>
            <a:r>
              <a:rPr lang="en-ZA" dirty="0"/>
              <a:t> </a:t>
            </a:r>
            <a:r>
              <a:rPr lang="en-ZA" dirty="0" smtClean="0"/>
              <a:t>-</a:t>
            </a:r>
            <a:r>
              <a:rPr lang="en-ZA" u="sng" dirty="0"/>
              <a:t> </a:t>
            </a:r>
            <a:r>
              <a:rPr lang="en-ZA" dirty="0"/>
              <a:t>Jean </a:t>
            </a:r>
            <a:r>
              <a:rPr lang="en-ZA" dirty="0" smtClean="0"/>
              <a:t>Piaget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39</a:t>
            </a:fld>
            <a:endParaRPr lang="en-ZA" dirty="0"/>
          </a:p>
        </p:txBody>
      </p:sp>
      <p:sp>
        <p:nvSpPr>
          <p:cNvPr id="5" name="Content Placeholder 4"/>
          <p:cNvSpPr>
            <a:spLocks noGrp="1"/>
          </p:cNvSpPr>
          <p:nvPr>
            <p:ph sz="quarter" idx="1"/>
          </p:nvPr>
        </p:nvSpPr>
        <p:spPr/>
        <p:txBody>
          <a:bodyPr/>
          <a:lstStyle/>
          <a:p>
            <a:r>
              <a:rPr lang="en-ZA" dirty="0" smtClean="0"/>
              <a:t>Children think differently than adults </a:t>
            </a:r>
          </a:p>
          <a:p>
            <a:r>
              <a:rPr lang="en-ZA" dirty="0" smtClean="0"/>
              <a:t>First to note that children play an active role in gaining knowledge of the world.</a:t>
            </a:r>
          </a:p>
          <a:p>
            <a:r>
              <a:rPr lang="en-ZA" dirty="0" smtClean="0"/>
              <a:t>Children can be thought of as "little scientists" who actively construct their knowledge and understanding of the world. </a:t>
            </a:r>
          </a:p>
          <a:p>
            <a:r>
              <a:rPr lang="en-ZA" dirty="0" smtClean="0"/>
              <a:t>Children go through a number of fixed stages </a:t>
            </a:r>
          </a:p>
          <a:p>
            <a:endParaRPr lang="en-ZA" dirty="0"/>
          </a:p>
        </p:txBody>
      </p:sp>
      <p:pic>
        <p:nvPicPr>
          <p:cNvPr id="8196" name="Picture 4" descr="Three Kids Playing Blocks Illustration Royalty Free Clipart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7517" y="4006466"/>
            <a:ext cx="3485697" cy="223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0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normAutofit/>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spcBef>
                <a:spcPts val="0"/>
              </a:spcBef>
              <a:buClrTx/>
              <a:buSzTx/>
              <a:buNone/>
            </a:pPr>
            <a:r>
              <a:rPr lang="en-ZA" b="1" dirty="0">
                <a:solidFill>
                  <a:srgbClr val="000066"/>
                </a:solidFill>
              </a:rPr>
              <a:t>Section 3 – 	</a:t>
            </a:r>
            <a:r>
              <a:rPr lang="en-ZA" b="1" dirty="0"/>
              <a:t>Assessment design matrix</a:t>
            </a:r>
            <a:endParaRPr lang="en-US" dirty="0"/>
          </a:p>
          <a:p>
            <a:pPr marL="0" lvl="0" indent="0">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spcBef>
                <a:spcPts val="0"/>
              </a:spcBef>
              <a:buClrTx/>
              <a:buSzTx/>
              <a:buNone/>
            </a:pPr>
            <a:r>
              <a:rPr lang="en-ZA" b="1" dirty="0">
                <a:solidFill>
                  <a:srgbClr val="000066"/>
                </a:solidFill>
              </a:rPr>
              <a:t>Section 5 – 	Summative assessment </a:t>
            </a:r>
          </a:p>
          <a:p>
            <a:pPr marL="0" lvl="0" indent="0">
              <a:spcBef>
                <a:spcPts val="0"/>
              </a:spcBef>
              <a:buClrTx/>
              <a:buSzTx/>
              <a:buNone/>
            </a:pPr>
            <a:r>
              <a:rPr lang="en-ZA" b="1" dirty="0">
                <a:solidFill>
                  <a:srgbClr val="000066"/>
                </a:solidFill>
              </a:rPr>
              <a:t>		Knowledge questionnaires</a:t>
            </a:r>
            <a:endParaRPr lang="en-US" dirty="0">
              <a:solidFill>
                <a:srgbClr val="000066"/>
              </a:solidFill>
            </a:endParaRPr>
          </a:p>
          <a:p>
            <a:pPr marL="0" lvl="0" indent="0">
              <a:lnSpc>
                <a:spcPct val="110000"/>
              </a:lnSpc>
              <a:spcBef>
                <a:spcPts val="0"/>
              </a:spcBef>
              <a:buClrTx/>
              <a:buSzTx/>
              <a:buNone/>
            </a:pPr>
            <a:r>
              <a:rPr lang="en-ZA" b="1" dirty="0">
                <a:solidFill>
                  <a:srgbClr val="000066"/>
                </a:solidFill>
              </a:rPr>
              <a:t>Section 6 – 	</a:t>
            </a:r>
            <a:r>
              <a:rPr lang="en-ZA" b="1" dirty="0" smtClean="0">
                <a:solidFill>
                  <a:srgbClr val="000066"/>
                </a:solidFill>
              </a:rPr>
              <a:t>Summative </a:t>
            </a:r>
            <a:r>
              <a:rPr lang="en-ZA" b="1" dirty="0">
                <a:solidFill>
                  <a:srgbClr val="000066"/>
                </a:solidFill>
              </a:rPr>
              <a:t>assessment – Workplace 			assignments</a:t>
            </a:r>
            <a:endParaRPr lang="en-US" dirty="0">
              <a:solidFill>
                <a:srgbClr val="000066"/>
              </a:solidFill>
            </a:endParaRPr>
          </a:p>
          <a:p>
            <a:pPr marL="0" lvl="0" indent="0">
              <a:lnSpc>
                <a:spcPct val="110000"/>
              </a:lnSpc>
              <a:spcBef>
                <a:spcPts val="0"/>
              </a:spcBef>
              <a:buClrTx/>
              <a:buSzTx/>
              <a:buNone/>
            </a:pPr>
            <a:r>
              <a:rPr lang="en-ZA" b="1" dirty="0">
                <a:solidFill>
                  <a:srgbClr val="000066"/>
                </a:solidFill>
              </a:rPr>
              <a:t>Section 7 – 	</a:t>
            </a:r>
            <a:r>
              <a:rPr lang="en-ZA" b="1" dirty="0" smtClean="0">
                <a:solidFill>
                  <a:srgbClr val="000066"/>
                </a:solidFill>
              </a:rPr>
              <a:t>Feedback</a:t>
            </a:r>
            <a:endParaRPr lang="en-US" dirty="0">
              <a:solidFill>
                <a:srgbClr val="000066"/>
              </a:solidFill>
            </a:endParaRPr>
          </a:p>
          <a:p>
            <a:pPr marL="0" lvl="0" indent="0">
              <a:lnSpc>
                <a:spcPct val="110000"/>
              </a:lnSpc>
              <a:spcBef>
                <a:spcPts val="0"/>
              </a:spcBef>
              <a:buClrTx/>
              <a:buSzTx/>
              <a:buNone/>
            </a:pPr>
            <a:r>
              <a:rPr lang="en-ZA" b="1" dirty="0">
                <a:solidFill>
                  <a:srgbClr val="000066"/>
                </a:solidFill>
              </a:rPr>
              <a:t>Section 8 – 10	</a:t>
            </a:r>
            <a:r>
              <a:rPr lang="en-ZA" b="1" dirty="0" smtClean="0">
                <a:solidFill>
                  <a:srgbClr val="000066"/>
                </a:solidFill>
              </a:rPr>
              <a:t>Additional </a:t>
            </a:r>
            <a:r>
              <a:rPr lang="en-ZA" b="1" dirty="0">
                <a:solidFill>
                  <a:srgbClr val="000066"/>
                </a:solidFill>
              </a:rPr>
              <a:t>Evidence</a:t>
            </a:r>
            <a:endParaRPr lang="en-US" dirty="0">
              <a:solidFill>
                <a:srgbClr val="000066"/>
              </a:solidFill>
            </a:endParaRPr>
          </a:p>
          <a:p>
            <a:pPr marL="0" indent="0">
              <a:buNone/>
            </a:pPr>
            <a:endParaRPr lang="en-ZA" dirty="0"/>
          </a:p>
        </p:txBody>
      </p:sp>
    </p:spTree>
    <p:extLst>
      <p:ext uri="{BB962C8B-B14F-4D97-AF65-F5344CB8AC3E}">
        <p14:creationId xmlns:p14="http://schemas.microsoft.com/office/powerpoint/2010/main" val="2366895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Jean Piaget</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sp>
        <p:nvSpPr>
          <p:cNvPr id="5" name="Content Placeholder 4"/>
          <p:cNvSpPr>
            <a:spLocks noGrp="1"/>
          </p:cNvSpPr>
          <p:nvPr>
            <p:ph sz="quarter" idx="1"/>
          </p:nvPr>
        </p:nvSpPr>
        <p:spPr/>
        <p:txBody>
          <a:bodyPr>
            <a:normAutofit/>
          </a:bodyPr>
          <a:lstStyle/>
          <a:p>
            <a:r>
              <a:rPr lang="en-GB" b="1" dirty="0"/>
              <a:t>Sensory Motor Stage: </a:t>
            </a:r>
            <a:r>
              <a:rPr lang="en-GB" dirty="0"/>
              <a:t>Birth to 2 </a:t>
            </a:r>
            <a:r>
              <a:rPr lang="en-GB" dirty="0" smtClean="0"/>
              <a:t>Years</a:t>
            </a:r>
          </a:p>
          <a:p>
            <a:pPr lvl="1"/>
            <a:r>
              <a:rPr lang="en-ZA" dirty="0" smtClean="0"/>
              <a:t>Large amount of growth and development takes place in the first two years </a:t>
            </a:r>
          </a:p>
          <a:p>
            <a:pPr lvl="1"/>
            <a:r>
              <a:rPr lang="en-ZA" dirty="0" smtClean="0"/>
              <a:t>Children go from being helpless to walking, talking, and to being able to make sense of the world around them</a:t>
            </a:r>
          </a:p>
          <a:p>
            <a:pPr lvl="1"/>
            <a:r>
              <a:rPr lang="en-ZA" dirty="0" smtClean="0"/>
              <a:t>Most important milestones </a:t>
            </a:r>
          </a:p>
          <a:p>
            <a:pPr lvl="2"/>
            <a:r>
              <a:rPr lang="en-ZA" dirty="0"/>
              <a:t>M</a:t>
            </a:r>
            <a:r>
              <a:rPr lang="en-ZA" dirty="0" smtClean="0"/>
              <a:t>astery of "object permanency," </a:t>
            </a:r>
          </a:p>
          <a:p>
            <a:pPr lvl="2"/>
            <a:r>
              <a:rPr lang="en-ZA" dirty="0" smtClean="0"/>
              <a:t>Ability to understand that even when a person or object is removed from their line of sight, it still exists</a:t>
            </a:r>
          </a:p>
          <a:p>
            <a:pPr lvl="2"/>
            <a:r>
              <a:rPr lang="en-ZA" dirty="0" smtClean="0"/>
              <a:t>Helps them to have a safety and security</a:t>
            </a:r>
            <a:endParaRPr lang="en-ZA" dirty="0"/>
          </a:p>
          <a:p>
            <a:endParaRPr lang="en-ZA" dirty="0"/>
          </a:p>
        </p:txBody>
      </p:sp>
    </p:spTree>
    <p:extLst>
      <p:ext uri="{BB962C8B-B14F-4D97-AF65-F5344CB8AC3E}">
        <p14:creationId xmlns:p14="http://schemas.microsoft.com/office/powerpoint/2010/main" val="3722346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Jean Piaget</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5" name="Content Placeholder 4"/>
          <p:cNvSpPr>
            <a:spLocks noGrp="1"/>
          </p:cNvSpPr>
          <p:nvPr>
            <p:ph sz="quarter" idx="1"/>
          </p:nvPr>
        </p:nvSpPr>
        <p:spPr/>
        <p:txBody>
          <a:bodyPr/>
          <a:lstStyle/>
          <a:p>
            <a:r>
              <a:rPr lang="en-GB" b="1" dirty="0"/>
              <a:t>Pre-operational Stage: </a:t>
            </a:r>
            <a:r>
              <a:rPr lang="en-GB" dirty="0"/>
              <a:t>2-7 </a:t>
            </a:r>
            <a:r>
              <a:rPr lang="en-GB" dirty="0" smtClean="0"/>
              <a:t>Years</a:t>
            </a:r>
          </a:p>
          <a:p>
            <a:pPr lvl="1"/>
            <a:r>
              <a:rPr lang="en-ZA" dirty="0"/>
              <a:t>Language skills develop fast, allowing kids to express themselves more easily. </a:t>
            </a:r>
            <a:endParaRPr lang="en-ZA" dirty="0" smtClean="0"/>
          </a:p>
          <a:p>
            <a:pPr lvl="1"/>
            <a:r>
              <a:rPr lang="en-ZA" dirty="0" smtClean="0"/>
              <a:t>Also</a:t>
            </a:r>
            <a:r>
              <a:rPr lang="en-ZA" dirty="0"/>
              <a:t>, children </a:t>
            </a:r>
            <a:r>
              <a:rPr lang="en-ZA" dirty="0" smtClean="0"/>
              <a:t>are </a:t>
            </a:r>
            <a:r>
              <a:rPr lang="en-ZA" dirty="0"/>
              <a:t>egocentric, </a:t>
            </a:r>
            <a:r>
              <a:rPr lang="en-ZA" dirty="0" smtClean="0"/>
              <a:t>- they </a:t>
            </a:r>
            <a:r>
              <a:rPr lang="en-ZA" dirty="0"/>
              <a:t>believe that everyone sees the world the way that they </a:t>
            </a:r>
            <a:r>
              <a:rPr lang="en-ZA" dirty="0" smtClean="0"/>
              <a:t>do</a:t>
            </a:r>
            <a:endParaRPr lang="en-ZA" dirty="0"/>
          </a:p>
          <a:p>
            <a:pPr lvl="1"/>
            <a:r>
              <a:rPr lang="en-ZA" dirty="0" smtClean="0"/>
              <a:t>Conservation -  </a:t>
            </a:r>
            <a:r>
              <a:rPr lang="en-ZA" dirty="0"/>
              <a:t>the ability to understand that quantity does not change just because shape changes</a:t>
            </a:r>
          </a:p>
          <a:p>
            <a:endParaRPr lang="en-ZA" dirty="0"/>
          </a:p>
        </p:txBody>
      </p:sp>
      <p:pic>
        <p:nvPicPr>
          <p:cNvPr id="9218" name="Picture 2" descr="Free Children Of The World Clipart, Download Free Clip Art, Fre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332" y="4453702"/>
            <a:ext cx="3795940" cy="192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729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Jean Piaget</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sp>
        <p:nvSpPr>
          <p:cNvPr id="5" name="Content Placeholder 4"/>
          <p:cNvSpPr>
            <a:spLocks noGrp="1"/>
          </p:cNvSpPr>
          <p:nvPr>
            <p:ph sz="quarter" idx="1"/>
          </p:nvPr>
        </p:nvSpPr>
        <p:spPr/>
        <p:txBody>
          <a:bodyPr/>
          <a:lstStyle/>
          <a:p>
            <a:r>
              <a:rPr lang="en-GB" b="1" dirty="0"/>
              <a:t>Concrete Operations Stage: </a:t>
            </a:r>
            <a:r>
              <a:rPr lang="en-GB" dirty="0"/>
              <a:t>7 to 11 </a:t>
            </a:r>
            <a:r>
              <a:rPr lang="en-GB" dirty="0" smtClean="0"/>
              <a:t>Years</a:t>
            </a:r>
          </a:p>
          <a:p>
            <a:pPr lvl="1"/>
            <a:r>
              <a:rPr lang="en-ZA" dirty="0" smtClean="0"/>
              <a:t>Ability </a:t>
            </a:r>
            <a:r>
              <a:rPr lang="en-ZA" dirty="0"/>
              <a:t>to consider a number of factors at the same </a:t>
            </a:r>
            <a:r>
              <a:rPr lang="en-ZA" dirty="0" smtClean="0"/>
              <a:t>time </a:t>
            </a:r>
          </a:p>
          <a:p>
            <a:pPr lvl="1"/>
            <a:r>
              <a:rPr lang="en-ZA" dirty="0" smtClean="0"/>
              <a:t>Ability </a:t>
            </a:r>
            <a:r>
              <a:rPr lang="en-ZA" dirty="0"/>
              <a:t>to solve increasingly complex </a:t>
            </a:r>
            <a:r>
              <a:rPr lang="en-ZA" dirty="0" smtClean="0"/>
              <a:t>problems </a:t>
            </a:r>
          </a:p>
          <a:p>
            <a:pPr lvl="1"/>
            <a:r>
              <a:rPr lang="en-ZA" dirty="0" smtClean="0"/>
              <a:t>Can </a:t>
            </a:r>
            <a:r>
              <a:rPr lang="en-ZA" dirty="0"/>
              <a:t>now understand how to group similar objects, even if they are not </a:t>
            </a:r>
            <a:r>
              <a:rPr lang="en-ZA" dirty="0" smtClean="0"/>
              <a:t>identical</a:t>
            </a:r>
          </a:p>
          <a:p>
            <a:pPr lvl="1"/>
            <a:r>
              <a:rPr lang="en-ZA" dirty="0"/>
              <a:t>A</a:t>
            </a:r>
            <a:r>
              <a:rPr lang="en-ZA" dirty="0" smtClean="0"/>
              <a:t>bility </a:t>
            </a:r>
            <a:r>
              <a:rPr lang="en-ZA" dirty="0"/>
              <a:t>to place things in order according to </a:t>
            </a:r>
            <a:r>
              <a:rPr lang="en-ZA" dirty="0" smtClean="0"/>
              <a:t>size</a:t>
            </a:r>
          </a:p>
          <a:p>
            <a:pPr lvl="1"/>
            <a:r>
              <a:rPr lang="en-ZA" dirty="0" smtClean="0"/>
              <a:t>Still </a:t>
            </a:r>
            <a:r>
              <a:rPr lang="en-ZA" dirty="0"/>
              <a:t>have some distinct limitations to their thinking process</a:t>
            </a:r>
          </a:p>
          <a:p>
            <a:pPr lvl="1"/>
            <a:r>
              <a:rPr lang="en-ZA" dirty="0" smtClean="0"/>
              <a:t>Difficult </a:t>
            </a:r>
            <a:r>
              <a:rPr lang="en-ZA" dirty="0"/>
              <a:t>to understand things that they haven't personally seen, touched, heard, tasted, or smelled.</a:t>
            </a:r>
          </a:p>
          <a:p>
            <a:pPr lvl="1"/>
            <a:endParaRPr lang="en-ZA" dirty="0"/>
          </a:p>
          <a:p>
            <a:endParaRPr lang="en-ZA" dirty="0"/>
          </a:p>
        </p:txBody>
      </p:sp>
    </p:spTree>
    <p:extLst>
      <p:ext uri="{BB962C8B-B14F-4D97-AF65-F5344CB8AC3E}">
        <p14:creationId xmlns:p14="http://schemas.microsoft.com/office/powerpoint/2010/main" val="3133200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Free Children Playing Clipart Pictures - Clipartix (With imag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0237" y="4187314"/>
            <a:ext cx="3913869" cy="2049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ZA" dirty="0"/>
              <a:t>Jean Piaget</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sp>
        <p:nvSpPr>
          <p:cNvPr id="5" name="Content Placeholder 4"/>
          <p:cNvSpPr>
            <a:spLocks noGrp="1"/>
          </p:cNvSpPr>
          <p:nvPr>
            <p:ph sz="quarter" idx="1"/>
          </p:nvPr>
        </p:nvSpPr>
        <p:spPr/>
        <p:txBody>
          <a:bodyPr/>
          <a:lstStyle/>
          <a:p>
            <a:r>
              <a:rPr lang="en-GB" b="1" dirty="0"/>
              <a:t>Formal Operations Stage: </a:t>
            </a:r>
            <a:r>
              <a:rPr lang="en-GB" dirty="0"/>
              <a:t>11 and Beyond</a:t>
            </a:r>
            <a:endParaRPr lang="en-ZA" dirty="0"/>
          </a:p>
          <a:p>
            <a:pPr lvl="1"/>
            <a:r>
              <a:rPr lang="en-ZA" dirty="0" smtClean="0"/>
              <a:t>Hold </a:t>
            </a:r>
            <a:r>
              <a:rPr lang="en-ZA" dirty="0"/>
              <a:t>a much broader understanding of the world around them </a:t>
            </a:r>
          </a:p>
          <a:p>
            <a:pPr lvl="1"/>
            <a:r>
              <a:rPr lang="en-ZA" dirty="0" smtClean="0"/>
              <a:t>Are </a:t>
            </a:r>
            <a:r>
              <a:rPr lang="en-ZA" dirty="0"/>
              <a:t>able to think in abstract ways</a:t>
            </a:r>
          </a:p>
          <a:p>
            <a:pPr lvl="1"/>
            <a:r>
              <a:rPr lang="en-ZA" dirty="0" smtClean="0"/>
              <a:t>Able </a:t>
            </a:r>
            <a:r>
              <a:rPr lang="en-ZA" dirty="0"/>
              <a:t>to hypothesise possible outcomes to a given problem </a:t>
            </a:r>
            <a:endParaRPr lang="en-ZA" dirty="0" smtClean="0"/>
          </a:p>
          <a:p>
            <a:pPr lvl="1"/>
            <a:r>
              <a:rPr lang="en-ZA" dirty="0" smtClean="0"/>
              <a:t>Can think </a:t>
            </a:r>
            <a:r>
              <a:rPr lang="en-ZA" dirty="0"/>
              <a:t>of ways in which to test their theories</a:t>
            </a:r>
          </a:p>
          <a:p>
            <a:pPr lvl="1"/>
            <a:r>
              <a:rPr lang="en-ZA" dirty="0" smtClean="0"/>
              <a:t>Learn </a:t>
            </a:r>
            <a:r>
              <a:rPr lang="en-ZA" dirty="0"/>
              <a:t>to use deductive reasoning to draw conclusions</a:t>
            </a:r>
          </a:p>
          <a:p>
            <a:endParaRPr lang="en-ZA" dirty="0"/>
          </a:p>
        </p:txBody>
      </p:sp>
    </p:spTree>
    <p:extLst>
      <p:ext uri="{BB962C8B-B14F-4D97-AF65-F5344CB8AC3E}">
        <p14:creationId xmlns:p14="http://schemas.microsoft.com/office/powerpoint/2010/main" val="4040238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Behavioural Child Development </a:t>
            </a:r>
            <a:r>
              <a:rPr lang="en-GB" dirty="0" smtClean="0"/>
              <a:t>Theories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44</a:t>
            </a:fld>
            <a:endParaRPr lang="en-ZA" dirty="0"/>
          </a:p>
        </p:txBody>
      </p:sp>
      <p:sp>
        <p:nvSpPr>
          <p:cNvPr id="5" name="Content Placeholder 4"/>
          <p:cNvSpPr>
            <a:spLocks noGrp="1"/>
          </p:cNvSpPr>
          <p:nvPr>
            <p:ph sz="quarter" idx="1"/>
          </p:nvPr>
        </p:nvSpPr>
        <p:spPr/>
        <p:txBody>
          <a:bodyPr/>
          <a:lstStyle/>
          <a:p>
            <a:r>
              <a:rPr lang="en-ZA" dirty="0" smtClean="0"/>
              <a:t>Focus on how environmental interaction influences behaviour </a:t>
            </a:r>
          </a:p>
          <a:p>
            <a:r>
              <a:rPr lang="en-ZA" dirty="0" smtClean="0"/>
              <a:t>Based upon the theories of theorists such as John B. Watson, </a:t>
            </a:r>
            <a:r>
              <a:rPr lang="en-ZA" dirty="0"/>
              <a:t>I</a:t>
            </a:r>
            <a:r>
              <a:rPr lang="en-ZA" dirty="0" smtClean="0"/>
              <a:t>van </a:t>
            </a:r>
            <a:r>
              <a:rPr lang="en-ZA" dirty="0"/>
              <a:t>P</a:t>
            </a:r>
            <a:r>
              <a:rPr lang="en-ZA" dirty="0" smtClean="0"/>
              <a:t>avlov and B. F. Skinner</a:t>
            </a:r>
          </a:p>
          <a:p>
            <a:r>
              <a:rPr lang="en-ZA" dirty="0" smtClean="0"/>
              <a:t>Deal only with observable behaviours. </a:t>
            </a:r>
          </a:p>
          <a:p>
            <a:r>
              <a:rPr lang="en-ZA" dirty="0" smtClean="0"/>
              <a:t>Development is seen as a reaction to rewards, punishments, stimuli and reinforcement</a:t>
            </a:r>
          </a:p>
          <a:p>
            <a:r>
              <a:rPr lang="en-ZA" dirty="0" smtClean="0"/>
              <a:t>Differs considerably from other child development theories because it does not involve internal thoughts or feelings. </a:t>
            </a:r>
            <a:endParaRPr lang="en-ZA" dirty="0"/>
          </a:p>
          <a:p>
            <a:r>
              <a:rPr lang="en-ZA" dirty="0" smtClean="0"/>
              <a:t>It focuses purely on how experience shapes who we are.</a:t>
            </a:r>
          </a:p>
          <a:p>
            <a:r>
              <a:rPr lang="en-ZA" dirty="0" smtClean="0"/>
              <a:t>Behaviours that are ignored or punished will decrease</a:t>
            </a:r>
          </a:p>
          <a:p>
            <a:endParaRPr lang="en-ZA" dirty="0"/>
          </a:p>
        </p:txBody>
      </p:sp>
    </p:spTree>
    <p:extLst>
      <p:ext uri="{BB962C8B-B14F-4D97-AF65-F5344CB8AC3E}">
        <p14:creationId xmlns:p14="http://schemas.microsoft.com/office/powerpoint/2010/main" val="1720851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1264"/>
            <a:ext cx="8219256" cy="1008000"/>
          </a:xfrm>
        </p:spPr>
        <p:txBody>
          <a:bodyPr>
            <a:normAutofit fontScale="90000"/>
          </a:bodyPr>
          <a:lstStyle/>
          <a:p>
            <a:r>
              <a:rPr lang="en-GB" dirty="0"/>
              <a:t>Social Child Development </a:t>
            </a:r>
            <a:r>
              <a:rPr lang="en-GB" dirty="0" smtClean="0"/>
              <a:t>Theories - </a:t>
            </a:r>
            <a:br>
              <a:rPr lang="en-GB" dirty="0" smtClean="0"/>
            </a:br>
            <a:r>
              <a:rPr lang="en-ZA" dirty="0" smtClean="0"/>
              <a:t>John Bowlby</a:t>
            </a:r>
            <a:r>
              <a:rPr lang="en-ZA" dirty="0"/>
              <a:t/>
            </a:r>
            <a:br>
              <a:rPr lang="en-ZA" dirty="0"/>
            </a:b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45</a:t>
            </a:fld>
            <a:endParaRPr lang="en-ZA" dirty="0"/>
          </a:p>
        </p:txBody>
      </p:sp>
      <p:sp>
        <p:nvSpPr>
          <p:cNvPr id="5" name="Content Placeholder 4"/>
          <p:cNvSpPr>
            <a:spLocks noGrp="1"/>
          </p:cNvSpPr>
          <p:nvPr>
            <p:ph sz="quarter" idx="1"/>
          </p:nvPr>
        </p:nvSpPr>
        <p:spPr>
          <a:xfrm>
            <a:off x="467544" y="1413296"/>
            <a:ext cx="5818956" cy="4680000"/>
          </a:xfrm>
        </p:spPr>
        <p:txBody>
          <a:bodyPr/>
          <a:lstStyle/>
          <a:p>
            <a:r>
              <a:rPr lang="en-ZA" dirty="0"/>
              <a:t>John </a:t>
            </a:r>
            <a:r>
              <a:rPr lang="en-ZA" dirty="0" err="1"/>
              <a:t>Bowbly</a:t>
            </a:r>
            <a:r>
              <a:rPr lang="en-ZA" dirty="0"/>
              <a:t> proposed one of the earliest theories of social development</a:t>
            </a:r>
          </a:p>
          <a:p>
            <a:r>
              <a:rPr lang="en-ZA" dirty="0"/>
              <a:t>Bowlby believed that early relationships with caregivers </a:t>
            </a:r>
            <a:endParaRPr lang="en-ZA" dirty="0" smtClean="0"/>
          </a:p>
          <a:p>
            <a:pPr lvl="1"/>
            <a:r>
              <a:rPr lang="en-ZA" dirty="0" smtClean="0"/>
              <a:t>play </a:t>
            </a:r>
            <a:r>
              <a:rPr lang="en-ZA" dirty="0"/>
              <a:t>a major role in child development and </a:t>
            </a:r>
            <a:endParaRPr lang="en-ZA" dirty="0" smtClean="0"/>
          </a:p>
          <a:p>
            <a:pPr lvl="1"/>
            <a:r>
              <a:rPr lang="en-ZA" dirty="0" smtClean="0"/>
              <a:t>continue </a:t>
            </a:r>
            <a:r>
              <a:rPr lang="en-ZA" dirty="0"/>
              <a:t>to influence social relationships throughout </a:t>
            </a:r>
            <a:r>
              <a:rPr lang="en-ZA" dirty="0" smtClean="0"/>
              <a:t>life.</a:t>
            </a:r>
          </a:p>
          <a:p>
            <a:pPr marL="354013" lvl="1" indent="-354013">
              <a:spcBef>
                <a:spcPts val="580"/>
              </a:spcBef>
              <a:buClr>
                <a:schemeClr val="accent1"/>
              </a:buClr>
            </a:pPr>
            <a:r>
              <a:rPr lang="en-ZA" dirty="0"/>
              <a:t>This is called the Theory of Attachment. </a:t>
            </a:r>
            <a:endParaRPr lang="en-ZA" dirty="0" smtClean="0"/>
          </a:p>
          <a:p>
            <a:pPr marL="354013" lvl="1" indent="-354013">
              <a:spcBef>
                <a:spcPts val="580"/>
              </a:spcBef>
              <a:buClr>
                <a:schemeClr val="accent1"/>
              </a:buClr>
            </a:pPr>
            <a:r>
              <a:rPr lang="en-ZA" dirty="0" smtClean="0"/>
              <a:t>There </a:t>
            </a:r>
            <a:r>
              <a:rPr lang="en-ZA" dirty="0"/>
              <a:t>are four stages of attachment in the development of a child</a:t>
            </a:r>
          </a:p>
          <a:p>
            <a:pPr marL="0" indent="0">
              <a:buNone/>
            </a:pPr>
            <a:endParaRPr lang="en-ZA" dirty="0"/>
          </a:p>
        </p:txBody>
      </p:sp>
      <p:pic>
        <p:nvPicPr>
          <p:cNvPr id="11266" name="Picture 2" descr="Free Mother Cliparts, Download Free Clip Art, Free Clip Art 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003" y="1629264"/>
            <a:ext cx="2108797" cy="338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44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John Bowlby</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5" name="Content Placeholder 4"/>
          <p:cNvSpPr>
            <a:spLocks noGrp="1"/>
          </p:cNvSpPr>
          <p:nvPr>
            <p:ph sz="quarter" idx="1"/>
          </p:nvPr>
        </p:nvSpPr>
        <p:spPr/>
        <p:txBody>
          <a:bodyPr>
            <a:normAutofit fontScale="92500" lnSpcReduction="10000"/>
          </a:bodyPr>
          <a:lstStyle/>
          <a:p>
            <a:pPr lvl="0" fontAlgn="base"/>
            <a:r>
              <a:rPr lang="en-ZA" b="1" dirty="0">
                <a:effectLst>
                  <a:outerShdw sx="0" sy="0">
                    <a:srgbClr val="000000"/>
                  </a:outerShdw>
                </a:effectLst>
              </a:rPr>
              <a:t>Pre-attachment (0-2 months):</a:t>
            </a:r>
            <a:r>
              <a:rPr lang="en-ZA" dirty="0">
                <a:effectLst>
                  <a:outerShdw sx="0" sy="0">
                    <a:srgbClr val="000000"/>
                  </a:outerShdw>
                </a:effectLst>
              </a:rPr>
              <a:t> </a:t>
            </a:r>
            <a:endParaRPr lang="en-ZA" dirty="0" smtClean="0">
              <a:effectLst>
                <a:outerShdw sx="0" sy="0">
                  <a:srgbClr val="000000"/>
                </a:outerShdw>
              </a:effectLst>
            </a:endParaRPr>
          </a:p>
          <a:p>
            <a:pPr lvl="1" fontAlgn="base"/>
            <a:r>
              <a:rPr lang="en-ZA" dirty="0" smtClean="0">
                <a:effectLst>
                  <a:outerShdw sx="0" sy="0">
                    <a:srgbClr val="000000"/>
                  </a:outerShdw>
                </a:effectLst>
              </a:rPr>
              <a:t>Infants </a:t>
            </a:r>
            <a:r>
              <a:rPr lang="en-ZA" dirty="0">
                <a:effectLst>
                  <a:outerShdw sx="0" sy="0">
                    <a:srgbClr val="000000"/>
                  </a:outerShdw>
                </a:effectLst>
              </a:rPr>
              <a:t>do not discriminate one person from another – no fear of strangers </a:t>
            </a:r>
          </a:p>
          <a:p>
            <a:pPr lvl="0" fontAlgn="base"/>
            <a:r>
              <a:rPr lang="en-ZA" b="1" dirty="0">
                <a:effectLst>
                  <a:outerShdw sx="0" sy="0">
                    <a:srgbClr val="000000"/>
                  </a:outerShdw>
                </a:effectLst>
              </a:rPr>
              <a:t>Attachment-in-the-making (2-6 months):</a:t>
            </a:r>
            <a:r>
              <a:rPr lang="en-ZA" dirty="0">
                <a:effectLst>
                  <a:outerShdw sx="0" sy="0">
                    <a:srgbClr val="000000"/>
                  </a:outerShdw>
                </a:effectLst>
              </a:rPr>
              <a:t> </a:t>
            </a:r>
            <a:endParaRPr lang="en-ZA" dirty="0" smtClean="0">
              <a:effectLst>
                <a:outerShdw sx="0" sy="0">
                  <a:srgbClr val="000000"/>
                </a:outerShdw>
              </a:effectLst>
            </a:endParaRPr>
          </a:p>
          <a:p>
            <a:pPr lvl="1" fontAlgn="base"/>
            <a:r>
              <a:rPr lang="en-ZA" dirty="0" smtClean="0">
                <a:effectLst>
                  <a:outerShdw sx="0" sy="0">
                    <a:srgbClr val="000000"/>
                  </a:outerShdw>
                </a:effectLst>
              </a:rPr>
              <a:t>Infant </a:t>
            </a:r>
            <a:r>
              <a:rPr lang="en-ZA" dirty="0">
                <a:effectLst>
                  <a:outerShdw sx="0" sy="0">
                    <a:srgbClr val="000000"/>
                  </a:outerShdw>
                </a:effectLst>
              </a:rPr>
              <a:t>directs signals to a particular person. </a:t>
            </a:r>
            <a:endParaRPr lang="en-ZA" dirty="0" smtClean="0">
              <a:effectLst>
                <a:outerShdw sx="0" sy="0">
                  <a:srgbClr val="000000"/>
                </a:outerShdw>
              </a:effectLst>
            </a:endParaRPr>
          </a:p>
          <a:p>
            <a:pPr lvl="1" fontAlgn="base"/>
            <a:r>
              <a:rPr lang="en-ZA" dirty="0" smtClean="0">
                <a:effectLst>
                  <a:outerShdw sx="0" sy="0">
                    <a:srgbClr val="000000"/>
                  </a:outerShdw>
                </a:effectLst>
              </a:rPr>
              <a:t>Recognises </a:t>
            </a:r>
            <a:r>
              <a:rPr lang="en-ZA" dirty="0">
                <a:effectLst>
                  <a:outerShdw sx="0" sy="0">
                    <a:srgbClr val="000000"/>
                  </a:outerShdw>
                </a:effectLst>
              </a:rPr>
              <a:t>his/her parents but do not protest when separated </a:t>
            </a:r>
          </a:p>
          <a:p>
            <a:pPr lvl="0" fontAlgn="base"/>
            <a:r>
              <a:rPr lang="en-ZA" b="1" dirty="0">
                <a:effectLst>
                  <a:outerShdw sx="0" sy="0">
                    <a:srgbClr val="000000"/>
                  </a:outerShdw>
                </a:effectLst>
              </a:rPr>
              <a:t>Clear-cut attachment (6months – 3 or 4 years):</a:t>
            </a:r>
            <a:r>
              <a:rPr lang="en-ZA" dirty="0">
                <a:effectLst>
                  <a:outerShdw sx="0" sy="0">
                    <a:srgbClr val="000000"/>
                  </a:outerShdw>
                </a:effectLst>
              </a:rPr>
              <a:t> </a:t>
            </a:r>
            <a:endParaRPr lang="en-ZA" dirty="0" smtClean="0">
              <a:effectLst>
                <a:outerShdw sx="0" sy="0">
                  <a:srgbClr val="000000"/>
                </a:outerShdw>
              </a:effectLst>
            </a:endParaRPr>
          </a:p>
          <a:p>
            <a:pPr lvl="1" fontAlgn="base"/>
            <a:r>
              <a:rPr lang="en-ZA" dirty="0" smtClean="0">
                <a:effectLst>
                  <a:outerShdw sx="0" sy="0">
                    <a:srgbClr val="000000"/>
                  </a:outerShdw>
                </a:effectLst>
              </a:rPr>
              <a:t>Separation </a:t>
            </a:r>
            <a:r>
              <a:rPr lang="en-ZA" dirty="0">
                <a:effectLst>
                  <a:outerShdw sx="0" sy="0">
                    <a:srgbClr val="000000"/>
                  </a:outerShdw>
                </a:effectLst>
              </a:rPr>
              <a:t>anxiety. </a:t>
            </a:r>
            <a:endParaRPr lang="en-ZA" dirty="0" smtClean="0">
              <a:effectLst>
                <a:outerShdw sx="0" sy="0">
                  <a:srgbClr val="000000"/>
                </a:outerShdw>
              </a:effectLst>
            </a:endParaRPr>
          </a:p>
          <a:p>
            <a:pPr lvl="1" fontAlgn="base"/>
            <a:r>
              <a:rPr lang="en-ZA" dirty="0" smtClean="0">
                <a:effectLst>
                  <a:outerShdw sx="0" sy="0">
                    <a:srgbClr val="000000"/>
                  </a:outerShdw>
                </a:effectLst>
              </a:rPr>
              <a:t>Can </a:t>
            </a:r>
            <a:r>
              <a:rPr lang="en-ZA" dirty="0">
                <a:effectLst>
                  <a:outerShdw sx="0" sy="0">
                    <a:srgbClr val="000000"/>
                  </a:outerShdw>
                </a:effectLst>
              </a:rPr>
              <a:t>be attached to several </a:t>
            </a:r>
          </a:p>
          <a:p>
            <a:pPr lvl="0" fontAlgn="base"/>
            <a:r>
              <a:rPr lang="en-ZA" b="1" dirty="0">
                <a:effectLst>
                  <a:outerShdw sx="0" sy="0">
                    <a:srgbClr val="000000"/>
                  </a:outerShdw>
                </a:effectLst>
              </a:rPr>
              <a:t>Goal-corrected partnership (3-4 </a:t>
            </a:r>
            <a:r>
              <a:rPr lang="en-ZA" b="1" dirty="0" err="1">
                <a:effectLst>
                  <a:outerShdw sx="0" sy="0">
                    <a:srgbClr val="000000"/>
                  </a:outerShdw>
                </a:effectLst>
              </a:rPr>
              <a:t>yrs</a:t>
            </a:r>
            <a:r>
              <a:rPr lang="en-ZA" b="1" dirty="0">
                <a:effectLst>
                  <a:outerShdw sx="0" sy="0">
                    <a:srgbClr val="000000"/>
                  </a:outerShdw>
                </a:effectLst>
              </a:rPr>
              <a:t> onwards):</a:t>
            </a:r>
            <a:r>
              <a:rPr lang="en-ZA" dirty="0">
                <a:effectLst>
                  <a:outerShdw sx="0" sy="0">
                    <a:srgbClr val="000000"/>
                  </a:outerShdw>
                </a:effectLst>
              </a:rPr>
              <a:t> </a:t>
            </a:r>
            <a:endParaRPr lang="en-ZA" dirty="0" smtClean="0">
              <a:effectLst>
                <a:outerShdw sx="0" sy="0">
                  <a:srgbClr val="000000"/>
                </a:outerShdw>
              </a:effectLst>
            </a:endParaRPr>
          </a:p>
          <a:p>
            <a:pPr lvl="1" fontAlgn="base"/>
            <a:r>
              <a:rPr lang="en-ZA" dirty="0" smtClean="0">
                <a:effectLst>
                  <a:outerShdw sx="0" sy="0">
                    <a:srgbClr val="000000"/>
                  </a:outerShdw>
                </a:effectLst>
              </a:rPr>
              <a:t>Understand </a:t>
            </a:r>
            <a:r>
              <a:rPr lang="en-ZA" dirty="0">
                <a:effectLst>
                  <a:outerShdw sx="0" sy="0">
                    <a:srgbClr val="000000"/>
                  </a:outerShdw>
                </a:effectLst>
              </a:rPr>
              <a:t>caregiver’s schedule. </a:t>
            </a:r>
            <a:endParaRPr lang="en-ZA" dirty="0" smtClean="0">
              <a:effectLst>
                <a:outerShdw sx="0" sy="0">
                  <a:srgbClr val="000000"/>
                </a:outerShdw>
              </a:effectLst>
            </a:endParaRPr>
          </a:p>
          <a:p>
            <a:pPr lvl="1" fontAlgn="base"/>
            <a:r>
              <a:rPr lang="en-ZA" dirty="0" smtClean="0">
                <a:effectLst>
                  <a:outerShdw sx="0" sy="0">
                    <a:srgbClr val="000000"/>
                  </a:outerShdw>
                </a:effectLst>
              </a:rPr>
              <a:t>Separation </a:t>
            </a:r>
            <a:r>
              <a:rPr lang="en-ZA" dirty="0">
                <a:effectLst>
                  <a:outerShdw sx="0" sy="0">
                    <a:srgbClr val="000000"/>
                  </a:outerShdw>
                </a:effectLst>
              </a:rPr>
              <a:t>protests decline. </a:t>
            </a:r>
          </a:p>
          <a:p>
            <a:endParaRPr lang="en-ZA" dirty="0"/>
          </a:p>
        </p:txBody>
      </p:sp>
    </p:spTree>
    <p:extLst>
      <p:ext uri="{BB962C8B-B14F-4D97-AF65-F5344CB8AC3E}">
        <p14:creationId xmlns:p14="http://schemas.microsoft.com/office/powerpoint/2010/main" val="3644633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1264"/>
            <a:ext cx="8219256" cy="1008000"/>
          </a:xfrm>
        </p:spPr>
        <p:txBody>
          <a:bodyPr>
            <a:normAutofit fontScale="90000"/>
          </a:bodyPr>
          <a:lstStyle/>
          <a:p>
            <a:r>
              <a:rPr lang="en-GB" dirty="0"/>
              <a:t>Social Child Development Theories </a:t>
            </a:r>
            <a:r>
              <a:rPr lang="en-GB" dirty="0" smtClean="0"/>
              <a:t>–</a:t>
            </a:r>
            <a:br>
              <a:rPr lang="en-GB" dirty="0" smtClean="0"/>
            </a:br>
            <a:r>
              <a:rPr lang="en-ZA" dirty="0"/>
              <a:t>Mary Ainsworth</a:t>
            </a:r>
            <a:r>
              <a:rPr lang="en-ZA" u="sng" dirty="0"/>
              <a:t/>
            </a:r>
            <a:br>
              <a:rPr lang="en-ZA" u="sng" dirty="0"/>
            </a:b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sp>
        <p:nvSpPr>
          <p:cNvPr id="5" name="Content Placeholder 4"/>
          <p:cNvSpPr>
            <a:spLocks noGrp="1"/>
          </p:cNvSpPr>
          <p:nvPr>
            <p:ph sz="quarter" idx="1"/>
          </p:nvPr>
        </p:nvSpPr>
        <p:spPr/>
        <p:txBody>
          <a:bodyPr/>
          <a:lstStyle/>
          <a:p>
            <a:r>
              <a:rPr lang="en-ZA" dirty="0"/>
              <a:t>Mary Ainsworth is best known for her elaboration on the work of John Bowlby and attachment Theory. </a:t>
            </a:r>
            <a:endParaRPr lang="en-ZA" dirty="0" smtClean="0"/>
          </a:p>
          <a:p>
            <a:r>
              <a:rPr lang="en-ZA" dirty="0" smtClean="0"/>
              <a:t>She </a:t>
            </a:r>
            <a:r>
              <a:rPr lang="en-ZA" dirty="0"/>
              <a:t>developed a procedure to observe and assess the quality of attachment in relationships between a caregiver and child.  </a:t>
            </a:r>
            <a:endParaRPr lang="en-ZA" dirty="0" smtClean="0"/>
          </a:p>
          <a:p>
            <a:r>
              <a:rPr lang="en-ZA" dirty="0" smtClean="0"/>
              <a:t>She </a:t>
            </a:r>
            <a:r>
              <a:rPr lang="en-ZA" dirty="0"/>
              <a:t>called this procedure the </a:t>
            </a:r>
            <a:r>
              <a:rPr lang="en-ZA" b="1" dirty="0"/>
              <a:t>Strange Situation</a:t>
            </a:r>
            <a:r>
              <a:rPr lang="en-ZA" dirty="0"/>
              <a:t>.</a:t>
            </a:r>
          </a:p>
          <a:p>
            <a:r>
              <a:rPr lang="en-ZA" dirty="0" smtClean="0"/>
              <a:t>The </a:t>
            </a:r>
            <a:r>
              <a:rPr lang="en-ZA" dirty="0"/>
              <a:t>child is observed while he/she is playing for twenty minutes</a:t>
            </a:r>
            <a:r>
              <a:rPr lang="en-ZA" dirty="0" smtClean="0"/>
              <a:t>.</a:t>
            </a:r>
          </a:p>
          <a:p>
            <a:r>
              <a:rPr lang="en-ZA" dirty="0" smtClean="0"/>
              <a:t> </a:t>
            </a:r>
            <a:r>
              <a:rPr lang="en-ZA" dirty="0"/>
              <a:t>During this time caregivers and strangers enter and leave the room, recreating the flow of the familiar and unfamiliar persons in the lives of most children.  </a:t>
            </a:r>
          </a:p>
          <a:p>
            <a:endParaRPr lang="en-ZA" dirty="0"/>
          </a:p>
        </p:txBody>
      </p:sp>
    </p:spTree>
    <p:extLst>
      <p:ext uri="{BB962C8B-B14F-4D97-AF65-F5344CB8AC3E}">
        <p14:creationId xmlns:p14="http://schemas.microsoft.com/office/powerpoint/2010/main" val="1531033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Mary Ainsworth</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5" name="Content Placeholder 4"/>
          <p:cNvSpPr>
            <a:spLocks noGrp="1"/>
          </p:cNvSpPr>
          <p:nvPr>
            <p:ph sz="quarter" idx="1"/>
          </p:nvPr>
        </p:nvSpPr>
        <p:spPr/>
        <p:txBody>
          <a:bodyPr>
            <a:normAutofit fontScale="85000" lnSpcReduction="10000"/>
          </a:bodyPr>
          <a:lstStyle/>
          <a:p>
            <a:pPr lvl="0"/>
            <a:r>
              <a:rPr lang="en-GB" dirty="0"/>
              <a:t>The caregiver and the child are introduced to the experimental room.</a:t>
            </a:r>
            <a:endParaRPr lang="en-ZA" dirty="0"/>
          </a:p>
          <a:p>
            <a:pPr lvl="0"/>
            <a:r>
              <a:rPr lang="en-GB" dirty="0"/>
              <a:t>The caregiver and the child are left alone.  </a:t>
            </a:r>
            <a:endParaRPr lang="en-GB" dirty="0" smtClean="0"/>
          </a:p>
          <a:p>
            <a:pPr lvl="0"/>
            <a:r>
              <a:rPr lang="en-GB" dirty="0" smtClean="0"/>
              <a:t>The </a:t>
            </a:r>
            <a:r>
              <a:rPr lang="en-GB" dirty="0"/>
              <a:t>caregiver does not participate while the child plays and explores.</a:t>
            </a:r>
            <a:endParaRPr lang="en-ZA" dirty="0"/>
          </a:p>
          <a:p>
            <a:pPr lvl="0"/>
            <a:r>
              <a:rPr lang="en-GB" dirty="0"/>
              <a:t>A stranger enters, converses with the caregiver, then approaches the child.  The caregiver leaves without the child noticing it.</a:t>
            </a:r>
            <a:endParaRPr lang="en-ZA" dirty="0"/>
          </a:p>
          <a:p>
            <a:pPr lvl="0"/>
            <a:r>
              <a:rPr lang="en-GB" dirty="0"/>
              <a:t>First separation episode: The stranger adjusts his/her behaviour to that of the child.</a:t>
            </a:r>
            <a:endParaRPr lang="en-ZA" dirty="0"/>
          </a:p>
          <a:p>
            <a:pPr lvl="0"/>
            <a:r>
              <a:rPr lang="en-GB" dirty="0"/>
              <a:t>First reunion episode: The caregiver greets and comforts the child, then leaves again.</a:t>
            </a:r>
            <a:endParaRPr lang="en-ZA" dirty="0"/>
          </a:p>
          <a:p>
            <a:pPr lvl="0"/>
            <a:r>
              <a:rPr lang="en-GB" dirty="0"/>
              <a:t>Second separation episode: The child is left alone.</a:t>
            </a:r>
            <a:endParaRPr lang="en-ZA" dirty="0"/>
          </a:p>
          <a:p>
            <a:pPr lvl="0"/>
            <a:r>
              <a:rPr lang="en-GB" dirty="0"/>
              <a:t>Continuation of second separation episode: The stranger enters and again adjusts his/her behaviour to that of the child.</a:t>
            </a:r>
            <a:endParaRPr lang="en-ZA" dirty="0"/>
          </a:p>
          <a:p>
            <a:pPr lvl="0"/>
            <a:r>
              <a:rPr lang="en-GB" dirty="0"/>
              <a:t>Second reunion episode: The caregiver enters, greets the child, and picks him/her up. The stranger leaves without the child noticing it.</a:t>
            </a:r>
            <a:endParaRPr lang="en-ZA" dirty="0"/>
          </a:p>
          <a:p>
            <a:endParaRPr lang="en-ZA" dirty="0"/>
          </a:p>
        </p:txBody>
      </p:sp>
    </p:spTree>
    <p:extLst>
      <p:ext uri="{BB962C8B-B14F-4D97-AF65-F5344CB8AC3E}">
        <p14:creationId xmlns:p14="http://schemas.microsoft.com/office/powerpoint/2010/main" val="2906811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Mary Ainsworth</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dirty="0"/>
          </a:p>
        </p:txBody>
      </p:sp>
      <p:sp>
        <p:nvSpPr>
          <p:cNvPr id="5" name="Content Placeholder 4"/>
          <p:cNvSpPr>
            <a:spLocks noGrp="1"/>
          </p:cNvSpPr>
          <p:nvPr>
            <p:ph sz="quarter" idx="1"/>
          </p:nvPr>
        </p:nvSpPr>
        <p:spPr/>
        <p:txBody>
          <a:bodyPr>
            <a:normAutofit/>
          </a:bodyPr>
          <a:lstStyle/>
          <a:p>
            <a:r>
              <a:rPr lang="en-ZA" dirty="0"/>
              <a:t>Two aspects of the child's behaviour are observed:</a:t>
            </a:r>
          </a:p>
          <a:p>
            <a:pPr lvl="1" fontAlgn="base"/>
            <a:r>
              <a:rPr lang="en-ZA" dirty="0">
                <a:effectLst>
                  <a:outerShdw sx="0" sy="0">
                    <a:srgbClr val="000000"/>
                  </a:outerShdw>
                </a:effectLst>
              </a:rPr>
              <a:t>The amount of exploration </a:t>
            </a:r>
            <a:r>
              <a:rPr lang="en-ZA" dirty="0" smtClean="0">
                <a:effectLst>
                  <a:outerShdw sx="0" sy="0">
                    <a:srgbClr val="000000"/>
                  </a:outerShdw>
                </a:effectLst>
              </a:rPr>
              <a:t>the </a:t>
            </a:r>
            <a:r>
              <a:rPr lang="en-ZA" dirty="0">
                <a:effectLst>
                  <a:outerShdw sx="0" sy="0">
                    <a:srgbClr val="000000"/>
                  </a:outerShdw>
                </a:effectLst>
              </a:rPr>
              <a:t>child engages in during the time period.</a:t>
            </a:r>
          </a:p>
          <a:p>
            <a:pPr lvl="1" fontAlgn="base"/>
            <a:r>
              <a:rPr lang="en-ZA" dirty="0">
                <a:effectLst>
                  <a:outerShdw sx="0" sy="0">
                    <a:srgbClr val="000000"/>
                  </a:outerShdw>
                </a:effectLst>
              </a:rPr>
              <a:t>The child's reactions to the departure and return of his/her caregiver.</a:t>
            </a:r>
          </a:p>
          <a:p>
            <a:r>
              <a:rPr lang="en-ZA" dirty="0"/>
              <a:t> </a:t>
            </a:r>
            <a:r>
              <a:rPr lang="en-ZA" dirty="0" smtClean="0"/>
              <a:t>On </a:t>
            </a:r>
            <a:r>
              <a:rPr lang="en-ZA" dirty="0"/>
              <a:t>the basis of their behaviour, children are categorised </a:t>
            </a:r>
            <a:r>
              <a:rPr lang="en-ZA" dirty="0" smtClean="0"/>
              <a:t>into three groups</a:t>
            </a:r>
            <a:endParaRPr lang="en-ZA" dirty="0"/>
          </a:p>
          <a:p>
            <a:pPr marL="354012" lvl="1" indent="0" fontAlgn="base">
              <a:buNone/>
            </a:pPr>
            <a:endParaRPr lang="en-ZA" dirty="0" smtClean="0"/>
          </a:p>
          <a:p>
            <a:endParaRPr lang="en-ZA" dirty="0"/>
          </a:p>
        </p:txBody>
      </p:sp>
      <p:pic>
        <p:nvPicPr>
          <p:cNvPr id="12290" name="Picture 2" descr="A woman reading to two little girls. | Black mother, Mother a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8089" y="4037714"/>
            <a:ext cx="2292997" cy="233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2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Mary Ainsworth</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50</a:t>
            </a:fld>
            <a:endParaRPr lang="en-ZA" dirty="0"/>
          </a:p>
        </p:txBody>
      </p:sp>
      <p:sp>
        <p:nvSpPr>
          <p:cNvPr id="5" name="Content Placeholder 4"/>
          <p:cNvSpPr>
            <a:spLocks noGrp="1"/>
          </p:cNvSpPr>
          <p:nvPr>
            <p:ph sz="quarter" idx="1"/>
          </p:nvPr>
        </p:nvSpPr>
        <p:spPr>
          <a:xfrm>
            <a:off x="467544" y="1413296"/>
            <a:ext cx="5631631" cy="4680000"/>
          </a:xfrm>
        </p:spPr>
        <p:txBody>
          <a:bodyPr>
            <a:normAutofit lnSpcReduction="10000"/>
          </a:bodyPr>
          <a:lstStyle/>
          <a:p>
            <a:r>
              <a:rPr lang="en-ZA" b="1" dirty="0"/>
              <a:t>Secure </a:t>
            </a:r>
            <a:r>
              <a:rPr lang="en-ZA" b="1" dirty="0" smtClean="0"/>
              <a:t>Attachment</a:t>
            </a:r>
            <a:r>
              <a:rPr lang="en-ZA" b="1" dirty="0"/>
              <a:t> </a:t>
            </a:r>
            <a:r>
              <a:rPr lang="en-ZA" b="1" dirty="0" smtClean="0"/>
              <a:t>(successful)</a:t>
            </a:r>
            <a:endParaRPr lang="en-ZA" dirty="0" smtClean="0"/>
          </a:p>
          <a:p>
            <a:pPr lvl="1"/>
            <a:r>
              <a:rPr lang="en-ZA" dirty="0" smtClean="0"/>
              <a:t>A </a:t>
            </a:r>
            <a:r>
              <a:rPr lang="en-ZA" dirty="0"/>
              <a:t>child who is securely attached to its caregiver </a:t>
            </a:r>
            <a:endParaRPr lang="en-ZA" dirty="0" smtClean="0"/>
          </a:p>
          <a:p>
            <a:pPr lvl="2"/>
            <a:r>
              <a:rPr lang="en-ZA" dirty="0" smtClean="0"/>
              <a:t>will </a:t>
            </a:r>
            <a:r>
              <a:rPr lang="en-ZA" dirty="0"/>
              <a:t>explore freely while the caregiver is present, </a:t>
            </a:r>
            <a:endParaRPr lang="en-ZA" dirty="0" smtClean="0"/>
          </a:p>
          <a:p>
            <a:pPr lvl="2"/>
            <a:r>
              <a:rPr lang="en-ZA" dirty="0"/>
              <a:t>w</a:t>
            </a:r>
            <a:r>
              <a:rPr lang="en-ZA" dirty="0" smtClean="0"/>
              <a:t>ill </a:t>
            </a:r>
            <a:r>
              <a:rPr lang="en-ZA" dirty="0"/>
              <a:t>engage with strangers, </a:t>
            </a:r>
          </a:p>
          <a:p>
            <a:pPr lvl="2"/>
            <a:r>
              <a:rPr lang="en-ZA" dirty="0" smtClean="0"/>
              <a:t>will </a:t>
            </a:r>
            <a:r>
              <a:rPr lang="en-ZA" dirty="0"/>
              <a:t>be visibly upset when the caregiver </a:t>
            </a:r>
            <a:r>
              <a:rPr lang="en-ZA" dirty="0" smtClean="0"/>
              <a:t>leaves</a:t>
            </a:r>
          </a:p>
          <a:p>
            <a:pPr lvl="2"/>
            <a:r>
              <a:rPr lang="en-ZA" dirty="0" smtClean="0"/>
              <a:t>will </a:t>
            </a:r>
            <a:r>
              <a:rPr lang="en-ZA" dirty="0"/>
              <a:t>be happy to see the caregiver return.  </a:t>
            </a:r>
            <a:endParaRPr lang="en-ZA" dirty="0" smtClean="0"/>
          </a:p>
          <a:p>
            <a:pPr lvl="1"/>
            <a:r>
              <a:rPr lang="en-ZA" dirty="0" smtClean="0"/>
              <a:t>The </a:t>
            </a:r>
            <a:r>
              <a:rPr lang="en-ZA" dirty="0"/>
              <a:t>child will not engage with the stranger if the caregiver is not in the room.</a:t>
            </a:r>
          </a:p>
          <a:p>
            <a:endParaRPr lang="en-ZA" dirty="0"/>
          </a:p>
        </p:txBody>
      </p:sp>
      <p:pic>
        <p:nvPicPr>
          <p:cNvPr id="13314" name="Picture 2" descr="Mom Clipart I9spfexz150124 Minus Pinterest Clip Art - Mom A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175" y="2078913"/>
            <a:ext cx="2727501" cy="334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7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Mary Ainsworth</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a:xfrm>
            <a:off x="467544" y="1413296"/>
            <a:ext cx="5243143" cy="4680000"/>
          </a:xfrm>
        </p:spPr>
        <p:txBody>
          <a:bodyPr>
            <a:normAutofit lnSpcReduction="10000"/>
          </a:bodyPr>
          <a:lstStyle/>
          <a:p>
            <a:r>
              <a:rPr lang="en-ZA" b="1" dirty="0"/>
              <a:t>Anxious-Ambivalent Insecure </a:t>
            </a:r>
            <a:r>
              <a:rPr lang="en-ZA" b="1" dirty="0" smtClean="0"/>
              <a:t>Attachment </a:t>
            </a:r>
            <a:r>
              <a:rPr lang="en-ZA" b="1" dirty="0"/>
              <a:t>(successful)</a:t>
            </a:r>
            <a:endParaRPr lang="en-ZA" dirty="0"/>
          </a:p>
          <a:p>
            <a:pPr lvl="1"/>
            <a:r>
              <a:rPr lang="en-ZA" dirty="0"/>
              <a:t>C</a:t>
            </a:r>
            <a:r>
              <a:rPr lang="en-ZA" dirty="0" smtClean="0"/>
              <a:t>hild will be nervous </a:t>
            </a:r>
            <a:r>
              <a:rPr lang="en-ZA" dirty="0"/>
              <a:t>of exploration and of strangers, even when the caregiver is present.  </a:t>
            </a:r>
            <a:endParaRPr lang="en-ZA" dirty="0" smtClean="0"/>
          </a:p>
          <a:p>
            <a:pPr lvl="1"/>
            <a:r>
              <a:rPr lang="en-ZA" dirty="0" smtClean="0"/>
              <a:t>When </a:t>
            </a:r>
            <a:r>
              <a:rPr lang="en-ZA" dirty="0"/>
              <a:t>the caregiver departs, the child is extremely upset.  </a:t>
            </a:r>
            <a:endParaRPr lang="en-ZA" dirty="0" smtClean="0"/>
          </a:p>
          <a:p>
            <a:pPr lvl="1"/>
            <a:r>
              <a:rPr lang="en-ZA" dirty="0" smtClean="0"/>
              <a:t>The </a:t>
            </a:r>
            <a:r>
              <a:rPr lang="en-ZA" dirty="0"/>
              <a:t>child will be ambivalent when </a:t>
            </a:r>
            <a:r>
              <a:rPr lang="en-ZA" dirty="0" smtClean="0"/>
              <a:t>they return </a:t>
            </a:r>
            <a:r>
              <a:rPr lang="en-ZA" dirty="0"/>
              <a:t>and will stay close to the </a:t>
            </a:r>
            <a:r>
              <a:rPr lang="en-ZA" dirty="0" smtClean="0"/>
              <a:t>caregiver</a:t>
            </a:r>
          </a:p>
          <a:p>
            <a:pPr lvl="1"/>
            <a:r>
              <a:rPr lang="en-ZA" dirty="0"/>
              <a:t>W</a:t>
            </a:r>
            <a:r>
              <a:rPr lang="en-ZA" dirty="0" smtClean="0"/>
              <a:t>ill </a:t>
            </a:r>
            <a:r>
              <a:rPr lang="en-ZA" dirty="0"/>
              <a:t>be resentful, and also resistant when the caregiver tries to get his/her attention.</a:t>
            </a:r>
          </a:p>
          <a:p>
            <a:endParaRPr lang="en-ZA" dirty="0"/>
          </a:p>
        </p:txBody>
      </p:sp>
      <p:pic>
        <p:nvPicPr>
          <p:cNvPr id="14338" name="Picture 2" descr="Girl Cries Mother Gives In - Kid Hitting Clipart, HD Png Download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28" r="14934"/>
          <a:stretch/>
        </p:blipFill>
        <p:spPr bwMode="auto">
          <a:xfrm>
            <a:off x="5710687" y="1782941"/>
            <a:ext cx="3175314" cy="329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39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Social Child Development Theories </a:t>
            </a:r>
            <a:r>
              <a:rPr lang="en-GB" dirty="0" smtClean="0"/>
              <a:t>-</a:t>
            </a:r>
            <a:br>
              <a:rPr lang="en-GB" dirty="0" smtClean="0"/>
            </a:br>
            <a:r>
              <a:rPr lang="en-ZA" dirty="0"/>
              <a:t>Albert Bandura</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sp>
        <p:nvSpPr>
          <p:cNvPr id="5" name="Content Placeholder 4"/>
          <p:cNvSpPr>
            <a:spLocks noGrp="1"/>
          </p:cNvSpPr>
          <p:nvPr>
            <p:ph sz="quarter" idx="1"/>
          </p:nvPr>
        </p:nvSpPr>
        <p:spPr/>
        <p:txBody>
          <a:bodyPr/>
          <a:lstStyle/>
          <a:p>
            <a:r>
              <a:rPr lang="en-ZA" dirty="0" smtClean="0"/>
              <a:t>Children learn new behaviours from observing other people</a:t>
            </a:r>
          </a:p>
          <a:p>
            <a:r>
              <a:rPr lang="en-ZA" dirty="0" smtClean="0"/>
              <a:t>Intrinsic reinforcements such as a sense of pride, satisfaction and accomplishment could </a:t>
            </a:r>
            <a:r>
              <a:rPr lang="en-ZA" dirty="0"/>
              <a:t>also lead to learning</a:t>
            </a:r>
          </a:p>
          <a:p>
            <a:r>
              <a:rPr lang="en-ZA" dirty="0"/>
              <a:t>By observing the actions of others, including parents and peers, children develop new skills and acquire new information.</a:t>
            </a:r>
          </a:p>
          <a:p>
            <a:endParaRPr lang="en-ZA"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826075" y="3752178"/>
            <a:ext cx="2884612" cy="2629150"/>
          </a:xfrm>
          <a:prstGeom prst="rect">
            <a:avLst/>
          </a:prstGeom>
        </p:spPr>
      </p:pic>
    </p:spTree>
    <p:extLst>
      <p:ext uri="{BB962C8B-B14F-4D97-AF65-F5344CB8AC3E}">
        <p14:creationId xmlns:p14="http://schemas.microsoft.com/office/powerpoint/2010/main" val="2345133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Albert Bandura</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sp>
        <p:nvSpPr>
          <p:cNvPr id="5" name="Content Placeholder 4"/>
          <p:cNvSpPr>
            <a:spLocks noGrp="1"/>
          </p:cNvSpPr>
          <p:nvPr>
            <p:ph sz="quarter" idx="1"/>
          </p:nvPr>
        </p:nvSpPr>
        <p:spPr/>
        <p:txBody>
          <a:bodyPr/>
          <a:lstStyle/>
          <a:p>
            <a:r>
              <a:rPr lang="en-CA" dirty="0"/>
              <a:t>Albert Bandura concluded a social theory out of this, it consists of four steps:</a:t>
            </a:r>
            <a:endParaRPr lang="en-ZA" dirty="0"/>
          </a:p>
          <a:p>
            <a:pPr lvl="1" fontAlgn="base"/>
            <a:r>
              <a:rPr lang="en-CA" dirty="0" smtClean="0">
                <a:effectLst>
                  <a:outerShdw sx="0" sy="0">
                    <a:srgbClr val="000000"/>
                  </a:outerShdw>
                </a:effectLst>
              </a:rPr>
              <a:t>Attention</a:t>
            </a:r>
            <a:endParaRPr lang="en-ZA" dirty="0">
              <a:effectLst>
                <a:outerShdw sx="0" sy="0">
                  <a:srgbClr val="000000"/>
                </a:outerShdw>
              </a:effectLst>
            </a:endParaRPr>
          </a:p>
          <a:p>
            <a:pPr lvl="1" fontAlgn="base"/>
            <a:r>
              <a:rPr lang="en-CA" dirty="0" smtClean="0">
                <a:effectLst>
                  <a:outerShdw sx="0" sy="0">
                    <a:srgbClr val="000000"/>
                  </a:outerShdw>
                </a:effectLst>
              </a:rPr>
              <a:t>Retention </a:t>
            </a:r>
            <a:r>
              <a:rPr lang="en-CA" dirty="0">
                <a:effectLst>
                  <a:outerShdw sx="0" sy="0">
                    <a:srgbClr val="000000"/>
                  </a:outerShdw>
                </a:effectLst>
              </a:rPr>
              <a:t>(memorising the seen behaviour)</a:t>
            </a:r>
            <a:endParaRPr lang="en-ZA" dirty="0">
              <a:effectLst>
                <a:outerShdw sx="0" sy="0">
                  <a:srgbClr val="000000"/>
                </a:outerShdw>
              </a:effectLst>
            </a:endParaRPr>
          </a:p>
          <a:p>
            <a:pPr lvl="1" fontAlgn="base"/>
            <a:r>
              <a:rPr lang="en-CA" dirty="0">
                <a:effectLst>
                  <a:outerShdw sx="0" sy="0">
                    <a:srgbClr val="000000"/>
                  </a:outerShdw>
                </a:effectLst>
              </a:rPr>
              <a:t>Trying the behavior (production of the </a:t>
            </a:r>
            <a:r>
              <a:rPr lang="en-CA" dirty="0" smtClean="0">
                <a:effectLst>
                  <a:outerShdw sx="0" sy="0">
                    <a:srgbClr val="000000"/>
                  </a:outerShdw>
                </a:effectLst>
              </a:rPr>
              <a:t>behaviour)</a:t>
            </a:r>
            <a:endParaRPr lang="en-ZA" dirty="0">
              <a:effectLst>
                <a:outerShdw sx="0" sy="0">
                  <a:srgbClr val="000000"/>
                </a:outerShdw>
              </a:effectLst>
            </a:endParaRPr>
          </a:p>
          <a:p>
            <a:pPr lvl="1" fontAlgn="base"/>
            <a:r>
              <a:rPr lang="en-CA" dirty="0" smtClean="0">
                <a:effectLst>
                  <a:outerShdw sx="0" sy="0">
                    <a:srgbClr val="000000"/>
                  </a:outerShdw>
                </a:effectLst>
              </a:rPr>
              <a:t>Develop </a:t>
            </a:r>
            <a:r>
              <a:rPr lang="en-CA" dirty="0">
                <a:effectLst>
                  <a:outerShdw sx="0" sy="0">
                    <a:srgbClr val="000000"/>
                  </a:outerShdw>
                </a:effectLst>
              </a:rPr>
              <a:t>Motivation (a sense of pleasure)</a:t>
            </a:r>
            <a:endParaRPr lang="en-ZA" dirty="0">
              <a:effectLst>
                <a:outerShdw sx="0" sy="0">
                  <a:srgbClr val="000000"/>
                </a:outerShdw>
              </a:effectLst>
            </a:endParaRPr>
          </a:p>
          <a:p>
            <a:r>
              <a:rPr lang="en-GB" dirty="0"/>
              <a:t> </a:t>
            </a:r>
            <a:r>
              <a:rPr lang="en-GB" dirty="0" smtClean="0"/>
              <a:t>T</a:t>
            </a:r>
            <a:r>
              <a:rPr lang="en-CA" dirty="0" smtClean="0"/>
              <a:t>he </a:t>
            </a:r>
            <a:r>
              <a:rPr lang="en-CA" dirty="0"/>
              <a:t>development of a child is severely influenced by reward or punishments that are done upon him or on someone else that the child is watching.  </a:t>
            </a:r>
            <a:endParaRPr lang="en-ZA" dirty="0"/>
          </a:p>
          <a:p>
            <a:endParaRPr lang="en-ZA" dirty="0"/>
          </a:p>
        </p:txBody>
      </p:sp>
    </p:spTree>
    <p:extLst>
      <p:ext uri="{BB962C8B-B14F-4D97-AF65-F5344CB8AC3E}">
        <p14:creationId xmlns:p14="http://schemas.microsoft.com/office/powerpoint/2010/main" val="1602203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Social Child Development Theories -</a:t>
            </a:r>
            <a:br>
              <a:rPr lang="en-GB" dirty="0"/>
            </a:br>
            <a:r>
              <a:rPr lang="en-ZA" dirty="0"/>
              <a:t>Lev </a:t>
            </a:r>
            <a:r>
              <a:rPr lang="en-ZA" dirty="0" smtClean="0"/>
              <a:t>Vygotsky</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54</a:t>
            </a:fld>
            <a:endParaRPr lang="en-ZA" dirty="0"/>
          </a:p>
        </p:txBody>
      </p:sp>
      <p:sp>
        <p:nvSpPr>
          <p:cNvPr id="5" name="Content Placeholder 4"/>
          <p:cNvSpPr>
            <a:spLocks noGrp="1"/>
          </p:cNvSpPr>
          <p:nvPr>
            <p:ph sz="quarter" idx="1"/>
          </p:nvPr>
        </p:nvSpPr>
        <p:spPr/>
        <p:txBody>
          <a:bodyPr/>
          <a:lstStyle/>
          <a:p>
            <a:r>
              <a:rPr lang="en-ZA" dirty="0"/>
              <a:t>A</a:t>
            </a:r>
            <a:r>
              <a:rPr lang="en-ZA" dirty="0" smtClean="0"/>
              <a:t> </a:t>
            </a:r>
            <a:r>
              <a:rPr lang="en-ZA" dirty="0"/>
              <a:t>seminal learning theory that </a:t>
            </a:r>
            <a:r>
              <a:rPr lang="en-ZA" dirty="0" smtClean="0"/>
              <a:t>is very </a:t>
            </a:r>
            <a:r>
              <a:rPr lang="en-ZA" dirty="0"/>
              <a:t>influential, </a:t>
            </a:r>
            <a:r>
              <a:rPr lang="en-ZA" dirty="0" smtClean="0"/>
              <a:t>in </a:t>
            </a:r>
            <a:r>
              <a:rPr lang="en-ZA" dirty="0"/>
              <a:t>the field of education. </a:t>
            </a:r>
            <a:endParaRPr lang="en-ZA" dirty="0" smtClean="0"/>
          </a:p>
          <a:p>
            <a:r>
              <a:rPr lang="en-ZA" dirty="0" smtClean="0"/>
              <a:t>Like </a:t>
            </a:r>
            <a:r>
              <a:rPr lang="en-ZA" dirty="0"/>
              <a:t>Piaget, Vygotsky believed that children learn actively and through hands-on experiences. </a:t>
            </a:r>
            <a:endParaRPr lang="en-ZA" dirty="0" smtClean="0"/>
          </a:p>
          <a:p>
            <a:r>
              <a:rPr lang="en-ZA" dirty="0" smtClean="0"/>
              <a:t>His </a:t>
            </a:r>
            <a:r>
              <a:rPr lang="en-ZA" dirty="0"/>
              <a:t>sociocultural theory also suggested that parents, caregivers, peers and the culture at large were responsible for the development of higher order functions.</a:t>
            </a:r>
          </a:p>
          <a:p>
            <a:r>
              <a:rPr lang="en-ZA" dirty="0"/>
              <a:t>Vygotsky identified four different stages of speech </a:t>
            </a:r>
            <a:r>
              <a:rPr lang="en-ZA" dirty="0" smtClean="0"/>
              <a:t>development</a:t>
            </a:r>
            <a:endParaRPr lang="en-ZA" dirty="0"/>
          </a:p>
          <a:p>
            <a:endParaRPr lang="en-ZA" dirty="0"/>
          </a:p>
        </p:txBody>
      </p:sp>
    </p:spTree>
    <p:extLst>
      <p:ext uri="{BB962C8B-B14F-4D97-AF65-F5344CB8AC3E}">
        <p14:creationId xmlns:p14="http://schemas.microsoft.com/office/powerpoint/2010/main" val="746079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Lev Vygotsky</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sp>
        <p:nvSpPr>
          <p:cNvPr id="5" name="Content Placeholder 4"/>
          <p:cNvSpPr>
            <a:spLocks noGrp="1"/>
          </p:cNvSpPr>
          <p:nvPr>
            <p:ph sz="quarter" idx="1"/>
          </p:nvPr>
        </p:nvSpPr>
        <p:spPr/>
        <p:txBody>
          <a:bodyPr/>
          <a:lstStyle/>
          <a:p>
            <a:r>
              <a:rPr lang="en-ZA" b="1" dirty="0"/>
              <a:t>Primitive speech stage Birth to 2 years:</a:t>
            </a:r>
            <a:r>
              <a:rPr lang="en-ZA" dirty="0"/>
              <a:t> </a:t>
            </a:r>
            <a:endParaRPr lang="en-ZA" dirty="0" smtClean="0"/>
          </a:p>
          <a:p>
            <a:pPr lvl="1"/>
            <a:r>
              <a:rPr lang="en-ZA" dirty="0" smtClean="0"/>
              <a:t>The </a:t>
            </a:r>
            <a:r>
              <a:rPr lang="en-ZA" dirty="0"/>
              <a:t>child is beginning to learn to speak, </a:t>
            </a:r>
            <a:endParaRPr lang="en-ZA" dirty="0" smtClean="0"/>
          </a:p>
          <a:p>
            <a:pPr lvl="1"/>
            <a:r>
              <a:rPr lang="en-ZA" dirty="0" smtClean="0"/>
              <a:t>Mainly </a:t>
            </a:r>
            <a:r>
              <a:rPr lang="en-ZA" dirty="0"/>
              <a:t>imitating words and naming objects, or responding emotionally (crying) or socially (laughing).</a:t>
            </a:r>
          </a:p>
          <a:p>
            <a:r>
              <a:rPr lang="en-ZA" dirty="0"/>
              <a:t> </a:t>
            </a:r>
          </a:p>
          <a:p>
            <a:r>
              <a:rPr lang="en-ZA" b="1" dirty="0"/>
              <a:t>Naïve psychological stage 2 to 4 years:</a:t>
            </a:r>
            <a:r>
              <a:rPr lang="en-ZA" dirty="0"/>
              <a:t> </a:t>
            </a:r>
            <a:endParaRPr lang="en-ZA" dirty="0" smtClean="0"/>
          </a:p>
          <a:p>
            <a:pPr lvl="1"/>
            <a:r>
              <a:rPr lang="en-ZA" dirty="0" smtClean="0"/>
              <a:t>The </a:t>
            </a:r>
            <a:r>
              <a:rPr lang="en-ZA" dirty="0"/>
              <a:t>child </a:t>
            </a:r>
            <a:r>
              <a:rPr lang="en-ZA" dirty="0" smtClean="0"/>
              <a:t>is </a:t>
            </a:r>
            <a:r>
              <a:rPr lang="en-ZA" dirty="0"/>
              <a:t>beginning to realise that words are symbols for objects. </a:t>
            </a:r>
            <a:endParaRPr lang="en-ZA" dirty="0" smtClean="0"/>
          </a:p>
          <a:p>
            <a:pPr lvl="1"/>
            <a:r>
              <a:rPr lang="en-ZA" dirty="0" smtClean="0"/>
              <a:t>They </a:t>
            </a:r>
            <a:r>
              <a:rPr lang="en-ZA" dirty="0"/>
              <a:t>have a great curiosity as to what objects are called.</a:t>
            </a:r>
          </a:p>
          <a:p>
            <a:endParaRPr lang="en-ZA" dirty="0"/>
          </a:p>
        </p:txBody>
      </p:sp>
      <p:pic>
        <p:nvPicPr>
          <p:cNvPr id="15362" name="Picture 2" descr="Library of abc jpg transparent download kids png fil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073" y="5223579"/>
            <a:ext cx="3162197" cy="101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774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Lev Vygotsky</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56</a:t>
            </a:fld>
            <a:endParaRPr lang="en-ZA" dirty="0"/>
          </a:p>
        </p:txBody>
      </p:sp>
      <p:sp>
        <p:nvSpPr>
          <p:cNvPr id="5" name="Content Placeholder 4"/>
          <p:cNvSpPr>
            <a:spLocks noGrp="1"/>
          </p:cNvSpPr>
          <p:nvPr>
            <p:ph sz="quarter" idx="1"/>
          </p:nvPr>
        </p:nvSpPr>
        <p:spPr/>
        <p:txBody>
          <a:bodyPr/>
          <a:lstStyle/>
          <a:p>
            <a:r>
              <a:rPr lang="en-ZA" b="1" dirty="0"/>
              <a:t>Egocentric or private speech stage 4 to 7 years</a:t>
            </a:r>
            <a:r>
              <a:rPr lang="en-ZA" dirty="0"/>
              <a:t>: </a:t>
            </a:r>
            <a:endParaRPr lang="en-ZA" dirty="0" smtClean="0"/>
          </a:p>
          <a:p>
            <a:pPr lvl="1"/>
            <a:r>
              <a:rPr lang="en-ZA" dirty="0" smtClean="0"/>
              <a:t>Children </a:t>
            </a:r>
            <a:r>
              <a:rPr lang="en-ZA" dirty="0"/>
              <a:t>often talk aloud to themselves as they perform tasks or solve problems in this stage of ration of their thinking.</a:t>
            </a:r>
          </a:p>
          <a:p>
            <a:endParaRPr lang="en-ZA" dirty="0"/>
          </a:p>
          <a:p>
            <a:r>
              <a:rPr lang="en-ZA" b="1" dirty="0"/>
              <a:t>Ingrowth or inner speech stage 8 years on:</a:t>
            </a:r>
            <a:r>
              <a:rPr lang="en-ZA" dirty="0"/>
              <a:t> </a:t>
            </a:r>
            <a:endParaRPr lang="en-ZA" dirty="0" smtClean="0"/>
          </a:p>
          <a:p>
            <a:pPr lvl="1"/>
            <a:r>
              <a:rPr lang="en-ZA" dirty="0" smtClean="0"/>
              <a:t>Private </a:t>
            </a:r>
            <a:r>
              <a:rPr lang="en-ZA" dirty="0"/>
              <a:t>speech declines and becomes much more internalised. </a:t>
            </a:r>
            <a:endParaRPr lang="en-ZA" dirty="0" smtClean="0"/>
          </a:p>
          <a:p>
            <a:pPr lvl="1"/>
            <a:r>
              <a:rPr lang="en-ZA" dirty="0" smtClean="0"/>
              <a:t>They </a:t>
            </a:r>
            <a:r>
              <a:rPr lang="en-ZA" dirty="0"/>
              <a:t>solve using private speech when faced with unusual or complex problems</a:t>
            </a:r>
          </a:p>
          <a:p>
            <a:endParaRPr lang="en-ZA" dirty="0"/>
          </a:p>
        </p:txBody>
      </p:sp>
    </p:spTree>
    <p:extLst>
      <p:ext uri="{BB962C8B-B14F-4D97-AF65-F5344CB8AC3E}">
        <p14:creationId xmlns:p14="http://schemas.microsoft.com/office/powerpoint/2010/main" val="279535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Social Child Development Theories -</a:t>
            </a:r>
            <a:br>
              <a:rPr lang="en-GB" dirty="0"/>
            </a:br>
            <a:r>
              <a:rPr lang="en-ZA" dirty="0"/>
              <a:t>Margaret Mahler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57</a:t>
            </a:fld>
            <a:endParaRPr lang="en-ZA" dirty="0"/>
          </a:p>
        </p:txBody>
      </p:sp>
      <p:sp>
        <p:nvSpPr>
          <p:cNvPr id="5" name="Content Placeholder 4"/>
          <p:cNvSpPr>
            <a:spLocks noGrp="1"/>
          </p:cNvSpPr>
          <p:nvPr>
            <p:ph sz="quarter" idx="1"/>
          </p:nvPr>
        </p:nvSpPr>
        <p:spPr/>
        <p:txBody>
          <a:bodyPr>
            <a:normAutofit lnSpcReduction="10000"/>
          </a:bodyPr>
          <a:lstStyle/>
          <a:p>
            <a:r>
              <a:rPr lang="en-ZA" dirty="0" smtClean="0"/>
              <a:t>Focusses </a:t>
            </a:r>
            <a:r>
              <a:rPr lang="en-ZA" dirty="0"/>
              <a:t>on the mother/child relationship</a:t>
            </a:r>
          </a:p>
          <a:p>
            <a:r>
              <a:rPr lang="en-ZA" dirty="0"/>
              <a:t>Her study on separation-individuation is considered her most valued contribution</a:t>
            </a:r>
          </a:p>
          <a:p>
            <a:r>
              <a:rPr lang="en-ZA" dirty="0"/>
              <a:t>This theory stresses the importance of consistent attentiveness especially from the mother during a child's first three years of life as extremely important to the ultimate goal of raising children who grow to be successful, adaptable </a:t>
            </a:r>
            <a:r>
              <a:rPr lang="en-ZA" dirty="0" smtClean="0"/>
              <a:t>adults</a:t>
            </a:r>
          </a:p>
          <a:p>
            <a:r>
              <a:rPr lang="en-ZA" dirty="0" smtClean="0"/>
              <a:t>Important to give children loving </a:t>
            </a:r>
            <a:r>
              <a:rPr lang="en-ZA" dirty="0"/>
              <a:t>and </a:t>
            </a:r>
            <a:r>
              <a:rPr lang="en-ZA" dirty="0" smtClean="0"/>
              <a:t>attentive home environment. </a:t>
            </a:r>
          </a:p>
          <a:p>
            <a:r>
              <a:rPr lang="en-ZA" dirty="0" smtClean="0"/>
              <a:t>The </a:t>
            </a:r>
            <a:r>
              <a:rPr lang="en-ZA" dirty="0"/>
              <a:t>primary </a:t>
            </a:r>
            <a:r>
              <a:rPr lang="en-ZA" dirty="0" smtClean="0"/>
              <a:t>caregiver must be </a:t>
            </a:r>
            <a:r>
              <a:rPr lang="en-ZA" dirty="0"/>
              <a:t>warm, nurturing and aware of the changing needs of the child </a:t>
            </a:r>
          </a:p>
          <a:p>
            <a:endParaRPr lang="en-ZA" dirty="0"/>
          </a:p>
        </p:txBody>
      </p:sp>
    </p:spTree>
    <p:extLst>
      <p:ext uri="{BB962C8B-B14F-4D97-AF65-F5344CB8AC3E}">
        <p14:creationId xmlns:p14="http://schemas.microsoft.com/office/powerpoint/2010/main" val="2318966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Margaret Mahler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sp>
        <p:nvSpPr>
          <p:cNvPr id="5" name="Content Placeholder 4"/>
          <p:cNvSpPr>
            <a:spLocks noGrp="1"/>
          </p:cNvSpPr>
          <p:nvPr>
            <p:ph sz="quarter" idx="1"/>
          </p:nvPr>
        </p:nvSpPr>
        <p:spPr/>
        <p:txBody>
          <a:bodyPr>
            <a:normAutofit fontScale="92500" lnSpcReduction="20000"/>
          </a:bodyPr>
          <a:lstStyle/>
          <a:p>
            <a:r>
              <a:rPr lang="en-GB" b="1" dirty="0"/>
              <a:t>Normal Autistic Phase: Birth to 1 Month</a:t>
            </a:r>
            <a:endParaRPr lang="en-ZA" dirty="0"/>
          </a:p>
          <a:p>
            <a:pPr lvl="1"/>
            <a:r>
              <a:rPr lang="en-ZA" dirty="0" smtClean="0"/>
              <a:t>A </a:t>
            </a:r>
            <a:r>
              <a:rPr lang="en-ZA" dirty="0" err="1"/>
              <a:t>newborn</a:t>
            </a:r>
            <a:r>
              <a:rPr lang="en-ZA" dirty="0"/>
              <a:t> infant is totally unaware of anything but its own needs. </a:t>
            </a:r>
            <a:endParaRPr lang="en-ZA" dirty="0" smtClean="0"/>
          </a:p>
          <a:p>
            <a:pPr lvl="1"/>
            <a:r>
              <a:rPr lang="en-ZA" dirty="0" smtClean="0"/>
              <a:t>The primary </a:t>
            </a:r>
            <a:r>
              <a:rPr lang="en-ZA" dirty="0"/>
              <a:t>caregiver needs to be available to lovingly meet the baby's needs and introduce tender, caring interaction.</a:t>
            </a:r>
          </a:p>
          <a:p>
            <a:endParaRPr lang="en-ZA" dirty="0"/>
          </a:p>
          <a:p>
            <a:r>
              <a:rPr lang="en-GB" b="1" dirty="0"/>
              <a:t>Normal Symbiotic Phase: 1 to 5 Months</a:t>
            </a:r>
            <a:endParaRPr lang="en-ZA" dirty="0"/>
          </a:p>
          <a:p>
            <a:pPr lvl="1"/>
            <a:r>
              <a:rPr lang="en-ZA" dirty="0" smtClean="0"/>
              <a:t>Babies </a:t>
            </a:r>
            <a:r>
              <a:rPr lang="en-ZA" dirty="0"/>
              <a:t>begin to learn about their world and develop their very first human </a:t>
            </a:r>
            <a:r>
              <a:rPr lang="en-ZA" dirty="0" smtClean="0"/>
              <a:t>bond. </a:t>
            </a:r>
          </a:p>
          <a:p>
            <a:pPr lvl="1"/>
            <a:r>
              <a:rPr lang="en-ZA" dirty="0" smtClean="0"/>
              <a:t>Positive </a:t>
            </a:r>
            <a:r>
              <a:rPr lang="en-ZA" dirty="0"/>
              <a:t>stimuli (cuddling, smiling, engaged attention) and relief of discomfort (feeding promptly when hungry, changing of soiled nappies, providing an appropriate sleep environment) </a:t>
            </a:r>
            <a:r>
              <a:rPr lang="en-ZA" dirty="0" smtClean="0"/>
              <a:t>- helps </a:t>
            </a:r>
            <a:r>
              <a:rPr lang="en-ZA" dirty="0"/>
              <a:t>infant to develop a trust that his/her needs will be met. </a:t>
            </a:r>
            <a:endParaRPr lang="en-ZA" dirty="0" smtClean="0"/>
          </a:p>
          <a:p>
            <a:pPr lvl="1"/>
            <a:r>
              <a:rPr lang="en-ZA" dirty="0" smtClean="0"/>
              <a:t>This </a:t>
            </a:r>
            <a:r>
              <a:rPr lang="en-ZA" dirty="0"/>
              <a:t>strongly builds a basis for security and confidence.</a:t>
            </a:r>
          </a:p>
          <a:p>
            <a:endParaRPr lang="en-ZA" dirty="0"/>
          </a:p>
        </p:txBody>
      </p:sp>
    </p:spTree>
    <p:extLst>
      <p:ext uri="{BB962C8B-B14F-4D97-AF65-F5344CB8AC3E}">
        <p14:creationId xmlns:p14="http://schemas.microsoft.com/office/powerpoint/2010/main" val="289719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Margaret Mahler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59</a:t>
            </a:fld>
            <a:endParaRPr lang="en-ZA" dirty="0"/>
          </a:p>
        </p:txBody>
      </p:sp>
      <p:sp>
        <p:nvSpPr>
          <p:cNvPr id="5" name="Content Placeholder 4"/>
          <p:cNvSpPr>
            <a:spLocks noGrp="1"/>
          </p:cNvSpPr>
          <p:nvPr>
            <p:ph sz="quarter" idx="1"/>
          </p:nvPr>
        </p:nvSpPr>
        <p:spPr/>
        <p:txBody>
          <a:bodyPr>
            <a:normAutofit/>
          </a:bodyPr>
          <a:lstStyle/>
          <a:p>
            <a:r>
              <a:rPr lang="en-GB" b="1" dirty="0"/>
              <a:t>Sub-phase One: Differentiation - 5 to 10 Months</a:t>
            </a:r>
            <a:endParaRPr lang="en-ZA" dirty="0"/>
          </a:p>
          <a:p>
            <a:pPr lvl="1"/>
            <a:r>
              <a:rPr lang="en-ZA" dirty="0" smtClean="0"/>
              <a:t>As baby matures an </a:t>
            </a:r>
            <a:r>
              <a:rPr lang="en-ZA" dirty="0"/>
              <a:t>increased interest in </a:t>
            </a:r>
            <a:r>
              <a:rPr lang="en-ZA" dirty="0" smtClean="0"/>
              <a:t>the primary </a:t>
            </a:r>
            <a:r>
              <a:rPr lang="en-ZA" dirty="0"/>
              <a:t>caregiver and the outside </a:t>
            </a:r>
            <a:r>
              <a:rPr lang="en-ZA" dirty="0" smtClean="0"/>
              <a:t>world develops</a:t>
            </a:r>
            <a:endParaRPr lang="en-ZA" dirty="0"/>
          </a:p>
          <a:p>
            <a:pPr lvl="1"/>
            <a:r>
              <a:rPr lang="en-ZA" dirty="0" smtClean="0"/>
              <a:t>The </a:t>
            </a:r>
            <a:r>
              <a:rPr lang="en-ZA" dirty="0"/>
              <a:t>baby is not yet able to understand that he/she exists outside of his/her view, and </a:t>
            </a:r>
            <a:r>
              <a:rPr lang="en-ZA" b="1" dirty="0"/>
              <a:t>parents</a:t>
            </a:r>
            <a:r>
              <a:rPr lang="en-ZA" dirty="0"/>
              <a:t> are often the first to notice their baby's first outward signs of separation anxiety </a:t>
            </a:r>
          </a:p>
          <a:p>
            <a:pPr lvl="1"/>
            <a:r>
              <a:rPr lang="en-ZA" dirty="0" smtClean="0"/>
              <a:t>Babies </a:t>
            </a:r>
            <a:r>
              <a:rPr lang="en-ZA" dirty="0"/>
              <a:t>are most comfortable to express interest in outside stimuli when they feel safe in </a:t>
            </a:r>
            <a:r>
              <a:rPr lang="en-ZA" dirty="0" smtClean="0"/>
              <a:t>the primary </a:t>
            </a:r>
            <a:r>
              <a:rPr lang="en-ZA" dirty="0"/>
              <a:t>caregiver's arms</a:t>
            </a:r>
          </a:p>
          <a:p>
            <a:pPr lvl="1"/>
            <a:r>
              <a:rPr lang="en-ZA" dirty="0"/>
              <a:t>Being aware of the </a:t>
            </a:r>
            <a:r>
              <a:rPr lang="en-ZA" dirty="0" smtClean="0"/>
              <a:t>primary </a:t>
            </a:r>
            <a:r>
              <a:rPr lang="en-ZA" dirty="0"/>
              <a:t>caregiver’s presence helps the baby's emotional </a:t>
            </a:r>
            <a:r>
              <a:rPr lang="en-ZA" dirty="0" smtClean="0"/>
              <a:t>well-being</a:t>
            </a:r>
            <a:endParaRPr lang="en-ZA" dirty="0"/>
          </a:p>
        </p:txBody>
      </p:sp>
    </p:spTree>
    <p:extLst>
      <p:ext uri="{BB962C8B-B14F-4D97-AF65-F5344CB8AC3E}">
        <p14:creationId xmlns:p14="http://schemas.microsoft.com/office/powerpoint/2010/main" val="299256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834301" y="235304"/>
              <a:ext cx="3437298"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179388" lvl="1" algn="l" defTabSz="1155700">
                <a:lnSpc>
                  <a:spcPct val="90000"/>
                </a:lnSpc>
                <a:spcBef>
                  <a:spcPct val="0"/>
                </a:spcBef>
                <a:spcAft>
                  <a:spcPct val="15000"/>
                </a:spcAft>
              </a:pPr>
              <a:r>
                <a:rPr lang="en-US" sz="2600" kern="1200" dirty="0" smtClean="0"/>
                <a:t> Against </a:t>
              </a:r>
              <a:r>
                <a:rPr lang="en-US" sz="2600" kern="1200" dirty="0"/>
                <a:t>Outcomes in </a:t>
              </a:r>
              <a:r>
                <a:rPr lang="en-US" sz="2600" kern="1200" dirty="0" smtClean="0"/>
                <a:t>   Unit </a:t>
              </a:r>
              <a:r>
                <a:rPr lang="en-US" sz="2600" kern="1200" dirty="0"/>
                <a:t>Standard</a:t>
              </a:r>
            </a:p>
          </p:txBody>
        </p:sp>
      </p:grpSp>
      <p:grpSp>
        <p:nvGrpSpPr>
          <p:cNvPr id="7" name="Group 6"/>
          <p:cNvGrpSpPr/>
          <p:nvPr/>
        </p:nvGrpSpPr>
        <p:grpSpPr>
          <a:xfrm>
            <a:off x="1031776" y="1657564"/>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179388" lvl="1" algn="l" defTabSz="1155700">
                <a:lnSpc>
                  <a:spcPct val="90000"/>
                </a:lnSpc>
                <a:spcBef>
                  <a:spcPct val="0"/>
                </a:spcBef>
                <a:spcAft>
                  <a:spcPct val="15000"/>
                </a:spcAft>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Margaret Mahler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60</a:t>
            </a:fld>
            <a:endParaRPr lang="en-ZA" dirty="0"/>
          </a:p>
        </p:txBody>
      </p:sp>
      <p:sp>
        <p:nvSpPr>
          <p:cNvPr id="5" name="Content Placeholder 4"/>
          <p:cNvSpPr>
            <a:spLocks noGrp="1"/>
          </p:cNvSpPr>
          <p:nvPr>
            <p:ph sz="quarter" idx="1"/>
          </p:nvPr>
        </p:nvSpPr>
        <p:spPr/>
        <p:txBody>
          <a:bodyPr/>
          <a:lstStyle/>
          <a:p>
            <a:r>
              <a:rPr lang="en-GB" b="1" dirty="0"/>
              <a:t>Sub-phase Two: Practicing - 10 to 16 Months</a:t>
            </a:r>
            <a:endParaRPr lang="en-ZA" dirty="0"/>
          </a:p>
          <a:p>
            <a:pPr lvl="1"/>
            <a:r>
              <a:rPr lang="en-ZA" dirty="0" smtClean="0"/>
              <a:t>Mobility increases – babies explore </a:t>
            </a:r>
            <a:r>
              <a:rPr lang="en-ZA" dirty="0"/>
              <a:t>their environment </a:t>
            </a:r>
          </a:p>
          <a:p>
            <a:pPr lvl="1"/>
            <a:r>
              <a:rPr lang="en-ZA" dirty="0" smtClean="0"/>
              <a:t>Still </a:t>
            </a:r>
            <a:r>
              <a:rPr lang="en-ZA" dirty="0"/>
              <a:t>not ready for extended separation from </a:t>
            </a:r>
            <a:r>
              <a:rPr lang="en-ZA" dirty="0" smtClean="0"/>
              <a:t>the primary </a:t>
            </a:r>
            <a:r>
              <a:rPr lang="en-ZA" dirty="0"/>
              <a:t>caregiver</a:t>
            </a:r>
          </a:p>
          <a:p>
            <a:pPr lvl="1"/>
            <a:r>
              <a:rPr lang="en-ZA" dirty="0"/>
              <a:t>I</a:t>
            </a:r>
            <a:r>
              <a:rPr lang="en-ZA" dirty="0" smtClean="0"/>
              <a:t>ndependent </a:t>
            </a:r>
            <a:r>
              <a:rPr lang="en-ZA" dirty="0"/>
              <a:t>playtime is </a:t>
            </a:r>
            <a:r>
              <a:rPr lang="en-ZA" dirty="0" smtClean="0"/>
              <a:t>enjoyed </a:t>
            </a:r>
          </a:p>
          <a:p>
            <a:pPr lvl="1"/>
            <a:r>
              <a:rPr lang="en-ZA" dirty="0" smtClean="0"/>
              <a:t>The </a:t>
            </a:r>
            <a:r>
              <a:rPr lang="en-ZA" dirty="0"/>
              <a:t>baby is only comfortable to play on his/her own when </a:t>
            </a:r>
            <a:r>
              <a:rPr lang="en-ZA" dirty="0" smtClean="0"/>
              <a:t>they can </a:t>
            </a:r>
            <a:r>
              <a:rPr lang="en-ZA" dirty="0"/>
              <a:t>see the </a:t>
            </a:r>
            <a:r>
              <a:rPr lang="en-ZA" dirty="0" smtClean="0"/>
              <a:t>primary </a:t>
            </a:r>
            <a:r>
              <a:rPr lang="en-ZA" dirty="0"/>
              <a:t>caregiver.</a:t>
            </a:r>
          </a:p>
          <a:p>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614192" y="4371975"/>
            <a:ext cx="1708922" cy="2009353"/>
          </a:xfrm>
          <a:prstGeom prst="rect">
            <a:avLst/>
          </a:prstGeom>
        </p:spPr>
      </p:pic>
    </p:spTree>
    <p:extLst>
      <p:ext uri="{BB962C8B-B14F-4D97-AF65-F5344CB8AC3E}">
        <p14:creationId xmlns:p14="http://schemas.microsoft.com/office/powerpoint/2010/main" val="624711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Margaret Mahler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61</a:t>
            </a:fld>
            <a:endParaRPr lang="en-ZA" dirty="0"/>
          </a:p>
        </p:txBody>
      </p:sp>
      <p:sp>
        <p:nvSpPr>
          <p:cNvPr id="5" name="Content Placeholder 4"/>
          <p:cNvSpPr>
            <a:spLocks noGrp="1"/>
          </p:cNvSpPr>
          <p:nvPr>
            <p:ph sz="quarter" idx="1"/>
          </p:nvPr>
        </p:nvSpPr>
        <p:spPr>
          <a:xfrm>
            <a:off x="467544" y="1413296"/>
            <a:ext cx="8219256" cy="4968032"/>
          </a:xfrm>
        </p:spPr>
        <p:txBody>
          <a:bodyPr>
            <a:normAutofit fontScale="92500" lnSpcReduction="20000"/>
          </a:bodyPr>
          <a:lstStyle/>
          <a:p>
            <a:r>
              <a:rPr lang="en-GB" b="1" dirty="0"/>
              <a:t>Sub-phase Three: Rapprochement - 16 to 24 Months</a:t>
            </a:r>
            <a:endParaRPr lang="en-ZA" dirty="0"/>
          </a:p>
          <a:p>
            <a:pPr lvl="1"/>
            <a:r>
              <a:rPr lang="en-ZA" dirty="0"/>
              <a:t>A</a:t>
            </a:r>
            <a:r>
              <a:rPr lang="en-ZA" dirty="0" smtClean="0"/>
              <a:t> </a:t>
            </a:r>
            <a:r>
              <a:rPr lang="en-ZA" dirty="0"/>
              <a:t>confusing </a:t>
            </a:r>
            <a:r>
              <a:rPr lang="en-ZA" dirty="0" smtClean="0"/>
              <a:t>time -  </a:t>
            </a:r>
            <a:r>
              <a:rPr lang="en-ZA" dirty="0"/>
              <a:t>One minute, they are running from their </a:t>
            </a:r>
            <a:r>
              <a:rPr lang="en-ZA" dirty="0" smtClean="0"/>
              <a:t>primary </a:t>
            </a:r>
            <a:r>
              <a:rPr lang="en-ZA" dirty="0"/>
              <a:t>caregiver, refusing </a:t>
            </a:r>
            <a:r>
              <a:rPr lang="en-ZA" dirty="0" smtClean="0"/>
              <a:t>their </a:t>
            </a:r>
            <a:r>
              <a:rPr lang="en-ZA" dirty="0"/>
              <a:t>attention or wishes, and the next they are anxiously clinging </a:t>
            </a:r>
            <a:r>
              <a:rPr lang="en-ZA" dirty="0" smtClean="0"/>
              <a:t>a </a:t>
            </a:r>
            <a:r>
              <a:rPr lang="en-ZA" dirty="0"/>
              <a:t>toddler's sometimes opposing desires and needs.</a:t>
            </a:r>
          </a:p>
          <a:p>
            <a:pPr lvl="1"/>
            <a:r>
              <a:rPr lang="en-ZA" dirty="0"/>
              <a:t>C</a:t>
            </a:r>
            <a:r>
              <a:rPr lang="en-ZA" dirty="0" smtClean="0"/>
              <a:t>hildren </a:t>
            </a:r>
            <a:r>
              <a:rPr lang="en-ZA" dirty="0"/>
              <a:t>first get a real sense that they are individuals</a:t>
            </a:r>
          </a:p>
          <a:p>
            <a:pPr lvl="1"/>
            <a:r>
              <a:rPr lang="en-ZA" dirty="0" smtClean="0"/>
              <a:t>They continue </a:t>
            </a:r>
            <a:r>
              <a:rPr lang="en-ZA" dirty="0"/>
              <a:t>to enjoy exploring their environment</a:t>
            </a:r>
          </a:p>
          <a:p>
            <a:pPr lvl="1"/>
            <a:r>
              <a:rPr lang="en-ZA" dirty="0" smtClean="0"/>
              <a:t>Much </a:t>
            </a:r>
            <a:r>
              <a:rPr lang="en-ZA" dirty="0"/>
              <a:t>of their growth comes from socialisation</a:t>
            </a:r>
          </a:p>
          <a:p>
            <a:pPr lvl="1"/>
            <a:r>
              <a:rPr lang="en-ZA" dirty="0"/>
              <a:t>Imitation of others is common</a:t>
            </a:r>
          </a:p>
          <a:p>
            <a:pPr lvl="1"/>
            <a:r>
              <a:rPr lang="en-ZA" dirty="0" smtClean="0"/>
              <a:t>Normal </a:t>
            </a:r>
            <a:r>
              <a:rPr lang="en-ZA" dirty="0"/>
              <a:t>for them to want the things that others have</a:t>
            </a:r>
          </a:p>
          <a:p>
            <a:pPr lvl="1"/>
            <a:r>
              <a:rPr lang="en-ZA" dirty="0" smtClean="0"/>
              <a:t>Toddlers </a:t>
            </a:r>
            <a:r>
              <a:rPr lang="en-ZA" dirty="0"/>
              <a:t>often become a bit "low key" when they are not around their </a:t>
            </a:r>
            <a:r>
              <a:rPr lang="en-ZA" dirty="0" smtClean="0"/>
              <a:t>primary caregiver</a:t>
            </a:r>
            <a:endParaRPr lang="en-ZA" dirty="0"/>
          </a:p>
          <a:p>
            <a:pPr lvl="1"/>
            <a:r>
              <a:rPr lang="en-ZA" dirty="0" smtClean="0"/>
              <a:t>They </a:t>
            </a:r>
            <a:r>
              <a:rPr lang="en-ZA" dirty="0"/>
              <a:t>may be very demanding of their </a:t>
            </a:r>
            <a:r>
              <a:rPr lang="en-ZA" dirty="0" smtClean="0"/>
              <a:t>primary </a:t>
            </a:r>
            <a:r>
              <a:rPr lang="en-ZA" dirty="0"/>
              <a:t>caregiver's attention</a:t>
            </a:r>
          </a:p>
          <a:p>
            <a:pPr lvl="1"/>
            <a:r>
              <a:rPr lang="en-ZA" dirty="0"/>
              <a:t>When they don't get their way, frustrated toddlers often throw temper tantrums.  </a:t>
            </a:r>
          </a:p>
        </p:txBody>
      </p:sp>
    </p:spTree>
    <p:extLst>
      <p:ext uri="{BB962C8B-B14F-4D97-AF65-F5344CB8AC3E}">
        <p14:creationId xmlns:p14="http://schemas.microsoft.com/office/powerpoint/2010/main" val="1867932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Margaret Mahler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sp>
        <p:nvSpPr>
          <p:cNvPr id="5" name="Content Placeholder 4"/>
          <p:cNvSpPr>
            <a:spLocks noGrp="1"/>
          </p:cNvSpPr>
          <p:nvPr>
            <p:ph sz="quarter" idx="1"/>
          </p:nvPr>
        </p:nvSpPr>
        <p:spPr/>
        <p:txBody>
          <a:bodyPr/>
          <a:lstStyle/>
          <a:p>
            <a:r>
              <a:rPr lang="en-GB" b="1" dirty="0"/>
              <a:t>Sub-phase Four: Consolidation and Object Constancy - 24 to 36 Months</a:t>
            </a:r>
            <a:endParaRPr lang="en-ZA" dirty="0"/>
          </a:p>
          <a:p>
            <a:pPr lvl="1"/>
            <a:r>
              <a:rPr lang="en-ZA" dirty="0" smtClean="0"/>
              <a:t>Children begin to be more comfortable to be separated from primary caregivers,</a:t>
            </a:r>
          </a:p>
          <a:p>
            <a:pPr lvl="1"/>
            <a:r>
              <a:rPr lang="en-ZA" dirty="0" smtClean="0"/>
              <a:t>Two year olds begin to accept that they are unique from their primary caregivers without anxiety, </a:t>
            </a:r>
          </a:p>
          <a:p>
            <a:pPr lvl="1"/>
            <a:r>
              <a:rPr lang="en-ZA" dirty="0" smtClean="0"/>
              <a:t>The child will accept substitutes for the primary caregiver when they are absent.</a:t>
            </a:r>
          </a:p>
          <a:p>
            <a:endParaRPr lang="en-ZA" dirty="0"/>
          </a:p>
        </p:txBody>
      </p:sp>
      <p:pic>
        <p:nvPicPr>
          <p:cNvPr id="16386" name="Picture 2" descr="Play clipart 7 » Clipart 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089" y="4312401"/>
            <a:ext cx="2293711" cy="206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884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Development </a:t>
            </a:r>
            <a:r>
              <a:rPr lang="en-ZA" dirty="0" smtClean="0"/>
              <a:t>Stages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sp>
        <p:nvSpPr>
          <p:cNvPr id="5" name="Content Placeholder 4"/>
          <p:cNvSpPr>
            <a:spLocks noGrp="1"/>
          </p:cNvSpPr>
          <p:nvPr>
            <p:ph sz="quarter" idx="1"/>
          </p:nvPr>
        </p:nvSpPr>
        <p:spPr/>
        <p:txBody>
          <a:bodyPr>
            <a:normAutofit lnSpcReduction="10000"/>
          </a:bodyPr>
          <a:lstStyle/>
          <a:p>
            <a:r>
              <a:rPr lang="en-ZA" dirty="0"/>
              <a:t>Babies grow in such unique ways: </a:t>
            </a:r>
            <a:endParaRPr lang="en-ZA" dirty="0" smtClean="0"/>
          </a:p>
          <a:p>
            <a:pPr lvl="1"/>
            <a:r>
              <a:rPr lang="en-ZA" dirty="0" smtClean="0"/>
              <a:t>The </a:t>
            </a:r>
            <a:r>
              <a:rPr lang="en-ZA" dirty="0"/>
              <a:t>baby who sits up weeks before her peers might be one of the last to learn how to crawl. </a:t>
            </a:r>
          </a:p>
          <a:p>
            <a:pPr lvl="1"/>
            <a:r>
              <a:rPr lang="en-ZA" dirty="0" smtClean="0"/>
              <a:t>Reasoning behind the series </a:t>
            </a:r>
            <a:r>
              <a:rPr lang="en-ZA" dirty="0"/>
              <a:t>of timelines.</a:t>
            </a:r>
          </a:p>
          <a:p>
            <a:r>
              <a:rPr lang="en-ZA" dirty="0" smtClean="0"/>
              <a:t>Babies aren't identical the timelines allow for variations in stages of development</a:t>
            </a:r>
          </a:p>
          <a:p>
            <a:r>
              <a:rPr lang="en-ZA" dirty="0" smtClean="0"/>
              <a:t>They will definitely not all reach their milestones at the same age</a:t>
            </a:r>
          </a:p>
          <a:p>
            <a:r>
              <a:rPr lang="en-ZA" dirty="0" smtClean="0"/>
              <a:t>There is nothing wrong with a child that reaches his/her milestones at a later or even earlier age</a:t>
            </a:r>
          </a:p>
          <a:p>
            <a:r>
              <a:rPr lang="en-ZA" dirty="0" smtClean="0"/>
              <a:t>Milestones are an indication of what you can expect of a baby or child</a:t>
            </a:r>
          </a:p>
          <a:p>
            <a:endParaRPr lang="en-ZA" dirty="0"/>
          </a:p>
        </p:txBody>
      </p:sp>
    </p:spTree>
    <p:extLst>
      <p:ext uri="{BB962C8B-B14F-4D97-AF65-F5344CB8AC3E}">
        <p14:creationId xmlns:p14="http://schemas.microsoft.com/office/powerpoint/2010/main" val="3237516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Milestones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64</a:t>
            </a:fld>
            <a:endParaRPr lang="en-ZA" dirty="0"/>
          </a:p>
        </p:txBody>
      </p:sp>
      <p:sp>
        <p:nvSpPr>
          <p:cNvPr id="7" name="Content Placeholder 6"/>
          <p:cNvSpPr>
            <a:spLocks noGrp="1"/>
          </p:cNvSpPr>
          <p:nvPr>
            <p:ph sz="quarter" idx="1"/>
          </p:nvPr>
        </p:nvSpPr>
        <p:spPr/>
        <p:txBody>
          <a:bodyPr/>
          <a:lstStyle/>
          <a:p>
            <a:r>
              <a:rPr lang="en-ZA" dirty="0"/>
              <a:t>Remember that it is never cast in stone, </a:t>
            </a:r>
            <a:endParaRPr lang="en-ZA" dirty="0" smtClean="0"/>
          </a:p>
          <a:p>
            <a:r>
              <a:rPr lang="en-ZA" dirty="0" smtClean="0"/>
              <a:t>Allow </a:t>
            </a:r>
            <a:r>
              <a:rPr lang="en-ZA" dirty="0"/>
              <a:t>for different development phases in each child.</a:t>
            </a:r>
          </a:p>
          <a:p>
            <a:endParaRPr lang="en-ZA" dirty="0"/>
          </a:p>
        </p:txBody>
      </p:sp>
    </p:spTree>
    <p:extLst>
      <p:ext uri="{BB962C8B-B14F-4D97-AF65-F5344CB8AC3E}">
        <p14:creationId xmlns:p14="http://schemas.microsoft.com/office/powerpoint/2010/main" val="3722773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Influences on Development</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65</a:t>
            </a:fld>
            <a:endParaRPr lang="en-US" dirty="0"/>
          </a:p>
        </p:txBody>
      </p:sp>
      <p:sp>
        <p:nvSpPr>
          <p:cNvPr id="7" name="Content Placeholder 6"/>
          <p:cNvSpPr>
            <a:spLocks noGrp="1"/>
          </p:cNvSpPr>
          <p:nvPr>
            <p:ph sz="quarter" idx="1"/>
          </p:nvPr>
        </p:nvSpPr>
        <p:spPr/>
        <p:txBody>
          <a:bodyPr/>
          <a:lstStyle/>
          <a:p>
            <a:r>
              <a:rPr lang="en-ZA" dirty="0"/>
              <a:t>P</a:t>
            </a:r>
            <a:r>
              <a:rPr lang="en-ZA" dirty="0" smtClean="0"/>
              <a:t>hysical</a:t>
            </a:r>
            <a:r>
              <a:rPr lang="en-ZA" dirty="0"/>
              <a:t>, socio-emotional and cognitive development do not stand alone from each other</a:t>
            </a:r>
          </a:p>
          <a:p>
            <a:r>
              <a:rPr lang="en-ZA" dirty="0"/>
              <a:t>T</a:t>
            </a:r>
            <a:r>
              <a:rPr lang="en-ZA" dirty="0" smtClean="0"/>
              <a:t>he </a:t>
            </a:r>
            <a:r>
              <a:rPr lang="en-ZA" dirty="0"/>
              <a:t>status of a child in one area can influence his/her development in other areas. </a:t>
            </a:r>
          </a:p>
          <a:p>
            <a:endParaRPr lang="en-ZA" dirty="0"/>
          </a:p>
        </p:txBody>
      </p:sp>
      <p:pic>
        <p:nvPicPr>
          <p:cNvPr id="17410" name="Picture 2" descr="Growth Plant Transparent &amp; PNG Clipart Free Download - YA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264" y="3328080"/>
            <a:ext cx="441007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97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First Year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sp>
        <p:nvSpPr>
          <p:cNvPr id="5" name="Content Placeholder 4"/>
          <p:cNvSpPr>
            <a:spLocks noGrp="1"/>
          </p:cNvSpPr>
          <p:nvPr>
            <p:ph sz="quarter" idx="1"/>
          </p:nvPr>
        </p:nvSpPr>
        <p:spPr/>
        <p:txBody>
          <a:bodyPr/>
          <a:lstStyle/>
          <a:p>
            <a:r>
              <a:rPr lang="en-GB" b="1" dirty="0"/>
              <a:t>Physical Development</a:t>
            </a:r>
            <a:endParaRPr lang="en-ZA" dirty="0"/>
          </a:p>
          <a:p>
            <a:pPr lvl="1"/>
            <a:r>
              <a:rPr lang="en-ZA" dirty="0" smtClean="0"/>
              <a:t>Infants </a:t>
            </a:r>
            <a:r>
              <a:rPr lang="en-ZA" dirty="0"/>
              <a:t>grow at a tremendously fast rate</a:t>
            </a:r>
          </a:p>
          <a:p>
            <a:pPr lvl="1"/>
            <a:r>
              <a:rPr lang="en-ZA" dirty="0"/>
              <a:t>Length can be expected to double</a:t>
            </a:r>
          </a:p>
          <a:p>
            <a:pPr lvl="1"/>
            <a:r>
              <a:rPr lang="en-ZA" dirty="0"/>
              <a:t>By their first birthday, most infants will be crawling and even may be taking a timid first step</a:t>
            </a:r>
            <a:r>
              <a:rPr lang="en-ZA" dirty="0" smtClean="0"/>
              <a:t>!</a:t>
            </a:r>
          </a:p>
          <a:p>
            <a:pPr marL="354012" lvl="1" indent="0">
              <a:buNone/>
            </a:pPr>
            <a:endParaRPr lang="en-GB" dirty="0"/>
          </a:p>
          <a:p>
            <a:pPr marL="354012" lvl="1" indent="0">
              <a:buNone/>
            </a:pPr>
            <a:endParaRPr lang="en-GB" dirty="0" smtClean="0"/>
          </a:p>
          <a:p>
            <a:pPr marL="352425" lvl="1" indent="-352425" algn="ctr">
              <a:buNone/>
            </a:pPr>
            <a:r>
              <a:rPr lang="en-GB" b="1" i="1" dirty="0" smtClean="0"/>
              <a:t>Refer to table in Learner Guide for expected milestones (Pg43)</a:t>
            </a:r>
            <a:endParaRPr lang="en-ZA" b="1" i="1" dirty="0"/>
          </a:p>
          <a:p>
            <a:endParaRPr lang="en-ZA" dirty="0"/>
          </a:p>
        </p:txBody>
      </p:sp>
    </p:spTree>
    <p:extLst>
      <p:ext uri="{BB962C8B-B14F-4D97-AF65-F5344CB8AC3E}">
        <p14:creationId xmlns:p14="http://schemas.microsoft.com/office/powerpoint/2010/main" val="35772413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First Year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sp>
        <p:nvSpPr>
          <p:cNvPr id="5" name="Content Placeholder 4"/>
          <p:cNvSpPr>
            <a:spLocks noGrp="1"/>
          </p:cNvSpPr>
          <p:nvPr>
            <p:ph sz="quarter" idx="1"/>
          </p:nvPr>
        </p:nvSpPr>
        <p:spPr/>
        <p:txBody>
          <a:bodyPr/>
          <a:lstStyle/>
          <a:p>
            <a:r>
              <a:rPr lang="en-GB" b="1" dirty="0"/>
              <a:t>Emotional Development</a:t>
            </a:r>
            <a:endParaRPr lang="en-ZA" b="1" dirty="0"/>
          </a:p>
          <a:p>
            <a:pPr lvl="1"/>
            <a:r>
              <a:rPr lang="en-ZA" dirty="0"/>
              <a:t>The most essential ingredient in infant care is a warm, responsive, and dependable adult caregiver</a:t>
            </a:r>
          </a:p>
          <a:p>
            <a:pPr lvl="1"/>
            <a:r>
              <a:rPr lang="en-ZA" dirty="0"/>
              <a:t>S</a:t>
            </a:r>
            <a:r>
              <a:rPr lang="en-ZA" dirty="0" smtClean="0"/>
              <a:t>pend </a:t>
            </a:r>
            <a:r>
              <a:rPr lang="en-ZA" dirty="0"/>
              <a:t>lots of time holding, cuddling, and playing with the infants in your care.</a:t>
            </a:r>
          </a:p>
          <a:p>
            <a:pPr lvl="1"/>
            <a:r>
              <a:rPr lang="en-ZA" dirty="0"/>
              <a:t>You will be richly rewarded with babbles, smiles, and squeals of laughter.</a:t>
            </a:r>
          </a:p>
          <a:p>
            <a:pPr marL="354012" lvl="1" indent="0">
              <a:buNone/>
            </a:pPr>
            <a:endParaRPr lang="en-GB" dirty="0"/>
          </a:p>
          <a:p>
            <a:pPr marL="354012" lvl="1" indent="0">
              <a:buNone/>
            </a:pPr>
            <a:endParaRPr lang="en-GB" dirty="0" smtClean="0"/>
          </a:p>
          <a:p>
            <a:pPr marL="352425" lvl="1" indent="-352425" algn="ctr">
              <a:buNone/>
            </a:pPr>
            <a:r>
              <a:rPr lang="en-GB" b="1" i="1" dirty="0" smtClean="0"/>
              <a:t>Refer to table in Learner Guide for expected milestones (Pg45)</a:t>
            </a:r>
            <a:endParaRPr lang="en-ZA" b="1" i="1" dirty="0"/>
          </a:p>
          <a:p>
            <a:endParaRPr lang="en-ZA" dirty="0"/>
          </a:p>
        </p:txBody>
      </p:sp>
    </p:spTree>
    <p:extLst>
      <p:ext uri="{BB962C8B-B14F-4D97-AF65-F5344CB8AC3E}">
        <p14:creationId xmlns:p14="http://schemas.microsoft.com/office/powerpoint/2010/main" val="12175421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First Year</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68</a:t>
            </a:fld>
            <a:endParaRPr lang="en-ZA" dirty="0"/>
          </a:p>
        </p:txBody>
      </p:sp>
      <p:sp>
        <p:nvSpPr>
          <p:cNvPr id="5" name="Content Placeholder 4"/>
          <p:cNvSpPr>
            <a:spLocks noGrp="1"/>
          </p:cNvSpPr>
          <p:nvPr>
            <p:ph sz="quarter" idx="1"/>
          </p:nvPr>
        </p:nvSpPr>
        <p:spPr/>
        <p:txBody>
          <a:bodyPr/>
          <a:lstStyle/>
          <a:p>
            <a:r>
              <a:rPr lang="en-GB" b="1" dirty="0"/>
              <a:t>Intellectual Development</a:t>
            </a:r>
            <a:endParaRPr lang="en-ZA" dirty="0"/>
          </a:p>
          <a:p>
            <a:pPr lvl="1"/>
            <a:r>
              <a:rPr lang="en-ZA" dirty="0" smtClean="0"/>
              <a:t>Children are </a:t>
            </a:r>
            <a:r>
              <a:rPr lang="en-ZA" dirty="0"/>
              <a:t>aware of their surroundings and want to explore them. </a:t>
            </a:r>
            <a:endParaRPr lang="en-ZA" dirty="0" smtClean="0"/>
          </a:p>
          <a:p>
            <a:pPr lvl="1"/>
            <a:r>
              <a:rPr lang="en-ZA" dirty="0" smtClean="0"/>
              <a:t>As the child </a:t>
            </a:r>
            <a:r>
              <a:rPr lang="en-ZA" dirty="0"/>
              <a:t>plays and interacts with the people and objects around </a:t>
            </a:r>
            <a:r>
              <a:rPr lang="en-ZA" dirty="0" smtClean="0"/>
              <a:t>them, they </a:t>
            </a:r>
            <a:r>
              <a:rPr lang="en-ZA" dirty="0"/>
              <a:t>learns about </a:t>
            </a:r>
            <a:r>
              <a:rPr lang="en-ZA" dirty="0" smtClean="0"/>
              <a:t>their </a:t>
            </a:r>
            <a:r>
              <a:rPr lang="en-ZA" dirty="0"/>
              <a:t>body, </a:t>
            </a:r>
            <a:r>
              <a:rPr lang="en-ZA" dirty="0" smtClean="0"/>
              <a:t>home</a:t>
            </a:r>
            <a:r>
              <a:rPr lang="en-ZA" dirty="0"/>
              <a:t>, and the </a:t>
            </a:r>
            <a:r>
              <a:rPr lang="en-ZA" dirty="0" smtClean="0"/>
              <a:t>world.</a:t>
            </a:r>
            <a:endParaRPr lang="en-ZA" dirty="0"/>
          </a:p>
          <a:p>
            <a:pPr marL="354012" lvl="1" indent="0">
              <a:buNone/>
            </a:pPr>
            <a:endParaRPr lang="en-GB" dirty="0"/>
          </a:p>
          <a:p>
            <a:pPr marL="354012" lvl="1" indent="0">
              <a:buNone/>
            </a:pPr>
            <a:endParaRPr lang="en-GB" dirty="0" smtClean="0"/>
          </a:p>
          <a:p>
            <a:pPr marL="352425" lvl="1" indent="-352425" algn="ctr">
              <a:buNone/>
            </a:pPr>
            <a:r>
              <a:rPr lang="en-GB" b="1" i="1" dirty="0" smtClean="0"/>
              <a:t>Refer to table in Learner Guide for expected milestones (Pg47)</a:t>
            </a:r>
            <a:endParaRPr lang="en-ZA" b="1" i="1" dirty="0"/>
          </a:p>
          <a:p>
            <a:endParaRPr lang="en-ZA" dirty="0"/>
          </a:p>
        </p:txBody>
      </p:sp>
    </p:spTree>
    <p:extLst>
      <p:ext uri="{BB962C8B-B14F-4D97-AF65-F5344CB8AC3E}">
        <p14:creationId xmlns:p14="http://schemas.microsoft.com/office/powerpoint/2010/main" val="3861879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One to Two Years </a:t>
            </a:r>
            <a:r>
              <a:rPr lang="en-ZA" dirty="0" smtClean="0"/>
              <a:t>Olds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5" name="Content Placeholder 4"/>
          <p:cNvSpPr>
            <a:spLocks noGrp="1"/>
          </p:cNvSpPr>
          <p:nvPr>
            <p:ph sz="quarter" idx="1"/>
          </p:nvPr>
        </p:nvSpPr>
        <p:spPr/>
        <p:txBody>
          <a:bodyPr/>
          <a:lstStyle/>
          <a:p>
            <a:r>
              <a:rPr lang="en-ZA" dirty="0"/>
              <a:t>The time between one and two is one of rapid change. </a:t>
            </a:r>
            <a:endParaRPr lang="en-ZA" dirty="0" smtClean="0"/>
          </a:p>
          <a:p>
            <a:r>
              <a:rPr lang="en-ZA" dirty="0" smtClean="0"/>
              <a:t>A </a:t>
            </a:r>
            <a:r>
              <a:rPr lang="en-ZA" dirty="0"/>
              <a:t>baby of this age is on the move and discovering the world. </a:t>
            </a:r>
            <a:endParaRPr lang="en-ZA" dirty="0" smtClean="0"/>
          </a:p>
          <a:p>
            <a:r>
              <a:rPr lang="en-ZA" dirty="0" smtClean="0"/>
              <a:t>Parenting</a:t>
            </a:r>
            <a:r>
              <a:rPr lang="en-ZA" dirty="0"/>
              <a:t>, and looking after the baby, becomes demanding in a different way because you have to think about safety and setting limits, as well as caring for the baby.  </a:t>
            </a:r>
          </a:p>
          <a:p>
            <a:endParaRPr lang="en-ZA" dirty="0"/>
          </a:p>
        </p:txBody>
      </p:sp>
    </p:spTree>
    <p:extLst>
      <p:ext uri="{BB962C8B-B14F-4D97-AF65-F5344CB8AC3E}">
        <p14:creationId xmlns:p14="http://schemas.microsoft.com/office/powerpoint/2010/main" val="136047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effectLst/>
                </a:rPr>
                <a:t>Should relate to what is being assessed</a:t>
              </a:r>
              <a:endParaRPr lang="en-US" sz="2200" kern="1200" dirty="0">
                <a:solidFill>
                  <a:schemeClr val="bg1"/>
                </a:solidFill>
              </a:endParaRPr>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effectLst/>
                </a:rPr>
                <a:t>Own evidence</a:t>
              </a:r>
              <a:endParaRPr lang="en-US" sz="2200" kern="1200" dirty="0">
                <a:solidFill>
                  <a:schemeClr val="bg1"/>
                </a:solidFill>
              </a:endParaRPr>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bg1"/>
                  </a:solidFill>
                </a:rPr>
                <a:t>Consistency</a:t>
              </a:r>
            </a:p>
            <a:p>
              <a:pPr marL="228600" lvl="1" indent="-228600" algn="l" defTabSz="977900">
                <a:lnSpc>
                  <a:spcPct val="90000"/>
                </a:lnSpc>
                <a:spcBef>
                  <a:spcPct val="0"/>
                </a:spcBef>
                <a:spcAft>
                  <a:spcPct val="15000"/>
                </a:spcAft>
                <a:buChar char="••"/>
              </a:pPr>
              <a:r>
                <a:rPr lang="en-ZA" sz="2200" kern="1200" dirty="0">
                  <a:solidFill>
                    <a:schemeClr val="bg1"/>
                  </a:solidFill>
                </a:rPr>
                <a:t>Another assessor makes same judgment</a:t>
              </a:r>
              <a:endParaRPr lang="en-US" sz="2200" kern="1200" dirty="0">
                <a:solidFill>
                  <a:schemeClr val="bg1"/>
                </a:solidFill>
              </a:endParaRPr>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solidFill>
                    <a:schemeClr val="bg1"/>
                  </a:solidFill>
                </a:rPr>
                <a:t>As recent as possible</a:t>
              </a:r>
              <a:endParaRPr lang="en-US" sz="2200" kern="1200" dirty="0">
                <a:solidFill>
                  <a:schemeClr val="bg1"/>
                </a:solidFill>
              </a:endParaRPr>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solidFill>
                    <a:schemeClr val="bg1"/>
                  </a:solidFill>
                </a:rPr>
                <a:t>Enough evidence</a:t>
              </a:r>
              <a:endParaRPr lang="en-US" sz="2200" kern="1200" dirty="0">
                <a:solidFill>
                  <a:schemeClr val="bg1"/>
                </a:solidFill>
              </a:endParaRPr>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One to Two Years Olds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sp>
        <p:nvSpPr>
          <p:cNvPr id="5" name="Content Placeholder 4"/>
          <p:cNvSpPr>
            <a:spLocks noGrp="1"/>
          </p:cNvSpPr>
          <p:nvPr>
            <p:ph sz="quarter" idx="1"/>
          </p:nvPr>
        </p:nvSpPr>
        <p:spPr/>
        <p:txBody>
          <a:bodyPr/>
          <a:lstStyle/>
          <a:p>
            <a:r>
              <a:rPr lang="en-GB" b="1" dirty="0"/>
              <a:t>Physical Development</a:t>
            </a:r>
            <a:endParaRPr lang="en-ZA" dirty="0"/>
          </a:p>
          <a:p>
            <a:pPr lvl="1"/>
            <a:r>
              <a:rPr lang="en-ZA" dirty="0" smtClean="0"/>
              <a:t>Rapid increasing movement</a:t>
            </a:r>
            <a:endParaRPr lang="en-ZA" dirty="0"/>
          </a:p>
        </p:txBody>
      </p:sp>
      <p:sp>
        <p:nvSpPr>
          <p:cNvPr id="6" name="Rectangle 5"/>
          <p:cNvSpPr/>
          <p:nvPr/>
        </p:nvSpPr>
        <p:spPr>
          <a:xfrm>
            <a:off x="332359" y="5828632"/>
            <a:ext cx="8349885" cy="461665"/>
          </a:xfrm>
          <a:prstGeom prst="rect">
            <a:avLst/>
          </a:prstGeom>
        </p:spPr>
        <p:txBody>
          <a:bodyPr wrap="square">
            <a:spAutoFit/>
          </a:bodyPr>
          <a:lstStyle/>
          <a:p>
            <a:pPr marL="352425" lvl="1" indent="-352425" algn="ctr">
              <a:buNone/>
            </a:pPr>
            <a:r>
              <a:rPr lang="en-GB" sz="2400" b="1" i="1" dirty="0"/>
              <a:t>Refer to table in Learner Guide for expected milestones (</a:t>
            </a:r>
            <a:r>
              <a:rPr lang="en-GB" sz="2400" b="1" i="1" dirty="0" smtClean="0"/>
              <a:t>Pg49)</a:t>
            </a:r>
            <a:endParaRPr lang="en-ZA" sz="2400" b="1" i="1"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79062" y="2314664"/>
            <a:ext cx="6669558" cy="3513968"/>
          </a:xfrm>
          <a:prstGeom prst="rect">
            <a:avLst/>
          </a:prstGeom>
          <a:noFill/>
        </p:spPr>
      </p:pic>
    </p:spTree>
    <p:extLst>
      <p:ext uri="{BB962C8B-B14F-4D97-AF65-F5344CB8AC3E}">
        <p14:creationId xmlns:p14="http://schemas.microsoft.com/office/powerpoint/2010/main" val="3755655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One to Two Years Olds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sp>
        <p:nvSpPr>
          <p:cNvPr id="5" name="Content Placeholder 4"/>
          <p:cNvSpPr>
            <a:spLocks noGrp="1"/>
          </p:cNvSpPr>
          <p:nvPr>
            <p:ph sz="quarter" idx="1"/>
          </p:nvPr>
        </p:nvSpPr>
        <p:spPr/>
        <p:txBody>
          <a:bodyPr>
            <a:normAutofit fontScale="92500" lnSpcReduction="20000"/>
          </a:bodyPr>
          <a:lstStyle/>
          <a:p>
            <a:r>
              <a:rPr lang="en-GB" b="1" dirty="0"/>
              <a:t>Emotional Development</a:t>
            </a:r>
            <a:endParaRPr lang="en-ZA" dirty="0"/>
          </a:p>
          <a:p>
            <a:pPr lvl="1"/>
            <a:r>
              <a:rPr lang="en-ZA" dirty="0" smtClean="0"/>
              <a:t>Understands </a:t>
            </a:r>
            <a:r>
              <a:rPr lang="en-ZA" dirty="0"/>
              <a:t>that </a:t>
            </a:r>
            <a:r>
              <a:rPr lang="en-ZA" dirty="0" smtClean="0"/>
              <a:t>they are </a:t>
            </a:r>
            <a:r>
              <a:rPr lang="en-ZA" dirty="0"/>
              <a:t>a </a:t>
            </a:r>
            <a:r>
              <a:rPr lang="en-ZA" dirty="0" smtClean="0"/>
              <a:t>separate </a:t>
            </a:r>
            <a:r>
              <a:rPr lang="en-ZA" dirty="0"/>
              <a:t>person from you</a:t>
            </a:r>
          </a:p>
          <a:p>
            <a:pPr lvl="1"/>
            <a:r>
              <a:rPr lang="en-ZA" dirty="0"/>
              <a:t>This </a:t>
            </a:r>
            <a:r>
              <a:rPr lang="en-ZA" dirty="0" smtClean="0"/>
              <a:t>causes them </a:t>
            </a:r>
            <a:r>
              <a:rPr lang="en-ZA" dirty="0"/>
              <a:t>to worry about the possibility of you leaving </a:t>
            </a:r>
            <a:endParaRPr lang="en-ZA" dirty="0" smtClean="0"/>
          </a:p>
          <a:p>
            <a:pPr lvl="1"/>
            <a:r>
              <a:rPr lang="en-ZA" dirty="0"/>
              <a:t>C</a:t>
            </a:r>
            <a:r>
              <a:rPr lang="en-ZA" dirty="0" smtClean="0"/>
              <a:t>auses </a:t>
            </a:r>
            <a:r>
              <a:rPr lang="en-ZA" dirty="0"/>
              <a:t>the much-repeated words "me" and "mine"</a:t>
            </a:r>
          </a:p>
          <a:p>
            <a:pPr lvl="1"/>
            <a:r>
              <a:rPr lang="en-ZA" dirty="0"/>
              <a:t>The whole notion of owning something needs first to have a self to own it</a:t>
            </a:r>
          </a:p>
          <a:p>
            <a:pPr lvl="1"/>
            <a:r>
              <a:rPr lang="en-ZA" dirty="0" smtClean="0"/>
              <a:t>They </a:t>
            </a:r>
            <a:r>
              <a:rPr lang="en-ZA" dirty="0"/>
              <a:t>can </a:t>
            </a:r>
            <a:r>
              <a:rPr lang="en-ZA" dirty="0" smtClean="0"/>
              <a:t>understand </a:t>
            </a:r>
            <a:r>
              <a:rPr lang="en-ZA" dirty="0"/>
              <a:t>many words, </a:t>
            </a:r>
            <a:r>
              <a:rPr lang="en-ZA" dirty="0" smtClean="0"/>
              <a:t>but cannot </a:t>
            </a:r>
            <a:r>
              <a:rPr lang="en-ZA" dirty="0"/>
              <a:t>grasp abstract concepts </a:t>
            </a:r>
          </a:p>
          <a:p>
            <a:pPr lvl="1"/>
            <a:r>
              <a:rPr lang="en-ZA" dirty="0" smtClean="0"/>
              <a:t>They </a:t>
            </a:r>
            <a:r>
              <a:rPr lang="en-ZA" dirty="0"/>
              <a:t>are strictly concrete thinkers</a:t>
            </a:r>
          </a:p>
          <a:p>
            <a:pPr lvl="1"/>
            <a:r>
              <a:rPr lang="en-ZA" dirty="0" smtClean="0"/>
              <a:t>They do </a:t>
            </a:r>
            <a:r>
              <a:rPr lang="en-ZA" dirty="0"/>
              <a:t>not respond to spoken </a:t>
            </a:r>
            <a:r>
              <a:rPr lang="en-ZA" dirty="0" smtClean="0"/>
              <a:t>commands</a:t>
            </a:r>
          </a:p>
          <a:p>
            <a:pPr lvl="1"/>
            <a:r>
              <a:rPr lang="en-ZA" dirty="0" smtClean="0"/>
              <a:t>Need </a:t>
            </a:r>
            <a:r>
              <a:rPr lang="en-ZA" dirty="0"/>
              <a:t>to be lifted down, moved away, distracted from and picked up very often indeed </a:t>
            </a:r>
          </a:p>
          <a:p>
            <a:pPr lvl="1"/>
            <a:r>
              <a:rPr lang="en-ZA" dirty="0" smtClean="0"/>
              <a:t>They </a:t>
            </a:r>
            <a:r>
              <a:rPr lang="en-ZA" dirty="0"/>
              <a:t>are unable yet to control their impulses so they will still do the forbidden</a:t>
            </a:r>
          </a:p>
        </p:txBody>
      </p:sp>
      <p:sp>
        <p:nvSpPr>
          <p:cNvPr id="6" name="Rectangle 5"/>
          <p:cNvSpPr/>
          <p:nvPr/>
        </p:nvSpPr>
        <p:spPr>
          <a:xfrm>
            <a:off x="332359" y="5828632"/>
            <a:ext cx="8349885" cy="461665"/>
          </a:xfrm>
          <a:prstGeom prst="rect">
            <a:avLst/>
          </a:prstGeom>
        </p:spPr>
        <p:txBody>
          <a:bodyPr wrap="square">
            <a:spAutoFit/>
          </a:bodyPr>
          <a:lstStyle/>
          <a:p>
            <a:pPr marL="352425" lvl="1" indent="-352425" algn="ctr">
              <a:buNone/>
            </a:pPr>
            <a:r>
              <a:rPr lang="en-GB" sz="2400" b="1" i="1" dirty="0"/>
              <a:t>Refer to table in Learner Guide for expected milestones (</a:t>
            </a:r>
            <a:r>
              <a:rPr lang="en-GB" sz="2400" b="1" i="1" dirty="0" smtClean="0"/>
              <a:t>Pg51)</a:t>
            </a:r>
            <a:endParaRPr lang="en-ZA" sz="2400" b="1" i="1" dirty="0"/>
          </a:p>
        </p:txBody>
      </p:sp>
    </p:spTree>
    <p:extLst>
      <p:ext uri="{BB962C8B-B14F-4D97-AF65-F5344CB8AC3E}">
        <p14:creationId xmlns:p14="http://schemas.microsoft.com/office/powerpoint/2010/main" val="25802200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One to Two Years Olds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72</a:t>
            </a:fld>
            <a:endParaRPr lang="en-ZA" dirty="0"/>
          </a:p>
        </p:txBody>
      </p:sp>
      <p:sp>
        <p:nvSpPr>
          <p:cNvPr id="5" name="Content Placeholder 4"/>
          <p:cNvSpPr>
            <a:spLocks noGrp="1"/>
          </p:cNvSpPr>
          <p:nvPr>
            <p:ph sz="quarter" idx="1"/>
          </p:nvPr>
        </p:nvSpPr>
        <p:spPr/>
        <p:txBody>
          <a:bodyPr>
            <a:normAutofit/>
          </a:bodyPr>
          <a:lstStyle/>
          <a:p>
            <a:r>
              <a:rPr lang="en-GB" b="1" dirty="0"/>
              <a:t>Intellectual Development</a:t>
            </a:r>
            <a:endParaRPr lang="en-ZA" dirty="0"/>
          </a:p>
          <a:p>
            <a:pPr lvl="1"/>
            <a:r>
              <a:rPr lang="en-GB" dirty="0" smtClean="0"/>
              <a:t>Are observant and imitate people</a:t>
            </a:r>
          </a:p>
          <a:p>
            <a:pPr lvl="1"/>
            <a:r>
              <a:rPr lang="en-GB" dirty="0" smtClean="0"/>
              <a:t>Vocabulary improves</a:t>
            </a:r>
          </a:p>
          <a:p>
            <a:pPr lvl="1"/>
            <a:r>
              <a:rPr lang="en-GB" dirty="0" smtClean="0"/>
              <a:t>Able to hold a pencil / crayon and scribble</a:t>
            </a:r>
            <a:endParaRPr lang="en-ZA" dirty="0"/>
          </a:p>
        </p:txBody>
      </p:sp>
      <p:sp>
        <p:nvSpPr>
          <p:cNvPr id="6" name="Rectangle 5"/>
          <p:cNvSpPr/>
          <p:nvPr/>
        </p:nvSpPr>
        <p:spPr>
          <a:xfrm>
            <a:off x="332359" y="5775647"/>
            <a:ext cx="8349885" cy="461665"/>
          </a:xfrm>
          <a:prstGeom prst="rect">
            <a:avLst/>
          </a:prstGeom>
        </p:spPr>
        <p:txBody>
          <a:bodyPr wrap="square">
            <a:spAutoFit/>
          </a:bodyPr>
          <a:lstStyle/>
          <a:p>
            <a:pPr marL="352425" lvl="1" indent="-352425" algn="ctr">
              <a:buNone/>
            </a:pPr>
            <a:r>
              <a:rPr lang="en-GB" sz="2400" b="1" i="1" dirty="0"/>
              <a:t>Refer to table in Learner Guide for expected milestones (</a:t>
            </a:r>
            <a:r>
              <a:rPr lang="en-GB" sz="2400" b="1" i="1" dirty="0" smtClean="0"/>
              <a:t>Pg52)</a:t>
            </a:r>
            <a:endParaRPr lang="en-ZA" sz="2400" b="1" i="1"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921259" y="3467760"/>
            <a:ext cx="3789428" cy="2307887"/>
          </a:xfrm>
          <a:prstGeom prst="rect">
            <a:avLst/>
          </a:prstGeom>
        </p:spPr>
      </p:pic>
    </p:spTree>
    <p:extLst>
      <p:ext uri="{BB962C8B-B14F-4D97-AF65-F5344CB8AC3E}">
        <p14:creationId xmlns:p14="http://schemas.microsoft.com/office/powerpoint/2010/main" val="17551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3 – 5 Year Olds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sp>
        <p:nvSpPr>
          <p:cNvPr id="5" name="Content Placeholder 4"/>
          <p:cNvSpPr>
            <a:spLocks noGrp="1"/>
          </p:cNvSpPr>
          <p:nvPr>
            <p:ph sz="quarter" idx="1"/>
          </p:nvPr>
        </p:nvSpPr>
        <p:spPr>
          <a:xfrm>
            <a:off x="467543" y="1189143"/>
            <a:ext cx="6766013" cy="4680000"/>
          </a:xfrm>
        </p:spPr>
        <p:txBody>
          <a:bodyPr/>
          <a:lstStyle/>
          <a:p>
            <a:r>
              <a:rPr lang="en-GB" b="1" dirty="0"/>
              <a:t>Physical </a:t>
            </a:r>
            <a:r>
              <a:rPr lang="en-GB" b="1" dirty="0" smtClean="0"/>
              <a:t>Development</a:t>
            </a:r>
          </a:p>
          <a:p>
            <a:pPr lvl="1"/>
            <a:r>
              <a:rPr lang="en-ZA" dirty="0"/>
              <a:t>E</a:t>
            </a:r>
            <a:r>
              <a:rPr lang="en-ZA" dirty="0" smtClean="0"/>
              <a:t>ye–hand </a:t>
            </a:r>
            <a:r>
              <a:rPr lang="en-ZA" dirty="0"/>
              <a:t>movements better co-ordinated</a:t>
            </a:r>
          </a:p>
          <a:p>
            <a:r>
              <a:rPr lang="en-GB" b="1" dirty="0"/>
              <a:t>Emotional </a:t>
            </a:r>
            <a:r>
              <a:rPr lang="en-GB" b="1" dirty="0" smtClean="0"/>
              <a:t>Development</a:t>
            </a:r>
          </a:p>
          <a:p>
            <a:pPr lvl="1"/>
            <a:r>
              <a:rPr lang="en-GB" dirty="0" smtClean="0"/>
              <a:t>More sociable</a:t>
            </a:r>
          </a:p>
          <a:p>
            <a:pPr lvl="1"/>
            <a:r>
              <a:rPr lang="en-ZA" dirty="0">
                <a:effectLst>
                  <a:outerShdw sx="0" sy="0">
                    <a:srgbClr val="000000"/>
                  </a:outerShdw>
                </a:effectLst>
              </a:rPr>
              <a:t>A</a:t>
            </a:r>
            <a:r>
              <a:rPr lang="en-ZA" dirty="0" smtClean="0">
                <a:effectLst>
                  <a:outerShdw sx="0" sy="0">
                    <a:srgbClr val="000000"/>
                  </a:outerShdw>
                </a:effectLst>
              </a:rPr>
              <a:t>ccepts </a:t>
            </a:r>
            <a:r>
              <a:rPr lang="en-ZA" dirty="0">
                <a:effectLst>
                  <a:outerShdw sx="0" sy="0">
                    <a:srgbClr val="000000"/>
                  </a:outerShdw>
                </a:effectLst>
              </a:rPr>
              <a:t>suggestions and follows simple directions </a:t>
            </a:r>
          </a:p>
          <a:p>
            <a:r>
              <a:rPr lang="en-GB" b="1" dirty="0" smtClean="0"/>
              <a:t>Intellectual Development</a:t>
            </a:r>
          </a:p>
          <a:p>
            <a:pPr lvl="1"/>
            <a:r>
              <a:rPr lang="en-GB" dirty="0" smtClean="0"/>
              <a:t>Able to put words together to form sentences</a:t>
            </a:r>
          </a:p>
          <a:p>
            <a:pPr lvl="1"/>
            <a:r>
              <a:rPr lang="en-GB" dirty="0" smtClean="0"/>
              <a:t>Enjoys singing</a:t>
            </a:r>
          </a:p>
          <a:p>
            <a:pPr lvl="1"/>
            <a:r>
              <a:rPr lang="en-GB" dirty="0" smtClean="0"/>
              <a:t>Skills improve and develop</a:t>
            </a:r>
            <a:endParaRPr lang="en-ZA" dirty="0"/>
          </a:p>
          <a:p>
            <a:endParaRPr lang="en-ZA" dirty="0"/>
          </a:p>
        </p:txBody>
      </p:sp>
      <p:sp>
        <p:nvSpPr>
          <p:cNvPr id="6" name="Rectangle 5"/>
          <p:cNvSpPr/>
          <p:nvPr/>
        </p:nvSpPr>
        <p:spPr>
          <a:xfrm>
            <a:off x="360703" y="5607903"/>
            <a:ext cx="8349885" cy="830997"/>
          </a:xfrm>
          <a:prstGeom prst="rect">
            <a:avLst/>
          </a:prstGeom>
        </p:spPr>
        <p:txBody>
          <a:bodyPr wrap="square">
            <a:spAutoFit/>
          </a:bodyPr>
          <a:lstStyle/>
          <a:p>
            <a:pPr marL="352425" lvl="1" indent="-352425" algn="ctr">
              <a:buNone/>
            </a:pPr>
            <a:r>
              <a:rPr lang="en-GB" sz="2400" b="1" i="1" dirty="0"/>
              <a:t>Refer to table in Learner Guide for expected milestones </a:t>
            </a:r>
            <a:endParaRPr lang="en-GB" sz="2400" b="1" i="1" dirty="0" smtClean="0"/>
          </a:p>
          <a:p>
            <a:pPr marL="352425" lvl="1" indent="-352425" algn="ctr">
              <a:buNone/>
            </a:pPr>
            <a:r>
              <a:rPr lang="en-GB" sz="2400" b="1" i="1" dirty="0" smtClean="0"/>
              <a:t>(Pg54-59)</a:t>
            </a:r>
            <a:endParaRPr lang="en-ZA" sz="2400" b="1" i="1" dirty="0"/>
          </a:p>
        </p:txBody>
      </p:sp>
      <p:pic>
        <p:nvPicPr>
          <p:cNvPr id="1026" name="Picture 2" descr="Preschooler (3-5 years old) | CD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72204" y="1059209"/>
            <a:ext cx="231004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1866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Aged Children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74</a:t>
            </a:fld>
            <a:endParaRPr lang="en-ZA" dirty="0"/>
          </a:p>
        </p:txBody>
      </p:sp>
      <p:sp>
        <p:nvSpPr>
          <p:cNvPr id="5" name="Content Placeholder 4"/>
          <p:cNvSpPr>
            <a:spLocks noGrp="1"/>
          </p:cNvSpPr>
          <p:nvPr>
            <p:ph sz="quarter" idx="1"/>
          </p:nvPr>
        </p:nvSpPr>
        <p:spPr/>
        <p:txBody>
          <a:bodyPr>
            <a:normAutofit fontScale="92500" lnSpcReduction="20000"/>
          </a:bodyPr>
          <a:lstStyle/>
          <a:p>
            <a:r>
              <a:rPr lang="en-ZA" dirty="0"/>
              <a:t>I</a:t>
            </a:r>
            <a:r>
              <a:rPr lang="en-ZA" dirty="0" smtClean="0"/>
              <a:t>mportant </a:t>
            </a:r>
            <a:r>
              <a:rPr lang="en-ZA" dirty="0"/>
              <a:t>for children to be accepted by the group</a:t>
            </a:r>
          </a:p>
          <a:p>
            <a:r>
              <a:rPr lang="en-ZA" dirty="0"/>
              <a:t>They compare their physical size and abilities with friends</a:t>
            </a:r>
          </a:p>
          <a:p>
            <a:r>
              <a:rPr lang="en-ZA" dirty="0"/>
              <a:t>They seek adult approval, need encouragement, recognition, praise, patience and adult support. </a:t>
            </a:r>
          </a:p>
          <a:p>
            <a:r>
              <a:rPr lang="en-ZA" dirty="0"/>
              <a:t>Boys play only with </a:t>
            </a:r>
            <a:r>
              <a:rPr lang="en-ZA" dirty="0" smtClean="0"/>
              <a:t>boys / Girls play </a:t>
            </a:r>
            <a:r>
              <a:rPr lang="en-ZA" dirty="0"/>
              <a:t>only with girls </a:t>
            </a:r>
            <a:endParaRPr lang="en-ZA" dirty="0" smtClean="0"/>
          </a:p>
          <a:p>
            <a:r>
              <a:rPr lang="en-ZA" dirty="0" smtClean="0"/>
              <a:t>Begin </a:t>
            </a:r>
            <a:r>
              <a:rPr lang="en-ZA" dirty="0"/>
              <a:t>to recognise the rights and desires of others</a:t>
            </a:r>
          </a:p>
          <a:p>
            <a:r>
              <a:rPr lang="en-ZA" dirty="0"/>
              <a:t>H</a:t>
            </a:r>
            <a:r>
              <a:rPr lang="en-ZA" dirty="0" smtClean="0"/>
              <a:t>ave </a:t>
            </a:r>
            <a:r>
              <a:rPr lang="en-ZA" dirty="0"/>
              <a:t>a need for privacy from parents and family</a:t>
            </a:r>
          </a:p>
          <a:p>
            <a:r>
              <a:rPr lang="en-ZA" dirty="0" smtClean="0"/>
              <a:t>Learn </a:t>
            </a:r>
            <a:r>
              <a:rPr lang="en-ZA" dirty="0"/>
              <a:t>best through active participation, sight, sound, and touch</a:t>
            </a:r>
          </a:p>
          <a:p>
            <a:r>
              <a:rPr lang="en-ZA" dirty="0" smtClean="0"/>
              <a:t>Are </a:t>
            </a:r>
            <a:r>
              <a:rPr lang="en-ZA" dirty="0"/>
              <a:t>curious, want to learn, and are usually interested in the here and now</a:t>
            </a:r>
          </a:p>
          <a:p>
            <a:r>
              <a:rPr lang="en-ZA" dirty="0"/>
              <a:t>H</a:t>
            </a:r>
            <a:r>
              <a:rPr lang="en-ZA" dirty="0" smtClean="0"/>
              <a:t>ave </a:t>
            </a:r>
            <a:r>
              <a:rPr lang="en-ZA" dirty="0"/>
              <a:t>an immediate need for success and rewards </a:t>
            </a:r>
          </a:p>
          <a:p>
            <a:r>
              <a:rPr lang="en-ZA" dirty="0"/>
              <a:t>Common issues and problems include lying, stealing, rudeness, irresponsibility, homework, television viewing, bedtime, use of allowance, and sex education.</a:t>
            </a:r>
          </a:p>
          <a:p>
            <a:endParaRPr lang="en-ZA" dirty="0"/>
          </a:p>
        </p:txBody>
      </p:sp>
    </p:spTree>
    <p:extLst>
      <p:ext uri="{BB962C8B-B14F-4D97-AF65-F5344CB8AC3E}">
        <p14:creationId xmlns:p14="http://schemas.microsoft.com/office/powerpoint/2010/main" val="594438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Aged Children</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sp>
        <p:nvSpPr>
          <p:cNvPr id="5" name="Content Placeholder 4"/>
          <p:cNvSpPr>
            <a:spLocks noGrp="1"/>
          </p:cNvSpPr>
          <p:nvPr>
            <p:ph sz="quarter" idx="1"/>
          </p:nvPr>
        </p:nvSpPr>
        <p:spPr/>
        <p:txBody>
          <a:bodyPr/>
          <a:lstStyle/>
          <a:p>
            <a:r>
              <a:rPr lang="en-GB" b="1" dirty="0"/>
              <a:t>Social </a:t>
            </a:r>
            <a:r>
              <a:rPr lang="en-GB" b="1" dirty="0" smtClean="0"/>
              <a:t>Development</a:t>
            </a:r>
          </a:p>
          <a:p>
            <a:pPr lvl="1"/>
            <a:r>
              <a:rPr lang="en-GB" dirty="0" smtClean="0"/>
              <a:t>Social skills improve</a:t>
            </a:r>
          </a:p>
          <a:p>
            <a:pPr lvl="1"/>
            <a:r>
              <a:rPr lang="en-GB" dirty="0" smtClean="0"/>
              <a:t>Enjoys group activities</a:t>
            </a:r>
          </a:p>
          <a:p>
            <a:pPr lvl="1"/>
            <a:r>
              <a:rPr lang="en-GB" dirty="0" smtClean="0"/>
              <a:t>Boys and girls interests and personalities develop</a:t>
            </a:r>
            <a:endParaRPr lang="en-ZA" dirty="0"/>
          </a:p>
          <a:p>
            <a:r>
              <a:rPr lang="en-GB" b="1" dirty="0"/>
              <a:t>Emotional </a:t>
            </a:r>
            <a:r>
              <a:rPr lang="en-GB" b="1" dirty="0" smtClean="0"/>
              <a:t>Development</a:t>
            </a:r>
          </a:p>
          <a:p>
            <a:pPr lvl="1"/>
            <a:r>
              <a:rPr lang="en-GB" dirty="0" smtClean="0"/>
              <a:t>More sensitive</a:t>
            </a:r>
            <a:endParaRPr lang="en-ZA" dirty="0"/>
          </a:p>
          <a:p>
            <a:r>
              <a:rPr lang="en-GB" b="1" dirty="0"/>
              <a:t>Intellectual </a:t>
            </a:r>
            <a:r>
              <a:rPr lang="en-GB" b="1" dirty="0" smtClean="0"/>
              <a:t>Development</a:t>
            </a:r>
          </a:p>
          <a:p>
            <a:pPr lvl="1"/>
            <a:r>
              <a:rPr lang="en-ZA" dirty="0" smtClean="0"/>
              <a:t>Understand </a:t>
            </a:r>
            <a:r>
              <a:rPr lang="en-ZA" dirty="0"/>
              <a:t>and think more complicated </a:t>
            </a:r>
            <a:r>
              <a:rPr lang="en-ZA" dirty="0" smtClean="0"/>
              <a:t>thoughts</a:t>
            </a:r>
          </a:p>
          <a:p>
            <a:pPr lvl="1"/>
            <a:r>
              <a:rPr lang="en-GB" dirty="0" smtClean="0"/>
              <a:t>Reading &amp; writing skills develop</a:t>
            </a:r>
            <a:endParaRPr lang="en-ZA" dirty="0"/>
          </a:p>
          <a:p>
            <a:endParaRPr lang="en-ZA" dirty="0"/>
          </a:p>
        </p:txBody>
      </p:sp>
      <p:sp>
        <p:nvSpPr>
          <p:cNvPr id="6" name="Rectangle 5"/>
          <p:cNvSpPr/>
          <p:nvPr/>
        </p:nvSpPr>
        <p:spPr>
          <a:xfrm>
            <a:off x="332359" y="5607903"/>
            <a:ext cx="8349885" cy="830997"/>
          </a:xfrm>
          <a:prstGeom prst="rect">
            <a:avLst/>
          </a:prstGeom>
        </p:spPr>
        <p:txBody>
          <a:bodyPr wrap="square">
            <a:spAutoFit/>
          </a:bodyPr>
          <a:lstStyle/>
          <a:p>
            <a:pPr marL="352425" lvl="1" indent="-352425" algn="ctr">
              <a:buNone/>
            </a:pPr>
            <a:r>
              <a:rPr lang="en-GB" sz="2400" b="1" i="1" dirty="0"/>
              <a:t>Refer to table in Learner Guide for expected milestones </a:t>
            </a:r>
            <a:endParaRPr lang="en-GB" sz="2400" b="1" i="1" dirty="0" smtClean="0"/>
          </a:p>
          <a:p>
            <a:pPr marL="352425" lvl="1" indent="-352425" algn="ctr">
              <a:buNone/>
            </a:pPr>
            <a:r>
              <a:rPr lang="en-GB" sz="2400" b="1" i="1" dirty="0" smtClean="0"/>
              <a:t>(Pg61-66)</a:t>
            </a:r>
            <a:endParaRPr lang="en-ZA" sz="2400" b="1" i="1" dirty="0"/>
          </a:p>
        </p:txBody>
      </p:sp>
    </p:spTree>
    <p:extLst>
      <p:ext uri="{BB962C8B-B14F-4D97-AF65-F5344CB8AC3E}">
        <p14:creationId xmlns:p14="http://schemas.microsoft.com/office/powerpoint/2010/main" val="14698156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Factors that Influence Development</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sp>
        <p:nvSpPr>
          <p:cNvPr id="5" name="Content Placeholder 4"/>
          <p:cNvSpPr>
            <a:spLocks noGrp="1"/>
          </p:cNvSpPr>
          <p:nvPr>
            <p:ph sz="quarter" idx="1"/>
          </p:nvPr>
        </p:nvSpPr>
        <p:spPr/>
        <p:txBody>
          <a:bodyPr>
            <a:normAutofit fontScale="92500" lnSpcReduction="10000"/>
          </a:bodyPr>
          <a:lstStyle/>
          <a:p>
            <a:r>
              <a:rPr lang="en-GB" b="1" dirty="0" smtClean="0"/>
              <a:t>Gender</a:t>
            </a:r>
          </a:p>
          <a:p>
            <a:pPr lvl="1"/>
            <a:r>
              <a:rPr lang="en-ZA" dirty="0"/>
              <a:t>S</a:t>
            </a:r>
            <a:r>
              <a:rPr lang="en-ZA" dirty="0" smtClean="0"/>
              <a:t>trongest </a:t>
            </a:r>
            <a:r>
              <a:rPr lang="en-ZA" dirty="0"/>
              <a:t>influence on gender role development seems to occur within the family setting</a:t>
            </a:r>
            <a:endParaRPr lang="en-ZA" b="1" dirty="0"/>
          </a:p>
          <a:p>
            <a:r>
              <a:rPr lang="en-GB" b="1" dirty="0"/>
              <a:t>Socio-Economic </a:t>
            </a:r>
            <a:r>
              <a:rPr lang="en-GB" b="1" dirty="0" smtClean="0"/>
              <a:t>Background</a:t>
            </a:r>
          </a:p>
          <a:p>
            <a:pPr lvl="1"/>
            <a:r>
              <a:rPr lang="en-ZA" dirty="0"/>
              <a:t>Children who come from families with adequate finances are more likely to grow and develop to optimal levels</a:t>
            </a:r>
            <a:endParaRPr lang="en-ZA" b="1" dirty="0"/>
          </a:p>
          <a:p>
            <a:r>
              <a:rPr lang="en-GB" b="1" dirty="0" smtClean="0"/>
              <a:t>Special Needs</a:t>
            </a:r>
          </a:p>
          <a:p>
            <a:pPr lvl="1"/>
            <a:r>
              <a:rPr lang="en-ZA" dirty="0" smtClean="0"/>
              <a:t>Develop </a:t>
            </a:r>
            <a:r>
              <a:rPr lang="en-ZA" dirty="0"/>
              <a:t>differently </a:t>
            </a:r>
          </a:p>
          <a:p>
            <a:pPr lvl="1"/>
            <a:r>
              <a:rPr lang="en-ZA" dirty="0"/>
              <a:t>Special care should be taken to spend more time with such children and to stimulate them in a specialised way</a:t>
            </a:r>
          </a:p>
          <a:p>
            <a:r>
              <a:rPr lang="en-GB" b="1" dirty="0" smtClean="0"/>
              <a:t>Environment</a:t>
            </a:r>
          </a:p>
          <a:p>
            <a:pPr lvl="1"/>
            <a:r>
              <a:rPr lang="en-ZA" dirty="0" smtClean="0"/>
              <a:t>Internal </a:t>
            </a:r>
            <a:r>
              <a:rPr lang="en-ZA" dirty="0"/>
              <a:t>and external </a:t>
            </a:r>
            <a:r>
              <a:rPr lang="en-ZA" dirty="0" smtClean="0"/>
              <a:t>factors play </a:t>
            </a:r>
            <a:r>
              <a:rPr lang="en-ZA" dirty="0"/>
              <a:t>a role in a child's growth and </a:t>
            </a:r>
            <a:r>
              <a:rPr lang="en-ZA" dirty="0" smtClean="0"/>
              <a:t>development</a:t>
            </a:r>
            <a:endParaRPr lang="en-ZA" b="1" dirty="0"/>
          </a:p>
          <a:p>
            <a:endParaRPr lang="en-ZA" dirty="0"/>
          </a:p>
        </p:txBody>
      </p:sp>
    </p:spTree>
    <p:extLst>
      <p:ext uri="{BB962C8B-B14F-4D97-AF65-F5344CB8AC3E}">
        <p14:creationId xmlns:p14="http://schemas.microsoft.com/office/powerpoint/2010/main" val="374311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Factors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sp>
        <p:nvSpPr>
          <p:cNvPr id="5" name="Content Placeholder 4"/>
          <p:cNvSpPr>
            <a:spLocks noGrp="1"/>
          </p:cNvSpPr>
          <p:nvPr>
            <p:ph sz="quarter" idx="1"/>
          </p:nvPr>
        </p:nvSpPr>
        <p:spPr/>
        <p:txBody>
          <a:bodyPr/>
          <a:lstStyle/>
          <a:p>
            <a:r>
              <a:rPr lang="en-ZA" b="1" dirty="0"/>
              <a:t>Nurture</a:t>
            </a:r>
          </a:p>
          <a:p>
            <a:pPr lvl="1"/>
            <a:r>
              <a:rPr lang="en-ZA" dirty="0"/>
              <a:t>The way a child is treated by </a:t>
            </a:r>
            <a:r>
              <a:rPr lang="en-ZA" dirty="0" smtClean="0"/>
              <a:t>parents / caregivers impacts growth </a:t>
            </a:r>
            <a:r>
              <a:rPr lang="en-ZA" dirty="0"/>
              <a:t>and </a:t>
            </a:r>
            <a:r>
              <a:rPr lang="en-ZA" dirty="0" smtClean="0"/>
              <a:t>development</a:t>
            </a:r>
            <a:endParaRPr lang="en-ZA" dirty="0"/>
          </a:p>
          <a:p>
            <a:pPr lvl="1"/>
            <a:r>
              <a:rPr lang="en-ZA" dirty="0"/>
              <a:t>A loving and supportive environment helps children to focus on learning and growing instead of having to worry about being accepted and receiving praise</a:t>
            </a:r>
          </a:p>
          <a:p>
            <a:pPr lvl="1"/>
            <a:r>
              <a:rPr lang="en-ZA" dirty="0"/>
              <a:t>Helping children to solve problems and learn new things and spending quality time together are effective ways to nurture children and help them develop</a:t>
            </a:r>
          </a:p>
          <a:p>
            <a:endParaRPr lang="en-ZA" dirty="0"/>
          </a:p>
        </p:txBody>
      </p:sp>
    </p:spTree>
    <p:extLst>
      <p:ext uri="{BB962C8B-B14F-4D97-AF65-F5344CB8AC3E}">
        <p14:creationId xmlns:p14="http://schemas.microsoft.com/office/powerpoint/2010/main" val="3108525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Factors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78</a:t>
            </a:fld>
            <a:endParaRPr lang="en-ZA" dirty="0"/>
          </a:p>
        </p:txBody>
      </p:sp>
      <p:sp>
        <p:nvSpPr>
          <p:cNvPr id="5" name="Content Placeholder 4"/>
          <p:cNvSpPr>
            <a:spLocks noGrp="1"/>
          </p:cNvSpPr>
          <p:nvPr>
            <p:ph sz="quarter" idx="1"/>
          </p:nvPr>
        </p:nvSpPr>
        <p:spPr>
          <a:xfrm>
            <a:off x="467544" y="1413296"/>
            <a:ext cx="6080213" cy="4680000"/>
          </a:xfrm>
        </p:spPr>
        <p:txBody>
          <a:bodyPr/>
          <a:lstStyle/>
          <a:p>
            <a:r>
              <a:rPr lang="en-ZA" b="1" dirty="0"/>
              <a:t>Stimulation</a:t>
            </a:r>
          </a:p>
          <a:p>
            <a:pPr lvl="1"/>
            <a:r>
              <a:rPr lang="en-ZA" dirty="0" smtClean="0"/>
              <a:t>The </a:t>
            </a:r>
            <a:r>
              <a:rPr lang="en-ZA" dirty="0"/>
              <a:t>child </a:t>
            </a:r>
            <a:r>
              <a:rPr lang="en-ZA" dirty="0" smtClean="0"/>
              <a:t>must be exposed </a:t>
            </a:r>
            <a:r>
              <a:rPr lang="en-ZA" dirty="0"/>
              <a:t>to new things</a:t>
            </a:r>
          </a:p>
          <a:p>
            <a:pPr lvl="1"/>
            <a:r>
              <a:rPr lang="en-ZA" dirty="0"/>
              <a:t>Playing with open-ended toys, dramatic play, arts and crafts, reading and playing games as a way to promote healthy development in young children are excellent ways of stimulating a child.</a:t>
            </a:r>
          </a:p>
          <a:p>
            <a:pPr lvl="1"/>
            <a:r>
              <a:rPr lang="en-ZA" dirty="0"/>
              <a:t>E</a:t>
            </a:r>
            <a:r>
              <a:rPr lang="en-ZA" dirty="0" smtClean="0"/>
              <a:t>ncourage </a:t>
            </a:r>
            <a:r>
              <a:rPr lang="en-ZA" dirty="0"/>
              <a:t>a love of reading, play games together and help the child to solve problems.</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547757" y="1587454"/>
            <a:ext cx="2302329" cy="3490731"/>
          </a:xfrm>
          <a:prstGeom prst="rect">
            <a:avLst/>
          </a:prstGeom>
        </p:spPr>
      </p:pic>
    </p:spTree>
    <p:extLst>
      <p:ext uri="{BB962C8B-B14F-4D97-AF65-F5344CB8AC3E}">
        <p14:creationId xmlns:p14="http://schemas.microsoft.com/office/powerpoint/2010/main" val="42357078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Factors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79</a:t>
            </a:fld>
            <a:endParaRPr lang="en-ZA" dirty="0"/>
          </a:p>
        </p:txBody>
      </p:sp>
      <p:sp>
        <p:nvSpPr>
          <p:cNvPr id="5" name="Content Placeholder 4"/>
          <p:cNvSpPr>
            <a:spLocks noGrp="1"/>
          </p:cNvSpPr>
          <p:nvPr>
            <p:ph sz="quarter" idx="1"/>
          </p:nvPr>
        </p:nvSpPr>
        <p:spPr>
          <a:xfrm>
            <a:off x="467544" y="1413296"/>
            <a:ext cx="4610642" cy="4680000"/>
          </a:xfrm>
        </p:spPr>
        <p:txBody>
          <a:bodyPr/>
          <a:lstStyle/>
          <a:p>
            <a:r>
              <a:rPr lang="en-ZA" b="1" dirty="0"/>
              <a:t>Nutrition</a:t>
            </a:r>
          </a:p>
          <a:p>
            <a:pPr lvl="1"/>
            <a:r>
              <a:rPr lang="en-ZA" dirty="0" smtClean="0"/>
              <a:t>Plays </a:t>
            </a:r>
            <a:r>
              <a:rPr lang="en-ZA" dirty="0"/>
              <a:t>a vital role in a child's growth and development</a:t>
            </a:r>
          </a:p>
          <a:p>
            <a:pPr lvl="1"/>
            <a:r>
              <a:rPr lang="en-ZA" dirty="0"/>
              <a:t>Lack of proper nutrition can interfere with the maturation of a child's brain and body. </a:t>
            </a:r>
          </a:p>
          <a:p>
            <a:pPr lvl="1"/>
            <a:r>
              <a:rPr lang="en-ZA" dirty="0"/>
              <a:t>Good nutrition should start before a baby is even born and should continue throughout his/her life.</a:t>
            </a:r>
          </a:p>
          <a:p>
            <a:endParaRPr lang="en-ZA" dirty="0"/>
          </a:p>
        </p:txBody>
      </p:sp>
      <p:pic>
        <p:nvPicPr>
          <p:cNvPr id="18434" name="Picture 2" descr="Nutrition Clipart Balanced Diet - Diet Clipart, HD Png Downlo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676" y="1903541"/>
            <a:ext cx="3972464" cy="304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71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a:t>
            </a:r>
            <a:r>
              <a:rPr lang="en-GB" b="1" dirty="0" smtClean="0">
                <a:solidFill>
                  <a:srgbClr val="000066"/>
                </a:solidFill>
              </a:rPr>
              <a:t>Module</a:t>
            </a:r>
          </a:p>
          <a:p>
            <a:pPr>
              <a:spcBef>
                <a:spcPts val="0"/>
              </a:spcBef>
              <a:buClrTx/>
              <a:buSzTx/>
            </a:pPr>
            <a:r>
              <a:rPr lang="en-ZA" dirty="0"/>
              <a:t>This Qualification will enable recipients of this Qualification to facilitate the all-round development of young children in a manner that is sensitive to culture and individual needs (including special needs), and enable them to provide quality early childhood development services for children in a variety of contexts, including community-based services, ECD centres, at home and in institutions</a:t>
            </a:r>
            <a:r>
              <a:rPr lang="en-ZA" dirty="0" smtClean="0"/>
              <a:t>.</a:t>
            </a:r>
          </a:p>
          <a:p>
            <a:pPr>
              <a:spcBef>
                <a:spcPts val="0"/>
              </a:spcBef>
              <a:buClrTx/>
              <a:buSzTx/>
            </a:pPr>
            <a:r>
              <a:rPr lang="en-GB" b="1" dirty="0" smtClean="0">
                <a:solidFill>
                  <a:srgbClr val="000066"/>
                </a:solidFill>
              </a:rPr>
              <a:t>This section will equip recipients with the necessary communication skills.</a:t>
            </a:r>
            <a:endParaRPr lang="en-US" b="1" dirty="0">
              <a:solidFill>
                <a:srgbClr val="000066"/>
              </a:solidFill>
            </a:endParaRPr>
          </a:p>
          <a:p>
            <a:endParaRPr lang="en-ZA" dirty="0"/>
          </a:p>
        </p:txBody>
      </p:sp>
    </p:spTree>
    <p:extLst>
      <p:ext uri="{BB962C8B-B14F-4D97-AF65-F5344CB8AC3E}">
        <p14:creationId xmlns:p14="http://schemas.microsoft.com/office/powerpoint/2010/main" val="36635687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80</a:t>
            </a:fld>
            <a:endParaRPr lang="en-ZA" dirty="0"/>
          </a:p>
        </p:txBody>
      </p:sp>
      <p:sp>
        <p:nvSpPr>
          <p:cNvPr id="7" name="Content Placeholder 6"/>
          <p:cNvSpPr>
            <a:spLocks noGrp="1"/>
          </p:cNvSpPr>
          <p:nvPr>
            <p:ph sz="quarter" idx="1"/>
          </p:nvPr>
        </p:nvSpPr>
        <p:spPr/>
        <p:txBody>
          <a:bodyPr/>
          <a:lstStyle/>
          <a:p>
            <a:r>
              <a:rPr lang="en-GB" dirty="0" smtClean="0"/>
              <a:t>Complete Formative Activity 1</a:t>
            </a:r>
            <a:endParaRPr lang="en-ZA" dirty="0"/>
          </a:p>
        </p:txBody>
      </p:sp>
    </p:spTree>
    <p:extLst>
      <p:ext uri="{BB962C8B-B14F-4D97-AF65-F5344CB8AC3E}">
        <p14:creationId xmlns:p14="http://schemas.microsoft.com/office/powerpoint/2010/main" val="10499855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Basic Child Knowledge</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Unit </a:t>
            </a:r>
            <a:r>
              <a:rPr lang="en-US" sz="4400" dirty="0" smtClean="0"/>
              <a:t>2:</a:t>
            </a:r>
            <a:r>
              <a:rPr lang="en-US" sz="4400" dirty="0"/>
              <a:t/>
            </a:r>
            <a:br>
              <a:rPr lang="en-US" sz="4400" dirty="0"/>
            </a:br>
            <a:r>
              <a:rPr lang="en-GB" sz="4400" dirty="0"/>
              <a:t>Routines and </a:t>
            </a:r>
            <a:r>
              <a:rPr lang="en-GB" sz="4400" dirty="0" smtClean="0"/>
              <a:t>Transitions</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81</a:t>
            </a:fld>
            <a:endParaRPr lang="en-ZA" dirty="0"/>
          </a:p>
        </p:txBody>
      </p:sp>
      <p:pic>
        <p:nvPicPr>
          <p:cNvPr id="6" name="Picture 5" descr="ec_i_outcomes_2.gif"/>
          <p:cNvPicPr/>
          <p:nvPr/>
        </p:nvPicPr>
        <p:blipFill>
          <a:blip r:embed="rId2" cstate="print">
            <a:extLst>
              <a:ext uri="{28A0092B-C50C-407E-A947-70E740481C1C}">
                <a14:useLocalDpi xmlns:a14="http://schemas.microsoft.com/office/drawing/2010/main" val="0"/>
              </a:ext>
            </a:extLst>
          </a:blip>
          <a:stretch>
            <a:fillRect/>
          </a:stretch>
        </p:blipFill>
        <p:spPr>
          <a:xfrm>
            <a:off x="3209223" y="5231340"/>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7809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ist Clip Art Free | Clipart Panda - Free Clipar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272" y="2332061"/>
            <a:ext cx="4876800" cy="39052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ZA" dirty="0"/>
              <a:t>The Importance of Routines</a:t>
            </a:r>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82</a:t>
            </a:fld>
            <a:endParaRPr lang="en-ZA"/>
          </a:p>
        </p:txBody>
      </p:sp>
      <p:sp>
        <p:nvSpPr>
          <p:cNvPr id="7" name="Content Placeholder 6"/>
          <p:cNvSpPr>
            <a:spLocks noGrp="1"/>
          </p:cNvSpPr>
          <p:nvPr>
            <p:ph sz="quarter" idx="1"/>
          </p:nvPr>
        </p:nvSpPr>
        <p:spPr>
          <a:xfrm>
            <a:off x="467544" y="1413296"/>
            <a:ext cx="5835285" cy="4089433"/>
          </a:xfrm>
        </p:spPr>
        <p:txBody>
          <a:bodyPr>
            <a:normAutofit lnSpcReduction="10000"/>
          </a:bodyPr>
          <a:lstStyle/>
          <a:p>
            <a:r>
              <a:rPr lang="en-ZA" dirty="0"/>
              <a:t>Routines help babies and toddlers learn self-control</a:t>
            </a:r>
          </a:p>
          <a:p>
            <a:r>
              <a:rPr lang="en-ZA" dirty="0"/>
              <a:t>Routines can reduce power struggles</a:t>
            </a:r>
          </a:p>
          <a:p>
            <a:r>
              <a:rPr lang="en-ZA" dirty="0"/>
              <a:t>Routines guide positive behaviour and safety</a:t>
            </a:r>
          </a:p>
          <a:p>
            <a:r>
              <a:rPr lang="en-ZA" dirty="0"/>
              <a:t>Routines support children’s social skills</a:t>
            </a:r>
          </a:p>
          <a:p>
            <a:r>
              <a:rPr lang="en-ZA" dirty="0"/>
              <a:t>Routines help children cope with transitions</a:t>
            </a:r>
          </a:p>
          <a:p>
            <a:r>
              <a:rPr lang="en-ZA" dirty="0"/>
              <a:t>Routines are an important opportunity for learning</a:t>
            </a:r>
          </a:p>
          <a:p>
            <a:endParaRPr lang="en-ZA" dirty="0"/>
          </a:p>
        </p:txBody>
      </p:sp>
    </p:spTree>
    <p:extLst>
      <p:ext uri="{BB962C8B-B14F-4D97-AF65-F5344CB8AC3E}">
        <p14:creationId xmlns:p14="http://schemas.microsoft.com/office/powerpoint/2010/main" val="14420769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Routine in Care </a:t>
            </a:r>
            <a:r>
              <a:rPr lang="en-GB" dirty="0" smtClean="0"/>
              <a:t>Centres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5" name="Content Placeholder 4"/>
          <p:cNvSpPr>
            <a:spLocks noGrp="1"/>
          </p:cNvSpPr>
          <p:nvPr>
            <p:ph sz="quarter" idx="1"/>
          </p:nvPr>
        </p:nvSpPr>
        <p:spPr/>
        <p:txBody>
          <a:bodyPr/>
          <a:lstStyle/>
          <a:p>
            <a:r>
              <a:rPr lang="en-ZA" dirty="0"/>
              <a:t>Children thrive in a well-ordered and predictable </a:t>
            </a:r>
            <a:r>
              <a:rPr lang="en-ZA" dirty="0" smtClean="0"/>
              <a:t>environment</a:t>
            </a:r>
          </a:p>
          <a:p>
            <a:r>
              <a:rPr lang="en-ZA" dirty="0"/>
              <a:t>D</a:t>
            </a:r>
            <a:r>
              <a:rPr lang="en-ZA" dirty="0" smtClean="0"/>
              <a:t>aily </a:t>
            </a:r>
            <a:r>
              <a:rPr lang="en-ZA" dirty="0"/>
              <a:t>routines such as arrivals and departures, mealtimes, nap times and toileting </a:t>
            </a:r>
            <a:r>
              <a:rPr lang="en-ZA" dirty="0" smtClean="0"/>
              <a:t>should be </a:t>
            </a:r>
            <a:r>
              <a:rPr lang="en-ZA" dirty="0"/>
              <a:t>dealt with consistently by all </a:t>
            </a:r>
            <a:r>
              <a:rPr lang="en-ZA" dirty="0" smtClean="0"/>
              <a:t>caregivers</a:t>
            </a:r>
          </a:p>
          <a:p>
            <a:r>
              <a:rPr lang="en-ZA" dirty="0"/>
              <a:t>Daily routines also offer children a sense of stability</a:t>
            </a:r>
          </a:p>
          <a:p>
            <a:r>
              <a:rPr lang="en-ZA" dirty="0" smtClean="0"/>
              <a:t>The </a:t>
            </a:r>
            <a:r>
              <a:rPr lang="en-ZA" dirty="0"/>
              <a:t>challenge is to develop appropriate daily routines for children </a:t>
            </a:r>
          </a:p>
          <a:p>
            <a:endParaRPr lang="en-ZA" dirty="0"/>
          </a:p>
        </p:txBody>
      </p:sp>
    </p:spTree>
    <p:extLst>
      <p:ext uri="{BB962C8B-B14F-4D97-AF65-F5344CB8AC3E}">
        <p14:creationId xmlns:p14="http://schemas.microsoft.com/office/powerpoint/2010/main" val="19067774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Routine in Care Centres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5" name="Content Placeholder 4"/>
          <p:cNvSpPr>
            <a:spLocks noGrp="1"/>
          </p:cNvSpPr>
          <p:nvPr>
            <p:ph sz="quarter" idx="1"/>
          </p:nvPr>
        </p:nvSpPr>
        <p:spPr/>
        <p:txBody>
          <a:bodyPr>
            <a:normAutofit/>
          </a:bodyPr>
          <a:lstStyle/>
          <a:p>
            <a:r>
              <a:rPr lang="en-GB" b="1" dirty="0"/>
              <a:t>Daily Schedule</a:t>
            </a:r>
            <a:endParaRPr lang="en-ZA" b="1" dirty="0"/>
          </a:p>
          <a:p>
            <a:pPr lvl="1"/>
            <a:r>
              <a:rPr lang="en-ZA" dirty="0"/>
              <a:t>F</a:t>
            </a:r>
            <a:r>
              <a:rPr lang="en-ZA" dirty="0" smtClean="0"/>
              <a:t>ollow </a:t>
            </a:r>
            <a:r>
              <a:rPr lang="en-ZA" dirty="0"/>
              <a:t>a basic daily </a:t>
            </a:r>
            <a:r>
              <a:rPr lang="en-ZA" dirty="0" smtClean="0"/>
              <a:t>schedule – allow flexibility</a:t>
            </a:r>
            <a:endParaRPr lang="en-ZA" dirty="0"/>
          </a:p>
          <a:p>
            <a:r>
              <a:rPr lang="en-ZA" b="1" dirty="0"/>
              <a:t>Transition times </a:t>
            </a:r>
            <a:endParaRPr lang="en-ZA" b="1" dirty="0" smtClean="0"/>
          </a:p>
          <a:p>
            <a:pPr lvl="1"/>
            <a:r>
              <a:rPr lang="en-ZA" dirty="0" smtClean="0"/>
              <a:t>Creates flow during the day</a:t>
            </a:r>
            <a:endParaRPr lang="en-ZA" dirty="0"/>
          </a:p>
          <a:p>
            <a:r>
              <a:rPr lang="en-GB" b="1" dirty="0"/>
              <a:t>Handling Nap </a:t>
            </a:r>
            <a:r>
              <a:rPr lang="en-GB" b="1" dirty="0" smtClean="0"/>
              <a:t>Times</a:t>
            </a:r>
          </a:p>
          <a:p>
            <a:pPr lvl="1"/>
            <a:r>
              <a:rPr lang="en-ZA" dirty="0" smtClean="0"/>
              <a:t>Either conveys </a:t>
            </a:r>
            <a:r>
              <a:rPr lang="en-ZA" dirty="0"/>
              <a:t>warmth and security, or stress and turmoil </a:t>
            </a:r>
            <a:endParaRPr lang="en-ZA" dirty="0" smtClean="0"/>
          </a:p>
          <a:p>
            <a:pPr lvl="1"/>
            <a:r>
              <a:rPr lang="en-ZA" dirty="0"/>
              <a:t>create a relaxed and quiet rest time</a:t>
            </a:r>
            <a:endParaRPr lang="en-ZA" b="1" dirty="0"/>
          </a:p>
          <a:p>
            <a:r>
              <a:rPr lang="en-GB" b="1" smtClean="0"/>
              <a:t>Separation </a:t>
            </a:r>
            <a:r>
              <a:rPr lang="en-GB" b="1" dirty="0"/>
              <a:t>Anxiety</a:t>
            </a:r>
            <a:endParaRPr lang="en-ZA" b="1" dirty="0"/>
          </a:p>
          <a:p>
            <a:pPr lvl="1"/>
            <a:r>
              <a:rPr lang="en-ZA" dirty="0"/>
              <a:t>D</a:t>
            </a:r>
            <a:r>
              <a:rPr lang="en-ZA" dirty="0" smtClean="0"/>
              <a:t>aily </a:t>
            </a:r>
            <a:r>
              <a:rPr lang="en-ZA" dirty="0"/>
              <a:t>routines </a:t>
            </a:r>
            <a:r>
              <a:rPr lang="en-ZA" dirty="0" smtClean="0"/>
              <a:t>create </a:t>
            </a:r>
            <a:r>
              <a:rPr lang="en-ZA" smtClean="0"/>
              <a:t>trust </a:t>
            </a:r>
          </a:p>
          <a:p>
            <a:pPr lvl="1"/>
            <a:r>
              <a:rPr lang="en-ZA" dirty="0"/>
              <a:t>This special bond of trust is called "</a:t>
            </a:r>
            <a:r>
              <a:rPr lang="en-ZA" dirty="0" smtClean="0"/>
              <a:t>attachment”</a:t>
            </a:r>
          </a:p>
          <a:p>
            <a:pPr lvl="1"/>
            <a:endParaRPr lang="en-ZA" dirty="0" smtClean="0"/>
          </a:p>
          <a:p>
            <a:endParaRPr lang="en-ZA" dirty="0"/>
          </a:p>
          <a:p>
            <a:endParaRPr lang="en-ZA" dirty="0"/>
          </a:p>
          <a:p>
            <a:endParaRPr lang="en-ZA" b="1" dirty="0" smtClean="0"/>
          </a:p>
          <a:p>
            <a:endParaRPr lang="en-ZA" b="1" dirty="0" smtClean="0"/>
          </a:p>
          <a:p>
            <a:endParaRPr lang="en-ZA" dirty="0"/>
          </a:p>
        </p:txBody>
      </p:sp>
    </p:spTree>
    <p:extLst>
      <p:ext uri="{BB962C8B-B14F-4D97-AF65-F5344CB8AC3E}">
        <p14:creationId xmlns:p14="http://schemas.microsoft.com/office/powerpoint/2010/main" val="1701175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a:t>
            </a:r>
            <a:r>
              <a:rPr lang="en-ZA" dirty="0" smtClean="0"/>
              <a:t>ips to develop bond </a:t>
            </a:r>
            <a:r>
              <a:rPr lang="en-ZA" dirty="0"/>
              <a:t>of attachment:</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85</a:t>
            </a:fld>
            <a:endParaRPr lang="en-ZA" dirty="0"/>
          </a:p>
        </p:txBody>
      </p:sp>
      <p:sp>
        <p:nvSpPr>
          <p:cNvPr id="5" name="Content Placeholder 4"/>
          <p:cNvSpPr>
            <a:spLocks noGrp="1"/>
          </p:cNvSpPr>
          <p:nvPr>
            <p:ph sz="quarter" idx="1"/>
          </p:nvPr>
        </p:nvSpPr>
        <p:spPr/>
        <p:txBody>
          <a:bodyPr/>
          <a:lstStyle/>
          <a:p>
            <a:pPr lvl="0" fontAlgn="base"/>
            <a:r>
              <a:rPr lang="en-ZA" dirty="0">
                <a:effectLst>
                  <a:outerShdw sx="0" sy="0">
                    <a:srgbClr val="000000"/>
                  </a:outerShdw>
                </a:effectLst>
              </a:rPr>
              <a:t>Listen and pay attention to what the baby or toddler is telling you---be sensitive to his/her cues</a:t>
            </a:r>
          </a:p>
          <a:p>
            <a:pPr lvl="0" fontAlgn="base"/>
            <a:r>
              <a:rPr lang="en-ZA" dirty="0">
                <a:effectLst>
                  <a:outerShdw sx="0" sy="0">
                    <a:srgbClr val="000000"/>
                  </a:outerShdw>
                </a:effectLst>
              </a:rPr>
              <a:t>Pay attention to your own verbal cues and body language</a:t>
            </a:r>
          </a:p>
          <a:p>
            <a:pPr lvl="0" fontAlgn="base"/>
            <a:r>
              <a:rPr lang="en-ZA" dirty="0">
                <a:effectLst>
                  <a:outerShdw sx="0" sy="0">
                    <a:srgbClr val="000000"/>
                  </a:outerShdw>
                </a:effectLst>
              </a:rPr>
              <a:t>Talk to the baby or toddler, even though he/she may not be speaking yet</a:t>
            </a:r>
          </a:p>
          <a:p>
            <a:pPr lvl="0" fontAlgn="base"/>
            <a:r>
              <a:rPr lang="en-ZA" dirty="0">
                <a:effectLst>
                  <a:outerShdw sx="0" sy="0">
                    <a:srgbClr val="000000"/>
                  </a:outerShdw>
                </a:effectLst>
              </a:rPr>
              <a:t>Don't rush through daily tasks</a:t>
            </a:r>
          </a:p>
          <a:p>
            <a:pPr lvl="0" fontAlgn="base"/>
            <a:r>
              <a:rPr lang="en-ZA" dirty="0">
                <a:effectLst>
                  <a:outerShdw sx="0" sy="0">
                    <a:srgbClr val="000000"/>
                  </a:outerShdw>
                </a:effectLst>
              </a:rPr>
              <a:t>Establish routines that are based on each individual baby or toddler's needs</a:t>
            </a:r>
          </a:p>
          <a:p>
            <a:pPr lvl="0" fontAlgn="base"/>
            <a:r>
              <a:rPr lang="en-ZA" dirty="0">
                <a:effectLst>
                  <a:outerShdw sx="0" sy="0">
                    <a:srgbClr val="000000"/>
                  </a:outerShdw>
                </a:effectLst>
              </a:rPr>
              <a:t>Hold babies during bottle feeding in order to develop warm, nurturing relationships with them</a:t>
            </a:r>
          </a:p>
          <a:p>
            <a:endParaRPr lang="en-ZA" dirty="0"/>
          </a:p>
        </p:txBody>
      </p:sp>
    </p:spTree>
    <p:extLst>
      <p:ext uri="{BB962C8B-B14F-4D97-AF65-F5344CB8AC3E}">
        <p14:creationId xmlns:p14="http://schemas.microsoft.com/office/powerpoint/2010/main" val="12861316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Routine in Care Centres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86</a:t>
            </a:fld>
            <a:endParaRPr lang="en-ZA" dirty="0"/>
          </a:p>
        </p:txBody>
      </p:sp>
      <p:sp>
        <p:nvSpPr>
          <p:cNvPr id="5" name="Content Placeholder 4"/>
          <p:cNvSpPr>
            <a:spLocks noGrp="1"/>
          </p:cNvSpPr>
          <p:nvPr>
            <p:ph sz="quarter" idx="1"/>
          </p:nvPr>
        </p:nvSpPr>
        <p:spPr>
          <a:xfrm>
            <a:off x="467544" y="1413296"/>
            <a:ext cx="8219256" cy="5101804"/>
          </a:xfrm>
        </p:spPr>
        <p:txBody>
          <a:bodyPr>
            <a:normAutofit fontScale="92500"/>
          </a:bodyPr>
          <a:lstStyle/>
          <a:p>
            <a:r>
              <a:rPr lang="en-GB" b="1" smtClean="0"/>
              <a:t>Eating Routines</a:t>
            </a:r>
          </a:p>
          <a:p>
            <a:pPr lvl="1"/>
            <a:r>
              <a:rPr lang="en-ZA" smtClean="0"/>
              <a:t>Not </a:t>
            </a:r>
            <a:r>
              <a:rPr lang="en-ZA"/>
              <a:t>everyone has the same diet</a:t>
            </a:r>
          </a:p>
          <a:p>
            <a:pPr lvl="1"/>
            <a:r>
              <a:rPr lang="en-ZA" dirty="0" smtClean="0"/>
              <a:t>Be sensitive </a:t>
            </a:r>
            <a:r>
              <a:rPr lang="en-ZA" dirty="0"/>
              <a:t>to children who come from </a:t>
            </a:r>
            <a:r>
              <a:rPr lang="en-ZA" dirty="0" smtClean="0"/>
              <a:t>different cultures</a:t>
            </a:r>
            <a:endParaRPr lang="en-ZA" dirty="0"/>
          </a:p>
          <a:p>
            <a:pPr lvl="1"/>
            <a:r>
              <a:rPr lang="en-ZA" dirty="0"/>
              <a:t>I</a:t>
            </a:r>
            <a:r>
              <a:rPr lang="en-ZA" dirty="0" smtClean="0"/>
              <a:t>mportant </a:t>
            </a:r>
            <a:r>
              <a:rPr lang="en-ZA" dirty="0"/>
              <a:t>that snacks vary from day to </a:t>
            </a:r>
            <a:r>
              <a:rPr lang="en-ZA" dirty="0" smtClean="0"/>
              <a:t>day</a:t>
            </a:r>
          </a:p>
          <a:p>
            <a:r>
              <a:rPr lang="en-ZA" dirty="0"/>
              <a:t>S</a:t>
            </a:r>
            <a:r>
              <a:rPr lang="en-ZA" dirty="0" smtClean="0"/>
              <a:t>ome </a:t>
            </a:r>
            <a:r>
              <a:rPr lang="en-ZA" dirty="0"/>
              <a:t>considerations that help make mealtimes positive experiences </a:t>
            </a:r>
          </a:p>
          <a:p>
            <a:pPr lvl="1" fontAlgn="base"/>
            <a:r>
              <a:rPr lang="en-ZA" dirty="0">
                <a:effectLst>
                  <a:outerShdw sx="0" sy="0">
                    <a:srgbClr val="000000"/>
                  </a:outerShdw>
                </a:effectLst>
              </a:rPr>
              <a:t>Children eat at their own pace and some eat more than others do </a:t>
            </a:r>
          </a:p>
          <a:p>
            <a:pPr lvl="1" fontAlgn="base"/>
            <a:r>
              <a:rPr lang="en-ZA" dirty="0">
                <a:effectLst>
                  <a:outerShdw sx="0" sy="0">
                    <a:srgbClr val="000000"/>
                  </a:outerShdw>
                </a:effectLst>
              </a:rPr>
              <a:t>Do not tie food together with </a:t>
            </a:r>
            <a:r>
              <a:rPr lang="en-ZA" dirty="0" smtClean="0">
                <a:effectLst>
                  <a:outerShdw sx="0" sy="0">
                    <a:srgbClr val="000000"/>
                  </a:outerShdw>
                </a:effectLst>
              </a:rPr>
              <a:t>a </a:t>
            </a:r>
            <a:r>
              <a:rPr lang="en-ZA" dirty="0">
                <a:effectLst>
                  <a:outerShdw sx="0" sy="0">
                    <a:srgbClr val="000000"/>
                  </a:outerShdw>
                </a:effectLst>
              </a:rPr>
              <a:t>reward or </a:t>
            </a:r>
            <a:r>
              <a:rPr lang="en-ZA" dirty="0" smtClean="0">
                <a:effectLst>
                  <a:outerShdw sx="0" sy="0">
                    <a:srgbClr val="000000"/>
                  </a:outerShdw>
                </a:effectLst>
              </a:rPr>
              <a:t>punishment </a:t>
            </a:r>
            <a:endParaRPr lang="en-ZA" dirty="0">
              <a:effectLst>
                <a:outerShdw sx="0" sy="0">
                  <a:srgbClr val="000000"/>
                </a:outerShdw>
              </a:effectLst>
            </a:endParaRPr>
          </a:p>
          <a:p>
            <a:pPr lvl="1" fontAlgn="base"/>
            <a:r>
              <a:rPr lang="en-ZA" dirty="0">
                <a:effectLst>
                  <a:outerShdw sx="0" sy="0">
                    <a:srgbClr val="000000"/>
                  </a:outerShdw>
                </a:effectLst>
              </a:rPr>
              <a:t>Eating should be a shared and co-operative </a:t>
            </a:r>
            <a:r>
              <a:rPr lang="en-ZA" dirty="0" smtClean="0">
                <a:effectLst>
                  <a:outerShdw sx="0" sy="0">
                    <a:srgbClr val="000000"/>
                  </a:outerShdw>
                </a:effectLst>
              </a:rPr>
              <a:t>experience</a:t>
            </a:r>
          </a:p>
          <a:p>
            <a:pPr lvl="1" fontAlgn="base"/>
            <a:r>
              <a:rPr lang="en-ZA" dirty="0" smtClean="0">
                <a:effectLst>
                  <a:outerShdw sx="0" sy="0">
                    <a:srgbClr val="000000"/>
                  </a:outerShdw>
                </a:effectLst>
              </a:rPr>
              <a:t>Mealtimes </a:t>
            </a:r>
            <a:r>
              <a:rPr lang="en-ZA" dirty="0">
                <a:effectLst>
                  <a:outerShdw sx="0" sy="0">
                    <a:srgbClr val="000000"/>
                  </a:outerShdw>
                </a:effectLst>
              </a:rPr>
              <a:t>are opportunities for children to be independent </a:t>
            </a:r>
            <a:endParaRPr lang="en-ZA" dirty="0" smtClean="0">
              <a:effectLst>
                <a:outerShdw sx="0" sy="0">
                  <a:srgbClr val="000000"/>
                </a:outerShdw>
              </a:effectLst>
            </a:endParaRPr>
          </a:p>
          <a:p>
            <a:pPr lvl="1" fontAlgn="base"/>
            <a:r>
              <a:rPr lang="en-ZA" dirty="0" smtClean="0">
                <a:effectLst>
                  <a:outerShdw sx="0" sy="0">
                    <a:srgbClr val="000000"/>
                  </a:outerShdw>
                </a:effectLst>
              </a:rPr>
              <a:t>Encourage </a:t>
            </a:r>
            <a:r>
              <a:rPr lang="en-ZA" dirty="0">
                <a:effectLst>
                  <a:outerShdw sx="0" sy="0">
                    <a:srgbClr val="000000"/>
                  </a:outerShdw>
                </a:effectLst>
              </a:rPr>
              <a:t>children to taste everything but be careful not to force them to eat</a:t>
            </a:r>
          </a:p>
          <a:p>
            <a:endParaRPr lang="en-ZA" dirty="0"/>
          </a:p>
          <a:p>
            <a:endParaRPr lang="en-GB" b="1" smtClean="0"/>
          </a:p>
          <a:p>
            <a:endParaRPr lang="en-ZA" b="1" u="sng"/>
          </a:p>
          <a:p>
            <a:endParaRPr lang="en-ZA" dirty="0"/>
          </a:p>
        </p:txBody>
      </p:sp>
    </p:spTree>
    <p:extLst>
      <p:ext uri="{BB962C8B-B14F-4D97-AF65-F5344CB8AC3E}">
        <p14:creationId xmlns:p14="http://schemas.microsoft.com/office/powerpoint/2010/main" val="7304286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Routine in Care Centres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87</a:t>
            </a:fld>
            <a:endParaRPr lang="en-ZA" dirty="0"/>
          </a:p>
        </p:txBody>
      </p:sp>
      <p:sp>
        <p:nvSpPr>
          <p:cNvPr id="5" name="Content Placeholder 4"/>
          <p:cNvSpPr>
            <a:spLocks noGrp="1"/>
          </p:cNvSpPr>
          <p:nvPr>
            <p:ph sz="quarter" idx="1"/>
          </p:nvPr>
        </p:nvSpPr>
        <p:spPr/>
        <p:txBody>
          <a:bodyPr>
            <a:normAutofit fontScale="92500" lnSpcReduction="20000"/>
          </a:bodyPr>
          <a:lstStyle/>
          <a:p>
            <a:r>
              <a:rPr lang="en-GB" b="1" u="sng"/>
              <a:t>The Process of Toileting</a:t>
            </a:r>
            <a:endParaRPr lang="en-ZA" b="1" u="sng"/>
          </a:p>
          <a:p>
            <a:pPr lvl="1"/>
            <a:r>
              <a:rPr lang="en-ZA" dirty="0" smtClean="0"/>
              <a:t>A </a:t>
            </a:r>
            <a:r>
              <a:rPr lang="en-ZA" dirty="0"/>
              <a:t>necessary social skill that most children develop </a:t>
            </a:r>
            <a:r>
              <a:rPr lang="en-ZA" dirty="0" smtClean="0"/>
              <a:t>around </a:t>
            </a:r>
            <a:r>
              <a:rPr lang="en-ZA" dirty="0"/>
              <a:t>their second year</a:t>
            </a:r>
          </a:p>
          <a:p>
            <a:pPr lvl="1"/>
            <a:r>
              <a:rPr lang="en-ZA" dirty="0" smtClean="0"/>
              <a:t>Toilet </a:t>
            </a:r>
            <a:r>
              <a:rPr lang="en-ZA" dirty="0"/>
              <a:t>training takes time, understanding and patience</a:t>
            </a:r>
          </a:p>
          <a:p>
            <a:pPr lvl="1"/>
            <a:r>
              <a:rPr lang="en-ZA" dirty="0" smtClean="0"/>
              <a:t>Do not rush </a:t>
            </a:r>
            <a:r>
              <a:rPr lang="en-ZA" dirty="0"/>
              <a:t>children into using the toilet.</a:t>
            </a:r>
          </a:p>
          <a:p>
            <a:pPr lvl="1"/>
            <a:r>
              <a:rPr lang="en-ZA" dirty="0" smtClean="0"/>
              <a:t>Communication </a:t>
            </a:r>
            <a:r>
              <a:rPr lang="en-ZA" dirty="0"/>
              <a:t>with families is essential</a:t>
            </a:r>
          </a:p>
          <a:p>
            <a:pPr lvl="1"/>
            <a:r>
              <a:rPr lang="en-ZA" dirty="0" smtClean="0"/>
              <a:t>There is no </a:t>
            </a:r>
            <a:r>
              <a:rPr lang="en-ZA" dirty="0"/>
              <a:t>set age at which toilet learning should begin</a:t>
            </a:r>
          </a:p>
          <a:p>
            <a:pPr lvl="1"/>
            <a:r>
              <a:rPr lang="en-ZA" dirty="0"/>
              <a:t>A child is ready to learn to use the toilet when </a:t>
            </a:r>
            <a:endParaRPr lang="en-ZA" dirty="0" smtClean="0"/>
          </a:p>
          <a:p>
            <a:pPr lvl="2"/>
            <a:r>
              <a:rPr lang="en-ZA" dirty="0" smtClean="0"/>
              <a:t>he/she </a:t>
            </a:r>
            <a:r>
              <a:rPr lang="en-ZA" dirty="0"/>
              <a:t>remains dry for at least two hours at a </a:t>
            </a:r>
            <a:r>
              <a:rPr lang="en-ZA" dirty="0" smtClean="0"/>
              <a:t>time </a:t>
            </a:r>
          </a:p>
          <a:p>
            <a:pPr lvl="2"/>
            <a:r>
              <a:rPr lang="en-ZA" dirty="0" smtClean="0"/>
              <a:t>dry </a:t>
            </a:r>
            <a:r>
              <a:rPr lang="en-ZA" dirty="0"/>
              <a:t>after a </a:t>
            </a:r>
            <a:r>
              <a:rPr lang="en-ZA" dirty="0" smtClean="0"/>
              <a:t>nap</a:t>
            </a:r>
          </a:p>
          <a:p>
            <a:pPr lvl="2"/>
            <a:r>
              <a:rPr lang="en-ZA" dirty="0" smtClean="0"/>
              <a:t>he/she </a:t>
            </a:r>
            <a:r>
              <a:rPr lang="en-ZA" dirty="0"/>
              <a:t>indicates beforehand that a bowel movement or urination is about to occur; </a:t>
            </a:r>
            <a:endParaRPr lang="en-ZA" dirty="0" smtClean="0"/>
          </a:p>
          <a:p>
            <a:pPr lvl="2"/>
            <a:r>
              <a:rPr lang="en-ZA" dirty="0" smtClean="0"/>
              <a:t>he/she </a:t>
            </a:r>
            <a:r>
              <a:rPr lang="en-ZA" dirty="0"/>
              <a:t>seems uncomfortable in a wet or soiled diaper; </a:t>
            </a:r>
            <a:endParaRPr lang="en-ZA" dirty="0" smtClean="0"/>
          </a:p>
          <a:p>
            <a:pPr lvl="2"/>
            <a:r>
              <a:rPr lang="en-ZA" dirty="0" smtClean="0"/>
              <a:t>he/she </a:t>
            </a:r>
            <a:r>
              <a:rPr lang="en-ZA" dirty="0"/>
              <a:t>asks to wear underwear.</a:t>
            </a:r>
          </a:p>
          <a:p>
            <a:endParaRPr lang="en-ZA" dirty="0"/>
          </a:p>
        </p:txBody>
      </p:sp>
    </p:spTree>
    <p:extLst>
      <p:ext uri="{BB962C8B-B14F-4D97-AF65-F5344CB8AC3E}">
        <p14:creationId xmlns:p14="http://schemas.microsoft.com/office/powerpoint/2010/main" val="2912186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Tips for </a:t>
            </a:r>
            <a:r>
              <a:rPr lang="en-ZA" dirty="0"/>
              <a:t>encouraging </a:t>
            </a:r>
            <a:r>
              <a:rPr lang="en-ZA" dirty="0" smtClean="0"/>
              <a:t>toilet </a:t>
            </a:r>
            <a:r>
              <a:rPr lang="en-ZA" dirty="0"/>
              <a:t>learning </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sp>
        <p:nvSpPr>
          <p:cNvPr id="5" name="Content Placeholder 4"/>
          <p:cNvSpPr>
            <a:spLocks noGrp="1"/>
          </p:cNvSpPr>
          <p:nvPr>
            <p:ph sz="quarter" idx="1"/>
          </p:nvPr>
        </p:nvSpPr>
        <p:spPr/>
        <p:txBody>
          <a:bodyPr/>
          <a:lstStyle/>
          <a:p>
            <a:r>
              <a:rPr lang="en-ZA" dirty="0"/>
              <a:t>Ask families to dress their child in clothing with elastic </a:t>
            </a:r>
            <a:r>
              <a:rPr lang="en-ZA" dirty="0" smtClean="0"/>
              <a:t>waistbands. </a:t>
            </a:r>
            <a:endParaRPr lang="en-ZA" dirty="0"/>
          </a:p>
          <a:p>
            <a:r>
              <a:rPr lang="en-ZA" dirty="0"/>
              <a:t>M</a:t>
            </a:r>
            <a:r>
              <a:rPr lang="en-ZA" dirty="0" smtClean="0"/>
              <a:t>ake </a:t>
            </a:r>
            <a:r>
              <a:rPr lang="en-ZA" dirty="0"/>
              <a:t>sure that there are enough extra clean clothes </a:t>
            </a:r>
          </a:p>
          <a:p>
            <a:r>
              <a:rPr lang="en-ZA" dirty="0"/>
              <a:t>Keep the toileting experience positive and relaxed</a:t>
            </a:r>
          </a:p>
          <a:p>
            <a:r>
              <a:rPr lang="en-ZA" dirty="0"/>
              <a:t>Praise the child if he/she is successful</a:t>
            </a:r>
          </a:p>
          <a:p>
            <a:r>
              <a:rPr lang="en-ZA" dirty="0"/>
              <a:t>Handle "accidents" in a </a:t>
            </a:r>
            <a:r>
              <a:rPr lang="en-ZA" dirty="0" smtClean="0"/>
              <a:t>calm matter-of-fact </a:t>
            </a:r>
            <a:r>
              <a:rPr lang="en-ZA" dirty="0"/>
              <a:t>manner and reassure </a:t>
            </a:r>
          </a:p>
          <a:p>
            <a:r>
              <a:rPr lang="en-ZA" dirty="0"/>
              <a:t>Careful sanitation procedures are a must</a:t>
            </a:r>
          </a:p>
        </p:txBody>
      </p:sp>
    </p:spTree>
    <p:extLst>
      <p:ext uri="{BB962C8B-B14F-4D97-AF65-F5344CB8AC3E}">
        <p14:creationId xmlns:p14="http://schemas.microsoft.com/office/powerpoint/2010/main" val="22662181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Routine Examples</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sp>
        <p:nvSpPr>
          <p:cNvPr id="7" name="Content Placeholder 6"/>
          <p:cNvSpPr>
            <a:spLocks noGrp="1"/>
          </p:cNvSpPr>
          <p:nvPr>
            <p:ph sz="quarter" idx="1"/>
          </p:nvPr>
        </p:nvSpPr>
        <p:spPr>
          <a:xfrm>
            <a:off x="1968500" y="2420888"/>
            <a:ext cx="6502400" cy="3789412"/>
          </a:xfrm>
        </p:spPr>
        <p:txBody>
          <a:bodyPr>
            <a:normAutofit/>
          </a:bodyPr>
          <a:lstStyle/>
          <a:p>
            <a:r>
              <a:rPr lang="en-ZA" dirty="0" smtClean="0"/>
              <a:t>Refer to the routine examples for all ages in the learner guide</a:t>
            </a:r>
          </a:p>
          <a:p>
            <a:pPr lvl="1"/>
            <a:r>
              <a:rPr lang="en-ZA" dirty="0"/>
              <a:t>3-6 months</a:t>
            </a:r>
          </a:p>
          <a:p>
            <a:pPr lvl="1"/>
            <a:r>
              <a:rPr lang="en-ZA" dirty="0"/>
              <a:t>6-8 months</a:t>
            </a:r>
          </a:p>
          <a:p>
            <a:pPr lvl="1"/>
            <a:r>
              <a:rPr lang="en-ZA" dirty="0"/>
              <a:t>8—14 months</a:t>
            </a:r>
          </a:p>
          <a:p>
            <a:pPr lvl="1"/>
            <a:r>
              <a:rPr lang="en-ZA" dirty="0"/>
              <a:t>0-2 years</a:t>
            </a:r>
          </a:p>
          <a:p>
            <a:pPr lvl="1"/>
            <a:r>
              <a:rPr lang="en-ZA" dirty="0"/>
              <a:t>2-5 years</a:t>
            </a:r>
          </a:p>
          <a:p>
            <a:r>
              <a:rPr lang="en-ZA" dirty="0" smtClean="0"/>
              <a:t>Record </a:t>
            </a:r>
            <a:r>
              <a:rPr lang="en-ZA" dirty="0"/>
              <a:t>information on the children in your care on a daily basis </a:t>
            </a:r>
            <a:endParaRPr lang="en-ZA" dirty="0" smtClean="0"/>
          </a:p>
          <a:p>
            <a:pPr marL="354012" lvl="1" indent="0">
              <a:buNone/>
            </a:pPr>
            <a:endParaRPr lang="en-ZA" dirty="0"/>
          </a:p>
        </p:txBody>
      </p:sp>
    </p:spTree>
    <p:extLst>
      <p:ext uri="{BB962C8B-B14F-4D97-AF65-F5344CB8AC3E}">
        <p14:creationId xmlns:p14="http://schemas.microsoft.com/office/powerpoint/2010/main" val="183270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11"/>
          </p:nvPr>
        </p:nvSpPr>
        <p:spPr/>
        <p:txBody>
          <a:bodyPr/>
          <a:lstStyle/>
          <a:p>
            <a:r>
              <a:rPr lang="en-US" dirty="0"/>
              <a:t>© ENJO Consultants (Pty) Ltd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a:t>
            </a:r>
            <a:r>
              <a:rPr lang="en-ZA" b="1" dirty="0" smtClean="0">
                <a:solidFill>
                  <a:srgbClr val="000066"/>
                </a:solidFill>
              </a:rPr>
              <a:t>Requirements</a:t>
            </a:r>
          </a:p>
          <a:p>
            <a:pPr>
              <a:spcBef>
                <a:spcPts val="0"/>
              </a:spcBef>
              <a:buClrTx/>
              <a:buSzTx/>
            </a:pPr>
            <a:r>
              <a:rPr lang="en-ZA" dirty="0"/>
              <a:t>Communication </a:t>
            </a:r>
            <a:r>
              <a:rPr lang="en-ZA" dirty="0" smtClean="0"/>
              <a:t>at </a:t>
            </a:r>
            <a:r>
              <a:rPr lang="en-ZA" dirty="0"/>
              <a:t>NQF level 3 or equivalent.</a:t>
            </a:r>
            <a:endParaRPr lang="en-ZA" b="1" dirty="0">
              <a:solidFill>
                <a:srgbClr val="000066"/>
              </a:solidFill>
            </a:endParaRPr>
          </a:p>
          <a:p>
            <a:endParaRPr lang="en-ZA" dirty="0"/>
          </a:p>
        </p:txBody>
      </p:sp>
      <p:pic>
        <p:nvPicPr>
          <p:cNvPr id="6"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952" y="3011845"/>
            <a:ext cx="3960440" cy="313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97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smtClean="0"/>
              <a:t>Transitions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042AED99-7FB4-404E-8A97-64753DCE42EC}" type="slidenum">
              <a:rPr lang="en-US" smtClean="0"/>
              <a:pPr/>
              <a:t>90</a:t>
            </a:fld>
            <a:endParaRPr lang="en-US" dirty="0"/>
          </a:p>
        </p:txBody>
      </p:sp>
      <p:sp>
        <p:nvSpPr>
          <p:cNvPr id="7" name="Content Placeholder 6"/>
          <p:cNvSpPr>
            <a:spLocks noGrp="1"/>
          </p:cNvSpPr>
          <p:nvPr>
            <p:ph sz="quarter" idx="1"/>
          </p:nvPr>
        </p:nvSpPr>
        <p:spPr/>
        <p:txBody>
          <a:bodyPr/>
          <a:lstStyle/>
          <a:p>
            <a:r>
              <a:rPr lang="en-ZA" dirty="0"/>
              <a:t>Transitions in early childhood programmes happen whenever children switch caregivers, </a:t>
            </a:r>
          </a:p>
          <a:p>
            <a:r>
              <a:rPr lang="en-ZA" dirty="0"/>
              <a:t>T</a:t>
            </a:r>
            <a:r>
              <a:rPr lang="en-ZA" dirty="0" smtClean="0"/>
              <a:t>ransitions </a:t>
            </a:r>
            <a:r>
              <a:rPr lang="en-ZA" dirty="0"/>
              <a:t>require attention and </a:t>
            </a:r>
            <a:r>
              <a:rPr lang="en-ZA" dirty="0" smtClean="0"/>
              <a:t>planning</a:t>
            </a:r>
          </a:p>
          <a:p>
            <a:r>
              <a:rPr lang="en-ZA" dirty="0"/>
              <a:t>G</a:t>
            </a:r>
            <a:r>
              <a:rPr lang="en-ZA" dirty="0" smtClean="0"/>
              <a:t>eneral </a:t>
            </a:r>
            <a:r>
              <a:rPr lang="en-ZA" dirty="0"/>
              <a:t>principles that can be used to plan effective </a:t>
            </a:r>
            <a:r>
              <a:rPr lang="en-ZA" dirty="0" smtClean="0"/>
              <a:t>transitions</a:t>
            </a:r>
          </a:p>
          <a:p>
            <a:pPr lvl="1"/>
            <a:r>
              <a:rPr lang="en-ZA" dirty="0"/>
              <a:t>Minimise the number of transitions as much as possible</a:t>
            </a:r>
          </a:p>
          <a:p>
            <a:pPr lvl="1"/>
            <a:r>
              <a:rPr lang="en-ZA" dirty="0"/>
              <a:t>Plan ahead</a:t>
            </a:r>
          </a:p>
          <a:p>
            <a:pPr lvl="1"/>
            <a:r>
              <a:rPr lang="en-ZA" dirty="0"/>
              <a:t>Teach children what is expected so that they learn self-regulation skills</a:t>
            </a:r>
          </a:p>
          <a:p>
            <a:pPr lvl="1"/>
            <a:r>
              <a:rPr lang="en-ZA" dirty="0"/>
              <a:t>Constantly evaluate the effectiveness of transition plans and make adjustments</a:t>
            </a:r>
          </a:p>
          <a:p>
            <a:endParaRPr lang="en-ZA" dirty="0"/>
          </a:p>
          <a:p>
            <a:endParaRPr lang="en-ZA" dirty="0"/>
          </a:p>
        </p:txBody>
      </p:sp>
    </p:spTree>
    <p:extLst>
      <p:ext uri="{BB962C8B-B14F-4D97-AF65-F5344CB8AC3E}">
        <p14:creationId xmlns:p14="http://schemas.microsoft.com/office/powerpoint/2010/main" val="33194592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Portfolio</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91</a:t>
            </a:fld>
            <a:endParaRPr lang="en-ZA" dirty="0"/>
          </a:p>
        </p:txBody>
      </p:sp>
      <p:sp>
        <p:nvSpPr>
          <p:cNvPr id="7" name="Content Placeholder 6"/>
          <p:cNvSpPr>
            <a:spLocks noGrp="1"/>
          </p:cNvSpPr>
          <p:nvPr>
            <p:ph sz="quarter" idx="1"/>
          </p:nvPr>
        </p:nvSpPr>
        <p:spPr/>
        <p:txBody>
          <a:bodyPr/>
          <a:lstStyle/>
          <a:p>
            <a:r>
              <a:rPr lang="en-GB" dirty="0" smtClean="0"/>
              <a:t>Complete Formative Activity </a:t>
            </a:r>
            <a:r>
              <a:rPr lang="en-GB" dirty="0"/>
              <a:t>2</a:t>
            </a:r>
            <a:endParaRPr lang="en-ZA" dirty="0"/>
          </a:p>
        </p:txBody>
      </p:sp>
    </p:spTree>
    <p:extLst>
      <p:ext uri="{BB962C8B-B14F-4D97-AF65-F5344CB8AC3E}">
        <p14:creationId xmlns:p14="http://schemas.microsoft.com/office/powerpoint/2010/main" val="19398930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Basic Child Knowledge</a:t>
            </a:r>
            <a:endParaRPr lang="en-ZA" dirty="0"/>
          </a:p>
        </p:txBody>
      </p:sp>
      <p:sp>
        <p:nvSpPr>
          <p:cNvPr id="3" name="Text Placeholder 2"/>
          <p:cNvSpPr>
            <a:spLocks noGrp="1"/>
          </p:cNvSpPr>
          <p:nvPr>
            <p:ph type="body" idx="1"/>
          </p:nvPr>
        </p:nvSpPr>
        <p:spPr>
          <a:xfrm>
            <a:off x="687920" y="2725738"/>
            <a:ext cx="8251364" cy="2379662"/>
          </a:xfrm>
        </p:spPr>
        <p:txBody>
          <a:bodyPr>
            <a:noAutofit/>
          </a:bodyPr>
          <a:lstStyle/>
          <a:p>
            <a:r>
              <a:rPr lang="en-US" sz="4400" dirty="0"/>
              <a:t>Study </a:t>
            </a:r>
            <a:r>
              <a:rPr lang="en-US" sz="4400"/>
              <a:t>Unit </a:t>
            </a:r>
            <a:r>
              <a:rPr lang="en-US" sz="4400" smtClean="0"/>
              <a:t>3:</a:t>
            </a:r>
            <a:r>
              <a:rPr lang="en-US" sz="4400"/>
              <a:t/>
            </a:r>
            <a:br>
              <a:rPr lang="en-US" sz="4400"/>
            </a:br>
            <a:r>
              <a:rPr lang="en-ZA"/>
              <a:t>Providing a Safe Environment</a:t>
            </a:r>
            <a:endParaRPr lang="en-ZA" sz="4400"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92</a:t>
            </a:fld>
            <a:endParaRPr lang="en-ZA" dirty="0"/>
          </a:p>
        </p:txBody>
      </p:sp>
      <p:pic>
        <p:nvPicPr>
          <p:cNvPr id="6" name="Picture 5" descr="ec_i_outcomes_2.gif"/>
          <p:cNvPicPr/>
          <p:nvPr/>
        </p:nvPicPr>
        <p:blipFill>
          <a:blip r:embed="rId2" cstate="print">
            <a:extLst>
              <a:ext uri="{28A0092B-C50C-407E-A947-70E740481C1C}">
                <a14:useLocalDpi xmlns:a14="http://schemas.microsoft.com/office/drawing/2010/main" val="0"/>
              </a:ext>
            </a:extLst>
          </a:blip>
          <a:stretch>
            <a:fillRect/>
          </a:stretch>
        </p:blipFill>
        <p:spPr>
          <a:xfrm>
            <a:off x="3209223" y="5516563"/>
            <a:ext cx="2318120" cy="12060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91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Legal Implications of Providing Care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7" name="Content Placeholder 6"/>
          <p:cNvSpPr>
            <a:spLocks noGrp="1"/>
          </p:cNvSpPr>
          <p:nvPr>
            <p:ph sz="quarter" idx="1"/>
          </p:nvPr>
        </p:nvSpPr>
        <p:spPr/>
        <p:txBody>
          <a:bodyPr/>
          <a:lstStyle/>
          <a:p>
            <a:r>
              <a:rPr lang="en-ZA" b="1" dirty="0"/>
              <a:t>The Child Care Act 74 of 1983</a:t>
            </a:r>
          </a:p>
          <a:p>
            <a:r>
              <a:rPr lang="en-ZA" b="1" dirty="0" err="1"/>
              <a:t>Childrens</a:t>
            </a:r>
            <a:r>
              <a:rPr lang="en-ZA" b="1" dirty="0"/>
              <a:t> Amendment Act, 2007 </a:t>
            </a:r>
            <a:endParaRPr lang="en-ZA" b="1" dirty="0" smtClean="0"/>
          </a:p>
          <a:p>
            <a:r>
              <a:rPr lang="en-ZA" dirty="0" smtClean="0"/>
              <a:t>Both stipulate </a:t>
            </a:r>
            <a:r>
              <a:rPr lang="en-ZA" dirty="0"/>
              <a:t>that anyone who intends caring for more than </a:t>
            </a:r>
            <a:r>
              <a:rPr lang="en-ZA" b="1" i="1" dirty="0"/>
              <a:t>six children </a:t>
            </a:r>
            <a:r>
              <a:rPr lang="en-ZA" dirty="0"/>
              <a:t>is required to register with the Department of Social Services</a:t>
            </a:r>
            <a:endParaRPr lang="en-ZA" b="1" dirty="0"/>
          </a:p>
          <a:p>
            <a:endParaRPr lang="en-ZA" dirty="0"/>
          </a:p>
        </p:txBody>
      </p:sp>
    </p:spTree>
    <p:extLst>
      <p:ext uri="{BB962C8B-B14F-4D97-AF65-F5344CB8AC3E}">
        <p14:creationId xmlns:p14="http://schemas.microsoft.com/office/powerpoint/2010/main" val="33650328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ZA" dirty="0"/>
              <a:t>The Child Care Act 74 of </a:t>
            </a:r>
            <a:r>
              <a:rPr lang="en-ZA" dirty="0" smtClean="0"/>
              <a:t>1983</a:t>
            </a:r>
            <a:endParaRPr lang="en-ZA" dirty="0"/>
          </a:p>
        </p:txBody>
      </p:sp>
      <p:sp>
        <p:nvSpPr>
          <p:cNvPr id="4" name="Footer Placeholder 3"/>
          <p:cNvSpPr>
            <a:spLocks noGrp="1"/>
          </p:cNvSpPr>
          <p:nvPr>
            <p:ph type="ftr" sz="quarter" idx="11"/>
          </p:nvPr>
        </p:nvSpPr>
        <p:spPr/>
        <p:txBody>
          <a:bodyPr/>
          <a:lstStyle/>
          <a:p>
            <a:r>
              <a:rPr lang="en-US" smtClean="0"/>
              <a:t>© ENJO Consultants (Pty) Ltd</a:t>
            </a:r>
            <a:endParaRPr lang="en-US"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94</a:t>
            </a:fld>
            <a:endParaRPr lang="en-ZA"/>
          </a:p>
        </p:txBody>
      </p:sp>
      <p:sp>
        <p:nvSpPr>
          <p:cNvPr id="7" name="Content Placeholder 6"/>
          <p:cNvSpPr>
            <a:spLocks noGrp="1"/>
          </p:cNvSpPr>
          <p:nvPr>
            <p:ph sz="quarter" idx="1"/>
          </p:nvPr>
        </p:nvSpPr>
        <p:spPr/>
        <p:txBody>
          <a:bodyPr>
            <a:normAutofit/>
          </a:bodyPr>
          <a:lstStyle/>
          <a:p>
            <a:r>
              <a:rPr lang="en-ZA" b="1" dirty="0" smtClean="0"/>
              <a:t>Section </a:t>
            </a:r>
            <a:r>
              <a:rPr lang="en-ZA" b="1" dirty="0"/>
              <a:t>30 of the Child Care Act: Registration and Classification of Places of </a:t>
            </a:r>
            <a:r>
              <a:rPr lang="en-ZA" b="1" dirty="0" smtClean="0"/>
              <a:t>Care</a:t>
            </a:r>
          </a:p>
          <a:p>
            <a:pPr lvl="1"/>
            <a:r>
              <a:rPr lang="en-ZA" dirty="0" smtClean="0"/>
              <a:t>No </a:t>
            </a:r>
            <a:r>
              <a:rPr lang="en-ZA" dirty="0"/>
              <a:t>child may be received in any place of care unless that place of care has been registered </a:t>
            </a:r>
          </a:p>
          <a:p>
            <a:pPr lvl="1"/>
            <a:r>
              <a:rPr lang="en-ZA" dirty="0"/>
              <a:t>Application for the registration of a place of care shall be made to the Director-General </a:t>
            </a:r>
          </a:p>
          <a:p>
            <a:pPr lvl="1"/>
            <a:r>
              <a:rPr lang="en-ZA" dirty="0"/>
              <a:t>After registration such a place must also be reviewed every 24 months </a:t>
            </a:r>
          </a:p>
          <a:p>
            <a:pPr lvl="1"/>
            <a:r>
              <a:rPr lang="en-ZA" dirty="0"/>
              <a:t>Any person who contravenes or fails to comply with any provision of this section shall be </a:t>
            </a:r>
            <a:r>
              <a:rPr lang="en-ZA" dirty="0" smtClean="0"/>
              <a:t>guilty of </a:t>
            </a:r>
            <a:r>
              <a:rPr lang="en-ZA" dirty="0"/>
              <a:t>an offence</a:t>
            </a:r>
          </a:p>
          <a:p>
            <a:endParaRPr lang="en-ZA" b="1" dirty="0"/>
          </a:p>
          <a:p>
            <a:endParaRPr lang="en-ZA" b="1" dirty="0"/>
          </a:p>
        </p:txBody>
      </p:sp>
    </p:spTree>
    <p:extLst>
      <p:ext uri="{BB962C8B-B14F-4D97-AF65-F5344CB8AC3E}">
        <p14:creationId xmlns:p14="http://schemas.microsoft.com/office/powerpoint/2010/main" val="7259370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application </a:t>
            </a:r>
            <a:r>
              <a:rPr lang="en-ZA" dirty="0" smtClean="0"/>
              <a:t>documents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95</a:t>
            </a:fld>
            <a:endParaRPr lang="en-ZA" dirty="0"/>
          </a:p>
        </p:txBody>
      </p:sp>
      <p:sp>
        <p:nvSpPr>
          <p:cNvPr id="5" name="Content Placeholder 4"/>
          <p:cNvSpPr>
            <a:spLocks noGrp="1"/>
          </p:cNvSpPr>
          <p:nvPr>
            <p:ph sz="quarter" idx="1"/>
          </p:nvPr>
        </p:nvSpPr>
        <p:spPr/>
        <p:txBody>
          <a:bodyPr>
            <a:normAutofit/>
          </a:bodyPr>
          <a:lstStyle/>
          <a:p>
            <a:r>
              <a:rPr lang="en-ZA" dirty="0" smtClean="0"/>
              <a:t>The </a:t>
            </a:r>
            <a:r>
              <a:rPr lang="en-ZA" dirty="0"/>
              <a:t>constitution of the association of persons who will manage the place of care;</a:t>
            </a:r>
          </a:p>
          <a:p>
            <a:r>
              <a:rPr lang="en-ZA" dirty="0" smtClean="0"/>
              <a:t>A </a:t>
            </a:r>
            <a:r>
              <a:rPr lang="en-ZA" dirty="0"/>
              <a:t>certificate issued by the local authority </a:t>
            </a:r>
            <a:r>
              <a:rPr lang="en-ZA" dirty="0" smtClean="0"/>
              <a:t>that </a:t>
            </a:r>
            <a:r>
              <a:rPr lang="en-ZA" dirty="0"/>
              <a:t>plans for the building or </a:t>
            </a:r>
            <a:r>
              <a:rPr lang="en-ZA" dirty="0" smtClean="0"/>
              <a:t>buildings have </a:t>
            </a:r>
            <a:r>
              <a:rPr lang="en-ZA" dirty="0"/>
              <a:t>been approved by the local authority </a:t>
            </a:r>
            <a:r>
              <a:rPr lang="en-ZA" dirty="0" smtClean="0"/>
              <a:t>or that </a:t>
            </a:r>
            <a:r>
              <a:rPr lang="en-ZA" dirty="0"/>
              <a:t>the </a:t>
            </a:r>
            <a:r>
              <a:rPr lang="en-ZA" dirty="0" smtClean="0"/>
              <a:t>building complies with </a:t>
            </a:r>
            <a:r>
              <a:rPr lang="en-ZA" dirty="0"/>
              <a:t>all the structural and health </a:t>
            </a:r>
            <a:r>
              <a:rPr lang="en-ZA" dirty="0" smtClean="0"/>
              <a:t>requirements;</a:t>
            </a:r>
            <a:endParaRPr lang="en-ZA" dirty="0"/>
          </a:p>
          <a:p>
            <a:r>
              <a:rPr lang="en-ZA" dirty="0" smtClean="0"/>
              <a:t>A </a:t>
            </a:r>
            <a:r>
              <a:rPr lang="en-ZA" dirty="0"/>
              <a:t>certificate issued by the Director-General confirming that the applicant has performed a needs assessment which supports the need for this resource in the community.  </a:t>
            </a:r>
          </a:p>
          <a:p>
            <a:endParaRPr lang="en-ZA" dirty="0"/>
          </a:p>
        </p:txBody>
      </p:sp>
    </p:spTree>
    <p:extLst>
      <p:ext uri="{BB962C8B-B14F-4D97-AF65-F5344CB8AC3E}">
        <p14:creationId xmlns:p14="http://schemas.microsoft.com/office/powerpoint/2010/main" val="7379159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Legal Implications of Providing Care</a:t>
            </a:r>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96</a:t>
            </a:fld>
            <a:endParaRPr lang="en-ZA" dirty="0"/>
          </a:p>
        </p:txBody>
      </p:sp>
      <p:sp>
        <p:nvSpPr>
          <p:cNvPr id="5" name="Content Placeholder 4"/>
          <p:cNvSpPr>
            <a:spLocks noGrp="1"/>
          </p:cNvSpPr>
          <p:nvPr>
            <p:ph sz="quarter" idx="1"/>
          </p:nvPr>
        </p:nvSpPr>
        <p:spPr/>
        <p:txBody>
          <a:bodyPr/>
          <a:lstStyle/>
          <a:p>
            <a:r>
              <a:rPr lang="en-GB" b="1" dirty="0"/>
              <a:t>Public Liability</a:t>
            </a:r>
            <a:endParaRPr lang="en-ZA" b="1" dirty="0"/>
          </a:p>
          <a:p>
            <a:pPr lvl="1"/>
            <a:r>
              <a:rPr lang="en-ZA" dirty="0"/>
              <a:t>All child care facilities must have Public Liability Insurance</a:t>
            </a:r>
          </a:p>
          <a:p>
            <a:pPr lvl="1"/>
            <a:r>
              <a:rPr lang="en-GB" dirty="0" smtClean="0"/>
              <a:t>This protect </a:t>
            </a:r>
            <a:r>
              <a:rPr lang="en-GB" dirty="0"/>
              <a:t>them against claims for </a:t>
            </a:r>
            <a:endParaRPr lang="en-GB" dirty="0" smtClean="0"/>
          </a:p>
          <a:p>
            <a:pPr lvl="2"/>
            <a:r>
              <a:rPr lang="en-GB" dirty="0" smtClean="0"/>
              <a:t>Personal </a:t>
            </a:r>
            <a:r>
              <a:rPr lang="en-GB" dirty="0"/>
              <a:t>Injury or </a:t>
            </a:r>
            <a:endParaRPr lang="en-GB" dirty="0" smtClean="0"/>
          </a:p>
          <a:p>
            <a:pPr lvl="2"/>
            <a:r>
              <a:rPr lang="en-GB" dirty="0" smtClean="0"/>
              <a:t>Property </a:t>
            </a:r>
            <a:r>
              <a:rPr lang="en-GB" dirty="0"/>
              <a:t>Damage </a:t>
            </a:r>
            <a:endParaRPr lang="en-GB" dirty="0" smtClean="0"/>
          </a:p>
          <a:p>
            <a:pPr marL="720725" lvl="2" indent="0">
              <a:buNone/>
            </a:pPr>
            <a:r>
              <a:rPr lang="en-GB" dirty="0" smtClean="0"/>
              <a:t>caused </a:t>
            </a:r>
            <a:r>
              <a:rPr lang="en-GB" dirty="0"/>
              <a:t>by an Occurrence in connection with their childcare service.</a:t>
            </a:r>
            <a:endParaRPr lang="en-ZA" dirty="0"/>
          </a:p>
          <a:p>
            <a:endParaRPr lang="en-ZA" dirty="0"/>
          </a:p>
        </p:txBody>
      </p:sp>
      <p:pic>
        <p:nvPicPr>
          <p:cNvPr id="20482" name="Picture 2" descr="Library of kids safety clip art library library png fil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426" y="4003062"/>
            <a:ext cx="3515374" cy="233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882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Forbidden Actions </a:t>
            </a:r>
            <a:r>
              <a:rPr lang="en-GB"/>
              <a:t>or </a:t>
            </a:r>
            <a:r>
              <a:rPr lang="en-GB" smtClean="0"/>
              <a:t>Practices</a:t>
            </a:r>
            <a:endParaRPr lang="en-ZA"/>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97</a:t>
            </a:fld>
            <a:endParaRPr lang="en-ZA" dirty="0"/>
          </a:p>
        </p:txBody>
      </p:sp>
      <p:sp>
        <p:nvSpPr>
          <p:cNvPr id="5" name="Content Placeholder 4"/>
          <p:cNvSpPr>
            <a:spLocks noGrp="1"/>
          </p:cNvSpPr>
          <p:nvPr>
            <p:ph sz="quarter" idx="1"/>
          </p:nvPr>
        </p:nvSpPr>
        <p:spPr/>
        <p:txBody>
          <a:bodyPr>
            <a:normAutofit fontScale="85000" lnSpcReduction="20000"/>
          </a:bodyPr>
          <a:lstStyle/>
          <a:p>
            <a:r>
              <a:rPr lang="en-ZA" dirty="0"/>
              <a:t>The following disciplinary actions or practices are expressly forbidden in a place of child care:</a:t>
            </a:r>
          </a:p>
          <a:p>
            <a:pPr lvl="1"/>
            <a:r>
              <a:rPr lang="en-ZA" dirty="0" smtClean="0"/>
              <a:t>Group </a:t>
            </a:r>
            <a:r>
              <a:rPr lang="en-ZA" dirty="0"/>
              <a:t>punishment for individual behaviour;</a:t>
            </a:r>
          </a:p>
          <a:p>
            <a:pPr lvl="1"/>
            <a:r>
              <a:rPr lang="en-ZA" dirty="0" smtClean="0"/>
              <a:t>Threats </a:t>
            </a:r>
            <a:r>
              <a:rPr lang="en-ZA" dirty="0"/>
              <a:t>to remove a child from the school of from the programme;</a:t>
            </a:r>
          </a:p>
          <a:p>
            <a:pPr lvl="1"/>
            <a:r>
              <a:rPr lang="en-ZA" dirty="0" smtClean="0"/>
              <a:t>Humiliation </a:t>
            </a:r>
            <a:r>
              <a:rPr lang="en-ZA" dirty="0"/>
              <a:t>or ridiculing of a child</a:t>
            </a:r>
          </a:p>
          <a:p>
            <a:pPr lvl="1"/>
            <a:r>
              <a:rPr lang="en-ZA" dirty="0" smtClean="0"/>
              <a:t>Any </a:t>
            </a:r>
            <a:r>
              <a:rPr lang="en-ZA" dirty="0"/>
              <a:t>form of physical punishment</a:t>
            </a:r>
          </a:p>
          <a:p>
            <a:pPr lvl="1"/>
            <a:r>
              <a:rPr lang="en-ZA" dirty="0" smtClean="0"/>
              <a:t>Deprivation </a:t>
            </a:r>
            <a:r>
              <a:rPr lang="en-ZA" dirty="0"/>
              <a:t>of basic rights and needs such as food and clothing</a:t>
            </a:r>
          </a:p>
          <a:p>
            <a:pPr lvl="1"/>
            <a:r>
              <a:rPr lang="en-ZA" dirty="0" smtClean="0"/>
              <a:t>Isolation </a:t>
            </a:r>
            <a:r>
              <a:rPr lang="en-ZA" dirty="0"/>
              <a:t>of a child from other children other than for the immediate safety of such children, and only after all other possibilities have been exhausted  </a:t>
            </a:r>
          </a:p>
          <a:p>
            <a:pPr lvl="1"/>
            <a:r>
              <a:rPr lang="en-ZA" dirty="0" smtClean="0"/>
              <a:t>Undue </a:t>
            </a:r>
            <a:r>
              <a:rPr lang="en-ZA" dirty="0"/>
              <a:t>influence of children by care givers regarding their religious or personal </a:t>
            </a:r>
            <a:r>
              <a:rPr lang="en-ZA" dirty="0" smtClean="0"/>
              <a:t>beliefs including </a:t>
            </a:r>
            <a:r>
              <a:rPr lang="en-ZA" dirty="0"/>
              <a:t>sexual orientation;</a:t>
            </a:r>
          </a:p>
          <a:p>
            <a:pPr lvl="1"/>
            <a:r>
              <a:rPr lang="en-ZA" dirty="0" smtClean="0"/>
              <a:t>Measures </a:t>
            </a:r>
            <a:r>
              <a:rPr lang="en-ZA" dirty="0"/>
              <a:t>which demonstrate discrimination regarding language, gender, race or sexual orientation;</a:t>
            </a:r>
          </a:p>
          <a:p>
            <a:pPr lvl="1"/>
            <a:r>
              <a:rPr lang="en-ZA" dirty="0" smtClean="0"/>
              <a:t>Verbal</a:t>
            </a:r>
            <a:r>
              <a:rPr lang="en-ZA" dirty="0"/>
              <a:t>, emotional or physical harm;</a:t>
            </a:r>
          </a:p>
          <a:p>
            <a:pPr lvl="1"/>
            <a:r>
              <a:rPr lang="en-ZA" dirty="0" smtClean="0"/>
              <a:t>Punishment </a:t>
            </a:r>
            <a:r>
              <a:rPr lang="en-ZA" dirty="0"/>
              <a:t>by another child.</a:t>
            </a:r>
          </a:p>
          <a:p>
            <a:endParaRPr lang="en-ZA" dirty="0"/>
          </a:p>
        </p:txBody>
      </p:sp>
    </p:spTree>
    <p:extLst>
      <p:ext uri="{BB962C8B-B14F-4D97-AF65-F5344CB8AC3E}">
        <p14:creationId xmlns:p14="http://schemas.microsoft.com/office/powerpoint/2010/main" val="29479883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Registers and </a:t>
            </a:r>
            <a:r>
              <a:rPr lang="en-GB" dirty="0" smtClean="0"/>
              <a:t>Records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98</a:t>
            </a:fld>
            <a:endParaRPr lang="en-ZA" dirty="0"/>
          </a:p>
        </p:txBody>
      </p:sp>
      <p:sp>
        <p:nvSpPr>
          <p:cNvPr id="5" name="Content Placeholder 4"/>
          <p:cNvSpPr>
            <a:spLocks noGrp="1"/>
          </p:cNvSpPr>
          <p:nvPr>
            <p:ph sz="quarter" idx="1"/>
          </p:nvPr>
        </p:nvSpPr>
        <p:spPr/>
        <p:txBody>
          <a:bodyPr>
            <a:normAutofit lnSpcReduction="10000"/>
          </a:bodyPr>
          <a:lstStyle/>
          <a:p>
            <a:r>
              <a:rPr lang="en-ZA" dirty="0"/>
              <a:t>Regulation 34 states that every place of care registered under Section 30 of the Act shall keep a register of children attending that place of care which must reflect the following details of each child:</a:t>
            </a:r>
          </a:p>
          <a:p>
            <a:pPr lvl="1"/>
            <a:r>
              <a:rPr lang="en-ZA" dirty="0" smtClean="0"/>
              <a:t>the </a:t>
            </a:r>
            <a:r>
              <a:rPr lang="en-ZA" dirty="0"/>
              <a:t>full name, date of birth and gender of the child;</a:t>
            </a:r>
          </a:p>
          <a:p>
            <a:pPr lvl="1"/>
            <a:r>
              <a:rPr lang="en-ZA" dirty="0" smtClean="0"/>
              <a:t>the </a:t>
            </a:r>
            <a:r>
              <a:rPr lang="en-ZA" dirty="0"/>
              <a:t>date of his/her admission;</a:t>
            </a:r>
          </a:p>
          <a:p>
            <a:pPr lvl="1"/>
            <a:r>
              <a:rPr lang="en-ZA" dirty="0" smtClean="0"/>
              <a:t>the </a:t>
            </a:r>
            <a:r>
              <a:rPr lang="en-ZA" dirty="0"/>
              <a:t>names, addresses and telephone numbers of his/her parents;</a:t>
            </a:r>
          </a:p>
          <a:p>
            <a:pPr lvl="1"/>
            <a:r>
              <a:rPr lang="en-ZA" dirty="0" smtClean="0"/>
              <a:t>date </a:t>
            </a:r>
            <a:r>
              <a:rPr lang="en-ZA" dirty="0"/>
              <a:t>on which care is terminated;  </a:t>
            </a:r>
          </a:p>
          <a:p>
            <a:pPr lvl="1"/>
            <a:r>
              <a:rPr lang="en-ZA" dirty="0" smtClean="0"/>
              <a:t>any </a:t>
            </a:r>
            <a:r>
              <a:rPr lang="en-ZA" dirty="0"/>
              <a:t>other information regarding the child which the place of care may deem necessary or</a:t>
            </a:r>
          </a:p>
          <a:p>
            <a:pPr lvl="1"/>
            <a:r>
              <a:rPr lang="en-ZA" dirty="0"/>
              <a:t>expedient to enter.</a:t>
            </a:r>
          </a:p>
          <a:p>
            <a:endParaRPr lang="en-ZA" dirty="0"/>
          </a:p>
        </p:txBody>
      </p:sp>
    </p:spTree>
    <p:extLst>
      <p:ext uri="{BB962C8B-B14F-4D97-AF65-F5344CB8AC3E}">
        <p14:creationId xmlns:p14="http://schemas.microsoft.com/office/powerpoint/2010/main" val="3003103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Registers and Records</a:t>
            </a:r>
            <a:endParaRPr lang="en-ZA" dirty="0"/>
          </a:p>
        </p:txBody>
      </p:sp>
      <p:sp>
        <p:nvSpPr>
          <p:cNvPr id="3" name="Footer Placeholder 2"/>
          <p:cNvSpPr>
            <a:spLocks noGrp="1"/>
          </p:cNvSpPr>
          <p:nvPr>
            <p:ph type="ftr" sz="quarter" idx="11"/>
          </p:nvPr>
        </p:nvSpPr>
        <p:spPr/>
        <p:txBody>
          <a:bodyPr/>
          <a:lstStyle/>
          <a:p>
            <a:r>
              <a:rPr lang="en-US" smtClean="0"/>
              <a:t>© ENJO Consultants (Pty) Ltd</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dirty="0"/>
          </a:p>
        </p:txBody>
      </p:sp>
      <p:sp>
        <p:nvSpPr>
          <p:cNvPr id="5" name="Content Placeholder 4"/>
          <p:cNvSpPr>
            <a:spLocks noGrp="1"/>
          </p:cNvSpPr>
          <p:nvPr>
            <p:ph sz="quarter" idx="1"/>
          </p:nvPr>
        </p:nvSpPr>
        <p:spPr/>
        <p:txBody>
          <a:bodyPr/>
          <a:lstStyle/>
          <a:p>
            <a:r>
              <a:rPr lang="en-ZA" dirty="0"/>
              <a:t>The facility must also complete the following documentation:</a:t>
            </a:r>
          </a:p>
          <a:p>
            <a:pPr lvl="1" fontAlgn="base"/>
            <a:r>
              <a:rPr lang="en-GB" dirty="0">
                <a:effectLst>
                  <a:outerShdw sx="0" sy="0">
                    <a:srgbClr val="000000"/>
                  </a:outerShdw>
                </a:effectLst>
              </a:rPr>
              <a:t>A daily record of each child </a:t>
            </a:r>
            <a:endParaRPr lang="en-GB" dirty="0" smtClean="0">
              <a:effectLst>
                <a:outerShdw sx="0" sy="0">
                  <a:srgbClr val="000000"/>
                </a:outerShdw>
              </a:effectLst>
            </a:endParaRPr>
          </a:p>
          <a:p>
            <a:pPr lvl="1" fontAlgn="base"/>
            <a:r>
              <a:rPr lang="en-GB" dirty="0" smtClean="0">
                <a:effectLst>
                  <a:outerShdw sx="0" sy="0">
                    <a:srgbClr val="000000"/>
                  </a:outerShdw>
                </a:effectLst>
              </a:rPr>
              <a:t>A </a:t>
            </a:r>
            <a:r>
              <a:rPr lang="en-GB" dirty="0">
                <a:effectLst>
                  <a:outerShdw sx="0" sy="0">
                    <a:srgbClr val="000000"/>
                  </a:outerShdw>
                </a:effectLst>
              </a:rPr>
              <a:t>medicine record </a:t>
            </a:r>
            <a:endParaRPr lang="en-GB" dirty="0" smtClean="0">
              <a:effectLst>
                <a:outerShdw sx="0" sy="0">
                  <a:srgbClr val="000000"/>
                </a:outerShdw>
              </a:effectLst>
            </a:endParaRPr>
          </a:p>
          <a:p>
            <a:pPr lvl="1" fontAlgn="base"/>
            <a:r>
              <a:rPr lang="en-GB" dirty="0" smtClean="0">
                <a:effectLst>
                  <a:outerShdw sx="0" sy="0">
                    <a:srgbClr val="000000"/>
                  </a:outerShdw>
                </a:effectLst>
              </a:rPr>
              <a:t>A </a:t>
            </a:r>
            <a:r>
              <a:rPr lang="en-GB" dirty="0">
                <a:effectLst>
                  <a:outerShdw sx="0" sy="0">
                    <a:srgbClr val="000000"/>
                  </a:outerShdw>
                </a:effectLst>
              </a:rPr>
              <a:t>complete incident </a:t>
            </a:r>
            <a:r>
              <a:rPr lang="en-GB" dirty="0" smtClean="0">
                <a:effectLst>
                  <a:outerShdw sx="0" sy="0">
                    <a:srgbClr val="000000"/>
                  </a:outerShdw>
                </a:effectLst>
              </a:rPr>
              <a:t>register</a:t>
            </a:r>
          </a:p>
          <a:p>
            <a:pPr lvl="1" fontAlgn="base"/>
            <a:r>
              <a:rPr lang="en-GB" dirty="0" smtClean="0">
                <a:effectLst>
                  <a:outerShdw sx="0" sy="0">
                    <a:srgbClr val="000000"/>
                  </a:outerShdw>
                </a:effectLst>
              </a:rPr>
              <a:t>Written </a:t>
            </a:r>
            <a:r>
              <a:rPr lang="en-GB" dirty="0">
                <a:effectLst>
                  <a:outerShdw sx="0" sy="0">
                    <a:srgbClr val="000000"/>
                  </a:outerShdw>
                </a:effectLst>
              </a:rPr>
              <a:t>Health and Safety </a:t>
            </a:r>
            <a:r>
              <a:rPr lang="en-GB" dirty="0" smtClean="0">
                <a:effectLst>
                  <a:outerShdw sx="0" sy="0">
                    <a:srgbClr val="000000"/>
                  </a:outerShdw>
                </a:effectLst>
              </a:rPr>
              <a:t>Records</a:t>
            </a:r>
            <a:endParaRPr lang="en-ZA" dirty="0">
              <a:effectLst>
                <a:outerShdw sx="0" sy="0">
                  <a:srgbClr val="000000"/>
                </a:outerShdw>
              </a:effectLst>
            </a:endParaRPr>
          </a:p>
          <a:p>
            <a:endParaRPr lang="en-ZA" dirty="0"/>
          </a:p>
        </p:txBody>
      </p:sp>
      <p:pic>
        <p:nvPicPr>
          <p:cNvPr id="21506" name="Picture 2" descr="Now accepting applications for 2019-2020! | St. Thomas the Apost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3414712"/>
            <a:ext cx="34290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2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3">
      <a:dk1>
        <a:srgbClr val="000066"/>
      </a:dk1>
      <a:lt1>
        <a:sysClr val="window" lastClr="FFFFFF"/>
      </a:lt1>
      <a:dk2>
        <a:srgbClr val="000066"/>
      </a:dk2>
      <a:lt2>
        <a:srgbClr val="009CAD"/>
      </a:lt2>
      <a:accent1>
        <a:srgbClr val="000066"/>
      </a:accent1>
      <a:accent2>
        <a:srgbClr val="009DD9"/>
      </a:accent2>
      <a:accent3>
        <a:srgbClr val="CC0000"/>
      </a:accent3>
      <a:accent4>
        <a:srgbClr val="009CAD"/>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0151E72C-3FAD-4278-B79E-FEB7AA485E5A}" vid="{6D876AF4-79AC-430A-874D-C98233339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ENJO Template Basic</Template>
  <TotalTime>52146</TotalTime>
  <Words>20294</Words>
  <Application>Microsoft Office PowerPoint</Application>
  <PresentationFormat>On-screen Show (4:3)</PresentationFormat>
  <Paragraphs>2602</Paragraphs>
  <Slides>251</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251</vt:i4>
      </vt:variant>
    </vt:vector>
  </HeadingPairs>
  <TitlesOfParts>
    <vt:vector size="258" baseType="lpstr">
      <vt:lpstr>SimSun</vt:lpstr>
      <vt:lpstr>Arial</vt:lpstr>
      <vt:lpstr>Calibri</vt:lpstr>
      <vt:lpstr>Courier New</vt:lpstr>
      <vt:lpstr>Times New Roman</vt:lpstr>
      <vt:lpstr>Wingdings 2</vt:lpstr>
      <vt:lpstr>Theme1</vt:lpstr>
      <vt:lpstr>ECD: Basic Child Knowledge</vt:lpstr>
      <vt:lpstr>Ground Rules</vt:lpstr>
      <vt:lpstr>Section 1 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Basic Child Knowledge</vt:lpstr>
      <vt:lpstr>Development Theories</vt:lpstr>
      <vt:lpstr>Psychoanalytic Child Development Theory - Sigmund Freud</vt:lpstr>
      <vt:lpstr>Sigmund Freud</vt:lpstr>
      <vt:lpstr>Sigmund Freud</vt:lpstr>
      <vt:lpstr>Psychoanalytic Child Development Theory - Erik Erikson</vt:lpstr>
      <vt:lpstr>Erik Erikson</vt:lpstr>
      <vt:lpstr>Erik Erikson</vt:lpstr>
      <vt:lpstr>Erik Erikson</vt:lpstr>
      <vt:lpstr>Erik Erikson</vt:lpstr>
      <vt:lpstr>Erik Erikson</vt:lpstr>
      <vt:lpstr>Cognitive Child Development Theory - Jean Piaget</vt:lpstr>
      <vt:lpstr>Jean Piaget</vt:lpstr>
      <vt:lpstr>Jean Piaget</vt:lpstr>
      <vt:lpstr>Jean Piaget</vt:lpstr>
      <vt:lpstr>Jean Piaget</vt:lpstr>
      <vt:lpstr>Behavioural Child Development Theories</vt:lpstr>
      <vt:lpstr>Social Child Development Theories -  John Bowlby </vt:lpstr>
      <vt:lpstr>John Bowlby</vt:lpstr>
      <vt:lpstr>Social Child Development Theories – Mary Ainsworth </vt:lpstr>
      <vt:lpstr>Mary Ainsworth</vt:lpstr>
      <vt:lpstr>Mary Ainsworth</vt:lpstr>
      <vt:lpstr>Mary Ainsworth</vt:lpstr>
      <vt:lpstr>Mary Ainsworth</vt:lpstr>
      <vt:lpstr>Social Child Development Theories - Albert Bandura</vt:lpstr>
      <vt:lpstr>Albert Bandura</vt:lpstr>
      <vt:lpstr>Social Child Development Theories - Lev Vygotsky</vt:lpstr>
      <vt:lpstr>Lev Vygotsky</vt:lpstr>
      <vt:lpstr>Lev Vygotsky</vt:lpstr>
      <vt:lpstr>Social Child Development Theories - Margaret Mahler </vt:lpstr>
      <vt:lpstr>Margaret Mahler</vt:lpstr>
      <vt:lpstr>Margaret Mahler</vt:lpstr>
      <vt:lpstr>Margaret Mahler</vt:lpstr>
      <vt:lpstr>Margaret Mahler</vt:lpstr>
      <vt:lpstr>Margaret Mahler</vt:lpstr>
      <vt:lpstr>Development Stages</vt:lpstr>
      <vt:lpstr>Milestones</vt:lpstr>
      <vt:lpstr>Influences on Development</vt:lpstr>
      <vt:lpstr>The First Year</vt:lpstr>
      <vt:lpstr>The First Year</vt:lpstr>
      <vt:lpstr>The First Year</vt:lpstr>
      <vt:lpstr>One to Two Years Olds</vt:lpstr>
      <vt:lpstr>One to Two Years Olds</vt:lpstr>
      <vt:lpstr>One to Two Years Olds</vt:lpstr>
      <vt:lpstr>One to Two Years Olds</vt:lpstr>
      <vt:lpstr>3 – 5 Year Olds</vt:lpstr>
      <vt:lpstr>School Aged Children</vt:lpstr>
      <vt:lpstr>School Aged Children</vt:lpstr>
      <vt:lpstr>Factors that Influence Development</vt:lpstr>
      <vt:lpstr>Environmental Factors</vt:lpstr>
      <vt:lpstr>Environmental Factors</vt:lpstr>
      <vt:lpstr>Environmental Factors</vt:lpstr>
      <vt:lpstr>Portfolio</vt:lpstr>
      <vt:lpstr>Basic Child Knowledge</vt:lpstr>
      <vt:lpstr>The Importance of Routines</vt:lpstr>
      <vt:lpstr>Routine in Care Centres</vt:lpstr>
      <vt:lpstr>Routine in Care Centres</vt:lpstr>
      <vt:lpstr>Tips to develop bond of attachment:</vt:lpstr>
      <vt:lpstr>Routine in Care Centres</vt:lpstr>
      <vt:lpstr>Routine in Care Centres</vt:lpstr>
      <vt:lpstr>Tips for encouraging toilet learning </vt:lpstr>
      <vt:lpstr>Routine Examples</vt:lpstr>
      <vt:lpstr>Transitions</vt:lpstr>
      <vt:lpstr>Portfolio</vt:lpstr>
      <vt:lpstr>Basic Child Knowledge</vt:lpstr>
      <vt:lpstr>Legal Implications of Providing Care</vt:lpstr>
      <vt:lpstr>The Child Care Act 74 of 1983</vt:lpstr>
      <vt:lpstr>The application documents</vt:lpstr>
      <vt:lpstr>Legal Implications of Providing Care</vt:lpstr>
      <vt:lpstr>Forbidden Actions or Practices</vt:lpstr>
      <vt:lpstr>Registers and Records</vt:lpstr>
      <vt:lpstr>Registers and Records</vt:lpstr>
      <vt:lpstr>Closure of a Place of Care</vt:lpstr>
      <vt:lpstr>General Safety </vt:lpstr>
      <vt:lpstr>General Safety </vt:lpstr>
      <vt:lpstr>General Safety </vt:lpstr>
      <vt:lpstr>General Safety </vt:lpstr>
      <vt:lpstr>Indoor Safety</vt:lpstr>
      <vt:lpstr>Bathroom Safety Tips</vt:lpstr>
      <vt:lpstr>Kitchen Safety Tips</vt:lpstr>
      <vt:lpstr>Top 8 Rules for Electric Safety</vt:lpstr>
      <vt:lpstr>Health Hazards and the Environment</vt:lpstr>
      <vt:lpstr>Outdoor safety tips</vt:lpstr>
      <vt:lpstr>Outdoor safety tips</vt:lpstr>
      <vt:lpstr>Outdoor safety tips</vt:lpstr>
      <vt:lpstr>Teaching Children Traffic Safety </vt:lpstr>
      <vt:lpstr>Teaching Children Traffic Safety </vt:lpstr>
      <vt:lpstr>Teaching Children Traffic Safety </vt:lpstr>
      <vt:lpstr>Teaching Children Traffic Safety </vt:lpstr>
      <vt:lpstr>Portfolio</vt:lpstr>
      <vt:lpstr>Basic Child Knowledge</vt:lpstr>
      <vt:lpstr>Health care - Medical History Form</vt:lpstr>
      <vt:lpstr>Health care –  Responsibilities of Caregivers </vt:lpstr>
      <vt:lpstr>Health care –  Responsibilities of Caregivers </vt:lpstr>
      <vt:lpstr>Health care –  Responsibilities of Caregivers </vt:lpstr>
      <vt:lpstr>Health care –  Universal Precautions </vt:lpstr>
      <vt:lpstr>Health care –  Universal Precautions </vt:lpstr>
      <vt:lpstr>Health care –  Management Practices</vt:lpstr>
      <vt:lpstr>Health care –  Management Practices</vt:lpstr>
      <vt:lpstr>Health care –  Administering Medicines</vt:lpstr>
      <vt:lpstr>Health care – Storage of Medicine etc.</vt:lpstr>
      <vt:lpstr>Health care – Disposal of Medicine</vt:lpstr>
      <vt:lpstr>Health care – General Rules</vt:lpstr>
      <vt:lpstr>Health care – Medicine Administration Chart</vt:lpstr>
      <vt:lpstr>Childhood Illnesses - Signs</vt:lpstr>
      <vt:lpstr>Childhood Illnesses - Signs</vt:lpstr>
      <vt:lpstr>Childhood Illnesses - Signs</vt:lpstr>
      <vt:lpstr>If concerned – call the mother!</vt:lpstr>
      <vt:lpstr>Acute Diseases</vt:lpstr>
      <vt:lpstr>Chronic Diseases</vt:lpstr>
      <vt:lpstr>Common Childhood Illnesses - Fever</vt:lpstr>
      <vt:lpstr>Common Childhood Illnesses - Fever</vt:lpstr>
      <vt:lpstr>Common Childhood Illnesses - Rashes</vt:lpstr>
      <vt:lpstr>Common Childhood Illnesses - Rashes</vt:lpstr>
      <vt:lpstr>Common Childhood Illnesses - Rashes</vt:lpstr>
      <vt:lpstr>Common Childhood Illnesses - Rashes</vt:lpstr>
      <vt:lpstr>Common Childhood Illnesses - Ear Infection</vt:lpstr>
      <vt:lpstr>Common Childhood Illnesses - Glue Ear</vt:lpstr>
      <vt:lpstr>Common Childhood Illnesses - Flu</vt:lpstr>
      <vt:lpstr>Common Childhood Illnesses - Croup</vt:lpstr>
      <vt:lpstr>Common Childhood Illnesses - Seasonal Allergies</vt:lpstr>
      <vt:lpstr>Common Childhood Illnesses - Sinusitis</vt:lpstr>
      <vt:lpstr>Common Childhood Illnesses - Cradle Cap</vt:lpstr>
      <vt:lpstr>Common Childhood Illnesses - Vomiting</vt:lpstr>
      <vt:lpstr>Infectious Diseases - Lice</vt:lpstr>
      <vt:lpstr>Infectious Diseases - Pink eye</vt:lpstr>
      <vt:lpstr>Infectious Diseases - Roseola</vt:lpstr>
      <vt:lpstr>Infectious Diseases - Rotavirus</vt:lpstr>
      <vt:lpstr>Infectious Diseases - Chickenpox</vt:lpstr>
      <vt:lpstr>Infectious Diseases - Chickenpox</vt:lpstr>
      <vt:lpstr>Infectious Diseases - Measles</vt:lpstr>
      <vt:lpstr>Infectious Diseases - German Measles</vt:lpstr>
      <vt:lpstr>Infectious Diseases - Mumps</vt:lpstr>
      <vt:lpstr>Infectious Diseases - Whooping Cough </vt:lpstr>
      <vt:lpstr>Infectious Diseases - Meningitis</vt:lpstr>
      <vt:lpstr>Infectious Diseases - Scarlet Fever</vt:lpstr>
      <vt:lpstr>Infectious Diseases - Strep Throat</vt:lpstr>
      <vt:lpstr>Infectious Diseases - Ringworm</vt:lpstr>
      <vt:lpstr>Notifiable Diseases</vt:lpstr>
      <vt:lpstr>Vaccinations/Immunisations</vt:lpstr>
      <vt:lpstr>Vaccinations/Immunisations</vt:lpstr>
      <vt:lpstr>Vaccinations/Immunisations</vt:lpstr>
      <vt:lpstr>Vaccinations/Immunisations</vt:lpstr>
      <vt:lpstr>Emergencies - First Aid Box</vt:lpstr>
      <vt:lpstr>Emergencies - First Aid Box</vt:lpstr>
      <vt:lpstr>Emergencies - First Aid Box</vt:lpstr>
      <vt:lpstr>Emergencies - First Aid Box</vt:lpstr>
      <vt:lpstr>Emergencies - Swallowing or Inhaling an Object  </vt:lpstr>
      <vt:lpstr>Emergencies - Poisoning</vt:lpstr>
      <vt:lpstr>Emergencies - Poisoning Trouble Spots</vt:lpstr>
      <vt:lpstr>Emergencies - Wasp or Bee Stings</vt:lpstr>
      <vt:lpstr>Emergencies - Wasp or Bee Stings</vt:lpstr>
      <vt:lpstr>Emergencies - Fractures</vt:lpstr>
      <vt:lpstr>Emergencies - Fractures</vt:lpstr>
      <vt:lpstr>Emergencies - Open Fractures</vt:lpstr>
      <vt:lpstr>Emergencies - Skull, Neck, Back or Pelvic Fracture</vt:lpstr>
      <vt:lpstr>Emergencies - Bruises</vt:lpstr>
      <vt:lpstr>Emergencies - Serious Burns</vt:lpstr>
      <vt:lpstr>Emergencies - Concussion</vt:lpstr>
      <vt:lpstr>Emergencies - Concussion</vt:lpstr>
      <vt:lpstr>Emergencies - Cuts and Scrapes</vt:lpstr>
      <vt:lpstr>Emergencies - Cuts and Scrapes</vt:lpstr>
      <vt:lpstr>Emergencies - Electric Shock</vt:lpstr>
      <vt:lpstr>Emergencies - Electric Shock</vt:lpstr>
      <vt:lpstr>Emergencies - Electric Shock</vt:lpstr>
      <vt:lpstr>Emergencies - Nosebleed</vt:lpstr>
      <vt:lpstr>Emergencies - Severe Bleeding</vt:lpstr>
      <vt:lpstr>Emergencies - Severe Bleeding</vt:lpstr>
      <vt:lpstr>Emergencies - Severe Bleeding</vt:lpstr>
      <vt:lpstr>Emergencies - Seizures</vt:lpstr>
      <vt:lpstr>Emergencies - Seizures</vt:lpstr>
      <vt:lpstr>Emergencies - Asthmatic Attacks</vt:lpstr>
      <vt:lpstr>Emergencies - Asthmatic Attacks: Five step rule</vt:lpstr>
      <vt:lpstr>Emergencies - Choking: 12 months or Younger</vt:lpstr>
      <vt:lpstr>Emergencies - Choking: 12 months or Younger</vt:lpstr>
      <vt:lpstr>Emergencies - Choking: 12 months or Younger</vt:lpstr>
      <vt:lpstr>Emergencies - Choking: 12 months or Younger</vt:lpstr>
      <vt:lpstr>Emergencies - Choking: Older than 1 Year</vt:lpstr>
      <vt:lpstr>Emergencies - Choking: Older than 1 Year</vt:lpstr>
      <vt:lpstr>Emergencies - Bite Wounds</vt:lpstr>
      <vt:lpstr>Emergencies - Bite Wounds</vt:lpstr>
      <vt:lpstr>Emergencies - Bite Wounds</vt:lpstr>
      <vt:lpstr>Dealing with an Emergency</vt:lpstr>
      <vt:lpstr>Maintaining Staff Health</vt:lpstr>
      <vt:lpstr>Staff Health - Infectious Disease Prevention</vt:lpstr>
      <vt:lpstr>Staff Health - Musculoskeletal Injuries</vt:lpstr>
      <vt:lpstr>Staff Health - Musculoskeletal Injuries Prevention</vt:lpstr>
      <vt:lpstr>Musculoskeletal Injuries Prevention - Maintenance of Good Posture</vt:lpstr>
      <vt:lpstr>Musculoskeletal Injuries Prevention - Lifting of Children</vt:lpstr>
      <vt:lpstr>Portfolio</vt:lpstr>
      <vt:lpstr>Basic Child Knowledge</vt:lpstr>
      <vt:lpstr>Basic Rules of Nutrition</vt:lpstr>
      <vt:lpstr>Get Them to Eat</vt:lpstr>
      <vt:lpstr>The Food Pyramid</vt:lpstr>
      <vt:lpstr>Healthy eating </vt:lpstr>
      <vt:lpstr>Food Pyramid for Kids</vt:lpstr>
      <vt:lpstr>Foods Suitable for Children</vt:lpstr>
      <vt:lpstr>Foods Suitable for Children</vt:lpstr>
      <vt:lpstr>Planning a Menu</vt:lpstr>
      <vt:lpstr>Planning a Menu</vt:lpstr>
      <vt:lpstr>Mealtime Safety</vt:lpstr>
      <vt:lpstr>Portion Sizes</vt:lpstr>
      <vt:lpstr>Portion Sizes</vt:lpstr>
      <vt:lpstr>Portion Sizes</vt:lpstr>
      <vt:lpstr>Introducing Solids</vt:lpstr>
      <vt:lpstr>Introducing Solids - Signs</vt:lpstr>
      <vt:lpstr>Beginning Solid Foods</vt:lpstr>
      <vt:lpstr>Baby Feeding Gear</vt:lpstr>
      <vt:lpstr>Feeding Baby Solid Foods:  When to Move On</vt:lpstr>
      <vt:lpstr>Introducing Allergenic Foods to Babies and Food Allergies</vt:lpstr>
      <vt:lpstr>Portfolio</vt:lpstr>
      <vt:lpstr>Basic Child Knowledge</vt:lpstr>
      <vt:lpstr>The Needs of Children</vt:lpstr>
      <vt:lpstr>The Needs of Children</vt:lpstr>
      <vt:lpstr>The Needs of Children</vt:lpstr>
      <vt:lpstr>The United Nations Convention on the Rights of the Child</vt:lpstr>
      <vt:lpstr>Constitution of South Africa  Child Care Act </vt:lpstr>
      <vt:lpstr>General Rights of Children</vt:lpstr>
      <vt:lpstr>Suspected Violation of a Child’s Rights</vt:lpstr>
      <vt:lpstr>Suspected Violation of a Child’s Rights</vt:lpstr>
      <vt:lpstr>The Procedures to Report Abuse or Suspected Abuse </vt:lpstr>
      <vt:lpstr>The Procedures to Report Abuse or Suspected Abuse </vt:lpstr>
      <vt:lpstr>Portfolio</vt:lpstr>
      <vt:lpstr>Summative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 Burger</dc:creator>
  <cp:lastModifiedBy>ENJO Consultants</cp:lastModifiedBy>
  <cp:revision>323</cp:revision>
  <dcterms:created xsi:type="dcterms:W3CDTF">2015-09-16T12:39:10Z</dcterms:created>
  <dcterms:modified xsi:type="dcterms:W3CDTF">2020-06-17T15:23:24Z</dcterms:modified>
</cp:coreProperties>
</file>