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4">
  <p:sldMasterIdLst>
    <p:sldMasterId id="2147483792" r:id="rId1"/>
  </p:sldMasterIdLst>
  <p:notesMasterIdLst>
    <p:notesMasterId r:id="rId330"/>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1" r:id="rId94"/>
    <p:sldId id="350"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586" r:id="rId195"/>
    <p:sldId id="452" r:id="rId196"/>
    <p:sldId id="453" r:id="rId197"/>
    <p:sldId id="454" r:id="rId198"/>
    <p:sldId id="455" r:id="rId199"/>
    <p:sldId id="456"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587"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530" r:id="rId274"/>
    <p:sldId id="531" r:id="rId275"/>
    <p:sldId id="532" r:id="rId276"/>
    <p:sldId id="533" r:id="rId277"/>
    <p:sldId id="534" r:id="rId278"/>
    <p:sldId id="535" r:id="rId279"/>
    <p:sldId id="536" r:id="rId280"/>
    <p:sldId id="537" r:id="rId281"/>
    <p:sldId id="538" r:id="rId282"/>
    <p:sldId id="539" r:id="rId283"/>
    <p:sldId id="540" r:id="rId284"/>
    <p:sldId id="541" r:id="rId285"/>
    <p:sldId id="542" r:id="rId286"/>
    <p:sldId id="543" r:id="rId287"/>
    <p:sldId id="544" r:id="rId288"/>
    <p:sldId id="545" r:id="rId289"/>
    <p:sldId id="546" r:id="rId290"/>
    <p:sldId id="547" r:id="rId291"/>
    <p:sldId id="548" r:id="rId292"/>
    <p:sldId id="549" r:id="rId293"/>
    <p:sldId id="550" r:id="rId294"/>
    <p:sldId id="551" r:id="rId295"/>
    <p:sldId id="552" r:id="rId296"/>
    <p:sldId id="553" r:id="rId297"/>
    <p:sldId id="554" r:id="rId298"/>
    <p:sldId id="555" r:id="rId299"/>
    <p:sldId id="556" r:id="rId300"/>
    <p:sldId id="557" r:id="rId301"/>
    <p:sldId id="558" r:id="rId302"/>
    <p:sldId id="559" r:id="rId303"/>
    <p:sldId id="560" r:id="rId304"/>
    <p:sldId id="561" r:id="rId305"/>
    <p:sldId id="562" r:id="rId306"/>
    <p:sldId id="563" r:id="rId307"/>
    <p:sldId id="564" r:id="rId308"/>
    <p:sldId id="565" r:id="rId309"/>
    <p:sldId id="566" r:id="rId310"/>
    <p:sldId id="567" r:id="rId311"/>
    <p:sldId id="568" r:id="rId312"/>
    <p:sldId id="569" r:id="rId313"/>
    <p:sldId id="570" r:id="rId314"/>
    <p:sldId id="571" r:id="rId315"/>
    <p:sldId id="572" r:id="rId316"/>
    <p:sldId id="573" r:id="rId317"/>
    <p:sldId id="574" r:id="rId318"/>
    <p:sldId id="575" r:id="rId319"/>
    <p:sldId id="576" r:id="rId320"/>
    <p:sldId id="577" r:id="rId321"/>
    <p:sldId id="578" r:id="rId322"/>
    <p:sldId id="579" r:id="rId323"/>
    <p:sldId id="580" r:id="rId324"/>
    <p:sldId id="581" r:id="rId325"/>
    <p:sldId id="582" r:id="rId326"/>
    <p:sldId id="583" r:id="rId327"/>
    <p:sldId id="584" r:id="rId328"/>
    <p:sldId id="585" r:id="rId329"/>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6347" autoAdjust="0"/>
  </p:normalViewPr>
  <p:slideViewPr>
    <p:cSldViewPr snapToGrid="0">
      <p:cViewPr varScale="1">
        <p:scale>
          <a:sx n="75" d="100"/>
          <a:sy n="75" d="100"/>
        </p:scale>
        <p:origin x="1896" y="43"/>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166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tableStyles" Target="tableStyle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notesMaster" Target="notesMasters/notesMaster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commentAuthors" Target="commentAuthor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viewProps" Target="viewProp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theme" Target="theme/theme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2020/04/17</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182</a:t>
            </a:fld>
            <a:endParaRPr lang="en-ZA" dirty="0"/>
          </a:p>
        </p:txBody>
      </p:sp>
    </p:spTree>
    <p:extLst>
      <p:ext uri="{BB962C8B-B14F-4D97-AF65-F5344CB8AC3E}">
        <p14:creationId xmlns:p14="http://schemas.microsoft.com/office/powerpoint/2010/main" val="205268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183</a:t>
            </a:fld>
            <a:endParaRPr lang="en-ZA" dirty="0"/>
          </a:p>
        </p:txBody>
      </p:sp>
    </p:spTree>
    <p:extLst>
      <p:ext uri="{BB962C8B-B14F-4D97-AF65-F5344CB8AC3E}">
        <p14:creationId xmlns:p14="http://schemas.microsoft.com/office/powerpoint/2010/main" val="86703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184</a:t>
            </a:fld>
            <a:endParaRPr lang="en-ZA" dirty="0"/>
          </a:p>
        </p:txBody>
      </p:sp>
    </p:spTree>
    <p:extLst>
      <p:ext uri="{BB962C8B-B14F-4D97-AF65-F5344CB8AC3E}">
        <p14:creationId xmlns:p14="http://schemas.microsoft.com/office/powerpoint/2010/main" val="175315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185</a:t>
            </a:fld>
            <a:endParaRPr lang="en-ZA" dirty="0"/>
          </a:p>
        </p:txBody>
      </p:sp>
    </p:spTree>
    <p:extLst>
      <p:ext uri="{BB962C8B-B14F-4D97-AF65-F5344CB8AC3E}">
        <p14:creationId xmlns:p14="http://schemas.microsoft.com/office/powerpoint/2010/main" val="841391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186</a:t>
            </a:fld>
            <a:endParaRPr lang="en-ZA" dirty="0"/>
          </a:p>
        </p:txBody>
      </p:sp>
    </p:spTree>
    <p:extLst>
      <p:ext uri="{BB962C8B-B14F-4D97-AF65-F5344CB8AC3E}">
        <p14:creationId xmlns:p14="http://schemas.microsoft.com/office/powerpoint/2010/main" val="2955600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187</a:t>
            </a:fld>
            <a:endParaRPr lang="en-ZA" dirty="0"/>
          </a:p>
        </p:txBody>
      </p:sp>
    </p:spTree>
    <p:extLst>
      <p:ext uri="{BB962C8B-B14F-4D97-AF65-F5344CB8AC3E}">
        <p14:creationId xmlns:p14="http://schemas.microsoft.com/office/powerpoint/2010/main" val="193999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188</a:t>
            </a:fld>
            <a:endParaRPr lang="en-ZA" dirty="0"/>
          </a:p>
        </p:txBody>
      </p:sp>
    </p:spTree>
    <p:extLst>
      <p:ext uri="{BB962C8B-B14F-4D97-AF65-F5344CB8AC3E}">
        <p14:creationId xmlns:p14="http://schemas.microsoft.com/office/powerpoint/2010/main" val="74053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189</a:t>
            </a:fld>
            <a:endParaRPr lang="en-ZA" dirty="0"/>
          </a:p>
        </p:txBody>
      </p:sp>
    </p:spTree>
    <p:extLst>
      <p:ext uri="{BB962C8B-B14F-4D97-AF65-F5344CB8AC3E}">
        <p14:creationId xmlns:p14="http://schemas.microsoft.com/office/powerpoint/2010/main" val="537599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190</a:t>
            </a:fld>
            <a:endParaRPr lang="en-ZA" dirty="0"/>
          </a:p>
        </p:txBody>
      </p:sp>
    </p:spTree>
    <p:extLst>
      <p:ext uri="{BB962C8B-B14F-4D97-AF65-F5344CB8AC3E}">
        <p14:creationId xmlns:p14="http://schemas.microsoft.com/office/powerpoint/2010/main" val="207267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191</a:t>
            </a:fld>
            <a:endParaRPr lang="en-ZA" dirty="0"/>
          </a:p>
        </p:txBody>
      </p:sp>
    </p:spTree>
    <p:extLst>
      <p:ext uri="{BB962C8B-B14F-4D97-AF65-F5344CB8AC3E}">
        <p14:creationId xmlns:p14="http://schemas.microsoft.com/office/powerpoint/2010/main" val="102193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239</a:t>
            </a:fld>
            <a:endParaRPr lang="en-ZA" dirty="0"/>
          </a:p>
        </p:txBody>
      </p:sp>
    </p:spTree>
    <p:extLst>
      <p:ext uri="{BB962C8B-B14F-4D97-AF65-F5344CB8AC3E}">
        <p14:creationId xmlns:p14="http://schemas.microsoft.com/office/powerpoint/2010/main" val="168127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Appeal process is on</a:t>
            </a:r>
            <a:r>
              <a:rPr lang="en-ZA" baseline="0" dirty="0"/>
              <a:t> page 64 of learner POE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178</a:t>
            </a:fld>
            <a:endParaRPr lang="en-ZA" dirty="0"/>
          </a:p>
        </p:txBody>
      </p:sp>
    </p:spTree>
    <p:extLst>
      <p:ext uri="{BB962C8B-B14F-4D97-AF65-F5344CB8AC3E}">
        <p14:creationId xmlns:p14="http://schemas.microsoft.com/office/powerpoint/2010/main" val="378482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180</a:t>
            </a:fld>
            <a:endParaRPr lang="en-ZA" dirty="0"/>
          </a:p>
        </p:txBody>
      </p:sp>
    </p:spTree>
    <p:extLst>
      <p:ext uri="{BB962C8B-B14F-4D97-AF65-F5344CB8AC3E}">
        <p14:creationId xmlns:p14="http://schemas.microsoft.com/office/powerpoint/2010/main" val="131670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181</a:t>
            </a:fld>
            <a:endParaRPr lang="en-ZA" dirty="0"/>
          </a:p>
        </p:txBody>
      </p:sp>
    </p:spTree>
    <p:extLst>
      <p:ext uri="{BB962C8B-B14F-4D97-AF65-F5344CB8AC3E}">
        <p14:creationId xmlns:p14="http://schemas.microsoft.com/office/powerpoint/2010/main" val="153372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2020/04/17</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2020/04/17</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2020/04/17</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2020/04/17</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2020/04/17</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2020/04/17</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ZA" dirty="0"/>
            </a:br>
            <a:r>
              <a:rPr lang="en-ZA" dirty="0"/>
              <a:t>KOMMUNIKASIE – TWEEDE TAAL</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endParaRPr lang="en-ZA" dirty="0"/>
          </a:p>
        </p:txBody>
      </p:sp>
      <p:sp>
        <p:nvSpPr>
          <p:cNvPr id="2" name="Rectangle 1"/>
          <p:cNvSpPr/>
          <p:nvPr/>
        </p:nvSpPr>
        <p:spPr>
          <a:xfrm>
            <a:off x="458899" y="3105835"/>
            <a:ext cx="8025534" cy="984885"/>
          </a:xfrm>
          <a:prstGeom prst="rect">
            <a:avLst/>
          </a:prstGeom>
        </p:spPr>
        <p:txBody>
          <a:bodyPr wrap="square">
            <a:spAutoFit/>
          </a:bodyPr>
          <a:lstStyle/>
          <a:p>
            <a:endParaRPr lang="nl-NL" dirty="0">
              <a:solidFill>
                <a:schemeClr val="bg2"/>
              </a:solidFill>
            </a:endParaRPr>
          </a:p>
          <a:p>
            <a:r>
              <a:rPr lang="nl-NL" sz="2000" dirty="0">
                <a:solidFill>
                  <a:schemeClr val="bg2"/>
                </a:solidFill>
              </a:rPr>
              <a:t>Eendeidstandaard ID 119457, 119465</a:t>
            </a:r>
            <a:r>
              <a:rPr lang="nl-NL" sz="2000">
                <a:solidFill>
                  <a:schemeClr val="bg2"/>
                </a:solidFill>
              </a:rPr>
              <a:t>, 119467 en 119472 </a:t>
            </a:r>
            <a:r>
              <a:rPr lang="nl-NL" sz="2000" dirty="0">
                <a:solidFill>
                  <a:schemeClr val="bg2"/>
                </a:solidFill>
              </a:rPr>
              <a:t>|  NQF Vlak 3|  Krediete  20</a:t>
            </a:r>
            <a:endParaRPr lang="en-ZA" sz="2000" dirty="0">
              <a:solidFill>
                <a:schemeClr val="bg2"/>
              </a:solidFill>
            </a:endParaRP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indent="0">
              <a:buNone/>
            </a:pPr>
            <a:r>
              <a:rPr lang="af-ZA" b="1" dirty="0"/>
              <a:t>Dit word aanvaar dat die leerders die volgende kennis en vaardighede het:</a:t>
            </a:r>
          </a:p>
          <a:p>
            <a:pPr marL="0" indent="0">
              <a:buNone/>
            </a:pPr>
            <a:endParaRPr lang="en-ZA" b="1" dirty="0"/>
          </a:p>
          <a:p>
            <a:pPr lvl="0" fontAlgn="base"/>
            <a:r>
              <a:rPr lang="af-ZA" dirty="0">
                <a:effectLst>
                  <a:outerShdw sx="0" sy="0">
                    <a:srgbClr val="000000"/>
                  </a:outerShdw>
                </a:effectLst>
              </a:rPr>
              <a:t>US: FET-C/01 - Maintain and adapt oral communication</a:t>
            </a:r>
            <a:endParaRPr lang="en-ZA" dirty="0">
              <a:effectLst>
                <a:outerShdw sx="0" sy="0">
                  <a:srgbClr val="000000"/>
                </a:outerShdw>
              </a:effectLst>
            </a:endParaRPr>
          </a:p>
          <a:p>
            <a:pPr lvl="0" fontAlgn="base"/>
            <a:r>
              <a:rPr lang="en-ZA" dirty="0">
                <a:effectLst>
                  <a:outerShdw sx="0" sy="0">
                    <a:srgbClr val="000000"/>
                  </a:outerShdw>
                </a:effectLst>
              </a:rPr>
              <a:t>US: FET-C/02 - Access and use information from texts</a:t>
            </a:r>
          </a:p>
          <a:p>
            <a:r>
              <a:rPr lang="en-ZA" dirty="0"/>
              <a:t>US: FET-C/03 Write for a defined context.</a:t>
            </a: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r>
              <a:rPr lang="af-ZA" b="1" dirty="0"/>
              <a:t>Doel van die Boodskap</a:t>
            </a:r>
            <a:endParaRPr lang="en-ZA" b="1" dirty="0"/>
          </a:p>
          <a:p>
            <a:pPr marL="0" indent="0">
              <a:buNone/>
            </a:pPr>
            <a:endParaRPr lang="en-ZA" dirty="0"/>
          </a:p>
          <a:p>
            <a:r>
              <a:rPr lang="af-ZA" dirty="0"/>
              <a:t>Voordat jy kan kommunikeer moet jy weet presies wat die boodskap is, en wat jy wil bereik met die spesifieke boodskap (doel of uitkoms). As jy nie die boodskap goed deurdink het met die doel in gedagte nie, kan belangrike feite vergeet word, of die boodskap kan verwarrend raak.</a:t>
            </a:r>
            <a:endParaRPr lang="en-ZA" dirty="0"/>
          </a:p>
          <a:p>
            <a:pPr marL="0" indent="0">
              <a:buNone/>
            </a:pPr>
            <a:endParaRPr lang="en-ZA" dirty="0"/>
          </a:p>
          <a:p>
            <a:pPr marL="0" indent="0">
              <a:buNone/>
            </a:pPr>
            <a:r>
              <a:rPr lang="af-ZA" b="1" dirty="0"/>
              <a:t>Dit is daarom nodig om jouself die volgende vrae te vra wanneer jy die boodskap beplan:</a:t>
            </a:r>
            <a:endParaRPr lang="en-ZA" b="1" dirty="0"/>
          </a:p>
          <a:p>
            <a:pPr lvl="0" fontAlgn="base"/>
            <a:r>
              <a:rPr lang="af-ZA" b="1" dirty="0">
                <a:effectLst>
                  <a:outerShdw sx="0" sy="0">
                    <a:srgbClr val="000000"/>
                  </a:outerShdw>
                </a:effectLst>
              </a:rPr>
              <a:t>Wie:</a:t>
            </a:r>
            <a:r>
              <a:rPr lang="af-ZA" dirty="0">
                <a:effectLst>
                  <a:outerShdw sx="0" sy="0">
                    <a:srgbClr val="000000"/>
                  </a:outerShdw>
                </a:effectLst>
              </a:rPr>
              <a:t> Teikengehoor / leser </a:t>
            </a:r>
            <a:endParaRPr lang="en-ZA" dirty="0">
              <a:effectLst>
                <a:outerShdw sx="0" sy="0">
                  <a:srgbClr val="000000"/>
                </a:outerShdw>
              </a:effectLst>
            </a:endParaRPr>
          </a:p>
          <a:p>
            <a:pPr lvl="0" fontAlgn="base"/>
            <a:r>
              <a:rPr lang="af-ZA" b="1" dirty="0">
                <a:effectLst>
                  <a:outerShdw sx="0" sy="0">
                    <a:srgbClr val="000000"/>
                  </a:outerShdw>
                </a:effectLst>
              </a:rPr>
              <a:t>Wat:</a:t>
            </a:r>
            <a:r>
              <a:rPr lang="af-ZA" dirty="0">
                <a:effectLst>
                  <a:outerShdw sx="0" sy="0">
                    <a:srgbClr val="000000"/>
                  </a:outerShdw>
                </a:effectLst>
              </a:rPr>
              <a:t> Doel / uitkoms</a:t>
            </a:r>
            <a:endParaRPr lang="en-ZA" dirty="0">
              <a:effectLst>
                <a:outerShdw sx="0" sy="0">
                  <a:srgbClr val="000000"/>
                </a:outerShdw>
              </a:effectLst>
            </a:endParaRPr>
          </a:p>
          <a:p>
            <a:pPr lvl="0" fontAlgn="base"/>
            <a:r>
              <a:rPr lang="af-ZA" b="1" dirty="0">
                <a:effectLst>
                  <a:outerShdw sx="0" sy="0">
                    <a:srgbClr val="000000"/>
                  </a:outerShdw>
                </a:effectLst>
              </a:rPr>
              <a:t>Wanneer:</a:t>
            </a:r>
            <a:r>
              <a:rPr lang="af-ZA" dirty="0">
                <a:effectLst>
                  <a:outerShdw sx="0" sy="0">
                    <a:srgbClr val="000000"/>
                  </a:outerShdw>
                </a:effectLst>
              </a:rPr>
              <a:t> Begin en einde</a:t>
            </a:r>
            <a:endParaRPr lang="en-ZA" dirty="0">
              <a:effectLst>
                <a:outerShdw sx="0" sy="0">
                  <a:srgbClr val="000000"/>
                </a:outerShdw>
              </a:effectLst>
            </a:endParaRPr>
          </a:p>
          <a:p>
            <a:pPr lvl="0" fontAlgn="base"/>
            <a:r>
              <a:rPr lang="af-ZA" b="1" dirty="0">
                <a:effectLst>
                  <a:outerShdw sx="0" sy="0">
                    <a:srgbClr val="000000"/>
                  </a:outerShdw>
                </a:effectLst>
              </a:rPr>
              <a:t>Waar:</a:t>
            </a:r>
            <a:r>
              <a:rPr lang="af-ZA" dirty="0">
                <a:effectLst>
                  <a:outerShdw sx="0" sy="0">
                    <a:srgbClr val="000000"/>
                  </a:outerShdw>
                </a:effectLst>
              </a:rPr>
              <a:t> Plek</a:t>
            </a:r>
            <a:endParaRPr lang="en-ZA" dirty="0">
              <a:effectLst>
                <a:outerShdw sx="0" sy="0">
                  <a:srgbClr val="000000"/>
                </a:outerShdw>
              </a:effectLst>
            </a:endParaRPr>
          </a:p>
          <a:p>
            <a:pPr lvl="0" fontAlgn="base"/>
            <a:r>
              <a:rPr lang="af-ZA" b="1" dirty="0">
                <a:effectLst>
                  <a:outerShdw sx="0" sy="0">
                    <a:srgbClr val="000000"/>
                  </a:outerShdw>
                </a:effectLst>
              </a:rPr>
              <a:t>Hoe:</a:t>
            </a:r>
            <a:r>
              <a:rPr lang="af-ZA" dirty="0">
                <a:effectLst>
                  <a:outerShdw sx="0" sy="0">
                    <a:srgbClr val="000000"/>
                  </a:outerShdw>
                </a:effectLst>
              </a:rPr>
              <a:t> Voorgestelde metode of formaat</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nl-NL" dirty="0"/>
          </a:p>
          <a:p>
            <a:pPr marL="0" indent="0">
              <a:buNone/>
            </a:pPr>
            <a:endParaRPr lang="en-ZA" dirty="0"/>
          </a:p>
        </p:txBody>
      </p:sp>
    </p:spTree>
    <p:extLst>
      <p:ext uri="{BB962C8B-B14F-4D97-AF65-F5344CB8AC3E}">
        <p14:creationId xmlns:p14="http://schemas.microsoft.com/office/powerpoint/2010/main" val="34743023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Alle boodskappe moet ‘n algemene en ‘n spesifieke doel hê.</a:t>
            </a:r>
            <a:endParaRPr lang="en-ZA" dirty="0"/>
          </a:p>
          <a:p>
            <a:pPr marL="0" indent="0">
              <a:buNone/>
            </a:pPr>
            <a:endParaRPr lang="en-ZA" dirty="0"/>
          </a:p>
          <a:p>
            <a:pPr lvl="0" fontAlgn="base"/>
            <a:r>
              <a:rPr lang="af-ZA" dirty="0">
                <a:effectLst>
                  <a:outerShdw sx="0" sy="0">
                    <a:srgbClr val="000000"/>
                  </a:outerShdw>
                </a:effectLst>
              </a:rPr>
              <a:t>Die </a:t>
            </a:r>
            <a:r>
              <a:rPr lang="af-ZA" b="1" dirty="0">
                <a:effectLst>
                  <a:outerShdw sx="0" sy="0">
                    <a:srgbClr val="000000"/>
                  </a:outerShdw>
                </a:effectLst>
              </a:rPr>
              <a:t>algemene doel </a:t>
            </a:r>
            <a:r>
              <a:rPr lang="af-ZA" dirty="0">
                <a:effectLst>
                  <a:outerShdw sx="0" sy="0">
                    <a:srgbClr val="000000"/>
                  </a:outerShdw>
                </a:effectLst>
              </a:rPr>
              <a:t>is die breë raamwerk of doel wat bereik moet word, bv. wanneer ‘n projek in jou area geregistreer is, sal jy aan die werknemers beskryf wat hulle kan verwag met die uitrol van die projek.</a:t>
            </a:r>
          </a:p>
          <a:p>
            <a:pPr marL="0" lvl="0" indent="0" fontAlgn="base">
              <a:buNone/>
            </a:pPr>
            <a:endParaRPr lang="en-ZA" dirty="0">
              <a:effectLst>
                <a:outerShdw sx="0" sy="0">
                  <a:srgbClr val="000000"/>
                </a:outerShdw>
              </a:effectLst>
            </a:endParaRPr>
          </a:p>
          <a:p>
            <a:pPr lvl="0" fontAlgn="base"/>
            <a:r>
              <a:rPr lang="af-ZA" dirty="0">
                <a:effectLst>
                  <a:outerShdw sx="0" sy="0">
                    <a:srgbClr val="000000"/>
                  </a:outerShdw>
                </a:effectLst>
              </a:rPr>
              <a:t>Die </a:t>
            </a:r>
            <a:r>
              <a:rPr lang="af-ZA" b="1" dirty="0">
                <a:effectLst>
                  <a:outerShdw sx="0" sy="0">
                    <a:srgbClr val="000000"/>
                  </a:outerShdw>
                </a:effectLst>
              </a:rPr>
              <a:t>spesifieke doel</a:t>
            </a:r>
            <a:r>
              <a:rPr lang="af-ZA" dirty="0">
                <a:effectLst>
                  <a:outerShdw sx="0" sy="0">
                    <a:srgbClr val="000000"/>
                  </a:outerShdw>
                </a:effectLst>
              </a:rPr>
              <a:t> is ‘n kort stelling wat die presiese aard van die reaksie wat jy van die leser verwag beskryf. </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nl-NL" dirty="0"/>
          </a:p>
          <a:p>
            <a:pPr marL="0" indent="0">
              <a:buNone/>
            </a:pPr>
            <a:endParaRPr lang="en-ZA" dirty="0"/>
          </a:p>
        </p:txBody>
      </p:sp>
    </p:spTree>
    <p:extLst>
      <p:ext uri="{BB962C8B-B14F-4D97-AF65-F5344CB8AC3E}">
        <p14:creationId xmlns:p14="http://schemas.microsoft.com/office/powerpoint/2010/main" val="8917948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p:cNvSpPr>
            <a:spLocks noGrp="1"/>
          </p:cNvSpPr>
          <p:nvPr>
            <p:ph sz="quarter" idx="1"/>
          </p:nvPr>
        </p:nvSpPr>
        <p:spPr/>
        <p:txBody>
          <a:bodyPr>
            <a:normAutofit/>
          </a:bodyPr>
          <a:lstStyle/>
          <a:p>
            <a:r>
              <a:rPr lang="af-ZA" dirty="0"/>
              <a:t>Hoe beter jy verstaan wat die omstandighede is wat jou genoodsaak het om the skryf, hoe beter kan jy reageer en kan jy jou styl aanpas om te pas by die spesifieke konteks van die boodskap. Die volgende figuur kan jou help om ‘n prentjie van die konteks waarin jy skryf te vorm:</a:t>
            </a:r>
            <a:endParaRPr lang="en-ZA" dirty="0"/>
          </a:p>
          <a:p>
            <a:pPr marL="0" lvl="0" indent="0" fontAlgn="base">
              <a:buNone/>
            </a:pPr>
            <a:endParaRPr lang="en-ZA" dirty="0">
              <a:effectLst>
                <a:outerShdw sx="0" sy="0">
                  <a:srgbClr val="000000"/>
                </a:outerShdw>
              </a:effectLst>
            </a:endParaRPr>
          </a:p>
          <a:p>
            <a:pPr marL="0" indent="0">
              <a:buNone/>
            </a:pPr>
            <a:endParaRPr lang="nl-NL" dirty="0"/>
          </a:p>
          <a:p>
            <a:pPr marL="0" indent="0">
              <a:buNone/>
            </a:pPr>
            <a:endParaRPr lang="en-ZA" dirty="0"/>
          </a:p>
        </p:txBody>
      </p:sp>
      <p:pic>
        <p:nvPicPr>
          <p:cNvPr id="5" name="Picture 4"/>
          <p:cNvPicPr>
            <a:picLocks noChangeAspect="1"/>
          </p:cNvPicPr>
          <p:nvPr/>
        </p:nvPicPr>
        <p:blipFill>
          <a:blip r:embed="rId2"/>
          <a:stretch>
            <a:fillRect/>
          </a:stretch>
        </p:blipFill>
        <p:spPr>
          <a:xfrm>
            <a:off x="2669577" y="3416920"/>
            <a:ext cx="4182218" cy="2676376"/>
          </a:xfrm>
          <a:prstGeom prst="rect">
            <a:avLst/>
          </a:prstGeom>
        </p:spPr>
      </p:pic>
    </p:spTree>
    <p:extLst>
      <p:ext uri="{BB962C8B-B14F-4D97-AF65-F5344CB8AC3E}">
        <p14:creationId xmlns:p14="http://schemas.microsoft.com/office/powerpoint/2010/main" val="31742534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p:cNvSpPr>
            <a:spLocks noGrp="1"/>
          </p:cNvSpPr>
          <p:nvPr>
            <p:ph sz="quarter" idx="1"/>
          </p:nvPr>
        </p:nvSpPr>
        <p:spPr/>
        <p:txBody>
          <a:bodyPr>
            <a:normAutofit fontScale="85000" lnSpcReduction="20000"/>
          </a:bodyPr>
          <a:lstStyle/>
          <a:p>
            <a:r>
              <a:rPr lang="af-ZA" dirty="0"/>
              <a:t>Wanneer jy skryf beskou jy eers die konteks vanuit jou eie standpunt. Terwyl jy die boodskap oorweeg, vra jouself: Wie is die leser? Watter doel hoop ek om te bereik? Wat moet ek sê sodat ek hierdie doel kan bereik?</a:t>
            </a:r>
            <a:endParaRPr lang="en-ZA" dirty="0"/>
          </a:p>
          <a:p>
            <a:pPr marL="0" indent="0">
              <a:buNone/>
            </a:pPr>
            <a:endParaRPr lang="en-ZA" dirty="0"/>
          </a:p>
          <a:p>
            <a:r>
              <a:rPr lang="af-ZA" dirty="0"/>
              <a:t>Die leser sal na die konteks kyk vanuit ‘n heel ander standpunt. Die leser sal waarskynlik vra: Watter soort mens het hierdie geskryf? Wat wil die skrywer graag bereik? Hoe het die skrywer se ondervinding en motiewe die inhoud beïnvloed?</a:t>
            </a:r>
            <a:endParaRPr lang="en-ZA" dirty="0"/>
          </a:p>
          <a:p>
            <a:pPr marL="0" indent="0">
              <a:buNone/>
            </a:pPr>
            <a:endParaRPr lang="en-ZA" dirty="0"/>
          </a:p>
          <a:p>
            <a:r>
              <a:rPr lang="af-ZA" dirty="0"/>
              <a:t>Ten einde die leser instaat te stel om op die korrekte manier te reageer op die geskrewe konteks moet die skrywer bewus wees van ‘n verskeidenheid standpunte in die inhoud, en ook hoe hierdie standpunte inmekaarsteek. Daar sal nou nuwe vrae wees: Watter soort mens sal my leser dink is ek? Sal my leser my doel verstaan en simpatiek wees daaroor? Watter soort en hoeveelheid inligting gaan my leser nodig hê? Hoe moet ek hierdie inligting aanbied sodat ek my doel kan bereik?</a:t>
            </a:r>
            <a:endParaRPr lang="en-ZA" dirty="0">
              <a:effectLst>
                <a:outerShdw sx="0" sy="0">
                  <a:srgbClr val="000000"/>
                </a:outerShdw>
              </a:effectLst>
            </a:endParaRPr>
          </a:p>
          <a:p>
            <a:pPr marL="0" indent="0">
              <a:buNone/>
            </a:pPr>
            <a:endParaRPr lang="nl-NL" dirty="0"/>
          </a:p>
          <a:p>
            <a:pPr marL="0" indent="0">
              <a:buNone/>
            </a:pPr>
            <a:endParaRPr lang="en-ZA" dirty="0"/>
          </a:p>
        </p:txBody>
      </p:sp>
    </p:spTree>
    <p:extLst>
      <p:ext uri="{BB962C8B-B14F-4D97-AF65-F5344CB8AC3E}">
        <p14:creationId xmlns:p14="http://schemas.microsoft.com/office/powerpoint/2010/main" val="2173144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af-ZA" b="1" dirty="0"/>
              <a:t>Die Teikengehoor</a:t>
            </a:r>
            <a:endParaRPr lang="en-ZA" b="1" dirty="0"/>
          </a:p>
          <a:p>
            <a:pPr marL="0" indent="0">
              <a:buNone/>
            </a:pPr>
            <a:endParaRPr lang="en-ZA" dirty="0"/>
          </a:p>
          <a:p>
            <a:pPr marL="0" indent="0">
              <a:buNone/>
            </a:pPr>
            <a:r>
              <a:rPr lang="af-ZA" dirty="0"/>
              <a:t>Verskillend apsekte van die teikengehoor sal ‘n invloed hê op die manier waarop die skrywer die boodskap oordra. </a:t>
            </a:r>
          </a:p>
          <a:p>
            <a:pPr marL="0" indent="0">
              <a:buNone/>
            </a:pPr>
            <a:endParaRPr lang="af-ZA" b="1" dirty="0"/>
          </a:p>
          <a:p>
            <a:pPr marL="0" indent="0">
              <a:buNone/>
            </a:pPr>
            <a:r>
              <a:rPr lang="af-ZA" b="1" dirty="0"/>
              <a:t>Die volgende aspekte van die leser moet oorweeg word:</a:t>
            </a:r>
          </a:p>
          <a:p>
            <a:pPr marL="0" indent="0">
              <a:buNone/>
            </a:pPr>
            <a:endParaRPr lang="en-ZA" b="1" dirty="0"/>
          </a:p>
          <a:p>
            <a:pPr lvl="0" fontAlgn="base"/>
            <a:r>
              <a:rPr lang="af-ZA" dirty="0">
                <a:effectLst>
                  <a:outerShdw sx="0" sy="0">
                    <a:srgbClr val="000000"/>
                  </a:outerShdw>
                </a:effectLst>
              </a:rPr>
              <a:t>Intelligensie-  en opvoedingsvlak</a:t>
            </a:r>
            <a:endParaRPr lang="en-ZA" dirty="0">
              <a:effectLst>
                <a:outerShdw sx="0" sy="0">
                  <a:srgbClr val="000000"/>
                </a:outerShdw>
              </a:effectLst>
            </a:endParaRPr>
          </a:p>
          <a:p>
            <a:pPr lvl="0" fontAlgn="base"/>
            <a:r>
              <a:rPr lang="af-ZA" dirty="0">
                <a:effectLst>
                  <a:outerShdw sx="0" sy="0">
                    <a:srgbClr val="000000"/>
                  </a:outerShdw>
                </a:effectLst>
              </a:rPr>
              <a:t>Ouderdomsgroep</a:t>
            </a:r>
            <a:endParaRPr lang="en-ZA" dirty="0">
              <a:effectLst>
                <a:outerShdw sx="0" sy="0">
                  <a:srgbClr val="000000"/>
                </a:outerShdw>
              </a:effectLst>
            </a:endParaRPr>
          </a:p>
          <a:p>
            <a:pPr lvl="0" fontAlgn="base"/>
            <a:r>
              <a:rPr lang="af-ZA" dirty="0">
                <a:effectLst>
                  <a:outerShdw sx="0" sy="0">
                    <a:srgbClr val="000000"/>
                  </a:outerShdw>
                </a:effectLst>
              </a:rPr>
              <a:t>Kommunikasievaardighede</a:t>
            </a:r>
            <a:endParaRPr lang="en-ZA" dirty="0">
              <a:effectLst>
                <a:outerShdw sx="0" sy="0">
                  <a:srgbClr val="000000"/>
                </a:outerShdw>
              </a:effectLst>
            </a:endParaRPr>
          </a:p>
          <a:p>
            <a:pPr lvl="0" fontAlgn="base"/>
            <a:r>
              <a:rPr lang="af-ZA" dirty="0">
                <a:effectLst>
                  <a:outerShdw sx="0" sy="0">
                    <a:srgbClr val="000000"/>
                  </a:outerShdw>
                </a:effectLst>
              </a:rPr>
              <a:t>Belangstellings</a:t>
            </a:r>
            <a:endParaRPr lang="en-ZA" dirty="0">
              <a:effectLst>
                <a:outerShdw sx="0" sy="0">
                  <a:srgbClr val="000000"/>
                </a:outerShdw>
              </a:effectLst>
            </a:endParaRPr>
          </a:p>
          <a:p>
            <a:pPr lvl="0" fontAlgn="base"/>
            <a:r>
              <a:rPr lang="af-ZA" dirty="0">
                <a:effectLst>
                  <a:outerShdw sx="0" sy="0">
                    <a:srgbClr val="000000"/>
                  </a:outerShdw>
                </a:effectLst>
              </a:rPr>
              <a:t>Professionele status</a:t>
            </a:r>
            <a:endParaRPr lang="en-ZA" dirty="0">
              <a:effectLst>
                <a:outerShdw sx="0" sy="0">
                  <a:srgbClr val="000000"/>
                </a:outerShdw>
              </a:effectLst>
            </a:endParaRPr>
          </a:p>
          <a:p>
            <a:pPr marL="0" indent="0">
              <a:buNone/>
            </a:pPr>
            <a:endParaRPr lang="nl-NL" dirty="0"/>
          </a:p>
          <a:p>
            <a:pPr marL="0" indent="0">
              <a:buNone/>
            </a:pPr>
            <a:endParaRPr lang="en-ZA" dirty="0"/>
          </a:p>
        </p:txBody>
      </p:sp>
    </p:spTree>
    <p:extLst>
      <p:ext uri="{BB962C8B-B14F-4D97-AF65-F5344CB8AC3E}">
        <p14:creationId xmlns:p14="http://schemas.microsoft.com/office/powerpoint/2010/main" val="38549226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Sinskonstruksie</a:t>
            </a:r>
            <a:endParaRPr lang="en-ZA" b="1" dirty="0"/>
          </a:p>
          <a:p>
            <a:pPr marL="0" indent="0">
              <a:buNone/>
            </a:pPr>
            <a:r>
              <a:rPr lang="af-ZA" dirty="0"/>
              <a:t> </a:t>
            </a:r>
            <a:endParaRPr lang="en-ZA" dirty="0"/>
          </a:p>
          <a:p>
            <a:r>
              <a:rPr lang="af-ZA" dirty="0"/>
              <a:t>Sinne word saamgevoeg om paragrawe te vorm.</a:t>
            </a:r>
            <a:endParaRPr lang="en-ZA" dirty="0"/>
          </a:p>
          <a:p>
            <a:pPr marL="0" indent="0">
              <a:buNone/>
            </a:pPr>
            <a:r>
              <a:rPr lang="af-ZA" dirty="0"/>
              <a:t> </a:t>
            </a:r>
            <a:endParaRPr lang="en-ZA" dirty="0"/>
          </a:p>
          <a:p>
            <a:r>
              <a:rPr lang="af-ZA" dirty="0"/>
              <a:t>Die definisie van ‘n sin is dat dit ‘n onderwerp en ‘n werkwoord het. Daar mag ook ‘n voorwerp wees, maar dis nie nodsaaklik nie. ‘n Sin moet ‘n volledige idee oordra. Sinskonstruksie word ook sintaksis genoem, want beteken die korrekte strukturering van sinne.</a:t>
            </a:r>
            <a:endParaRPr lang="en-ZA" dirty="0"/>
          </a:p>
          <a:p>
            <a:pPr marL="0" indent="0">
              <a:buNone/>
            </a:pPr>
            <a:endParaRPr lang="nl-NL" dirty="0"/>
          </a:p>
          <a:p>
            <a:pPr marL="0" indent="0">
              <a:buNone/>
            </a:pPr>
            <a:endParaRPr lang="en-ZA" dirty="0"/>
          </a:p>
        </p:txBody>
      </p:sp>
    </p:spTree>
    <p:extLst>
      <p:ext uri="{BB962C8B-B14F-4D97-AF65-F5344CB8AC3E}">
        <p14:creationId xmlns:p14="http://schemas.microsoft.com/office/powerpoint/2010/main" val="37542430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106</a:t>
            </a:fld>
            <a:endParaRPr lang="en-ZA" dirty="0"/>
          </a:p>
        </p:txBody>
      </p:sp>
      <p:pic>
        <p:nvPicPr>
          <p:cNvPr id="5" name="Picture 4"/>
          <p:cNvPicPr>
            <a:picLocks noChangeAspect="1"/>
          </p:cNvPicPr>
          <p:nvPr/>
        </p:nvPicPr>
        <p:blipFill>
          <a:blip r:embed="rId2"/>
          <a:stretch>
            <a:fillRect/>
          </a:stretch>
        </p:blipFill>
        <p:spPr>
          <a:xfrm>
            <a:off x="146304" y="1182452"/>
            <a:ext cx="8801100" cy="4846881"/>
          </a:xfrm>
          <a:prstGeom prst="rect">
            <a:avLst/>
          </a:prstGeom>
        </p:spPr>
      </p:pic>
    </p:spTree>
    <p:extLst>
      <p:ext uri="{BB962C8B-B14F-4D97-AF65-F5344CB8AC3E}">
        <p14:creationId xmlns:p14="http://schemas.microsoft.com/office/powerpoint/2010/main" val="29627835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Rectangle 3"/>
          <p:cNvSpPr/>
          <p:nvPr/>
        </p:nvSpPr>
        <p:spPr>
          <a:xfrm>
            <a:off x="603504" y="1001486"/>
            <a:ext cx="7820112" cy="4524315"/>
          </a:xfrm>
          <a:prstGeom prst="rect">
            <a:avLst/>
          </a:prstGeom>
        </p:spPr>
        <p:txBody>
          <a:bodyPr wrap="square">
            <a:spAutoFit/>
          </a:bodyPr>
          <a:lstStyle/>
          <a:p>
            <a:r>
              <a:rPr lang="nl-NL" sz="2400" b="1" dirty="0"/>
              <a:t>Lengte van Sinne</a:t>
            </a:r>
          </a:p>
          <a:p>
            <a:endParaRPr lang="nl-NL" sz="2400" dirty="0"/>
          </a:p>
          <a:p>
            <a:r>
              <a:rPr lang="nl-NL" sz="2400" b="1" dirty="0"/>
              <a:t>Die volgende drie wenke sal jou help om jou skryfwerk te verbeter deur sinne van verskillende lengte te gebruik:</a:t>
            </a:r>
          </a:p>
          <a:p>
            <a:endParaRPr lang="nl-NL" sz="2400" dirty="0"/>
          </a:p>
          <a:p>
            <a:r>
              <a:rPr lang="nl-NL" sz="2400" dirty="0"/>
              <a:t>1. Moenie lang sinne gebruik nie. Die rede hiervoor is;</a:t>
            </a:r>
          </a:p>
          <a:p>
            <a:r>
              <a:rPr lang="nl-NL" sz="2400" dirty="0"/>
              <a:t>•hulle is vermoeiend om te lees: teen die tyd dat die lesers by die einde van die sin uitgekom het, het hulle heelwaarskynlik vergeet wat die onderwerp/werkwoord/doel van die sin is</a:t>
            </a:r>
          </a:p>
          <a:p>
            <a:r>
              <a:rPr lang="nl-NL" sz="2400" dirty="0"/>
              <a:t>•maak seker dat geen enkele sin langer as 20 woorde is nie; indien wel, oorweeg dit om dit sin op te breek in twee of drie korter sinne</a:t>
            </a:r>
          </a:p>
        </p:txBody>
      </p:sp>
    </p:spTree>
    <p:extLst>
      <p:ext uri="{BB962C8B-B14F-4D97-AF65-F5344CB8AC3E}">
        <p14:creationId xmlns:p14="http://schemas.microsoft.com/office/powerpoint/2010/main" val="2051718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Rectangle 3"/>
          <p:cNvSpPr/>
          <p:nvPr/>
        </p:nvSpPr>
        <p:spPr>
          <a:xfrm>
            <a:off x="603504" y="1001486"/>
            <a:ext cx="7820112" cy="4154984"/>
          </a:xfrm>
          <a:prstGeom prst="rect">
            <a:avLst/>
          </a:prstGeom>
        </p:spPr>
        <p:txBody>
          <a:bodyPr wrap="square">
            <a:spAutoFit/>
          </a:bodyPr>
          <a:lstStyle/>
          <a:p>
            <a:pPr lvl="0"/>
            <a:r>
              <a:rPr lang="af-ZA" sz="2400" dirty="0"/>
              <a:t>2.Wissel die lengte van sinne af. As al die sinne dieselfde lengte is, gaan die skryfwerk baie vinnig baie vervelig raak. Goeie skryfwerk benodig kort sinne, langer sinne (maar nie te lank nie), medium-lengte sinne en baie kort sinne.</a:t>
            </a:r>
          </a:p>
          <a:p>
            <a:pPr lvl="0"/>
            <a:endParaRPr lang="en-ZA" sz="2400" dirty="0"/>
          </a:p>
          <a:p>
            <a:pPr lvl="0"/>
            <a:r>
              <a:rPr lang="af-ZA" sz="2400" dirty="0"/>
              <a:t>3.Sinfragmente is goed; om die waarheid te sê hulle kan beskou word as lewensredders. Sulke fragmente stel jou instaat om die lengtes van jou sinne af te wissel. Dit kan ook help om gesprekstyl na te boots, aangesien mense dikwels in sinfragmente praat. Wanneer jy dus sinfragmente gebruik kry mense die indruk dat jy met hulle “gesels”.</a:t>
            </a:r>
            <a:endParaRPr lang="en-ZA" sz="2400" dirty="0"/>
          </a:p>
        </p:txBody>
      </p:sp>
    </p:spTree>
    <p:extLst>
      <p:ext uri="{BB962C8B-B14F-4D97-AF65-F5344CB8AC3E}">
        <p14:creationId xmlns:p14="http://schemas.microsoft.com/office/powerpoint/2010/main" val="17230555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Rectangle 3"/>
          <p:cNvSpPr/>
          <p:nvPr/>
        </p:nvSpPr>
        <p:spPr>
          <a:xfrm>
            <a:off x="603504" y="1001486"/>
            <a:ext cx="7820112" cy="2308324"/>
          </a:xfrm>
          <a:prstGeom prst="rect">
            <a:avLst/>
          </a:prstGeom>
        </p:spPr>
        <p:txBody>
          <a:bodyPr wrap="square">
            <a:spAutoFit/>
          </a:bodyPr>
          <a:lstStyle/>
          <a:p>
            <a:r>
              <a:rPr lang="af-ZA" sz="2400" b="1" dirty="0"/>
              <a:t>Korrekte Gebruik van Tyd</a:t>
            </a:r>
            <a:endParaRPr lang="en-ZA" sz="2400" b="1" dirty="0"/>
          </a:p>
          <a:p>
            <a:r>
              <a:rPr lang="af-ZA" sz="2400" dirty="0"/>
              <a:t> </a:t>
            </a:r>
            <a:endParaRPr lang="en-ZA" sz="2400" dirty="0"/>
          </a:p>
          <a:p>
            <a:r>
              <a:rPr lang="af-ZA" sz="2400" dirty="0"/>
              <a:t>Tye word gevorm deur of die werkwoord te verander, of ‘n hulpwerkwoord by te voeg. Daar is verlede tyd, teenwoordige tyd en toekomstige tyd.</a:t>
            </a:r>
            <a:endParaRPr lang="en-ZA" sz="2400" dirty="0"/>
          </a:p>
          <a:p>
            <a:pPr lvl="0"/>
            <a:endParaRPr lang="en-ZA" sz="2400" dirty="0"/>
          </a:p>
        </p:txBody>
      </p:sp>
      <p:pic>
        <p:nvPicPr>
          <p:cNvPr id="5" name="Picture 4"/>
          <p:cNvPicPr>
            <a:picLocks noChangeAspect="1"/>
          </p:cNvPicPr>
          <p:nvPr/>
        </p:nvPicPr>
        <p:blipFill>
          <a:blip r:embed="rId2"/>
          <a:stretch>
            <a:fillRect/>
          </a:stretch>
        </p:blipFill>
        <p:spPr>
          <a:xfrm>
            <a:off x="374904" y="2884133"/>
            <a:ext cx="8514941" cy="3326167"/>
          </a:xfrm>
          <a:prstGeom prst="rect">
            <a:avLst/>
          </a:prstGeom>
        </p:spPr>
      </p:pic>
    </p:spTree>
    <p:extLst>
      <p:ext uri="{BB962C8B-B14F-4D97-AF65-F5344CB8AC3E}">
        <p14:creationId xmlns:p14="http://schemas.microsoft.com/office/powerpoint/2010/main" val="10493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Rectangle 3"/>
          <p:cNvSpPr/>
          <p:nvPr/>
        </p:nvSpPr>
        <p:spPr>
          <a:xfrm>
            <a:off x="603504" y="1001486"/>
            <a:ext cx="7820112" cy="3477875"/>
          </a:xfrm>
          <a:prstGeom prst="rect">
            <a:avLst/>
          </a:prstGeom>
        </p:spPr>
        <p:txBody>
          <a:bodyPr wrap="square">
            <a:spAutoFit/>
          </a:bodyPr>
          <a:lstStyle/>
          <a:p>
            <a:r>
              <a:rPr lang="af-ZA" sz="2400" b="1" dirty="0"/>
              <a:t>Hoofletters</a:t>
            </a:r>
            <a:endParaRPr lang="en-ZA" sz="2400" b="1" dirty="0"/>
          </a:p>
          <a:p>
            <a:r>
              <a:rPr lang="af-ZA" sz="2400" dirty="0"/>
              <a:t> </a:t>
            </a:r>
            <a:endParaRPr lang="en-ZA" sz="2400" dirty="0"/>
          </a:p>
          <a:p>
            <a:r>
              <a:rPr lang="af-ZA" sz="2000" dirty="0"/>
              <a:t>Gebruik hoofletters net vir die eerste woord in ‘n sin, name van mense, plekke,dorpe, riviere, ens., en ook vir sommige akronieme soos SAUK, VIGS, ens. Dit word ook vir alle vorme van godheid gebruik. Hoofletters word vir geen ander woorde gebruik nie, al is die woord ook hoe belangrik en moet dit beklemtoon word.</a:t>
            </a:r>
            <a:endParaRPr lang="en-ZA" sz="2000" dirty="0"/>
          </a:p>
          <a:p>
            <a:br>
              <a:rPr lang="af-ZA" sz="2400" dirty="0"/>
            </a:br>
            <a:r>
              <a:rPr lang="af-ZA" sz="2400" dirty="0"/>
              <a:t> </a:t>
            </a:r>
            <a:endParaRPr lang="en-ZA" sz="2400" dirty="0"/>
          </a:p>
          <a:p>
            <a:pPr lvl="0"/>
            <a:endParaRPr lang="en-ZA" sz="2400" dirty="0"/>
          </a:p>
        </p:txBody>
      </p:sp>
      <p:pic>
        <p:nvPicPr>
          <p:cNvPr id="6" name="Picture 5"/>
          <p:cNvPicPr>
            <a:picLocks noChangeAspect="1"/>
          </p:cNvPicPr>
          <p:nvPr/>
        </p:nvPicPr>
        <p:blipFill>
          <a:blip r:embed="rId2"/>
          <a:stretch>
            <a:fillRect/>
          </a:stretch>
        </p:blipFill>
        <p:spPr>
          <a:xfrm>
            <a:off x="374904" y="3349082"/>
            <a:ext cx="8629650" cy="2861218"/>
          </a:xfrm>
          <a:prstGeom prst="rect">
            <a:avLst/>
          </a:prstGeom>
        </p:spPr>
      </p:pic>
    </p:spTree>
    <p:extLst>
      <p:ext uri="{BB962C8B-B14F-4D97-AF65-F5344CB8AC3E}">
        <p14:creationId xmlns:p14="http://schemas.microsoft.com/office/powerpoint/2010/main" val="19623458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2021"/>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Rectangle 3"/>
          <p:cNvSpPr/>
          <p:nvPr/>
        </p:nvSpPr>
        <p:spPr>
          <a:xfrm>
            <a:off x="603504" y="808869"/>
            <a:ext cx="7820112" cy="3046988"/>
          </a:xfrm>
          <a:prstGeom prst="rect">
            <a:avLst/>
          </a:prstGeom>
        </p:spPr>
        <p:txBody>
          <a:bodyPr wrap="square">
            <a:spAutoFit/>
          </a:bodyPr>
          <a:lstStyle/>
          <a:p>
            <a:r>
              <a:rPr lang="af-ZA" sz="2000" b="1" dirty="0"/>
              <a:t>Leestekens</a:t>
            </a:r>
            <a:endParaRPr lang="en-ZA" sz="2000" b="1" dirty="0"/>
          </a:p>
          <a:p>
            <a:r>
              <a:rPr lang="af-ZA" sz="2000" dirty="0"/>
              <a:t> </a:t>
            </a:r>
            <a:endParaRPr lang="en-ZA" sz="2000" dirty="0"/>
          </a:p>
          <a:p>
            <a:r>
              <a:rPr lang="af-ZA" sz="2000" dirty="0"/>
              <a:t>Leestekens is die versameling van simbole of merke, elk met ‘n hoogs-gespesialiseerde funsie, wat gebruik word om ‘n geskrewe stuk meer leesbaar te maak. </a:t>
            </a:r>
          </a:p>
          <a:p>
            <a:endParaRPr lang="af-ZA" sz="2000" dirty="0"/>
          </a:p>
          <a:p>
            <a:br>
              <a:rPr lang="af-ZA" sz="2400" dirty="0"/>
            </a:br>
            <a:r>
              <a:rPr lang="af-ZA" sz="2400" dirty="0"/>
              <a:t> </a:t>
            </a:r>
            <a:endParaRPr lang="en-ZA" sz="2400" dirty="0"/>
          </a:p>
          <a:p>
            <a:pPr lvl="0"/>
            <a:endParaRPr lang="en-ZA" sz="2400" dirty="0"/>
          </a:p>
        </p:txBody>
      </p:sp>
    </p:spTree>
    <p:extLst>
      <p:ext uri="{BB962C8B-B14F-4D97-AF65-F5344CB8AC3E}">
        <p14:creationId xmlns:p14="http://schemas.microsoft.com/office/powerpoint/2010/main" val="11387194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2021"/>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Rectangle 3"/>
          <p:cNvSpPr/>
          <p:nvPr/>
        </p:nvSpPr>
        <p:spPr>
          <a:xfrm>
            <a:off x="603504" y="808869"/>
            <a:ext cx="7820112" cy="1200329"/>
          </a:xfrm>
          <a:prstGeom prst="rect">
            <a:avLst/>
          </a:prstGeom>
        </p:spPr>
        <p:txBody>
          <a:bodyPr wrap="square">
            <a:spAutoFit/>
          </a:bodyPr>
          <a:lstStyle/>
          <a:p>
            <a:br>
              <a:rPr lang="af-ZA" sz="2400" dirty="0"/>
            </a:br>
            <a:r>
              <a:rPr lang="af-ZA" sz="2400" dirty="0"/>
              <a:t> </a:t>
            </a:r>
            <a:endParaRPr lang="en-ZA" sz="2400" dirty="0"/>
          </a:p>
          <a:p>
            <a:pPr lvl="0"/>
            <a:endParaRPr lang="en-ZA" sz="2400" dirty="0"/>
          </a:p>
        </p:txBody>
      </p:sp>
      <p:sp>
        <p:nvSpPr>
          <p:cNvPr id="6" name="Rectangle 5"/>
          <p:cNvSpPr/>
          <p:nvPr/>
        </p:nvSpPr>
        <p:spPr>
          <a:xfrm>
            <a:off x="467544" y="891941"/>
            <a:ext cx="3743589" cy="400110"/>
          </a:xfrm>
          <a:prstGeom prst="rect">
            <a:avLst/>
          </a:prstGeom>
        </p:spPr>
        <p:txBody>
          <a:bodyPr wrap="none">
            <a:spAutoFit/>
          </a:bodyPr>
          <a:lstStyle/>
          <a:p>
            <a:r>
              <a:rPr lang="nl-NL" sz="2000" b="1" dirty="0"/>
              <a:t>Die mees algemene leestekens is:</a:t>
            </a:r>
          </a:p>
        </p:txBody>
      </p:sp>
      <p:graphicFrame>
        <p:nvGraphicFramePr>
          <p:cNvPr id="7" name="Table 6"/>
          <p:cNvGraphicFramePr>
            <a:graphicFrameLocks noGrp="1"/>
          </p:cNvGraphicFramePr>
          <p:nvPr>
            <p:extLst>
              <p:ext uri="{D42A27DB-BD31-4B8C-83A1-F6EECF244321}">
                <p14:modId xmlns:p14="http://schemas.microsoft.com/office/powerpoint/2010/main" val="3484260749"/>
              </p:ext>
            </p:extLst>
          </p:nvPr>
        </p:nvGraphicFramePr>
        <p:xfrm>
          <a:off x="603504" y="1318260"/>
          <a:ext cx="8083296" cy="5120640"/>
        </p:xfrm>
        <a:graphic>
          <a:graphicData uri="http://schemas.openxmlformats.org/drawingml/2006/table">
            <a:tbl>
              <a:tblPr firstRow="1" firstCol="1" bandRow="1">
                <a:tableStyleId>{5C22544A-7EE6-4342-B048-85BDC9FD1C3A}</a:tableStyleId>
              </a:tblPr>
              <a:tblGrid>
                <a:gridCol w="2726254">
                  <a:extLst>
                    <a:ext uri="{9D8B030D-6E8A-4147-A177-3AD203B41FA5}">
                      <a16:colId xmlns:a16="http://schemas.microsoft.com/office/drawing/2014/main" val="20000"/>
                    </a:ext>
                  </a:extLst>
                </a:gridCol>
                <a:gridCol w="1317084">
                  <a:extLst>
                    <a:ext uri="{9D8B030D-6E8A-4147-A177-3AD203B41FA5}">
                      <a16:colId xmlns:a16="http://schemas.microsoft.com/office/drawing/2014/main" val="20001"/>
                    </a:ext>
                  </a:extLst>
                </a:gridCol>
                <a:gridCol w="4039958">
                  <a:extLst>
                    <a:ext uri="{9D8B030D-6E8A-4147-A177-3AD203B41FA5}">
                      <a16:colId xmlns:a16="http://schemas.microsoft.com/office/drawing/2014/main" val="20002"/>
                    </a:ext>
                  </a:extLst>
                </a:gridCol>
              </a:tblGrid>
              <a:tr h="113357">
                <a:tc>
                  <a:txBody>
                    <a:bodyPr/>
                    <a:lstStyle/>
                    <a:p>
                      <a:pPr>
                        <a:lnSpc>
                          <a:spcPct val="150000"/>
                        </a:lnSpc>
                        <a:spcAft>
                          <a:spcPts val="0"/>
                        </a:spcAft>
                      </a:pPr>
                      <a:r>
                        <a:rPr lang="af-ZA" sz="1600" dirty="0">
                          <a:effectLst/>
                        </a:rPr>
                        <a:t>Naam van Leesteken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50000"/>
                        </a:lnSpc>
                        <a:spcAft>
                          <a:spcPts val="0"/>
                        </a:spcAft>
                      </a:pPr>
                      <a:r>
                        <a:rPr lang="af-ZA" sz="1600" dirty="0">
                          <a:effectLst/>
                        </a:rPr>
                        <a:t>Merk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nSpc>
                          <a:spcPct val="150000"/>
                        </a:lnSpc>
                        <a:spcAft>
                          <a:spcPts val="0"/>
                        </a:spcAft>
                      </a:pPr>
                      <a:r>
                        <a:rPr lang="af-ZA" sz="1000" dirty="0">
                          <a:effectLst/>
                        </a:rPr>
                        <a:t>Gebruik</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10000"/>
                  </a:ext>
                </a:extLst>
              </a:tr>
              <a:tr h="0">
                <a:tc>
                  <a:txBody>
                    <a:bodyPr/>
                    <a:lstStyle/>
                    <a:p>
                      <a:pPr>
                        <a:lnSpc>
                          <a:spcPct val="150000"/>
                        </a:lnSpc>
                        <a:spcAft>
                          <a:spcPts val="0"/>
                        </a:spcAft>
                      </a:pPr>
                      <a:r>
                        <a:rPr lang="af-ZA" sz="1600" dirty="0">
                          <a:effectLst/>
                        </a:rPr>
                        <a:t>Punt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50000"/>
                        </a:lnSpc>
                        <a:spcAft>
                          <a:spcPts val="0"/>
                        </a:spcAft>
                      </a:pPr>
                      <a:r>
                        <a:rPr lang="af-ZA" sz="3200">
                          <a:effectLst/>
                        </a:rPr>
                        <a:t>.</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dirty="0">
                          <a:effectLst/>
                        </a:rPr>
                        <a:t>Om die einde van ‘n sin aan te dui, asook by afkortings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af-ZA" sz="1600">
                          <a:effectLst/>
                        </a:rPr>
                        <a:t>Komma</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50000"/>
                        </a:lnSpc>
                        <a:spcAft>
                          <a:spcPts val="0"/>
                        </a:spcAft>
                      </a:pPr>
                      <a:r>
                        <a:rPr lang="af-ZA" sz="3200">
                          <a:effectLst/>
                        </a:rPr>
                        <a:t>,</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a:effectLst/>
                        </a:rPr>
                        <a:t>Om dele van ‘n sin te skei; om items in ‘n lys te skei</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af-ZA" sz="1600">
                          <a:effectLst/>
                        </a:rPr>
                        <a:t>Kommapunt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50000"/>
                        </a:lnSpc>
                        <a:spcAft>
                          <a:spcPts val="0"/>
                        </a:spcAft>
                      </a:pPr>
                      <a:r>
                        <a:rPr lang="af-ZA" sz="3200">
                          <a:effectLst/>
                        </a:rPr>
                        <a:t>;</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a:effectLst/>
                        </a:rPr>
                        <a:t>Om dele van ‘n sin te skei; om items in ‘n lys wat uit ‘n aantal woorde bestaan te skei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nSpc>
                          <a:spcPct val="150000"/>
                        </a:lnSpc>
                        <a:spcAft>
                          <a:spcPts val="0"/>
                        </a:spcAft>
                      </a:pPr>
                      <a:r>
                        <a:rPr lang="af-ZA" sz="1600">
                          <a:effectLst/>
                        </a:rPr>
                        <a:t>Dubbelpunt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50000"/>
                        </a:lnSpc>
                        <a:spcAft>
                          <a:spcPts val="0"/>
                        </a:spcAft>
                      </a:pPr>
                      <a:r>
                        <a:rPr lang="af-ZA" sz="3200">
                          <a:effectLst/>
                        </a:rPr>
                        <a:t>:</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a:effectLst/>
                        </a:rPr>
                        <a:t>Om aan te dui dat ‘n lys volg, of voor direkte rede.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0">
                <a:tc>
                  <a:txBody>
                    <a:bodyPr/>
                    <a:lstStyle/>
                    <a:p>
                      <a:pPr>
                        <a:lnSpc>
                          <a:spcPct val="150000"/>
                        </a:lnSpc>
                        <a:spcAft>
                          <a:spcPts val="0"/>
                        </a:spcAft>
                      </a:pPr>
                      <a:r>
                        <a:rPr lang="af-ZA" sz="1600">
                          <a:effectLst/>
                        </a:rPr>
                        <a:t>Vraagteken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50000"/>
                        </a:lnSpc>
                        <a:spcAft>
                          <a:spcPts val="0"/>
                        </a:spcAft>
                      </a:pPr>
                      <a:r>
                        <a:rPr lang="af-ZA" sz="3200">
                          <a:effectLst/>
                        </a:rPr>
                        <a:t>?</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a:effectLst/>
                        </a:rPr>
                        <a:t>Om aan te dui dat ‘n vraag gevra is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r h="0">
                <a:tc>
                  <a:txBody>
                    <a:bodyPr/>
                    <a:lstStyle/>
                    <a:p>
                      <a:pPr>
                        <a:lnSpc>
                          <a:spcPct val="150000"/>
                        </a:lnSpc>
                        <a:spcAft>
                          <a:spcPts val="0"/>
                        </a:spcAft>
                      </a:pPr>
                      <a:r>
                        <a:rPr lang="af-ZA" sz="1600" dirty="0">
                          <a:effectLst/>
                        </a:rPr>
                        <a:t>Uitroepteken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50000"/>
                        </a:lnSpc>
                        <a:spcAft>
                          <a:spcPts val="0"/>
                        </a:spcAft>
                      </a:pPr>
                      <a:r>
                        <a:rPr lang="af-ZA" sz="3200" dirty="0">
                          <a:effectLst/>
                        </a:rPr>
                        <a:t>!</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dirty="0">
                          <a:effectLst/>
                        </a:rPr>
                        <a:t>Om iets baie belangrik aan te dui, of dat die spreker in direkte rede skree of baie opgewonde is oor iets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01465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2021"/>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Rectangle 3"/>
          <p:cNvSpPr/>
          <p:nvPr/>
        </p:nvSpPr>
        <p:spPr>
          <a:xfrm>
            <a:off x="603504" y="808869"/>
            <a:ext cx="7820112" cy="1200329"/>
          </a:xfrm>
          <a:prstGeom prst="rect">
            <a:avLst/>
          </a:prstGeom>
        </p:spPr>
        <p:txBody>
          <a:bodyPr wrap="square">
            <a:spAutoFit/>
          </a:bodyPr>
          <a:lstStyle/>
          <a:p>
            <a:br>
              <a:rPr lang="af-ZA" sz="2400" dirty="0"/>
            </a:br>
            <a:r>
              <a:rPr lang="af-ZA" sz="2400" dirty="0"/>
              <a:t> </a:t>
            </a:r>
            <a:endParaRPr lang="en-ZA" sz="2400" dirty="0"/>
          </a:p>
          <a:p>
            <a:pPr lvl="0"/>
            <a:endParaRPr lang="en-ZA" sz="2400" dirty="0"/>
          </a:p>
        </p:txBody>
      </p:sp>
      <p:sp>
        <p:nvSpPr>
          <p:cNvPr id="6" name="Rectangle 5"/>
          <p:cNvSpPr/>
          <p:nvPr/>
        </p:nvSpPr>
        <p:spPr>
          <a:xfrm>
            <a:off x="441602" y="1008923"/>
            <a:ext cx="3743589" cy="400110"/>
          </a:xfrm>
          <a:prstGeom prst="rect">
            <a:avLst/>
          </a:prstGeom>
        </p:spPr>
        <p:txBody>
          <a:bodyPr wrap="none">
            <a:spAutoFit/>
          </a:bodyPr>
          <a:lstStyle/>
          <a:p>
            <a:r>
              <a:rPr lang="nl-NL" sz="2000" b="1" dirty="0"/>
              <a:t>Die mees algemene leestekens is:</a:t>
            </a:r>
          </a:p>
        </p:txBody>
      </p:sp>
      <p:graphicFrame>
        <p:nvGraphicFramePr>
          <p:cNvPr id="7" name="Table 6"/>
          <p:cNvGraphicFramePr>
            <a:graphicFrameLocks noGrp="1"/>
          </p:cNvGraphicFramePr>
          <p:nvPr>
            <p:extLst>
              <p:ext uri="{D42A27DB-BD31-4B8C-83A1-F6EECF244321}">
                <p14:modId xmlns:p14="http://schemas.microsoft.com/office/powerpoint/2010/main" val="2401340326"/>
              </p:ext>
            </p:extLst>
          </p:nvPr>
        </p:nvGraphicFramePr>
        <p:xfrm>
          <a:off x="467544" y="1531683"/>
          <a:ext cx="8219256" cy="4754880"/>
        </p:xfrm>
        <a:graphic>
          <a:graphicData uri="http://schemas.openxmlformats.org/drawingml/2006/table">
            <a:tbl>
              <a:tblPr firstRow="1" firstCol="1" bandRow="1">
                <a:tableStyleId>{5C22544A-7EE6-4342-B048-85BDC9FD1C3A}</a:tableStyleId>
              </a:tblPr>
              <a:tblGrid>
                <a:gridCol w="2772109">
                  <a:extLst>
                    <a:ext uri="{9D8B030D-6E8A-4147-A177-3AD203B41FA5}">
                      <a16:colId xmlns:a16="http://schemas.microsoft.com/office/drawing/2014/main" val="20000"/>
                    </a:ext>
                  </a:extLst>
                </a:gridCol>
                <a:gridCol w="1339237">
                  <a:extLst>
                    <a:ext uri="{9D8B030D-6E8A-4147-A177-3AD203B41FA5}">
                      <a16:colId xmlns:a16="http://schemas.microsoft.com/office/drawing/2014/main" val="20001"/>
                    </a:ext>
                  </a:extLst>
                </a:gridCol>
                <a:gridCol w="4107910">
                  <a:extLst>
                    <a:ext uri="{9D8B030D-6E8A-4147-A177-3AD203B41FA5}">
                      <a16:colId xmlns:a16="http://schemas.microsoft.com/office/drawing/2014/main" val="20002"/>
                    </a:ext>
                  </a:extLst>
                </a:gridCol>
              </a:tblGrid>
              <a:tr h="0">
                <a:tc>
                  <a:txBody>
                    <a:bodyPr/>
                    <a:lstStyle/>
                    <a:p>
                      <a:pPr>
                        <a:lnSpc>
                          <a:spcPct val="150000"/>
                        </a:lnSpc>
                        <a:spcAft>
                          <a:spcPts val="0"/>
                        </a:spcAft>
                      </a:pPr>
                      <a:r>
                        <a:rPr lang="af-ZA" sz="1600" dirty="0">
                          <a:effectLst/>
                        </a:rPr>
                        <a:t>Aanhalingsteken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af-ZA" sz="1600" dirty="0">
                          <a:effectLst/>
                        </a:rPr>
                        <a:t>“ “ OF ‘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af-ZA" sz="1600" dirty="0">
                          <a:effectLst/>
                        </a:rPr>
                        <a:t>Om ‘n aanhaling of direkte rede aan te dui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0">
                <a:tc>
                  <a:txBody>
                    <a:bodyPr/>
                    <a:lstStyle/>
                    <a:p>
                      <a:pPr>
                        <a:lnSpc>
                          <a:spcPct val="150000"/>
                        </a:lnSpc>
                        <a:spcAft>
                          <a:spcPts val="0"/>
                        </a:spcAft>
                      </a:pPr>
                      <a:r>
                        <a:rPr lang="af-ZA" sz="1600" dirty="0">
                          <a:effectLst/>
                        </a:rPr>
                        <a:t>Afkappingsteken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af-ZA" sz="2400">
                          <a:effectLst/>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dirty="0">
                          <a:effectLst/>
                        </a:rPr>
                        <a:t>Die afkappingsteken word gebruik by meervoudsvorme op -s van naamwoorde</a:t>
                      </a:r>
                      <a:endParaRPr lang="en-ZA" sz="1600" dirty="0">
                        <a:effectLst/>
                      </a:endParaRPr>
                    </a:p>
                    <a:p>
                      <a:pPr>
                        <a:lnSpc>
                          <a:spcPct val="150000"/>
                        </a:lnSpc>
                        <a:spcAft>
                          <a:spcPts val="0"/>
                        </a:spcAft>
                      </a:pPr>
                      <a:r>
                        <a:rPr lang="af-ZA" sz="1600" dirty="0">
                          <a:effectLst/>
                        </a:rPr>
                        <a:t>en eiename wat op die vokaalletters i, o en u en op ’n lang, beklemtoonde a eindig. Jy moet dus skryf "kiwi's", "banjo's", "mugu's" en "pa's"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af-ZA" sz="1600" dirty="0">
                          <a:effectLst/>
                        </a:rPr>
                        <a:t>Aandagstreep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af-ZA" sz="2400">
                          <a:effectLst/>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a:effectLst/>
                        </a:rPr>
                        <a:t>Om ‘n pouse in die sin aan te dui, of om die leser se aandag te vestig dat iets baie belangrik volg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af-ZA" sz="1600" dirty="0">
                          <a:effectLst/>
                        </a:rPr>
                        <a:t>Hakies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af-ZA" sz="2400">
                          <a:effectLst/>
                        </a:rPr>
                        <a:t>() OR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a:effectLst/>
                        </a:rPr>
                        <a:t>Om ekstra inligting aan te dui</a:t>
                      </a:r>
                      <a:endParaRPr lang="en-ZA" sz="1600" dirty="0">
                        <a:effectLst/>
                      </a:endParaRPr>
                    </a:p>
                    <a:p>
                      <a:pPr>
                        <a:lnSpc>
                          <a:spcPct val="150000"/>
                        </a:lnSpc>
                        <a:spcAft>
                          <a:spcPts val="0"/>
                        </a:spcAft>
                      </a:pPr>
                      <a:r>
                        <a:rPr lang="af-ZA" sz="160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529593">
                <a:tc>
                  <a:txBody>
                    <a:bodyPr/>
                    <a:lstStyle/>
                    <a:p>
                      <a:pPr>
                        <a:lnSpc>
                          <a:spcPct val="150000"/>
                        </a:lnSpc>
                        <a:spcAft>
                          <a:spcPts val="0"/>
                        </a:spcAft>
                      </a:pPr>
                      <a:r>
                        <a:rPr lang="af-ZA" sz="1600" dirty="0">
                          <a:effectLst/>
                        </a:rPr>
                        <a:t>Ellipsis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af-ZA" sz="2400" dirty="0">
                          <a:effectLst/>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af-ZA" sz="1600" dirty="0">
                          <a:effectLst/>
                        </a:rPr>
                        <a:t>Om aan te dui dat ‘n gedeelte van ‘n aanhaling uitgelaat is.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20937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Organisatoriese Eienskappe van Teks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p:cNvSpPr>
            <a:spLocks noGrp="1"/>
          </p:cNvSpPr>
          <p:nvPr>
            <p:ph sz="quarter" idx="1"/>
          </p:nvPr>
        </p:nvSpPr>
        <p:spPr>
          <a:xfrm>
            <a:off x="467544" y="802484"/>
            <a:ext cx="8219256" cy="4680000"/>
          </a:xfrm>
        </p:spPr>
        <p:txBody>
          <a:bodyPr/>
          <a:lstStyle/>
          <a:p>
            <a:r>
              <a:rPr lang="af-ZA" sz="2000" dirty="0"/>
              <a:t>Alle vorms van geskrewe teks moet op ‘n aantal maniere georganiseer word. Goed georganiseerde teks is makliker om te lees en te verstaan.</a:t>
            </a:r>
          </a:p>
          <a:p>
            <a:pPr marL="0" indent="0">
              <a:buNone/>
            </a:pPr>
            <a:r>
              <a:rPr lang="af-ZA" sz="2000" b="1" dirty="0"/>
              <a:t>Die volgende tabel bevat ‘n aantal maniere waarop teks georganiseer kan word:</a:t>
            </a:r>
            <a:endParaRPr lang="en-ZA" sz="2000" b="1" dirty="0"/>
          </a:p>
          <a:p>
            <a:pPr marL="0" indent="0">
              <a:buNone/>
            </a:pPr>
            <a:endParaRPr lang="en-ZA"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250336504"/>
              </p:ext>
            </p:extLst>
          </p:nvPr>
        </p:nvGraphicFramePr>
        <p:xfrm>
          <a:off x="467544" y="2095500"/>
          <a:ext cx="7872839" cy="4114800"/>
        </p:xfrm>
        <a:graphic>
          <a:graphicData uri="http://schemas.openxmlformats.org/drawingml/2006/table">
            <a:tbl>
              <a:tblPr firstRow="1" firstCol="1" bandRow="1">
                <a:tableStyleId>{5C22544A-7EE6-4342-B048-85BDC9FD1C3A}</a:tableStyleId>
              </a:tblPr>
              <a:tblGrid>
                <a:gridCol w="3074934">
                  <a:extLst>
                    <a:ext uri="{9D8B030D-6E8A-4147-A177-3AD203B41FA5}">
                      <a16:colId xmlns:a16="http://schemas.microsoft.com/office/drawing/2014/main" val="20000"/>
                    </a:ext>
                  </a:extLst>
                </a:gridCol>
                <a:gridCol w="4797905">
                  <a:extLst>
                    <a:ext uri="{9D8B030D-6E8A-4147-A177-3AD203B41FA5}">
                      <a16:colId xmlns:a16="http://schemas.microsoft.com/office/drawing/2014/main" val="20001"/>
                    </a:ext>
                  </a:extLst>
                </a:gridCol>
              </a:tblGrid>
              <a:tr h="0">
                <a:tc>
                  <a:txBody>
                    <a:bodyPr/>
                    <a:lstStyle/>
                    <a:p>
                      <a:pPr algn="ctr">
                        <a:lnSpc>
                          <a:spcPct val="150000"/>
                        </a:lnSpc>
                        <a:spcAft>
                          <a:spcPts val="0"/>
                        </a:spcAft>
                      </a:pPr>
                      <a:r>
                        <a:rPr lang="en-US" sz="1800" dirty="0">
                          <a:effectLst/>
                        </a:rPr>
                        <a:t>Organisatoriese Eienskap</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n-US" sz="1800" dirty="0">
                          <a:effectLst/>
                        </a:rPr>
                        <a:t>Definisie / Gebruik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0">
                <a:tc>
                  <a:txBody>
                    <a:bodyPr/>
                    <a:lstStyle/>
                    <a:p>
                      <a:pPr>
                        <a:lnSpc>
                          <a:spcPct val="150000"/>
                        </a:lnSpc>
                        <a:spcAft>
                          <a:spcPts val="0"/>
                        </a:spcAft>
                      </a:pPr>
                      <a:r>
                        <a:rPr lang="en-US" sz="1800" dirty="0">
                          <a:effectLst/>
                        </a:rPr>
                        <a:t>Paragraaf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800" dirty="0">
                          <a:effectLst/>
                        </a:rPr>
                        <a:t>‘n Paragraaf is ‘n afdeling of seksie van skryfwerk wat gewoonlik uit ‘n aantal sinne bestaan wat oor een hoofonderwerp handel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en-US" sz="1800" dirty="0">
                          <a:effectLst/>
                        </a:rPr>
                        <a:t>Uitkoms verklaring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800" dirty="0">
                          <a:effectLst/>
                        </a:rPr>
                        <a:t>‘n Sin of twee wat uiteensit wat jou doel met ‘n geskrewe stuk is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en-US" sz="1800" dirty="0">
                          <a:effectLst/>
                        </a:rPr>
                        <a:t>Titel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800" dirty="0">
                          <a:effectLst/>
                        </a:rPr>
                        <a:t>Die naam van ‘n boek, prent, gedig, dokument.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nSpc>
                          <a:spcPct val="150000"/>
                        </a:lnSpc>
                        <a:spcAft>
                          <a:spcPts val="0"/>
                        </a:spcAft>
                      </a:pPr>
                      <a:r>
                        <a:rPr lang="en-US" sz="1800" dirty="0">
                          <a:effectLst/>
                        </a:rPr>
                        <a:t>Opskrif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800" dirty="0">
                          <a:effectLst/>
                        </a:rPr>
                        <a:t>‘n Woord of woorde wat bo-aan ‘n bladsy of gedeelte van ‘n boek verskyn as titel, bv. hoofstuk opskrifte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29910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Organisatoriese Eienskappe van Teks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p:cNvSpPr>
            <a:spLocks noGrp="1"/>
          </p:cNvSpPr>
          <p:nvPr>
            <p:ph sz="quarter" idx="1"/>
          </p:nvPr>
        </p:nvSpPr>
        <p:spPr>
          <a:xfrm>
            <a:off x="467544" y="802484"/>
            <a:ext cx="8219256" cy="4680000"/>
          </a:xfrm>
        </p:spPr>
        <p:txBody>
          <a:bodyPr/>
          <a:lstStyle/>
          <a:p>
            <a:pPr marL="0" indent="0">
              <a:buNone/>
            </a:pPr>
            <a:endParaRPr lang="en-ZA" b="1" dirty="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106916589"/>
              </p:ext>
            </p:extLst>
          </p:nvPr>
        </p:nvGraphicFramePr>
        <p:xfrm>
          <a:off x="844346" y="802483"/>
          <a:ext cx="7327197" cy="5119345"/>
        </p:xfrm>
        <a:graphic>
          <a:graphicData uri="http://schemas.openxmlformats.org/drawingml/2006/table">
            <a:tbl>
              <a:tblPr firstRow="1" firstCol="1" bandRow="1">
                <a:tableStyleId>{5C22544A-7EE6-4342-B048-85BDC9FD1C3A}</a:tableStyleId>
              </a:tblPr>
              <a:tblGrid>
                <a:gridCol w="2861820">
                  <a:extLst>
                    <a:ext uri="{9D8B030D-6E8A-4147-A177-3AD203B41FA5}">
                      <a16:colId xmlns:a16="http://schemas.microsoft.com/office/drawing/2014/main" val="20000"/>
                    </a:ext>
                  </a:extLst>
                </a:gridCol>
                <a:gridCol w="4465377">
                  <a:extLst>
                    <a:ext uri="{9D8B030D-6E8A-4147-A177-3AD203B41FA5}">
                      <a16:colId xmlns:a16="http://schemas.microsoft.com/office/drawing/2014/main" val="20001"/>
                    </a:ext>
                  </a:extLst>
                </a:gridCol>
              </a:tblGrid>
              <a:tr h="930790">
                <a:tc>
                  <a:txBody>
                    <a:bodyPr/>
                    <a:lstStyle/>
                    <a:p>
                      <a:pPr>
                        <a:lnSpc>
                          <a:spcPct val="150000"/>
                        </a:lnSpc>
                        <a:spcAft>
                          <a:spcPts val="0"/>
                        </a:spcAft>
                      </a:pPr>
                      <a:r>
                        <a:rPr lang="en-US" sz="1600" dirty="0">
                          <a:effectLst/>
                        </a:rPr>
                        <a:t>Inleiding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dirty="0">
                          <a:solidFill>
                            <a:schemeClr val="tx1"/>
                          </a:solidFill>
                          <a:effectLst/>
                        </a:rPr>
                        <a:t>Die eerste deel van bv. ‘n boek, artikel, toespraak, wat die algemene idee saamvat van wat gaan volg</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930790">
                <a:tc>
                  <a:txBody>
                    <a:bodyPr/>
                    <a:lstStyle/>
                    <a:p>
                      <a:pPr>
                        <a:lnSpc>
                          <a:spcPct val="150000"/>
                        </a:lnSpc>
                        <a:spcAft>
                          <a:spcPts val="0"/>
                        </a:spcAft>
                      </a:pPr>
                      <a:r>
                        <a:rPr lang="en-US" sz="1600" dirty="0">
                          <a:effectLst/>
                        </a:rPr>
                        <a:t>Slotsom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dirty="0">
                          <a:effectLst/>
                        </a:rPr>
                        <a:t>Die einde van bv. ‘n boek, artikel of toespraak waarin die hooftema opgesom en saamgevat word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930790">
                <a:tc>
                  <a:txBody>
                    <a:bodyPr/>
                    <a:lstStyle/>
                    <a:p>
                      <a:pPr>
                        <a:lnSpc>
                          <a:spcPct val="150000"/>
                        </a:lnSpc>
                        <a:spcAft>
                          <a:spcPts val="0"/>
                        </a:spcAft>
                      </a:pPr>
                      <a:r>
                        <a:rPr lang="en-US" sz="1600" dirty="0">
                          <a:effectLst/>
                        </a:rPr>
                        <a:t>Opsommings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dirty="0">
                          <a:effectLst/>
                        </a:rPr>
                        <a:t>‘n Verkorte gedeelte wat bestaan uit die hoofpunte van ‘n baie langer dokument, artikel, ens.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930790">
                <a:tc>
                  <a:txBody>
                    <a:bodyPr/>
                    <a:lstStyle/>
                    <a:p>
                      <a:pPr>
                        <a:lnSpc>
                          <a:spcPct val="150000"/>
                        </a:lnSpc>
                        <a:spcAft>
                          <a:spcPts val="0"/>
                        </a:spcAft>
                      </a:pPr>
                      <a:r>
                        <a:rPr lang="en-US" sz="1600" dirty="0">
                          <a:effectLst/>
                        </a:rPr>
                        <a:t>Hoofstuk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dirty="0">
                          <a:effectLst/>
                        </a:rPr>
                        <a:t>‘n Hoofgedeelte van ‘n boek, wat gewoonlik genommer is en ‘n titel bevat.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1396185">
                <a:tc>
                  <a:txBody>
                    <a:bodyPr/>
                    <a:lstStyle/>
                    <a:p>
                      <a:pPr>
                        <a:lnSpc>
                          <a:spcPct val="150000"/>
                        </a:lnSpc>
                        <a:spcAft>
                          <a:spcPts val="0"/>
                        </a:spcAft>
                      </a:pPr>
                      <a:r>
                        <a:rPr lang="en-US" sz="1600" dirty="0">
                          <a:effectLst/>
                        </a:rPr>
                        <a:t>Voorwoord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dirty="0">
                          <a:effectLst/>
                        </a:rPr>
                        <a:t>‘n Kort inleiding tot ‘n boek, wat voor in die boek gedruk word. Dit word gewoonlik geskryf deur ‘n ander persoon as die skrywer van die boek.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76921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Organisatoriese Eienskappe van Teks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p:cNvSpPr>
            <a:spLocks noGrp="1"/>
          </p:cNvSpPr>
          <p:nvPr>
            <p:ph sz="quarter" idx="1"/>
          </p:nvPr>
        </p:nvSpPr>
        <p:spPr>
          <a:xfrm>
            <a:off x="467544" y="802484"/>
            <a:ext cx="8219256" cy="4680000"/>
          </a:xfrm>
        </p:spPr>
        <p:txBody>
          <a:bodyPr/>
          <a:lstStyle/>
          <a:p>
            <a:pPr marL="0" indent="0">
              <a:buNone/>
            </a:pPr>
            <a:endParaRPr lang="en-ZA"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833214199"/>
              </p:ext>
            </p:extLst>
          </p:nvPr>
        </p:nvGraphicFramePr>
        <p:xfrm>
          <a:off x="728232" y="802484"/>
          <a:ext cx="7719082" cy="5120640"/>
        </p:xfrm>
        <a:graphic>
          <a:graphicData uri="http://schemas.openxmlformats.org/drawingml/2006/table">
            <a:tbl>
              <a:tblPr firstRow="1" firstCol="1" bandRow="1">
                <a:tableStyleId>{5C22544A-7EE6-4342-B048-85BDC9FD1C3A}</a:tableStyleId>
              </a:tblPr>
              <a:tblGrid>
                <a:gridCol w="3014880">
                  <a:extLst>
                    <a:ext uri="{9D8B030D-6E8A-4147-A177-3AD203B41FA5}">
                      <a16:colId xmlns:a16="http://schemas.microsoft.com/office/drawing/2014/main" val="20000"/>
                    </a:ext>
                  </a:extLst>
                </a:gridCol>
                <a:gridCol w="4704202">
                  <a:extLst>
                    <a:ext uri="{9D8B030D-6E8A-4147-A177-3AD203B41FA5}">
                      <a16:colId xmlns:a16="http://schemas.microsoft.com/office/drawing/2014/main" val="20001"/>
                    </a:ext>
                  </a:extLst>
                </a:gridCol>
              </a:tblGrid>
              <a:tr h="0">
                <a:tc>
                  <a:txBody>
                    <a:bodyPr/>
                    <a:lstStyle/>
                    <a:p>
                      <a:pPr>
                        <a:lnSpc>
                          <a:spcPct val="150000"/>
                        </a:lnSpc>
                        <a:spcAft>
                          <a:spcPts val="0"/>
                        </a:spcAft>
                      </a:pPr>
                      <a:r>
                        <a:rPr lang="en-US" sz="1600" dirty="0">
                          <a:effectLst/>
                        </a:rPr>
                        <a:t>Inhoudsopgawe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b="0" dirty="0">
                          <a:solidFill>
                            <a:schemeClr val="tx1"/>
                          </a:solidFill>
                          <a:effectLst/>
                        </a:rPr>
                        <a:t>‘n Lys van hoofstukke, name of titel waarna verwys word in ‘n boek, gewoonlik met bladsynommers waar die hoofstuk, naam of titel in die boek gevind kan word.</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0">
                <a:tc>
                  <a:txBody>
                    <a:bodyPr/>
                    <a:lstStyle/>
                    <a:p>
                      <a:pPr>
                        <a:lnSpc>
                          <a:spcPct val="150000"/>
                        </a:lnSpc>
                        <a:spcAft>
                          <a:spcPts val="0"/>
                        </a:spcAft>
                      </a:pPr>
                      <a:r>
                        <a:rPr lang="en-US" sz="1600" dirty="0">
                          <a:effectLst/>
                        </a:rPr>
                        <a:t>Bylae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b="0" dirty="0">
                          <a:solidFill>
                            <a:schemeClr val="tx1"/>
                          </a:solidFill>
                          <a:effectLst/>
                        </a:rPr>
                        <a:t>‘n Seksie aan die einde van ‘n boek wat ekstra inligting verskaf.</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en-US" sz="1600" dirty="0">
                          <a:effectLst/>
                        </a:rPr>
                        <a:t>Diagram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b="0" dirty="0">
                          <a:solidFill>
                            <a:schemeClr val="tx1"/>
                          </a:solidFill>
                          <a:effectLst/>
                        </a:rPr>
                        <a:t>‘n Tekening of plan wat van eenvoudige lyne liewer as realistiese detail gebruik maak om ‘n masjien, stuktuur, proses, ens. te verduidelik of illustreer.</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en-US" sz="1600" dirty="0">
                          <a:effectLst/>
                        </a:rPr>
                        <a:t>Addendum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b="0" dirty="0">
                          <a:solidFill>
                            <a:schemeClr val="tx1"/>
                          </a:solidFill>
                          <a:effectLst/>
                        </a:rPr>
                        <a:t>Iets wat bygevoeg is, veral as ekstra materiaal aan die einde van ‘n boek</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nSpc>
                          <a:spcPct val="150000"/>
                        </a:lnSpc>
                        <a:spcAft>
                          <a:spcPts val="0"/>
                        </a:spcAft>
                      </a:pPr>
                      <a:r>
                        <a:rPr lang="en-US" sz="1600" dirty="0">
                          <a:effectLst/>
                        </a:rPr>
                        <a:t>Woordelys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b="0" dirty="0">
                          <a:solidFill>
                            <a:schemeClr val="tx1"/>
                          </a:solidFill>
                          <a:effectLst/>
                        </a:rPr>
                        <a:t>‘n Lys bestaande uit tegniese of spesiale woorde, veral die wat in ‘n spesifieke teks verskyn, om die betekenis van sulke woorde te verduidelik</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81784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Organisatoriese Eienskappe van Teks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p:cNvSpPr>
            <a:spLocks noGrp="1"/>
          </p:cNvSpPr>
          <p:nvPr>
            <p:ph sz="quarter" idx="1"/>
          </p:nvPr>
        </p:nvSpPr>
        <p:spPr>
          <a:xfrm>
            <a:off x="467544" y="802484"/>
            <a:ext cx="8219256" cy="4680000"/>
          </a:xfrm>
        </p:spPr>
        <p:txBody>
          <a:bodyPr/>
          <a:lstStyle/>
          <a:p>
            <a:pPr marL="0" indent="0">
              <a:buNone/>
            </a:pPr>
            <a:endParaRPr lang="en-ZA" b="1" dirty="0"/>
          </a:p>
          <a:p>
            <a:pPr marL="0" indent="0">
              <a:buNone/>
            </a:pP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584526785"/>
              </p:ext>
            </p:extLst>
          </p:nvPr>
        </p:nvGraphicFramePr>
        <p:xfrm>
          <a:off x="1178174" y="1282638"/>
          <a:ext cx="6804683" cy="4727691"/>
        </p:xfrm>
        <a:graphic>
          <a:graphicData uri="http://schemas.openxmlformats.org/drawingml/2006/table">
            <a:tbl>
              <a:tblPr firstRow="1" firstCol="1" bandRow="1">
                <a:tableStyleId>{5C22544A-7EE6-4342-B048-85BDC9FD1C3A}</a:tableStyleId>
              </a:tblPr>
              <a:tblGrid>
                <a:gridCol w="2657739">
                  <a:extLst>
                    <a:ext uri="{9D8B030D-6E8A-4147-A177-3AD203B41FA5}">
                      <a16:colId xmlns:a16="http://schemas.microsoft.com/office/drawing/2014/main" val="20000"/>
                    </a:ext>
                  </a:extLst>
                </a:gridCol>
                <a:gridCol w="4146944">
                  <a:extLst>
                    <a:ext uri="{9D8B030D-6E8A-4147-A177-3AD203B41FA5}">
                      <a16:colId xmlns:a16="http://schemas.microsoft.com/office/drawing/2014/main" val="20001"/>
                    </a:ext>
                  </a:extLst>
                </a:gridCol>
              </a:tblGrid>
              <a:tr h="1050598">
                <a:tc>
                  <a:txBody>
                    <a:bodyPr/>
                    <a:lstStyle/>
                    <a:p>
                      <a:pPr algn="ctr">
                        <a:lnSpc>
                          <a:spcPct val="150000"/>
                        </a:lnSpc>
                        <a:spcAft>
                          <a:spcPts val="0"/>
                        </a:spcAft>
                      </a:pPr>
                      <a:r>
                        <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Organisatoriese Eienskap</a:t>
                      </a:r>
                    </a:p>
                  </a:txBody>
                  <a:tcPr marL="68580" marR="68580" marT="0" marB="0">
                    <a:solidFill>
                      <a:schemeClr val="bg2"/>
                    </a:solidFill>
                  </a:tcPr>
                </a:tc>
                <a:tc>
                  <a:txBody>
                    <a:bodyPr/>
                    <a:lstStyle/>
                    <a:p>
                      <a:pPr algn="ctr">
                        <a:lnSpc>
                          <a:spcPct val="150000"/>
                        </a:lnSpc>
                        <a:spcAft>
                          <a:spcPts val="0"/>
                        </a:spcAft>
                      </a:pPr>
                      <a:r>
                        <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Definisie / Gebruik</a:t>
                      </a:r>
                    </a:p>
                  </a:txBody>
                  <a:tcPr marL="68580" marR="68580" marT="0" marB="0">
                    <a:solidFill>
                      <a:schemeClr val="bg2"/>
                    </a:solidFill>
                  </a:tcPr>
                </a:tc>
                <a:extLst>
                  <a:ext uri="{0D108BD9-81ED-4DB2-BD59-A6C34878D82A}">
                    <a16:rowId xmlns:a16="http://schemas.microsoft.com/office/drawing/2014/main" val="10000"/>
                  </a:ext>
                </a:extLst>
              </a:tr>
              <a:tr h="1575897">
                <a:tc>
                  <a:txBody>
                    <a:bodyPr/>
                    <a:lstStyle/>
                    <a:p>
                      <a:pPr>
                        <a:lnSpc>
                          <a:spcPct val="150000"/>
                        </a:lnSpc>
                        <a:spcAft>
                          <a:spcPts val="0"/>
                        </a:spcAft>
                      </a:pPr>
                      <a:r>
                        <a:rPr lang="en-US" sz="2000" b="0" dirty="0">
                          <a:solidFill>
                            <a:schemeClr val="bg1"/>
                          </a:solidFill>
                          <a:effectLst/>
                        </a:rPr>
                        <a:t>Onderskrif of opskrif</a:t>
                      </a:r>
                      <a:endParaRPr lang="en-ZA"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2000" b="0" dirty="0">
                          <a:solidFill>
                            <a:schemeClr val="tx1"/>
                          </a:solidFill>
                          <a:effectLst/>
                        </a:rPr>
                        <a:t>Woorde wat by ‘n prent, foto of diagram gedruk word om dit te beskryf of verduidelik</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2101196">
                <a:tc>
                  <a:txBody>
                    <a:bodyPr/>
                    <a:lstStyle/>
                    <a:p>
                      <a:pPr>
                        <a:lnSpc>
                          <a:spcPct val="150000"/>
                        </a:lnSpc>
                        <a:spcAft>
                          <a:spcPts val="0"/>
                        </a:spcAft>
                      </a:pPr>
                      <a:r>
                        <a:rPr lang="en-US" sz="2000" b="0" dirty="0">
                          <a:solidFill>
                            <a:schemeClr val="bg1"/>
                          </a:solidFill>
                          <a:effectLst/>
                        </a:rPr>
                        <a:t>Visuele hulpmiddele</a:t>
                      </a:r>
                      <a:endParaRPr lang="en-ZA"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2000" b="0" dirty="0">
                          <a:solidFill>
                            <a:schemeClr val="tx1"/>
                          </a:solidFill>
                          <a:effectLst/>
                        </a:rPr>
                        <a:t>‘n Prent, kaart, foto, ens. wat gebruik word as bykomende verduideliking tot ‘n artikel of praatjie.</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108722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Organisatoriese Eienskappe van Teks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p:cNvSpPr>
            <a:spLocks noGrp="1"/>
          </p:cNvSpPr>
          <p:nvPr>
            <p:ph sz="quarter" idx="1"/>
          </p:nvPr>
        </p:nvSpPr>
        <p:spPr>
          <a:xfrm>
            <a:off x="467544" y="802484"/>
            <a:ext cx="8219256" cy="4680000"/>
          </a:xfrm>
        </p:spPr>
        <p:txBody>
          <a:bodyPr/>
          <a:lstStyle/>
          <a:p>
            <a:pPr marL="0" indent="0">
              <a:buNone/>
            </a:pPr>
            <a:endParaRPr lang="en-ZA"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493295839"/>
              </p:ext>
            </p:extLst>
          </p:nvPr>
        </p:nvGraphicFramePr>
        <p:xfrm>
          <a:off x="603504" y="1206714"/>
          <a:ext cx="7872839" cy="4389120"/>
        </p:xfrm>
        <a:graphic>
          <a:graphicData uri="http://schemas.openxmlformats.org/drawingml/2006/table">
            <a:tbl>
              <a:tblPr firstRow="1" firstCol="1" bandRow="1">
                <a:tableStyleId>{5C22544A-7EE6-4342-B048-85BDC9FD1C3A}</a:tableStyleId>
              </a:tblPr>
              <a:tblGrid>
                <a:gridCol w="3074934">
                  <a:extLst>
                    <a:ext uri="{9D8B030D-6E8A-4147-A177-3AD203B41FA5}">
                      <a16:colId xmlns:a16="http://schemas.microsoft.com/office/drawing/2014/main" val="20000"/>
                    </a:ext>
                  </a:extLst>
                </a:gridCol>
                <a:gridCol w="4797905">
                  <a:extLst>
                    <a:ext uri="{9D8B030D-6E8A-4147-A177-3AD203B41FA5}">
                      <a16:colId xmlns:a16="http://schemas.microsoft.com/office/drawing/2014/main" val="20001"/>
                    </a:ext>
                  </a:extLst>
                </a:gridCol>
              </a:tblGrid>
              <a:tr h="145677">
                <a:tc gridSpan="2">
                  <a:txBody>
                    <a:bodyPr/>
                    <a:lstStyle/>
                    <a:p>
                      <a:pPr>
                        <a:lnSpc>
                          <a:spcPct val="150000"/>
                        </a:lnSpc>
                        <a:spcAft>
                          <a:spcPts val="0"/>
                        </a:spcAft>
                      </a:pPr>
                      <a:r>
                        <a:rPr lang="en-US" sz="1600" dirty="0">
                          <a:effectLst/>
                        </a:rPr>
                        <a:t>Die volgende terme word in rekenaarterme gebruik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hMerge="1">
                  <a:txBody>
                    <a:bodyPr/>
                    <a:lstStyle/>
                    <a:p>
                      <a:endParaRPr lang="en-ZA"/>
                    </a:p>
                  </a:txBody>
                  <a:tcPr/>
                </a:tc>
                <a:extLst>
                  <a:ext uri="{0D108BD9-81ED-4DB2-BD59-A6C34878D82A}">
                    <a16:rowId xmlns:a16="http://schemas.microsoft.com/office/drawing/2014/main" val="10000"/>
                  </a:ext>
                </a:extLst>
              </a:tr>
              <a:tr h="470659">
                <a:tc>
                  <a:txBody>
                    <a:bodyPr/>
                    <a:lstStyle/>
                    <a:p>
                      <a:pPr>
                        <a:lnSpc>
                          <a:spcPct val="150000"/>
                        </a:lnSpc>
                        <a:spcAft>
                          <a:spcPts val="0"/>
                        </a:spcAft>
                      </a:pPr>
                      <a:r>
                        <a:rPr lang="en-US" sz="1600" dirty="0">
                          <a:effectLst/>
                        </a:rPr>
                        <a:t>Uitleg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Die manier waarop dele van iets gerangskik word na aanleiding van ‘n spesifieke plan of formaat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470659">
                <a:tc>
                  <a:txBody>
                    <a:bodyPr/>
                    <a:lstStyle/>
                    <a:p>
                      <a:pPr>
                        <a:lnSpc>
                          <a:spcPct val="150000"/>
                        </a:lnSpc>
                        <a:spcAft>
                          <a:spcPts val="0"/>
                        </a:spcAft>
                      </a:pPr>
                      <a:r>
                        <a:rPr lang="en-US" sz="1600" dirty="0">
                          <a:effectLst/>
                        </a:rPr>
                        <a:t>Ikone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‘n Klein simbool wat iets verteenwoordig – miskien op ‘n rekenaar skerm of in ‘n boek of artikel.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470659">
                <a:tc>
                  <a:txBody>
                    <a:bodyPr/>
                    <a:lstStyle/>
                    <a:p>
                      <a:pPr>
                        <a:lnSpc>
                          <a:spcPct val="150000"/>
                        </a:lnSpc>
                        <a:spcAft>
                          <a:spcPts val="0"/>
                        </a:spcAft>
                      </a:pPr>
                      <a:r>
                        <a:rPr lang="en-US" sz="1600" dirty="0">
                          <a:effectLst/>
                        </a:rPr>
                        <a:t>Tabelle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‘n Lys van nommers, figure of feite wat in ‘n logiese manier gerangskik word, gewoonlik in kolomme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470659">
                <a:tc>
                  <a:txBody>
                    <a:bodyPr/>
                    <a:lstStyle/>
                    <a:p>
                      <a:pPr>
                        <a:lnSpc>
                          <a:spcPct val="150000"/>
                        </a:lnSpc>
                        <a:spcAft>
                          <a:spcPts val="0"/>
                        </a:spcAft>
                      </a:pPr>
                      <a:r>
                        <a:rPr lang="en-US" sz="1600" dirty="0">
                          <a:effectLst/>
                        </a:rPr>
                        <a:t>Grafiese voorstellings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Visuele kuns, bv. drukwerk, skryfwerk of tekeninge, wat ‘n duidelike mooi prentjie en baie detail verskaf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308168">
                <a:tc>
                  <a:txBody>
                    <a:bodyPr/>
                    <a:lstStyle/>
                    <a:p>
                      <a:pPr>
                        <a:lnSpc>
                          <a:spcPct val="150000"/>
                        </a:lnSpc>
                        <a:spcAft>
                          <a:spcPts val="0"/>
                        </a:spcAft>
                      </a:pPr>
                      <a:r>
                        <a:rPr lang="en-US" sz="1600" dirty="0">
                          <a:effectLst/>
                        </a:rPr>
                        <a:t>Font grootte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Die lettergrootte wat in drukwerk gebruik word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r h="308168">
                <a:tc>
                  <a:txBody>
                    <a:bodyPr/>
                    <a:lstStyle/>
                    <a:p>
                      <a:pPr>
                        <a:lnSpc>
                          <a:spcPct val="150000"/>
                        </a:lnSpc>
                        <a:spcAft>
                          <a:spcPts val="0"/>
                        </a:spcAft>
                      </a:pPr>
                      <a:r>
                        <a:rPr lang="en-US" sz="1600" dirty="0">
                          <a:effectLst/>
                        </a:rPr>
                        <a:t>Font tipe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Verskillende lettertipes wat gebruik word, bv. Arial, Times New Roman ens.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40664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af-ZA" dirty="0"/>
              <a:t> </a:t>
            </a:r>
            <a:endParaRPr lang="en-ZA" dirty="0"/>
          </a:p>
          <a:p>
            <a:r>
              <a:rPr lang="af-ZA" dirty="0"/>
              <a:t>Beklemtoning en subordinansie (ondergeskiktheid) is handige hulpmiddels om ‘n leser te help om te verstaan watter idees is die belangrikste. Daar is ‘n verskeidenheid strategieë wat gebruik kan word om ‘n idee te beskomtoon of ondergeskik te stel.</a:t>
            </a:r>
            <a:endParaRPr lang="en-ZA" dirty="0"/>
          </a:p>
          <a:p>
            <a:pPr marL="0" indent="0">
              <a:buNone/>
            </a:pPr>
            <a:endParaRPr lang="en-ZA" dirty="0"/>
          </a:p>
          <a:p>
            <a:r>
              <a:rPr lang="af-ZA" dirty="0"/>
              <a:t>Om ‘n idee te beklemtoon, plaas dit in ‘n kort sit. ‘n Kort en eenvoudinge sin is die effektiefste om ‘n belangrike idee oor te dra. Verdere verduideliking, genoeg voorbeelde of bewyse kan in daaropvolgende sinne verskaf word. ‘n Idee word ook beklemtoon as dit aan die begin van ‘n sin voorkom. Om ‘n idee ondergeskik te stel, plaas dit in ‘n saamgestelde sin, of aan die einde van ‘n enkelvoudige sin.</a:t>
            </a:r>
            <a:br>
              <a:rPr lang="af-ZA" dirty="0"/>
            </a:br>
            <a:endParaRPr lang="en-ZA" dirty="0"/>
          </a:p>
        </p:txBody>
      </p:sp>
    </p:spTree>
    <p:extLst>
      <p:ext uri="{BB962C8B-B14F-4D97-AF65-F5344CB8AC3E}">
        <p14:creationId xmlns:p14="http://schemas.microsoft.com/office/powerpoint/2010/main" val="76005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r>
              <a:rPr lang="af-ZA" dirty="0"/>
              <a:t> </a:t>
            </a:r>
            <a:endParaRPr lang="en-ZA" dirty="0"/>
          </a:p>
          <a:p>
            <a:r>
              <a:rPr lang="af-ZA" dirty="0"/>
              <a:t>Idees wat in die eerste paragraaf van ‘n dokument of boodskap geplaas word ontvang die meeste klem, en dit word gevolg deur inligting wat in die laaste paragraaf voorkom. Jy kan ‘n idee ondergeskik stel deur dit in die middelste paragrawe van jou boodskap te plaas, aangesien hierdie paragrawe die minste aandag trek.</a:t>
            </a:r>
            <a:endParaRPr lang="en-ZA" dirty="0"/>
          </a:p>
          <a:p>
            <a:pPr marL="0" indent="0">
              <a:buNone/>
            </a:pPr>
            <a:endParaRPr lang="en-ZA" dirty="0"/>
          </a:p>
          <a:p>
            <a:r>
              <a:rPr lang="af-ZA" dirty="0"/>
              <a:t>Die taal wat gebruik word om idees te beskryf kan ook ‘n aanduiding gee van hoe belangrik die idee is. Gebruik frases soos “uiters belangrik”, “geweldig” of “primêr” vir idees wat beklemtoon moet word, en frases soos “minste belangrik” of “’n onbelangrike punt te oorwees” om idees te bespreek wat jy minder belangrik wil laat klink.</a:t>
            </a:r>
            <a:endParaRPr lang="en-ZA" dirty="0"/>
          </a:p>
          <a:p>
            <a:pPr marL="0" indent="0">
              <a:buNone/>
            </a:pPr>
            <a:br>
              <a:rPr lang="af-ZA" dirty="0"/>
            </a:br>
            <a:endParaRPr lang="en-ZA" dirty="0"/>
          </a:p>
        </p:txBody>
      </p:sp>
    </p:spTree>
    <p:extLst>
      <p:ext uri="{BB962C8B-B14F-4D97-AF65-F5344CB8AC3E}">
        <p14:creationId xmlns:p14="http://schemas.microsoft.com/office/powerpoint/2010/main" val="388507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9" name="Rectangle 8"/>
          <p:cNvSpPr/>
          <p:nvPr/>
        </p:nvSpPr>
        <p:spPr>
          <a:xfrm>
            <a:off x="838200" y="1160840"/>
            <a:ext cx="8064500" cy="3416320"/>
          </a:xfrm>
          <a:prstGeom prst="rect">
            <a:avLst/>
          </a:prstGeom>
        </p:spPr>
        <p:txBody>
          <a:bodyPr wrap="square">
            <a:spAutoFit/>
          </a:bodyPr>
          <a:lstStyle/>
          <a:p>
            <a:pPr marL="285750" indent="-285750">
              <a:buFont typeface="Arial" panose="020B0604020202020204" pitchFamily="34" charset="0"/>
              <a:buChar char="•"/>
            </a:pPr>
            <a:r>
              <a:rPr lang="en-ZA" sz="2400" dirty="0"/>
              <a:t>Herhaling van belangrike idees is ook ‘n goeie manier om sulke idees te beklemtoon. Wees versigtig om dit nie te veel te gebruik nie, aangesien jy die leser se aandag sal verloor as hy/sy die indruk kry dat informasie onnodiglik baie beklemtoon word.</a:t>
            </a:r>
          </a:p>
          <a:p>
            <a:pPr marL="285750" indent="-285750">
              <a:buFont typeface="Arial" panose="020B0604020202020204" pitchFamily="34" charset="0"/>
              <a:buChar char="•"/>
            </a:pPr>
            <a:endParaRPr lang="en-ZA" sz="2400" dirty="0"/>
          </a:p>
          <a:p>
            <a:r>
              <a:rPr lang="en-ZA" sz="2400" b="1" dirty="0"/>
              <a:t>Byvoorbeeld</a:t>
            </a:r>
          </a:p>
          <a:p>
            <a:pPr marL="285750" indent="-285750">
              <a:buFont typeface="Arial" panose="020B0604020202020204" pitchFamily="34" charset="0"/>
              <a:buChar char="•"/>
            </a:pPr>
            <a:r>
              <a:rPr lang="en-ZA" sz="2400" dirty="0"/>
              <a:t>Ons primêre oorweging moet koste wees – aankoopkoste, bedryfskoste en instandhoudingskoste</a:t>
            </a:r>
          </a:p>
        </p:txBody>
      </p:sp>
    </p:spTree>
    <p:extLst>
      <p:ext uri="{BB962C8B-B14F-4D97-AF65-F5344CB8AC3E}">
        <p14:creationId xmlns:p14="http://schemas.microsoft.com/office/powerpoint/2010/main" val="26270634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948690"/>
            <a:ext cx="7988300" cy="5324535"/>
          </a:xfrm>
          <a:prstGeom prst="rect">
            <a:avLst/>
          </a:prstGeom>
        </p:spPr>
        <p:txBody>
          <a:bodyPr wrap="square">
            <a:spAutoFit/>
          </a:bodyPr>
          <a:lstStyle/>
          <a:p>
            <a:r>
              <a:rPr lang="nl-NL" sz="2000" b="1" dirty="0"/>
              <a:t>Leestekens om Belangrike Feite te Beklemtoon</a:t>
            </a:r>
          </a:p>
          <a:p>
            <a:endParaRPr lang="nl-NL" sz="2000" dirty="0"/>
          </a:p>
          <a:p>
            <a:r>
              <a:rPr lang="nl-NL" sz="2000" dirty="0"/>
              <a:t>Leestekens is reeds bespreek, maar net kortliks weer: sommige leestekens beïnvloed die leser om meer as die gewone aandag aan ‘n woord of sin te gee. Byvoorbeel ‘n opdrag gevolg deur ‘n punt het nie dieselfde effek as dieselfde opdrag gevolg deur ‘n uitroepteken nie. Vergelyk “Oppas.” met “Oppas!”.</a:t>
            </a:r>
          </a:p>
          <a:p>
            <a:r>
              <a:rPr lang="nl-NL" sz="2000" dirty="0"/>
              <a:t> </a:t>
            </a:r>
          </a:p>
          <a:p>
            <a:r>
              <a:rPr lang="nl-NL" sz="2000" dirty="0"/>
              <a:t>‘n Aandagstreep of dubbelpunt het ook ‘n groter effek as ‘n komma.</a:t>
            </a:r>
          </a:p>
          <a:p>
            <a:endParaRPr lang="nl-NL" sz="2000" dirty="0"/>
          </a:p>
          <a:p>
            <a:r>
              <a:rPr lang="nl-NL" sz="2000" b="1" dirty="0"/>
              <a:t>Byvoorbeeld</a:t>
            </a:r>
          </a:p>
          <a:p>
            <a:pPr marL="285750" indent="-285750">
              <a:buFont typeface="Arial" panose="020B0604020202020204" pitchFamily="34" charset="0"/>
              <a:buChar char="•"/>
            </a:pPr>
            <a:r>
              <a:rPr lang="nl-NL" sz="2000" dirty="0"/>
              <a:t>Werknemers was verras deur die besluit, wat was om nie die maatskappybeleid te verander nie.</a:t>
            </a:r>
          </a:p>
          <a:p>
            <a:pPr marL="285750" indent="-285750">
              <a:buFont typeface="Arial" panose="020B0604020202020204" pitchFamily="34" charset="0"/>
              <a:buChar char="•"/>
            </a:pPr>
            <a:r>
              <a:rPr lang="nl-NL" sz="2000" dirty="0"/>
              <a:t>Werknemers was verras deur die besluit -  geen veranderin in die maatskappybeleid nie.</a:t>
            </a:r>
          </a:p>
          <a:p>
            <a:pPr marL="285750" indent="-285750">
              <a:buFont typeface="Arial" panose="020B0604020202020204" pitchFamily="34" charset="0"/>
              <a:buChar char="•"/>
            </a:pPr>
            <a:r>
              <a:rPr lang="nl-NL" sz="2000" dirty="0"/>
              <a:t>Werknemers was verras deur die besluit: geen veranderin in die maatskappybeleid nie.</a:t>
            </a:r>
          </a:p>
        </p:txBody>
      </p:sp>
    </p:spTree>
    <p:extLst>
      <p:ext uri="{BB962C8B-B14F-4D97-AF65-F5344CB8AC3E}">
        <p14:creationId xmlns:p14="http://schemas.microsoft.com/office/powerpoint/2010/main" val="41286400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948690"/>
            <a:ext cx="7988300" cy="4401205"/>
          </a:xfrm>
          <a:prstGeom prst="rect">
            <a:avLst/>
          </a:prstGeom>
        </p:spPr>
        <p:txBody>
          <a:bodyPr wrap="square">
            <a:spAutoFit/>
          </a:bodyPr>
          <a:lstStyle/>
          <a:p>
            <a:r>
              <a:rPr lang="af-ZA" sz="2000" b="1" u="sng" dirty="0"/>
              <a:t>Beklemtoning deur die Keuse en Rangskikking van Woorde </a:t>
            </a:r>
            <a:endParaRPr lang="en-ZA" sz="2000" dirty="0"/>
          </a:p>
          <a:p>
            <a:r>
              <a:rPr lang="af-ZA" sz="2000" dirty="0"/>
              <a:t> </a:t>
            </a:r>
            <a:endParaRPr lang="en-ZA" sz="2000" dirty="0"/>
          </a:p>
          <a:p>
            <a:r>
              <a:rPr lang="af-ZA" sz="2000" dirty="0"/>
              <a:t>Die maklikste manier om iets te beklemtoon is om vir die leser direk te sê dat dit wat volg belangrik is deur woorde en frases te gebruik soos </a:t>
            </a:r>
            <a:r>
              <a:rPr lang="af-ZA" sz="2000" i="1" dirty="0"/>
              <a:t>veral</a:t>
            </a:r>
            <a:r>
              <a:rPr lang="af-ZA" sz="2000" dirty="0"/>
              <a:t>, </a:t>
            </a:r>
            <a:r>
              <a:rPr lang="af-ZA" sz="2000" i="1" dirty="0"/>
              <a:t>allerbelangriks</a:t>
            </a:r>
            <a:r>
              <a:rPr lang="af-ZA" sz="2000" dirty="0"/>
              <a:t>, en </a:t>
            </a:r>
            <a:r>
              <a:rPr lang="af-ZA" sz="2000" i="1" dirty="0"/>
              <a:t>bo alles</a:t>
            </a:r>
            <a:r>
              <a:rPr lang="af-ZA" sz="2000" dirty="0"/>
              <a:t>.</a:t>
            </a:r>
            <a:endParaRPr lang="en-ZA" sz="2000" dirty="0"/>
          </a:p>
          <a:p>
            <a:r>
              <a:rPr lang="af-ZA" sz="2000" dirty="0"/>
              <a:t> </a:t>
            </a:r>
            <a:endParaRPr lang="en-ZA" sz="2000" dirty="0"/>
          </a:p>
          <a:p>
            <a:r>
              <a:rPr lang="af-ZA" sz="2000" b="1" dirty="0"/>
              <a:t>Feit en Opinie</a:t>
            </a:r>
            <a:endParaRPr lang="en-ZA" sz="2000" b="1" dirty="0"/>
          </a:p>
          <a:p>
            <a:r>
              <a:rPr lang="af-ZA" sz="2000" dirty="0"/>
              <a:t> </a:t>
            </a:r>
            <a:endParaRPr lang="en-ZA" sz="2000" dirty="0"/>
          </a:p>
          <a:p>
            <a:r>
              <a:rPr lang="af-ZA" sz="2000" dirty="0"/>
              <a:t>Dit is belangrik vir ‘n skrywer om ‘n duidelike onderskeid te tref tussen feite en opinies:</a:t>
            </a:r>
            <a:endParaRPr lang="en-ZA" sz="2000" dirty="0"/>
          </a:p>
          <a:p>
            <a:pPr marL="342900" lvl="0" indent="-342900" fontAlgn="base">
              <a:buFont typeface="Arial" panose="020B0604020202020204" pitchFamily="34" charset="0"/>
              <a:buChar char="•"/>
            </a:pPr>
            <a:r>
              <a:rPr lang="af-ZA" sz="2000" dirty="0">
                <a:effectLst>
                  <a:outerShdw sx="0" sy="0">
                    <a:srgbClr val="000000"/>
                  </a:outerShdw>
                </a:effectLst>
              </a:rPr>
              <a:t>‘n </a:t>
            </a:r>
            <a:r>
              <a:rPr lang="af-ZA" sz="2000" b="1" dirty="0">
                <a:effectLst>
                  <a:outerShdw sx="0" sy="0">
                    <a:srgbClr val="000000"/>
                  </a:outerShdw>
                </a:effectLst>
              </a:rPr>
              <a:t>Feit</a:t>
            </a:r>
            <a:r>
              <a:rPr lang="af-ZA" sz="2000" dirty="0">
                <a:effectLst>
                  <a:outerShdw sx="0" sy="0">
                    <a:srgbClr val="000000"/>
                  </a:outerShdw>
                </a:effectLst>
              </a:rPr>
              <a:t> is iets wat kan bewys word (Guateng val in ‘n somerreënval streek, en die Kaap in ‘n winterreënval streek)</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b="1" dirty="0">
                <a:effectLst>
                  <a:outerShdw sx="0" sy="0">
                    <a:srgbClr val="000000"/>
                  </a:outerShdw>
                </a:effectLst>
              </a:rPr>
              <a:t>Opinie</a:t>
            </a:r>
            <a:r>
              <a:rPr lang="af-ZA" sz="2000" dirty="0">
                <a:effectLst>
                  <a:outerShdw sx="0" sy="0">
                    <a:srgbClr val="000000"/>
                  </a:outerShdw>
                </a:effectLst>
              </a:rPr>
              <a:t> is iets wat nie bewys kan word nie, maar wat iemand dink oor ‘n spesiefieke aspek (die weer is Gauteng is beter as die weer in die Kaap).</a:t>
            </a:r>
            <a:endParaRPr lang="en-ZA" sz="2000" dirty="0">
              <a:effectLst>
                <a:outerShdw sx="0" sy="0">
                  <a:srgbClr val="000000"/>
                </a:outerShdw>
              </a:effectLst>
            </a:endParaRPr>
          </a:p>
        </p:txBody>
      </p:sp>
    </p:spTree>
    <p:extLst>
      <p:ext uri="{BB962C8B-B14F-4D97-AF65-F5344CB8AC3E}">
        <p14:creationId xmlns:p14="http://schemas.microsoft.com/office/powerpoint/2010/main" val="9079179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948690"/>
            <a:ext cx="7988300" cy="4093428"/>
          </a:xfrm>
          <a:prstGeom prst="rect">
            <a:avLst/>
          </a:prstGeom>
        </p:spPr>
        <p:txBody>
          <a:bodyPr wrap="square">
            <a:spAutoFit/>
          </a:bodyPr>
          <a:lstStyle/>
          <a:p>
            <a:r>
              <a:rPr lang="af-ZA" sz="2000" b="1" dirty="0"/>
              <a:t>Weglating</a:t>
            </a:r>
            <a:endParaRPr lang="en-ZA" sz="2000" b="1" dirty="0"/>
          </a:p>
          <a:p>
            <a:r>
              <a:rPr lang="af-ZA" sz="2000" dirty="0"/>
              <a:t> </a:t>
            </a:r>
            <a:endParaRPr lang="en-ZA" sz="2000" dirty="0"/>
          </a:p>
          <a:p>
            <a:r>
              <a:rPr lang="af-ZA" sz="2000" dirty="0"/>
              <a:t>Belangrike inligting word dikwels doelbewus uitgelaat om ‘n leser/luisteraar/kyker te mislei of te beïnvloed. ‘n Voorbeeld hiervan is manupilerende gebruik van taal in nuusberigte, politieke toesprake of advertensies. Dit word weglating genoem. Dit mag natuurlik nie gedoen word as die inligting feitelik korrek moet wees nie.</a:t>
            </a:r>
            <a:endParaRPr lang="en-ZA" sz="2000" dirty="0"/>
          </a:p>
          <a:p>
            <a:r>
              <a:rPr lang="af-ZA" sz="2000" dirty="0"/>
              <a:t> </a:t>
            </a:r>
            <a:endParaRPr lang="en-ZA" sz="2000" dirty="0"/>
          </a:p>
          <a:p>
            <a:r>
              <a:rPr lang="af-ZA" sz="2000" b="1" dirty="0"/>
              <a:t>Verskillende Skryfvorms en Genres</a:t>
            </a:r>
            <a:endParaRPr lang="en-ZA" sz="2000" b="1" dirty="0"/>
          </a:p>
          <a:p>
            <a:r>
              <a:rPr lang="af-ZA" sz="2000" dirty="0"/>
              <a:t> </a:t>
            </a:r>
            <a:endParaRPr lang="en-ZA" sz="2000" dirty="0"/>
          </a:p>
          <a:p>
            <a:r>
              <a:rPr lang="af-ZA" sz="2000" dirty="0"/>
              <a:t>Sommige van die skryfvorms en genres wat hieronder bespreek word se gebruik is meestal in kreatiewe skryfwerk soos kortverhale, novelles, dramas ens., terwyl ander in besigheidsverband gebruik word.</a:t>
            </a:r>
            <a:endParaRPr lang="en-ZA" sz="2000" dirty="0">
              <a:effectLst>
                <a:outerShdw sx="0" sy="0">
                  <a:srgbClr val="000000"/>
                </a:outerShdw>
              </a:effectLst>
            </a:endParaRPr>
          </a:p>
        </p:txBody>
      </p:sp>
    </p:spTree>
    <p:extLst>
      <p:ext uri="{BB962C8B-B14F-4D97-AF65-F5344CB8AC3E}">
        <p14:creationId xmlns:p14="http://schemas.microsoft.com/office/powerpoint/2010/main" val="4893997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1413296"/>
            <a:ext cx="7988300" cy="4401205"/>
          </a:xfrm>
          <a:prstGeom prst="rect">
            <a:avLst/>
          </a:prstGeom>
        </p:spPr>
        <p:txBody>
          <a:bodyPr wrap="square">
            <a:spAutoFit/>
          </a:bodyPr>
          <a:lstStyle/>
          <a:p>
            <a:pPr marL="342900" indent="-342900">
              <a:buFont typeface="Arial" panose="020B0604020202020204" pitchFamily="34" charset="0"/>
              <a:buChar char="•"/>
            </a:pPr>
            <a:r>
              <a:rPr lang="af-ZA" sz="2000" b="1" dirty="0"/>
              <a:t>Narratiewe (verhalende)	</a:t>
            </a:r>
          </a:p>
          <a:p>
            <a:r>
              <a:rPr lang="af-ZA" sz="2000" dirty="0"/>
              <a:t>Verhalende vertel ‘n storie wat bestaan uit ‘n reeks gebeure wat bymekaar aansluit.  Die verhalende vorm kan fiksie wees (denkbeeldig, bv ‘n novelle) of nie-fiksie (realiteit, bv geskiedenis), of dit kan gemeng word (bv. die vermenging van fiktiewe karakters met werklike persone).</a:t>
            </a:r>
          </a:p>
          <a:p>
            <a:pPr marL="342900" indent="-342900">
              <a:buFont typeface="Arial" panose="020B0604020202020204" pitchFamily="34" charset="0"/>
              <a:buChar char="•"/>
            </a:pPr>
            <a:endParaRPr lang="af-ZA" sz="2000" dirty="0"/>
          </a:p>
          <a:p>
            <a:r>
              <a:rPr lang="nl-NL" sz="2000" dirty="0"/>
              <a:t>Die gebeure van die storie word in ‘n bepaalde orde gerangskik – die plot.  Die plot kan ‘n kronologiese volgorde volg (die opeenvolging van die gebeure), of dit kan die gebeure herrangskik om ‘n meer komplekse plot te skep (bv terugkeer in tyd).  ‘n Verhalende vorm kan enige lengte hê (‘n drielyn-grap of ‘n volle novelle).  Dit word konvensioneel in die verlede tyd vertel.	</a:t>
            </a:r>
          </a:p>
          <a:p>
            <a:r>
              <a:rPr lang="nl-NL" sz="2000" dirty="0"/>
              <a:t>	</a:t>
            </a:r>
          </a:p>
          <a:p>
            <a:endParaRPr lang="en-ZA" sz="2000" dirty="0">
              <a:effectLst>
                <a:outerShdw sx="0" sy="0">
                  <a:srgbClr val="000000"/>
                </a:outerShdw>
              </a:effectLst>
            </a:endParaRPr>
          </a:p>
        </p:txBody>
      </p:sp>
    </p:spTree>
    <p:extLst>
      <p:ext uri="{BB962C8B-B14F-4D97-AF65-F5344CB8AC3E}">
        <p14:creationId xmlns:p14="http://schemas.microsoft.com/office/powerpoint/2010/main" val="23528445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1413296"/>
            <a:ext cx="7988300" cy="4093428"/>
          </a:xfrm>
          <a:prstGeom prst="rect">
            <a:avLst/>
          </a:prstGeom>
        </p:spPr>
        <p:txBody>
          <a:bodyPr wrap="square">
            <a:spAutoFit/>
          </a:bodyPr>
          <a:lstStyle/>
          <a:p>
            <a:pPr marL="342900" indent="-342900">
              <a:buFont typeface="Arial" panose="020B0604020202020204" pitchFamily="34" charset="0"/>
              <a:buChar char="•"/>
            </a:pPr>
            <a:r>
              <a:rPr lang="nl-NL" sz="2000" b="1" dirty="0"/>
              <a:t>Beredenerende	</a:t>
            </a:r>
          </a:p>
          <a:p>
            <a:r>
              <a:rPr lang="nl-NL" sz="2000" dirty="0"/>
              <a:t>Beredenerende vorm bied ‘n bespreking van ‘n kontroversiële onderwerp aan wat beide kante daarvan argumenteer.  Die bespreking behou ‘n balans tussen beide kante van die argument en dit gebruik bewyse om die argument te steun.  ‘n Gevolgtrekking is bereik wanneer die twee oogpunte teen mekaar opgeweeg word.  Dit word normaalweg in die teenwoordige tyd aangebied, hoewel gebeure van die verlede in die verledetyd aangebied kan word.</a:t>
            </a:r>
          </a:p>
          <a:p>
            <a:endParaRPr lang="nl-NL" sz="2000" dirty="0"/>
          </a:p>
          <a:p>
            <a:pPr marL="342900" indent="-342900">
              <a:buFont typeface="Arial" panose="020B0604020202020204" pitchFamily="34" charset="0"/>
              <a:buChar char="•"/>
            </a:pPr>
            <a:r>
              <a:rPr lang="af-ZA" sz="2000" b="1" dirty="0"/>
              <a:t>Reflektiewe	</a:t>
            </a:r>
          </a:p>
          <a:p>
            <a:r>
              <a:rPr lang="af-ZA" sz="2000" dirty="0"/>
              <a:t>Reflektiewe vorm beskryf die skrywe se gedagtes en refleksies aan wanneer teruggekyk word na ‘n proses, ondervinding, persoon, geheue en gebeure.  Alhoewel dit opinies mag insluit, strek dit verder as net dit.	</a:t>
            </a:r>
          </a:p>
        </p:txBody>
      </p:sp>
    </p:spTree>
    <p:extLst>
      <p:ext uri="{BB962C8B-B14F-4D97-AF65-F5344CB8AC3E}">
        <p14:creationId xmlns:p14="http://schemas.microsoft.com/office/powerpoint/2010/main" val="34020813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937140"/>
            <a:ext cx="7988300" cy="5632311"/>
          </a:xfrm>
          <a:prstGeom prst="rect">
            <a:avLst/>
          </a:prstGeom>
        </p:spPr>
        <p:txBody>
          <a:bodyPr wrap="square">
            <a:spAutoFit/>
          </a:bodyPr>
          <a:lstStyle/>
          <a:p>
            <a:pPr marL="342900" indent="-342900">
              <a:buFont typeface="Arial" panose="020B0604020202020204" pitchFamily="34" charset="0"/>
              <a:buChar char="•"/>
            </a:pPr>
            <a:r>
              <a:rPr lang="nl-NL" sz="2000" b="1" dirty="0"/>
              <a:t>Argumenterende</a:t>
            </a:r>
          </a:p>
          <a:p>
            <a:r>
              <a:rPr lang="nl-NL" sz="2000" dirty="0"/>
              <a:t>Argumenterende vorm bied ‘n argument vir of teen ‘n onderwerp aan.  Die skrywer het ‘n definitiewe oogpunt wat gebaseer is op ‘n duidelike standpunt of basis vir die argument.  Die bespreking word deurgaans op hierdie standpunt baseer.  Om die standpunt van die skrywer te ondersteun, bied die skrywe bewyse van afgelei is van ondervinding of navorsing.	</a:t>
            </a:r>
          </a:p>
          <a:p>
            <a:pPr marL="342900" indent="-342900">
              <a:buFont typeface="Arial" panose="020B0604020202020204" pitchFamily="34" charset="0"/>
              <a:buChar char="•"/>
            </a:pPr>
            <a:r>
              <a:rPr lang="nl-NL" sz="2000" b="1" dirty="0"/>
              <a:t>Beskrywende	</a:t>
            </a:r>
          </a:p>
          <a:p>
            <a:r>
              <a:rPr lang="nl-NL" sz="2000" dirty="0"/>
              <a:t>Beskrywende vorm bied ‘n beskrywing van ‘n onderwerp, soos bv. ‘n voorwerp, persoon, uitsig of ondervinding.  Gewoonlik word dit in die teenwoordige tyd aangebied.  Daar mag ook, afhangende van die onderwerp en konteks, figuurlike taal gebruik word (vergelykings soos similies en metafore). 	</a:t>
            </a:r>
          </a:p>
          <a:p>
            <a:pPr marL="342900" indent="-342900">
              <a:buFont typeface="Arial" panose="020B0604020202020204" pitchFamily="34" charset="0"/>
              <a:buChar char="•"/>
            </a:pPr>
            <a:r>
              <a:rPr lang="nl-NL" sz="2000" b="1" dirty="0"/>
              <a:t>Verklarende	</a:t>
            </a:r>
          </a:p>
          <a:p>
            <a:r>
              <a:rPr lang="nl-NL" sz="2000" dirty="0"/>
              <a:t>Verklarende vorm is ‘n verduideliking van hoe iets werk.  Die onderwerp mag moontlik, bv.  ‘n sisteem, proses of voorwerp wees, maar die doel van die skryfwerk is om meer duidelikheid aan die leser te verskaf t.o.v. genoemde onderwerpe.</a:t>
            </a:r>
            <a:endParaRPr lang="af-ZA" sz="2000" dirty="0"/>
          </a:p>
        </p:txBody>
      </p:sp>
    </p:spTree>
    <p:extLst>
      <p:ext uri="{BB962C8B-B14F-4D97-AF65-F5344CB8AC3E}">
        <p14:creationId xmlns:p14="http://schemas.microsoft.com/office/powerpoint/2010/main" val="13331538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778638"/>
            <a:ext cx="7988300" cy="4462760"/>
          </a:xfrm>
          <a:prstGeom prst="rect">
            <a:avLst/>
          </a:prstGeom>
        </p:spPr>
        <p:txBody>
          <a:bodyPr wrap="square">
            <a:spAutoFit/>
          </a:bodyPr>
          <a:lstStyle/>
          <a:p>
            <a:pPr marL="342900" indent="-342900">
              <a:buFont typeface="Arial" panose="020B0604020202020204" pitchFamily="34" charset="0"/>
              <a:buChar char="•"/>
            </a:pPr>
            <a:r>
              <a:rPr lang="af-ZA" sz="2400" b="1" dirty="0"/>
              <a:t>Transaksionele	</a:t>
            </a:r>
          </a:p>
          <a:p>
            <a:r>
              <a:rPr lang="af-ZA" sz="2400" dirty="0"/>
              <a:t>Transaksionele vorm verwys na skryfwerk wat funksioneel is.  Dit kan gedoen word vir persoonlike redes (dagboek, joernaal, vriendskaplike brief) of vir besigheidsdoeleindes (besigheidsbrief, advertensie).</a:t>
            </a:r>
          </a:p>
          <a:p>
            <a:endParaRPr lang="af-ZA" sz="2400" dirty="0"/>
          </a:p>
          <a:p>
            <a:pPr>
              <a:buClr>
                <a:srgbClr val="7F7F7F"/>
              </a:buClr>
              <a:buFont typeface="Symbol" panose="05050102010706020507" pitchFamily="18" charset="2"/>
              <a:buChar char="·"/>
            </a:pPr>
            <a:r>
              <a:rPr lang="nl-NL" sz="2400" dirty="0"/>
              <a:t>Besigheidsbriewe het ‘n spesifieke funksie en formaat</a:t>
            </a:r>
          </a:p>
          <a:p>
            <a:pPr>
              <a:buClr>
                <a:srgbClr val="7F7F7F"/>
              </a:buClr>
              <a:buFont typeface="Symbol" panose="05050102010706020507" pitchFamily="18" charset="2"/>
              <a:buChar char="·"/>
            </a:pPr>
            <a:r>
              <a:rPr lang="nl-NL" sz="2400" dirty="0"/>
              <a:t>Advertensies kan gedoen word in die vorm van pamflette, brosjures, tydskrifadvertensies, televisieadvertensies en ander</a:t>
            </a:r>
          </a:p>
          <a:p>
            <a:pPr>
              <a:buClr>
                <a:srgbClr val="7F7F7F"/>
              </a:buClr>
              <a:buFont typeface="Symbol" panose="05050102010706020507" pitchFamily="18" charset="2"/>
              <a:buChar char="·"/>
            </a:pPr>
            <a:r>
              <a:rPr lang="af-ZA" sz="2400" dirty="0"/>
              <a:t>Elektroniese teksie, bv. e-pos, sms</a:t>
            </a:r>
          </a:p>
          <a:p>
            <a:pPr>
              <a:buClr>
                <a:srgbClr val="7F7F7F"/>
              </a:buClr>
              <a:buFont typeface="Symbol" panose="05050102010706020507" pitchFamily="18" charset="2"/>
              <a:buChar char="·"/>
            </a:pPr>
            <a:r>
              <a:rPr lang="af-ZA" sz="2400" dirty="0"/>
              <a:t>Multi-media aanbiedings bv. Powerpoint, video, DVD</a:t>
            </a:r>
          </a:p>
          <a:p>
            <a:pPr>
              <a:buClr>
                <a:srgbClr val="7F7F7F"/>
              </a:buClr>
            </a:pPr>
            <a:r>
              <a:rPr lang="af-ZA" sz="2000" dirty="0"/>
              <a:t>	</a:t>
            </a:r>
          </a:p>
        </p:txBody>
      </p:sp>
    </p:spTree>
    <p:extLst>
      <p:ext uri="{BB962C8B-B14F-4D97-AF65-F5344CB8AC3E}">
        <p14:creationId xmlns:p14="http://schemas.microsoft.com/office/powerpoint/2010/main" val="16050478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Invloed van Taalstrukture op ‘n Leser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p:cNvSpPr>
            <a:spLocks noGrp="1"/>
          </p:cNvSpPr>
          <p:nvPr>
            <p:ph sz="quarter" idx="1"/>
          </p:nvPr>
        </p:nvSpPr>
        <p:spPr/>
        <p:txBody>
          <a:bodyPr>
            <a:normAutofit/>
          </a:bodyPr>
          <a:lstStyle/>
          <a:p>
            <a:pPr marL="0" indent="0">
              <a:buNone/>
            </a:pPr>
            <a:r>
              <a:rPr lang="af-ZA" dirty="0"/>
              <a:t> </a:t>
            </a:r>
            <a:endParaRPr lang="en-ZA" dirty="0"/>
          </a:p>
          <a:p>
            <a:pPr marL="0" indent="0">
              <a:buNone/>
            </a:pPr>
            <a:br>
              <a:rPr lang="af-ZA" dirty="0"/>
            </a:br>
            <a:endParaRPr lang="en-ZA" dirty="0"/>
          </a:p>
        </p:txBody>
      </p:sp>
      <p:sp>
        <p:nvSpPr>
          <p:cNvPr id="10" name="Rectangle 9"/>
          <p:cNvSpPr/>
          <p:nvPr/>
        </p:nvSpPr>
        <p:spPr>
          <a:xfrm>
            <a:off x="698500" y="778638"/>
            <a:ext cx="7988300" cy="5570756"/>
          </a:xfrm>
          <a:prstGeom prst="rect">
            <a:avLst/>
          </a:prstGeom>
        </p:spPr>
        <p:txBody>
          <a:bodyPr wrap="square">
            <a:spAutoFit/>
          </a:bodyPr>
          <a:lstStyle/>
          <a:p>
            <a:pPr marL="342900" indent="-342900">
              <a:buFont typeface="Arial" panose="020B0604020202020204" pitchFamily="34" charset="0"/>
              <a:buChar char="•"/>
            </a:pPr>
            <a:r>
              <a:rPr lang="af-ZA" sz="2400" b="1" dirty="0"/>
              <a:t>Besigheidskorrespondensie	</a:t>
            </a:r>
          </a:p>
          <a:p>
            <a:r>
              <a:rPr lang="af-ZA" sz="2400" dirty="0"/>
              <a:t>Besigheidskorrespondensie is soortgelyk aan transaksionele skryfwerk, maar sluit slegs die volgende vorms in: Besigheidsbriewe, memorandums, e-posse, agendas en notules. </a:t>
            </a:r>
          </a:p>
          <a:p>
            <a:r>
              <a:rPr lang="af-ZA" sz="2400" dirty="0"/>
              <a:t>	</a:t>
            </a:r>
          </a:p>
          <a:p>
            <a:pPr marL="342900" indent="-342900">
              <a:buFont typeface="Arial" panose="020B0604020202020204" pitchFamily="34" charset="0"/>
              <a:buChar char="•"/>
            </a:pPr>
            <a:r>
              <a:rPr lang="nl-NL" sz="2400" b="1" dirty="0"/>
              <a:t>Elektroniese tekste	</a:t>
            </a:r>
          </a:p>
          <a:p>
            <a:r>
              <a:rPr lang="nl-NL" sz="2400" dirty="0"/>
              <a:t>Korrespondensie deur middel van die gebruik van ‘n rekenaar, bv. e-pos	</a:t>
            </a:r>
          </a:p>
          <a:p>
            <a:endParaRPr lang="nl-NL" sz="2400" dirty="0"/>
          </a:p>
          <a:p>
            <a:pPr marL="342900" indent="-342900">
              <a:buFont typeface="Arial" panose="020B0604020202020204" pitchFamily="34" charset="0"/>
              <a:buChar char="•"/>
            </a:pPr>
            <a:r>
              <a:rPr lang="nl-NL" sz="2400" b="1" dirty="0"/>
              <a:t>Multi-media aanbiedings	</a:t>
            </a:r>
          </a:p>
          <a:p>
            <a:r>
              <a:rPr lang="nl-NL" sz="2400" dirty="0"/>
              <a:t>Die gebruik van meer as een medium, bv. aanbieder en Powerpoint aanbieding met klankeffekte.</a:t>
            </a:r>
            <a:r>
              <a:rPr lang="nl-NL" sz="2400" dirty="0">
                <a:latin typeface="Times New Roman" panose="02020603050405020304" pitchFamily="18" charset="0"/>
              </a:rPr>
              <a:t>	</a:t>
            </a:r>
          </a:p>
          <a:p>
            <a:endParaRPr lang="af-ZA" sz="2400" dirty="0"/>
          </a:p>
          <a:p>
            <a:pPr>
              <a:buClr>
                <a:srgbClr val="7F7F7F"/>
              </a:buClr>
            </a:pPr>
            <a:r>
              <a:rPr lang="af-ZA" sz="2000" dirty="0"/>
              <a:t>	</a:t>
            </a:r>
          </a:p>
        </p:txBody>
      </p:sp>
    </p:spTree>
    <p:extLst>
      <p:ext uri="{BB962C8B-B14F-4D97-AF65-F5344CB8AC3E}">
        <p14:creationId xmlns:p14="http://schemas.microsoft.com/office/powerpoint/2010/main" val="426569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solidFill>
                  <a:srgbClr val="808080"/>
                </a:solidFill>
                <a:latin typeface="Arial" panose="020B0604020202020204" pitchFamily="34" charset="0"/>
              </a:rPr>
            </a:br>
            <a:br>
              <a:rPr lang="nl-NL" dirty="0">
                <a:solidFill>
                  <a:srgbClr val="808080"/>
                </a:solidFill>
                <a:latin typeface="Arial" panose="020B0604020202020204" pitchFamily="34" charset="0"/>
              </a:rPr>
            </a:br>
            <a:r>
              <a:rPr lang="nl-NL" dirty="0">
                <a:solidFill>
                  <a:schemeClr val="accent4"/>
                </a:solidFill>
                <a:latin typeface="Arial" panose="020B0604020202020204" pitchFamily="34" charset="0"/>
              </a:rPr>
              <a:t>Die Keuse van Woorde en Sinskonstruksies</a:t>
            </a:r>
            <a:br>
              <a:rPr lang="nl-NL" dirty="0">
                <a:solidFill>
                  <a:srgbClr val="808080"/>
                </a:solidFill>
                <a:latin typeface="Arial" panose="020B0604020202020204" pitchFamily="34" charset="0"/>
              </a:rPr>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p:cNvSpPr>
            <a:spLocks noGrp="1"/>
          </p:cNvSpPr>
          <p:nvPr>
            <p:ph sz="quarter" idx="1"/>
          </p:nvPr>
        </p:nvSpPr>
        <p:spPr/>
        <p:txBody>
          <a:bodyPr>
            <a:normAutofit fontScale="70000" lnSpcReduction="20000"/>
          </a:bodyPr>
          <a:lstStyle/>
          <a:p>
            <a:pPr marL="0" indent="0">
              <a:buNone/>
            </a:pPr>
            <a:r>
              <a:rPr lang="af-ZA" sz="3600" dirty="0"/>
              <a:t> </a:t>
            </a:r>
            <a:br>
              <a:rPr lang="af-ZA" sz="3600" dirty="0"/>
            </a:br>
            <a:r>
              <a:rPr lang="nl-NL" sz="3600" dirty="0"/>
              <a:t>Dit is belangrik dat jou woordkeuse in alle werksdokumente konstant dieselfde moet wees. Dit word parallelisme genoem.</a:t>
            </a:r>
          </a:p>
          <a:p>
            <a:pPr marL="0" indent="0">
              <a:buNone/>
            </a:pPr>
            <a:endParaRPr lang="nl-NL" sz="3600" dirty="0"/>
          </a:p>
          <a:p>
            <a:pPr marL="0" indent="0">
              <a:buNone/>
            </a:pPr>
            <a:r>
              <a:rPr lang="nl-NL" sz="3600" b="1" dirty="0"/>
              <a:t>Parallelisme</a:t>
            </a:r>
          </a:p>
          <a:p>
            <a:pPr marL="0" indent="0">
              <a:buNone/>
            </a:pPr>
            <a:endParaRPr lang="nl-NL" sz="3600" dirty="0"/>
          </a:p>
          <a:p>
            <a:pPr marL="0" indent="0">
              <a:buNone/>
            </a:pPr>
            <a:r>
              <a:rPr lang="nl-NL" sz="3600" dirty="0"/>
              <a:t>Wanneer jy skryf oor idees wat ewe belangrik is kan paralelle sinstrukture help om die gelyke belangrikheid te beklemtoon, en verkry jy ‘n skryfstyl wat balans en ritme gebruik om die betekenis oor te dra. Hierdie tegniek kan in enige skryfwerk gebruik word, hetsy vir die werkplek of vir private doeleindes.</a:t>
            </a:r>
          </a:p>
          <a:p>
            <a:pPr marL="0" indent="0">
              <a:buNone/>
            </a:pPr>
            <a:endParaRPr lang="nl-NL" sz="3600" dirty="0"/>
          </a:p>
          <a:p>
            <a:pPr marL="0" indent="0">
              <a:buNone/>
            </a:pPr>
            <a:endParaRPr lang="en-ZA" dirty="0"/>
          </a:p>
        </p:txBody>
      </p:sp>
    </p:spTree>
    <p:extLst>
      <p:ext uri="{BB962C8B-B14F-4D97-AF65-F5344CB8AC3E}">
        <p14:creationId xmlns:p14="http://schemas.microsoft.com/office/powerpoint/2010/main" val="27318923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solidFill>
                  <a:srgbClr val="808080"/>
                </a:solidFill>
                <a:latin typeface="Arial" panose="020B0604020202020204" pitchFamily="34" charset="0"/>
              </a:rPr>
            </a:br>
            <a:br>
              <a:rPr lang="nl-NL" dirty="0">
                <a:solidFill>
                  <a:srgbClr val="808080"/>
                </a:solidFill>
                <a:latin typeface="Arial" panose="020B0604020202020204" pitchFamily="34" charset="0"/>
              </a:rPr>
            </a:br>
            <a:r>
              <a:rPr lang="nl-NL" dirty="0">
                <a:solidFill>
                  <a:schemeClr val="accent4"/>
                </a:solidFill>
                <a:latin typeface="Arial" panose="020B0604020202020204" pitchFamily="34" charset="0"/>
              </a:rPr>
              <a:t>Die Keuse van Woorde en Sinskonstruksies</a:t>
            </a:r>
            <a:br>
              <a:rPr lang="nl-NL" dirty="0">
                <a:solidFill>
                  <a:srgbClr val="808080"/>
                </a:solidFill>
                <a:latin typeface="Arial" panose="020B0604020202020204" pitchFamily="34" charset="0"/>
              </a:rPr>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p:cNvSpPr>
            <a:spLocks noGrp="1"/>
          </p:cNvSpPr>
          <p:nvPr>
            <p:ph sz="quarter" idx="1"/>
          </p:nvPr>
        </p:nvSpPr>
        <p:spPr/>
        <p:txBody>
          <a:bodyPr>
            <a:normAutofit/>
          </a:bodyPr>
          <a:lstStyle/>
          <a:p>
            <a:pPr marL="0" indent="0">
              <a:buNone/>
            </a:pPr>
            <a:r>
              <a:rPr lang="nl-NL" b="1" dirty="0"/>
              <a:t>Die volgende is ‘n voorbeeld om te demonstreer hoe om parallelisme te gebruik in die voorbereiding van ‘n aansoekbrief:</a:t>
            </a:r>
          </a:p>
          <a:p>
            <a:pPr marL="0" indent="0">
              <a:buNone/>
            </a:pPr>
            <a:endParaRPr lang="nl-NL" dirty="0"/>
          </a:p>
          <a:p>
            <a:r>
              <a:rPr lang="nl-NL" dirty="0"/>
              <a:t>Verkeerd: My graad, my werksondervinding en vermoë om ingewikkelde projekte te voltooi kwalifiseer my vir die werk.</a:t>
            </a:r>
          </a:p>
          <a:p>
            <a:r>
              <a:rPr lang="nl-NL" dirty="0"/>
              <a:t>Reg: My graad, my werksondervinding en my vermoë om ingewikkelde projekte te voltooi kwalifiseer my vir die werk.</a:t>
            </a:r>
          </a:p>
          <a:p>
            <a:pPr marL="0" indent="0">
              <a:buNone/>
            </a:pPr>
            <a:endParaRPr lang="nl-NL" sz="3600" dirty="0"/>
          </a:p>
          <a:p>
            <a:pPr marL="0" indent="0">
              <a:buNone/>
            </a:pPr>
            <a:endParaRPr lang="en-ZA" dirty="0"/>
          </a:p>
        </p:txBody>
      </p:sp>
    </p:spTree>
    <p:extLst>
      <p:ext uri="{BB962C8B-B14F-4D97-AF65-F5344CB8AC3E}">
        <p14:creationId xmlns:p14="http://schemas.microsoft.com/office/powerpoint/2010/main" val="7989955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solidFill>
                  <a:srgbClr val="808080"/>
                </a:solidFill>
                <a:latin typeface="Arial" panose="020B0604020202020204" pitchFamily="34" charset="0"/>
              </a:rPr>
            </a:br>
            <a:br>
              <a:rPr lang="nl-NL" dirty="0">
                <a:solidFill>
                  <a:srgbClr val="808080"/>
                </a:solidFill>
                <a:latin typeface="Arial" panose="020B0604020202020204" pitchFamily="34" charset="0"/>
              </a:rPr>
            </a:br>
            <a:r>
              <a:rPr lang="nl-NL" dirty="0">
                <a:solidFill>
                  <a:schemeClr val="accent4"/>
                </a:solidFill>
                <a:latin typeface="Arial" panose="020B0604020202020204" pitchFamily="34" charset="0"/>
              </a:rPr>
              <a:t>Die Keuse van Woorde en Sinskonstruksies</a:t>
            </a:r>
            <a:br>
              <a:rPr lang="nl-NL" dirty="0">
                <a:solidFill>
                  <a:srgbClr val="808080"/>
                </a:solidFill>
                <a:latin typeface="Arial" panose="020B0604020202020204" pitchFamily="34" charset="0"/>
              </a:rPr>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endParaRPr lang="en-ZA" dirty="0"/>
          </a:p>
        </p:txBody>
      </p:sp>
      <p:sp>
        <p:nvSpPr>
          <p:cNvPr id="11" name="Rectangle 10"/>
          <p:cNvSpPr/>
          <p:nvPr/>
        </p:nvSpPr>
        <p:spPr>
          <a:xfrm>
            <a:off x="603504" y="1413296"/>
            <a:ext cx="8083296" cy="3323987"/>
          </a:xfrm>
          <a:prstGeom prst="rect">
            <a:avLst/>
          </a:prstGeom>
        </p:spPr>
        <p:txBody>
          <a:bodyPr wrap="square">
            <a:spAutoFit/>
          </a:bodyPr>
          <a:lstStyle/>
          <a:p>
            <a:r>
              <a:rPr lang="nl-NL" sz="2400" b="1" dirty="0"/>
              <a:t>Indentifisering van die Hoofdoel van ‘n Teks</a:t>
            </a:r>
          </a:p>
          <a:p>
            <a:endParaRPr lang="nl-NL" sz="2400" dirty="0"/>
          </a:p>
          <a:p>
            <a:r>
              <a:rPr lang="nl-NL" sz="2400" dirty="0"/>
              <a:t>In enige vorm van skryfwerk is dit belangrik om die doel van ‘n teks te kan identifiseer. In besigheidstekste is die doel gewoonlik om feitelike inligting oor te dra. Dit is daarom belangrik om vas te stel hoeveel inligting oorgedra moet word. Om meer inligting as nodig te gee is ‘n mors van tyd en geld.</a:t>
            </a:r>
          </a:p>
          <a:p>
            <a:r>
              <a:rPr lang="nl-NL" sz="2400" dirty="0"/>
              <a:t> </a:t>
            </a:r>
          </a:p>
          <a:p>
            <a:endParaRPr lang="nl-NL" dirty="0"/>
          </a:p>
        </p:txBody>
      </p:sp>
    </p:spTree>
    <p:extLst>
      <p:ext uri="{BB962C8B-B14F-4D97-AF65-F5344CB8AC3E}">
        <p14:creationId xmlns:p14="http://schemas.microsoft.com/office/powerpoint/2010/main" val="12121476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solidFill>
                  <a:srgbClr val="808080"/>
                </a:solidFill>
                <a:latin typeface="Arial" panose="020B0604020202020204" pitchFamily="34" charset="0"/>
              </a:rPr>
            </a:br>
            <a:br>
              <a:rPr lang="nl-NL" dirty="0">
                <a:solidFill>
                  <a:srgbClr val="808080"/>
                </a:solidFill>
                <a:latin typeface="Arial" panose="020B0604020202020204" pitchFamily="34" charset="0"/>
              </a:rPr>
            </a:br>
            <a:r>
              <a:rPr lang="nl-NL" dirty="0">
                <a:solidFill>
                  <a:schemeClr val="accent4"/>
                </a:solidFill>
                <a:latin typeface="Arial" panose="020B0604020202020204" pitchFamily="34" charset="0"/>
              </a:rPr>
              <a:t>Die Keuse van Woorde en Sinskonstruksies</a:t>
            </a:r>
            <a:br>
              <a:rPr lang="nl-NL" dirty="0">
                <a:solidFill>
                  <a:srgbClr val="808080"/>
                </a:solidFill>
                <a:latin typeface="Arial" panose="020B0604020202020204" pitchFamily="34" charset="0"/>
              </a:rPr>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r>
              <a:rPr lang="en-ZA" dirty="0"/>
              <a:t>		</a:t>
            </a:r>
          </a:p>
        </p:txBody>
      </p:sp>
      <p:sp>
        <p:nvSpPr>
          <p:cNvPr id="11" name="Rectangle 10"/>
          <p:cNvSpPr/>
          <p:nvPr/>
        </p:nvSpPr>
        <p:spPr>
          <a:xfrm>
            <a:off x="603504" y="1413296"/>
            <a:ext cx="8083296" cy="5170646"/>
          </a:xfrm>
          <a:prstGeom prst="rect">
            <a:avLst/>
          </a:prstGeom>
        </p:spPr>
        <p:txBody>
          <a:bodyPr wrap="square">
            <a:spAutoFit/>
          </a:bodyPr>
          <a:lstStyle/>
          <a:p>
            <a:r>
              <a:rPr lang="nl-NL" sz="2400" b="1" dirty="0"/>
              <a:t>Die beste manier om dit te doen is:</a:t>
            </a:r>
          </a:p>
          <a:p>
            <a:r>
              <a:rPr lang="nl-NL" sz="2400" dirty="0"/>
              <a:t>•	Stel vas wat die doel van die teks is</a:t>
            </a:r>
          </a:p>
          <a:p>
            <a:r>
              <a:rPr lang="nl-NL" sz="2400" dirty="0"/>
              <a:t>•	Identifiseer die lesers vir wie die teks bedoel is</a:t>
            </a:r>
          </a:p>
          <a:p>
            <a:r>
              <a:rPr lang="nl-NL" sz="2400" dirty="0"/>
              <a:t>•	Stel vas wat hulle sou wou weet, of moet weet</a:t>
            </a:r>
          </a:p>
          <a:p>
            <a:r>
              <a:rPr lang="nl-NL" sz="2400" dirty="0"/>
              <a:t>•	Identifiseer die belangrikste feite van die inligting – dit 	moet verband hou met wat die leser wil weet</a:t>
            </a:r>
          </a:p>
          <a:p>
            <a:r>
              <a:rPr lang="nl-NL" sz="2400" dirty="0"/>
              <a:t>•	Gebruik hierdie feite as die hoofpunte van die teks</a:t>
            </a:r>
          </a:p>
          <a:p>
            <a:r>
              <a:rPr lang="nl-NL" sz="2400" dirty="0"/>
              <a:t>•	Voeg ekstra inligting by om hierdie feite te ondersteun of te verduidelik</a:t>
            </a:r>
          </a:p>
          <a:p>
            <a:endParaRPr lang="nl-NL" sz="2400" dirty="0"/>
          </a:p>
          <a:p>
            <a:r>
              <a:rPr lang="nl-NL" sz="2400" dirty="0"/>
              <a:t>Onthou, as enige van die punte nie waarde voeg by die teks nie, laat dit uit! </a:t>
            </a:r>
          </a:p>
          <a:p>
            <a:r>
              <a:rPr lang="nl-NL" sz="2400" dirty="0"/>
              <a:t> </a:t>
            </a:r>
          </a:p>
          <a:p>
            <a:endParaRPr lang="nl-NL" dirty="0"/>
          </a:p>
        </p:txBody>
      </p:sp>
    </p:spTree>
    <p:extLst>
      <p:ext uri="{BB962C8B-B14F-4D97-AF65-F5344CB8AC3E}">
        <p14:creationId xmlns:p14="http://schemas.microsoft.com/office/powerpoint/2010/main" val="35877041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solidFill>
                  <a:srgbClr val="808080"/>
                </a:solidFill>
                <a:latin typeface="Arial" panose="020B0604020202020204" pitchFamily="34" charset="0"/>
              </a:rPr>
            </a:br>
            <a:br>
              <a:rPr lang="nl-NL" dirty="0">
                <a:solidFill>
                  <a:srgbClr val="808080"/>
                </a:solidFill>
                <a:latin typeface="Arial" panose="020B0604020202020204" pitchFamily="34" charset="0"/>
              </a:rPr>
            </a:br>
            <a:r>
              <a:rPr lang="nl-NL" dirty="0">
                <a:solidFill>
                  <a:schemeClr val="accent4"/>
                </a:solidFill>
                <a:latin typeface="Arial" panose="020B0604020202020204" pitchFamily="34" charset="0"/>
              </a:rPr>
              <a:t>Die Keuse van Woorde en Sinskonstruksies</a:t>
            </a:r>
            <a:br>
              <a:rPr lang="nl-NL" dirty="0">
                <a:solidFill>
                  <a:srgbClr val="808080"/>
                </a:solidFill>
                <a:latin typeface="Arial" panose="020B0604020202020204" pitchFamily="34" charset="0"/>
              </a:rPr>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r>
              <a:rPr lang="en-ZA" dirty="0"/>
              <a:t>		</a:t>
            </a:r>
          </a:p>
        </p:txBody>
      </p:sp>
      <p:sp>
        <p:nvSpPr>
          <p:cNvPr id="11" name="Rectangle 10"/>
          <p:cNvSpPr/>
          <p:nvPr/>
        </p:nvSpPr>
        <p:spPr>
          <a:xfrm>
            <a:off x="603504" y="1413296"/>
            <a:ext cx="8083296" cy="4370427"/>
          </a:xfrm>
          <a:prstGeom prst="rect">
            <a:avLst/>
          </a:prstGeom>
        </p:spPr>
        <p:txBody>
          <a:bodyPr wrap="square">
            <a:spAutoFit/>
          </a:bodyPr>
          <a:lstStyle/>
          <a:p>
            <a:r>
              <a:rPr lang="af-ZA" sz="2000" b="1" u="sng" dirty="0"/>
              <a:t>Wat om in te sluit in ‘n Teks</a:t>
            </a:r>
            <a:endParaRPr lang="en-ZA" sz="2000" b="1" u="sng" dirty="0"/>
          </a:p>
          <a:p>
            <a:r>
              <a:rPr lang="af-ZA" sz="2000" dirty="0"/>
              <a:t> </a:t>
            </a:r>
            <a:endParaRPr lang="en-ZA" sz="2000" dirty="0"/>
          </a:p>
          <a:p>
            <a:pPr marL="342900" indent="-342900">
              <a:buFont typeface="Arial" panose="020B0604020202020204" pitchFamily="34" charset="0"/>
              <a:buChar char="•"/>
            </a:pPr>
            <a:r>
              <a:rPr lang="af-ZA" sz="2000" dirty="0"/>
              <a:t>Soos hierbo verduidelik word die besluit oor wat om in te sluit in ‘n teks bepaal deur doel van die teks en die leser van die teks. Die volgende wenke mag help in die besluit oor wat om in te sluit in die teks:</a:t>
            </a:r>
            <a:endParaRPr lang="en-ZA" sz="2000" dirty="0"/>
          </a:p>
          <a:p>
            <a:pPr marL="342900" lvl="0" indent="-342900" fontAlgn="base">
              <a:buFont typeface="Arial" panose="020B0604020202020204" pitchFamily="34" charset="0"/>
              <a:buChar char="•"/>
            </a:pPr>
            <a:r>
              <a:rPr lang="af-ZA" sz="2000" dirty="0">
                <a:effectLst>
                  <a:outerShdw sx="0" sy="0">
                    <a:srgbClr val="000000"/>
                  </a:outerShdw>
                </a:effectLst>
              </a:rPr>
              <a:t>Gebruik slegs die nodigste feite</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Gee net jou eie opinie as dit regtig nodig is, of daarvoor gevra is</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Verbind die inligting aan die doel van die teks</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Gebruik eenvoudige, objektiewe taal</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Maak seker dat alles wat ingesluit is verband hou met die inligting wat nodig is</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Vermy enige vorm van vooroordeel of subjektiwiteit</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Moet nooit enige inligting insluit wat kan aanstoot gee nie</a:t>
            </a:r>
            <a:endParaRPr lang="en-ZA" sz="2000" dirty="0">
              <a:effectLst>
                <a:outerShdw sx="0" sy="0">
                  <a:srgbClr val="000000"/>
                </a:outerShdw>
              </a:effectLst>
            </a:endParaRPr>
          </a:p>
          <a:p>
            <a:endParaRPr lang="nl-NL" dirty="0"/>
          </a:p>
        </p:txBody>
      </p:sp>
    </p:spTree>
    <p:extLst>
      <p:ext uri="{BB962C8B-B14F-4D97-AF65-F5344CB8AC3E}">
        <p14:creationId xmlns:p14="http://schemas.microsoft.com/office/powerpoint/2010/main" val="4648511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Register en Toon</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r>
              <a:rPr lang="en-ZA" dirty="0"/>
              <a:t>		</a:t>
            </a:r>
          </a:p>
        </p:txBody>
      </p:sp>
      <p:sp>
        <p:nvSpPr>
          <p:cNvPr id="11" name="Rectangle 10"/>
          <p:cNvSpPr/>
          <p:nvPr/>
        </p:nvSpPr>
        <p:spPr>
          <a:xfrm>
            <a:off x="603504" y="1413296"/>
            <a:ext cx="8083296" cy="4401205"/>
          </a:xfrm>
          <a:prstGeom prst="rect">
            <a:avLst/>
          </a:prstGeom>
        </p:spPr>
        <p:txBody>
          <a:bodyPr wrap="square">
            <a:spAutoFit/>
          </a:bodyPr>
          <a:lstStyle/>
          <a:p>
            <a:r>
              <a:rPr lang="af-ZA" sz="2000" dirty="0"/>
              <a:t> </a:t>
            </a:r>
            <a:endParaRPr lang="en-ZA" sz="2000" dirty="0"/>
          </a:p>
          <a:p>
            <a:pPr marL="342900" indent="-342900">
              <a:buFont typeface="Arial" panose="020B0604020202020204" pitchFamily="34" charset="0"/>
              <a:buChar char="•"/>
            </a:pPr>
            <a:r>
              <a:rPr lang="af-ZA" sz="2000" b="1" dirty="0"/>
              <a:t>Register</a:t>
            </a:r>
            <a:r>
              <a:rPr lang="af-ZA" sz="2000" dirty="0"/>
              <a:t> word gedefinieër as die woordeskat, grammatika, ens. wat deur ‘n spreker of skrywer gebruik word in bepaale sosiale omstandighede of professionele kontekste.</a:t>
            </a:r>
            <a:endParaRPr lang="en-ZA" sz="2000" dirty="0"/>
          </a:p>
          <a:p>
            <a:br>
              <a:rPr lang="af-ZA" sz="2000" dirty="0"/>
            </a:br>
            <a:r>
              <a:rPr lang="af-ZA" sz="2000" dirty="0"/>
              <a:t> </a:t>
            </a:r>
            <a:endParaRPr lang="en-ZA" sz="2000" dirty="0"/>
          </a:p>
          <a:p>
            <a:pPr marL="342900" indent="-342900">
              <a:buFont typeface="Arial" panose="020B0604020202020204" pitchFamily="34" charset="0"/>
              <a:buChar char="•"/>
            </a:pPr>
            <a:r>
              <a:rPr lang="af-ZA" sz="2000" dirty="0"/>
              <a:t>Die </a:t>
            </a:r>
            <a:r>
              <a:rPr lang="af-ZA" sz="2000" b="1" dirty="0"/>
              <a:t>toon</a:t>
            </a:r>
            <a:r>
              <a:rPr lang="af-ZA" sz="2000" dirty="0"/>
              <a:t> van geskrewe kommunikasie, beteken die gesindheid van die skrywer teenoor die leser, die onderwerp, situasie en medium.  </a:t>
            </a:r>
          </a:p>
          <a:p>
            <a:pPr marL="342900" indent="-342900">
              <a:buFont typeface="Arial" panose="020B0604020202020204" pitchFamily="34" charset="0"/>
              <a:buChar char="•"/>
            </a:pPr>
            <a:r>
              <a:rPr lang="af-ZA" sz="2000" dirty="0"/>
              <a:t>Dit word bepaal deur die vlak van formaliteit van die situasie of deur die gehoor.  </a:t>
            </a:r>
          </a:p>
          <a:p>
            <a:pPr marL="342900" indent="-342900">
              <a:buFont typeface="Arial" panose="020B0604020202020204" pitchFamily="34" charset="0"/>
              <a:buChar char="•"/>
            </a:pPr>
            <a:r>
              <a:rPr lang="af-ZA" sz="2000" dirty="0"/>
              <a:t>Die vlak van formaliteit is gewoonlik hoog in die geval van spesialiste, terwyl informele lesers soos ‘n werksgroep beter sal reageer op die gebruik van humor en ironie in ‘n geskrewe stuk.</a:t>
            </a:r>
            <a:endParaRPr lang="en-ZA" sz="2000" dirty="0"/>
          </a:p>
          <a:p>
            <a:r>
              <a:rPr lang="af-ZA" sz="2000" dirty="0"/>
              <a:t> </a:t>
            </a:r>
            <a:endParaRPr lang="en-ZA" sz="2000" dirty="0"/>
          </a:p>
        </p:txBody>
      </p:sp>
    </p:spTree>
    <p:extLst>
      <p:ext uri="{BB962C8B-B14F-4D97-AF65-F5344CB8AC3E}">
        <p14:creationId xmlns:p14="http://schemas.microsoft.com/office/powerpoint/2010/main" val="28467525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Register en Toon</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r>
              <a:rPr lang="en-ZA" dirty="0"/>
              <a:t>		</a:t>
            </a:r>
          </a:p>
        </p:txBody>
      </p:sp>
      <p:sp>
        <p:nvSpPr>
          <p:cNvPr id="11" name="Rectangle 10"/>
          <p:cNvSpPr/>
          <p:nvPr/>
        </p:nvSpPr>
        <p:spPr>
          <a:xfrm>
            <a:off x="603504" y="1413296"/>
            <a:ext cx="8083296" cy="2862322"/>
          </a:xfrm>
          <a:prstGeom prst="rect">
            <a:avLst/>
          </a:prstGeom>
        </p:spPr>
        <p:txBody>
          <a:bodyPr wrap="square">
            <a:spAutoFit/>
          </a:bodyPr>
          <a:lstStyle/>
          <a:p>
            <a:pPr marL="342900" indent="-342900">
              <a:buFont typeface="Arial" panose="020B0604020202020204" pitchFamily="34" charset="0"/>
              <a:buChar char="•"/>
            </a:pPr>
            <a:r>
              <a:rPr lang="af-ZA" sz="2000" dirty="0"/>
              <a:t>Bostaande definisies het betrekking op sowel die geskrewe as die gesproke taal. Dit bepaal die vlak van formeelheid wat bepaal word deur die woordkeuse, sowel as deur die manier waarop die boodskap oorgedra word. </a:t>
            </a:r>
          </a:p>
          <a:p>
            <a:pPr marL="342900" indent="-342900">
              <a:buFont typeface="Arial" panose="020B0604020202020204" pitchFamily="34" charset="0"/>
              <a:buChar char="•"/>
            </a:pPr>
            <a:endParaRPr lang="af-ZA" sz="2000" dirty="0"/>
          </a:p>
          <a:p>
            <a:pPr marL="342900" indent="-342900">
              <a:buFont typeface="Arial" panose="020B0604020202020204" pitchFamily="34" charset="0"/>
              <a:buChar char="•"/>
            </a:pPr>
            <a:r>
              <a:rPr lang="af-ZA" sz="2000" dirty="0"/>
              <a:t>Wanneer jy vir formele doeleindes skryf sal die taalgebruik baie meer formeel wees as wanneer jy ‘n brief vir jou beste vriend skryf, of ‘n SMS stuur.</a:t>
            </a:r>
            <a:endParaRPr lang="en-ZA" sz="2000" dirty="0"/>
          </a:p>
          <a:p>
            <a:r>
              <a:rPr lang="af-ZA" sz="2000" dirty="0"/>
              <a:t> </a:t>
            </a:r>
            <a:endParaRPr lang="en-ZA" sz="2000" dirty="0"/>
          </a:p>
        </p:txBody>
      </p:sp>
    </p:spTree>
    <p:extLst>
      <p:ext uri="{BB962C8B-B14F-4D97-AF65-F5344CB8AC3E}">
        <p14:creationId xmlns:p14="http://schemas.microsoft.com/office/powerpoint/2010/main" val="39732273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r>
              <a:rPr lang="af-ZA" dirty="0"/>
              <a:t>Gebruik van Terme en Jargon  </a:t>
            </a:r>
            <a:br>
              <a:rPr lang="en-ZA" dirty="0"/>
            </a:b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r>
              <a:rPr lang="en-ZA" dirty="0"/>
              <a:t>		</a:t>
            </a:r>
          </a:p>
        </p:txBody>
      </p:sp>
      <p:sp>
        <p:nvSpPr>
          <p:cNvPr id="11" name="Rectangle 10"/>
          <p:cNvSpPr/>
          <p:nvPr/>
        </p:nvSpPr>
        <p:spPr>
          <a:xfrm>
            <a:off x="603504" y="1413296"/>
            <a:ext cx="8083296" cy="5016758"/>
          </a:xfrm>
          <a:prstGeom prst="rect">
            <a:avLst/>
          </a:prstGeom>
        </p:spPr>
        <p:txBody>
          <a:bodyPr wrap="square">
            <a:spAutoFit/>
          </a:bodyPr>
          <a:lstStyle/>
          <a:p>
            <a:r>
              <a:rPr lang="af-ZA" sz="2000" dirty="0"/>
              <a:t> </a:t>
            </a:r>
            <a:endParaRPr lang="en-ZA" sz="2000" dirty="0"/>
          </a:p>
          <a:p>
            <a:pPr marL="342900" indent="-342900">
              <a:buFont typeface="Arial" panose="020B0604020202020204" pitchFamily="34" charset="0"/>
              <a:buChar char="•"/>
            </a:pPr>
            <a:r>
              <a:rPr lang="af-ZA" sz="2000" dirty="0"/>
              <a:t>Jargon word gedefinieër as tegniese woorde of uitdrukkings wat deur ‘n bepaalde professie of groep mense gebruik word, en wat moeilik is vir mense buite die professie of groep om te verstaan. ‘n Ander woord daarvoor kan </a:t>
            </a:r>
            <a:r>
              <a:rPr lang="af-ZA" sz="2000" i="1" dirty="0"/>
              <a:t>vakterme</a:t>
            </a:r>
            <a:r>
              <a:rPr lang="af-ZA" sz="2000" dirty="0"/>
              <a:t> wees.</a:t>
            </a:r>
            <a:endParaRPr lang="en-ZA" sz="2000" dirty="0"/>
          </a:p>
          <a:p>
            <a:endParaRPr lang="en-ZA" sz="2000" dirty="0"/>
          </a:p>
          <a:p>
            <a:pPr marL="342900" indent="-342900">
              <a:buFont typeface="Arial" panose="020B0604020202020204" pitchFamily="34" charset="0"/>
              <a:buChar char="•"/>
            </a:pPr>
            <a:r>
              <a:rPr lang="af-ZA" sz="2000" dirty="0"/>
              <a:t>Die feit dat dit moeilik is vir mense om te verstaan, verduidelik hoekom jargon in jou algemene skryfwerk vermy behoort te word. Dit mag net jou leser verwar omdat hy/sy nie sal verstaan waaroor daar geskryf word nie. As dit moet gebruik word, behoort jy ook te verduidelik wat die term beteken.</a:t>
            </a:r>
            <a:endParaRPr lang="en-ZA" sz="2000" dirty="0"/>
          </a:p>
          <a:p>
            <a:endParaRPr lang="en-ZA" sz="2000" dirty="0"/>
          </a:p>
          <a:p>
            <a:pPr marL="342900" indent="-342900">
              <a:buFont typeface="Arial" panose="020B0604020202020204" pitchFamily="34" charset="0"/>
              <a:buChar char="•"/>
            </a:pPr>
            <a:r>
              <a:rPr lang="af-ZA" sz="2000" dirty="0"/>
              <a:t>Maar, as jy ‘n tegniese dokument in besigheidsverband skryf is dit heeltemal aanvaarbaar. Om die waarheid te sê, in sulke gevalle behoort jargon deel te vorm van jou skryfwerk.</a:t>
            </a:r>
            <a:endParaRPr lang="en-ZA" sz="2000" dirty="0"/>
          </a:p>
          <a:p>
            <a:r>
              <a:rPr lang="af-ZA" sz="2000" dirty="0"/>
              <a:t> </a:t>
            </a:r>
            <a:endParaRPr lang="en-ZA" sz="2000" dirty="0"/>
          </a:p>
        </p:txBody>
      </p:sp>
    </p:spTree>
    <p:extLst>
      <p:ext uri="{BB962C8B-B14F-4D97-AF65-F5344CB8AC3E}">
        <p14:creationId xmlns:p14="http://schemas.microsoft.com/office/powerpoint/2010/main" val="26499452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r>
              <a:rPr lang="af-ZA" dirty="0"/>
              <a:t>Die Skryf van ‘n Goeie Paragraaf</a:t>
            </a:r>
            <a:br>
              <a:rPr lang="en-ZA" dirty="0"/>
            </a:b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r>
              <a:rPr lang="en-ZA" dirty="0"/>
              <a:t>		</a:t>
            </a:r>
          </a:p>
        </p:txBody>
      </p:sp>
      <p:sp>
        <p:nvSpPr>
          <p:cNvPr id="11" name="Rectangle 10"/>
          <p:cNvSpPr/>
          <p:nvPr/>
        </p:nvSpPr>
        <p:spPr>
          <a:xfrm>
            <a:off x="603504" y="1413296"/>
            <a:ext cx="8083296" cy="4093428"/>
          </a:xfrm>
          <a:prstGeom prst="rect">
            <a:avLst/>
          </a:prstGeom>
        </p:spPr>
        <p:txBody>
          <a:bodyPr wrap="square">
            <a:spAutoFit/>
          </a:bodyPr>
          <a:lstStyle/>
          <a:p>
            <a:r>
              <a:rPr lang="af-ZA" sz="2000" dirty="0"/>
              <a:t> </a:t>
            </a:r>
            <a:endParaRPr lang="en-ZA" sz="2000" b="1" dirty="0"/>
          </a:p>
          <a:p>
            <a:r>
              <a:rPr lang="af-ZA" sz="2000" dirty="0"/>
              <a:t> </a:t>
            </a:r>
            <a:endParaRPr lang="en-ZA" sz="2000" dirty="0"/>
          </a:p>
          <a:p>
            <a:r>
              <a:rPr lang="af-ZA" sz="2000" dirty="0"/>
              <a:t>As jy graag goed wil skryf is dit belangrik om te leer hoe om ‘n goeie paragraaf te skryf. Alle skryfwerk word verdeel in paragrawe, so as jy ‘n goeie paragraaf kan skryf sal die res van jou skryfwerk ook goed wees.</a:t>
            </a:r>
            <a:endParaRPr lang="en-ZA" sz="2000" dirty="0"/>
          </a:p>
          <a:p>
            <a:r>
              <a:rPr lang="af-ZA" sz="2000" dirty="0"/>
              <a:t> </a:t>
            </a:r>
            <a:endParaRPr lang="en-ZA" sz="2000" dirty="0"/>
          </a:p>
          <a:p>
            <a:r>
              <a:rPr lang="af-ZA" sz="2000" b="1" dirty="0"/>
              <a:t>‘n Goeie paragraaf bestaan uit:</a:t>
            </a:r>
          </a:p>
          <a:p>
            <a:endParaRPr lang="en-ZA" sz="2000" b="1" dirty="0"/>
          </a:p>
          <a:p>
            <a:pPr marL="342900" lvl="0" indent="-342900" fontAlgn="base">
              <a:buFont typeface="Arial" panose="020B0604020202020204" pitchFamily="34" charset="0"/>
              <a:buChar char="•"/>
            </a:pPr>
            <a:r>
              <a:rPr lang="af-ZA" sz="2000" dirty="0">
                <a:effectLst>
                  <a:outerShdw sx="0" sy="0">
                    <a:srgbClr val="000000"/>
                  </a:outerShdw>
                </a:effectLst>
              </a:rPr>
              <a:t>‘n kernsin (hoofidee)</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ondersteunende of verduidelikende detail</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‘n slotsin</a:t>
            </a:r>
            <a:endParaRPr lang="en-ZA" sz="2000" dirty="0">
              <a:effectLst>
                <a:outerShdw sx="0" sy="0">
                  <a:srgbClr val="000000"/>
                </a:outerShdw>
              </a:effectLst>
            </a:endParaRPr>
          </a:p>
          <a:p>
            <a:br>
              <a:rPr lang="af-ZA" sz="2000" dirty="0"/>
            </a:br>
            <a:r>
              <a:rPr lang="af-ZA" sz="2000" dirty="0"/>
              <a:t> </a:t>
            </a:r>
            <a:endParaRPr lang="en-ZA" sz="2000" dirty="0"/>
          </a:p>
        </p:txBody>
      </p:sp>
    </p:spTree>
    <p:extLst>
      <p:ext uri="{BB962C8B-B14F-4D97-AF65-F5344CB8AC3E}">
        <p14:creationId xmlns:p14="http://schemas.microsoft.com/office/powerpoint/2010/main" val="509158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r>
              <a:rPr lang="af-ZA" dirty="0"/>
              <a:t>Die Skryf van ‘n Goeie Paragraaf</a:t>
            </a:r>
            <a:br>
              <a:rPr lang="en-ZA" dirty="0"/>
            </a:b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sz="3600" dirty="0"/>
          </a:p>
          <a:p>
            <a:pPr marL="0" indent="0">
              <a:buNone/>
            </a:pPr>
            <a:r>
              <a:rPr lang="en-ZA" dirty="0"/>
              <a:t>		</a:t>
            </a:r>
          </a:p>
        </p:txBody>
      </p:sp>
      <p:sp>
        <p:nvSpPr>
          <p:cNvPr id="11" name="Rectangle 10"/>
          <p:cNvSpPr/>
          <p:nvPr/>
        </p:nvSpPr>
        <p:spPr>
          <a:xfrm>
            <a:off x="603504" y="1413296"/>
            <a:ext cx="8083296" cy="1323439"/>
          </a:xfrm>
          <a:prstGeom prst="rect">
            <a:avLst/>
          </a:prstGeom>
        </p:spPr>
        <p:txBody>
          <a:bodyPr wrap="square">
            <a:spAutoFit/>
          </a:bodyPr>
          <a:lstStyle/>
          <a:p>
            <a:r>
              <a:rPr lang="af-ZA" sz="2000" dirty="0"/>
              <a:t> </a:t>
            </a:r>
            <a:endParaRPr lang="en-ZA" sz="2000" b="1" dirty="0"/>
          </a:p>
          <a:p>
            <a:r>
              <a:rPr lang="af-ZA" sz="2000" dirty="0"/>
              <a:t> </a:t>
            </a:r>
            <a:endParaRPr lang="en-ZA" sz="2000" dirty="0"/>
          </a:p>
          <a:p>
            <a:br>
              <a:rPr lang="af-ZA" sz="2000" dirty="0"/>
            </a:br>
            <a:r>
              <a:rPr lang="af-ZA" sz="2000" dirty="0"/>
              <a:t> </a:t>
            </a:r>
            <a:endParaRPr lang="en-ZA" sz="2000" dirty="0"/>
          </a:p>
        </p:txBody>
      </p:sp>
      <p:sp>
        <p:nvSpPr>
          <p:cNvPr id="6" name="Rectangle 5"/>
          <p:cNvSpPr/>
          <p:nvPr/>
        </p:nvSpPr>
        <p:spPr>
          <a:xfrm>
            <a:off x="374904" y="806589"/>
            <a:ext cx="8311896" cy="4708981"/>
          </a:xfrm>
          <a:prstGeom prst="rect">
            <a:avLst/>
          </a:prstGeom>
        </p:spPr>
        <p:txBody>
          <a:bodyPr wrap="square">
            <a:spAutoFit/>
          </a:bodyPr>
          <a:lstStyle/>
          <a:p>
            <a:pPr algn="just">
              <a:buClr>
                <a:schemeClr val="tx1"/>
              </a:buClr>
            </a:pPr>
            <a:r>
              <a:rPr lang="nl-NL" sz="2000" b="1" dirty="0"/>
              <a:t>Kernsin	</a:t>
            </a:r>
          </a:p>
          <a:p>
            <a:pPr algn="just">
              <a:buClr>
                <a:schemeClr val="tx1"/>
              </a:buClr>
              <a:buFont typeface="Symbol" panose="05050102010706020507" pitchFamily="18" charset="2"/>
              <a:buChar char="·"/>
            </a:pPr>
            <a:r>
              <a:rPr lang="nl-NL" sz="2000" dirty="0"/>
              <a:t>Gewoonlik die eerste sin van ‘n paragraaf</a:t>
            </a:r>
          </a:p>
          <a:p>
            <a:pPr>
              <a:buClr>
                <a:schemeClr val="tx1"/>
              </a:buClr>
              <a:buFont typeface="Symbol" panose="05050102010706020507" pitchFamily="18" charset="2"/>
              <a:buChar char="·"/>
            </a:pPr>
            <a:r>
              <a:rPr lang="nl-NL" sz="2000" dirty="0"/>
              <a:t>Stel die hoofidee van ‘n paragraaf bekend</a:t>
            </a:r>
          </a:p>
          <a:p>
            <a:pPr>
              <a:buClr>
                <a:schemeClr val="tx1"/>
              </a:buClr>
              <a:buFont typeface="Symbol" panose="05050102010706020507" pitchFamily="18" charset="2"/>
              <a:buChar char="·"/>
            </a:pPr>
            <a:r>
              <a:rPr lang="nl-NL" sz="2000" dirty="0"/>
              <a:t>Som die hoofidee van die paragraaf op</a:t>
            </a:r>
          </a:p>
          <a:p>
            <a:pPr>
              <a:buClr>
                <a:schemeClr val="tx1"/>
              </a:buClr>
              <a:buFont typeface="Symbol" panose="05050102010706020507" pitchFamily="18" charset="2"/>
              <a:buChar char="·"/>
            </a:pPr>
            <a:r>
              <a:rPr lang="nl-NL" sz="2000" dirty="0"/>
              <a:t>Dui aan waaroor die paragraaf handel</a:t>
            </a:r>
          </a:p>
          <a:p>
            <a:pPr>
              <a:buClr>
                <a:schemeClr val="tx1"/>
              </a:buClr>
            </a:pPr>
            <a:r>
              <a:rPr lang="nl-NL" sz="2000" dirty="0"/>
              <a:t>	</a:t>
            </a:r>
          </a:p>
          <a:p>
            <a:pPr algn="just">
              <a:buClr>
                <a:schemeClr val="tx1"/>
              </a:buClr>
            </a:pPr>
            <a:r>
              <a:rPr lang="nl-NL" sz="2000" b="1" dirty="0"/>
              <a:t>Ondersteunende of verduidelikende detail	</a:t>
            </a:r>
          </a:p>
          <a:p>
            <a:pPr algn="just">
              <a:buClr>
                <a:schemeClr val="tx1"/>
              </a:buClr>
              <a:buFont typeface="Symbol" panose="05050102010706020507" pitchFamily="18" charset="2"/>
              <a:buChar char="·"/>
            </a:pPr>
            <a:r>
              <a:rPr lang="nl-NL" sz="2000" dirty="0"/>
              <a:t>Kom voor  na die kernsin</a:t>
            </a:r>
          </a:p>
          <a:p>
            <a:pPr>
              <a:buClr>
                <a:schemeClr val="tx1"/>
              </a:buClr>
              <a:buFont typeface="Symbol" panose="05050102010706020507" pitchFamily="18" charset="2"/>
              <a:buChar char="·"/>
            </a:pPr>
            <a:r>
              <a:rPr lang="nl-NL" sz="2000" dirty="0"/>
              <a:t>Voorsien die inhoud van die paragraaf</a:t>
            </a:r>
          </a:p>
          <a:p>
            <a:pPr>
              <a:buClr>
                <a:schemeClr val="tx1"/>
              </a:buClr>
              <a:buFont typeface="Symbol" panose="05050102010706020507" pitchFamily="18" charset="2"/>
              <a:buChar char="·"/>
            </a:pPr>
            <a:r>
              <a:rPr lang="nl-NL" sz="2000" dirty="0"/>
              <a:t>Gee detail, ondersteunende idees en voorbeelde om die hoofidee te ontwikkel en te ondersteun	</a:t>
            </a:r>
          </a:p>
          <a:p>
            <a:pPr>
              <a:buClr>
                <a:schemeClr val="tx1"/>
              </a:buClr>
            </a:pPr>
            <a:endParaRPr lang="nl-NL" sz="2000" dirty="0"/>
          </a:p>
          <a:p>
            <a:pPr algn="just">
              <a:buClr>
                <a:schemeClr val="tx1"/>
              </a:buClr>
            </a:pPr>
            <a:r>
              <a:rPr lang="nl-NL" sz="2000" b="1" dirty="0"/>
              <a:t>Slotsin	</a:t>
            </a:r>
          </a:p>
          <a:p>
            <a:pPr algn="just">
              <a:buClr>
                <a:schemeClr val="tx1"/>
              </a:buClr>
            </a:pPr>
            <a:r>
              <a:rPr lang="nl-NL" sz="2000" dirty="0"/>
              <a:t>Laaste sin van die paragraaf</a:t>
            </a:r>
          </a:p>
          <a:p>
            <a:pPr>
              <a:buClr>
                <a:schemeClr val="tx1"/>
              </a:buClr>
              <a:buFont typeface="Symbol" panose="05050102010706020507" pitchFamily="18" charset="2"/>
              <a:buChar char="·"/>
            </a:pPr>
            <a:r>
              <a:rPr lang="nl-NL" sz="2000" dirty="0"/>
              <a:t>Herhaal die  hoofidee, maar gebruik ander woorde	</a:t>
            </a:r>
          </a:p>
        </p:txBody>
      </p:sp>
    </p:spTree>
    <p:extLst>
      <p:ext uri="{BB962C8B-B14F-4D97-AF65-F5344CB8AC3E}">
        <p14:creationId xmlns:p14="http://schemas.microsoft.com/office/powerpoint/2010/main" val="216733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9683"/>
          </a:xfrm>
        </p:spPr>
        <p:txBody>
          <a:bodyPr>
            <a:normAutofit fontScale="90000"/>
          </a:bodyPr>
          <a:lstStyle/>
          <a:p>
            <a:pPr algn="ctr"/>
            <a:br>
              <a:rPr lang="af-ZA" dirty="0"/>
            </a:br>
            <a:r>
              <a:rPr lang="af-ZA" dirty="0"/>
              <a:t>Die Gebruike van Oorgange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p:cNvSpPr>
            <a:spLocks noGrp="1"/>
          </p:cNvSpPr>
          <p:nvPr>
            <p:ph sz="quarter" idx="1"/>
          </p:nvPr>
        </p:nvSpPr>
        <p:spPr>
          <a:xfrm>
            <a:off x="467544" y="1034321"/>
            <a:ext cx="8219256" cy="5291528"/>
          </a:xfrm>
        </p:spPr>
        <p:txBody>
          <a:bodyPr>
            <a:normAutofit fontScale="85000" lnSpcReduction="20000"/>
          </a:bodyPr>
          <a:lstStyle/>
          <a:p>
            <a:pPr marL="0" indent="0">
              <a:buNone/>
            </a:pPr>
            <a:r>
              <a:rPr lang="af-ZA" dirty="0"/>
              <a:t> </a:t>
            </a:r>
            <a:endParaRPr lang="en-ZA" dirty="0"/>
          </a:p>
          <a:p>
            <a:r>
              <a:rPr lang="af-ZA" dirty="0"/>
              <a:t>‘n Langer skryfstuk word gebou deur ‘n reeks paragrawe. Dit is egter baie belangrik dat die paragrawe verband hou met mekaar, en dit word baie suksesvol gedoen deur die gebruik van oorgange.</a:t>
            </a:r>
            <a:endParaRPr lang="en-ZA" dirty="0"/>
          </a:p>
          <a:p>
            <a:pPr marL="0" indent="0">
              <a:buNone/>
            </a:pPr>
            <a:r>
              <a:rPr lang="af-ZA" dirty="0"/>
              <a:t> </a:t>
            </a:r>
            <a:endParaRPr lang="en-ZA" dirty="0"/>
          </a:p>
          <a:p>
            <a:pPr marL="0" indent="0">
              <a:buNone/>
            </a:pPr>
            <a:r>
              <a:rPr lang="af-ZA" b="1" u="sng" dirty="0"/>
              <a:t>Hoe Oorgange Werk</a:t>
            </a:r>
            <a:endParaRPr lang="en-ZA" b="1" u="sng" dirty="0"/>
          </a:p>
          <a:p>
            <a:pPr marL="0" indent="0">
              <a:buNone/>
            </a:pPr>
            <a:r>
              <a:rPr lang="af-ZA" dirty="0"/>
              <a:t> </a:t>
            </a:r>
            <a:endParaRPr lang="en-ZA" dirty="0"/>
          </a:p>
          <a:p>
            <a:r>
              <a:rPr lang="af-ZA" dirty="0"/>
              <a:t>Oorgange dui aan hoe die een paragraaf logies in die volgende vloei deur die verband tussen die paragrawe aan te dui. Hulle werk eintlik soos gom wat die verskillende idees van elke paragraaf in ‘n logiese skryfstuk verander.</a:t>
            </a:r>
            <a:endParaRPr lang="en-ZA" dirty="0"/>
          </a:p>
          <a:p>
            <a:pPr marL="0" indent="0">
              <a:buNone/>
            </a:pPr>
            <a:r>
              <a:rPr lang="af-ZA" dirty="0"/>
              <a:t> </a:t>
            </a:r>
            <a:endParaRPr lang="en-ZA" dirty="0"/>
          </a:p>
          <a:p>
            <a:pPr marL="0" indent="0">
              <a:buNone/>
            </a:pPr>
            <a:r>
              <a:rPr lang="af-ZA" b="1" u="sng" dirty="0"/>
              <a:t>Tipes Oorgange</a:t>
            </a:r>
            <a:endParaRPr lang="en-ZA" b="1" u="sng" dirty="0"/>
          </a:p>
          <a:p>
            <a:endParaRPr lang="en-ZA" dirty="0"/>
          </a:p>
          <a:p>
            <a:r>
              <a:rPr lang="af-ZA" dirty="0"/>
              <a:t>Daar is ‘n hele aantal tipes oorgange – van een woord, ‘n frase, ‘n sin of soms self ‘n hele paragraaf. Hulle funksie is almal dieselfde: eerstens som dit die vorige paragraaf op, en dan help dit die leser om die nuwe inligting wat in die volgende paragraaf aangetref word te verstaan.</a:t>
            </a:r>
            <a:endParaRPr lang="en-ZA" dirty="0"/>
          </a:p>
          <a:p>
            <a:pPr marL="0" indent="0">
              <a:buNone/>
            </a:pPr>
            <a:endParaRPr lang="en-ZA" dirty="0"/>
          </a:p>
        </p:txBody>
      </p:sp>
    </p:spTree>
    <p:extLst>
      <p:ext uri="{BB962C8B-B14F-4D97-AF65-F5344CB8AC3E}">
        <p14:creationId xmlns:p14="http://schemas.microsoft.com/office/powerpoint/2010/main" val="405811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9683"/>
          </a:xfrm>
        </p:spPr>
        <p:txBody>
          <a:bodyPr>
            <a:normAutofit fontScale="90000"/>
          </a:bodyPr>
          <a:lstStyle/>
          <a:p>
            <a:pPr algn="ctr"/>
            <a:br>
              <a:rPr lang="af-ZA" dirty="0"/>
            </a:br>
            <a:r>
              <a:rPr lang="af-ZA" dirty="0"/>
              <a:t>Die Gebruike van Oorgange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p:cNvSpPr>
            <a:spLocks noGrp="1"/>
          </p:cNvSpPr>
          <p:nvPr>
            <p:ph sz="quarter" idx="1"/>
          </p:nvPr>
        </p:nvSpPr>
        <p:spPr>
          <a:xfrm>
            <a:off x="467544" y="1034321"/>
            <a:ext cx="8219256" cy="5291528"/>
          </a:xfrm>
        </p:spPr>
        <p:txBody>
          <a:bodyPr>
            <a:normAutofit fontScale="85000" lnSpcReduction="20000"/>
          </a:bodyPr>
          <a:lstStyle/>
          <a:p>
            <a:pPr marL="0" indent="0">
              <a:buNone/>
            </a:pPr>
            <a:r>
              <a:rPr lang="af-ZA" b="1" dirty="0"/>
              <a:t>Die volgende is ‘n opsomming van die tipes oorgange:</a:t>
            </a:r>
          </a:p>
          <a:p>
            <a:pPr marL="0" indent="0">
              <a:buNone/>
            </a:pPr>
            <a:endParaRPr lang="en-ZA" b="1" dirty="0"/>
          </a:p>
          <a:p>
            <a:r>
              <a:rPr lang="nl-NL" b="1" dirty="0">
                <a:latin typeface="Arial" panose="020B0604020202020204" pitchFamily="34" charset="0"/>
              </a:rPr>
              <a:t>Oorgange tussen seksies</a:t>
            </a:r>
            <a:r>
              <a:rPr lang="nl-NL" dirty="0">
                <a:latin typeface="Arial" panose="020B0604020202020204" pitchFamily="34" charset="0"/>
              </a:rPr>
              <a:t>	</a:t>
            </a:r>
          </a:p>
          <a:p>
            <a:pPr marL="0" indent="0">
              <a:buNone/>
            </a:pPr>
            <a:r>
              <a:rPr lang="nl-NL" dirty="0">
                <a:latin typeface="Arial" panose="020B0604020202020204" pitchFamily="34" charset="0"/>
              </a:rPr>
              <a:t>Word gebruik vir langer werke om die inligting in die vorige seksie op te som, en om dan aan te dui hoe dit verwant is aan die inligting wat in die volgende deel volg.	</a:t>
            </a:r>
          </a:p>
          <a:p>
            <a:pPr marL="0" indent="0">
              <a:buNone/>
            </a:pPr>
            <a:endParaRPr lang="nl-NL" dirty="0">
              <a:latin typeface="Arial" panose="020B0604020202020204" pitchFamily="34" charset="0"/>
            </a:endParaRPr>
          </a:p>
          <a:p>
            <a:r>
              <a:rPr lang="nl-NL" b="1" dirty="0">
                <a:latin typeface="Arial" panose="020B0604020202020204" pitchFamily="34" charset="0"/>
              </a:rPr>
              <a:t>Oorgange tussen paragrawe	</a:t>
            </a:r>
          </a:p>
          <a:p>
            <a:pPr marL="0" indent="0">
              <a:buNone/>
            </a:pPr>
            <a:r>
              <a:rPr lang="nl-NL" dirty="0">
                <a:latin typeface="Arial" panose="020B0604020202020204" pitchFamily="34" charset="0"/>
              </a:rPr>
              <a:t>Dit dui die verwantskap tussen twee paragrawe aan deur in inhoud in die vorige paragraaf op die som, en kortliks aan te dui wat in die volgende paragraaf bespreek gaan word. Dit kom </a:t>
            </a:r>
            <a:r>
              <a:rPr lang="nl-NL" dirty="0"/>
              <a:t>ó</a:t>
            </a:r>
            <a:r>
              <a:rPr lang="nl-NL" dirty="0">
                <a:latin typeface="Arial" panose="020B0604020202020204" pitchFamily="34" charset="0"/>
              </a:rPr>
              <a:t>f aan die einde van die eerste paragraaf voor, óf aan die begin van die volgende paragraaf.	</a:t>
            </a:r>
          </a:p>
          <a:p>
            <a:pPr marL="0" indent="0">
              <a:buNone/>
            </a:pPr>
            <a:endParaRPr lang="nl-NL" dirty="0">
              <a:latin typeface="Arial" panose="020B0604020202020204" pitchFamily="34" charset="0"/>
            </a:endParaRPr>
          </a:p>
          <a:p>
            <a:r>
              <a:rPr lang="nl-NL" b="1" dirty="0">
                <a:latin typeface="Arial" panose="020B0604020202020204" pitchFamily="34" charset="0"/>
              </a:rPr>
              <a:t>Oorgange binne paragrawe</a:t>
            </a:r>
            <a:r>
              <a:rPr lang="nl-NL" dirty="0">
                <a:latin typeface="Arial" panose="020B0604020202020204" pitchFamily="34" charset="0"/>
              </a:rPr>
              <a:t>	</a:t>
            </a:r>
          </a:p>
          <a:p>
            <a:pPr marL="0" indent="0">
              <a:buNone/>
            </a:pPr>
            <a:r>
              <a:rPr lang="nl-NL" dirty="0">
                <a:latin typeface="Arial" panose="020B0604020202020204" pitchFamily="34" charset="0"/>
              </a:rPr>
              <a:t>Hierdie is aanduidings binne ‘n paragraaf om die leser te help verstaan hoe verskillende dinge wat genoem word aaneenskakel.	</a:t>
            </a:r>
          </a:p>
          <a:p>
            <a:pPr marL="0" indent="0">
              <a:buNone/>
            </a:pPr>
            <a:endParaRPr lang="en-ZA" dirty="0"/>
          </a:p>
        </p:txBody>
      </p:sp>
    </p:spTree>
    <p:extLst>
      <p:ext uri="{BB962C8B-B14F-4D97-AF65-F5344CB8AC3E}">
        <p14:creationId xmlns:p14="http://schemas.microsoft.com/office/powerpoint/2010/main" val="14079057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4736"/>
            <a:ext cx="8219256" cy="759683"/>
          </a:xfrm>
        </p:spPr>
        <p:txBody>
          <a:bodyPr>
            <a:normAutofit fontScale="90000"/>
          </a:bodyPr>
          <a:lstStyle/>
          <a:p>
            <a:pPr algn="ctr"/>
            <a:br>
              <a:rPr lang="af-ZA" dirty="0"/>
            </a:br>
            <a:r>
              <a:rPr lang="af-ZA" dirty="0"/>
              <a:t>Die Gebruike van Oorgange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p:cNvSpPr>
            <a:spLocks noGrp="1"/>
          </p:cNvSpPr>
          <p:nvPr>
            <p:ph sz="quarter" idx="1"/>
          </p:nvPr>
        </p:nvSpPr>
        <p:spPr>
          <a:xfrm>
            <a:off x="467544" y="884419"/>
            <a:ext cx="8219256" cy="5291528"/>
          </a:xfrm>
        </p:spPr>
        <p:txBody>
          <a:bodyPr>
            <a:normAutofit/>
          </a:bodyPr>
          <a:lstStyle/>
          <a:p>
            <a:r>
              <a:rPr lang="af-ZA" sz="2000" b="1" u="sng" dirty="0"/>
              <a:t>Oorgangsuitdrukkings</a:t>
            </a:r>
            <a:endParaRPr lang="en-ZA" sz="2000" b="1" u="sng" dirty="0"/>
          </a:p>
          <a:p>
            <a:pPr marL="0" indent="0">
              <a:buNone/>
            </a:pPr>
            <a:r>
              <a:rPr lang="af-ZA" sz="2000" dirty="0"/>
              <a:t>Die tabel hieronder bevat voorbeelde van woorde of frases wat as oorgange gebruik kan word, en ook hoe hulle gebruik kan word:</a:t>
            </a:r>
            <a:endParaRPr lang="en-ZA" sz="2000" dirty="0"/>
          </a:p>
          <a:p>
            <a:pPr marL="0" indent="0">
              <a:buNone/>
            </a:pPr>
            <a:r>
              <a:rPr lang="nl-NL" dirty="0">
                <a:latin typeface="Arial" panose="020B0604020202020204" pitchFamily="34" charset="0"/>
              </a:rPr>
              <a:t>	</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660288242"/>
              </p:ext>
            </p:extLst>
          </p:nvPr>
        </p:nvGraphicFramePr>
        <p:xfrm>
          <a:off x="374904" y="2188250"/>
          <a:ext cx="7944637" cy="3732864"/>
        </p:xfrm>
        <a:graphic>
          <a:graphicData uri="http://schemas.openxmlformats.org/drawingml/2006/table">
            <a:tbl>
              <a:tblPr firstRow="1" firstCol="1" bandRow="1">
                <a:tableStyleId>{5C22544A-7EE6-4342-B048-85BDC9FD1C3A}</a:tableStyleId>
              </a:tblPr>
              <a:tblGrid>
                <a:gridCol w="2357701">
                  <a:extLst>
                    <a:ext uri="{9D8B030D-6E8A-4147-A177-3AD203B41FA5}">
                      <a16:colId xmlns:a16="http://schemas.microsoft.com/office/drawing/2014/main" val="20000"/>
                    </a:ext>
                  </a:extLst>
                </a:gridCol>
                <a:gridCol w="5586936">
                  <a:extLst>
                    <a:ext uri="{9D8B030D-6E8A-4147-A177-3AD203B41FA5}">
                      <a16:colId xmlns:a16="http://schemas.microsoft.com/office/drawing/2014/main" val="20001"/>
                    </a:ext>
                  </a:extLst>
                </a:gridCol>
              </a:tblGrid>
              <a:tr h="414763">
                <a:tc>
                  <a:txBody>
                    <a:bodyPr/>
                    <a:lstStyle/>
                    <a:p>
                      <a:pPr>
                        <a:lnSpc>
                          <a:spcPct val="150000"/>
                        </a:lnSpc>
                        <a:spcAft>
                          <a:spcPts val="0"/>
                        </a:spcAft>
                      </a:pPr>
                      <a:r>
                        <a:rPr lang="en-US" sz="1600" dirty="0">
                          <a:effectLst/>
                        </a:rPr>
                        <a:t>Logiese Verbandskap</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US" sz="1600" dirty="0">
                          <a:effectLst/>
                        </a:rPr>
                        <a:t>Oorgangsuitdrukking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829525">
                <a:tc>
                  <a:txBody>
                    <a:bodyPr/>
                    <a:lstStyle/>
                    <a:p>
                      <a:pPr>
                        <a:lnSpc>
                          <a:spcPct val="150000"/>
                        </a:lnSpc>
                        <a:spcAft>
                          <a:spcPts val="0"/>
                        </a:spcAft>
                      </a:pPr>
                      <a:r>
                        <a:rPr lang="en-US" sz="1600" dirty="0">
                          <a:effectLst/>
                        </a:rPr>
                        <a:t>Ooreenkoms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ook, op dieselfde wyse, net soos ... so ook, eweneens, ingelyks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1244288">
                <a:tc>
                  <a:txBody>
                    <a:bodyPr/>
                    <a:lstStyle/>
                    <a:p>
                      <a:pPr>
                        <a:lnSpc>
                          <a:spcPct val="150000"/>
                        </a:lnSpc>
                        <a:spcAft>
                          <a:spcPts val="0"/>
                        </a:spcAft>
                      </a:pPr>
                      <a:r>
                        <a:rPr lang="en-US" sz="1600" dirty="0">
                          <a:effectLst/>
                        </a:rPr>
                        <a:t>Uitsondering/</a:t>
                      </a:r>
                      <a:r>
                        <a:rPr lang="en-US" sz="1600" dirty="0" err="1">
                          <a:effectLst/>
                        </a:rPr>
                        <a:t>kontras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maar, egter, ten spyte van, aan die een kant ... aan die ander kant, nieteenstaande, nogtans, nietemin, in teenstelling, aan die ander kant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414763">
                <a:tc>
                  <a:txBody>
                    <a:bodyPr/>
                    <a:lstStyle/>
                    <a:p>
                      <a:pPr>
                        <a:lnSpc>
                          <a:spcPct val="150000"/>
                        </a:lnSpc>
                        <a:spcAft>
                          <a:spcPts val="0"/>
                        </a:spcAft>
                      </a:pPr>
                      <a:r>
                        <a:rPr lang="en-US" sz="1600" dirty="0">
                          <a:effectLst/>
                        </a:rPr>
                        <a:t>Volgorde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eerste, tweede, derde, ... volgende, toe, laastens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829525">
                <a:tc>
                  <a:txBody>
                    <a:bodyPr/>
                    <a:lstStyle/>
                    <a:p>
                      <a:pPr>
                        <a:lnSpc>
                          <a:spcPct val="150000"/>
                        </a:lnSpc>
                        <a:spcAft>
                          <a:spcPts val="0"/>
                        </a:spcAft>
                      </a:pPr>
                      <a:r>
                        <a:rPr lang="en-US" sz="1600" dirty="0">
                          <a:effectLst/>
                        </a:rPr>
                        <a:t>Tyd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600" dirty="0">
                          <a:effectLst/>
                        </a:rPr>
                        <a:t>na, agterna, ten laaste, voor, tans, tydens, vroeër, dadelik, later, intussentyd, nou, onlangs, tegelykertyd, daarna, toe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275635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4736"/>
            <a:ext cx="8219256" cy="759683"/>
          </a:xfrm>
        </p:spPr>
        <p:txBody>
          <a:bodyPr>
            <a:normAutofit fontScale="90000"/>
          </a:bodyPr>
          <a:lstStyle/>
          <a:p>
            <a:pPr algn="ctr"/>
            <a:br>
              <a:rPr lang="af-ZA" dirty="0"/>
            </a:br>
            <a:r>
              <a:rPr lang="af-ZA" dirty="0"/>
              <a:t>Die Gebruike van Oorgange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p:cNvSpPr>
            <a:spLocks noGrp="1"/>
          </p:cNvSpPr>
          <p:nvPr>
            <p:ph sz="quarter" idx="1"/>
          </p:nvPr>
        </p:nvSpPr>
        <p:spPr>
          <a:xfrm>
            <a:off x="467544" y="884419"/>
            <a:ext cx="8219256" cy="5291528"/>
          </a:xfrm>
        </p:spPr>
        <p:txBody>
          <a:bodyPr>
            <a:normAutofit/>
          </a:bodyPr>
          <a:lstStyle/>
          <a:p>
            <a:pPr marL="0" indent="0">
              <a:buNone/>
            </a:pPr>
            <a:r>
              <a:rPr lang="nl-NL" dirty="0">
                <a:latin typeface="Arial" panose="020B0604020202020204" pitchFamily="34" charset="0"/>
              </a:rPr>
              <a:t>	</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117148067"/>
              </p:ext>
            </p:extLst>
          </p:nvPr>
        </p:nvGraphicFramePr>
        <p:xfrm>
          <a:off x="614222" y="1130820"/>
          <a:ext cx="7925899" cy="4807470"/>
        </p:xfrm>
        <a:graphic>
          <a:graphicData uri="http://schemas.openxmlformats.org/drawingml/2006/table">
            <a:tbl>
              <a:tblPr firstRow="1" firstCol="1" bandRow="1">
                <a:tableStyleId>{5C22544A-7EE6-4342-B048-85BDC9FD1C3A}</a:tableStyleId>
              </a:tblPr>
              <a:tblGrid>
                <a:gridCol w="2352140">
                  <a:extLst>
                    <a:ext uri="{9D8B030D-6E8A-4147-A177-3AD203B41FA5}">
                      <a16:colId xmlns:a16="http://schemas.microsoft.com/office/drawing/2014/main" val="20000"/>
                    </a:ext>
                  </a:extLst>
                </a:gridCol>
                <a:gridCol w="5573759">
                  <a:extLst>
                    <a:ext uri="{9D8B030D-6E8A-4147-A177-3AD203B41FA5}">
                      <a16:colId xmlns:a16="http://schemas.microsoft.com/office/drawing/2014/main" val="20001"/>
                    </a:ext>
                  </a:extLst>
                </a:gridCol>
              </a:tblGrid>
              <a:tr h="480747">
                <a:tc>
                  <a:txBody>
                    <a:bodyPr/>
                    <a:lstStyle/>
                    <a:p>
                      <a:pPr>
                        <a:lnSpc>
                          <a:spcPct val="150000"/>
                        </a:lnSpc>
                        <a:spcAft>
                          <a:spcPts val="0"/>
                        </a:spcAft>
                      </a:pPr>
                      <a:r>
                        <a:rPr lang="en-US" sz="1800" dirty="0">
                          <a:effectLst/>
                        </a:rPr>
                        <a:t>Voorbeeld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800" dirty="0">
                          <a:solidFill>
                            <a:schemeClr val="tx1"/>
                          </a:solidFill>
                          <a:effectLst/>
                        </a:rPr>
                        <a:t>byvoorbeeld, naamlik, spesifiek, om te illustreer</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480747">
                <a:tc>
                  <a:txBody>
                    <a:bodyPr/>
                    <a:lstStyle/>
                    <a:p>
                      <a:pPr>
                        <a:lnSpc>
                          <a:spcPct val="150000"/>
                        </a:lnSpc>
                        <a:spcAft>
                          <a:spcPts val="0"/>
                        </a:spcAft>
                      </a:pPr>
                      <a:r>
                        <a:rPr lang="en-US" sz="1800" dirty="0">
                          <a:effectLst/>
                        </a:rPr>
                        <a:t>Klem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800" dirty="0">
                          <a:effectLst/>
                        </a:rPr>
                        <a:t>selfs, inderdaad, in werklikheid, natuurlik, werklik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961494">
                <a:tc>
                  <a:txBody>
                    <a:bodyPr/>
                    <a:lstStyle/>
                    <a:p>
                      <a:pPr>
                        <a:lnSpc>
                          <a:spcPct val="150000"/>
                        </a:lnSpc>
                        <a:spcAft>
                          <a:spcPts val="0"/>
                        </a:spcAft>
                      </a:pPr>
                      <a:r>
                        <a:rPr lang="en-US" sz="1800" dirty="0">
                          <a:effectLst/>
                        </a:rPr>
                        <a:t>Plek/</a:t>
                      </a:r>
                      <a:r>
                        <a:rPr lang="en-US" sz="1800" dirty="0" err="1">
                          <a:effectLst/>
                        </a:rPr>
                        <a:t>posisie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800" dirty="0">
                          <a:effectLst/>
                        </a:rPr>
                        <a:t>bo, langsaan, onder, aangrensend, buite, hier, voor, agter, naby, daar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480747">
                <a:tc>
                  <a:txBody>
                    <a:bodyPr/>
                    <a:lstStyle/>
                    <a:p>
                      <a:pPr>
                        <a:lnSpc>
                          <a:spcPct val="150000"/>
                        </a:lnSpc>
                        <a:spcAft>
                          <a:spcPts val="0"/>
                        </a:spcAft>
                      </a:pPr>
                      <a:r>
                        <a:rPr lang="en-US" sz="1800" dirty="0">
                          <a:effectLst/>
                        </a:rPr>
                        <a:t>Oorsaak en gevolg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800" dirty="0">
                          <a:effectLst/>
                        </a:rPr>
                        <a:t>dienooreenkomstig, gevolglik, vandaar, dus, daarom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961494">
                <a:tc>
                  <a:txBody>
                    <a:bodyPr/>
                    <a:lstStyle/>
                    <a:p>
                      <a:pPr>
                        <a:lnSpc>
                          <a:spcPct val="150000"/>
                        </a:lnSpc>
                        <a:spcAft>
                          <a:spcPts val="0"/>
                        </a:spcAft>
                      </a:pPr>
                      <a:r>
                        <a:rPr lang="en-US" sz="1800" dirty="0">
                          <a:effectLst/>
                        </a:rPr>
                        <a:t>Additionele inligting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800" dirty="0">
                          <a:effectLst/>
                        </a:rPr>
                        <a:t>addisioneel, weereens, ook, en, asook, behalwe, net so belangrik, verder, benewens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1442241">
                <a:tc>
                  <a:txBody>
                    <a:bodyPr/>
                    <a:lstStyle/>
                    <a:p>
                      <a:pPr>
                        <a:lnSpc>
                          <a:spcPct val="150000"/>
                        </a:lnSpc>
                        <a:spcAft>
                          <a:spcPts val="0"/>
                        </a:spcAft>
                      </a:pPr>
                      <a:r>
                        <a:rPr lang="en-US" sz="1800" dirty="0">
                          <a:effectLst/>
                        </a:rPr>
                        <a:t>Gevolgtrekking/</a:t>
                      </a:r>
                      <a:r>
                        <a:rPr lang="en-US" sz="1800" dirty="0" err="1">
                          <a:effectLst/>
                        </a:rPr>
                        <a:t>opsomming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1800" dirty="0">
                          <a:effectLst/>
                        </a:rPr>
                        <a:t>laastens, in kort, in samevatting, aan die einde, in die finale analise, in geheel, dus, om saam te vat, om op te som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10972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Opsommings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p:cNvSpPr>
            <a:spLocks noGrp="1"/>
          </p:cNvSpPr>
          <p:nvPr>
            <p:ph sz="quarter" idx="1"/>
          </p:nvPr>
        </p:nvSpPr>
        <p:spPr>
          <a:xfrm>
            <a:off x="467544" y="963591"/>
            <a:ext cx="8219256" cy="5512160"/>
          </a:xfrm>
        </p:spPr>
        <p:txBody>
          <a:bodyPr>
            <a:normAutofit fontScale="85000" lnSpcReduction="20000"/>
          </a:bodyPr>
          <a:lstStyle/>
          <a:p>
            <a:pPr marL="0" indent="0">
              <a:buNone/>
            </a:pPr>
            <a:r>
              <a:rPr lang="af-ZA" dirty="0"/>
              <a:t>‘n Opsomming is gewoonlik ‘n verkorte weergawe van ‘n gedeelte of ‘n hele teks</a:t>
            </a:r>
            <a:endParaRPr lang="en-ZA" dirty="0"/>
          </a:p>
          <a:p>
            <a:pPr marL="0" indent="0">
              <a:buNone/>
            </a:pPr>
            <a:endParaRPr lang="en-ZA" dirty="0"/>
          </a:p>
          <a:p>
            <a:pPr marL="0" indent="0">
              <a:buNone/>
            </a:pPr>
            <a:r>
              <a:rPr lang="nl-NL" b="1" dirty="0"/>
              <a:t>Die volgende is die stappe wat gevolg kan word om ‘n goeie opsomming te maak:</a:t>
            </a:r>
          </a:p>
          <a:p>
            <a:pPr marL="0" indent="0">
              <a:buNone/>
            </a:pPr>
            <a:endParaRPr lang="nl-NL" dirty="0"/>
          </a:p>
          <a:p>
            <a:pPr marL="0" indent="0">
              <a:buNone/>
            </a:pPr>
            <a:r>
              <a:rPr lang="nl-NL" b="1" dirty="0"/>
              <a:t>STAP 1</a:t>
            </a:r>
          </a:p>
          <a:p>
            <a:pPr marL="0" indent="0">
              <a:buNone/>
            </a:pPr>
            <a:endParaRPr lang="nl-NL" dirty="0"/>
          </a:p>
          <a:p>
            <a:pPr marL="0" indent="0">
              <a:buNone/>
            </a:pPr>
            <a:r>
              <a:rPr lang="nl-NL" dirty="0"/>
              <a:t>Lees die stuk wat opgesom moet word baie versigtig om die algemene betekenis te snap </a:t>
            </a:r>
          </a:p>
          <a:p>
            <a:pPr marL="0" indent="0">
              <a:buNone/>
            </a:pPr>
            <a:endParaRPr lang="nl-NL" dirty="0"/>
          </a:p>
          <a:p>
            <a:pPr marL="0" indent="0">
              <a:buNone/>
            </a:pPr>
            <a:r>
              <a:rPr lang="nl-NL" b="1" dirty="0"/>
              <a:t>STAP 2</a:t>
            </a:r>
          </a:p>
          <a:p>
            <a:pPr marL="0" indent="0">
              <a:buNone/>
            </a:pPr>
            <a:endParaRPr lang="nl-NL" dirty="0"/>
          </a:p>
          <a:p>
            <a:pPr marL="0" indent="0">
              <a:buNone/>
            </a:pPr>
            <a:r>
              <a:rPr lang="nl-NL" dirty="0"/>
              <a:t>Onderstreep al die kersinne en die hoofpunte. Die kernsin is dikwels die eerste sin van ‘n paragraaf, en sê waaroor die res van die paragraaf gaan. Dit is dikwels redelik kort. Die hoofpunte is die feitelike stellings, waarvan alle verduidelikings of voorbeelde weggeneem word.</a:t>
            </a:r>
          </a:p>
          <a:p>
            <a:pPr marL="0" indent="0">
              <a:buNone/>
            </a:pPr>
            <a:endParaRPr lang="en-ZA" dirty="0"/>
          </a:p>
        </p:txBody>
      </p:sp>
    </p:spTree>
    <p:extLst>
      <p:ext uri="{BB962C8B-B14F-4D97-AF65-F5344CB8AC3E}">
        <p14:creationId xmlns:p14="http://schemas.microsoft.com/office/powerpoint/2010/main" val="42253992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Opsommings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p:cNvSpPr>
            <a:spLocks noGrp="1"/>
          </p:cNvSpPr>
          <p:nvPr>
            <p:ph sz="quarter" idx="1"/>
          </p:nvPr>
        </p:nvSpPr>
        <p:spPr>
          <a:xfrm>
            <a:off x="467544" y="963591"/>
            <a:ext cx="8219256" cy="5512160"/>
          </a:xfrm>
        </p:spPr>
        <p:txBody>
          <a:bodyPr>
            <a:normAutofit/>
          </a:bodyPr>
          <a:lstStyle/>
          <a:p>
            <a:pPr marL="0" indent="0">
              <a:buNone/>
            </a:pPr>
            <a:r>
              <a:rPr lang="af-ZA" b="1" dirty="0"/>
              <a:t>STAP 3</a:t>
            </a:r>
            <a:endParaRPr lang="en-ZA" dirty="0"/>
          </a:p>
          <a:p>
            <a:pPr marL="0" indent="0">
              <a:buNone/>
            </a:pPr>
            <a:endParaRPr lang="en-ZA" dirty="0"/>
          </a:p>
          <a:p>
            <a:r>
              <a:rPr lang="af-ZA" dirty="0"/>
              <a:t>Skryf ‘n rowwe opsomming, verkieslik in puntvorm want die kernsinne en hoofpunte insluit.  </a:t>
            </a:r>
            <a:endParaRPr lang="en-ZA" dirty="0"/>
          </a:p>
          <a:p>
            <a:pPr marL="0" indent="0">
              <a:buNone/>
            </a:pPr>
            <a:r>
              <a:rPr lang="af-ZA" dirty="0"/>
              <a:t> </a:t>
            </a:r>
            <a:endParaRPr lang="en-ZA" dirty="0"/>
          </a:p>
          <a:p>
            <a:pPr marL="0" indent="0">
              <a:buNone/>
            </a:pPr>
            <a:r>
              <a:rPr lang="af-ZA" b="1" dirty="0"/>
              <a:t>STAP 4</a:t>
            </a:r>
            <a:endParaRPr lang="en-ZA" dirty="0"/>
          </a:p>
          <a:p>
            <a:pPr marL="0" indent="0">
              <a:buNone/>
            </a:pPr>
            <a:endParaRPr lang="en-ZA" dirty="0"/>
          </a:p>
          <a:p>
            <a:r>
              <a:rPr lang="af-ZA" dirty="0"/>
              <a:t>Afhangend van waarvoor die opsomming is kan dit dan in puntvorm gelaat word, of dit kan oorgeskryf word in paragraafvorm. Kies jou woorde versigtig - wees ekonomies (kort/tot die punt) maar alle grammatikale en spelreëls is steeds van toepassing.</a:t>
            </a:r>
            <a:endParaRPr lang="en-ZA" dirty="0"/>
          </a:p>
          <a:p>
            <a:pPr marL="0" indent="0">
              <a:buNone/>
            </a:pPr>
            <a:endParaRPr lang="en-ZA" dirty="0"/>
          </a:p>
        </p:txBody>
      </p:sp>
    </p:spTree>
    <p:extLst>
      <p:ext uri="{BB962C8B-B14F-4D97-AF65-F5344CB8AC3E}">
        <p14:creationId xmlns:p14="http://schemas.microsoft.com/office/powerpoint/2010/main" val="7179369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Die volgende stappe, waarvan elk hieronder bespreek gaan word, moet gevolg word om te verseker dat jou skryfwerk goed deurdink, logies en foutloos is:</a:t>
            </a:r>
          </a:p>
          <a:p>
            <a:pPr marL="0" indent="0">
              <a:buNone/>
            </a:pPr>
            <a:endParaRPr lang="en-ZA" b="1" dirty="0"/>
          </a:p>
          <a:p>
            <a:pPr lvl="0" fontAlgn="base"/>
            <a:r>
              <a:rPr lang="af-ZA" dirty="0">
                <a:effectLst>
                  <a:outerShdw sx="0" sy="0">
                    <a:srgbClr val="000000"/>
                  </a:outerShdw>
                </a:effectLst>
              </a:rPr>
              <a:t>Pre-skryf: Versamel inligting</a:t>
            </a:r>
            <a:endParaRPr lang="en-ZA" dirty="0">
              <a:effectLst>
                <a:outerShdw sx="0" sy="0">
                  <a:srgbClr val="000000"/>
                </a:outerShdw>
              </a:effectLst>
            </a:endParaRPr>
          </a:p>
          <a:p>
            <a:pPr lvl="0" fontAlgn="base"/>
            <a:r>
              <a:rPr lang="af-ZA" dirty="0">
                <a:effectLst>
                  <a:outerShdw sx="0" sy="0">
                    <a:srgbClr val="000000"/>
                  </a:outerShdw>
                </a:effectLst>
              </a:rPr>
              <a:t>Eerste kopie/proefkopie</a:t>
            </a:r>
            <a:endParaRPr lang="en-ZA" dirty="0">
              <a:effectLst>
                <a:outerShdw sx="0" sy="0">
                  <a:srgbClr val="000000"/>
                </a:outerShdw>
              </a:effectLst>
            </a:endParaRPr>
          </a:p>
          <a:p>
            <a:pPr lvl="0" fontAlgn="base"/>
            <a:r>
              <a:rPr lang="af-ZA" dirty="0">
                <a:effectLst>
                  <a:outerShdw sx="0" sy="0">
                    <a:srgbClr val="000000"/>
                  </a:outerShdw>
                </a:effectLst>
              </a:rPr>
              <a:t>Redigering: Logiese vloei</a:t>
            </a:r>
            <a:endParaRPr lang="en-ZA" dirty="0">
              <a:effectLst>
                <a:outerShdw sx="0" sy="0">
                  <a:srgbClr val="000000"/>
                </a:outerShdw>
              </a:effectLst>
            </a:endParaRPr>
          </a:p>
          <a:p>
            <a:pPr lvl="0" fontAlgn="base"/>
            <a:r>
              <a:rPr lang="af-ZA" dirty="0">
                <a:effectLst>
                  <a:outerShdw sx="0" sy="0">
                    <a:srgbClr val="000000"/>
                  </a:outerShdw>
                </a:effectLst>
              </a:rPr>
              <a:t>Redigering: Grammatka</a:t>
            </a:r>
            <a:endParaRPr lang="en-ZA" dirty="0">
              <a:effectLst>
                <a:outerShdw sx="0" sy="0">
                  <a:srgbClr val="000000"/>
                </a:outerShdw>
              </a:effectLst>
            </a:endParaRPr>
          </a:p>
          <a:p>
            <a:pPr lvl="0" fontAlgn="base"/>
            <a:r>
              <a:rPr lang="af-ZA" dirty="0">
                <a:effectLst>
                  <a:outerShdw sx="0" sy="0">
                    <a:srgbClr val="000000"/>
                  </a:outerShdw>
                </a:effectLst>
              </a:rPr>
              <a:t>Redigering: Korrekte uitleg</a:t>
            </a:r>
            <a:endParaRPr lang="en-ZA" dirty="0">
              <a:effectLst>
                <a:outerShdw sx="0" sy="0">
                  <a:srgbClr val="000000"/>
                </a:outerShdw>
              </a:effectLst>
            </a:endParaRPr>
          </a:p>
          <a:p>
            <a:pPr lvl="0" fontAlgn="base"/>
            <a:r>
              <a:rPr lang="af-ZA" dirty="0">
                <a:effectLst>
                  <a:outerShdw sx="0" sy="0">
                    <a:srgbClr val="000000"/>
                  </a:outerShdw>
                </a:effectLst>
              </a:rPr>
              <a:t>Finale kopie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9548055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1. Pre-Skryf</a:t>
            </a:r>
            <a:endParaRPr lang="en-ZA" dirty="0"/>
          </a:p>
          <a:p>
            <a:pPr lvl="0" fontAlgn="base"/>
            <a:r>
              <a:rPr lang="af-ZA" dirty="0">
                <a:effectLst>
                  <a:outerShdw sx="0" sy="0">
                    <a:srgbClr val="000000"/>
                  </a:outerShdw>
                </a:effectLst>
              </a:rPr>
              <a:t>Dit is die beplanningsfase waartydens jy moet besluit:</a:t>
            </a:r>
            <a:endParaRPr lang="en-ZA" dirty="0">
              <a:effectLst>
                <a:outerShdw sx="0" sy="0">
                  <a:srgbClr val="000000"/>
                </a:outerShdw>
              </a:effectLst>
            </a:endParaRPr>
          </a:p>
          <a:p>
            <a:pPr lvl="0" fontAlgn="base"/>
            <a:r>
              <a:rPr lang="af-ZA" dirty="0">
                <a:effectLst>
                  <a:outerShdw sx="0" sy="0">
                    <a:srgbClr val="000000"/>
                  </a:outerShdw>
                </a:effectLst>
              </a:rPr>
              <a:t>Wat is die doel van die dokument?</a:t>
            </a:r>
            <a:endParaRPr lang="en-ZA" dirty="0">
              <a:effectLst>
                <a:outerShdw sx="0" sy="0">
                  <a:srgbClr val="000000"/>
                </a:outerShdw>
              </a:effectLst>
            </a:endParaRPr>
          </a:p>
          <a:p>
            <a:pPr lvl="0" fontAlgn="base"/>
            <a:r>
              <a:rPr lang="af-ZA" dirty="0">
                <a:effectLst>
                  <a:outerShdw sx="0" sy="0">
                    <a:srgbClr val="000000"/>
                  </a:outerShdw>
                </a:effectLst>
              </a:rPr>
              <a:t>Wie gaan die dokument lees? Wie is jou gehoor?</a:t>
            </a:r>
            <a:endParaRPr lang="en-ZA" dirty="0">
              <a:effectLst>
                <a:outerShdw sx="0" sy="0">
                  <a:srgbClr val="000000"/>
                </a:outerShdw>
              </a:effectLst>
            </a:endParaRPr>
          </a:p>
          <a:p>
            <a:pPr lvl="0" fontAlgn="base"/>
            <a:r>
              <a:rPr lang="af-ZA" dirty="0">
                <a:effectLst>
                  <a:outerShdw sx="0" sy="0">
                    <a:srgbClr val="000000"/>
                  </a:outerShdw>
                </a:effectLst>
              </a:rPr>
              <a:t>Wat weet die lesers reeds?</a:t>
            </a:r>
            <a:endParaRPr lang="en-ZA" dirty="0">
              <a:effectLst>
                <a:outerShdw sx="0" sy="0">
                  <a:srgbClr val="000000"/>
                </a:outerShdw>
              </a:effectLst>
            </a:endParaRPr>
          </a:p>
          <a:p>
            <a:pPr lvl="0" fontAlgn="base"/>
            <a:r>
              <a:rPr lang="af-ZA" dirty="0">
                <a:effectLst>
                  <a:outerShdw sx="0" sy="0">
                    <a:srgbClr val="000000"/>
                  </a:outerShdw>
                </a:effectLst>
              </a:rPr>
              <a:t>Wat moet die lesers weet om jou standpunte te kan beoordeel?</a:t>
            </a:r>
            <a:endParaRPr lang="en-ZA" dirty="0">
              <a:effectLst>
                <a:outerShdw sx="0" sy="0">
                  <a:srgbClr val="000000"/>
                </a:outerShdw>
              </a:effectLst>
            </a:endParaRPr>
          </a:p>
          <a:p>
            <a:pPr lvl="0" fontAlgn="base"/>
            <a:r>
              <a:rPr lang="af-ZA" dirty="0">
                <a:effectLst>
                  <a:outerShdw sx="0" sy="0">
                    <a:srgbClr val="000000"/>
                  </a:outerShdw>
                </a:effectLst>
              </a:rPr>
              <a:t>Watter reaksie verwag jy van die lesers?</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8210971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p:cNvSpPr>
            <a:spLocks noGrp="1"/>
          </p:cNvSpPr>
          <p:nvPr>
            <p:ph sz="quarter" idx="1"/>
          </p:nvPr>
        </p:nvSpPr>
        <p:spPr/>
        <p:txBody>
          <a:bodyPr>
            <a:normAutofit fontScale="85000" lnSpcReduction="10000"/>
          </a:bodyPr>
          <a:lstStyle/>
          <a:p>
            <a:pPr lvl="0" fontAlgn="base"/>
            <a:r>
              <a:rPr lang="af-ZA" dirty="0">
                <a:effectLst>
                  <a:outerShdw sx="0" sy="0">
                    <a:srgbClr val="000000"/>
                  </a:outerShdw>
                </a:effectLst>
              </a:rPr>
              <a:t>In watter formaat moet die dokument wees, bv</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Brief</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Verslag</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e-pos</a:t>
            </a:r>
            <a:endParaRPr lang="en-ZA" dirty="0">
              <a:effectLst>
                <a:outerShdw sx="0" sy="0">
                  <a:srgbClr val="000000"/>
                </a:outerShdw>
              </a:effectLst>
            </a:endParaRPr>
          </a:p>
          <a:p>
            <a:pPr lvl="0" fontAlgn="base">
              <a:buClr>
                <a:schemeClr val="tx1"/>
              </a:buClr>
            </a:pPr>
            <a:r>
              <a:rPr lang="af-ZA" dirty="0">
                <a:effectLst>
                  <a:outerShdw sx="0" sy="0">
                    <a:srgbClr val="000000"/>
                  </a:outerShdw>
                </a:effectLst>
              </a:rPr>
              <a:t>Verseker die uitleg dat die dokument maklik verstaan kan word?</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Opskrifte</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Sub-opskrifte</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Punte</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Kantlyne</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Vetdruk</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Fonte</a:t>
            </a:r>
            <a:endParaRPr lang="en-ZA" dirty="0">
              <a:effectLst>
                <a:outerShdw sx="0" sy="0">
                  <a:srgbClr val="000000"/>
                </a:outerShdw>
              </a:effectLst>
            </a:endParaRPr>
          </a:p>
          <a:p>
            <a:pPr lvl="0" fontAlgn="base">
              <a:buClr>
                <a:schemeClr val="tx1"/>
              </a:buClr>
            </a:pPr>
            <a:r>
              <a:rPr lang="af-ZA" dirty="0">
                <a:effectLst>
                  <a:outerShdw sx="0" sy="0">
                    <a:srgbClr val="000000"/>
                  </a:outerShdw>
                </a:effectLst>
              </a:rPr>
              <a:t>Hoe kan ek die verskillende punte organiseer om dit logies uiteen te sit</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Hoofidees en ondersteunende inligtig in elke paragraaf</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Oorgange gebruik; is hulle logies</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262733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p:cNvSpPr>
            <a:spLocks noGrp="1"/>
          </p:cNvSpPr>
          <p:nvPr>
            <p:ph sz="quarter" idx="1"/>
          </p:nvPr>
        </p:nvSpPr>
        <p:spPr/>
        <p:txBody>
          <a:bodyPr>
            <a:normAutofit/>
          </a:bodyPr>
          <a:lstStyle/>
          <a:p>
            <a:r>
              <a:rPr lang="af-ZA" dirty="0"/>
              <a:t>Die gebruik van die punte hierbo genoem tydens jou beplanning en pre-skryf fase kan jou help om belangrike besluite te neem oor hoe jy die dokument moet skryf.</a:t>
            </a:r>
            <a:endParaRPr lang="en-ZA" dirty="0"/>
          </a:p>
          <a:p>
            <a:pPr marL="0" indent="0">
              <a:buNone/>
            </a:pPr>
            <a:r>
              <a:rPr lang="af-ZA" dirty="0"/>
              <a:t> </a:t>
            </a:r>
            <a:endParaRPr lang="en-ZA" dirty="0"/>
          </a:p>
          <a:p>
            <a:r>
              <a:rPr lang="af-ZA" dirty="0"/>
              <a:t>As jy ‘n voorlegging of bespreking beplan is dit ook belangrik om te weet hoeveel tyd jy tot jou beskikking gaan hê. Dit is dan noodsaaklik om jou tyd baie goed te beplan, en om die voorlegging voor die tyd te oefen en die tydsduur daarvan vas te stel sodat jy nie die toegelate tyd oorskrei nie.</a:t>
            </a:r>
            <a:endParaRPr lang="en-ZA" dirty="0"/>
          </a:p>
          <a:p>
            <a:pPr marL="0" indent="0">
              <a:buNone/>
            </a:pPr>
            <a:endParaRPr lang="en-ZA" dirty="0"/>
          </a:p>
        </p:txBody>
      </p:sp>
    </p:spTree>
    <p:extLst>
      <p:ext uri="{BB962C8B-B14F-4D97-AF65-F5344CB8AC3E}">
        <p14:creationId xmlns:p14="http://schemas.microsoft.com/office/powerpoint/2010/main" val="202078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af-ZA" b="1" dirty="0"/>
              <a:t>2. Eerste kopie/proefkopie</a:t>
            </a:r>
          </a:p>
          <a:p>
            <a:pPr marL="0" indent="0">
              <a:buNone/>
            </a:pPr>
            <a:endParaRPr lang="en-ZA" dirty="0"/>
          </a:p>
          <a:p>
            <a:r>
              <a:rPr lang="af-ZA" dirty="0"/>
              <a:t>Dit is wanneer jy die dokument vir die eerste keer skryf. Hierdie gaan nie jou finale produk wees nie, aangesien jy nog steeds aan die inhoud gaan verander, en ook foute in jou taal, spelling en leestekens gaan regmaak.</a:t>
            </a:r>
            <a:endParaRPr lang="en-ZA" dirty="0"/>
          </a:p>
          <a:p>
            <a:pPr marL="0" lvl="0" indent="0">
              <a:buNone/>
            </a:pPr>
            <a:br>
              <a:rPr lang="af-ZA" dirty="0"/>
            </a:br>
            <a:r>
              <a:rPr lang="af-ZA" dirty="0"/>
              <a:t> </a:t>
            </a:r>
            <a:endParaRPr lang="en-ZA" dirty="0"/>
          </a:p>
          <a:p>
            <a:r>
              <a:rPr lang="af-ZA" dirty="0"/>
              <a:t>Dit is belangrik om die korrekte woorde te kies, om seker te maak dat jou register en toon korrek is, en ook seker te maak dat die nie te formeel of informeel is vir die spesifieke gehoor wat die dokument gaan lees nie.</a:t>
            </a:r>
            <a:endParaRPr lang="en-ZA" dirty="0"/>
          </a:p>
          <a:p>
            <a:pPr marL="0" indent="0">
              <a:buNone/>
            </a:pPr>
            <a:endParaRPr lang="en-ZA" dirty="0"/>
          </a:p>
        </p:txBody>
      </p:sp>
    </p:spTree>
    <p:extLst>
      <p:ext uri="{BB962C8B-B14F-4D97-AF65-F5344CB8AC3E}">
        <p14:creationId xmlns:p14="http://schemas.microsoft.com/office/powerpoint/2010/main" val="175604811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p:cNvSpPr>
            <a:spLocks noGrp="1"/>
          </p:cNvSpPr>
          <p:nvPr>
            <p:ph sz="quarter" idx="1"/>
          </p:nvPr>
        </p:nvSpPr>
        <p:spPr>
          <a:xfrm>
            <a:off x="467544" y="1186418"/>
            <a:ext cx="8219256" cy="5023881"/>
          </a:xfrm>
        </p:spPr>
        <p:txBody>
          <a:bodyPr>
            <a:normAutofit fontScale="85000" lnSpcReduction="20000"/>
          </a:bodyPr>
          <a:lstStyle/>
          <a:p>
            <a:r>
              <a:rPr lang="af-ZA" dirty="0"/>
              <a:t>‘n Paar basiese wenke om te onthou wanneer hierde kopie geskryf word is:</a:t>
            </a:r>
            <a:endParaRPr lang="en-ZA" dirty="0"/>
          </a:p>
          <a:p>
            <a:pPr lvl="0" fontAlgn="base"/>
            <a:r>
              <a:rPr lang="af-ZA" dirty="0">
                <a:effectLst>
                  <a:outerShdw sx="0" sy="0">
                    <a:srgbClr val="000000"/>
                  </a:outerShdw>
                </a:effectLst>
              </a:rPr>
              <a:t>Moet nooit spraaktaaluitdrukkings (soos bespreek in 1.7) gebruik nie</a:t>
            </a:r>
            <a:endParaRPr lang="en-ZA" dirty="0">
              <a:effectLst>
                <a:outerShdw sx="0" sy="0">
                  <a:srgbClr val="000000"/>
                </a:outerShdw>
              </a:effectLst>
            </a:endParaRPr>
          </a:p>
          <a:p>
            <a:pPr lvl="0" fontAlgn="base"/>
            <a:r>
              <a:rPr lang="af-ZA" dirty="0">
                <a:effectLst>
                  <a:outerShdw sx="0" sy="0">
                    <a:srgbClr val="000000"/>
                  </a:outerShdw>
                </a:effectLst>
              </a:rPr>
              <a:t>Moet nie afkortings of jargon gebruik nie, behalwe as dit in die dokument verduidelik word</a:t>
            </a:r>
            <a:endParaRPr lang="en-ZA" dirty="0">
              <a:effectLst>
                <a:outerShdw sx="0" sy="0">
                  <a:srgbClr val="000000"/>
                </a:outerShdw>
              </a:effectLst>
            </a:endParaRPr>
          </a:p>
          <a:p>
            <a:pPr lvl="0" fontAlgn="base"/>
            <a:r>
              <a:rPr lang="af-ZA" dirty="0">
                <a:effectLst>
                  <a:outerShdw sx="0" sy="0">
                    <a:srgbClr val="000000"/>
                  </a:outerShdw>
                </a:effectLst>
              </a:rPr>
              <a:t>Moet nie simbole gebruik nie, behalwe as dit in die dokument verduidelik word</a:t>
            </a:r>
            <a:endParaRPr lang="en-ZA" dirty="0">
              <a:effectLst>
                <a:outerShdw sx="0" sy="0">
                  <a:srgbClr val="000000"/>
                </a:outerShdw>
              </a:effectLst>
            </a:endParaRPr>
          </a:p>
          <a:p>
            <a:pPr lvl="0" fontAlgn="base"/>
            <a:r>
              <a:rPr lang="af-ZA" dirty="0">
                <a:effectLst>
                  <a:outerShdw sx="0" sy="0">
                    <a:srgbClr val="000000"/>
                  </a:outerShdw>
                </a:effectLst>
              </a:rPr>
              <a:t>Gebruik die korrekte leestekens</a:t>
            </a:r>
            <a:endParaRPr lang="en-ZA" dirty="0">
              <a:effectLst>
                <a:outerShdw sx="0" sy="0">
                  <a:srgbClr val="000000"/>
                </a:outerShdw>
              </a:effectLst>
            </a:endParaRPr>
          </a:p>
          <a:p>
            <a:pPr lvl="0" fontAlgn="base"/>
            <a:r>
              <a:rPr lang="af-ZA" dirty="0">
                <a:effectLst>
                  <a:outerShdw sx="0" sy="0">
                    <a:srgbClr val="000000"/>
                  </a:outerShdw>
                </a:effectLst>
              </a:rPr>
              <a:t>Spel altyd die name van mense en organisasies korrek</a:t>
            </a:r>
            <a:endParaRPr lang="en-ZA" dirty="0">
              <a:effectLst>
                <a:outerShdw sx="0" sy="0">
                  <a:srgbClr val="000000"/>
                </a:outerShdw>
              </a:effectLst>
            </a:endParaRPr>
          </a:p>
          <a:p>
            <a:pPr lvl="0" fontAlgn="base"/>
            <a:r>
              <a:rPr lang="af-ZA" dirty="0">
                <a:effectLst>
                  <a:outerShdw sx="0" sy="0">
                    <a:srgbClr val="000000"/>
                  </a:outerShdw>
                </a:effectLst>
              </a:rPr>
              <a:t>Syfers: onder die syfer 10 word uitgeskryf in woorde, bo tien kan die syfers gebruik word. As ‘n sin met ‘n syfer bein, moet dit altyd uitgeskryf word. (Bv. My broer het </a:t>
            </a:r>
            <a:r>
              <a:rPr lang="af-ZA" b="1" dirty="0">
                <a:effectLst>
                  <a:outerShdw sx="0" sy="0">
                    <a:srgbClr val="000000"/>
                  </a:outerShdw>
                </a:effectLst>
              </a:rPr>
              <a:t>13</a:t>
            </a:r>
            <a:r>
              <a:rPr lang="af-ZA" dirty="0">
                <a:effectLst>
                  <a:outerShdw sx="0" sy="0">
                    <a:srgbClr val="000000"/>
                  </a:outerShdw>
                </a:effectLst>
              </a:rPr>
              <a:t> karretjies; Ek het tot dusver </a:t>
            </a:r>
            <a:r>
              <a:rPr lang="af-ZA" b="1" dirty="0">
                <a:effectLst>
                  <a:outerShdw sx="0" sy="0">
                    <a:srgbClr val="000000"/>
                  </a:outerShdw>
                </a:effectLst>
              </a:rPr>
              <a:t>sewe </a:t>
            </a:r>
            <a:r>
              <a:rPr lang="af-ZA" dirty="0">
                <a:effectLst>
                  <a:outerShdw sx="0" sy="0">
                    <a:srgbClr val="000000"/>
                  </a:outerShdw>
                </a:effectLst>
              </a:rPr>
              <a:t>kursusse bygewoon; </a:t>
            </a:r>
            <a:r>
              <a:rPr lang="af-ZA" b="1" dirty="0">
                <a:effectLst>
                  <a:outerShdw sx="0" sy="0">
                    <a:srgbClr val="000000"/>
                  </a:outerShdw>
                </a:effectLst>
              </a:rPr>
              <a:t>Tien</a:t>
            </a:r>
            <a:r>
              <a:rPr lang="af-ZA" dirty="0">
                <a:effectLst>
                  <a:outerShdw sx="0" sy="0">
                    <a:srgbClr val="000000"/>
                  </a:outerShdw>
                </a:effectLst>
              </a:rPr>
              <a:t> jaar gelede het ek en my familie ...)</a:t>
            </a:r>
            <a:endParaRPr lang="en-ZA" dirty="0">
              <a:effectLst>
                <a:outerShdw sx="0" sy="0">
                  <a:srgbClr val="000000"/>
                </a:outerShdw>
              </a:effectLst>
            </a:endParaRPr>
          </a:p>
          <a:p>
            <a:pPr lvl="0" fontAlgn="base"/>
            <a:r>
              <a:rPr lang="af-ZA" dirty="0">
                <a:effectLst>
                  <a:outerShdw sx="0" sy="0">
                    <a:srgbClr val="000000"/>
                  </a:outerShdw>
                </a:effectLst>
              </a:rPr>
              <a:t>Gebruik aanahlingstekens vir alle aangehaalde teks, of met direkte rede</a:t>
            </a:r>
            <a:endParaRPr lang="en-ZA" dirty="0">
              <a:effectLst>
                <a:outerShdw sx="0" sy="0">
                  <a:srgbClr val="000000"/>
                </a:outerShdw>
              </a:effectLst>
            </a:endParaRPr>
          </a:p>
          <a:p>
            <a:pPr lvl="0" fontAlgn="base"/>
            <a:r>
              <a:rPr lang="af-ZA" dirty="0">
                <a:effectLst>
                  <a:outerShdw sx="0" sy="0">
                    <a:srgbClr val="000000"/>
                  </a:outerShdw>
                </a:effectLst>
              </a:rPr>
              <a:t>Skryf titels van publikasies in kursiewe skrif, of onderstreep dit</a:t>
            </a:r>
            <a:endParaRPr lang="en-ZA" dirty="0">
              <a:effectLst>
                <a:outerShdw sx="0" sy="0">
                  <a:srgbClr val="000000"/>
                </a:outerShdw>
              </a:effectLst>
            </a:endParaRPr>
          </a:p>
          <a:p>
            <a:pPr lvl="0" fontAlgn="base"/>
            <a:r>
              <a:rPr lang="af-ZA" dirty="0">
                <a:effectLst>
                  <a:outerShdw sx="0" sy="0">
                    <a:srgbClr val="000000"/>
                  </a:outerShdw>
                </a:effectLst>
              </a:rPr>
              <a:t>Hou sinne kort</a:t>
            </a:r>
            <a:endParaRPr lang="en-ZA" dirty="0">
              <a:effectLst>
                <a:outerShdw sx="0" sy="0">
                  <a:srgbClr val="000000"/>
                </a:outerShdw>
              </a:effectLst>
            </a:endParaRPr>
          </a:p>
          <a:p>
            <a:pPr marL="0" indent="0">
              <a:buNone/>
            </a:pPr>
            <a:r>
              <a:rPr lang="af-ZA" dirty="0"/>
              <a:t> </a:t>
            </a:r>
            <a:endParaRPr lang="en-ZA" dirty="0"/>
          </a:p>
          <a:p>
            <a:pPr marL="0" indent="0">
              <a:buNone/>
            </a:pPr>
            <a:endParaRPr lang="en-ZA" dirty="0"/>
          </a:p>
        </p:txBody>
      </p:sp>
    </p:spTree>
    <p:extLst>
      <p:ext uri="{BB962C8B-B14F-4D97-AF65-F5344CB8AC3E}">
        <p14:creationId xmlns:p14="http://schemas.microsoft.com/office/powerpoint/2010/main" val="12208538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p:cNvSpPr>
            <a:spLocks noGrp="1"/>
          </p:cNvSpPr>
          <p:nvPr>
            <p:ph sz="quarter" idx="1"/>
          </p:nvPr>
        </p:nvSpPr>
        <p:spPr>
          <a:xfrm>
            <a:off x="467544" y="1186418"/>
            <a:ext cx="8219256" cy="5023881"/>
          </a:xfrm>
        </p:spPr>
        <p:txBody>
          <a:bodyPr>
            <a:normAutofit fontScale="85000" lnSpcReduction="10000"/>
          </a:bodyPr>
          <a:lstStyle/>
          <a:p>
            <a:pPr marL="0" indent="0">
              <a:buNone/>
            </a:pPr>
            <a:r>
              <a:rPr lang="af-ZA" dirty="0"/>
              <a:t>Maak altyd seker dat jy eenvoudige, maklik verstaanbare taal gebruik wat mense maklik sal kan verstaan. Dit geld nie net vir die woorde wat jy gebruik nie, maar ook die manier waarop jy sinne en paragrawe skryf.</a:t>
            </a:r>
            <a:endParaRPr lang="en-ZA" dirty="0"/>
          </a:p>
          <a:p>
            <a:pPr marL="0" indent="0">
              <a:buNone/>
            </a:pPr>
            <a:endParaRPr lang="en-ZA" dirty="0"/>
          </a:p>
          <a:p>
            <a:pPr marL="0" indent="0">
              <a:buNone/>
            </a:pPr>
            <a:r>
              <a:rPr lang="af-ZA" b="1" dirty="0"/>
              <a:t>Nog belangrike wenke:</a:t>
            </a:r>
          </a:p>
          <a:p>
            <a:pPr marL="0" indent="0">
              <a:buNone/>
            </a:pPr>
            <a:endParaRPr lang="en-ZA" b="1" dirty="0"/>
          </a:p>
          <a:p>
            <a:pPr lvl="0" fontAlgn="base"/>
            <a:r>
              <a:rPr lang="af-ZA" dirty="0">
                <a:effectLst>
                  <a:outerShdw sx="0" sy="0">
                    <a:srgbClr val="000000"/>
                  </a:outerShdw>
                </a:effectLst>
              </a:rPr>
              <a:t>Hou dit kort en eenvoudig</a:t>
            </a:r>
            <a:endParaRPr lang="en-ZA" dirty="0">
              <a:effectLst>
                <a:outerShdw sx="0" sy="0">
                  <a:srgbClr val="000000"/>
                </a:outerShdw>
              </a:effectLst>
            </a:endParaRPr>
          </a:p>
          <a:p>
            <a:pPr lvl="0" fontAlgn="base"/>
            <a:r>
              <a:rPr lang="af-ZA" dirty="0">
                <a:effectLst>
                  <a:outerShdw sx="0" sy="0">
                    <a:srgbClr val="000000"/>
                  </a:outerShdw>
                </a:effectLst>
              </a:rPr>
              <a:t>Moenie dubbelsinnige woorde gebruik nie (woorde wat meer as een betekenis kan hê)</a:t>
            </a:r>
            <a:endParaRPr lang="en-ZA" dirty="0">
              <a:effectLst>
                <a:outerShdw sx="0" sy="0">
                  <a:srgbClr val="000000"/>
                </a:outerShdw>
              </a:effectLst>
            </a:endParaRPr>
          </a:p>
          <a:p>
            <a:pPr lvl="0" fontAlgn="base"/>
            <a:r>
              <a:rPr lang="af-ZA" dirty="0">
                <a:effectLst>
                  <a:outerShdw sx="0" sy="0">
                    <a:srgbClr val="000000"/>
                  </a:outerShdw>
                </a:effectLst>
              </a:rPr>
              <a:t>Gebruik positiewe liewer as negatiewe woorde</a:t>
            </a:r>
            <a:endParaRPr lang="en-ZA" dirty="0">
              <a:effectLst>
                <a:outerShdw sx="0" sy="0">
                  <a:srgbClr val="000000"/>
                </a:outerShdw>
              </a:effectLst>
            </a:endParaRPr>
          </a:p>
          <a:p>
            <a:pPr lvl="0" fontAlgn="base"/>
            <a:r>
              <a:rPr lang="af-ZA" dirty="0">
                <a:effectLst>
                  <a:outerShdw sx="0" sy="0">
                    <a:srgbClr val="000000"/>
                  </a:outerShdw>
                </a:effectLst>
              </a:rPr>
              <a:t>Maak seker dat alle inligting akkuraat is en dat die feite korrek weergegee is</a:t>
            </a:r>
            <a:endParaRPr lang="en-ZA" dirty="0">
              <a:effectLst>
                <a:outerShdw sx="0" sy="0">
                  <a:srgbClr val="000000"/>
                </a:outerShdw>
              </a:effectLst>
            </a:endParaRPr>
          </a:p>
          <a:p>
            <a:pPr lvl="0" fontAlgn="base"/>
            <a:r>
              <a:rPr lang="af-ZA" dirty="0">
                <a:effectLst>
                  <a:outerShdw sx="0" sy="0">
                    <a:srgbClr val="000000"/>
                  </a:outerShdw>
                </a:effectLst>
              </a:rPr>
              <a:t>Maak seker dat inligting op ‘n logiese en betekenisvolle manier weergegee is</a:t>
            </a:r>
            <a:endParaRPr lang="en-ZA" dirty="0">
              <a:effectLst>
                <a:outerShdw sx="0" sy="0">
                  <a:srgbClr val="000000"/>
                </a:outerShdw>
              </a:effectLst>
            </a:endParaRPr>
          </a:p>
          <a:p>
            <a:pPr marL="0" indent="0">
              <a:buNone/>
            </a:pPr>
            <a:r>
              <a:rPr lang="af-ZA" dirty="0"/>
              <a:t> </a:t>
            </a:r>
            <a:endParaRPr lang="en-ZA" dirty="0"/>
          </a:p>
          <a:p>
            <a:pPr marL="0" indent="0">
              <a:buNone/>
            </a:pPr>
            <a:endParaRPr lang="en-ZA" dirty="0"/>
          </a:p>
        </p:txBody>
      </p:sp>
    </p:spTree>
    <p:extLst>
      <p:ext uri="{BB962C8B-B14F-4D97-AF65-F5344CB8AC3E}">
        <p14:creationId xmlns:p14="http://schemas.microsoft.com/office/powerpoint/2010/main" val="4272179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Stappe vir Goeie Skryfwerk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p:cNvSpPr>
            <a:spLocks noGrp="1"/>
          </p:cNvSpPr>
          <p:nvPr>
            <p:ph sz="quarter" idx="1"/>
          </p:nvPr>
        </p:nvSpPr>
        <p:spPr>
          <a:xfrm>
            <a:off x="467544" y="1186418"/>
            <a:ext cx="8219256" cy="5023881"/>
          </a:xfrm>
        </p:spPr>
        <p:txBody>
          <a:bodyPr>
            <a:normAutofit fontScale="85000" lnSpcReduction="20000"/>
          </a:bodyPr>
          <a:lstStyle/>
          <a:p>
            <a:pPr marL="0" indent="0">
              <a:buNone/>
            </a:pPr>
            <a:r>
              <a:rPr lang="af-ZA" b="1" dirty="0"/>
              <a:t>3. Redigering en Finale Kopie</a:t>
            </a:r>
          </a:p>
          <a:p>
            <a:pPr marL="0" indent="0">
              <a:buNone/>
            </a:pPr>
            <a:endParaRPr lang="en-ZA" dirty="0"/>
          </a:p>
          <a:p>
            <a:r>
              <a:rPr lang="af-ZA" dirty="0"/>
              <a:t>Dit is feitlik onmoontlik vir enige persoon om ‘n besigheidsdokument te skryf sonder om enige foute in inhoud, logika, register, toon, spelling, grammatika of leestekens te maak. Al hierdie aspekte moet nagegaan word, en dan moet die dokument oorgeskryf word om al hierdie moontlike foute uit te skakel.</a:t>
            </a:r>
            <a:endParaRPr lang="en-ZA" dirty="0"/>
          </a:p>
          <a:p>
            <a:pPr marL="0" indent="0">
              <a:buNone/>
            </a:pPr>
            <a:endParaRPr lang="en-ZA" b="1" dirty="0"/>
          </a:p>
          <a:p>
            <a:pPr marL="0" indent="0">
              <a:buNone/>
            </a:pPr>
            <a:r>
              <a:rPr lang="af-ZA" b="1" dirty="0"/>
              <a:t>Indien jy ‘n dokument vol foute voorlê of aanstuur kan die volgende gebeur:</a:t>
            </a:r>
          </a:p>
          <a:p>
            <a:pPr marL="0" indent="0">
              <a:buNone/>
            </a:pPr>
            <a:endParaRPr lang="en-ZA" b="1" dirty="0"/>
          </a:p>
          <a:p>
            <a:pPr lvl="0" fontAlgn="base"/>
            <a:r>
              <a:rPr lang="af-ZA" dirty="0">
                <a:effectLst>
                  <a:outerShdw sx="0" sy="0">
                    <a:srgbClr val="000000"/>
                  </a:outerShdw>
                </a:effectLst>
              </a:rPr>
              <a:t>Die leser kan die dokument verkeerd verstaan</a:t>
            </a:r>
            <a:endParaRPr lang="en-ZA" dirty="0">
              <a:effectLst>
                <a:outerShdw sx="0" sy="0">
                  <a:srgbClr val="000000"/>
                </a:outerShdw>
              </a:effectLst>
            </a:endParaRPr>
          </a:p>
          <a:p>
            <a:pPr lvl="0" fontAlgn="base"/>
            <a:r>
              <a:rPr lang="af-ZA" dirty="0">
                <a:effectLst>
                  <a:outerShdw sx="0" sy="0">
                    <a:srgbClr val="000000"/>
                  </a:outerShdw>
                </a:effectLst>
              </a:rPr>
              <a:t>Verkeerde inligting kan aangestuur word, wat probleme vir jou organisasie kan veroorsaak</a:t>
            </a:r>
            <a:endParaRPr lang="en-ZA" dirty="0">
              <a:effectLst>
                <a:outerShdw sx="0" sy="0">
                  <a:srgbClr val="000000"/>
                </a:outerShdw>
              </a:effectLst>
            </a:endParaRPr>
          </a:p>
          <a:p>
            <a:r>
              <a:rPr lang="af-ZA" dirty="0"/>
              <a:t>Die leser mag jou moontlik nie ernstig opneem nie, en mag moontlik ook nie ‘n hoë dunk van jou hê nie</a:t>
            </a: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36429668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Redigering en Proeflees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p:cNvSpPr>
            <a:spLocks noGrp="1"/>
          </p:cNvSpPr>
          <p:nvPr>
            <p:ph sz="quarter" idx="1"/>
          </p:nvPr>
        </p:nvSpPr>
        <p:spPr>
          <a:xfrm>
            <a:off x="467544" y="1186418"/>
            <a:ext cx="8219256" cy="5023881"/>
          </a:xfrm>
        </p:spPr>
        <p:txBody>
          <a:bodyPr>
            <a:normAutofit/>
          </a:bodyPr>
          <a:lstStyle/>
          <a:p>
            <a:r>
              <a:rPr lang="af-ZA" sz="2000" dirty="0"/>
              <a:t>Die volgende kontrolelys kan ‘n handige instrument wees om seker te maak dat jy die die korrekte toon en register gebruik het, en dat alles nagegaan is om seker te maak dat daar geen onnodige foute voorkom nie. As enige van die antwoorde “nee” is, moet jy beslis weer na die dokument kyk en die fout/e regstel.</a:t>
            </a:r>
          </a:p>
          <a:p>
            <a:endParaRPr lang="af-ZA" sz="2000" dirty="0"/>
          </a:p>
          <a:p>
            <a:pPr marL="0" indent="0">
              <a:buNone/>
            </a:pPr>
            <a:endParaRPr lang="en-ZA" sz="2000" dirty="0"/>
          </a:p>
        </p:txBody>
      </p:sp>
      <p:graphicFrame>
        <p:nvGraphicFramePr>
          <p:cNvPr id="5" name="Table 4"/>
          <p:cNvGraphicFramePr>
            <a:graphicFrameLocks noGrp="1"/>
          </p:cNvGraphicFramePr>
          <p:nvPr>
            <p:extLst>
              <p:ext uri="{D42A27DB-BD31-4B8C-83A1-F6EECF244321}">
                <p14:modId xmlns:p14="http://schemas.microsoft.com/office/powerpoint/2010/main" val="1679459636"/>
              </p:ext>
            </p:extLst>
          </p:nvPr>
        </p:nvGraphicFramePr>
        <p:xfrm>
          <a:off x="708152" y="3053772"/>
          <a:ext cx="7874000" cy="3520440"/>
        </p:xfrm>
        <a:graphic>
          <a:graphicData uri="http://schemas.openxmlformats.org/drawingml/2006/table">
            <a:tbl>
              <a:tblPr firstRow="1" firstCol="1" bandRow="1">
                <a:tableStyleId>{5C22544A-7EE6-4342-B048-85BDC9FD1C3A}</a:tableStyleId>
              </a:tblPr>
              <a:tblGrid>
                <a:gridCol w="6976324">
                  <a:extLst>
                    <a:ext uri="{9D8B030D-6E8A-4147-A177-3AD203B41FA5}">
                      <a16:colId xmlns:a16="http://schemas.microsoft.com/office/drawing/2014/main" val="20000"/>
                    </a:ext>
                  </a:extLst>
                </a:gridCol>
                <a:gridCol w="897676">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en-US" sz="1400" dirty="0">
                          <a:effectLst/>
                        </a:rPr>
                        <a:t>Proeflees Kontrolelys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hMerge="1">
                  <a:txBody>
                    <a:bodyPr/>
                    <a:lstStyle/>
                    <a:p>
                      <a:endParaRPr lang="en-ZA"/>
                    </a:p>
                  </a:txBody>
                  <a:tcPr/>
                </a:tc>
                <a:extLst>
                  <a:ext uri="{0D108BD9-81ED-4DB2-BD59-A6C34878D82A}">
                    <a16:rowId xmlns:a16="http://schemas.microsoft.com/office/drawing/2014/main" val="10000"/>
                  </a:ext>
                </a:extLst>
              </a:tr>
              <a:tr h="0">
                <a:tc gridSpan="2">
                  <a:txBody>
                    <a:bodyPr/>
                    <a:lstStyle/>
                    <a:p>
                      <a:pPr>
                        <a:lnSpc>
                          <a:spcPct val="150000"/>
                        </a:lnSpc>
                        <a:spcAft>
                          <a:spcPts val="0"/>
                        </a:spcAft>
                      </a:pPr>
                      <a:r>
                        <a:rPr lang="en-US" sz="1400" b="0" dirty="0">
                          <a:solidFill>
                            <a:schemeClr val="tx1"/>
                          </a:solidFill>
                          <a:effectLst/>
                        </a:rPr>
                        <a:t>Is die inhoud korrek:</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1"/>
                  </a:ext>
                </a:extLst>
              </a:tr>
              <a:tr h="0">
                <a:tc>
                  <a:txBody>
                    <a:bodyPr/>
                    <a:lstStyle/>
                    <a:p>
                      <a:pPr>
                        <a:lnSpc>
                          <a:spcPct val="150000"/>
                        </a:lnSpc>
                        <a:spcAft>
                          <a:spcPts val="0"/>
                        </a:spcAft>
                      </a:pPr>
                      <a:r>
                        <a:rPr lang="en-US" sz="1400" b="0" dirty="0">
                          <a:solidFill>
                            <a:schemeClr val="tx1"/>
                          </a:solidFill>
                          <a:effectLst/>
                        </a:rPr>
                        <a:t>Met die gehoor in gedagte, het jy die korrekte toon en register gebruik? </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en-US" sz="1400" b="0" dirty="0">
                          <a:solidFill>
                            <a:schemeClr val="tx1"/>
                          </a:solidFill>
                          <a:effectLst/>
                        </a:rPr>
                        <a:t>Het jy dit duidelik gemaak waaroor die dokument is? </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nSpc>
                          <a:spcPct val="150000"/>
                        </a:lnSpc>
                        <a:spcAft>
                          <a:spcPts val="0"/>
                        </a:spcAft>
                      </a:pPr>
                      <a:r>
                        <a:rPr lang="en-US" sz="1400" b="0" dirty="0">
                          <a:solidFill>
                            <a:schemeClr val="tx1"/>
                          </a:solidFill>
                          <a:effectLst/>
                        </a:rPr>
                        <a:t>Is die hoofpunte duidelik en opjektief gestel? </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0">
                <a:tc>
                  <a:txBody>
                    <a:bodyPr/>
                    <a:lstStyle/>
                    <a:p>
                      <a:pPr>
                        <a:lnSpc>
                          <a:spcPct val="150000"/>
                        </a:lnSpc>
                        <a:spcAft>
                          <a:spcPts val="0"/>
                        </a:spcAft>
                      </a:pPr>
                      <a:r>
                        <a:rPr lang="en-US" sz="1400" b="0" dirty="0">
                          <a:solidFill>
                            <a:schemeClr val="tx1"/>
                          </a:solidFill>
                          <a:effectLst/>
                        </a:rPr>
                        <a:t>Het jy al die nodige inligting ingesluit?  </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r h="0">
                <a:tc>
                  <a:txBody>
                    <a:bodyPr/>
                    <a:lstStyle/>
                    <a:p>
                      <a:pPr>
                        <a:lnSpc>
                          <a:spcPct val="150000"/>
                        </a:lnSpc>
                        <a:spcAft>
                          <a:spcPts val="0"/>
                        </a:spcAft>
                      </a:pPr>
                      <a:r>
                        <a:rPr lang="en-US" sz="1400" b="0" dirty="0">
                          <a:solidFill>
                            <a:schemeClr val="tx1"/>
                          </a:solidFill>
                          <a:effectLst/>
                        </a:rPr>
                        <a:t>Het jy al die onnodige inligting uitgehaal?</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6"/>
                  </a:ext>
                </a:extLst>
              </a:tr>
              <a:tr h="0">
                <a:tc>
                  <a:txBody>
                    <a:bodyPr/>
                    <a:lstStyle/>
                    <a:p>
                      <a:pPr>
                        <a:lnSpc>
                          <a:spcPct val="150000"/>
                        </a:lnSpc>
                        <a:spcAft>
                          <a:spcPts val="0"/>
                        </a:spcAft>
                      </a:pPr>
                      <a:r>
                        <a:rPr lang="en-US" sz="1400" b="0" dirty="0">
                          <a:solidFill>
                            <a:schemeClr val="tx1"/>
                          </a:solidFill>
                          <a:effectLst/>
                        </a:rPr>
                        <a:t>Is al die feite korrek?</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7"/>
                  </a:ext>
                </a:extLst>
              </a:tr>
              <a:tr h="0">
                <a:tc>
                  <a:txBody>
                    <a:bodyPr/>
                    <a:lstStyle/>
                    <a:p>
                      <a:pPr>
                        <a:lnSpc>
                          <a:spcPct val="150000"/>
                        </a:lnSpc>
                        <a:spcAft>
                          <a:spcPts val="0"/>
                        </a:spcAft>
                      </a:pPr>
                      <a:r>
                        <a:rPr lang="en-US" sz="1400" b="0" dirty="0">
                          <a:solidFill>
                            <a:schemeClr val="tx1"/>
                          </a:solidFill>
                          <a:effectLst/>
                        </a:rPr>
                        <a:t>Maak al jou argumente sin?</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8"/>
                  </a:ext>
                </a:extLst>
              </a:tr>
              <a:tr h="0">
                <a:tc>
                  <a:txBody>
                    <a:bodyPr/>
                    <a:lstStyle/>
                    <a:p>
                      <a:pPr>
                        <a:lnSpc>
                          <a:spcPct val="150000"/>
                        </a:lnSpc>
                        <a:spcAft>
                          <a:spcPts val="0"/>
                        </a:spcAft>
                      </a:pPr>
                      <a:r>
                        <a:rPr lang="en-US" sz="1400" b="0" dirty="0">
                          <a:solidFill>
                            <a:schemeClr val="tx1"/>
                          </a:solidFill>
                          <a:effectLst/>
                        </a:rPr>
                        <a:t>Is die formaat korrek?</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9"/>
                  </a:ext>
                </a:extLst>
              </a:tr>
              <a:tr h="0">
                <a:tc>
                  <a:txBody>
                    <a:bodyPr/>
                    <a:lstStyle/>
                    <a:p>
                      <a:pPr>
                        <a:lnSpc>
                          <a:spcPct val="150000"/>
                        </a:lnSpc>
                        <a:spcAft>
                          <a:spcPts val="0"/>
                        </a:spcAft>
                      </a:pPr>
                      <a:r>
                        <a:rPr lang="en-US" sz="1400" b="0" dirty="0">
                          <a:solidFill>
                            <a:schemeClr val="tx1"/>
                          </a:solidFill>
                          <a:effectLst/>
                        </a:rPr>
                        <a:t>Is die uitleg en ontwerp korrek, duidelik en maklik om te lees?</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400" b="0" dirty="0">
                          <a:solidFill>
                            <a:schemeClr val="tx1"/>
                          </a:solidFill>
                          <a:effectLst/>
                        </a:rPr>
                        <a:t>Ja/Nee</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758088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Redigering en Proeflees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p:cNvSpPr>
            <a:spLocks noGrp="1"/>
          </p:cNvSpPr>
          <p:nvPr>
            <p:ph sz="quarter" idx="1"/>
          </p:nvPr>
        </p:nvSpPr>
        <p:spPr>
          <a:xfrm>
            <a:off x="467544" y="1186418"/>
            <a:ext cx="8219256" cy="5023881"/>
          </a:xfrm>
        </p:spPr>
        <p:txBody>
          <a:bodyPr>
            <a:normAutofit/>
          </a:bodyPr>
          <a:lstStyle/>
          <a:p>
            <a:pPr marL="0" indent="0">
              <a:buNone/>
            </a:pPr>
            <a:endParaRPr lang="af-ZA" sz="2000" dirty="0"/>
          </a:p>
          <a:p>
            <a:pPr marL="0" indent="0">
              <a:buNone/>
            </a:pP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val="4177073360"/>
              </p:ext>
            </p:extLst>
          </p:nvPr>
        </p:nvGraphicFramePr>
        <p:xfrm>
          <a:off x="757260" y="778631"/>
          <a:ext cx="7748111" cy="5431667"/>
        </p:xfrm>
        <a:graphic>
          <a:graphicData uri="http://schemas.openxmlformats.org/drawingml/2006/table">
            <a:tbl>
              <a:tblPr firstRow="1" firstCol="1" bandRow="1">
                <a:tableStyleId>{5C22544A-7EE6-4342-B048-85BDC9FD1C3A}</a:tableStyleId>
              </a:tblPr>
              <a:tblGrid>
                <a:gridCol w="6864787">
                  <a:extLst>
                    <a:ext uri="{9D8B030D-6E8A-4147-A177-3AD203B41FA5}">
                      <a16:colId xmlns:a16="http://schemas.microsoft.com/office/drawing/2014/main" val="20000"/>
                    </a:ext>
                  </a:extLst>
                </a:gridCol>
                <a:gridCol w="883324">
                  <a:extLst>
                    <a:ext uri="{9D8B030D-6E8A-4147-A177-3AD203B41FA5}">
                      <a16:colId xmlns:a16="http://schemas.microsoft.com/office/drawing/2014/main" val="20001"/>
                    </a:ext>
                  </a:extLst>
                </a:gridCol>
              </a:tblGrid>
              <a:tr h="384804">
                <a:tc gridSpan="2">
                  <a:txBody>
                    <a:bodyPr/>
                    <a:lstStyle/>
                    <a:p>
                      <a:pPr>
                        <a:lnSpc>
                          <a:spcPct val="150000"/>
                        </a:lnSpc>
                        <a:spcAft>
                          <a:spcPts val="0"/>
                        </a:spcAft>
                      </a:pPr>
                      <a:r>
                        <a:rPr lang="en-US" sz="1600" b="1" dirty="0">
                          <a:solidFill>
                            <a:schemeClr val="bg1"/>
                          </a:solidFill>
                          <a:effectLst/>
                        </a:rPr>
                        <a:t>Is die taalgebruik korrek:</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hMerge="1">
                  <a:txBody>
                    <a:bodyPr/>
                    <a:lstStyle/>
                    <a:p>
                      <a:endParaRPr lang="en-ZA"/>
                    </a:p>
                  </a:txBody>
                  <a:tcPr/>
                </a:tc>
                <a:extLst>
                  <a:ext uri="{0D108BD9-81ED-4DB2-BD59-A6C34878D82A}">
                    <a16:rowId xmlns:a16="http://schemas.microsoft.com/office/drawing/2014/main" val="10000"/>
                  </a:ext>
                </a:extLst>
              </a:tr>
              <a:tr h="384804">
                <a:tc>
                  <a:txBody>
                    <a:bodyPr/>
                    <a:lstStyle/>
                    <a:p>
                      <a:pPr>
                        <a:lnSpc>
                          <a:spcPct val="150000"/>
                        </a:lnSpc>
                        <a:spcAft>
                          <a:spcPts val="0"/>
                        </a:spcAft>
                      </a:pPr>
                      <a:r>
                        <a:rPr lang="en-US" sz="1600" b="0" dirty="0">
                          <a:solidFill>
                            <a:schemeClr val="tx1"/>
                          </a:solidFill>
                          <a:effectLst/>
                        </a:rPr>
                        <a:t>Het jy alle spraaktaaluitdrukkings uitgehaal?</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1"/>
                  </a:ext>
                </a:extLst>
              </a:tr>
              <a:tr h="384804">
                <a:tc>
                  <a:txBody>
                    <a:bodyPr/>
                    <a:lstStyle/>
                    <a:p>
                      <a:pPr>
                        <a:lnSpc>
                          <a:spcPct val="150000"/>
                        </a:lnSpc>
                        <a:spcAft>
                          <a:spcPts val="0"/>
                        </a:spcAft>
                      </a:pPr>
                      <a:r>
                        <a:rPr lang="en-US" sz="1600" b="0" dirty="0">
                          <a:solidFill>
                            <a:schemeClr val="tx1"/>
                          </a:solidFill>
                          <a:effectLst/>
                        </a:rPr>
                        <a:t>Het jy alle onnodige afkortings/simbole/terme/jargon uitgehaal?</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2"/>
                  </a:ext>
                </a:extLst>
              </a:tr>
              <a:tr h="384804">
                <a:tc>
                  <a:txBody>
                    <a:bodyPr/>
                    <a:lstStyle/>
                    <a:p>
                      <a:pPr>
                        <a:lnSpc>
                          <a:spcPct val="150000"/>
                        </a:lnSpc>
                        <a:spcAft>
                          <a:spcPts val="0"/>
                        </a:spcAft>
                      </a:pPr>
                      <a:r>
                        <a:rPr lang="en-US" sz="1600" b="0" dirty="0">
                          <a:solidFill>
                            <a:schemeClr val="tx1"/>
                          </a:solidFill>
                          <a:effectLst/>
                        </a:rPr>
                        <a:t>het jy alle name (besighede en persoonlik) korrek gespel? </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3"/>
                  </a:ext>
                </a:extLst>
              </a:tr>
              <a:tr h="384804">
                <a:tc>
                  <a:txBody>
                    <a:bodyPr/>
                    <a:lstStyle/>
                    <a:p>
                      <a:pPr>
                        <a:lnSpc>
                          <a:spcPct val="150000"/>
                        </a:lnSpc>
                        <a:spcAft>
                          <a:spcPts val="0"/>
                        </a:spcAft>
                      </a:pPr>
                      <a:r>
                        <a:rPr lang="en-US" sz="1600" b="0" dirty="0">
                          <a:solidFill>
                            <a:schemeClr val="tx1"/>
                          </a:solidFill>
                          <a:effectLst/>
                        </a:rPr>
                        <a:t>Is syfers korrek geskryf (onder 10 uitgeskryf, bo tien in syfers)?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4"/>
                  </a:ext>
                </a:extLst>
              </a:tr>
              <a:tr h="384804">
                <a:tc>
                  <a:txBody>
                    <a:bodyPr/>
                    <a:lstStyle/>
                    <a:p>
                      <a:pPr>
                        <a:lnSpc>
                          <a:spcPct val="150000"/>
                        </a:lnSpc>
                        <a:spcAft>
                          <a:spcPts val="0"/>
                        </a:spcAft>
                      </a:pPr>
                      <a:r>
                        <a:rPr lang="en-US" sz="1600" b="0" dirty="0">
                          <a:solidFill>
                            <a:schemeClr val="tx1"/>
                          </a:solidFill>
                          <a:effectLst/>
                        </a:rPr>
                        <a:t>Het jy kort sinne gebruik?</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5"/>
                  </a:ext>
                </a:extLst>
              </a:tr>
              <a:tr h="384804">
                <a:tc>
                  <a:txBody>
                    <a:bodyPr/>
                    <a:lstStyle/>
                    <a:p>
                      <a:pPr>
                        <a:lnSpc>
                          <a:spcPct val="150000"/>
                        </a:lnSpc>
                        <a:spcAft>
                          <a:spcPts val="0"/>
                        </a:spcAft>
                      </a:pPr>
                      <a:r>
                        <a:rPr lang="en-US" sz="1600" b="0" dirty="0">
                          <a:solidFill>
                            <a:schemeClr val="tx1"/>
                          </a:solidFill>
                          <a:effectLst/>
                        </a:rPr>
                        <a:t>Hanteer elke paragraaf slegs een afsonderlike onderwerp?</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6"/>
                  </a:ext>
                </a:extLst>
              </a:tr>
              <a:tr h="814019">
                <a:tc>
                  <a:txBody>
                    <a:bodyPr/>
                    <a:lstStyle/>
                    <a:p>
                      <a:pPr>
                        <a:lnSpc>
                          <a:spcPct val="150000"/>
                        </a:lnSpc>
                        <a:spcAft>
                          <a:spcPts val="0"/>
                        </a:spcAft>
                      </a:pPr>
                      <a:r>
                        <a:rPr lang="en-US" sz="1600" b="0" dirty="0">
                          <a:solidFill>
                            <a:schemeClr val="tx1"/>
                          </a:solidFill>
                          <a:effectLst/>
                        </a:rPr>
                        <a:t>Begin alle sinne met ‘n hoofletter, en eindig met ‘n punt, vraagteken of uitroepteken? </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7"/>
                  </a:ext>
                </a:extLst>
              </a:tr>
              <a:tr h="384804">
                <a:tc>
                  <a:txBody>
                    <a:bodyPr/>
                    <a:lstStyle/>
                    <a:p>
                      <a:pPr>
                        <a:lnSpc>
                          <a:spcPct val="150000"/>
                        </a:lnSpc>
                        <a:spcAft>
                          <a:spcPts val="0"/>
                        </a:spcAft>
                      </a:pPr>
                      <a:r>
                        <a:rPr lang="en-US" sz="1600" b="0" dirty="0">
                          <a:solidFill>
                            <a:schemeClr val="tx1"/>
                          </a:solidFill>
                          <a:effectLst/>
                        </a:rPr>
                        <a:t>Is al jou sinne volledig?</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8"/>
                  </a:ext>
                </a:extLst>
              </a:tr>
              <a:tr h="384804">
                <a:tc>
                  <a:txBody>
                    <a:bodyPr/>
                    <a:lstStyle/>
                    <a:p>
                      <a:pPr>
                        <a:lnSpc>
                          <a:spcPct val="150000"/>
                        </a:lnSpc>
                        <a:spcAft>
                          <a:spcPts val="0"/>
                        </a:spcAft>
                      </a:pPr>
                      <a:r>
                        <a:rPr lang="en-US" sz="1600" b="0" dirty="0">
                          <a:solidFill>
                            <a:schemeClr val="tx1"/>
                          </a:solidFill>
                          <a:effectLst/>
                        </a:rPr>
                        <a:t>Is daar kommas en aanhalingstekens waar dit nodig is?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9"/>
                  </a:ext>
                </a:extLst>
              </a:tr>
              <a:tr h="384804">
                <a:tc>
                  <a:txBody>
                    <a:bodyPr/>
                    <a:lstStyle/>
                    <a:p>
                      <a:pPr>
                        <a:lnSpc>
                          <a:spcPct val="150000"/>
                        </a:lnSpc>
                        <a:spcAft>
                          <a:spcPts val="0"/>
                        </a:spcAft>
                      </a:pPr>
                      <a:r>
                        <a:rPr lang="en-US" sz="1600" b="0" dirty="0">
                          <a:solidFill>
                            <a:schemeClr val="tx1"/>
                          </a:solidFill>
                          <a:effectLst/>
                        </a:rPr>
                        <a:t>Is alle woorde korrek gespel?</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10"/>
                  </a:ext>
                </a:extLst>
              </a:tr>
              <a:tr h="384804">
                <a:tc>
                  <a:txBody>
                    <a:bodyPr/>
                    <a:lstStyle/>
                    <a:p>
                      <a:pPr>
                        <a:lnSpc>
                          <a:spcPct val="150000"/>
                        </a:lnSpc>
                        <a:spcAft>
                          <a:spcPts val="0"/>
                        </a:spcAft>
                      </a:pPr>
                      <a:r>
                        <a:rPr lang="en-US" sz="1600" b="0" dirty="0">
                          <a:solidFill>
                            <a:schemeClr val="tx1"/>
                          </a:solidFill>
                          <a:effectLst/>
                        </a:rPr>
                        <a:t>Begin alle name met hoofletters?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en-US"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11"/>
                  </a:ext>
                </a:extLst>
              </a:tr>
              <a:tr h="384804">
                <a:tc>
                  <a:txBody>
                    <a:bodyPr/>
                    <a:lstStyle/>
                    <a:p>
                      <a:pPr>
                        <a:lnSpc>
                          <a:spcPct val="150000"/>
                        </a:lnSpc>
                        <a:spcAft>
                          <a:spcPts val="0"/>
                        </a:spcAft>
                      </a:pPr>
                      <a:r>
                        <a:rPr lang="en-US" sz="1600" b="0" dirty="0">
                          <a:solidFill>
                            <a:schemeClr val="tx1"/>
                          </a:solidFill>
                          <a:effectLst/>
                        </a:rPr>
                        <a:t>Is al die tye korrek gebruik?</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50000"/>
                        </a:lnSpc>
                        <a:spcAft>
                          <a:spcPts val="0"/>
                        </a:spcAft>
                      </a:pPr>
                      <a:r>
                        <a:rPr lang="af-ZA" sz="1600" b="0" dirty="0">
                          <a:solidFill>
                            <a:schemeClr val="tx1"/>
                          </a:solidFill>
                          <a:effectLst/>
                        </a:rPr>
                        <a:t>Ja/Nee</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28337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Besigheidsformate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p:cNvSpPr>
            <a:spLocks noGrp="1"/>
          </p:cNvSpPr>
          <p:nvPr>
            <p:ph sz="quarter" idx="1"/>
          </p:nvPr>
        </p:nvSpPr>
        <p:spPr>
          <a:xfrm>
            <a:off x="467544" y="948839"/>
            <a:ext cx="8219256" cy="4680000"/>
          </a:xfrm>
        </p:spPr>
        <p:txBody>
          <a:bodyPr>
            <a:normAutofit fontScale="85000" lnSpcReduction="20000"/>
          </a:bodyPr>
          <a:lstStyle/>
          <a:p>
            <a:pPr marL="0" indent="0">
              <a:buNone/>
            </a:pPr>
            <a:endParaRPr lang="en-ZA" dirty="0"/>
          </a:p>
          <a:p>
            <a:r>
              <a:rPr lang="af-ZA" dirty="0"/>
              <a:t>Geskrewe kommunikasie maak die grootste deel uit van daaglikse besigheidkommunikasie. Alhoewel e-posse, fakse en telefoonoproepe ‘n integrale deel van die moderne besigheidswêreld vorm, bly die skryf van briewe ‘n belangrike vorm van besigheidskommunikasie. Dit is van uiterste belang om te weet hoe om ‘n korrekte brief te skryf en die korrekte formaat te gebruik aangesien dit dikwels die enigste skakel is tussen die skrywer en die persoon of besigheid waarmee hy/sy korrespondeer. ‘n Swak geskryfde brief skep ‘n swak indruk van die skrywer, en hy/sy mag moontlik nie die reaksie kry waarvoor hy/sy gehoop het nie.</a:t>
            </a:r>
            <a:endParaRPr lang="en-ZA" dirty="0"/>
          </a:p>
          <a:p>
            <a:pPr marL="0" indent="0">
              <a:buNone/>
            </a:pPr>
            <a:endParaRPr lang="en-ZA" dirty="0"/>
          </a:p>
          <a:p>
            <a:r>
              <a:rPr lang="en-GB" dirty="0"/>
              <a:t>Die vorm wat besigheidsbriewe, memo’s verslae en e-posse aanneem, kan varieer van die tradisionele tot die meer moderne.  Sommige maatskappye het ‘n spesifieke beleid ten opsigte van die formaat en uitleg vir die skryf van maatskappydokumente.  Daar is verskeie formate wat vir verskeie tekste gebruik word wanneer skryfwerk vir besigheid gedoen word.</a:t>
            </a:r>
            <a:endParaRPr lang="en-ZA" dirty="0"/>
          </a:p>
        </p:txBody>
      </p:sp>
    </p:spTree>
    <p:extLst>
      <p:ext uri="{BB962C8B-B14F-4D97-AF65-F5344CB8AC3E}">
        <p14:creationId xmlns:p14="http://schemas.microsoft.com/office/powerpoint/2010/main" val="1929009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Besigheidsformate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p:cNvSpPr>
            <a:spLocks noGrp="1"/>
          </p:cNvSpPr>
          <p:nvPr>
            <p:ph sz="quarter" idx="1"/>
          </p:nvPr>
        </p:nvSpPr>
        <p:spPr>
          <a:xfrm>
            <a:off x="467544" y="948839"/>
            <a:ext cx="8219256" cy="4680000"/>
          </a:xfrm>
        </p:spPr>
        <p:txBody>
          <a:bodyPr>
            <a:normAutofit lnSpcReduction="10000"/>
          </a:bodyPr>
          <a:lstStyle/>
          <a:p>
            <a:pPr marL="0" indent="0">
              <a:buNone/>
            </a:pPr>
            <a:r>
              <a:rPr lang="en-GB" b="1" dirty="0"/>
              <a:t>Dit sluit in, maar is nie beperk tot:</a:t>
            </a:r>
          </a:p>
          <a:p>
            <a:pPr marL="0" indent="0">
              <a:buNone/>
            </a:pPr>
            <a:endParaRPr lang="en-ZA" b="1" dirty="0"/>
          </a:p>
          <a:p>
            <a:pPr lvl="0" fontAlgn="base"/>
            <a:r>
              <a:rPr lang="en-GB" dirty="0">
                <a:effectLst>
                  <a:outerShdw sx="0" sy="0">
                    <a:srgbClr val="000000"/>
                  </a:outerShdw>
                </a:effectLst>
              </a:rPr>
              <a:t>Verslae</a:t>
            </a:r>
            <a:endParaRPr lang="en-ZA" dirty="0">
              <a:effectLst>
                <a:outerShdw sx="0" sy="0">
                  <a:srgbClr val="000000"/>
                </a:outerShdw>
              </a:effectLst>
            </a:endParaRPr>
          </a:p>
          <a:p>
            <a:pPr lvl="0" fontAlgn="base"/>
            <a:r>
              <a:rPr lang="en-GB" dirty="0">
                <a:effectLst>
                  <a:outerShdw sx="0" sy="0">
                    <a:srgbClr val="000000"/>
                  </a:outerShdw>
                </a:effectLst>
              </a:rPr>
              <a:t>Besigheidsbriewe</a:t>
            </a:r>
            <a:endParaRPr lang="en-ZA" dirty="0">
              <a:effectLst>
                <a:outerShdw sx="0" sy="0">
                  <a:srgbClr val="000000"/>
                </a:outerShdw>
              </a:effectLst>
            </a:endParaRPr>
          </a:p>
          <a:p>
            <a:pPr lvl="0" fontAlgn="base"/>
            <a:r>
              <a:rPr lang="en-GB" dirty="0">
                <a:effectLst>
                  <a:outerShdw sx="0" sy="0">
                    <a:srgbClr val="000000"/>
                  </a:outerShdw>
                </a:effectLst>
              </a:rPr>
              <a:t>E-posse</a:t>
            </a:r>
            <a:endParaRPr lang="en-ZA" dirty="0">
              <a:effectLst>
                <a:outerShdw sx="0" sy="0">
                  <a:srgbClr val="000000"/>
                </a:outerShdw>
              </a:effectLst>
            </a:endParaRPr>
          </a:p>
          <a:p>
            <a:pPr lvl="0" fontAlgn="base"/>
            <a:r>
              <a:rPr lang="en-GB" dirty="0">
                <a:effectLst>
                  <a:outerShdw sx="0" sy="0">
                    <a:srgbClr val="000000"/>
                  </a:outerShdw>
                </a:effectLst>
              </a:rPr>
              <a:t>Bemarkingsbrosjures</a:t>
            </a:r>
            <a:endParaRPr lang="en-ZA" dirty="0">
              <a:effectLst>
                <a:outerShdw sx="0" sy="0">
                  <a:srgbClr val="000000"/>
                </a:outerShdw>
              </a:effectLst>
            </a:endParaRPr>
          </a:p>
          <a:p>
            <a:pPr lvl="0" fontAlgn="base"/>
            <a:r>
              <a:rPr lang="en-GB" dirty="0">
                <a:effectLst>
                  <a:outerShdw sx="0" sy="0">
                    <a:srgbClr val="000000"/>
                  </a:outerShdw>
                </a:effectLst>
              </a:rPr>
              <a:t>Memo’s</a:t>
            </a:r>
            <a:endParaRPr lang="en-ZA" dirty="0">
              <a:effectLst>
                <a:outerShdw sx="0" sy="0">
                  <a:srgbClr val="000000"/>
                </a:outerShdw>
              </a:effectLst>
            </a:endParaRPr>
          </a:p>
          <a:p>
            <a:pPr lvl="0" fontAlgn="base"/>
            <a:r>
              <a:rPr lang="en-GB" dirty="0">
                <a:effectLst>
                  <a:outerShdw sx="0" sy="0">
                    <a:srgbClr val="000000"/>
                  </a:outerShdw>
                </a:effectLst>
              </a:rPr>
              <a:t>Fakse</a:t>
            </a:r>
            <a:endParaRPr lang="en-ZA" dirty="0">
              <a:effectLst>
                <a:outerShdw sx="0" sy="0">
                  <a:srgbClr val="000000"/>
                </a:outerShdw>
              </a:effectLst>
            </a:endParaRPr>
          </a:p>
          <a:p>
            <a:pPr lvl="0" fontAlgn="base"/>
            <a:r>
              <a:rPr lang="en-GB" dirty="0">
                <a:effectLst>
                  <a:outerShdw sx="0" sy="0">
                    <a:srgbClr val="000000"/>
                  </a:outerShdw>
                </a:effectLst>
              </a:rPr>
              <a:t>Persvrystellings</a:t>
            </a:r>
            <a:endParaRPr lang="en-ZA" dirty="0">
              <a:effectLst>
                <a:outerShdw sx="0" sy="0">
                  <a:srgbClr val="000000"/>
                </a:outerShdw>
              </a:effectLst>
            </a:endParaRPr>
          </a:p>
          <a:p>
            <a:pPr lvl="0" fontAlgn="base"/>
            <a:r>
              <a:rPr lang="en-GB" dirty="0">
                <a:effectLst>
                  <a:outerShdw sx="0" sy="0">
                    <a:srgbClr val="000000"/>
                  </a:outerShdw>
                </a:effectLst>
              </a:rPr>
              <a:t>Agendas</a:t>
            </a:r>
            <a:endParaRPr lang="en-ZA" dirty="0">
              <a:effectLst>
                <a:outerShdw sx="0" sy="0">
                  <a:srgbClr val="000000"/>
                </a:outerShdw>
              </a:effectLst>
            </a:endParaRPr>
          </a:p>
          <a:p>
            <a:pPr lvl="0" fontAlgn="base"/>
            <a:r>
              <a:rPr lang="en-GB" dirty="0">
                <a:effectLst>
                  <a:outerShdw sx="0" sy="0">
                    <a:srgbClr val="000000"/>
                  </a:outerShdw>
                </a:effectLst>
              </a:rPr>
              <a:t>Notules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1931374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Besigheidsformate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p:cNvSpPr>
            <a:spLocks noGrp="1"/>
          </p:cNvSpPr>
          <p:nvPr>
            <p:ph sz="quarter" idx="1"/>
          </p:nvPr>
        </p:nvSpPr>
        <p:spPr>
          <a:xfrm>
            <a:off x="467544" y="948839"/>
            <a:ext cx="8219256" cy="4680000"/>
          </a:xfrm>
        </p:spPr>
        <p:txBody>
          <a:bodyPr>
            <a:normAutofit fontScale="77500" lnSpcReduction="20000"/>
          </a:bodyPr>
          <a:lstStyle/>
          <a:p>
            <a:pPr marL="0" indent="0">
              <a:buNone/>
            </a:pPr>
            <a:r>
              <a:rPr lang="en-GB" b="1" dirty="0"/>
              <a:t>Voordat jy begin skryf, moet die maatskappy se beleid nagegaan word.  Oor die algemeen:</a:t>
            </a:r>
          </a:p>
          <a:p>
            <a:pPr marL="0" indent="0">
              <a:buNone/>
            </a:pPr>
            <a:endParaRPr lang="en-ZA" b="1" dirty="0"/>
          </a:p>
          <a:p>
            <a:pPr lvl="0" fontAlgn="base"/>
            <a:r>
              <a:rPr lang="en-GB" dirty="0">
                <a:effectLst>
                  <a:outerShdw sx="0" sy="0">
                    <a:srgbClr val="000000"/>
                  </a:outerShdw>
                </a:effectLst>
              </a:rPr>
              <a:t>Gebruik enkelspasiëring tussen lyne</a:t>
            </a:r>
            <a:endParaRPr lang="en-ZA" dirty="0">
              <a:effectLst>
                <a:outerShdw sx="0" sy="0">
                  <a:srgbClr val="000000"/>
                </a:outerShdw>
              </a:effectLst>
            </a:endParaRPr>
          </a:p>
          <a:p>
            <a:pPr lvl="0" fontAlgn="base"/>
            <a:r>
              <a:rPr lang="en-GB" dirty="0">
                <a:effectLst>
                  <a:outerShdw sx="0" sy="0">
                    <a:srgbClr val="000000"/>
                  </a:outerShdw>
                </a:effectLst>
              </a:rPr>
              <a:t>Gebruik dubbelspasiëring tussen paragrawe</a:t>
            </a:r>
            <a:endParaRPr lang="en-ZA" dirty="0">
              <a:effectLst>
                <a:outerShdw sx="0" sy="0">
                  <a:srgbClr val="000000"/>
                </a:outerShdw>
              </a:effectLst>
            </a:endParaRPr>
          </a:p>
          <a:p>
            <a:pPr lvl="0" fontAlgn="base"/>
            <a:r>
              <a:rPr lang="en-GB" dirty="0">
                <a:effectLst>
                  <a:outerShdw sx="0" sy="0">
                    <a:srgbClr val="000000"/>
                  </a:outerShdw>
                </a:effectLst>
              </a:rPr>
              <a:t>Spasieer die beginlyn van elke paragraaf gelyk links bo om modern te lyk</a:t>
            </a:r>
            <a:endParaRPr lang="en-ZA" dirty="0">
              <a:effectLst>
                <a:outerShdw sx="0" sy="0">
                  <a:srgbClr val="000000"/>
                </a:outerShdw>
              </a:effectLst>
            </a:endParaRPr>
          </a:p>
          <a:p>
            <a:pPr lvl="0" fontAlgn="base"/>
            <a:r>
              <a:rPr lang="en-GB" dirty="0">
                <a:effectLst>
                  <a:outerShdw sx="0" sy="0">
                    <a:srgbClr val="000000"/>
                  </a:outerShdw>
                </a:effectLst>
              </a:rPr>
              <a:t>Laat wit spasie rondom die getikte kopie om ‘n aangename “gevoel” aan die brief te verskaf</a:t>
            </a:r>
            <a:endParaRPr lang="en-ZA" dirty="0">
              <a:effectLst>
                <a:outerShdw sx="0" sy="0">
                  <a:srgbClr val="000000"/>
                </a:outerShdw>
              </a:effectLst>
            </a:endParaRPr>
          </a:p>
          <a:p>
            <a:pPr lvl="0" fontAlgn="base"/>
            <a:r>
              <a:rPr lang="en-GB" dirty="0">
                <a:effectLst>
                  <a:outerShdw sx="0" sy="0">
                    <a:srgbClr val="000000"/>
                  </a:outerShdw>
                </a:effectLst>
              </a:rPr>
              <a:t>Twee sentimeter kantlyne verskaf gewoonlik aan ‘n dokument genoeg wit spasie om dit meer leesbaar te laat voel</a:t>
            </a:r>
            <a:endParaRPr lang="en-ZA" dirty="0">
              <a:effectLst>
                <a:outerShdw sx="0" sy="0">
                  <a:srgbClr val="000000"/>
                </a:outerShdw>
              </a:effectLst>
            </a:endParaRPr>
          </a:p>
          <a:p>
            <a:pPr lvl="0" fontAlgn="base"/>
            <a:r>
              <a:rPr lang="en-GB" dirty="0">
                <a:effectLst>
                  <a:outerShdw sx="0" sy="0">
                    <a:srgbClr val="000000"/>
                  </a:outerShdw>
                </a:effectLst>
              </a:rPr>
              <a:t>Opskrifte moet kursief /onderstreep / groot wees</a:t>
            </a:r>
            <a:endParaRPr lang="en-ZA" dirty="0">
              <a:effectLst>
                <a:outerShdw sx="0" sy="0">
                  <a:srgbClr val="000000"/>
                </a:outerShdw>
              </a:effectLst>
            </a:endParaRPr>
          </a:p>
          <a:p>
            <a:pPr lvl="0" fontAlgn="base"/>
            <a:r>
              <a:rPr lang="en-GB" dirty="0">
                <a:effectLst>
                  <a:outerShdw sx="0" sy="0">
                    <a:srgbClr val="000000"/>
                  </a:outerShdw>
                </a:effectLst>
              </a:rPr>
              <a:t>Daar behoort nie meer as twee fonte in een dokument gebruik te word nie, bv. “Aerial Narrow” vir opskrifte en “Tahoma” vir die inhoud van die dokument</a:t>
            </a:r>
            <a:endParaRPr lang="en-ZA" dirty="0">
              <a:effectLst>
                <a:outerShdw sx="0" sy="0">
                  <a:srgbClr val="000000"/>
                </a:outerShdw>
              </a:effectLst>
            </a:endParaRPr>
          </a:p>
          <a:p>
            <a:pPr lvl="0" fontAlgn="base"/>
            <a:r>
              <a:rPr lang="en-GB" dirty="0">
                <a:effectLst>
                  <a:outerShdw sx="0" sy="0">
                    <a:srgbClr val="000000"/>
                  </a:outerShdw>
                </a:effectLst>
              </a:rPr>
              <a:t>Kleur moet beperk word, veral in formele dokumente</a:t>
            </a:r>
            <a:endParaRPr lang="en-ZA" dirty="0">
              <a:effectLst>
                <a:outerShdw sx="0" sy="0">
                  <a:srgbClr val="000000"/>
                </a:outerShdw>
              </a:effectLst>
            </a:endParaRPr>
          </a:p>
          <a:p>
            <a:pPr marL="0" indent="0">
              <a:buNone/>
            </a:pPr>
            <a:br>
              <a:rPr lang="en-GB" dirty="0"/>
            </a:br>
            <a:r>
              <a:rPr lang="en-GB" dirty="0"/>
              <a:t> </a:t>
            </a:r>
            <a:endParaRPr lang="en-ZA" dirty="0"/>
          </a:p>
          <a:p>
            <a:endParaRPr lang="en-ZA" dirty="0"/>
          </a:p>
        </p:txBody>
      </p:sp>
    </p:spTree>
    <p:extLst>
      <p:ext uri="{BB962C8B-B14F-4D97-AF65-F5344CB8AC3E}">
        <p14:creationId xmlns:p14="http://schemas.microsoft.com/office/powerpoint/2010/main" val="9738138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Besigheidsformate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p:cNvSpPr>
            <a:spLocks noGrp="1"/>
          </p:cNvSpPr>
          <p:nvPr>
            <p:ph sz="quarter" idx="1"/>
          </p:nvPr>
        </p:nvSpPr>
        <p:spPr>
          <a:xfrm>
            <a:off x="467544" y="948839"/>
            <a:ext cx="8219256" cy="5597104"/>
          </a:xfrm>
        </p:spPr>
        <p:txBody>
          <a:bodyPr>
            <a:noAutofit/>
          </a:bodyPr>
          <a:lstStyle/>
          <a:p>
            <a:pPr marL="0" indent="0">
              <a:buNone/>
            </a:pPr>
            <a:r>
              <a:rPr lang="en-GB" sz="2000" b="1" dirty="0"/>
              <a:t>Ongeag die uitleg wat gekies is, behoort dokument ‘n positiewe beeld van ‘n </a:t>
            </a:r>
            <a:r>
              <a:rPr lang="en-GB" sz="1800" b="1" dirty="0"/>
              <a:t>organisasie</a:t>
            </a:r>
            <a:r>
              <a:rPr lang="en-GB" sz="2000" b="1" dirty="0"/>
              <a:t> uit te dra en dus is dit noodsaaklik dat die basiese formaat en uitlegvereistes nagekom sal word.  Om die detail van ‘n dokument te kontroleer, kan die volgende in ag geneem word:</a:t>
            </a:r>
          </a:p>
          <a:p>
            <a:pPr marL="0" indent="0">
              <a:buNone/>
            </a:pPr>
            <a:endParaRPr lang="en-ZA" sz="2000" dirty="0"/>
          </a:p>
          <a:p>
            <a:pPr lvl="0" fontAlgn="base"/>
            <a:r>
              <a:rPr lang="en-GB" sz="2000" dirty="0">
                <a:effectLst>
                  <a:outerShdw sx="0" sy="0">
                    <a:srgbClr val="000000"/>
                  </a:outerShdw>
                </a:effectLst>
              </a:rPr>
              <a:t>Volg die bladsynommers kronologies?</a:t>
            </a:r>
            <a:endParaRPr lang="en-ZA" sz="2000" dirty="0">
              <a:effectLst>
                <a:outerShdw sx="0" sy="0">
                  <a:srgbClr val="000000"/>
                </a:outerShdw>
              </a:effectLst>
            </a:endParaRPr>
          </a:p>
          <a:p>
            <a:pPr lvl="0" fontAlgn="base"/>
            <a:r>
              <a:rPr lang="en-GB" sz="2000" dirty="0">
                <a:effectLst>
                  <a:outerShdw sx="0" sy="0">
                    <a:srgbClr val="000000"/>
                  </a:outerShdw>
                </a:effectLst>
              </a:rPr>
              <a:t>Kom die inhoudbladsy(e) (indien daar is) ooreen met die teksopskrifte?</a:t>
            </a:r>
            <a:endParaRPr lang="en-ZA" sz="2000" dirty="0">
              <a:effectLst>
                <a:outerShdw sx="0" sy="0">
                  <a:srgbClr val="000000"/>
                </a:outerShdw>
              </a:effectLst>
            </a:endParaRPr>
          </a:p>
          <a:p>
            <a:pPr lvl="0" fontAlgn="base"/>
            <a:r>
              <a:rPr lang="en-GB" sz="2000" dirty="0">
                <a:effectLst>
                  <a:outerShdw sx="0" sy="0">
                    <a:srgbClr val="000000"/>
                  </a:outerShdw>
                </a:effectLst>
              </a:rPr>
              <a:t>Is die addenda, soos gesê, aangeheg?</a:t>
            </a:r>
            <a:endParaRPr lang="en-ZA" sz="2000" dirty="0">
              <a:effectLst>
                <a:outerShdw sx="0" sy="0">
                  <a:srgbClr val="000000"/>
                </a:outerShdw>
              </a:effectLst>
            </a:endParaRPr>
          </a:p>
          <a:p>
            <a:pPr lvl="0" fontAlgn="base"/>
            <a:r>
              <a:rPr lang="en-GB" sz="2000" dirty="0">
                <a:effectLst>
                  <a:outerShdw sx="0" sy="0">
                    <a:srgbClr val="000000"/>
                  </a:outerShdw>
                </a:effectLst>
              </a:rPr>
              <a:t>Is die bronne wat gebruik is erken (indien nodig)?</a:t>
            </a:r>
            <a:endParaRPr lang="en-ZA" sz="2000" dirty="0">
              <a:effectLst>
                <a:outerShdw sx="0" sy="0">
                  <a:srgbClr val="000000"/>
                </a:outerShdw>
              </a:effectLst>
            </a:endParaRPr>
          </a:p>
          <a:p>
            <a:pPr lvl="0" fontAlgn="base"/>
            <a:r>
              <a:rPr lang="en-GB" sz="2000" dirty="0">
                <a:effectLst>
                  <a:outerShdw sx="0" sy="0">
                    <a:srgbClr val="000000"/>
                  </a:outerShdw>
                </a:effectLst>
              </a:rPr>
              <a:t>Is die inligting korrek en akkuraat?  Herkontroleer alle inligtingstabelle en/of beskrywingsdata?</a:t>
            </a:r>
            <a:endParaRPr lang="en-ZA" sz="2000" dirty="0">
              <a:effectLst>
                <a:outerShdw sx="0" sy="0">
                  <a:srgbClr val="000000"/>
                </a:outerShdw>
              </a:effectLst>
            </a:endParaRPr>
          </a:p>
          <a:p>
            <a:pPr lvl="0" fontAlgn="base"/>
            <a:r>
              <a:rPr lang="en-GB" sz="2000" dirty="0">
                <a:effectLst>
                  <a:outerShdw sx="0" sy="0">
                    <a:srgbClr val="000000"/>
                  </a:outerShdw>
                </a:effectLst>
              </a:rPr>
              <a:t>Is daar ooreengestem met enige organisatoriese, industriëele en/of nasionale standaarde en vereistes?</a:t>
            </a:r>
            <a:endParaRPr lang="en-ZA" sz="2000" dirty="0">
              <a:effectLst>
                <a:outerShdw sx="0" sy="0">
                  <a:srgbClr val="000000"/>
                </a:outerShdw>
              </a:effectLst>
            </a:endParaRPr>
          </a:p>
          <a:p>
            <a:pPr lvl="0" fontAlgn="base"/>
            <a:r>
              <a:rPr lang="en-GB" sz="2000" dirty="0">
                <a:effectLst>
                  <a:outerShdw sx="0" sy="0">
                    <a:srgbClr val="000000"/>
                  </a:outerShdw>
                </a:effectLst>
              </a:rPr>
              <a:t>Is die teks deur die nodige persone aanvaar?</a:t>
            </a:r>
            <a:endParaRPr lang="en-ZA" sz="2000" dirty="0">
              <a:effectLst>
                <a:outerShdw sx="0" sy="0">
                  <a:srgbClr val="000000"/>
                </a:outerShdw>
              </a:effectLst>
            </a:endParaRPr>
          </a:p>
          <a:p>
            <a:pPr marL="0" indent="0">
              <a:buNone/>
            </a:pPr>
            <a:endParaRPr lang="en-ZA" sz="2000" dirty="0"/>
          </a:p>
        </p:txBody>
      </p:sp>
    </p:spTree>
    <p:extLst>
      <p:ext uri="{BB962C8B-B14F-4D97-AF65-F5344CB8AC3E}">
        <p14:creationId xmlns:p14="http://schemas.microsoft.com/office/powerpoint/2010/main" val="266033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Besigheidsformate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p:cNvSpPr>
            <a:spLocks noGrp="1"/>
          </p:cNvSpPr>
          <p:nvPr>
            <p:ph sz="quarter" idx="1"/>
          </p:nvPr>
        </p:nvSpPr>
        <p:spPr>
          <a:xfrm>
            <a:off x="467544" y="948839"/>
            <a:ext cx="8219256" cy="5597104"/>
          </a:xfrm>
        </p:spPr>
        <p:txBody>
          <a:bodyPr>
            <a:noAutofit/>
          </a:bodyPr>
          <a:lstStyle/>
          <a:p>
            <a:r>
              <a:rPr lang="en-GB" sz="2000" dirty="0"/>
              <a:t>Indien moontlik, vra een of meer persone om die teks te proeflees.  Indien daar dikwels met tekste gewerk word, kan ‘n persoon maklik sy aanvoeling en sensitiwiteit  ten opsigte van akkuraatheid en korrektheid verloor.  ‘n “Vars” paar oë kan maklik onakkuraathede binne inkorrekte inligting opmerk.  </a:t>
            </a:r>
            <a:endParaRPr lang="en-ZA" sz="2000" dirty="0"/>
          </a:p>
          <a:p>
            <a:endParaRPr lang="en-ZA" sz="2000" dirty="0"/>
          </a:p>
          <a:p>
            <a:pPr marL="0" indent="0">
              <a:buNone/>
            </a:pPr>
            <a:endParaRPr lang="en-ZA" sz="2000" dirty="0"/>
          </a:p>
        </p:txBody>
      </p:sp>
    </p:spTree>
    <p:extLst>
      <p:ext uri="{BB962C8B-B14F-4D97-AF65-F5344CB8AC3E}">
        <p14:creationId xmlns:p14="http://schemas.microsoft.com/office/powerpoint/2010/main" val="35528196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p:cNvSpPr>
            <a:spLocks noGrp="1"/>
          </p:cNvSpPr>
          <p:nvPr>
            <p:ph sz="quarter" idx="1"/>
          </p:nvPr>
        </p:nvSpPr>
        <p:spPr>
          <a:xfrm>
            <a:off x="467544" y="963353"/>
            <a:ext cx="8219256" cy="4680000"/>
          </a:xfrm>
        </p:spPr>
        <p:txBody>
          <a:bodyPr>
            <a:normAutofit fontScale="92500"/>
          </a:bodyPr>
          <a:lstStyle/>
          <a:p>
            <a:pPr marL="0" indent="0">
              <a:buNone/>
            </a:pPr>
            <a:r>
              <a:rPr lang="nl-NL" dirty="0"/>
              <a:t> </a:t>
            </a:r>
          </a:p>
          <a:p>
            <a:r>
              <a:rPr lang="nl-NL" dirty="0"/>
              <a:t>Alle kontak wat jy met kliënte het, kommunikeer ‘n boodskap.  Dit is belangrik om goeie e-posetiket of netiket te gebruik om soedoende ‘n positiewe boodskap aan kliënte oor te dra.  Dieselfde professionaliteit moet gebruik word vir die skryf van e-posse as wanneer ‘n telefoongesprek of ‘n aangesig-tot-aangesig gesprek plaasvind.</a:t>
            </a:r>
          </a:p>
          <a:p>
            <a:endParaRPr lang="nl-NL" dirty="0"/>
          </a:p>
          <a:p>
            <a:r>
              <a:rPr lang="nl-NL" dirty="0"/>
              <a:t>Reageer so spoedig moontlik op e-posse.  Indien daar ‘n e-pos ontvang is, maar nie tyd is om daarop te reageer nie, of dis ‘n versoek wat moontlik ‘n tydjie sal neem om op te antwoord, stuur ‘n kort boodskap terug, sodat die kliënt ingelig is dat die boodskap wel ontvang is en dat daar later wel op gereageer sal word.</a:t>
            </a:r>
          </a:p>
          <a:p>
            <a:pPr marL="0" indent="0">
              <a:buNone/>
            </a:pPr>
            <a:endParaRPr lang="en-ZA" dirty="0"/>
          </a:p>
        </p:txBody>
      </p:sp>
    </p:spTree>
    <p:extLst>
      <p:ext uri="{BB962C8B-B14F-4D97-AF65-F5344CB8AC3E}">
        <p14:creationId xmlns:p14="http://schemas.microsoft.com/office/powerpoint/2010/main" val="9024692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p:cNvSpPr>
            <a:spLocks noGrp="1"/>
          </p:cNvSpPr>
          <p:nvPr>
            <p:ph sz="quarter" idx="1"/>
          </p:nvPr>
        </p:nvSpPr>
        <p:spPr>
          <a:xfrm>
            <a:off x="467544" y="963353"/>
            <a:ext cx="8219256" cy="4680000"/>
          </a:xfrm>
        </p:spPr>
        <p:txBody>
          <a:bodyPr>
            <a:normAutofit fontScale="92500" lnSpcReduction="10000"/>
          </a:bodyPr>
          <a:lstStyle/>
          <a:p>
            <a:pPr marL="0" indent="0">
              <a:buNone/>
            </a:pPr>
            <a:r>
              <a:rPr lang="nl-NL" dirty="0"/>
              <a:t> </a:t>
            </a:r>
          </a:p>
          <a:p>
            <a:r>
              <a:rPr lang="en-GB" dirty="0"/>
              <a:t>Soms word e-posse nie afgelewer nie, so moenie net aanvaar dat ‘n kliënt ontvang het wat gestuur is nie.Indien daar geen reaksie van ‘n kliënt is nie, probeer om weer die e-pos boodskap te stuur.  Voordat dat daar aanvaar word dat ‘n e-pos boodskap nie ‘n kliënt bereik het nie, maak eers seker dat ‘n redelike tyd vir die reaksie toegelaat word.  </a:t>
            </a:r>
          </a:p>
          <a:p>
            <a:endParaRPr lang="en-GB" dirty="0"/>
          </a:p>
          <a:p>
            <a:r>
              <a:rPr lang="en-GB" dirty="0"/>
              <a:t>Dit is veral belangrik om genoeg tyd  vir  reaksie toe te staan wanneer daar met persone in ander tydsones gekommunikeer word.  Hoewel ‘n persoon by die werk toegang tot sy/haar e-posse het, is dit nie nooodwendig dat kliënte halfpad om die wêreld dit ook sal hê nie.</a:t>
            </a:r>
            <a:br>
              <a:rPr lang="en-GB" dirty="0"/>
            </a:br>
            <a:r>
              <a:rPr lang="en-GB" dirty="0"/>
              <a:t> </a:t>
            </a:r>
            <a:endParaRPr lang="en-ZA" dirty="0"/>
          </a:p>
          <a:p>
            <a:pPr marL="0" indent="0">
              <a:buNone/>
            </a:pPr>
            <a:endParaRPr lang="en-ZA" dirty="0"/>
          </a:p>
        </p:txBody>
      </p:sp>
    </p:spTree>
    <p:extLst>
      <p:ext uri="{BB962C8B-B14F-4D97-AF65-F5344CB8AC3E}">
        <p14:creationId xmlns:p14="http://schemas.microsoft.com/office/powerpoint/2010/main" val="60381243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p:cNvSpPr>
            <a:spLocks noGrp="1"/>
          </p:cNvSpPr>
          <p:nvPr>
            <p:ph sz="quarter" idx="1"/>
          </p:nvPr>
        </p:nvSpPr>
        <p:spPr>
          <a:xfrm>
            <a:off x="467544" y="963353"/>
            <a:ext cx="8219256" cy="4680000"/>
          </a:xfrm>
        </p:spPr>
        <p:txBody>
          <a:bodyPr>
            <a:normAutofit/>
          </a:bodyPr>
          <a:lstStyle/>
          <a:p>
            <a:pPr marL="0" indent="0">
              <a:buNone/>
            </a:pPr>
            <a:r>
              <a:rPr lang="en-GB" b="1" dirty="0"/>
              <a:t>Hou die volgende punte in gedagte vir die samestelling van effektiewe e-posboodskappe:</a:t>
            </a:r>
          </a:p>
          <a:p>
            <a:pPr marL="0" indent="0">
              <a:buNone/>
            </a:pPr>
            <a:endParaRPr lang="en-ZA" b="1" dirty="0"/>
          </a:p>
          <a:p>
            <a:pPr lvl="0" fontAlgn="base"/>
            <a:r>
              <a:rPr lang="en-GB" b="1" dirty="0">
                <a:effectLst>
                  <a:outerShdw sx="0" sy="0">
                    <a:srgbClr val="000000"/>
                  </a:outerShdw>
                </a:effectLst>
              </a:rPr>
              <a:t>Gebruik ‘n onderwerplyn: </a:t>
            </a:r>
            <a:r>
              <a:rPr lang="en-GB" dirty="0">
                <a:effectLst>
                  <a:outerShdw sx="0" sy="0">
                    <a:srgbClr val="000000"/>
                  </a:outerShdw>
                </a:effectLst>
              </a:rPr>
              <a:t>Onderwerplyne is waardevol wanneer dit kom by die sortering en kategorisering van e-postekste. Baie mense gebruik die onderwerplyn om vinnig na belangrike boodskappe te kyk om sodoende hul boodskappe te prioritiseer.  Die skryf van ‘n spesifieke onderwerplyn sal die leser daarvan inlig asook oor die inhoud van die boodskap en wat behoort gedoen te word.  Beperk die onderwerplyne tot 10 woorde of minder;  langer onderwerplyne kom dikwels nie volledig by e-possisteme uit nie. </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9853760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p:cNvSpPr>
            <a:spLocks noGrp="1"/>
          </p:cNvSpPr>
          <p:nvPr>
            <p:ph sz="quarter" idx="1"/>
          </p:nvPr>
        </p:nvSpPr>
        <p:spPr>
          <a:xfrm>
            <a:off x="467544" y="963353"/>
            <a:ext cx="8219256" cy="4680000"/>
          </a:xfrm>
        </p:spPr>
        <p:txBody>
          <a:bodyPr>
            <a:normAutofit lnSpcReduction="10000"/>
          </a:bodyPr>
          <a:lstStyle/>
          <a:p>
            <a:r>
              <a:rPr lang="en-GB" dirty="0"/>
              <a:t>Die onderwerplyn kan ook gebruik word om die dringendheid of lengte van ‘n boodskap aan te dui, bv ‘n persoon kan byvoeg, “dringende reaksie versoek” of indien jy onmiddelikke terugvoering verlang, of “FYI” indien die boodskap se inligting nie noodwendig reaksie van die kliënt benodig nie.  </a:t>
            </a:r>
          </a:p>
          <a:p>
            <a:endParaRPr lang="en-GB" dirty="0"/>
          </a:p>
          <a:p>
            <a:r>
              <a:rPr lang="en-GB" dirty="0"/>
              <a:t>Indien die boodskap lank is, dui dit aan deur “lank” in die onderwerplyn te skryf.  </a:t>
            </a:r>
          </a:p>
          <a:p>
            <a:endParaRPr lang="en-GB" dirty="0"/>
          </a:p>
          <a:p>
            <a:r>
              <a:rPr lang="en-GB" dirty="0"/>
              <a:t>Die leser weet dan om later na dit terug te gaan indien daar nie tyd is vir ‘n lang boodskap wanneer die boodskap ontvang word nie.</a:t>
            </a:r>
            <a:endParaRPr lang="en-ZA" dirty="0"/>
          </a:p>
          <a:p>
            <a:pPr marL="0" indent="0">
              <a:buNone/>
            </a:pPr>
            <a:endParaRPr lang="en-ZA" dirty="0"/>
          </a:p>
        </p:txBody>
      </p:sp>
    </p:spTree>
    <p:extLst>
      <p:ext uri="{BB962C8B-B14F-4D97-AF65-F5344CB8AC3E}">
        <p14:creationId xmlns:p14="http://schemas.microsoft.com/office/powerpoint/2010/main" val="16569941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p:cNvSpPr>
            <a:spLocks noGrp="1"/>
          </p:cNvSpPr>
          <p:nvPr>
            <p:ph sz="quarter" idx="1"/>
          </p:nvPr>
        </p:nvSpPr>
        <p:spPr>
          <a:xfrm>
            <a:off x="467544" y="963353"/>
            <a:ext cx="8219256" cy="4680000"/>
          </a:xfrm>
        </p:spPr>
        <p:txBody>
          <a:bodyPr>
            <a:normAutofit fontScale="92500" lnSpcReduction="10000"/>
          </a:bodyPr>
          <a:lstStyle/>
          <a:p>
            <a:pPr lvl="0" fontAlgn="base"/>
            <a:r>
              <a:rPr lang="en-GB" b="1" dirty="0">
                <a:effectLst>
                  <a:outerShdw sx="0" sy="0">
                    <a:srgbClr val="000000"/>
                  </a:outerShdw>
                </a:effectLst>
              </a:rPr>
              <a:t>Gebruik ‘n e-poshandtekening: </a:t>
            </a:r>
            <a:r>
              <a:rPr lang="en-GB" dirty="0">
                <a:effectLst>
                  <a:outerShdw sx="0" sy="0">
                    <a:srgbClr val="000000"/>
                  </a:outerShdw>
                </a:effectLst>
              </a:rPr>
              <a:t> Jou e-poshandtekening bestaan uit ‘n paar lyne teks wat outomaties onderaan die e-posboodskap gevoeg kan word.  Die handtekening dui duidelik aan van wie die boodskap kom, asook kontakbesonderhede.  Die meeste e-posprogramme help om ‘n handtekening voor die tyd te stoor.  Daar kan selfs verskeie handtekeninge vir verskillende doeleindes geskep word.</a:t>
            </a:r>
            <a:endParaRPr lang="en-ZA" dirty="0">
              <a:effectLst>
                <a:outerShdw sx="0" sy="0">
                  <a:srgbClr val="000000"/>
                </a:outerShdw>
              </a:effectLst>
            </a:endParaRPr>
          </a:p>
          <a:p>
            <a:pPr marL="0" indent="0">
              <a:buNone/>
            </a:pPr>
            <a:r>
              <a:rPr lang="en-GB" dirty="0"/>
              <a:t> </a:t>
            </a:r>
            <a:endParaRPr lang="en-ZA" dirty="0"/>
          </a:p>
          <a:p>
            <a:r>
              <a:rPr lang="en-GB" dirty="0"/>
              <a:t>Maak hierdie handtekeninge professioneel, omdat dit dien as ‘n e-posbesigheidskaart.  Beperk sulke handtekeninge tot vier of vyf lyne en sluit slegs belangrikste informasie in, soos naam, titel, telefoonnommer en straatadres.  Dis ‘n goeie idee om ‘n e-posadres ook in te sluit vir ingeval ‘n kliënt moeilik op ‘n e-pos reageer.</a:t>
            </a:r>
            <a:endParaRPr lang="en-ZA" dirty="0"/>
          </a:p>
          <a:p>
            <a:pPr marL="0" indent="0">
              <a:buNone/>
            </a:pPr>
            <a:endParaRPr lang="en-ZA" dirty="0"/>
          </a:p>
        </p:txBody>
      </p:sp>
    </p:spTree>
    <p:extLst>
      <p:ext uri="{BB962C8B-B14F-4D97-AF65-F5344CB8AC3E}">
        <p14:creationId xmlns:p14="http://schemas.microsoft.com/office/powerpoint/2010/main" val="6663165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p:cNvSpPr>
            <a:spLocks noGrp="1"/>
          </p:cNvSpPr>
          <p:nvPr>
            <p:ph sz="quarter" idx="1"/>
          </p:nvPr>
        </p:nvSpPr>
        <p:spPr>
          <a:xfrm>
            <a:off x="467544" y="963353"/>
            <a:ext cx="8219256" cy="4680000"/>
          </a:xfrm>
        </p:spPr>
        <p:txBody>
          <a:bodyPr>
            <a:normAutofit/>
          </a:bodyPr>
          <a:lstStyle/>
          <a:p>
            <a:pPr lvl="0" fontAlgn="base">
              <a:buClr>
                <a:schemeClr val="tx1"/>
              </a:buClr>
            </a:pPr>
            <a:r>
              <a:rPr lang="en-GB" b="1" dirty="0">
                <a:effectLst>
                  <a:outerShdw sx="0" sy="0">
                    <a:srgbClr val="000000"/>
                  </a:outerShdw>
                </a:effectLst>
              </a:rPr>
              <a:t>Maak e-posse maklik om te lees: </a:t>
            </a:r>
            <a:r>
              <a:rPr lang="en-GB" dirty="0">
                <a:effectLst>
                  <a:outerShdw sx="0" sy="0">
                    <a:srgbClr val="000000"/>
                  </a:outerShdw>
                </a:effectLst>
              </a:rPr>
              <a:t>Gebruik die volgende riglyne om die lees van boodskappe te vergemaklik:</a:t>
            </a:r>
            <a:endParaRPr lang="en-ZA" dirty="0">
              <a:effectLst>
                <a:outerShdw sx="0" sy="0">
                  <a:srgbClr val="000000"/>
                </a:outerShdw>
              </a:effectLst>
            </a:endParaRPr>
          </a:p>
          <a:p>
            <a:pPr lvl="3" fontAlgn="base">
              <a:buClr>
                <a:schemeClr val="tx1"/>
              </a:buClr>
            </a:pPr>
            <a:r>
              <a:rPr lang="en-GB" b="1" dirty="0">
                <a:effectLst>
                  <a:outerShdw sx="0" sy="0">
                    <a:srgbClr val="000000"/>
                  </a:outerShdw>
                </a:effectLst>
              </a:rPr>
              <a:t>Beperk die reëllengte</a:t>
            </a:r>
            <a:r>
              <a:rPr lang="en-GB" dirty="0">
                <a:effectLst>
                  <a:outerShdw sx="0" sy="0">
                    <a:srgbClr val="000000"/>
                  </a:outerShdw>
                </a:effectLst>
              </a:rPr>
              <a:t> -  omdat die vertoon van e-posboodskappe varieer, beperk elke lyn tot 60-70 karakters en keer terug na ‘n nuwe lyn (druk ENTER) aan die einde van elke reël.  Dit voorkom dat die boodskap vreemd by ‘n kliënt sal vertoon en dit voorkom ook dat die laaste karakters van elke lyn afgesny word.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2358689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p:cNvSpPr>
            <a:spLocks noGrp="1"/>
          </p:cNvSpPr>
          <p:nvPr>
            <p:ph sz="quarter" idx="1"/>
          </p:nvPr>
        </p:nvSpPr>
        <p:spPr>
          <a:xfrm>
            <a:off x="467544" y="963353"/>
            <a:ext cx="8219256" cy="4680000"/>
          </a:xfrm>
        </p:spPr>
        <p:txBody>
          <a:bodyPr>
            <a:normAutofit fontScale="85000" lnSpcReduction="20000"/>
          </a:bodyPr>
          <a:lstStyle/>
          <a:p>
            <a:pPr marL="331788" indent="-342900" fontAlgn="base"/>
            <a:r>
              <a:rPr lang="en-GB" b="1" dirty="0">
                <a:effectLst>
                  <a:outerShdw sx="0" sy="0">
                    <a:srgbClr val="000000"/>
                  </a:outerShdw>
                </a:effectLst>
              </a:rPr>
              <a:t>Gebruik gepaste fonte en leestekens</a:t>
            </a:r>
            <a:r>
              <a:rPr lang="en-GB" dirty="0">
                <a:effectLst>
                  <a:outerShdw sx="0" sy="0">
                    <a:srgbClr val="000000"/>
                  </a:outerShdw>
                </a:effectLst>
              </a:rPr>
              <a:t>–Gebruik ‘n font wat maklik lees en maak seker dat die leestekens taalkundig korrek is.  Wanneer daar bv. geskryf word in woorde wat almal met hoofletters begin, sal dit voorkom asof ‘n persoon skree;  gebruik hoofletters dus suinig.  Groot letters, aanhalingstekens en onderstreepte tekste kan gebruik word, maar dis belangrik om te verstaan dat sommige e-possisteme nie hierdie teksfonte ondersteun nie.  Om hierdie sisteme te akkommodeer, kan klemlegging aangedui word deur ‘n woord met sterretjies te omsirkel of dit kan onderstreep word deur ‘n “underscore” aan die begin en aan die einde van woord of frase te gebruik, bv “Kim het die_ Merriman Webster Collegiate woordeboek _ gebruik om die definisie uit te vind.</a:t>
            </a:r>
          </a:p>
          <a:p>
            <a:pPr marL="331788" indent="-342900" fontAlgn="base"/>
            <a:endParaRPr lang="en-GB" b="1" dirty="0">
              <a:effectLst>
                <a:outerShdw sx="0" sy="0">
                  <a:srgbClr val="000000"/>
                </a:outerShdw>
              </a:effectLst>
            </a:endParaRPr>
          </a:p>
          <a:p>
            <a:pPr marL="331788" indent="-342900" fontAlgn="base"/>
            <a:r>
              <a:rPr lang="en-GB" b="1" dirty="0">
                <a:effectLst>
                  <a:outerShdw sx="0" sy="0">
                    <a:srgbClr val="000000"/>
                  </a:outerShdw>
                </a:effectLst>
              </a:rPr>
              <a:t>Spreek slegs een onderwerp aan</a:t>
            </a:r>
            <a:r>
              <a:rPr lang="en-GB" dirty="0">
                <a:effectLst>
                  <a:outerShdw sx="0" sy="0">
                    <a:srgbClr val="000000"/>
                  </a:outerShdw>
                </a:effectLst>
              </a:rPr>
              <a:t> - Dit sal die leser help om vinnig en maklik op ‘n boodskap te reageer, asook om nie verward te wees  ten opsigte van die onderwerp wat deur die boodskap aangespreek word nie.  Indien meer as een onderwerp aangespreek moet word, laat ‘n spasie tussen die verskeie onderwerp-areas van die boodskap.  </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162336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p:cNvSpPr>
            <a:spLocks noGrp="1"/>
          </p:cNvSpPr>
          <p:nvPr>
            <p:ph sz="quarter" idx="1"/>
          </p:nvPr>
        </p:nvSpPr>
        <p:spPr>
          <a:xfrm>
            <a:off x="467544" y="963353"/>
            <a:ext cx="8219256" cy="4680000"/>
          </a:xfrm>
        </p:spPr>
        <p:txBody>
          <a:bodyPr>
            <a:normAutofit fontScale="92500"/>
          </a:bodyPr>
          <a:lstStyle/>
          <a:p>
            <a:r>
              <a:rPr lang="nl-NL" dirty="0"/>
              <a:t>Beperk die lengte van die boodksap -  Voorkom die samestelling van e-posboodskappe wat die grootte van een skerm oorskrei;  lesers lees nie sommer lang boodskappe nie.  Indien die boodskappe langer as die skerm is, organiseer die e-pos op so ‘n wyse dat die belangrikste inligting aan die begin van die boodskap is.</a:t>
            </a:r>
          </a:p>
          <a:p>
            <a:pPr marL="0" indent="0">
              <a:buNone/>
            </a:pPr>
            <a:endParaRPr lang="nl-NL" dirty="0"/>
          </a:p>
          <a:p>
            <a:pPr marL="0" indent="0">
              <a:buNone/>
            </a:pPr>
            <a:r>
              <a:rPr lang="nl-NL" dirty="0"/>
              <a:t>•</a:t>
            </a:r>
            <a:r>
              <a:rPr lang="nl-NL" b="1" dirty="0"/>
              <a:t>Verskaf konteks:  </a:t>
            </a:r>
          </a:p>
          <a:p>
            <a:pPr marL="0" indent="0">
              <a:buNone/>
            </a:pPr>
            <a:r>
              <a:rPr lang="nl-NL" dirty="0"/>
              <a:t>Indien ‘n e-pos beantwoord word of een aangestuur word, maak seker dat die nodige konteks vir die boodskap wat gestuur word, voorsien is.  Bv. wanneer daar op ‘n kliënt se boodskap geantwoord word, sluit die kliënt se e-posboodskap as deel van die antwoord in, anders mag die kliënt moontlik die boodskap nie verstaan nie.</a:t>
            </a:r>
          </a:p>
          <a:p>
            <a:pPr marL="0" indent="0">
              <a:buNone/>
            </a:pPr>
            <a:endParaRPr lang="en-ZA" dirty="0"/>
          </a:p>
        </p:txBody>
      </p:sp>
    </p:spTree>
    <p:extLst>
      <p:ext uri="{BB962C8B-B14F-4D97-AF65-F5344CB8AC3E}">
        <p14:creationId xmlns:p14="http://schemas.microsoft.com/office/powerpoint/2010/main" val="19295502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p:cNvSpPr>
            <a:spLocks noGrp="1"/>
          </p:cNvSpPr>
          <p:nvPr>
            <p:ph sz="quarter" idx="1"/>
          </p:nvPr>
        </p:nvSpPr>
        <p:spPr>
          <a:xfrm>
            <a:off x="467544" y="963353"/>
            <a:ext cx="8219256" cy="4680000"/>
          </a:xfrm>
        </p:spPr>
        <p:txBody>
          <a:bodyPr>
            <a:normAutofit/>
          </a:bodyPr>
          <a:lstStyle/>
          <a:p>
            <a:r>
              <a:rPr lang="en-GB" dirty="0"/>
              <a:t>Wanneer inligting gestuur word, moet lesers van ‘n e-posboodskap sien wat die voorafgaande e-pos “die draad” was om sodoende die konteks van die boodskap te verstaan.  Sluit egter slegs die nodige inligting en die nodigste voorafgaande e-posboodskappe in.  Mense word dikwels geirriteer deur e-posboodskappe wat te lank is, of hulle lees dit nie eers nie.  Om hierdie toestand te vermy, kan ander boodskappe opgesom word, voordat kommentaar daarop gelewer word.</a:t>
            </a:r>
            <a:endParaRPr lang="en-ZA" dirty="0"/>
          </a:p>
          <a:p>
            <a:pPr marL="0" indent="0">
              <a:buNone/>
            </a:pPr>
            <a:endParaRPr lang="en-ZA" dirty="0"/>
          </a:p>
        </p:txBody>
      </p:sp>
    </p:spTree>
    <p:extLst>
      <p:ext uri="{BB962C8B-B14F-4D97-AF65-F5344CB8AC3E}">
        <p14:creationId xmlns:p14="http://schemas.microsoft.com/office/powerpoint/2010/main" val="310338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p:cNvSpPr>
            <a:spLocks noGrp="1"/>
          </p:cNvSpPr>
          <p:nvPr>
            <p:ph sz="quarter" idx="1"/>
          </p:nvPr>
        </p:nvSpPr>
        <p:spPr>
          <a:xfrm>
            <a:off x="467544" y="963353"/>
            <a:ext cx="8219256" cy="4680000"/>
          </a:xfrm>
        </p:spPr>
        <p:txBody>
          <a:bodyPr>
            <a:normAutofit lnSpcReduction="10000"/>
          </a:bodyPr>
          <a:lstStyle/>
          <a:p>
            <a:pPr lvl="0" fontAlgn="base"/>
            <a:r>
              <a:rPr lang="en-GB" b="1" dirty="0">
                <a:effectLst>
                  <a:outerShdw sx="0" sy="0">
                    <a:srgbClr val="000000"/>
                  </a:outerShdw>
                </a:effectLst>
              </a:rPr>
              <a:t>Gaan na voor dit gestuur word: </a:t>
            </a:r>
          </a:p>
          <a:p>
            <a:pPr marL="0" lvl="0" indent="0" fontAlgn="base">
              <a:buNone/>
            </a:pPr>
            <a:endParaRPr lang="en-GB" b="1" dirty="0">
              <a:effectLst>
                <a:outerShdw sx="0" sy="0">
                  <a:srgbClr val="000000"/>
                </a:outerShdw>
              </a:effectLst>
            </a:endParaRPr>
          </a:p>
          <a:p>
            <a:pPr marL="0" lvl="0" indent="0" fontAlgn="base">
              <a:buNone/>
            </a:pPr>
            <a:r>
              <a:rPr lang="en-GB" dirty="0">
                <a:effectLst>
                  <a:outerShdw sx="0" sy="0">
                    <a:srgbClr val="000000"/>
                  </a:outerShdw>
                </a:effectLst>
              </a:rPr>
              <a:t>‘n E-posboodskap kan nie herwin word nadat dit gestuur is nie.  Maak dus seker dat die boodskap die maatskappy en die persoon wat dit stuur op ‘n positiewe wyse sal verteenwoordig.  Gaan ook die boodskap deur om seker te maak dat daar geen spelfoute is nie, want dit kan ‘n persoon se geloofwaardigheid in twyfel trek.  Gaan ook na om seker te maak dat die inhoud duidelik is en nie verkeerd geïnterpreteer sal word nie.  Omdat e-posboodskappe nie-verbale boodskappe stuur, kan dit maklik verkeerdelik geinterpreteer word bv. humor en sarkasme is moeilik om te interpreteer, daarom behoort dit baie versigtig gebruik te word indien dit wel gebruik word.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2452611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p:cNvSpPr>
            <a:spLocks noGrp="1"/>
          </p:cNvSpPr>
          <p:nvPr>
            <p:ph sz="quarter" idx="1"/>
          </p:nvPr>
        </p:nvSpPr>
        <p:spPr>
          <a:xfrm>
            <a:off x="467544" y="963353"/>
            <a:ext cx="8219256" cy="4680000"/>
          </a:xfrm>
        </p:spPr>
        <p:txBody>
          <a:bodyPr>
            <a:normAutofit fontScale="92500" lnSpcReduction="20000"/>
          </a:bodyPr>
          <a:lstStyle/>
          <a:p>
            <a:pPr lvl="0" fontAlgn="base"/>
            <a:r>
              <a:rPr lang="en-GB" b="1" dirty="0">
                <a:effectLst>
                  <a:outerShdw sx="0" sy="0">
                    <a:srgbClr val="000000"/>
                  </a:outerShdw>
                </a:effectLst>
              </a:rPr>
              <a:t>Vermy die skryf van e-posse wanneer jy kwaad is</a:t>
            </a:r>
          </a:p>
          <a:p>
            <a:pPr lvl="0" fontAlgn="base"/>
            <a:endParaRPr lang="en-GB" b="1" dirty="0">
              <a:effectLst>
                <a:outerShdw sx="0" sy="0">
                  <a:srgbClr val="000000"/>
                </a:outerShdw>
              </a:effectLst>
            </a:endParaRPr>
          </a:p>
          <a:p>
            <a:pPr marL="0" lvl="0" indent="0" fontAlgn="base">
              <a:buNone/>
            </a:pPr>
            <a:r>
              <a:rPr lang="en-GB" dirty="0">
                <a:effectLst>
                  <a:outerShdw sx="0" sy="0">
                    <a:srgbClr val="000000"/>
                  </a:outerShdw>
                </a:effectLst>
              </a:rPr>
              <a:t>Indien ‘n e-posboodskap van ‘n kliënt ontvang word, wat ‘n persoon kwaad maak, is die beste raad om liewers eers later daarop te reageer.  Indien dit onmiddellik beantwoord word, kan daar moontlik ‘n beledigende boodskap op die hitte van die oomblik gestuur word.  Nadat so ‘n boodskap gestuur is, kan die skade nie herroep word nie.  Gee die situasie tyd sodat ‘n persoon eers kan kalmeer, alvorens op so ‘n e-pos gereageer word. </a:t>
            </a:r>
            <a:endParaRPr lang="en-ZA" dirty="0">
              <a:effectLst>
                <a:outerShdw sx="0" sy="0">
                  <a:srgbClr val="000000"/>
                </a:outerShdw>
              </a:effectLst>
            </a:endParaRPr>
          </a:p>
          <a:p>
            <a:pPr marL="0" indent="0">
              <a:buNone/>
            </a:pPr>
            <a:endParaRPr lang="en-ZA" dirty="0"/>
          </a:p>
          <a:p>
            <a:r>
              <a:rPr lang="en-GB" dirty="0"/>
              <a:t>In netiket word hierdie tipe e-pos ‘n vlam genoem.  Onthou dat dit ‘n persoon tydelik laat beter voel om iemand te vlam, maar die risiko bestaan dan dat die kliënt totaal en al verloor gaan word.  Indien ‘n persoon ‘n vlam van ‘n kliënt ontvang, behandel so ‘n kliënt op ‘n professionele wyse en help hom / haar.  </a:t>
            </a:r>
            <a:endParaRPr lang="en-ZA" dirty="0"/>
          </a:p>
          <a:p>
            <a:pPr marL="0" indent="0">
              <a:buNone/>
            </a:pPr>
            <a:endParaRPr lang="en-ZA" dirty="0"/>
          </a:p>
        </p:txBody>
      </p:sp>
    </p:spTree>
    <p:extLst>
      <p:ext uri="{BB962C8B-B14F-4D97-AF65-F5344CB8AC3E}">
        <p14:creationId xmlns:p14="http://schemas.microsoft.com/office/powerpoint/2010/main" val="7778798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p:cNvSpPr>
            <a:spLocks noGrp="1"/>
          </p:cNvSpPr>
          <p:nvPr>
            <p:ph sz="quarter" idx="1"/>
          </p:nvPr>
        </p:nvSpPr>
        <p:spPr>
          <a:xfrm>
            <a:off x="467544" y="963353"/>
            <a:ext cx="8219256" cy="4680000"/>
          </a:xfrm>
        </p:spPr>
        <p:txBody>
          <a:bodyPr>
            <a:normAutofit/>
          </a:bodyPr>
          <a:lstStyle/>
          <a:p>
            <a:pPr lvl="0" fontAlgn="base"/>
            <a:r>
              <a:rPr lang="en-GB" b="1" dirty="0">
                <a:effectLst>
                  <a:outerShdw sx="0" sy="0">
                    <a:srgbClr val="000000"/>
                  </a:outerShdw>
                </a:effectLst>
              </a:rPr>
              <a:t>Vermy die oordra van konfidensiële inligting: </a:t>
            </a:r>
          </a:p>
          <a:p>
            <a:pPr lvl="0" fontAlgn="base"/>
            <a:endParaRPr lang="en-GB" b="1" dirty="0">
              <a:effectLst>
                <a:outerShdw sx="0" sy="0">
                  <a:srgbClr val="000000"/>
                </a:outerShdw>
              </a:effectLst>
            </a:endParaRPr>
          </a:p>
          <a:p>
            <a:pPr marL="0" lvl="0" indent="0" fontAlgn="base">
              <a:buNone/>
            </a:pPr>
            <a:r>
              <a:rPr lang="en-GB" dirty="0">
                <a:effectLst>
                  <a:outerShdw sx="0" sy="0">
                    <a:srgbClr val="000000"/>
                  </a:outerShdw>
                </a:effectLst>
              </a:rPr>
              <a:t>Daar is geen waarborg dat ‘n e-posboodskap konfidensieel sal bly nie.  Hoewel ‘n persoon ‘n boodskap kan “delete” (uitvee) van sy/haar rekenaar, kan ‘n boodskap in ‘n ander “surfer” (gebruiker) van die maatskappy of organisasie se netwerk gestoor word, of die kliënt mag moontlik nie die nodige sekuriteit op sy/haar rekenaar hê nie.  Hou ook ingedagte dat enige e-pos wat by die werk geskryf word, die maatskappy se eiendom is en die maatskappy mag moontlik die e-pos monitor.  Daar moet verstaan word dat e-posse nie naamloos is nie en dat dit maklik deur ander persone gesirkuleer kan word.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053443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p:cNvSpPr>
            <a:spLocks noGrp="1"/>
          </p:cNvSpPr>
          <p:nvPr>
            <p:ph sz="quarter" idx="1"/>
          </p:nvPr>
        </p:nvSpPr>
        <p:spPr>
          <a:xfrm>
            <a:off x="467544" y="963353"/>
            <a:ext cx="8219256" cy="4680000"/>
          </a:xfrm>
        </p:spPr>
        <p:txBody>
          <a:bodyPr>
            <a:normAutofit lnSpcReduction="10000"/>
          </a:bodyPr>
          <a:lstStyle/>
          <a:p>
            <a:r>
              <a:rPr lang="en-GB" dirty="0"/>
              <a:t>Dit kan van hulp wees om ander “lêers” aan jou e-posboodskappe te koppel, soos grafieke, “spreadsheets”, sagteware, bladsyuitlegte, musiek, video’s en kunswerke aangeheg kan word. </a:t>
            </a:r>
          </a:p>
          <a:p>
            <a:pPr marL="0" indent="0">
              <a:buNone/>
            </a:pPr>
            <a:endParaRPr lang="en-GB" dirty="0"/>
          </a:p>
          <a:p>
            <a:pPr marL="0" indent="0">
              <a:buNone/>
            </a:pPr>
            <a:r>
              <a:rPr lang="en-GB" b="1" dirty="0"/>
              <a:t>Jy kan nogtans een van die volgende slaggate teëkom wanneer aanhegtings gebruik word:</a:t>
            </a:r>
          </a:p>
          <a:p>
            <a:endParaRPr lang="en-ZA" dirty="0"/>
          </a:p>
          <a:p>
            <a:pPr lvl="0" fontAlgn="base"/>
            <a:r>
              <a:rPr lang="en-GB" dirty="0">
                <a:effectLst>
                  <a:outerShdw sx="0" sy="0">
                    <a:srgbClr val="000000"/>
                  </a:outerShdw>
                </a:effectLst>
              </a:rPr>
              <a:t>Kliënte besit nie die nodige sagteware nie.</a:t>
            </a:r>
            <a:endParaRPr lang="en-ZA" dirty="0">
              <a:effectLst>
                <a:outerShdw sx="0" sy="0">
                  <a:srgbClr val="000000"/>
                </a:outerShdw>
              </a:effectLst>
            </a:endParaRPr>
          </a:p>
          <a:p>
            <a:pPr lvl="0" fontAlgn="base"/>
            <a:r>
              <a:rPr lang="en-GB" dirty="0">
                <a:effectLst>
                  <a:outerShdw sx="0" sy="0">
                    <a:srgbClr val="000000"/>
                  </a:outerShdw>
                </a:effectLst>
              </a:rPr>
              <a:t>Kliënte weet nie hoe om die aanhegtings oop te maak nie.</a:t>
            </a:r>
            <a:endParaRPr lang="en-ZA" dirty="0">
              <a:effectLst>
                <a:outerShdw sx="0" sy="0">
                  <a:srgbClr val="000000"/>
                </a:outerShdw>
              </a:effectLst>
            </a:endParaRPr>
          </a:p>
          <a:p>
            <a:pPr lvl="0" fontAlgn="base"/>
            <a:r>
              <a:rPr lang="en-GB" dirty="0">
                <a:effectLst>
                  <a:outerShdw sx="0" sy="0">
                    <a:srgbClr val="000000"/>
                  </a:outerShdw>
                </a:effectLst>
              </a:rPr>
              <a:t>Sommige sisteme “delete” aanhegtings outomaties.</a:t>
            </a:r>
            <a:endParaRPr lang="en-ZA" dirty="0">
              <a:effectLst>
                <a:outerShdw sx="0" sy="0">
                  <a:srgbClr val="000000"/>
                </a:outerShdw>
              </a:effectLst>
            </a:endParaRPr>
          </a:p>
          <a:p>
            <a:pPr lvl="0" fontAlgn="base"/>
            <a:r>
              <a:rPr lang="en-GB" dirty="0">
                <a:effectLst>
                  <a:outerShdw sx="0" sy="0">
                    <a:srgbClr val="000000"/>
                  </a:outerShdw>
                </a:effectLst>
              </a:rPr>
              <a:t>Groot aanhegtings kan probleme veroorsaak.</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8975974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p:cNvSpPr>
            <a:spLocks noGrp="1"/>
          </p:cNvSpPr>
          <p:nvPr>
            <p:ph sz="quarter" idx="1"/>
          </p:nvPr>
        </p:nvSpPr>
        <p:spPr>
          <a:xfrm>
            <a:off x="467544" y="963353"/>
            <a:ext cx="8219256" cy="4680000"/>
          </a:xfrm>
        </p:spPr>
        <p:txBody>
          <a:bodyPr>
            <a:normAutofit/>
          </a:bodyPr>
          <a:lstStyle/>
          <a:p>
            <a:r>
              <a:rPr lang="en-GB" b="1" dirty="0"/>
              <a:t>‘n Tipiese e-pos formaat lyk so:</a:t>
            </a:r>
            <a:endParaRPr lang="en-ZA" b="1"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603504" y="1505262"/>
            <a:ext cx="7809723" cy="4705038"/>
          </a:xfrm>
          <a:prstGeom prst="rect">
            <a:avLst/>
          </a:prstGeom>
        </p:spPr>
      </p:pic>
    </p:spTree>
    <p:extLst>
      <p:ext uri="{BB962C8B-B14F-4D97-AF65-F5344CB8AC3E}">
        <p14:creationId xmlns:p14="http://schemas.microsoft.com/office/powerpoint/2010/main" val="239227120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Gebruik van E-posse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p:cNvSpPr>
            <a:spLocks noGrp="1"/>
          </p:cNvSpPr>
          <p:nvPr>
            <p:ph sz="quarter" idx="1"/>
          </p:nvPr>
        </p:nvSpPr>
        <p:spPr>
          <a:xfrm>
            <a:off x="467544" y="963353"/>
            <a:ext cx="8219256" cy="4680000"/>
          </a:xfrm>
        </p:spPr>
        <p:txBody>
          <a:bodyPr>
            <a:normAutofit/>
          </a:bodyPr>
          <a:lstStyle/>
          <a:p>
            <a:pPr marL="0" indent="0">
              <a:buNone/>
            </a:pPr>
            <a:endParaRPr lang="en-ZA" dirty="0"/>
          </a:p>
          <a:p>
            <a:pPr marL="0" indent="0">
              <a:buNone/>
            </a:pPr>
            <a:endParaRPr lang="en-ZA" dirty="0"/>
          </a:p>
        </p:txBody>
      </p:sp>
      <p:sp>
        <p:nvSpPr>
          <p:cNvPr id="8" name="Rectangle 7"/>
          <p:cNvSpPr/>
          <p:nvPr/>
        </p:nvSpPr>
        <p:spPr>
          <a:xfrm>
            <a:off x="985457" y="1282638"/>
            <a:ext cx="7171572" cy="400110"/>
          </a:xfrm>
          <a:prstGeom prst="rect">
            <a:avLst/>
          </a:prstGeom>
        </p:spPr>
        <p:txBody>
          <a:bodyPr wrap="square">
            <a:spAutoFit/>
          </a:bodyPr>
          <a:lstStyle/>
          <a:p>
            <a:r>
              <a:rPr lang="en-ZA" sz="2000" b="1" u="sng" dirty="0"/>
              <a:t>e-pos Kontrolelys</a:t>
            </a:r>
          </a:p>
        </p:txBody>
      </p:sp>
      <p:graphicFrame>
        <p:nvGraphicFramePr>
          <p:cNvPr id="9" name="Table 8"/>
          <p:cNvGraphicFramePr>
            <a:graphicFrameLocks noGrp="1"/>
          </p:cNvGraphicFramePr>
          <p:nvPr>
            <p:extLst>
              <p:ext uri="{D42A27DB-BD31-4B8C-83A1-F6EECF244321}">
                <p14:modId xmlns:p14="http://schemas.microsoft.com/office/powerpoint/2010/main" val="3547848579"/>
              </p:ext>
            </p:extLst>
          </p:nvPr>
        </p:nvGraphicFramePr>
        <p:xfrm>
          <a:off x="985457" y="2235198"/>
          <a:ext cx="6468967" cy="1880364"/>
        </p:xfrm>
        <a:graphic>
          <a:graphicData uri="http://schemas.openxmlformats.org/drawingml/2006/table">
            <a:tbl>
              <a:tblPr firstRow="1" firstCol="1" bandRow="1">
                <a:tableStyleId>{5C22544A-7EE6-4342-B048-85BDC9FD1C3A}</a:tableStyleId>
              </a:tblPr>
              <a:tblGrid>
                <a:gridCol w="5765027">
                  <a:extLst>
                    <a:ext uri="{9D8B030D-6E8A-4147-A177-3AD203B41FA5}">
                      <a16:colId xmlns:a16="http://schemas.microsoft.com/office/drawing/2014/main" val="20000"/>
                    </a:ext>
                  </a:extLst>
                </a:gridCol>
                <a:gridCol w="703940">
                  <a:extLst>
                    <a:ext uri="{9D8B030D-6E8A-4147-A177-3AD203B41FA5}">
                      <a16:colId xmlns:a16="http://schemas.microsoft.com/office/drawing/2014/main" val="20001"/>
                    </a:ext>
                  </a:extLst>
                </a:gridCol>
              </a:tblGrid>
              <a:tr h="470091">
                <a:tc>
                  <a:txBody>
                    <a:bodyPr/>
                    <a:lstStyle/>
                    <a:p>
                      <a:pPr algn="just">
                        <a:lnSpc>
                          <a:spcPct val="150000"/>
                        </a:lnSpc>
                        <a:spcAft>
                          <a:spcPts val="0"/>
                        </a:spcAft>
                      </a:pPr>
                      <a:r>
                        <a:rPr lang="en-GB" sz="1800" dirty="0">
                          <a:solidFill>
                            <a:schemeClr val="tx1"/>
                          </a:solidFill>
                          <a:effectLst/>
                        </a:rPr>
                        <a:t>Is die ontvanger se adres korrek?</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GB" sz="1800" dirty="0">
                          <a:solidFill>
                            <a:schemeClr val="tx1"/>
                          </a:solidFill>
                          <a:effectLst/>
                        </a:rPr>
                        <a:t>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470091">
                <a:tc>
                  <a:txBody>
                    <a:bodyPr/>
                    <a:lstStyle/>
                    <a:p>
                      <a:pPr algn="just">
                        <a:lnSpc>
                          <a:spcPct val="150000"/>
                        </a:lnSpc>
                        <a:spcAft>
                          <a:spcPts val="0"/>
                        </a:spcAft>
                      </a:pPr>
                      <a:r>
                        <a:rPr lang="en-GB" sz="1800" dirty="0">
                          <a:solidFill>
                            <a:schemeClr val="tx1"/>
                          </a:solidFill>
                          <a:effectLst/>
                        </a:rPr>
                        <a:t>Is die onderwerplyn voltooi?</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GB" sz="1800" dirty="0">
                          <a:solidFill>
                            <a:schemeClr val="tx1"/>
                          </a:solidFill>
                          <a:effectLst/>
                        </a:rPr>
                        <a:t>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470091">
                <a:tc>
                  <a:txBody>
                    <a:bodyPr/>
                    <a:lstStyle/>
                    <a:p>
                      <a:pPr algn="just">
                        <a:lnSpc>
                          <a:spcPct val="150000"/>
                        </a:lnSpc>
                        <a:spcAft>
                          <a:spcPts val="0"/>
                        </a:spcAft>
                      </a:pPr>
                      <a:r>
                        <a:rPr lang="en-GB" sz="1800" dirty="0">
                          <a:solidFill>
                            <a:schemeClr val="tx1"/>
                          </a:solidFill>
                          <a:effectLst/>
                        </a:rPr>
                        <a:t>Is die e-pos een bladsy lank of korter?</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GB" sz="1800" dirty="0">
                          <a:solidFill>
                            <a:schemeClr val="tx1"/>
                          </a:solidFill>
                          <a:effectLst/>
                        </a:rPr>
                        <a:t>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470091">
                <a:tc>
                  <a:txBody>
                    <a:bodyPr/>
                    <a:lstStyle/>
                    <a:p>
                      <a:pPr algn="just">
                        <a:lnSpc>
                          <a:spcPct val="150000"/>
                        </a:lnSpc>
                        <a:spcAft>
                          <a:spcPts val="0"/>
                        </a:spcAft>
                      </a:pPr>
                      <a:r>
                        <a:rPr lang="en-GB" sz="1800" dirty="0">
                          <a:solidFill>
                            <a:schemeClr val="tx1"/>
                          </a:solidFill>
                          <a:effectLst/>
                        </a:rPr>
                        <a:t>is taalgebruik en spelling korrek?</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Aft>
                          <a:spcPts val="0"/>
                        </a:spcAft>
                      </a:pPr>
                      <a:r>
                        <a:rPr lang="en-GB" sz="1800" dirty="0">
                          <a:solidFill>
                            <a:schemeClr val="tx1"/>
                          </a:solidFill>
                          <a:effectLst/>
                        </a:rPr>
                        <a:t>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21221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Verslag</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p:cNvSpPr>
            <a:spLocks noGrp="1"/>
          </p:cNvSpPr>
          <p:nvPr>
            <p:ph sz="quarter" idx="1"/>
          </p:nvPr>
        </p:nvSpPr>
        <p:spPr/>
        <p:txBody>
          <a:bodyPr>
            <a:normAutofit fontScale="77500" lnSpcReduction="20000"/>
          </a:bodyPr>
          <a:lstStyle/>
          <a:p>
            <a:r>
              <a:rPr lang="en-GB" dirty="0"/>
              <a:t>Om verslag te doen beteken om inligting terug te dra na ‘n sekere oorsprong.  ‘n Verslag is die weergee van feite en bevindinge wat op ondersoeke gebasseer is.  Dit word vir ‘n spesifieke doel en ‘n spesifieke gehoor geskryf.  Dit dien as ‘n rekord en bied idees aan, asook aanbevelings.</a:t>
            </a:r>
          </a:p>
          <a:p>
            <a:endParaRPr lang="en-GB" dirty="0"/>
          </a:p>
          <a:p>
            <a:pPr marL="0" indent="0">
              <a:buNone/>
            </a:pPr>
            <a:r>
              <a:rPr lang="en-GB" b="1" dirty="0"/>
              <a:t>In die besigheidsomgewing is ‘n verslag ‘n dokument wat die volgende verskaf:</a:t>
            </a:r>
          </a:p>
          <a:p>
            <a:pPr marL="0" indent="0">
              <a:buNone/>
            </a:pPr>
            <a:endParaRPr lang="en-ZA" b="1" dirty="0"/>
          </a:p>
          <a:p>
            <a:pPr lvl="0" fontAlgn="base"/>
            <a:r>
              <a:rPr lang="en-GB" dirty="0">
                <a:effectLst>
                  <a:outerShdw sx="0" sy="0">
                    <a:srgbClr val="000000"/>
                  </a:outerShdw>
                </a:effectLst>
              </a:rPr>
              <a:t>‘n weergawe van iets wat gebeur het, bv. ‘n ongeluksverslag</a:t>
            </a:r>
            <a:endParaRPr lang="en-ZA" dirty="0">
              <a:effectLst>
                <a:outerShdw sx="0" sy="0">
                  <a:srgbClr val="000000"/>
                </a:outerShdw>
              </a:effectLst>
            </a:endParaRPr>
          </a:p>
          <a:p>
            <a:pPr lvl="0" fontAlgn="base"/>
            <a:r>
              <a:rPr lang="en-GB" dirty="0">
                <a:effectLst>
                  <a:outerShdw sx="0" sy="0">
                    <a:srgbClr val="000000"/>
                  </a:outerShdw>
                </a:effectLst>
              </a:rPr>
              <a:t>werk wat gedoen was. bv. ‘n maandelikse verslag oor departementele aktiwiteite vir bestuur</a:t>
            </a:r>
            <a:endParaRPr lang="en-ZA" dirty="0">
              <a:effectLst>
                <a:outerShdw sx="0" sy="0">
                  <a:srgbClr val="000000"/>
                </a:outerShdw>
              </a:effectLst>
            </a:endParaRPr>
          </a:p>
          <a:p>
            <a:pPr lvl="0" fontAlgn="base"/>
            <a:r>
              <a:rPr lang="en-GB" dirty="0">
                <a:effectLst>
                  <a:outerShdw sx="0" sy="0">
                    <a:srgbClr val="000000"/>
                  </a:outerShdw>
                </a:effectLst>
              </a:rPr>
              <a:t>‘n gebruikersspesifikasie vir ‘n nuwe sisteem</a:t>
            </a:r>
            <a:endParaRPr lang="en-ZA" dirty="0">
              <a:effectLst>
                <a:outerShdw sx="0" sy="0">
                  <a:srgbClr val="000000"/>
                </a:outerShdw>
              </a:effectLst>
            </a:endParaRPr>
          </a:p>
          <a:p>
            <a:pPr lvl="0" fontAlgn="base"/>
            <a:r>
              <a:rPr lang="en-GB" dirty="0">
                <a:effectLst>
                  <a:outerShdw sx="0" sy="0">
                    <a:srgbClr val="000000"/>
                  </a:outerShdw>
                </a:effectLst>
              </a:rPr>
              <a:t>die bevindinge van navorsing, bv. die bedrag van onbevoegdheidseise vir die fiskale tydperk</a:t>
            </a:r>
            <a:endParaRPr lang="en-ZA" dirty="0">
              <a:effectLst>
                <a:outerShdw sx="0" sy="0">
                  <a:srgbClr val="000000"/>
                </a:outerShdw>
              </a:effectLst>
            </a:endParaRPr>
          </a:p>
          <a:p>
            <a:pPr lvl="0" fontAlgn="base"/>
            <a:r>
              <a:rPr lang="en-GB" dirty="0">
                <a:effectLst>
                  <a:outerShdw sx="0" sy="0">
                    <a:srgbClr val="000000"/>
                  </a:outerShdw>
                </a:effectLst>
              </a:rPr>
              <a:t>‘n opgaaf van personeel om te bepaal of daar ‘n bewaarskool nodig is by die maatskappy</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351106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Verslag</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Verslae word oor die algemeen by groot maatskappye benodig waar bestuurders opsommings en interpretasies van feite of gebeurtenisse benodig omdat hulle self nie die tyd daarvoor het nie, of moontlik ook nie die tegniese kennis het om hul self te verken nie.  Verslae kan die vorm aanneem van ‘n standaard vorm wat moet ingevul word, ‘n maandelikse vorderingsverslag, ‘n navorsingsverslag of ‘n memorandum.</a:t>
            </a:r>
            <a:endParaRPr lang="en-ZA" dirty="0"/>
          </a:p>
          <a:p>
            <a:pPr marL="0" indent="0">
              <a:buNone/>
            </a:pPr>
            <a:endParaRPr lang="en-ZA" dirty="0"/>
          </a:p>
          <a:p>
            <a:r>
              <a:rPr lang="en-GB" dirty="0"/>
              <a:t>Verslae behoort maklik leesbaar te wees met ‘n duidelike, goed gemerkte struktuur.  Feite moet eenvoudig uitgedruk word, verslae op sigself dui nie die einde aan nie.  Verdere besprekings en aanbevelings word deur lesers van die verslag gedoen.  Dit word gebaseer op inligting wat van die verslag kom en dit lui weer tot aksie om die gegewe situasie aan te spreek.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483511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br>
              <a:rPr lang="en-GB" dirty="0"/>
            </a:br>
            <a:r>
              <a:rPr lang="en-GB" dirty="0"/>
              <a:t>Formaat van ‘n Verslag</a:t>
            </a: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p:cNvSpPr>
            <a:spLocks noGrp="1"/>
          </p:cNvSpPr>
          <p:nvPr>
            <p:ph sz="quarter" idx="1"/>
          </p:nvPr>
        </p:nvSpPr>
        <p:spPr>
          <a:xfrm>
            <a:off x="467544" y="274638"/>
            <a:ext cx="8219256" cy="4680000"/>
          </a:xfrm>
        </p:spPr>
        <p:txBody>
          <a:bodyPr>
            <a:normAutofit/>
          </a:bodyPr>
          <a:lstStyle/>
          <a:p>
            <a:pPr marL="0" indent="0">
              <a:buNone/>
            </a:pPr>
            <a:endParaRPr lang="en-GB" sz="2000" b="1" u="sng" dirty="0"/>
          </a:p>
          <a:p>
            <a:pPr marL="0" indent="0">
              <a:buNone/>
            </a:pPr>
            <a:r>
              <a:rPr lang="en-GB" sz="2000" b="1" u="sng" dirty="0"/>
              <a:t>Die Formaat van die Verslag</a:t>
            </a:r>
            <a:endParaRPr lang="en-ZA" sz="2000" b="1" u="sng" dirty="0"/>
          </a:p>
          <a:p>
            <a:pPr marL="0" indent="0">
              <a:buNone/>
            </a:pPr>
            <a:endParaRPr lang="en-ZA" dirty="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076993621"/>
              </p:ext>
            </p:extLst>
          </p:nvPr>
        </p:nvGraphicFramePr>
        <p:xfrm>
          <a:off x="603503" y="1143000"/>
          <a:ext cx="7974439" cy="5275037"/>
        </p:xfrm>
        <a:graphic>
          <a:graphicData uri="http://schemas.openxmlformats.org/drawingml/2006/table">
            <a:tbl>
              <a:tblPr>
                <a:tableStyleId>{5C22544A-7EE6-4342-B048-85BDC9FD1C3A}</a:tableStyleId>
              </a:tblPr>
              <a:tblGrid>
                <a:gridCol w="1068242">
                  <a:extLst>
                    <a:ext uri="{9D8B030D-6E8A-4147-A177-3AD203B41FA5}">
                      <a16:colId xmlns:a16="http://schemas.microsoft.com/office/drawing/2014/main" val="20000"/>
                    </a:ext>
                  </a:extLst>
                </a:gridCol>
                <a:gridCol w="2109295">
                  <a:extLst>
                    <a:ext uri="{9D8B030D-6E8A-4147-A177-3AD203B41FA5}">
                      <a16:colId xmlns:a16="http://schemas.microsoft.com/office/drawing/2014/main" val="20001"/>
                    </a:ext>
                  </a:extLst>
                </a:gridCol>
                <a:gridCol w="4796902">
                  <a:extLst>
                    <a:ext uri="{9D8B030D-6E8A-4147-A177-3AD203B41FA5}">
                      <a16:colId xmlns:a16="http://schemas.microsoft.com/office/drawing/2014/main" val="20002"/>
                    </a:ext>
                  </a:extLst>
                </a:gridCol>
              </a:tblGrid>
              <a:tr h="310677">
                <a:tc>
                  <a:txBody>
                    <a:bodyPr/>
                    <a:lstStyle/>
                    <a:p>
                      <a:pPr>
                        <a:lnSpc>
                          <a:spcPct val="150000"/>
                        </a:lnSpc>
                        <a:spcAft>
                          <a:spcPts val="0"/>
                        </a:spcAft>
                      </a:pPr>
                      <a:r>
                        <a:rPr lang="en-GB" sz="1600" dirty="0">
                          <a:solidFill>
                            <a:schemeClr val="bg1"/>
                          </a:solidFill>
                          <a:effectLst/>
                        </a:rPr>
                        <a:t>Algemeen</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1600" dirty="0">
                          <a:solidFill>
                            <a:schemeClr val="bg1"/>
                          </a:solidFill>
                          <a:effectLst/>
                        </a:rPr>
                        <a:t>Spesifiek</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en-GB" sz="1600" dirty="0">
                          <a:solidFill>
                            <a:schemeClr val="bg1"/>
                          </a:solidFill>
                          <a:effectLst/>
                        </a:rPr>
                        <a:t>Beskrywing</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1129241">
                <a:tc>
                  <a:txBody>
                    <a:bodyPr/>
                    <a:lstStyle/>
                    <a:p>
                      <a:pPr>
                        <a:lnSpc>
                          <a:spcPct val="150000"/>
                        </a:lnSpc>
                        <a:spcAft>
                          <a:spcPts val="0"/>
                        </a:spcAft>
                      </a:pPr>
                      <a:r>
                        <a:rPr lang="en-GB" sz="1600" dirty="0">
                          <a:solidFill>
                            <a:schemeClr val="tx1"/>
                          </a:solidFill>
                          <a:effectLst/>
                        </a:rPr>
                        <a:t>Titel</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solidFill>
                            <a:schemeClr val="tx1"/>
                          </a:solidFill>
                          <a:effectLst/>
                        </a:rPr>
                        <a:t>Titel</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solidFill>
                            <a:schemeClr val="tx1"/>
                          </a:solidFill>
                          <a:effectLst/>
                        </a:rPr>
                        <a:t>Die titel van die verslag moet die essensie van die verslag so kortliks moontlik opsom, sonder om vaag te wees.</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2688641">
                <a:tc rowSpan="2">
                  <a:txBody>
                    <a:bodyPr/>
                    <a:lstStyle/>
                    <a:p>
                      <a:pPr>
                        <a:lnSpc>
                          <a:spcPct val="150000"/>
                        </a:lnSpc>
                        <a:spcAft>
                          <a:spcPts val="0"/>
                        </a:spcAft>
                      </a:pPr>
                      <a:r>
                        <a:rPr lang="en-GB" sz="1600" dirty="0">
                          <a:solidFill>
                            <a:schemeClr val="tx1"/>
                          </a:solidFill>
                          <a:effectLst/>
                        </a:rPr>
                        <a:t>Inleiding</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solidFill>
                            <a:schemeClr val="tx1"/>
                          </a:solidFill>
                          <a:effectLst/>
                        </a:rPr>
                        <a:t>Inleiding of terme van verwysing of doel</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solidFill>
                            <a:schemeClr val="tx1"/>
                          </a:solidFill>
                          <a:effectLst/>
                        </a:rPr>
                        <a:t>Omskryf die hoofdoel van die verslag, bv </a:t>
                      </a:r>
                      <a:endParaRPr lang="en-ZA" sz="1600" dirty="0">
                        <a:solidFill>
                          <a:schemeClr val="tx1"/>
                        </a:solidFill>
                        <a:effectLst/>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600" u="none" strike="noStrike" kern="0" dirty="0">
                          <a:ln>
                            <a:noFill/>
                          </a:ln>
                          <a:solidFill>
                            <a:schemeClr val="tx1"/>
                          </a:solidFill>
                          <a:effectLst>
                            <a:outerShdw sx="0" sy="0">
                              <a:srgbClr val="000000"/>
                            </a:outerShdw>
                          </a:effectLst>
                        </a:rPr>
                        <a:t>die datum waarop die opdrag vir die verslag gegee is</a:t>
                      </a:r>
                      <a:endParaRPr lang="en-ZA" sz="1600" u="none" strike="noStrike" kern="0" dirty="0">
                        <a:ln>
                          <a:noFill/>
                        </a:ln>
                        <a:solidFill>
                          <a:schemeClr val="tx1"/>
                        </a:solidFill>
                        <a:effectLst>
                          <a:outerShdw sx="0" sy="0">
                            <a:srgbClr val="000000"/>
                          </a:outerShdw>
                        </a:effectLst>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600" u="none" strike="noStrike" kern="0" dirty="0">
                          <a:ln>
                            <a:noFill/>
                          </a:ln>
                          <a:solidFill>
                            <a:schemeClr val="tx1"/>
                          </a:solidFill>
                          <a:effectLst>
                            <a:outerShdw sx="0" sy="0">
                              <a:srgbClr val="000000"/>
                            </a:outerShdw>
                          </a:effectLst>
                        </a:rPr>
                        <a:t>wie het die verslag aangevra</a:t>
                      </a:r>
                      <a:endParaRPr lang="en-ZA" sz="1600" u="none" strike="noStrike" kern="0" dirty="0">
                        <a:ln>
                          <a:noFill/>
                        </a:ln>
                        <a:solidFill>
                          <a:schemeClr val="tx1"/>
                        </a:solidFill>
                        <a:effectLst>
                          <a:outerShdw sx="0" sy="0">
                            <a:srgbClr val="000000"/>
                          </a:outerShdw>
                        </a:effectLst>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600" u="none" strike="noStrike" kern="0" dirty="0">
                          <a:ln>
                            <a:noFill/>
                          </a:ln>
                          <a:solidFill>
                            <a:schemeClr val="tx1"/>
                          </a:solidFill>
                          <a:effectLst>
                            <a:outerShdw sx="0" sy="0">
                              <a:srgbClr val="000000"/>
                            </a:outerShdw>
                          </a:effectLst>
                        </a:rPr>
                        <a:t>waaroor handel die verslag</a:t>
                      </a:r>
                      <a:endParaRPr lang="en-ZA" sz="1600" u="none" strike="noStrike" kern="0" dirty="0">
                        <a:ln>
                          <a:noFill/>
                        </a:ln>
                        <a:solidFill>
                          <a:schemeClr val="tx1"/>
                        </a:solidFill>
                        <a:effectLst>
                          <a:outerShdw sx="0" sy="0">
                            <a:srgbClr val="000000"/>
                          </a:outerShdw>
                        </a:effectLst>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600" u="none" strike="noStrike" kern="0" dirty="0">
                          <a:ln>
                            <a:noFill/>
                          </a:ln>
                          <a:solidFill>
                            <a:schemeClr val="tx1"/>
                          </a:solidFill>
                          <a:effectLst>
                            <a:outerShdw sx="0" sy="0">
                              <a:srgbClr val="000000"/>
                            </a:outerShdw>
                          </a:effectLst>
                        </a:rPr>
                        <a:t>wanneer moet die verslag ingedien word</a:t>
                      </a:r>
                      <a:endParaRPr lang="en-ZA" sz="1600" u="none" strike="noStrike" kern="0" dirty="0">
                        <a:ln>
                          <a:noFill/>
                        </a:ln>
                        <a:solidFill>
                          <a:schemeClr val="tx1"/>
                        </a:solidFill>
                        <a:effectLst>
                          <a:outerShdw sx="0" sy="0">
                            <a:srgbClr val="000000"/>
                          </a:outerShdw>
                        </a:effectLst>
                      </a:endParaRPr>
                    </a:p>
                    <a:p>
                      <a:pPr marL="342900" lvl="0" indent="-342900" fontAlgn="base">
                        <a:lnSpc>
                          <a:spcPct val="150000"/>
                        </a:lnSpc>
                        <a:spcAft>
                          <a:spcPts val="0"/>
                        </a:spcAft>
                        <a:buClr>
                          <a:srgbClr val="7F7F7F"/>
                        </a:buClr>
                        <a:buSzPts val="1100"/>
                        <a:buFont typeface="Symbol" panose="05050102010706020507" pitchFamily="18" charset="2"/>
                        <a:buChar char=""/>
                      </a:pPr>
                      <a:r>
                        <a:rPr lang="en-GB" sz="1600" u="none" strike="noStrike" kern="0" dirty="0">
                          <a:ln>
                            <a:noFill/>
                          </a:ln>
                          <a:solidFill>
                            <a:schemeClr val="tx1"/>
                          </a:solidFill>
                          <a:effectLst>
                            <a:outerShdw sx="0" sy="0">
                              <a:srgbClr val="000000"/>
                            </a:outerShdw>
                          </a:effectLst>
                        </a:rPr>
                        <a:t>of daar gevra was vir aanbevelings of nie</a:t>
                      </a:r>
                      <a:endParaRPr lang="en-ZA" sz="16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1129241">
                <a:tc vMerge="1">
                  <a:txBody>
                    <a:bodyPr/>
                    <a:lstStyle/>
                    <a:p>
                      <a:endParaRPr lang="en-ZA"/>
                    </a:p>
                  </a:txBody>
                  <a:tcPr/>
                </a:tc>
                <a:tc>
                  <a:txBody>
                    <a:bodyPr/>
                    <a:lstStyle/>
                    <a:p>
                      <a:pPr>
                        <a:lnSpc>
                          <a:spcPct val="150000"/>
                        </a:lnSpc>
                        <a:spcAft>
                          <a:spcPts val="0"/>
                        </a:spcAft>
                      </a:pPr>
                      <a:r>
                        <a:rPr lang="en-GB" sz="1600" dirty="0">
                          <a:solidFill>
                            <a:schemeClr val="tx1"/>
                          </a:solidFill>
                          <a:effectLst/>
                        </a:rPr>
                        <a:t>Opsomming</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solidFill>
                            <a:schemeClr val="tx1"/>
                          </a:solidFill>
                          <a:effectLst/>
                        </a:rPr>
                        <a:t>‘n Kort beskrywing van die prosedures en bevindinge, asook gevolgtrekkings en aanbevelings</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501878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br>
              <a:rPr lang="en-GB" dirty="0"/>
            </a:br>
            <a:r>
              <a:rPr lang="en-GB" dirty="0"/>
              <a:t>Formaat van ‘n Verslag</a:t>
            </a: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p:cNvSpPr>
            <a:spLocks noGrp="1"/>
          </p:cNvSpPr>
          <p:nvPr>
            <p:ph sz="quarter" idx="1"/>
          </p:nvPr>
        </p:nvSpPr>
        <p:spPr>
          <a:xfrm>
            <a:off x="467544" y="274638"/>
            <a:ext cx="8219256" cy="4680000"/>
          </a:xfrm>
        </p:spPr>
        <p:txBody>
          <a:bodyPr>
            <a:normAutofit/>
          </a:bodyPr>
          <a:lstStyle/>
          <a:p>
            <a:pPr marL="0" indent="0">
              <a:buNone/>
            </a:pPr>
            <a:endParaRPr lang="en-GB" sz="2000" b="1" u="sng" dirty="0"/>
          </a:p>
          <a:p>
            <a:pPr marL="0" indent="0">
              <a:buNone/>
            </a:pPr>
            <a:r>
              <a:rPr lang="en-GB" sz="2000" b="1" u="sng" dirty="0"/>
              <a:t>Die Formaat van die Verslag</a:t>
            </a:r>
            <a:endParaRPr lang="en-ZA" sz="2000" b="1" u="sng" dirty="0"/>
          </a:p>
          <a:p>
            <a:pPr marL="0" indent="0">
              <a:buNone/>
            </a:pPr>
            <a:endParaRPr lang="en-ZA"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754630726"/>
              </p:ext>
            </p:extLst>
          </p:nvPr>
        </p:nvGraphicFramePr>
        <p:xfrm>
          <a:off x="603504" y="1154702"/>
          <a:ext cx="8195945" cy="5334919"/>
        </p:xfrm>
        <a:graphic>
          <a:graphicData uri="http://schemas.openxmlformats.org/drawingml/2006/table">
            <a:tbl>
              <a:tblPr>
                <a:tableStyleId>{5C22544A-7EE6-4342-B048-85BDC9FD1C3A}</a:tableStyleId>
              </a:tblPr>
              <a:tblGrid>
                <a:gridCol w="1378245">
                  <a:extLst>
                    <a:ext uri="{9D8B030D-6E8A-4147-A177-3AD203B41FA5}">
                      <a16:colId xmlns:a16="http://schemas.microsoft.com/office/drawing/2014/main" val="20000"/>
                    </a:ext>
                  </a:extLst>
                </a:gridCol>
                <a:gridCol w="1640115">
                  <a:extLst>
                    <a:ext uri="{9D8B030D-6E8A-4147-A177-3AD203B41FA5}">
                      <a16:colId xmlns:a16="http://schemas.microsoft.com/office/drawing/2014/main" val="20001"/>
                    </a:ext>
                  </a:extLst>
                </a:gridCol>
                <a:gridCol w="5177585">
                  <a:extLst>
                    <a:ext uri="{9D8B030D-6E8A-4147-A177-3AD203B41FA5}">
                      <a16:colId xmlns:a16="http://schemas.microsoft.com/office/drawing/2014/main" val="20002"/>
                    </a:ext>
                  </a:extLst>
                </a:gridCol>
              </a:tblGrid>
              <a:tr h="945799">
                <a:tc rowSpan="2">
                  <a:txBody>
                    <a:bodyPr/>
                    <a:lstStyle/>
                    <a:p>
                      <a:pPr>
                        <a:lnSpc>
                          <a:spcPct val="150000"/>
                        </a:lnSpc>
                        <a:spcAft>
                          <a:spcPts val="0"/>
                        </a:spcAft>
                      </a:pPr>
                      <a:r>
                        <a:rPr lang="en-GB" sz="1600" dirty="0">
                          <a:effectLst/>
                        </a:rPr>
                        <a:t>Hoofinhoud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effectLst/>
                        </a:rPr>
                        <a:t>Prosedures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effectLst/>
                        </a:rPr>
                        <a:t>Teken aan hoe inligting bekom is, bv. onderhoude, observasies, vraelyste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0">
                <a:tc vMerge="1">
                  <a:txBody>
                    <a:bodyPr/>
                    <a:lstStyle/>
                    <a:p>
                      <a:endParaRPr lang="en-ZA"/>
                    </a:p>
                  </a:txBody>
                  <a:tcPr/>
                </a:tc>
                <a:tc>
                  <a:txBody>
                    <a:bodyPr/>
                    <a:lstStyle/>
                    <a:p>
                      <a:pPr>
                        <a:lnSpc>
                          <a:spcPct val="150000"/>
                        </a:lnSpc>
                        <a:spcAft>
                          <a:spcPts val="0"/>
                        </a:spcAft>
                      </a:pPr>
                      <a:r>
                        <a:rPr lang="en-GB" sz="1600" dirty="0">
                          <a:effectLst/>
                        </a:rPr>
                        <a:t>Bevindinge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effectLst/>
                        </a:rPr>
                        <a:t>Aanbieding van belangrike feite gebaseer op die ondersoek onder gepaste opsskrifte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rowSpan="4">
                  <a:txBody>
                    <a:bodyPr/>
                    <a:lstStyle/>
                    <a:p>
                      <a:pPr>
                        <a:lnSpc>
                          <a:spcPct val="150000"/>
                        </a:lnSpc>
                        <a:spcAft>
                          <a:spcPts val="0"/>
                        </a:spcAft>
                      </a:pPr>
                      <a:r>
                        <a:rPr lang="en-GB" sz="1600" dirty="0">
                          <a:effectLst/>
                        </a:rPr>
                        <a:t>Gevolgtrekking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effectLst/>
                        </a:rPr>
                        <a:t>Gevolgtrekking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effectLst/>
                        </a:rPr>
                        <a:t>Logiese afleidings van die skrywer, gebaseer op feite in die verslag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vMerge="1">
                  <a:txBody>
                    <a:bodyPr/>
                    <a:lstStyle/>
                    <a:p>
                      <a:endParaRPr lang="en-ZA"/>
                    </a:p>
                  </a:txBody>
                  <a:tcPr/>
                </a:tc>
                <a:tc>
                  <a:txBody>
                    <a:bodyPr/>
                    <a:lstStyle/>
                    <a:p>
                      <a:pPr>
                        <a:lnSpc>
                          <a:spcPct val="150000"/>
                        </a:lnSpc>
                        <a:spcAft>
                          <a:spcPts val="0"/>
                        </a:spcAft>
                      </a:pPr>
                      <a:r>
                        <a:rPr lang="en-GB" sz="1600" dirty="0">
                          <a:effectLst/>
                        </a:rPr>
                        <a:t>Aanbevelings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effectLst/>
                        </a:rPr>
                        <a:t>Praktiese oplossings vir die probleem wat in die doel van die verslag uiteengesit is,  Die aanbevole voorstelling wat binne die maatskappy se kapasiteit is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vMerge="1">
                  <a:txBody>
                    <a:bodyPr/>
                    <a:lstStyle/>
                    <a:p>
                      <a:endParaRPr lang="en-ZA"/>
                    </a:p>
                  </a:txBody>
                  <a:tcPr/>
                </a:tc>
                <a:tc>
                  <a:txBody>
                    <a:bodyPr/>
                    <a:lstStyle/>
                    <a:p>
                      <a:pPr>
                        <a:lnSpc>
                          <a:spcPct val="150000"/>
                        </a:lnSpc>
                        <a:spcAft>
                          <a:spcPts val="0"/>
                        </a:spcAft>
                      </a:pPr>
                      <a:r>
                        <a:rPr lang="en-GB" sz="1600" dirty="0">
                          <a:effectLst/>
                        </a:rPr>
                        <a:t>Byvoegings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fr-FR" sz="1600" dirty="0">
                          <a:effectLst/>
                        </a:rPr>
                        <a:t>Byvoegings soos voorbeelde, vraelyste, grafieke.  Onthou om ‘n verwysingslys op te stel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0">
                <a:tc vMerge="1">
                  <a:txBody>
                    <a:bodyPr/>
                    <a:lstStyle/>
                    <a:p>
                      <a:endParaRPr lang="en-ZA"/>
                    </a:p>
                  </a:txBody>
                  <a:tcPr/>
                </a:tc>
                <a:tc>
                  <a:txBody>
                    <a:bodyPr/>
                    <a:lstStyle/>
                    <a:p>
                      <a:pPr>
                        <a:lnSpc>
                          <a:spcPct val="150000"/>
                        </a:lnSpc>
                        <a:spcAft>
                          <a:spcPts val="0"/>
                        </a:spcAft>
                      </a:pPr>
                      <a:r>
                        <a:rPr lang="en-GB" sz="1600" dirty="0">
                          <a:effectLst/>
                        </a:rPr>
                        <a:t>Datum</a:t>
                      </a:r>
                      <a:endParaRPr lang="en-ZA" sz="1600" dirty="0">
                        <a:effectLst/>
                      </a:endParaRPr>
                    </a:p>
                    <a:p>
                      <a:pPr>
                        <a:lnSpc>
                          <a:spcPct val="150000"/>
                        </a:lnSpc>
                        <a:spcAft>
                          <a:spcPts val="0"/>
                        </a:spcAft>
                      </a:pPr>
                      <a:r>
                        <a:rPr lang="en-GB" sz="1600" dirty="0">
                          <a:effectLst/>
                        </a:rPr>
                        <a:t>Handtekening</a:t>
                      </a:r>
                      <a:endParaRPr lang="en-ZA" sz="1600" dirty="0">
                        <a:effectLst/>
                      </a:endParaRPr>
                    </a:p>
                    <a:p>
                      <a:pPr>
                        <a:lnSpc>
                          <a:spcPct val="150000"/>
                        </a:lnSpc>
                        <a:spcAft>
                          <a:spcPts val="0"/>
                        </a:spcAft>
                      </a:pPr>
                      <a:r>
                        <a:rPr lang="en-GB" sz="1600" dirty="0">
                          <a:effectLst/>
                        </a:rPr>
                        <a:t>Details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GB"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791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Besigheidsbrief</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180</a:t>
            </a:fld>
            <a:endParaRPr lang="en-ZA" dirty="0"/>
          </a:p>
        </p:txBody>
      </p:sp>
      <p:pic>
        <p:nvPicPr>
          <p:cNvPr id="8" name="Content Placeholder 7"/>
          <p:cNvPicPr>
            <a:picLocks noGrp="1" noChangeAspect="1"/>
          </p:cNvPicPr>
          <p:nvPr>
            <p:ph sz="quarter" idx="1"/>
          </p:nvPr>
        </p:nvPicPr>
        <p:blipFill>
          <a:blip r:embed="rId3"/>
          <a:stretch>
            <a:fillRect/>
          </a:stretch>
        </p:blipFill>
        <p:spPr>
          <a:xfrm>
            <a:off x="467544" y="916362"/>
            <a:ext cx="7776570" cy="5366929"/>
          </a:xfrm>
          <a:prstGeom prst="rect">
            <a:avLst/>
          </a:prstGeom>
        </p:spPr>
      </p:pic>
    </p:spTree>
    <p:extLst>
      <p:ext uri="{BB962C8B-B14F-4D97-AF65-F5344CB8AC3E}">
        <p14:creationId xmlns:p14="http://schemas.microsoft.com/office/powerpoint/2010/main" val="102053344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Besigheidsbrief</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181</a:t>
            </a:fld>
            <a:endParaRPr lang="en-ZA" dirty="0"/>
          </a:p>
        </p:txBody>
      </p:sp>
      <p:pic>
        <p:nvPicPr>
          <p:cNvPr id="5" name="Content Placeholder 4"/>
          <p:cNvPicPr>
            <a:picLocks noGrp="1" noChangeAspect="1"/>
          </p:cNvPicPr>
          <p:nvPr>
            <p:ph sz="quarter" idx="1"/>
          </p:nvPr>
        </p:nvPicPr>
        <p:blipFill>
          <a:blip r:embed="rId3"/>
          <a:stretch>
            <a:fillRect/>
          </a:stretch>
        </p:blipFill>
        <p:spPr>
          <a:xfrm>
            <a:off x="223767" y="1509486"/>
            <a:ext cx="8788561" cy="4528457"/>
          </a:xfrm>
          <a:prstGeom prst="rect">
            <a:avLst/>
          </a:prstGeom>
        </p:spPr>
      </p:pic>
    </p:spTree>
    <p:extLst>
      <p:ext uri="{BB962C8B-B14F-4D97-AF65-F5344CB8AC3E}">
        <p14:creationId xmlns:p14="http://schemas.microsoft.com/office/powerpoint/2010/main" val="387290511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Besigheidsbrief</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p:cNvSpPr>
            <a:spLocks noGrp="1"/>
          </p:cNvSpPr>
          <p:nvPr>
            <p:ph sz="quarter" idx="1"/>
          </p:nvPr>
        </p:nvSpPr>
        <p:spPr>
          <a:xfrm>
            <a:off x="467544" y="909266"/>
            <a:ext cx="8219256" cy="5758233"/>
          </a:xfrm>
        </p:spPr>
        <p:txBody>
          <a:bodyPr>
            <a:normAutofit fontScale="77500" lnSpcReduction="20000"/>
          </a:bodyPr>
          <a:lstStyle/>
          <a:p>
            <a:pPr marL="0" indent="0">
              <a:buNone/>
            </a:pPr>
            <a:r>
              <a:rPr lang="en-GB" b="1" dirty="0"/>
              <a:t>Let Wel:</a:t>
            </a:r>
          </a:p>
          <a:p>
            <a:pPr marL="0" indent="0">
              <a:buNone/>
            </a:pPr>
            <a:endParaRPr lang="en-ZA" dirty="0"/>
          </a:p>
          <a:p>
            <a:pPr lvl="0" fontAlgn="base"/>
            <a:r>
              <a:rPr lang="en-GB" dirty="0">
                <a:effectLst>
                  <a:outerShdw sx="0" sy="0">
                    <a:srgbClr val="000000"/>
                  </a:outerShdw>
                </a:effectLst>
              </a:rPr>
              <a:t>Geen leesstekens word gebruik in die adresse, datum, aanhef of slot nie</a:t>
            </a:r>
            <a:endParaRPr lang="en-ZA" dirty="0">
              <a:effectLst>
                <a:outerShdw sx="0" sy="0">
                  <a:srgbClr val="000000"/>
                </a:outerShdw>
              </a:effectLst>
            </a:endParaRPr>
          </a:p>
          <a:p>
            <a:pPr lvl="0" fontAlgn="base"/>
            <a:r>
              <a:rPr lang="en-GB" dirty="0">
                <a:effectLst>
                  <a:outerShdw sx="0" sy="0">
                    <a:srgbClr val="000000"/>
                  </a:outerShdw>
                </a:effectLst>
              </a:rPr>
              <a:t>Die brief word in blokvorm geskryf met ‘n oop lyn tussen elke paragraaf</a:t>
            </a:r>
            <a:endParaRPr lang="en-ZA" dirty="0">
              <a:effectLst>
                <a:outerShdw sx="0" sy="0">
                  <a:srgbClr val="000000"/>
                </a:outerShdw>
              </a:effectLst>
            </a:endParaRPr>
          </a:p>
          <a:p>
            <a:pPr lvl="0" fontAlgn="base"/>
            <a:r>
              <a:rPr lang="en-GB" dirty="0">
                <a:effectLst>
                  <a:outerShdw sx="0" sy="0">
                    <a:srgbClr val="000000"/>
                  </a:outerShdw>
                </a:effectLst>
              </a:rPr>
              <a:t>Die datum moet ten volle uitgeskryf word (24 Oktober 2009)</a:t>
            </a:r>
            <a:endParaRPr lang="en-ZA" dirty="0">
              <a:effectLst>
                <a:outerShdw sx="0" sy="0">
                  <a:srgbClr val="000000"/>
                </a:outerShdw>
              </a:effectLst>
            </a:endParaRPr>
          </a:p>
          <a:p>
            <a:pPr lvl="0" fontAlgn="base"/>
            <a:r>
              <a:rPr lang="en-GB" dirty="0">
                <a:effectLst>
                  <a:outerShdw sx="0" sy="0">
                    <a:srgbClr val="000000"/>
                  </a:outerShdw>
                </a:effectLst>
              </a:rPr>
              <a:t>Voeg ‘n seksie by die einde om aanhegtings wat saam met die brief gestuur word, aan te dui</a:t>
            </a:r>
            <a:endParaRPr lang="en-ZA" dirty="0">
              <a:effectLst>
                <a:outerShdw sx="0" sy="0">
                  <a:srgbClr val="000000"/>
                </a:outerShdw>
              </a:effectLst>
            </a:endParaRPr>
          </a:p>
          <a:p>
            <a:r>
              <a:rPr lang="en-GB" dirty="0"/>
              <a:t>Die volgende is algemene reëls vir die skryf van formele besigheidsbriewe:</a:t>
            </a:r>
            <a:endParaRPr lang="en-ZA" dirty="0"/>
          </a:p>
          <a:p>
            <a:pPr marL="0" indent="0">
              <a:buNone/>
            </a:pPr>
            <a:r>
              <a:rPr lang="en-GB" dirty="0"/>
              <a:t> </a:t>
            </a:r>
            <a:endParaRPr lang="en-ZA" dirty="0"/>
          </a:p>
          <a:p>
            <a:pPr marL="0" indent="0">
              <a:buNone/>
            </a:pPr>
            <a:r>
              <a:rPr lang="en-GB" b="1" dirty="0"/>
              <a:t>Reël 1 – Die stuurder se adres</a:t>
            </a:r>
          </a:p>
          <a:p>
            <a:pPr marL="0" indent="0">
              <a:buNone/>
            </a:pPr>
            <a:endParaRPr lang="en-ZA" dirty="0"/>
          </a:p>
          <a:p>
            <a:r>
              <a:rPr lang="en-GB" dirty="0"/>
              <a:t>Die stuurder se adres moet geskryf word:</a:t>
            </a:r>
            <a:endParaRPr lang="en-ZA" dirty="0"/>
          </a:p>
          <a:p>
            <a:pPr lvl="0" fontAlgn="base"/>
            <a:r>
              <a:rPr lang="en-GB" dirty="0">
                <a:effectLst>
                  <a:outerShdw sx="0" sy="0">
                    <a:srgbClr val="000000"/>
                  </a:outerShdw>
                </a:effectLst>
              </a:rPr>
              <a:t>Aan die regter bokant</a:t>
            </a:r>
            <a:endParaRPr lang="en-ZA" dirty="0">
              <a:effectLst>
                <a:outerShdw sx="0" sy="0">
                  <a:srgbClr val="000000"/>
                </a:outerShdw>
              </a:effectLst>
            </a:endParaRPr>
          </a:p>
          <a:p>
            <a:pPr lvl="0" fontAlgn="base"/>
            <a:r>
              <a:rPr lang="en-GB" dirty="0">
                <a:effectLst>
                  <a:outerShdw sx="0" sy="0">
                    <a:srgbClr val="000000"/>
                  </a:outerShdw>
                </a:effectLst>
              </a:rPr>
              <a:t>Sonder leesstekens</a:t>
            </a:r>
            <a:endParaRPr lang="en-ZA" dirty="0">
              <a:effectLst>
                <a:outerShdw sx="0" sy="0">
                  <a:srgbClr val="000000"/>
                </a:outerShdw>
              </a:effectLst>
            </a:endParaRPr>
          </a:p>
          <a:p>
            <a:pPr lvl="0" fontAlgn="base"/>
            <a:r>
              <a:rPr lang="en-GB" dirty="0">
                <a:effectLst>
                  <a:outerShdw sx="0" sy="0">
                    <a:srgbClr val="000000"/>
                  </a:outerShdw>
                </a:effectLst>
              </a:rPr>
              <a:t>In blokvorm</a:t>
            </a:r>
            <a:endParaRPr lang="en-ZA" dirty="0">
              <a:effectLst>
                <a:outerShdw sx="0" sy="0">
                  <a:srgbClr val="000000"/>
                </a:outerShdw>
              </a:effectLst>
            </a:endParaRPr>
          </a:p>
          <a:p>
            <a:pPr lvl="0" fontAlgn="base"/>
            <a:r>
              <a:rPr lang="en-GB" dirty="0">
                <a:effectLst>
                  <a:outerShdw sx="0" sy="0">
                    <a:srgbClr val="000000"/>
                  </a:outerShdw>
                </a:effectLst>
              </a:rPr>
              <a:t>Gebruik Posbus 122</a:t>
            </a:r>
            <a:endParaRPr lang="en-ZA" dirty="0">
              <a:effectLst>
                <a:outerShdw sx="0" sy="0">
                  <a:srgbClr val="000000"/>
                </a:outerShdw>
              </a:effectLst>
            </a:endParaRPr>
          </a:p>
          <a:p>
            <a:pPr lvl="0" fontAlgn="base"/>
            <a:r>
              <a:rPr lang="en-GB" dirty="0">
                <a:effectLst>
                  <a:outerShdw sx="0" sy="0">
                    <a:srgbClr val="000000"/>
                  </a:outerShdw>
                </a:effectLst>
              </a:rPr>
              <a:t>Sluit die poskode in</a:t>
            </a:r>
            <a:endParaRPr lang="en-ZA" dirty="0">
              <a:effectLst>
                <a:outerShdw sx="0" sy="0">
                  <a:srgbClr val="000000"/>
                </a:outerShdw>
              </a:effectLst>
            </a:endParaRPr>
          </a:p>
          <a:p>
            <a:pPr lvl="0" fontAlgn="base"/>
            <a:r>
              <a:rPr lang="en-GB" dirty="0">
                <a:effectLst>
                  <a:outerShdw sx="0" sy="0">
                    <a:srgbClr val="000000"/>
                  </a:outerShdw>
                </a:effectLst>
              </a:rPr>
              <a:t>Moenie die adres skryf indien die brief op ‘n voorafgedrukte maatskappy briefhoof geskryf is nie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1933245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Besigheidsbrief</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p:cNvSpPr>
            <a:spLocks noGrp="1"/>
          </p:cNvSpPr>
          <p:nvPr>
            <p:ph sz="quarter" idx="1"/>
          </p:nvPr>
        </p:nvSpPr>
        <p:spPr>
          <a:xfrm>
            <a:off x="467544" y="909266"/>
            <a:ext cx="8219256" cy="5758233"/>
          </a:xfrm>
        </p:spPr>
        <p:txBody>
          <a:bodyPr>
            <a:normAutofit fontScale="92500" lnSpcReduction="10000"/>
          </a:bodyPr>
          <a:lstStyle/>
          <a:p>
            <a:pPr marL="0" indent="0">
              <a:buNone/>
            </a:pPr>
            <a:r>
              <a:rPr lang="en-GB" b="1" dirty="0"/>
              <a:t>Reël 2 – Die datum</a:t>
            </a:r>
          </a:p>
          <a:p>
            <a:pPr marL="0" indent="0">
              <a:buNone/>
            </a:pPr>
            <a:endParaRPr lang="en-ZA" dirty="0"/>
          </a:p>
          <a:p>
            <a:r>
              <a:rPr lang="en-GB" dirty="0"/>
              <a:t>Die datum kan geskryf word:</a:t>
            </a:r>
            <a:endParaRPr lang="en-ZA" dirty="0"/>
          </a:p>
          <a:p>
            <a:pPr lvl="0" fontAlgn="base"/>
            <a:r>
              <a:rPr lang="en-GB" dirty="0">
                <a:effectLst>
                  <a:outerShdw sx="0" sy="0">
                    <a:srgbClr val="000000"/>
                  </a:outerShdw>
                </a:effectLst>
              </a:rPr>
              <a:t>Aan die regterkant of aan die linkerkant</a:t>
            </a:r>
            <a:endParaRPr lang="en-ZA" dirty="0">
              <a:effectLst>
                <a:outerShdw sx="0" sy="0">
                  <a:srgbClr val="000000"/>
                </a:outerShdw>
              </a:effectLst>
            </a:endParaRPr>
          </a:p>
          <a:p>
            <a:pPr lvl="0" fontAlgn="base"/>
            <a:r>
              <a:rPr lang="en-GB" dirty="0">
                <a:effectLst>
                  <a:outerShdw sx="0" sy="0">
                    <a:srgbClr val="000000"/>
                  </a:outerShdw>
                </a:effectLst>
              </a:rPr>
              <a:t>Sonder leestekens</a:t>
            </a:r>
            <a:endParaRPr lang="en-ZA" dirty="0">
              <a:effectLst>
                <a:outerShdw sx="0" sy="0">
                  <a:srgbClr val="000000"/>
                </a:outerShdw>
              </a:effectLst>
            </a:endParaRPr>
          </a:p>
          <a:p>
            <a:pPr lvl="0" fontAlgn="base"/>
            <a:r>
              <a:rPr lang="en-GB" dirty="0">
                <a:effectLst>
                  <a:outerShdw sx="0" sy="0">
                    <a:srgbClr val="000000"/>
                  </a:outerShdw>
                </a:effectLst>
              </a:rPr>
              <a:t>In die vorm “dag maand jaar” – die maand word nooit in syfers uitgedruk nie</a:t>
            </a:r>
            <a:endParaRPr lang="en-ZA" dirty="0">
              <a:effectLst>
                <a:outerShdw sx="0" sy="0">
                  <a:srgbClr val="000000"/>
                </a:outerShdw>
              </a:effectLst>
            </a:endParaRPr>
          </a:p>
          <a:p>
            <a:pPr marL="0" indent="0">
              <a:buNone/>
            </a:pPr>
            <a:r>
              <a:rPr lang="en-GB" dirty="0"/>
              <a:t> </a:t>
            </a:r>
            <a:endParaRPr lang="en-ZA" dirty="0"/>
          </a:p>
          <a:p>
            <a:pPr marL="0" indent="0">
              <a:buNone/>
            </a:pPr>
            <a:r>
              <a:rPr lang="en-GB" b="1" dirty="0"/>
              <a:t>Reël 3 – Die ontvanger se posisie</a:t>
            </a:r>
          </a:p>
          <a:p>
            <a:pPr marL="0" indent="0">
              <a:buNone/>
            </a:pPr>
            <a:endParaRPr lang="en-ZA" dirty="0"/>
          </a:p>
          <a:p>
            <a:r>
              <a:rPr lang="en-GB" dirty="0"/>
              <a:t>Die ontvanger se posisie in die maatskappy kan geskryf word:</a:t>
            </a:r>
            <a:endParaRPr lang="en-ZA" dirty="0"/>
          </a:p>
          <a:p>
            <a:pPr lvl="0" fontAlgn="base"/>
            <a:r>
              <a:rPr lang="en-GB" dirty="0">
                <a:effectLst>
                  <a:outerShdw sx="0" sy="0">
                    <a:srgbClr val="000000"/>
                  </a:outerShdw>
                </a:effectLst>
              </a:rPr>
              <a:t>Aan die linkerkant</a:t>
            </a:r>
            <a:endParaRPr lang="en-ZA" dirty="0">
              <a:effectLst>
                <a:outerShdw sx="0" sy="0">
                  <a:srgbClr val="000000"/>
                </a:outerShdw>
              </a:effectLst>
            </a:endParaRPr>
          </a:p>
          <a:p>
            <a:pPr lvl="0" fontAlgn="base"/>
            <a:r>
              <a:rPr lang="en-GB" dirty="0">
                <a:effectLst>
                  <a:outerShdw sx="0" sy="0">
                    <a:srgbClr val="000000"/>
                  </a:outerShdw>
                </a:effectLst>
              </a:rPr>
              <a:t>Bo sy adres</a:t>
            </a:r>
            <a:endParaRPr lang="en-ZA" dirty="0">
              <a:effectLst>
                <a:outerShdw sx="0" sy="0">
                  <a:srgbClr val="000000"/>
                </a:outerShdw>
              </a:effectLst>
            </a:endParaRPr>
          </a:p>
          <a:p>
            <a:pPr lvl="0" fontAlgn="base"/>
            <a:r>
              <a:rPr lang="en-GB" dirty="0">
                <a:effectLst>
                  <a:outerShdw sx="0" sy="0">
                    <a:srgbClr val="000000"/>
                  </a:outerShdw>
                </a:effectLst>
              </a:rPr>
              <a:t>Bv:  Die Personeelbestuurder</a:t>
            </a:r>
            <a:endParaRPr lang="en-ZA" dirty="0">
              <a:effectLst>
                <a:outerShdw sx="0" sy="0">
                  <a:srgbClr val="000000"/>
                </a:outerShdw>
              </a:effectLst>
            </a:endParaRPr>
          </a:p>
          <a:p>
            <a:pPr lvl="0" fontAlgn="base"/>
            <a:r>
              <a:rPr lang="en-GB" dirty="0">
                <a:effectLst>
                  <a:outerShdw sx="0" sy="0">
                    <a:srgbClr val="000000"/>
                  </a:outerShdw>
                </a:effectLst>
              </a:rPr>
              <a:t>Let wel nie ‘n vereiste nie–word slegs gebruik indien nodig</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1771534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Besigheidsbrief</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p:cNvSpPr>
            <a:spLocks noGrp="1"/>
          </p:cNvSpPr>
          <p:nvPr>
            <p:ph sz="quarter" idx="1"/>
          </p:nvPr>
        </p:nvSpPr>
        <p:spPr>
          <a:xfrm>
            <a:off x="467544" y="909266"/>
            <a:ext cx="8219256" cy="5758233"/>
          </a:xfrm>
        </p:spPr>
        <p:txBody>
          <a:bodyPr>
            <a:normAutofit fontScale="92500" lnSpcReduction="10000"/>
          </a:bodyPr>
          <a:lstStyle/>
          <a:p>
            <a:pPr lvl="0" fontAlgn="base"/>
            <a:r>
              <a:rPr lang="en-GB" dirty="0">
                <a:effectLst>
                  <a:outerShdw sx="0" sy="0">
                    <a:srgbClr val="000000"/>
                  </a:outerShdw>
                </a:effectLst>
              </a:rPr>
              <a:t>Gebruik slegs Liewe indien daar ‘n baie goeie verhouding met ‘n persoon gevestig is</a:t>
            </a:r>
            <a:endParaRPr lang="en-ZA" dirty="0">
              <a:effectLst>
                <a:outerShdw sx="0" sy="0">
                  <a:srgbClr val="000000"/>
                </a:outerShdw>
              </a:effectLst>
            </a:endParaRPr>
          </a:p>
          <a:p>
            <a:pPr lvl="0" fontAlgn="base"/>
            <a:r>
              <a:rPr lang="en-GB" dirty="0">
                <a:effectLst>
                  <a:outerShdw sx="0" sy="0">
                    <a:srgbClr val="000000"/>
                  </a:outerShdw>
                </a:effectLst>
              </a:rPr>
              <a:t>Indien jy ‘n </a:t>
            </a:r>
            <a:r>
              <a:rPr lang="en-GB" b="1" dirty="0">
                <a:effectLst>
                  <a:outerShdw sx="0" sy="0">
                    <a:srgbClr val="000000"/>
                  </a:outerShdw>
                </a:effectLst>
              </a:rPr>
              <a:t>formele verhouding</a:t>
            </a:r>
            <a:r>
              <a:rPr lang="en-GB" dirty="0">
                <a:effectLst>
                  <a:outerShdw sx="0" sy="0">
                    <a:srgbClr val="000000"/>
                  </a:outerShdw>
                </a:effectLst>
              </a:rPr>
              <a:t> met die ontvang het:  </a:t>
            </a:r>
            <a:r>
              <a:rPr lang="en-GB" i="1" dirty="0">
                <a:effectLst>
                  <a:outerShdw sx="0" sy="0">
                    <a:srgbClr val="000000"/>
                  </a:outerShdw>
                </a:effectLst>
              </a:rPr>
              <a:t>Mev Bell of Mej Jones</a:t>
            </a:r>
            <a:endParaRPr lang="en-ZA" dirty="0">
              <a:effectLst>
                <a:outerShdw sx="0" sy="0">
                  <a:srgbClr val="000000"/>
                </a:outerShdw>
              </a:effectLst>
            </a:endParaRPr>
          </a:p>
          <a:p>
            <a:pPr lvl="0" fontAlgn="base"/>
            <a:r>
              <a:rPr lang="en-GB" dirty="0">
                <a:effectLst>
                  <a:outerShdw sx="0" sy="0">
                    <a:srgbClr val="000000"/>
                  </a:outerShdw>
                </a:effectLst>
              </a:rPr>
              <a:t>Gebruik dit indien onbekend</a:t>
            </a:r>
            <a:endParaRPr lang="en-ZA" dirty="0">
              <a:effectLst>
                <a:outerShdw sx="0" sy="0">
                  <a:srgbClr val="000000"/>
                </a:outerShdw>
              </a:effectLst>
            </a:endParaRPr>
          </a:p>
          <a:p>
            <a:pPr lvl="0" fontAlgn="base"/>
            <a:r>
              <a:rPr lang="en-GB" dirty="0">
                <a:effectLst>
                  <a:outerShdw sx="0" sy="0">
                    <a:srgbClr val="000000"/>
                  </a:outerShdw>
                </a:effectLst>
              </a:rPr>
              <a:t>Indien die </a:t>
            </a:r>
            <a:r>
              <a:rPr lang="en-GB" b="1" dirty="0">
                <a:effectLst>
                  <a:outerShdw sx="0" sy="0">
                    <a:srgbClr val="000000"/>
                  </a:outerShdw>
                </a:effectLst>
              </a:rPr>
              <a:t>naam van die ontvanger onbekend</a:t>
            </a:r>
            <a:r>
              <a:rPr lang="en-GB" dirty="0">
                <a:effectLst>
                  <a:outerShdw sx="0" sy="0">
                    <a:srgbClr val="000000"/>
                  </a:outerShdw>
                </a:effectLst>
              </a:rPr>
              <a:t> is:</a:t>
            </a:r>
            <a:endParaRPr lang="en-ZA" dirty="0">
              <a:effectLst>
                <a:outerShdw sx="0" sy="0">
                  <a:srgbClr val="000000"/>
                </a:outerShdw>
              </a:effectLst>
            </a:endParaRPr>
          </a:p>
          <a:p>
            <a:pPr lvl="0" fontAlgn="base"/>
            <a:r>
              <a:rPr lang="en-GB" dirty="0">
                <a:effectLst>
                  <a:outerShdw sx="0" sy="0">
                    <a:srgbClr val="000000"/>
                  </a:outerShdw>
                </a:effectLst>
              </a:rPr>
              <a:t>Mnr word in hierdie geval gebruik as aanspreekvorm </a:t>
            </a:r>
            <a:endParaRPr lang="en-ZA" dirty="0">
              <a:effectLst>
                <a:outerShdw sx="0" sy="0">
                  <a:srgbClr val="000000"/>
                </a:outerShdw>
              </a:effectLst>
            </a:endParaRPr>
          </a:p>
          <a:p>
            <a:pPr lvl="0" fontAlgn="base"/>
            <a:r>
              <a:rPr lang="en-GB" dirty="0">
                <a:effectLst>
                  <a:outerShdw sx="0" sy="0">
                    <a:srgbClr val="000000"/>
                  </a:outerShdw>
                </a:effectLst>
              </a:rPr>
              <a:t>Mev word slegs gebruik indien daar sekerheid is dat die ontvanger wel vroulik is</a:t>
            </a:r>
            <a:endParaRPr lang="en-ZA" dirty="0">
              <a:effectLst>
                <a:outerShdw sx="0" sy="0">
                  <a:srgbClr val="000000"/>
                </a:outerShdw>
              </a:effectLst>
            </a:endParaRPr>
          </a:p>
          <a:p>
            <a:pPr lvl="0" fontAlgn="base"/>
            <a:r>
              <a:rPr lang="en-GB" dirty="0">
                <a:effectLst>
                  <a:outerShdw sx="0" sy="0">
                    <a:srgbClr val="000000"/>
                  </a:outerShdw>
                </a:effectLst>
              </a:rPr>
              <a:t>Mnre word gebruik wanneer daar aan ‘n maatskappy wat in vennootskap is, geskryf word</a:t>
            </a:r>
            <a:endParaRPr lang="en-ZA" dirty="0">
              <a:effectLst>
                <a:outerShdw sx="0" sy="0">
                  <a:srgbClr val="000000"/>
                </a:outerShdw>
              </a:effectLst>
            </a:endParaRPr>
          </a:p>
          <a:p>
            <a:pPr lvl="0" fontAlgn="base"/>
            <a:r>
              <a:rPr lang="en-GB" dirty="0">
                <a:effectLst>
                  <a:outerShdw sx="0" sy="0">
                    <a:srgbClr val="000000"/>
                  </a:outerShdw>
                </a:effectLst>
              </a:rPr>
              <a:t>Indien daar aan ‘n </a:t>
            </a:r>
            <a:r>
              <a:rPr lang="en-GB" b="1" dirty="0">
                <a:effectLst>
                  <a:outerShdw sx="0" sy="0">
                    <a:srgbClr val="000000"/>
                  </a:outerShdw>
                </a:effectLst>
              </a:rPr>
              <a:t>groep persone</a:t>
            </a:r>
            <a:r>
              <a:rPr lang="en-GB" dirty="0">
                <a:effectLst>
                  <a:outerShdw sx="0" sy="0">
                    <a:srgbClr val="000000"/>
                  </a:outerShdw>
                </a:effectLst>
              </a:rPr>
              <a:t> geskryf word:</a:t>
            </a:r>
            <a:endParaRPr lang="en-ZA" dirty="0">
              <a:effectLst>
                <a:outerShdw sx="0" sy="0">
                  <a:srgbClr val="000000"/>
                </a:outerShdw>
              </a:effectLst>
            </a:endParaRPr>
          </a:p>
          <a:p>
            <a:pPr lvl="0" fontAlgn="base"/>
            <a:r>
              <a:rPr lang="en-GB" dirty="0">
                <a:effectLst>
                  <a:outerShdw sx="0" sy="0">
                    <a:srgbClr val="000000"/>
                  </a:outerShdw>
                </a:effectLst>
              </a:rPr>
              <a:t>Gebruik die titel wat beskryf hoe hulle aan die inhoud van die brief skakel.</a:t>
            </a:r>
            <a:endParaRPr lang="en-ZA" dirty="0">
              <a:effectLst>
                <a:outerShdw sx="0" sy="0">
                  <a:srgbClr val="000000"/>
                </a:outerShdw>
              </a:effectLst>
            </a:endParaRPr>
          </a:p>
          <a:p>
            <a:pPr lvl="0" fontAlgn="base"/>
            <a:r>
              <a:rPr lang="en-GB" dirty="0">
                <a:effectLst>
                  <a:outerShdw sx="0" sy="0">
                    <a:srgbClr val="000000"/>
                  </a:outerShdw>
                </a:effectLst>
              </a:rPr>
              <a:t>Voorbeelde:  Raad van Direkteure, Beleggers, Studente</a:t>
            </a:r>
            <a:endParaRPr lang="en-ZA" dirty="0">
              <a:effectLst>
                <a:outerShdw sx="0" sy="0">
                  <a:srgbClr val="000000"/>
                </a:outerShdw>
              </a:effectLst>
            </a:endParaRPr>
          </a:p>
          <a:p>
            <a:pPr lvl="0" fontAlgn="base"/>
            <a:r>
              <a:rPr lang="en-GB" dirty="0">
                <a:effectLst>
                  <a:outerShdw sx="0" sy="0">
                    <a:srgbClr val="000000"/>
                  </a:outerShdw>
                </a:effectLst>
              </a:rPr>
              <a:t>Let wel dat die woorde met ‘n hoofletter moet begin</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41950327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Besigheidsbrief</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p:cNvSpPr>
            <a:spLocks noGrp="1"/>
          </p:cNvSpPr>
          <p:nvPr>
            <p:ph sz="quarter" idx="1"/>
          </p:nvPr>
        </p:nvSpPr>
        <p:spPr>
          <a:xfrm>
            <a:off x="467544" y="909266"/>
            <a:ext cx="8219256" cy="5758233"/>
          </a:xfrm>
        </p:spPr>
        <p:txBody>
          <a:bodyPr>
            <a:normAutofit fontScale="85000" lnSpcReduction="10000"/>
          </a:bodyPr>
          <a:lstStyle/>
          <a:p>
            <a:pPr marL="0" indent="0">
              <a:buNone/>
            </a:pPr>
            <a:r>
              <a:rPr lang="en-GB" b="1" dirty="0"/>
              <a:t>Reël 6  -  Die onderwerplyn</a:t>
            </a:r>
          </a:p>
          <a:p>
            <a:pPr marL="0" indent="0">
              <a:buNone/>
            </a:pPr>
            <a:endParaRPr lang="en-ZA" dirty="0"/>
          </a:p>
          <a:p>
            <a:r>
              <a:rPr lang="en-GB" dirty="0"/>
              <a:t>Die brief moet ‘n onderwerplyn hê (opskrif):</a:t>
            </a:r>
            <a:endParaRPr lang="en-ZA" dirty="0"/>
          </a:p>
          <a:p>
            <a:pPr lvl="0" fontAlgn="base"/>
            <a:r>
              <a:rPr lang="en-GB" dirty="0">
                <a:effectLst>
                  <a:outerShdw sx="0" sy="0">
                    <a:srgbClr val="000000"/>
                  </a:outerShdw>
                </a:effectLst>
              </a:rPr>
              <a:t>Beskryf die onderwerp van die brief</a:t>
            </a:r>
            <a:endParaRPr lang="en-ZA" dirty="0">
              <a:effectLst>
                <a:outerShdw sx="0" sy="0">
                  <a:srgbClr val="000000"/>
                </a:outerShdw>
              </a:effectLst>
            </a:endParaRPr>
          </a:p>
          <a:p>
            <a:pPr lvl="0" fontAlgn="base"/>
            <a:r>
              <a:rPr lang="en-GB" dirty="0">
                <a:effectLst>
                  <a:outerShdw sx="0" sy="0">
                    <a:srgbClr val="000000"/>
                  </a:outerShdw>
                </a:effectLst>
              </a:rPr>
              <a:t>Dit moet onderstreep word</a:t>
            </a:r>
            <a:endParaRPr lang="en-ZA" dirty="0">
              <a:effectLst>
                <a:outerShdw sx="0" sy="0">
                  <a:srgbClr val="000000"/>
                </a:outerShdw>
              </a:effectLst>
            </a:endParaRPr>
          </a:p>
          <a:p>
            <a:pPr lvl="0" fontAlgn="base"/>
            <a:r>
              <a:rPr lang="en-GB" dirty="0">
                <a:effectLst>
                  <a:outerShdw sx="0" sy="0">
                    <a:srgbClr val="000000"/>
                  </a:outerShdw>
                </a:effectLst>
              </a:rPr>
              <a:t>Moenie “Re” gebruik nie (dit word nie meer in moderne briewe gebruik nie)</a:t>
            </a:r>
            <a:endParaRPr lang="en-ZA" dirty="0">
              <a:effectLst>
                <a:outerShdw sx="0" sy="0">
                  <a:srgbClr val="000000"/>
                </a:outerShdw>
              </a:effectLst>
            </a:endParaRPr>
          </a:p>
          <a:p>
            <a:pPr marL="0" indent="0">
              <a:buNone/>
            </a:pPr>
            <a:endParaRPr lang="en-ZA" dirty="0"/>
          </a:p>
          <a:p>
            <a:pPr marL="0" indent="0">
              <a:buNone/>
            </a:pPr>
            <a:r>
              <a:rPr lang="en-GB" b="1" dirty="0"/>
              <a:t>Reël 7  - Afsluiting</a:t>
            </a:r>
          </a:p>
          <a:p>
            <a:pPr marL="0" indent="0">
              <a:buNone/>
            </a:pPr>
            <a:endParaRPr lang="en-ZA" dirty="0"/>
          </a:p>
          <a:p>
            <a:r>
              <a:rPr lang="en-GB" dirty="0"/>
              <a:t>Die woordkeuse wanneer ‘n brief afgesluit word sal afhang van hoe formeel die brief is en hoe dit ontvanger aangespreek is.</a:t>
            </a:r>
            <a:endParaRPr lang="en-ZA" dirty="0"/>
          </a:p>
          <a:p>
            <a:pPr lvl="0" fontAlgn="base"/>
            <a:r>
              <a:rPr lang="en-GB" dirty="0">
                <a:effectLst>
                  <a:outerShdw sx="0" sy="0">
                    <a:srgbClr val="000000"/>
                  </a:outerShdw>
                </a:effectLst>
              </a:rPr>
              <a:t>‘n Informele brief behoort informeel afgesluit te word met  Vriendelike groete</a:t>
            </a:r>
            <a:endParaRPr lang="en-ZA" dirty="0">
              <a:effectLst>
                <a:outerShdw sx="0" sy="0">
                  <a:srgbClr val="000000"/>
                </a:outerShdw>
              </a:effectLst>
            </a:endParaRPr>
          </a:p>
          <a:p>
            <a:pPr lvl="0" fontAlgn="base"/>
            <a:r>
              <a:rPr lang="en-GB" dirty="0">
                <a:effectLst>
                  <a:outerShdw sx="0" sy="0">
                    <a:srgbClr val="000000"/>
                  </a:outerShdw>
                </a:effectLst>
              </a:rPr>
              <a:t>Indien die ontvanger by sy/haar naam aangespreek is,  Hartlike groete</a:t>
            </a:r>
            <a:endParaRPr lang="en-ZA" dirty="0">
              <a:effectLst>
                <a:outerShdw sx="0" sy="0">
                  <a:srgbClr val="000000"/>
                </a:outerShdw>
              </a:effectLst>
            </a:endParaRPr>
          </a:p>
          <a:p>
            <a:pPr lvl="0" fontAlgn="base"/>
            <a:r>
              <a:rPr lang="en-GB" dirty="0">
                <a:effectLst>
                  <a:outerShdw sx="0" sy="0">
                    <a:srgbClr val="000000"/>
                  </a:outerShdw>
                </a:effectLst>
              </a:rPr>
              <a:t>Die ontvanger aangespreek is met die woorde Mnr / Mev Smith – Die uwe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5610647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Formaat van ‘n Besigheidsbrief</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p:cNvSpPr>
            <a:spLocks noGrp="1"/>
          </p:cNvSpPr>
          <p:nvPr>
            <p:ph sz="quarter" idx="1"/>
          </p:nvPr>
        </p:nvSpPr>
        <p:spPr>
          <a:xfrm>
            <a:off x="467544" y="909266"/>
            <a:ext cx="8219256" cy="5758233"/>
          </a:xfrm>
        </p:spPr>
        <p:txBody>
          <a:bodyPr>
            <a:normAutofit/>
          </a:bodyPr>
          <a:lstStyle/>
          <a:p>
            <a:pPr marL="0" indent="0">
              <a:buNone/>
            </a:pPr>
            <a:r>
              <a:rPr lang="en-GB" b="1" dirty="0"/>
              <a:t>Reël 8  -  Die stuurder se handtekening</a:t>
            </a:r>
          </a:p>
          <a:p>
            <a:pPr marL="0" indent="0">
              <a:buNone/>
            </a:pPr>
            <a:endParaRPr lang="en-ZA" dirty="0"/>
          </a:p>
          <a:p>
            <a:pPr lvl="0" fontAlgn="base"/>
            <a:r>
              <a:rPr lang="en-GB" dirty="0">
                <a:effectLst>
                  <a:outerShdw sx="0" sy="0">
                    <a:srgbClr val="000000"/>
                  </a:outerShdw>
                </a:effectLst>
              </a:rPr>
              <a:t>Die stuurder teken sy/haar naam onderaan die slot </a:t>
            </a:r>
            <a:endParaRPr lang="en-ZA" dirty="0">
              <a:effectLst>
                <a:outerShdw sx="0" sy="0">
                  <a:srgbClr val="000000"/>
                </a:outerShdw>
              </a:effectLst>
            </a:endParaRPr>
          </a:p>
          <a:p>
            <a:pPr lvl="0" fontAlgn="base"/>
            <a:r>
              <a:rPr lang="en-GB" dirty="0">
                <a:effectLst>
                  <a:outerShdw sx="0" sy="0">
                    <a:srgbClr val="000000"/>
                  </a:outerShdw>
                </a:effectLst>
              </a:rPr>
              <a:t>Die stuurder se naam word onder sy handtekening getik</a:t>
            </a:r>
            <a:endParaRPr lang="en-ZA" dirty="0">
              <a:effectLst>
                <a:outerShdw sx="0" sy="0">
                  <a:srgbClr val="000000"/>
                </a:outerShdw>
              </a:effectLst>
            </a:endParaRPr>
          </a:p>
          <a:p>
            <a:pPr lvl="0" fontAlgn="base"/>
            <a:r>
              <a:rPr lang="en-GB" dirty="0">
                <a:effectLst>
                  <a:outerShdw sx="0" sy="0">
                    <a:srgbClr val="000000"/>
                  </a:outerShdw>
                </a:effectLst>
              </a:rPr>
              <a:t>Sluit in (Me) indien die stuurder vroulik is</a:t>
            </a:r>
            <a:endParaRPr lang="en-ZA" dirty="0">
              <a:effectLst>
                <a:outerShdw sx="0" sy="0">
                  <a:srgbClr val="000000"/>
                </a:outerShdw>
              </a:effectLst>
            </a:endParaRPr>
          </a:p>
          <a:p>
            <a:pPr lvl="0" fontAlgn="base"/>
            <a:r>
              <a:rPr lang="en-GB" dirty="0">
                <a:effectLst>
                  <a:outerShdw sx="0" sy="0">
                    <a:srgbClr val="000000"/>
                  </a:outerShdw>
                </a:effectLst>
              </a:rPr>
              <a:t>Indien nodig, moet die stuurder se posisie in die maatskappy onder sy/haar naam gedruk word</a:t>
            </a:r>
            <a:endParaRPr lang="en-ZA" dirty="0">
              <a:effectLst>
                <a:outerShdw sx="0" sy="0">
                  <a:srgbClr val="000000"/>
                </a:outerShdw>
              </a:effectLst>
            </a:endParaRPr>
          </a:p>
          <a:p>
            <a:pPr marL="0" indent="0">
              <a:buNone/>
            </a:pPr>
            <a:br>
              <a:rPr lang="en-GB" dirty="0"/>
            </a:br>
            <a:r>
              <a:rPr lang="en-GB" dirty="0"/>
              <a:t> </a:t>
            </a:r>
            <a:endParaRPr lang="en-ZA" dirty="0"/>
          </a:p>
          <a:p>
            <a:pPr marL="0" indent="0">
              <a:buNone/>
            </a:pPr>
            <a:endParaRPr lang="en-ZA" dirty="0"/>
          </a:p>
        </p:txBody>
      </p:sp>
    </p:spTree>
    <p:extLst>
      <p:ext uri="{BB962C8B-B14F-4D97-AF65-F5344CB8AC3E}">
        <p14:creationId xmlns:p14="http://schemas.microsoft.com/office/powerpoint/2010/main" val="88794339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Formaat van ‘n Memorandum</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p:cNvSpPr>
            <a:spLocks noGrp="1"/>
          </p:cNvSpPr>
          <p:nvPr>
            <p:ph sz="quarter" idx="1"/>
          </p:nvPr>
        </p:nvSpPr>
        <p:spPr>
          <a:xfrm>
            <a:off x="467544" y="909266"/>
            <a:ext cx="8219256" cy="5758233"/>
          </a:xfrm>
        </p:spPr>
        <p:txBody>
          <a:bodyPr>
            <a:normAutofit/>
          </a:bodyPr>
          <a:lstStyle/>
          <a:p>
            <a:pPr marL="0" indent="0">
              <a:buNone/>
            </a:pPr>
            <a:r>
              <a:rPr lang="en-GB" b="1" dirty="0"/>
              <a:t>Daar is twee tipes memorandums:</a:t>
            </a:r>
          </a:p>
          <a:p>
            <a:pPr marL="0" indent="0">
              <a:buNone/>
            </a:pPr>
            <a:endParaRPr lang="en-ZA" b="1" dirty="0"/>
          </a:p>
          <a:p>
            <a:pPr lvl="0" fontAlgn="base"/>
            <a:r>
              <a:rPr lang="en-GB" dirty="0">
                <a:effectLst>
                  <a:outerShdw sx="0" sy="0">
                    <a:srgbClr val="000000"/>
                  </a:outerShdw>
                </a:effectLst>
              </a:rPr>
              <a:t>Die meer formele memorandum wat die vorm van ‘n skematiese aanbieding aanneem en soos ‘n verslag lyk</a:t>
            </a:r>
            <a:endParaRPr lang="en-ZA" dirty="0">
              <a:effectLst>
                <a:outerShdw sx="0" sy="0">
                  <a:srgbClr val="000000"/>
                </a:outerShdw>
              </a:effectLst>
            </a:endParaRPr>
          </a:p>
          <a:p>
            <a:pPr lvl="0" fontAlgn="base"/>
            <a:r>
              <a:rPr lang="en-GB" dirty="0">
                <a:effectLst>
                  <a:outerShdw sx="0" sy="0">
                    <a:srgbClr val="000000"/>
                  </a:outerShdw>
                </a:effectLst>
              </a:rPr>
              <a:t>‘n </a:t>
            </a:r>
            <a:r>
              <a:rPr lang="en-GB" dirty="0"/>
              <a:t>Eenvoudige</a:t>
            </a:r>
            <a:r>
              <a:rPr lang="en-GB" dirty="0">
                <a:effectLst>
                  <a:outerShdw sx="0" sy="0">
                    <a:srgbClr val="000000"/>
                  </a:outerShdw>
                </a:effectLst>
              </a:rPr>
              <a:t> tipe dokument wat gestuur word aan almal wat betrokke is om hulle te herinner aan iets of aan iets voor te stel of om sekere reëling te tref</a:t>
            </a:r>
            <a:endParaRPr lang="en-ZA" dirty="0">
              <a:effectLst>
                <a:outerShdw sx="0" sy="0">
                  <a:srgbClr val="000000"/>
                </a:outerShdw>
              </a:effectLst>
            </a:endParaRPr>
          </a:p>
          <a:p>
            <a:pPr marL="0" indent="0">
              <a:buNone/>
            </a:pPr>
            <a:br>
              <a:rPr lang="en-GB" dirty="0"/>
            </a:br>
            <a:r>
              <a:rPr lang="en-GB" dirty="0"/>
              <a:t> </a:t>
            </a:r>
            <a:r>
              <a:rPr lang="en-GB" b="1" dirty="0"/>
              <a:t>’n voorbeeld kan gesien word op bladsy 94 van jou Leerdegids.</a:t>
            </a:r>
            <a:endParaRPr lang="en-ZA" b="1" dirty="0"/>
          </a:p>
          <a:p>
            <a:pPr marL="0" indent="0">
              <a:buNone/>
            </a:pPr>
            <a:endParaRPr lang="en-ZA" dirty="0"/>
          </a:p>
        </p:txBody>
      </p:sp>
    </p:spTree>
    <p:extLst>
      <p:ext uri="{BB962C8B-B14F-4D97-AF65-F5344CB8AC3E}">
        <p14:creationId xmlns:p14="http://schemas.microsoft.com/office/powerpoint/2010/main" val="26606109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Formaat van ‘n Memorandum</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p:cNvSpPr>
            <a:spLocks noGrp="1"/>
          </p:cNvSpPr>
          <p:nvPr>
            <p:ph sz="quarter" idx="1"/>
          </p:nvPr>
        </p:nvSpPr>
        <p:spPr>
          <a:xfrm>
            <a:off x="467544" y="909266"/>
            <a:ext cx="8219256" cy="5758233"/>
          </a:xfrm>
        </p:spPr>
        <p:txBody>
          <a:bodyPr>
            <a:normAutofit/>
          </a:bodyPr>
          <a:lstStyle/>
          <a:p>
            <a:pPr marL="0" indent="0">
              <a:buNone/>
            </a:pPr>
            <a:r>
              <a:rPr lang="af-ZA" b="1" dirty="0"/>
              <a:t>Formaat van ‘n Agenda</a:t>
            </a:r>
            <a:endParaRPr lang="en-ZA" b="1" dirty="0"/>
          </a:p>
          <a:p>
            <a:pPr marL="0" indent="0">
              <a:buNone/>
            </a:pPr>
            <a:r>
              <a:rPr lang="af-ZA" dirty="0"/>
              <a:t> </a:t>
            </a:r>
            <a:endParaRPr lang="en-ZA" dirty="0"/>
          </a:p>
          <a:p>
            <a:pPr marL="0" indent="0">
              <a:buNone/>
            </a:pPr>
            <a:r>
              <a:rPr lang="af-ZA" b="1" u="sng" dirty="0"/>
              <a:t>Doel van ‘n Agenda</a:t>
            </a:r>
            <a:endParaRPr lang="en-ZA" b="1" u="sng" dirty="0"/>
          </a:p>
          <a:p>
            <a:pPr marL="0" indent="0">
              <a:buNone/>
            </a:pPr>
            <a:r>
              <a:rPr lang="af-ZA" dirty="0"/>
              <a:t> </a:t>
            </a:r>
            <a:endParaRPr lang="en-ZA" dirty="0"/>
          </a:p>
          <a:p>
            <a:pPr marL="0" indent="0">
              <a:buNone/>
            </a:pPr>
            <a:r>
              <a:rPr lang="af-ZA" b="1" dirty="0"/>
              <a:t>Agendas is noodaaklik om ‘n effektiewe vergadering the kan hou. Hulle:</a:t>
            </a:r>
          </a:p>
          <a:p>
            <a:pPr marL="0" indent="0">
              <a:buNone/>
            </a:pPr>
            <a:endParaRPr lang="en-ZA" b="1" dirty="0"/>
          </a:p>
          <a:p>
            <a:pPr lvl="0" fontAlgn="base"/>
            <a:r>
              <a:rPr lang="af-ZA" dirty="0">
                <a:effectLst>
                  <a:outerShdw sx="0" sy="0">
                    <a:srgbClr val="000000"/>
                  </a:outerShdw>
                </a:effectLst>
              </a:rPr>
              <a:t>Verseker dat groeplede en deelnemers voorbereid is vir vergadeirngs</a:t>
            </a:r>
            <a:endParaRPr lang="en-ZA" dirty="0">
              <a:effectLst>
                <a:outerShdw sx="0" sy="0">
                  <a:srgbClr val="000000"/>
                </a:outerShdw>
              </a:effectLst>
            </a:endParaRPr>
          </a:p>
          <a:p>
            <a:pPr lvl="0" fontAlgn="base"/>
            <a:r>
              <a:rPr lang="af-ZA" dirty="0">
                <a:effectLst>
                  <a:outerShdw sx="0" sy="0">
                    <a:srgbClr val="000000"/>
                  </a:outerShdw>
                </a:effectLst>
              </a:rPr>
              <a:t>Verseker dat al die nodige items aangespreek word</a:t>
            </a:r>
            <a:endParaRPr lang="en-ZA" dirty="0">
              <a:effectLst>
                <a:outerShdw sx="0" sy="0">
                  <a:srgbClr val="000000"/>
                </a:outerShdw>
              </a:effectLst>
            </a:endParaRPr>
          </a:p>
          <a:p>
            <a:pPr lvl="0" fontAlgn="base"/>
            <a:r>
              <a:rPr lang="af-ZA" dirty="0">
                <a:effectLst>
                  <a:outerShdw sx="0" sy="0">
                    <a:srgbClr val="000000"/>
                  </a:outerShdw>
                </a:effectLst>
              </a:rPr>
              <a:t>Verseker dat elke item op die agenda die nodige uitkoms bereik</a:t>
            </a:r>
            <a:endParaRPr lang="en-ZA" dirty="0">
              <a:effectLst>
                <a:outerShdw sx="0" sy="0">
                  <a:srgbClr val="000000"/>
                </a:outerShdw>
              </a:effectLst>
            </a:endParaRPr>
          </a:p>
          <a:p>
            <a:pPr lvl="0" fontAlgn="base"/>
            <a:r>
              <a:rPr lang="af-ZA" dirty="0">
                <a:effectLst>
                  <a:outerShdw sx="0" sy="0">
                    <a:srgbClr val="000000"/>
                  </a:outerShdw>
                </a:effectLst>
              </a:rPr>
              <a:t>Spaar tyd gedurende ‘n vergadering</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23513094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Formaat van ‘n Memorandum</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p:cNvSpPr>
            <a:spLocks noGrp="1"/>
          </p:cNvSpPr>
          <p:nvPr>
            <p:ph sz="quarter" idx="1"/>
          </p:nvPr>
        </p:nvSpPr>
        <p:spPr>
          <a:xfrm>
            <a:off x="467544" y="909266"/>
            <a:ext cx="8219256" cy="5758233"/>
          </a:xfrm>
        </p:spPr>
        <p:txBody>
          <a:bodyPr>
            <a:normAutofit/>
          </a:bodyPr>
          <a:lstStyle/>
          <a:p>
            <a:pPr marL="0" indent="0">
              <a:buNone/>
            </a:pPr>
            <a:r>
              <a:rPr lang="af-ZA" sz="2000" b="1" u="sng" dirty="0"/>
              <a:t>Voorbereiding van ‘n Agenda</a:t>
            </a:r>
            <a:endParaRPr lang="en-ZA" sz="2000" b="1" u="sng" dirty="0"/>
          </a:p>
          <a:p>
            <a:pPr marL="0" indent="0">
              <a:buNone/>
            </a:pPr>
            <a:endParaRPr lang="en-ZA" sz="2000" dirty="0"/>
          </a:p>
          <a:p>
            <a:pPr marL="0" indent="0">
              <a:buNone/>
            </a:pPr>
            <a:r>
              <a:rPr lang="af-ZA" sz="2000" b="1" dirty="0"/>
              <a:t>Om ‘n suksevolle agende voor te berei behoort die volgende stappe gevolg te word:</a:t>
            </a:r>
            <a:endParaRPr lang="en-ZA" sz="2000" b="1" dirty="0"/>
          </a:p>
          <a:p>
            <a:pPr marL="0" indent="0">
              <a:buNone/>
            </a:pPr>
            <a:r>
              <a:rPr lang="af-ZA" sz="2000" dirty="0"/>
              <a:t> </a:t>
            </a:r>
            <a:endParaRPr lang="en-ZA" sz="2000" dirty="0"/>
          </a:p>
          <a:p>
            <a:pPr lvl="0"/>
            <a:r>
              <a:rPr lang="en-GB" sz="2000" dirty="0"/>
              <a:t>Stuur ‘n e-pos of memo om lede bewus te maak van die vergadering, die doel van die vergadering sowel as administratiewe inligting soos waar en wanneer die vergadering gaan plaasvind. Vra die genooide lede om te aanvaar of nie te aanvaar nie. Maak dit duidelik dat, indien hulle sou aanvaar, daar van hulle verwag sal word om die vergadering by te woon.</a:t>
            </a:r>
            <a:endParaRPr lang="en-ZA" sz="2000" dirty="0"/>
          </a:p>
          <a:p>
            <a:pPr lvl="0"/>
            <a:r>
              <a:rPr lang="en-GB" sz="2000" dirty="0"/>
              <a:t>Vra deelnemers wat ‘n item op die agenda wil plaas om sulke versoeke te stuur nie minder nie as twee dae voor die vergadering, en versoek hulle om aan te dui hoeveel tyd hulle gaan nodig hê vir die besprekeing van die item.</a:t>
            </a:r>
            <a:endParaRPr lang="en-ZA" sz="2000" dirty="0"/>
          </a:p>
          <a:p>
            <a:pPr marL="0" indent="0">
              <a:buNone/>
            </a:pPr>
            <a:endParaRPr lang="en-ZA" dirty="0"/>
          </a:p>
        </p:txBody>
      </p:sp>
    </p:spTree>
    <p:extLst>
      <p:ext uri="{BB962C8B-B14F-4D97-AF65-F5344CB8AC3E}">
        <p14:creationId xmlns:p14="http://schemas.microsoft.com/office/powerpoint/2010/main" val="392301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marL="0" indent="0">
              <a:buNone/>
            </a:pPr>
            <a:endParaRPr lang="en-ZA" b="1" dirty="0"/>
          </a:p>
          <a:p>
            <a:pPr marL="0" indent="0">
              <a:buNone/>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Formaat van ‘n Memorandum</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p:cNvSpPr>
            <a:spLocks noGrp="1"/>
          </p:cNvSpPr>
          <p:nvPr>
            <p:ph sz="quarter" idx="1"/>
          </p:nvPr>
        </p:nvSpPr>
        <p:spPr>
          <a:xfrm>
            <a:off x="467544" y="909266"/>
            <a:ext cx="8219256" cy="5758233"/>
          </a:xfrm>
        </p:spPr>
        <p:txBody>
          <a:bodyPr>
            <a:normAutofit/>
          </a:bodyPr>
          <a:lstStyle/>
          <a:p>
            <a:pPr lvl="0"/>
            <a:r>
              <a:rPr lang="en-GB" sz="2000" dirty="0"/>
              <a:t>Sodra alle itemversoeke ontvang is, som die versoeke op in ‘n tabel of puntfomaat. Maak seker dat elke item direk verband hou met die doel van die vergadering. As ‘n versoek nie verband hou met die doel van die vergadering nie, stel voor dat hierdie item oorstaan tot ‘n volgende vergadering. Wees realisties oor die tydsuur wat aan elke voorsteller toegeken word. Moenie onrealisties baie items in ‘n uur vergadering indruk nie. Wanneer mense aanvaar om ‘n uur-vergadering by te woon, verwag hulle om binne ‘n uur klaar te wees. Dit is beter om te skeduleer vir 50 minute, sodat daar nog 10 minute beskikbaar is, en as die vergadering dan vroeër afgehandel is, sal almal bly wees.</a:t>
            </a:r>
          </a:p>
          <a:p>
            <a:pPr marL="0" lvl="0" indent="0">
              <a:buNone/>
            </a:pPr>
            <a:endParaRPr lang="en-ZA" sz="2000" dirty="0"/>
          </a:p>
          <a:p>
            <a:pPr lvl="0"/>
            <a:r>
              <a:rPr lang="en-GB" sz="2000" dirty="0"/>
              <a:t>Stuur die agenda aan al die persone wat die vergadering gaan bywoon, ten minste ‘n dag voor die vergadering.</a:t>
            </a:r>
          </a:p>
          <a:p>
            <a:pPr marL="0" lvl="0" indent="0">
              <a:buNone/>
            </a:pPr>
            <a:endParaRPr lang="en-ZA" sz="2000" dirty="0"/>
          </a:p>
          <a:p>
            <a:pPr lvl="0"/>
            <a:r>
              <a:rPr lang="en-GB" sz="2000" dirty="0"/>
              <a:t>Die belangrikste aspek van ‘n effektiewe agenda is natuurlik om by dit te hou gedurende die vergadering.</a:t>
            </a:r>
            <a:endParaRPr lang="en-ZA" sz="2000" dirty="0"/>
          </a:p>
          <a:p>
            <a:pPr marL="0" indent="0">
              <a:buNone/>
            </a:pPr>
            <a:endParaRPr lang="en-ZA" dirty="0"/>
          </a:p>
        </p:txBody>
      </p:sp>
    </p:spTree>
    <p:extLst>
      <p:ext uri="{BB962C8B-B14F-4D97-AF65-F5344CB8AC3E}">
        <p14:creationId xmlns:p14="http://schemas.microsoft.com/office/powerpoint/2010/main" val="21519735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Formaat van ‘n Memorandum</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p:cNvSpPr>
            <a:spLocks noGrp="1"/>
          </p:cNvSpPr>
          <p:nvPr>
            <p:ph sz="quarter" idx="1"/>
          </p:nvPr>
        </p:nvSpPr>
        <p:spPr>
          <a:xfrm>
            <a:off x="467544" y="909266"/>
            <a:ext cx="8219256" cy="5758233"/>
          </a:xfrm>
        </p:spPr>
        <p:txBody>
          <a:bodyPr>
            <a:normAutofit fontScale="92500" lnSpcReduction="10000"/>
          </a:bodyPr>
          <a:lstStyle/>
          <a:p>
            <a:pPr marL="0" indent="0">
              <a:buNone/>
            </a:pPr>
            <a:r>
              <a:rPr lang="af-ZA" b="1" u="sng" dirty="0"/>
              <a:t>Inhoud van ‘n Agenda</a:t>
            </a:r>
            <a:endParaRPr lang="en-ZA" b="1" u="sng" dirty="0"/>
          </a:p>
          <a:p>
            <a:pPr lvl="0" fontAlgn="base"/>
            <a:r>
              <a:rPr lang="af-ZA" dirty="0">
                <a:effectLst>
                  <a:outerShdw sx="0" sy="0">
                    <a:srgbClr val="000000"/>
                  </a:outerShdw>
                </a:effectLst>
              </a:rPr>
              <a:t>Beskryf die doel van die vergadering bo-aan die agenda. Dit help deelnemers om vas te stel of dit vir hulle nodig is om die vergadering by te woon.</a:t>
            </a:r>
            <a:endParaRPr lang="en-ZA" dirty="0">
              <a:effectLst>
                <a:outerShdw sx="0" sy="0">
                  <a:srgbClr val="000000"/>
                </a:outerShdw>
              </a:effectLst>
            </a:endParaRPr>
          </a:p>
          <a:p>
            <a:pPr lvl="0" fontAlgn="base"/>
            <a:r>
              <a:rPr lang="af-ZA" dirty="0">
                <a:effectLst>
                  <a:outerShdw sx="0" sy="0">
                    <a:srgbClr val="000000"/>
                  </a:outerShdw>
                </a:effectLst>
              </a:rPr>
              <a:t>Stel ‘n defnitiewe begin- en eindtyd vas vir die vergadering.</a:t>
            </a:r>
            <a:endParaRPr lang="en-ZA" dirty="0">
              <a:effectLst>
                <a:outerShdw sx="0" sy="0">
                  <a:srgbClr val="000000"/>
                </a:outerShdw>
              </a:effectLst>
            </a:endParaRPr>
          </a:p>
          <a:p>
            <a:pPr lvl="0" fontAlgn="base"/>
            <a:r>
              <a:rPr lang="af-ZA" dirty="0">
                <a:effectLst>
                  <a:outerShdw sx="0" sy="0">
                    <a:srgbClr val="000000"/>
                  </a:outerShdw>
                </a:effectLst>
              </a:rPr>
              <a:t>Stel vas wat die prioriteite is. Stel prioriteite vir elke item sodat groeplede eerste kan konsentreer op die belangrikste items.</a:t>
            </a:r>
            <a:endParaRPr lang="en-ZA" dirty="0">
              <a:effectLst>
                <a:outerShdw sx="0" sy="0">
                  <a:srgbClr val="000000"/>
                </a:outerShdw>
              </a:effectLst>
            </a:endParaRPr>
          </a:p>
          <a:p>
            <a:pPr lvl="0" fontAlgn="base"/>
            <a:r>
              <a:rPr lang="af-ZA" dirty="0">
                <a:effectLst>
                  <a:outerShdw sx="0" sy="0">
                    <a:srgbClr val="000000"/>
                  </a:outerShdw>
                </a:effectLst>
              </a:rPr>
              <a:t>Stel die volgorde van die agenda items vas. Dit is ‘n goeie idee om die belangrikste punte eerste op die agenda te sit, sodat as die tyd uitloop, die minder belangrike items kan oorstaan tot ‘n volgende vergadering.</a:t>
            </a:r>
            <a:endParaRPr lang="en-ZA" dirty="0">
              <a:effectLst>
                <a:outerShdw sx="0" sy="0">
                  <a:srgbClr val="000000"/>
                </a:outerShdw>
              </a:effectLst>
            </a:endParaRPr>
          </a:p>
          <a:p>
            <a:pPr lvl="0" fontAlgn="base"/>
            <a:r>
              <a:rPr lang="af-ZA" dirty="0">
                <a:effectLst>
                  <a:outerShdw sx="0" sy="0">
                    <a:srgbClr val="000000"/>
                  </a:outerShdw>
                </a:effectLst>
              </a:rPr>
              <a:t>Stel tydgrense vas vir elke item. Indien ‘n item langer as die aangeduide tyd neem, moet die toestemming van die vergadering verkry word om voort te gaan met die item</a:t>
            </a:r>
          </a:p>
          <a:p>
            <a:pPr marL="0" lvl="0" indent="0" fontAlgn="base">
              <a:buNone/>
            </a:pPr>
            <a:endParaRPr lang="en-ZA" dirty="0">
              <a:effectLst>
                <a:outerShdw sx="0" sy="0">
                  <a:srgbClr val="000000"/>
                </a:outerShdw>
              </a:effectLst>
            </a:endParaRPr>
          </a:p>
          <a:p>
            <a:pPr marL="0" indent="0">
              <a:buNone/>
            </a:pPr>
            <a:r>
              <a:rPr lang="en-GB" b="1" dirty="0"/>
              <a:t>’n voorbeeld kan gesien word op bladsy 96 van jou Leerdegids .</a:t>
            </a:r>
            <a:r>
              <a:rPr lang="af-ZA" dirty="0"/>
              <a:t> </a:t>
            </a:r>
            <a:endParaRPr lang="en-ZA" dirty="0"/>
          </a:p>
          <a:p>
            <a:pPr marL="0" indent="0">
              <a:buNone/>
            </a:pPr>
            <a:endParaRPr lang="en-ZA" dirty="0"/>
          </a:p>
        </p:txBody>
      </p:sp>
    </p:spTree>
    <p:extLst>
      <p:ext uri="{BB962C8B-B14F-4D97-AF65-F5344CB8AC3E}">
        <p14:creationId xmlns:p14="http://schemas.microsoft.com/office/powerpoint/2010/main" val="20365841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Notules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p:cNvSpPr>
            <a:spLocks noGrp="1"/>
          </p:cNvSpPr>
          <p:nvPr>
            <p:ph sz="quarter" idx="1"/>
          </p:nvPr>
        </p:nvSpPr>
        <p:spPr>
          <a:xfrm>
            <a:off x="467544" y="778638"/>
            <a:ext cx="8219256" cy="5888862"/>
          </a:xfrm>
        </p:spPr>
        <p:txBody>
          <a:bodyPr>
            <a:normAutofit fontScale="85000" lnSpcReduction="10000"/>
          </a:bodyPr>
          <a:lstStyle/>
          <a:p>
            <a:pPr marL="0" indent="0">
              <a:buNone/>
            </a:pPr>
            <a:r>
              <a:rPr lang="af-ZA" dirty="0"/>
              <a:t> </a:t>
            </a:r>
            <a:endParaRPr lang="en-ZA" dirty="0"/>
          </a:p>
          <a:p>
            <a:r>
              <a:rPr lang="af-ZA" dirty="0"/>
              <a:t>Notules kan gesien word as ‘n metode om besprekings en besluite wat tydens ‘n vergadeting geneem is op ‘n duidelike en bondige manier vas te lê. Duidelike, eenvoudige taal moet gebruik word vir die skryf van notules.</a:t>
            </a:r>
            <a:endParaRPr lang="en-ZA" dirty="0"/>
          </a:p>
          <a:p>
            <a:pPr marL="0" indent="0">
              <a:buNone/>
            </a:pPr>
            <a:endParaRPr lang="en-ZA" dirty="0"/>
          </a:p>
          <a:p>
            <a:pPr marL="0" indent="0">
              <a:buNone/>
            </a:pPr>
            <a:r>
              <a:rPr lang="af-ZA" b="1" u="sng" dirty="0"/>
              <a:t>Neem van Notas</a:t>
            </a:r>
            <a:endParaRPr lang="en-ZA" b="1" u="sng" dirty="0"/>
          </a:p>
          <a:p>
            <a:pPr marL="0" indent="0">
              <a:buNone/>
            </a:pPr>
            <a:r>
              <a:rPr lang="af-ZA" dirty="0"/>
              <a:t> </a:t>
            </a:r>
            <a:endParaRPr lang="en-ZA" dirty="0"/>
          </a:p>
          <a:p>
            <a:r>
              <a:rPr lang="af-ZA" dirty="0"/>
              <a:t>Die sekretaris vervul ‘n baie belangrike rol in ‘n vergadering aangesien hy/sy moet verseker dat dit wat gesê en besluit word noukeurig aangeteken word. Dit is daarom belangrik dat baie noukeurge notas geneem word wat die hoofpunte van bespreking en enige besluite wat geneem is beskryf. It is ook belangrik dat die sekretaris sy/haar eie notas moet verstaan en kan ontsyfer na die vergadering.</a:t>
            </a:r>
            <a:endParaRPr lang="en-ZA" dirty="0"/>
          </a:p>
          <a:p>
            <a:pPr marL="0" indent="0">
              <a:buNone/>
            </a:pPr>
            <a:r>
              <a:rPr lang="af-ZA" dirty="0"/>
              <a:t> </a:t>
            </a:r>
            <a:endParaRPr lang="en-ZA" dirty="0"/>
          </a:p>
          <a:p>
            <a:r>
              <a:rPr lang="af-ZA" dirty="0"/>
              <a:t>Skryfpapier en penne moet tydens die vergadering beskikbaar wees. Plaas ‘n opskrif op elke vel papier – datum, onderwerp en ooreenkomstige item op die agenda. Sommige agendas maak voorsiening vir spasie sodat notas direk op die agenda geneem kan word.</a:t>
            </a:r>
            <a:endParaRPr lang="en-ZA" dirty="0"/>
          </a:p>
          <a:p>
            <a:pPr marL="0" indent="0">
              <a:buNone/>
            </a:pPr>
            <a:endParaRPr lang="en-ZA" dirty="0"/>
          </a:p>
        </p:txBody>
      </p:sp>
    </p:spTree>
    <p:extLst>
      <p:ext uri="{BB962C8B-B14F-4D97-AF65-F5344CB8AC3E}">
        <p14:creationId xmlns:p14="http://schemas.microsoft.com/office/powerpoint/2010/main" val="23210157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Notules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p:cNvSpPr>
            <a:spLocks noGrp="1"/>
          </p:cNvSpPr>
          <p:nvPr>
            <p:ph sz="quarter" idx="1"/>
          </p:nvPr>
        </p:nvSpPr>
        <p:spPr>
          <a:xfrm>
            <a:off x="467544" y="778638"/>
            <a:ext cx="8357142" cy="5888862"/>
          </a:xfrm>
        </p:spPr>
        <p:txBody>
          <a:bodyPr>
            <a:normAutofit fontScale="92500" lnSpcReduction="10000"/>
          </a:bodyPr>
          <a:lstStyle/>
          <a:p>
            <a:pPr marL="0" indent="0">
              <a:buNone/>
            </a:pPr>
            <a:r>
              <a:rPr lang="af-ZA" dirty="0"/>
              <a:t> </a:t>
            </a:r>
            <a:r>
              <a:rPr lang="nl-NL" b="1" dirty="0"/>
              <a:t>Voltooiing van Notules </a:t>
            </a:r>
          </a:p>
          <a:p>
            <a:pPr marL="0" indent="0">
              <a:buNone/>
            </a:pPr>
            <a:r>
              <a:rPr lang="nl-NL" dirty="0"/>
              <a:t> </a:t>
            </a:r>
          </a:p>
          <a:p>
            <a:pPr marL="0" indent="0">
              <a:buNone/>
            </a:pPr>
            <a:r>
              <a:rPr lang="nl-NL" b="1" dirty="0"/>
              <a:t>Elke organisasie het ‘n verkose styl waarop notules gedoen moet word, en alhoewel daar geen voorgeskrewe uitleg of wetgewing is nie, word dit tog aanbeveel dat notules die volgende basiese inligting moet bevat:</a:t>
            </a:r>
          </a:p>
          <a:p>
            <a:pPr marL="0" indent="0">
              <a:buNone/>
            </a:pPr>
            <a:endParaRPr lang="nl-NL" b="1" dirty="0"/>
          </a:p>
          <a:p>
            <a:pPr marL="0" indent="0">
              <a:buNone/>
            </a:pPr>
            <a:r>
              <a:rPr lang="nl-NL" dirty="0"/>
              <a:t>•Notules moet meld wat se vergadering dit is, asook waar en wanneer dit gehou is</a:t>
            </a:r>
          </a:p>
          <a:p>
            <a:pPr marL="0" indent="0">
              <a:buNone/>
            </a:pPr>
            <a:r>
              <a:rPr lang="nl-NL" dirty="0"/>
              <a:t>•‘n Lys van persone wat die vergadering bygewoon het, wat afwesig was met verskoning en ook wat afwesig was sonder verskoning moet ingesluit word</a:t>
            </a:r>
          </a:p>
          <a:p>
            <a:pPr marL="0" indent="0">
              <a:buNone/>
            </a:pPr>
            <a:r>
              <a:rPr lang="nl-NL" dirty="0"/>
              <a:t>•Die voorsitter en senior bestuur word gewoonlik eerste genoem, en hulle titels moet aangedui word</a:t>
            </a:r>
          </a:p>
          <a:p>
            <a:pPr marL="0" indent="0">
              <a:buNone/>
            </a:pPr>
            <a:r>
              <a:rPr lang="nl-NL" dirty="0"/>
              <a:t>•Notules moet genommer word, verkieslik met dieselfde nommers wat op die agenda verskyn</a:t>
            </a:r>
          </a:p>
          <a:p>
            <a:pPr marL="0" indent="0">
              <a:buNone/>
            </a:pPr>
            <a:endParaRPr lang="en-ZA"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80844759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Notules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p:cNvSpPr>
            <a:spLocks noGrp="1"/>
          </p:cNvSpPr>
          <p:nvPr>
            <p:ph sz="quarter" idx="1"/>
          </p:nvPr>
        </p:nvSpPr>
        <p:spPr>
          <a:xfrm>
            <a:off x="467544" y="969138"/>
            <a:ext cx="8357142" cy="5506613"/>
          </a:xfrm>
        </p:spPr>
        <p:txBody>
          <a:bodyPr>
            <a:normAutofit/>
          </a:bodyPr>
          <a:lstStyle/>
          <a:p>
            <a:pPr marL="0" indent="0">
              <a:buNone/>
            </a:pPr>
            <a:r>
              <a:rPr lang="af-ZA" dirty="0"/>
              <a:t> </a:t>
            </a:r>
            <a:r>
              <a:rPr lang="nl-NL" dirty="0"/>
              <a:t>Gebruik opskrifte vir elke onderwerp, veral vir sake uit die vorige notule en kommittee-verslae</a:t>
            </a:r>
          </a:p>
          <a:p>
            <a:pPr marL="0" indent="0">
              <a:buNone/>
            </a:pPr>
            <a:r>
              <a:rPr lang="nl-NL" dirty="0"/>
              <a:t>•Notules word altyd in die verlede tyd geskryf, en moet duidelik en kompak wees</a:t>
            </a:r>
          </a:p>
          <a:p>
            <a:pPr marL="0" indent="0">
              <a:buNone/>
            </a:pPr>
            <a:r>
              <a:rPr lang="nl-NL" dirty="0"/>
              <a:t>•Gebruik altyd hoofletters vir die titels van persone, bv. Direkteur, Bestuurder, ens.</a:t>
            </a:r>
          </a:p>
          <a:p>
            <a:pPr marL="0" indent="0">
              <a:buNone/>
            </a:pPr>
            <a:r>
              <a:rPr lang="nl-NL" dirty="0"/>
              <a:t>•Besluite word in vetdruk aangedui sodat dit kan uitstaan.</a:t>
            </a:r>
          </a:p>
          <a:p>
            <a:pPr marL="0" indent="0">
              <a:buNone/>
            </a:pPr>
            <a:r>
              <a:rPr lang="nl-NL" dirty="0"/>
              <a:t>•Notules word verkieslik getik</a:t>
            </a:r>
            <a:endParaRPr lang="en-ZA" dirty="0"/>
          </a:p>
        </p:txBody>
      </p:sp>
    </p:spTree>
    <p:extLst>
      <p:ext uri="{BB962C8B-B14F-4D97-AF65-F5344CB8AC3E}">
        <p14:creationId xmlns:p14="http://schemas.microsoft.com/office/powerpoint/2010/main" val="25524701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Notules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p:cNvSpPr>
            <a:spLocks noGrp="1"/>
          </p:cNvSpPr>
          <p:nvPr>
            <p:ph sz="quarter" idx="1"/>
          </p:nvPr>
        </p:nvSpPr>
        <p:spPr>
          <a:xfrm>
            <a:off x="467544" y="778638"/>
            <a:ext cx="8357142" cy="5888862"/>
          </a:xfrm>
        </p:spPr>
        <p:txBody>
          <a:bodyPr>
            <a:normAutofit fontScale="92500" lnSpcReduction="10000"/>
          </a:bodyPr>
          <a:lstStyle/>
          <a:p>
            <a:pPr marL="0" indent="0">
              <a:buNone/>
            </a:pPr>
            <a:r>
              <a:rPr lang="af-ZA" b="1" u="sng" dirty="0"/>
              <a:t>Neerskryf van Inhoud</a:t>
            </a:r>
            <a:endParaRPr lang="en-ZA" b="1" u="sng" dirty="0"/>
          </a:p>
          <a:p>
            <a:pPr marL="0" indent="0">
              <a:buNone/>
            </a:pPr>
            <a:endParaRPr lang="en-ZA" dirty="0"/>
          </a:p>
          <a:p>
            <a:r>
              <a:rPr lang="af-ZA" dirty="0"/>
              <a:t>Identifiseer hoofidees deur te luister vir hehalende punte, veranderings in deelnemers se stemme en die spoed waarteen hulle praat, audio-visuele materiaal wat vertoon word, direkte aankondiging van belang, en nie-verbale tekens</a:t>
            </a:r>
            <a:endParaRPr lang="en-ZA" dirty="0"/>
          </a:p>
          <a:p>
            <a:pPr lvl="0" fontAlgn="base"/>
            <a:r>
              <a:rPr lang="af-ZA" dirty="0">
                <a:effectLst>
                  <a:outerShdw sx="0" sy="0">
                    <a:srgbClr val="000000"/>
                  </a:outerShdw>
                </a:effectLst>
              </a:rPr>
              <a:t>Maak ‘n lys van punte en aantekenings op skryfborde, en nommer hulle</a:t>
            </a:r>
            <a:endParaRPr lang="en-ZA" dirty="0">
              <a:effectLst>
                <a:outerShdw sx="0" sy="0">
                  <a:srgbClr val="000000"/>
                </a:outerShdw>
              </a:effectLst>
            </a:endParaRPr>
          </a:p>
          <a:p>
            <a:pPr lvl="0" fontAlgn="base"/>
            <a:r>
              <a:rPr lang="af-ZA" dirty="0">
                <a:effectLst>
                  <a:outerShdw sx="0" sy="0">
                    <a:srgbClr val="000000"/>
                  </a:outerShdw>
                </a:effectLst>
              </a:rPr>
              <a:t>Skryf details en voorbeelde wat hoofpunte illustreer neer</a:t>
            </a:r>
            <a:endParaRPr lang="en-ZA" dirty="0">
              <a:effectLst>
                <a:outerShdw sx="0" sy="0">
                  <a:srgbClr val="000000"/>
                </a:outerShdw>
              </a:effectLst>
            </a:endParaRPr>
          </a:p>
          <a:p>
            <a:pPr lvl="0" fontAlgn="base"/>
            <a:r>
              <a:rPr lang="af-ZA" dirty="0">
                <a:effectLst>
                  <a:outerShdw sx="0" sy="0">
                    <a:srgbClr val="000000"/>
                  </a:outerShdw>
                </a:effectLst>
              </a:rPr>
              <a:t>Gebruik ‘n uitleg wat dieselfde is as die van die agenda</a:t>
            </a:r>
            <a:endParaRPr lang="en-ZA" dirty="0">
              <a:effectLst>
                <a:outerShdw sx="0" sy="0">
                  <a:srgbClr val="000000"/>
                </a:outerShdw>
              </a:effectLst>
            </a:endParaRPr>
          </a:p>
          <a:p>
            <a:pPr lvl="0" fontAlgn="base"/>
            <a:r>
              <a:rPr lang="af-ZA" dirty="0">
                <a:effectLst>
                  <a:outerShdw sx="0" sy="0">
                    <a:srgbClr val="000000"/>
                  </a:outerShdw>
                </a:effectLst>
              </a:rPr>
              <a:t>Maak seker dat hoofidees duidelik onderskei kan word van addisionele inligting </a:t>
            </a:r>
            <a:endParaRPr lang="en-ZA" dirty="0">
              <a:effectLst>
                <a:outerShdw sx="0" sy="0">
                  <a:srgbClr val="000000"/>
                </a:outerShdw>
              </a:effectLst>
            </a:endParaRPr>
          </a:p>
          <a:p>
            <a:pPr marL="0" indent="0">
              <a:buNone/>
            </a:pPr>
            <a:r>
              <a:rPr lang="af-ZA" dirty="0"/>
              <a:t> </a:t>
            </a:r>
            <a:endParaRPr lang="en-ZA" dirty="0"/>
          </a:p>
          <a:p>
            <a:pPr marL="0" indent="0">
              <a:buNone/>
            </a:pPr>
            <a:r>
              <a:rPr lang="af-ZA" dirty="0"/>
              <a:t>Notules moet duidelik, kompak en akkuraat wees. Dit is dikwels moeilik om lang besprekings op te som, veral wanneer alles wat gesê is belangrik klink. Hoeveel inligting moet gebruik word?</a:t>
            </a:r>
            <a:endParaRPr lang="en-ZA" dirty="0"/>
          </a:p>
          <a:p>
            <a:pPr marL="0" indent="0">
              <a:buNone/>
            </a:pPr>
            <a:endParaRPr lang="en-ZA"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08235035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Notules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p:cNvSpPr>
            <a:spLocks noGrp="1"/>
          </p:cNvSpPr>
          <p:nvPr>
            <p:ph sz="quarter" idx="1"/>
          </p:nvPr>
        </p:nvSpPr>
        <p:spPr>
          <a:xfrm>
            <a:off x="467544" y="778638"/>
            <a:ext cx="8357142" cy="5888862"/>
          </a:xfrm>
        </p:spPr>
        <p:txBody>
          <a:bodyPr>
            <a:normAutofit/>
          </a:bodyPr>
          <a:lstStyle/>
          <a:p>
            <a:pPr marL="0" indent="0">
              <a:buNone/>
            </a:pPr>
            <a:r>
              <a:rPr lang="nl-NL" b="1" dirty="0"/>
              <a:t>‘n Basiese gids is om:</a:t>
            </a:r>
          </a:p>
          <a:p>
            <a:pPr marL="0" indent="0">
              <a:buNone/>
            </a:pPr>
            <a:endParaRPr lang="nl-NL" b="1" dirty="0"/>
          </a:p>
          <a:p>
            <a:pPr marL="0" indent="0">
              <a:buNone/>
            </a:pPr>
            <a:r>
              <a:rPr lang="nl-NL" dirty="0"/>
              <a:t>•	die onderwerp kortliks voor te stel</a:t>
            </a:r>
          </a:p>
          <a:p>
            <a:pPr marL="0" indent="0">
              <a:buNone/>
            </a:pPr>
            <a:r>
              <a:rPr lang="nl-NL" dirty="0"/>
              <a:t>•	enige belangrike punte wat geopper is op te som</a:t>
            </a:r>
          </a:p>
          <a:p>
            <a:pPr marL="0" indent="0">
              <a:buNone/>
            </a:pPr>
            <a:r>
              <a:rPr lang="nl-NL" dirty="0"/>
              <a:t>•	die besluit wat geneem is aan te teken</a:t>
            </a:r>
          </a:p>
          <a:p>
            <a:pPr marL="0" indent="0">
              <a:buNone/>
            </a:pPr>
            <a:r>
              <a:rPr lang="nl-NL" dirty="0"/>
              <a:t> </a:t>
            </a:r>
          </a:p>
          <a:p>
            <a:pPr marL="0" indent="0">
              <a:buNone/>
            </a:pPr>
            <a:r>
              <a:rPr lang="nl-NL" dirty="0"/>
              <a:t>Vir sommige onderwerpe mag dit nodig wees om meer detail as net ‘n paar sinne in te sluit. Dit is gewoonlik die geval met besprekings van finansies, prestasie resultate of die verslag van die direkteur.</a:t>
            </a:r>
          </a:p>
          <a:p>
            <a:pPr marL="0" indent="0">
              <a:buNone/>
            </a:pPr>
            <a:endParaRPr lang="nl-NL" dirty="0"/>
          </a:p>
          <a:p>
            <a:pPr marL="0" indent="0">
              <a:buNone/>
            </a:pPr>
            <a:endParaRPr lang="nl-NL" dirty="0"/>
          </a:p>
          <a:p>
            <a:pPr marL="0" indent="0">
              <a:buNone/>
            </a:pPr>
            <a:r>
              <a:rPr lang="nl-NL" dirty="0"/>
              <a:t> 		Doen Formatiewe Aktiwiteit 2 in jou Portefeulje</a:t>
            </a:r>
          </a:p>
          <a:p>
            <a:pPr marL="0" indent="0">
              <a:buNone/>
            </a:pPr>
            <a:endParaRPr lang="nl-NL" dirty="0"/>
          </a:p>
          <a:p>
            <a:pPr marL="0" indent="0">
              <a:buNone/>
            </a:pPr>
            <a:endParaRPr lang="en-ZA" dirty="0"/>
          </a:p>
          <a:p>
            <a:pPr marL="0" indent="0">
              <a:buNone/>
            </a:pPr>
            <a:endParaRPr lang="en-ZA" b="1" dirty="0"/>
          </a:p>
          <a:p>
            <a:pPr marL="0" indent="0">
              <a:buNone/>
            </a:pPr>
            <a:endParaRPr lang="en-ZA"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67544" y="5540013"/>
            <a:ext cx="1738627" cy="670287"/>
          </a:xfrm>
          <a:prstGeom prst="rect">
            <a:avLst/>
          </a:prstGeom>
          <a:noFill/>
        </p:spPr>
      </p:pic>
    </p:spTree>
    <p:extLst>
      <p:ext uri="{BB962C8B-B14F-4D97-AF65-F5344CB8AC3E}">
        <p14:creationId xmlns:p14="http://schemas.microsoft.com/office/powerpoint/2010/main" val="13704341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LEEREENHEID 3</a:t>
            </a:r>
          </a:p>
        </p:txBody>
      </p:sp>
      <p:sp>
        <p:nvSpPr>
          <p:cNvPr id="3" name="Text Placeholder 2"/>
          <p:cNvSpPr>
            <a:spLocks noGrp="1"/>
          </p:cNvSpPr>
          <p:nvPr>
            <p:ph type="body" idx="1"/>
          </p:nvPr>
        </p:nvSpPr>
        <p:spPr/>
        <p:txBody>
          <a:bodyPr/>
          <a:lstStyle/>
          <a:p>
            <a:r>
              <a:rPr lang="en-GB" dirty="0"/>
              <a:t>VERBALE KOMMUNIKASIE, SPAN- EN GROEPWERK</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197</a:t>
            </a:fld>
            <a:endParaRPr lang="en-ZA" dirty="0"/>
          </a:p>
        </p:txBody>
      </p:sp>
    </p:spTree>
    <p:extLst>
      <p:ext uri="{BB962C8B-B14F-4D97-AF65-F5344CB8AC3E}">
        <p14:creationId xmlns:p14="http://schemas.microsoft.com/office/powerpoint/2010/main" val="30032341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Kommunikasieproses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endParaRPr lang="en-ZA" dirty="0"/>
          </a:p>
          <a:p>
            <a:r>
              <a:rPr lang="af-ZA" dirty="0"/>
              <a:t>Daar is verskeie stadiums in die kommunikasiesiklus, soos wat in Leereenheid 1 bespreek is. </a:t>
            </a:r>
          </a:p>
          <a:p>
            <a:pPr marL="0" indent="0">
              <a:buNone/>
            </a:pPr>
            <a:endParaRPr lang="af-ZA" b="1" dirty="0"/>
          </a:p>
          <a:p>
            <a:pPr marL="0" indent="0">
              <a:buNone/>
            </a:pPr>
            <a:r>
              <a:rPr lang="af-ZA" b="1" dirty="0"/>
              <a:t>Kom ons kyk net weer kortliks daarna:</a:t>
            </a:r>
            <a:endParaRPr lang="en-ZA" b="1" dirty="0"/>
          </a:p>
          <a:p>
            <a:pPr marL="0" indent="0">
              <a:buNone/>
            </a:pPr>
            <a:endParaRPr lang="en-ZA" dirty="0"/>
          </a:p>
          <a:p>
            <a:r>
              <a:rPr lang="af-ZA" dirty="0"/>
              <a:t>Eerstens moet die stuurder begin dink aan die boodskap wat hy/sy wil stuur; dan die boodskap saamstel; en dan kies deur watter kanaal of medium hy/sy dit wil stuur. Die ontvanger ontsyfer die boodskap, interpreteer dit en reageer. (Hierdie reaksie kan onmiddellike terugvoer wees, of enige ander vorm van aksie.)</a:t>
            </a:r>
            <a:endParaRPr lang="en-ZA" dirty="0"/>
          </a:p>
          <a:p>
            <a:pPr marL="0" indent="0">
              <a:buNone/>
            </a:pPr>
            <a:endParaRPr lang="en-ZA" dirty="0"/>
          </a:p>
        </p:txBody>
      </p:sp>
    </p:spTree>
    <p:extLst>
      <p:ext uri="{BB962C8B-B14F-4D97-AF65-F5344CB8AC3E}">
        <p14:creationId xmlns:p14="http://schemas.microsoft.com/office/powerpoint/2010/main" val="8426056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Kommunikasieproses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af-ZA" b="1" dirty="0"/>
              <a:t>Die siklus het dus vier baie belangrike elemente:</a:t>
            </a:r>
          </a:p>
          <a:p>
            <a:pPr marL="0" indent="0">
              <a:buNone/>
            </a:pPr>
            <a:endParaRPr lang="af-ZA" b="1" dirty="0"/>
          </a:p>
          <a:p>
            <a:pPr marL="0" indent="0">
              <a:buNone/>
            </a:pPr>
            <a:endParaRPr lang="en-ZA" b="1" dirty="0"/>
          </a:p>
          <a:p>
            <a:pPr lvl="0" fontAlgn="base"/>
            <a:r>
              <a:rPr lang="af-ZA" dirty="0">
                <a:effectLst>
                  <a:outerShdw sx="0" sy="0">
                    <a:srgbClr val="000000"/>
                  </a:outerShdw>
                </a:effectLst>
              </a:rPr>
              <a:t>Die Stuurder</a:t>
            </a:r>
            <a:endParaRPr lang="en-ZA" dirty="0">
              <a:effectLst>
                <a:outerShdw sx="0" sy="0">
                  <a:srgbClr val="000000"/>
                </a:outerShdw>
              </a:effectLst>
            </a:endParaRPr>
          </a:p>
          <a:p>
            <a:pPr lvl="0" fontAlgn="base"/>
            <a:r>
              <a:rPr lang="af-ZA" dirty="0">
                <a:effectLst>
                  <a:outerShdw sx="0" sy="0">
                    <a:srgbClr val="000000"/>
                  </a:outerShdw>
                </a:effectLst>
              </a:rPr>
              <a:t>Die Boodskap</a:t>
            </a:r>
            <a:endParaRPr lang="en-ZA" dirty="0">
              <a:effectLst>
                <a:outerShdw sx="0" sy="0">
                  <a:srgbClr val="000000"/>
                </a:outerShdw>
              </a:effectLst>
            </a:endParaRPr>
          </a:p>
          <a:p>
            <a:pPr lvl="0" fontAlgn="base"/>
            <a:r>
              <a:rPr lang="af-ZA" dirty="0">
                <a:effectLst>
                  <a:outerShdw sx="0" sy="0">
                    <a:srgbClr val="000000"/>
                  </a:outerShdw>
                </a:effectLst>
              </a:rPr>
              <a:t>Die Medium of Kanaal</a:t>
            </a:r>
            <a:endParaRPr lang="en-ZA" dirty="0">
              <a:effectLst>
                <a:outerShdw sx="0" sy="0">
                  <a:srgbClr val="000000"/>
                </a:outerShdw>
              </a:effectLst>
            </a:endParaRPr>
          </a:p>
          <a:p>
            <a:pPr lvl="0" fontAlgn="base"/>
            <a:r>
              <a:rPr lang="af-ZA" dirty="0">
                <a:effectLst>
                  <a:outerShdw sx="0" sy="0">
                    <a:srgbClr val="000000"/>
                  </a:outerShdw>
                </a:effectLst>
              </a:rPr>
              <a:t>Die Ontvanger</a:t>
            </a:r>
            <a:endParaRPr lang="en-ZA" dirty="0">
              <a:effectLst>
                <a:outerShdw sx="0" sy="0">
                  <a:srgbClr val="000000"/>
                </a:outerShdw>
              </a:effectLst>
            </a:endParaRPr>
          </a:p>
          <a:p>
            <a:pPr marL="0" indent="0">
              <a:buNone/>
            </a:pPr>
            <a:r>
              <a:rPr lang="af-ZA" dirty="0"/>
              <a:t> </a:t>
            </a:r>
            <a:endParaRPr lang="en-ZA" dirty="0"/>
          </a:p>
          <a:p>
            <a:r>
              <a:rPr lang="af-ZA" dirty="0"/>
              <a:t>Die verhouding tussen die stuurder en die ontvanger het ‘n uitwerking op beide die boodskap wat gestuur word en die medium wat gebruik word. Hierdie verhouding beheer eintlik die hele kommunikasieproses.</a:t>
            </a:r>
            <a:endParaRPr lang="en-ZA" dirty="0"/>
          </a:p>
          <a:p>
            <a:pPr marL="0" indent="0">
              <a:buNone/>
            </a:pPr>
            <a:endParaRPr lang="en-ZA" dirty="0"/>
          </a:p>
        </p:txBody>
      </p:sp>
    </p:spTree>
    <p:extLst>
      <p:ext uri="{BB962C8B-B14F-4D97-AF65-F5344CB8AC3E}">
        <p14:creationId xmlns:p14="http://schemas.microsoft.com/office/powerpoint/2010/main" val="3907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Kommunikasieproses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p:cNvSpPr>
            <a:spLocks noGrp="1"/>
          </p:cNvSpPr>
          <p:nvPr>
            <p:ph sz="quarter" idx="1"/>
          </p:nvPr>
        </p:nvSpPr>
        <p:spPr/>
        <p:txBody>
          <a:bodyPr>
            <a:normAutofit/>
          </a:bodyPr>
          <a:lstStyle/>
          <a:p>
            <a:r>
              <a:rPr lang="af-ZA" sz="2000" dirty="0"/>
              <a:t>In verbale kommunikasie maak mense staat op woorde, nie-verbale tekens soos lyftaal en stemtoon om ‘n boodskap oor te dra. Navorsing het bewys dat die belangrikste hiervan lyftaal is. Dan volg stemtoon en laastens die woorde wat gebruik is. Dit is duidelik sigbaar in die sirkeldiagram hieronder:</a:t>
            </a:r>
            <a:endParaRPr lang="en-ZA" sz="2000" dirty="0"/>
          </a:p>
          <a:p>
            <a:pPr marL="0" indent="0">
              <a:buNone/>
            </a:pPr>
            <a:endParaRPr lang="en-ZA" dirty="0"/>
          </a:p>
        </p:txBody>
      </p:sp>
      <p:pic>
        <p:nvPicPr>
          <p:cNvPr id="5" name="Picture 4"/>
          <p:cNvPicPr/>
          <p:nvPr/>
        </p:nvPicPr>
        <p:blipFill rotWithShape="1">
          <a:blip r:embed="rId2"/>
          <a:srcRect l="20184" t="21797" r="8281" b="22770"/>
          <a:stretch/>
        </p:blipFill>
        <p:spPr bwMode="auto">
          <a:xfrm>
            <a:off x="2291625" y="3060518"/>
            <a:ext cx="4384946" cy="28177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50979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Basiese Reëls vir Kommunikasie tussen Mense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p:cNvSpPr>
            <a:spLocks noGrp="1"/>
          </p:cNvSpPr>
          <p:nvPr>
            <p:ph sz="quarter" idx="1"/>
          </p:nvPr>
        </p:nvSpPr>
        <p:spPr>
          <a:xfrm>
            <a:off x="467544" y="1413296"/>
            <a:ext cx="8219256" cy="5254204"/>
          </a:xfrm>
        </p:spPr>
        <p:txBody>
          <a:bodyPr>
            <a:normAutofit lnSpcReduction="10000"/>
          </a:bodyPr>
          <a:lstStyle/>
          <a:p>
            <a:pPr lvl="0" fontAlgn="base"/>
            <a:r>
              <a:rPr lang="af-ZA" dirty="0">
                <a:effectLst>
                  <a:outerShdw sx="0" sy="0">
                    <a:srgbClr val="000000"/>
                  </a:outerShdw>
                </a:effectLst>
              </a:rPr>
              <a:t>‘n Mens kan nie kies om nie te kommunikeer nie – wanneer jy nie kommunikeer nie, is dit ook ‘n vorm van kommunikasie</a:t>
            </a:r>
          </a:p>
          <a:p>
            <a:pPr marL="0" lvl="0" indent="0" fontAlgn="base">
              <a:buNone/>
            </a:pPr>
            <a:endParaRPr lang="en-ZA" dirty="0">
              <a:effectLst>
                <a:outerShdw sx="0" sy="0">
                  <a:srgbClr val="000000"/>
                </a:outerShdw>
              </a:effectLst>
            </a:endParaRPr>
          </a:p>
          <a:p>
            <a:pPr lvl="0" fontAlgn="base"/>
            <a:r>
              <a:rPr lang="af-ZA" dirty="0">
                <a:effectLst>
                  <a:outerShdw sx="0" sy="0">
                    <a:srgbClr val="000000"/>
                  </a:outerShdw>
                </a:effectLst>
              </a:rPr>
              <a:t>Mense kommunikeer op twee vlakke: die konteks (wat) en die proses (hoe)</a:t>
            </a:r>
          </a:p>
          <a:p>
            <a:pPr marL="0" lvl="0" indent="0" fontAlgn="base">
              <a:buNone/>
            </a:pPr>
            <a:endParaRPr lang="en-ZA" dirty="0">
              <a:effectLst>
                <a:outerShdw sx="0" sy="0">
                  <a:srgbClr val="000000"/>
                </a:outerShdw>
              </a:effectLst>
            </a:endParaRPr>
          </a:p>
          <a:p>
            <a:pPr lvl="0" fontAlgn="base"/>
            <a:r>
              <a:rPr lang="af-ZA" dirty="0">
                <a:effectLst>
                  <a:outerShdw sx="0" sy="0">
                    <a:srgbClr val="000000"/>
                  </a:outerShdw>
                </a:effectLst>
              </a:rPr>
              <a:t>Kommunikasie kan plaasvind tussen gelykes (jou kollegas of vriende), of dit kan ‘n vlak op of ‘n vlak af wees (jou bestuurder, of die mense wie jy bestuur)</a:t>
            </a:r>
          </a:p>
          <a:p>
            <a:pPr marL="0" lvl="0" indent="0" fontAlgn="base">
              <a:buNone/>
            </a:pPr>
            <a:endParaRPr lang="en-ZA" dirty="0">
              <a:effectLst>
                <a:outerShdw sx="0" sy="0">
                  <a:srgbClr val="000000"/>
                </a:outerShdw>
              </a:effectLst>
            </a:endParaRPr>
          </a:p>
          <a:p>
            <a:pPr lvl="0" fontAlgn="base"/>
            <a:r>
              <a:rPr lang="af-ZA" dirty="0">
                <a:effectLst>
                  <a:outerShdw sx="0" sy="0">
                    <a:srgbClr val="000000"/>
                  </a:outerShdw>
                </a:effectLst>
              </a:rPr>
              <a:t>Wanneer jy met mense kommunikeer is dit belangrik om klem te lê op die belangrikste woorde – sleutelwoorde – sodat die luisteraar maklik kan hoor wat belangrik is</a:t>
            </a:r>
          </a:p>
          <a:p>
            <a:pPr marL="0" lvl="0" indent="0" fontAlgn="base">
              <a:buNone/>
            </a:pP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28169548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Basiese Reëls vir Kommunikasie tussen Mense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pPr lvl="0" fontAlgn="base"/>
            <a:r>
              <a:rPr lang="af-ZA" dirty="0">
                <a:effectLst>
                  <a:outerShdw sx="0" sy="0">
                    <a:srgbClr val="000000"/>
                  </a:outerShdw>
                </a:effectLst>
              </a:rPr>
              <a:t>Moet nooit te vinnig praat nie; spasieër jou woorde, en lê klem op belangrike punte om seker te maak dat jou luisteraar jou kan volg</a:t>
            </a:r>
          </a:p>
          <a:p>
            <a:pPr marL="0" lvl="0" indent="0" fontAlgn="base">
              <a:buNone/>
            </a:pPr>
            <a:endParaRPr lang="en-ZA" dirty="0">
              <a:effectLst>
                <a:outerShdw sx="0" sy="0">
                  <a:srgbClr val="000000"/>
                </a:outerShdw>
              </a:effectLst>
            </a:endParaRPr>
          </a:p>
          <a:p>
            <a:pPr lvl="0" fontAlgn="base"/>
            <a:r>
              <a:rPr lang="af-ZA" dirty="0">
                <a:effectLst>
                  <a:outerShdw sx="0" sy="0">
                    <a:srgbClr val="000000"/>
                  </a:outerShdw>
                </a:effectLst>
              </a:rPr>
              <a:t>Moenie te hard of te sag praat nie – ‘n te harde stem kan jou luisteraars se ore seermaak en hulle gaan bloot ophou luister; wanneer jy te sag praat kan mense jou nie behoorlik hoor nie, en belangrike inligting gaan so verlore</a:t>
            </a:r>
          </a:p>
          <a:p>
            <a:pPr marL="0" lvl="0" indent="0" fontAlgn="base">
              <a:buNone/>
            </a:pPr>
            <a:endParaRPr lang="en-ZA" dirty="0">
              <a:effectLst>
                <a:outerShdw sx="0" sy="0">
                  <a:srgbClr val="000000"/>
                </a:outerShdw>
              </a:effectLst>
            </a:endParaRPr>
          </a:p>
          <a:p>
            <a:pPr lvl="0" fontAlgn="base"/>
            <a:r>
              <a:rPr lang="af-ZA" dirty="0">
                <a:effectLst>
                  <a:outerShdw sx="0" sy="0">
                    <a:srgbClr val="000000"/>
                  </a:outerShdw>
                </a:effectLst>
              </a:rPr>
              <a:t>Maak seker dat jy nie die heel tyd net op een toon praat nie, aangesien dit geweldig vervelig is</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15654932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Lyftaal</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nl-NL" dirty="0"/>
              <a:t> </a:t>
            </a:r>
          </a:p>
          <a:p>
            <a:r>
              <a:rPr lang="nl-NL" dirty="0"/>
              <a:t>Soos gesien in 3.1 is 55% persent van alle kommunikasie nie-verbaal, dit beteken kommunikasie waarin geen woorde gebruik is nie. Van hierdie is lyftaal die belangrikste. Dit is die manier waarop jy jou liggaam gebruik terwyl jy met mense kommunikeer.</a:t>
            </a:r>
          </a:p>
          <a:p>
            <a:endParaRPr lang="nl-NL" dirty="0"/>
          </a:p>
          <a:p>
            <a:r>
              <a:rPr lang="nl-NL" dirty="0"/>
              <a:t>Goeie liggaamstaal beteken dat jou bewegings en postuur (die manier waarop jy jou liggaam gebruik) aangenaam en nie stokkerig of rukkerig voorkom nie. Gladde bewegings en ‘n minimum handbewegings stel die luisteraars op hulle gemak en laat hulle toe om te fokus op wat jy sê. ‘n Geboë postuur, opgetrekte skouers en rukkerige bewegings sal ‘n luisteraar ongemaklik maak, en dit mag self beteken dat hy/sy jou gaan probeer vermy.</a:t>
            </a:r>
          </a:p>
          <a:p>
            <a:pPr marL="0" indent="0">
              <a:buNone/>
            </a:pPr>
            <a:r>
              <a:rPr lang="nl-NL" dirty="0"/>
              <a:t> </a:t>
            </a:r>
          </a:p>
          <a:p>
            <a:pPr marL="0" indent="0">
              <a:buNone/>
            </a:pPr>
            <a:endParaRPr lang="en-ZA" dirty="0"/>
          </a:p>
        </p:txBody>
      </p:sp>
    </p:spTree>
    <p:extLst>
      <p:ext uri="{BB962C8B-B14F-4D97-AF65-F5344CB8AC3E}">
        <p14:creationId xmlns:p14="http://schemas.microsoft.com/office/powerpoint/2010/main" val="33210176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Hindernisse in Verbale Kommunikasie</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p:cNvSpPr>
            <a:spLocks noGrp="1"/>
          </p:cNvSpPr>
          <p:nvPr>
            <p:ph sz="quarter" idx="1"/>
          </p:nvPr>
        </p:nvSpPr>
        <p:spPr/>
        <p:txBody>
          <a:bodyPr>
            <a:normAutofit/>
          </a:bodyPr>
          <a:lstStyle/>
          <a:p>
            <a:pPr marL="0" indent="0">
              <a:buNone/>
            </a:pPr>
            <a:r>
              <a:rPr lang="nl-NL" dirty="0"/>
              <a:t> </a:t>
            </a:r>
          </a:p>
          <a:p>
            <a:r>
              <a:rPr lang="af-ZA" dirty="0"/>
              <a:t>Daar is baie dinge wat kan veroorsaak dat mense nie effektief met mekaar kommunikeer nie, en dit word hindernisse vir kommunikasie genoem. Sommige van hierdie hindernisse is vanselfsprekend en kan maklik vermy of uit die weg geruim word.</a:t>
            </a:r>
            <a:endParaRPr lang="en-ZA" dirty="0"/>
          </a:p>
          <a:p>
            <a:pPr marL="0" indent="0">
              <a:buNone/>
            </a:pPr>
            <a:endParaRPr lang="en-ZA" dirty="0"/>
          </a:p>
          <a:p>
            <a:r>
              <a:rPr lang="af-ZA" dirty="0"/>
              <a:t>Daar is ander wat nie so maklik is om te eien nie.Hulle is ook gewoonlik die moeilikste om op te los want, aangesien mense dikwels gladnie daaraan dink nie, verstaan hulle dit ook nie.</a:t>
            </a:r>
            <a:endParaRPr lang="en-ZA" dirty="0"/>
          </a:p>
          <a:p>
            <a:pPr marL="0" indent="0">
              <a:buNone/>
            </a:pPr>
            <a:endParaRPr lang="en-ZA" dirty="0"/>
          </a:p>
        </p:txBody>
      </p:sp>
    </p:spTree>
    <p:extLst>
      <p:ext uri="{BB962C8B-B14F-4D97-AF65-F5344CB8AC3E}">
        <p14:creationId xmlns:p14="http://schemas.microsoft.com/office/powerpoint/2010/main" val="17232617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Hindernisse in Verbale Kommunikasie</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nl-NL" dirty="0"/>
              <a:t> </a:t>
            </a:r>
          </a:p>
          <a:p>
            <a:pPr marL="0" indent="0">
              <a:buNone/>
            </a:pPr>
            <a:r>
              <a:rPr lang="af-ZA" b="1" dirty="0"/>
              <a:t>Verwringing in die Stuur en Ontvang van Boodskappe</a:t>
            </a:r>
            <a:endParaRPr lang="en-ZA" b="1" dirty="0"/>
          </a:p>
          <a:p>
            <a:pPr marL="0" indent="0">
              <a:buNone/>
            </a:pPr>
            <a:r>
              <a:rPr lang="af-ZA" dirty="0"/>
              <a:t> </a:t>
            </a:r>
            <a:endParaRPr lang="en-ZA" dirty="0"/>
          </a:p>
          <a:p>
            <a:r>
              <a:rPr lang="af-ZA" dirty="0"/>
              <a:t>Dit wil soms voorkom of die pad tussen die persoon wat die boodskap stuur en die ontvanger ‘n reguit pad is, maar dit is gewoonlik nie so nie. Verwringing van die boodskap kan voorkom wanneer die boodskap gestuur word, maar ook wanneer die boodskap ontvang word.</a:t>
            </a:r>
            <a:endParaRPr lang="en-ZA" dirty="0"/>
          </a:p>
          <a:p>
            <a:pPr marL="0" indent="0">
              <a:buNone/>
            </a:pPr>
            <a:br>
              <a:rPr lang="af-ZA" dirty="0"/>
            </a:br>
            <a:r>
              <a:rPr lang="af-ZA" dirty="0"/>
              <a:t> </a:t>
            </a:r>
            <a:endParaRPr lang="en-ZA" dirty="0"/>
          </a:p>
          <a:p>
            <a:pPr marL="0" indent="0">
              <a:buNone/>
            </a:pPr>
            <a:r>
              <a:rPr lang="af-ZA" b="1" dirty="0"/>
              <a:t>Omdat kommunikasie dikwels gladnie perfek is nie, is dit belangrik om te leer om</a:t>
            </a:r>
            <a:endParaRPr lang="en-ZA" b="1" dirty="0"/>
          </a:p>
          <a:p>
            <a:pPr lvl="0" fontAlgn="base"/>
            <a:r>
              <a:rPr lang="af-ZA" dirty="0">
                <a:effectLst>
                  <a:outerShdw sx="0" sy="0">
                    <a:srgbClr val="000000"/>
                  </a:outerShdw>
                </a:effectLst>
              </a:rPr>
              <a:t>beter te luister</a:t>
            </a:r>
            <a:endParaRPr lang="en-ZA" dirty="0">
              <a:effectLst>
                <a:outerShdw sx="0" sy="0">
                  <a:srgbClr val="000000"/>
                </a:outerShdw>
              </a:effectLst>
            </a:endParaRPr>
          </a:p>
          <a:p>
            <a:pPr lvl="0" fontAlgn="base"/>
            <a:r>
              <a:rPr lang="af-ZA" dirty="0">
                <a:effectLst>
                  <a:outerShdw sx="0" sy="0">
                    <a:srgbClr val="000000"/>
                  </a:outerShdw>
                </a:effectLst>
              </a:rPr>
              <a:t>duideliker te praat</a:t>
            </a:r>
            <a:endParaRPr lang="en-ZA" dirty="0">
              <a:effectLst>
                <a:outerShdw sx="0" sy="0">
                  <a:srgbClr val="000000"/>
                </a:outerShdw>
              </a:effectLst>
            </a:endParaRPr>
          </a:p>
          <a:p>
            <a:pPr lvl="0" fontAlgn="base"/>
            <a:r>
              <a:rPr lang="af-ZA" dirty="0">
                <a:effectLst>
                  <a:outerShdw sx="0" sy="0">
                    <a:srgbClr val="000000"/>
                  </a:outerShdw>
                </a:effectLst>
              </a:rPr>
              <a:t>seker te maak dat die stuurder die boodskap reg afgelewer het</a:t>
            </a:r>
            <a:endParaRPr lang="en-ZA" dirty="0">
              <a:effectLst>
                <a:outerShdw sx="0" sy="0">
                  <a:srgbClr val="000000"/>
                </a:outerShdw>
              </a:effectLst>
            </a:endParaRPr>
          </a:p>
          <a:p>
            <a:pPr lvl="0" fontAlgn="base"/>
            <a:r>
              <a:rPr lang="af-ZA" dirty="0">
                <a:effectLst>
                  <a:outerShdw sx="0" sy="0">
                    <a:srgbClr val="000000"/>
                  </a:outerShdw>
                </a:effectLst>
              </a:rPr>
              <a:t>seker te maak dat die ontvanger die boodskap reg verstaan het</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49351694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Hoe om te Kommunikeer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af-ZA" b="1" dirty="0"/>
              <a:t>Wanneer jy met mense kommunikeer, inligting deurgee of instruksies gee, is die volgende aspekte baie belangrik:</a:t>
            </a:r>
          </a:p>
          <a:p>
            <a:pPr marL="0" indent="0">
              <a:buNone/>
            </a:pPr>
            <a:endParaRPr lang="en-ZA" b="1" dirty="0"/>
          </a:p>
          <a:p>
            <a:pPr lvl="0" fontAlgn="base"/>
            <a:r>
              <a:rPr lang="af-ZA" dirty="0">
                <a:effectLst>
                  <a:outerShdw sx="0" sy="0">
                    <a:srgbClr val="000000"/>
                  </a:outerShdw>
                </a:effectLst>
              </a:rPr>
              <a:t>Daar is ‘n spesifieke doel en boodskap in jou kommunikasie – wees geesdriftig daaroor, en maak seker dat jy die mense wat die boodskap ontvang inspireer</a:t>
            </a:r>
            <a:endParaRPr lang="en-ZA" dirty="0">
              <a:effectLst>
                <a:outerShdw sx="0" sy="0">
                  <a:srgbClr val="000000"/>
                </a:outerShdw>
              </a:effectLst>
            </a:endParaRPr>
          </a:p>
          <a:p>
            <a:pPr lvl="0" fontAlgn="base"/>
            <a:r>
              <a:rPr lang="af-ZA" dirty="0">
                <a:effectLst>
                  <a:outerShdw sx="0" sy="0">
                    <a:srgbClr val="000000"/>
                  </a:outerShdw>
                </a:effectLst>
              </a:rPr>
              <a:t>Gebruik duidelike en eenvoudige taal</a:t>
            </a:r>
            <a:endParaRPr lang="en-ZA" dirty="0">
              <a:effectLst>
                <a:outerShdw sx="0" sy="0">
                  <a:srgbClr val="000000"/>
                </a:outerShdw>
              </a:effectLst>
            </a:endParaRPr>
          </a:p>
          <a:p>
            <a:pPr lvl="0" fontAlgn="base"/>
            <a:r>
              <a:rPr lang="af-ZA" dirty="0">
                <a:effectLst>
                  <a:outerShdw sx="0" sy="0">
                    <a:srgbClr val="000000"/>
                  </a:outerShdw>
                </a:effectLst>
              </a:rPr>
              <a:t>Poog altyd om dit kort, lewendig en vol aksie te hou</a:t>
            </a:r>
            <a:endParaRPr lang="en-ZA" dirty="0">
              <a:effectLst>
                <a:outerShdw sx="0" sy="0">
                  <a:srgbClr val="000000"/>
                </a:outerShdw>
              </a:effectLst>
            </a:endParaRPr>
          </a:p>
          <a:p>
            <a:pPr lvl="0" fontAlgn="base"/>
            <a:r>
              <a:rPr lang="af-ZA" dirty="0">
                <a:effectLst>
                  <a:outerShdw sx="0" sy="0">
                    <a:srgbClr val="000000"/>
                  </a:outerShdw>
                </a:effectLst>
              </a:rPr>
              <a:t>Maak seker dat daar duidelike pouses tussen die punte is</a:t>
            </a:r>
            <a:endParaRPr lang="en-ZA" dirty="0">
              <a:effectLst>
                <a:outerShdw sx="0" sy="0">
                  <a:srgbClr val="000000"/>
                </a:outerShdw>
              </a:effectLst>
            </a:endParaRPr>
          </a:p>
          <a:p>
            <a:pPr lvl="0" fontAlgn="base"/>
            <a:r>
              <a:rPr lang="af-ZA" dirty="0">
                <a:effectLst>
                  <a:outerShdw sx="0" sy="0">
                    <a:srgbClr val="000000"/>
                  </a:outerShdw>
                </a:effectLst>
              </a:rPr>
              <a:t>Maak seker dat die boodskap reg verstaan is</a:t>
            </a:r>
            <a:endParaRPr lang="en-ZA" dirty="0">
              <a:effectLst>
                <a:outerShdw sx="0" sy="0">
                  <a:srgbClr val="000000"/>
                </a:outerShdw>
              </a:effectLst>
            </a:endParaRPr>
          </a:p>
          <a:p>
            <a:pPr lvl="0" fontAlgn="base"/>
            <a:r>
              <a:rPr lang="af-ZA" dirty="0">
                <a:effectLst>
                  <a:outerShdw sx="0" sy="0">
                    <a:srgbClr val="000000"/>
                  </a:outerShdw>
                </a:effectLst>
              </a:rPr>
              <a:t>Gaan deurentyd jou notas na om seker te maak dat jy geen belangrike punte uitgelaat het nie</a:t>
            </a:r>
            <a:endParaRPr lang="en-ZA" dirty="0">
              <a:effectLst>
                <a:outerShdw sx="0" sy="0">
                  <a:srgbClr val="000000"/>
                </a:outerShdw>
              </a:effectLst>
            </a:endParaRPr>
          </a:p>
          <a:p>
            <a:pPr lvl="0" fontAlgn="base"/>
            <a:r>
              <a:rPr lang="af-ZA" dirty="0">
                <a:effectLst>
                  <a:outerShdw sx="0" sy="0">
                    <a:srgbClr val="000000"/>
                  </a:outerShdw>
                </a:effectLst>
              </a:rPr>
              <a:t>Som op deur weer deur die belangrikste punte te gaan; as jy ‘n mondelingse aanbieding doen kan jy die opsomming in geskrewe formaat uitgee</a:t>
            </a:r>
            <a:endParaRPr lang="en-ZA" dirty="0">
              <a:effectLst>
                <a:outerShdw sx="0" sy="0">
                  <a:srgbClr val="000000"/>
                </a:outerShdw>
              </a:effectLst>
            </a:endParaRPr>
          </a:p>
          <a:p>
            <a:pPr lvl="0" fontAlgn="base"/>
            <a:r>
              <a:rPr lang="af-ZA" dirty="0">
                <a:effectLst>
                  <a:outerShdw sx="0" sy="0">
                    <a:srgbClr val="000000"/>
                  </a:outerShdw>
                </a:effectLst>
              </a:rPr>
              <a:t>Konsentreer. Dink en berei goed voor, en moenie foute maak nie</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035603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Hoe om te Kommunikeer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4" name="Content Placeholder 3"/>
          <p:cNvSpPr>
            <a:spLocks noGrp="1"/>
          </p:cNvSpPr>
          <p:nvPr>
            <p:ph sz="quarter" idx="1"/>
          </p:nvPr>
        </p:nvSpPr>
        <p:spPr>
          <a:xfrm>
            <a:off x="467544" y="1413296"/>
            <a:ext cx="8219256" cy="4972990"/>
          </a:xfrm>
        </p:spPr>
        <p:txBody>
          <a:bodyPr>
            <a:normAutofit fontScale="77500" lnSpcReduction="20000"/>
          </a:bodyPr>
          <a:lstStyle/>
          <a:p>
            <a:pPr marL="0" indent="0">
              <a:buNone/>
            </a:pPr>
            <a:r>
              <a:rPr lang="af-ZA" b="1" dirty="0"/>
              <a:t>Beplanning van Kommunikasie</a:t>
            </a:r>
            <a:endParaRPr lang="en-ZA" b="1" dirty="0"/>
          </a:p>
          <a:p>
            <a:pPr marL="0" indent="0">
              <a:buNone/>
            </a:pPr>
            <a:endParaRPr lang="en-ZA" dirty="0"/>
          </a:p>
          <a:p>
            <a:pPr marL="0" indent="0">
              <a:buNone/>
            </a:pPr>
            <a:r>
              <a:rPr lang="af-ZA" dirty="0"/>
              <a:t>Alle formele verbale kommunikasievorme, soos aanbiedings, vergaderings, lesings, ens. moet versigtig beplan word, verkieslik in geskrewe vorm. </a:t>
            </a:r>
          </a:p>
          <a:p>
            <a:pPr marL="0" indent="0">
              <a:buNone/>
            </a:pPr>
            <a:endParaRPr lang="af-ZA" b="1" dirty="0"/>
          </a:p>
          <a:p>
            <a:pPr marL="0" indent="0">
              <a:buNone/>
            </a:pPr>
            <a:r>
              <a:rPr lang="af-ZA" b="1" dirty="0"/>
              <a:t>Wanneer jy die beplanning doen, hou die volgende in gedagte:</a:t>
            </a:r>
          </a:p>
          <a:p>
            <a:pPr marL="0" indent="0">
              <a:buNone/>
            </a:pPr>
            <a:endParaRPr lang="en-ZA" b="1" dirty="0"/>
          </a:p>
          <a:p>
            <a:pPr lvl="0" fontAlgn="base"/>
            <a:r>
              <a:rPr lang="af-ZA" dirty="0">
                <a:effectLst>
                  <a:outerShdw sx="0" sy="0">
                    <a:srgbClr val="000000"/>
                  </a:outerShdw>
                </a:effectLst>
              </a:rPr>
              <a:t>Daar mag ‘n spesifieke tydsbeperking wees – maak seker dat jy nie die toegelate tyd oorskry nie</a:t>
            </a:r>
            <a:endParaRPr lang="en-ZA" dirty="0">
              <a:effectLst>
                <a:outerShdw sx="0" sy="0">
                  <a:srgbClr val="000000"/>
                </a:outerShdw>
              </a:effectLst>
            </a:endParaRPr>
          </a:p>
          <a:p>
            <a:pPr lvl="0" fontAlgn="base"/>
            <a:r>
              <a:rPr lang="af-ZA" dirty="0">
                <a:effectLst>
                  <a:outerShdw sx="0" sy="0">
                    <a:srgbClr val="000000"/>
                  </a:outerShdw>
                </a:effectLst>
              </a:rPr>
              <a:t>Maak seker dat jou beplanning genoeg detail bevat om alle belangrike aspekte te dek, en dat al die detail volledig is met geen informasie wat kort nie</a:t>
            </a:r>
            <a:endParaRPr lang="en-ZA" dirty="0">
              <a:effectLst>
                <a:outerShdw sx="0" sy="0">
                  <a:srgbClr val="000000"/>
                </a:outerShdw>
              </a:effectLst>
            </a:endParaRPr>
          </a:p>
          <a:p>
            <a:pPr lvl="0" fontAlgn="base"/>
            <a:r>
              <a:rPr lang="af-ZA" dirty="0">
                <a:effectLst>
                  <a:outerShdw sx="0" sy="0">
                    <a:srgbClr val="000000"/>
                  </a:outerShdw>
                </a:effectLst>
              </a:rPr>
              <a:t>Maak ‘n opsomming van jou beplanning in die vorm van kort notas of wenkkaartjies wat jy dan kan gebruik gedurende jou aanbieding, wanneer jy mense toespreek of gedurende ‘n vergadering</a:t>
            </a:r>
            <a:endParaRPr lang="en-ZA" dirty="0">
              <a:effectLst>
                <a:outerShdw sx="0" sy="0">
                  <a:srgbClr val="000000"/>
                </a:outerShdw>
              </a:effectLst>
            </a:endParaRPr>
          </a:p>
          <a:p>
            <a:pPr lvl="0" fontAlgn="base"/>
            <a:r>
              <a:rPr lang="af-ZA" dirty="0">
                <a:effectLst>
                  <a:outerShdw sx="0" sy="0">
                    <a:srgbClr val="000000"/>
                  </a:outerShdw>
                </a:effectLst>
              </a:rPr>
              <a:t>Dis dikwels baie goed om visuele hulpmiddels, soos Powerpoint of videosnitte, muurkaarte, plakkate, uitdeelstukke ens. te gebruik om jou aanbieding te verbeter – dit sal ook help om die aandag van jou gehoor te behou</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4083943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Hoe om te Kommunikeer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p:cNvSpPr>
            <a:spLocks noGrp="1"/>
          </p:cNvSpPr>
          <p:nvPr>
            <p:ph sz="quarter" idx="1"/>
          </p:nvPr>
        </p:nvSpPr>
        <p:spPr>
          <a:xfrm>
            <a:off x="467544" y="1413296"/>
            <a:ext cx="8219256" cy="4972990"/>
          </a:xfrm>
        </p:spPr>
        <p:txBody>
          <a:bodyPr>
            <a:normAutofit/>
          </a:bodyPr>
          <a:lstStyle/>
          <a:p>
            <a:pPr marL="0" indent="0">
              <a:buNone/>
            </a:pPr>
            <a:endParaRPr lang="en-ZA" dirty="0"/>
          </a:p>
          <a:p>
            <a:pPr marL="0" indent="0">
              <a:buNone/>
            </a:pPr>
            <a:endParaRPr lang="en-ZA" dirty="0"/>
          </a:p>
        </p:txBody>
      </p:sp>
      <p:sp>
        <p:nvSpPr>
          <p:cNvPr id="11" name="Rectangle 10"/>
          <p:cNvSpPr/>
          <p:nvPr/>
        </p:nvSpPr>
        <p:spPr>
          <a:xfrm>
            <a:off x="603504" y="1032532"/>
            <a:ext cx="7814782" cy="5324535"/>
          </a:xfrm>
          <a:prstGeom prst="rect">
            <a:avLst/>
          </a:prstGeom>
        </p:spPr>
        <p:txBody>
          <a:bodyPr wrap="square">
            <a:spAutoFit/>
          </a:bodyPr>
          <a:lstStyle/>
          <a:p>
            <a:r>
              <a:rPr lang="nl-NL" sz="2000" b="1" dirty="0"/>
              <a:t>Tydens Kommunikasie</a:t>
            </a:r>
          </a:p>
          <a:p>
            <a:r>
              <a:rPr lang="nl-NL" sz="2000" dirty="0"/>
              <a:t>	 </a:t>
            </a:r>
          </a:p>
          <a:p>
            <a:r>
              <a:rPr lang="nl-NL" sz="2000" dirty="0"/>
              <a:t>•Reageer op alle navrae of vrae so gou moontlik sodat jou gehoor voel dat jy hulle waardeer en na hulle luister</a:t>
            </a:r>
          </a:p>
          <a:p>
            <a:endParaRPr lang="nl-NL" sz="2000" dirty="0"/>
          </a:p>
          <a:p>
            <a:r>
              <a:rPr lang="nl-NL" sz="2000" dirty="0"/>
              <a:t>•Herhaal belangrike inligting om seker te maak dat dit inslag by die gehoor vind – en maak ook seker dat jy die belangrike inligting aan die einde van die sessie ook opsom as deel van jou afsluiting</a:t>
            </a:r>
          </a:p>
          <a:p>
            <a:endParaRPr lang="nl-NL" sz="2000" dirty="0"/>
          </a:p>
          <a:p>
            <a:r>
              <a:rPr lang="nl-NL" sz="2000" dirty="0"/>
              <a:t>•Vra vir die gehoor vrae om seker te maak dat hulle jou goed verstaan het, en herbewoord sommige van die belangrike punte om seker te maak dat wat jy gesê het reg verstaan is</a:t>
            </a:r>
          </a:p>
          <a:p>
            <a:endParaRPr lang="nl-NL" sz="2000" dirty="0"/>
          </a:p>
          <a:p>
            <a:r>
              <a:rPr lang="nl-NL" sz="2000" dirty="0"/>
              <a:t>•Hou tred met tyd gedurende jou aanbieding – moet nie die toegelate tyd oorskry nie, moenie te stadig of vinnig praat nie, maak pouses na belangrike punte om seker te maak die gehoor kan hoor dat dit belangrik is</a:t>
            </a:r>
          </a:p>
        </p:txBody>
      </p:sp>
    </p:spTree>
    <p:extLst>
      <p:ext uri="{BB962C8B-B14F-4D97-AF65-F5344CB8AC3E}">
        <p14:creationId xmlns:p14="http://schemas.microsoft.com/office/powerpoint/2010/main" val="240053475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Hoe om te Kommunikeer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4" name="Content Placeholder 3"/>
          <p:cNvSpPr>
            <a:spLocks noGrp="1"/>
          </p:cNvSpPr>
          <p:nvPr>
            <p:ph sz="quarter" idx="1"/>
          </p:nvPr>
        </p:nvSpPr>
        <p:spPr>
          <a:xfrm>
            <a:off x="467544" y="1413296"/>
            <a:ext cx="8219256" cy="4972990"/>
          </a:xfrm>
        </p:spPr>
        <p:txBody>
          <a:bodyPr>
            <a:normAutofit/>
          </a:bodyPr>
          <a:lstStyle/>
          <a:p>
            <a:pPr marL="0" indent="0">
              <a:buNone/>
            </a:pPr>
            <a:endParaRPr lang="en-ZA" dirty="0"/>
          </a:p>
          <a:p>
            <a:pPr marL="0" indent="0">
              <a:buNone/>
            </a:pPr>
            <a:endParaRPr lang="en-ZA" dirty="0"/>
          </a:p>
        </p:txBody>
      </p:sp>
      <p:sp>
        <p:nvSpPr>
          <p:cNvPr id="11" name="Rectangle 10"/>
          <p:cNvSpPr/>
          <p:nvPr/>
        </p:nvSpPr>
        <p:spPr>
          <a:xfrm>
            <a:off x="603504" y="1032532"/>
            <a:ext cx="7814782" cy="3170099"/>
          </a:xfrm>
          <a:prstGeom prst="rect">
            <a:avLst/>
          </a:prstGeom>
        </p:spPr>
        <p:txBody>
          <a:bodyPr wrap="square">
            <a:spAutoFit/>
          </a:bodyPr>
          <a:lstStyle/>
          <a:p>
            <a:pPr marL="342900" lvl="0" indent="-342900" fontAlgn="base">
              <a:buFont typeface="Arial" panose="020B0604020202020204" pitchFamily="34" charset="0"/>
              <a:buChar char="•"/>
            </a:pPr>
            <a:r>
              <a:rPr lang="af-ZA" sz="2000" dirty="0">
                <a:effectLst>
                  <a:outerShdw sx="0" sy="0">
                    <a:srgbClr val="000000"/>
                  </a:outerShdw>
                </a:effectLst>
              </a:rPr>
              <a:t>Dit is belangrik om jou gehoor goed dop te hou gedurende jou aanbieding. Kyk uit vir tekens dat jy hulle konsentrasie verloor het – ‘n verveelde uitdrukking, gevroetel met hande of penne, gehoorlede wat vaak of slaperig voorkom, of ander tekens dat hulle nie meer luister nie. </a:t>
            </a:r>
          </a:p>
          <a:p>
            <a:pPr marL="342900" lvl="0" indent="-342900" fontAlgn="base">
              <a:buFont typeface="Arial" panose="020B0604020202020204" pitchFamily="34" charset="0"/>
              <a:buChar char="•"/>
            </a:pPr>
            <a:endParaRPr lang="af-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As dit gebeur moet jy een of ander strategie gebruik om hulle aandag weer te verkry – hou op praat, praat harder of sagter, stadiger of vinniger, vertel ‘n grap, vra hulle om vir ‘n paar minute op te staan – enigiets om hulle aandag weer te verkry.</a:t>
            </a:r>
            <a:endParaRPr lang="en-ZA" sz="2000" dirty="0">
              <a:effectLst>
                <a:outerShdw sx="0" sy="0">
                  <a:srgbClr val="000000"/>
                </a:outerShdw>
              </a:effectLst>
            </a:endParaRPr>
          </a:p>
        </p:txBody>
      </p:sp>
    </p:spTree>
    <p:extLst>
      <p:ext uri="{BB962C8B-B14F-4D97-AF65-F5344CB8AC3E}">
        <p14:creationId xmlns:p14="http://schemas.microsoft.com/office/powerpoint/2010/main" val="102844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Funskioneer in ‘n Span</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p:cNvSpPr>
            <a:spLocks noGrp="1"/>
          </p:cNvSpPr>
          <p:nvPr>
            <p:ph sz="quarter" idx="1"/>
          </p:nvPr>
        </p:nvSpPr>
        <p:spPr>
          <a:xfrm>
            <a:off x="467544" y="1413296"/>
            <a:ext cx="8219256" cy="4972990"/>
          </a:xfrm>
        </p:spPr>
        <p:txBody>
          <a:bodyPr>
            <a:normAutofit/>
          </a:bodyPr>
          <a:lstStyle/>
          <a:p>
            <a:pPr marL="0" indent="0">
              <a:buNone/>
            </a:pPr>
            <a:endParaRPr lang="en-ZA" dirty="0"/>
          </a:p>
          <a:p>
            <a:pPr marL="0" indent="0">
              <a:buNone/>
            </a:pPr>
            <a:endParaRPr lang="en-ZA" dirty="0"/>
          </a:p>
        </p:txBody>
      </p:sp>
      <p:sp>
        <p:nvSpPr>
          <p:cNvPr id="11" name="Rectangle 10"/>
          <p:cNvSpPr/>
          <p:nvPr/>
        </p:nvSpPr>
        <p:spPr>
          <a:xfrm>
            <a:off x="603504" y="1032532"/>
            <a:ext cx="7814782" cy="5324535"/>
          </a:xfrm>
          <a:prstGeom prst="rect">
            <a:avLst/>
          </a:prstGeom>
        </p:spPr>
        <p:txBody>
          <a:bodyPr wrap="square">
            <a:spAutoFit/>
          </a:bodyPr>
          <a:lstStyle/>
          <a:p>
            <a:r>
              <a:rPr lang="af-ZA" sz="2000" dirty="0"/>
              <a:t> </a:t>
            </a:r>
            <a:endParaRPr lang="en-ZA" sz="2000" dirty="0"/>
          </a:p>
          <a:p>
            <a:pPr marL="342900" indent="-342900">
              <a:buFont typeface="Arial" panose="020B0604020202020204" pitchFamily="34" charset="0"/>
              <a:buChar char="•"/>
            </a:pPr>
            <a:r>
              <a:rPr lang="af-ZA" sz="2000" dirty="0"/>
              <a:t>‘n Span is ‘n groep mense wat mekaar nodig het ten einde ‘n doel te bereik. Dit is ‘n samewerkende struktuur. Om aan ‘n span te behoort beteken samehorigheid, toegewydheid en motivering.</a:t>
            </a:r>
            <a:endParaRPr lang="en-ZA" sz="2000" dirty="0"/>
          </a:p>
          <a:p>
            <a:pPr marL="342900" indent="-342900">
              <a:buFont typeface="Arial" panose="020B0604020202020204" pitchFamily="34" charset="0"/>
              <a:buChar char="•"/>
            </a:pPr>
            <a:r>
              <a:rPr lang="af-ZA" sz="2000" dirty="0"/>
              <a:t> </a:t>
            </a:r>
            <a:endParaRPr lang="en-ZA" sz="2000" dirty="0"/>
          </a:p>
          <a:p>
            <a:pPr marL="342900" indent="-342900">
              <a:buFont typeface="Arial" panose="020B0604020202020204" pitchFamily="34" charset="0"/>
              <a:buChar char="•"/>
            </a:pPr>
            <a:r>
              <a:rPr lang="af-ZA" sz="2000" dirty="0"/>
              <a:t>Daar is baie soorte spanne – sportspanne, werkspanne, projekspanne en spanne wat saam leer en studeer.</a:t>
            </a:r>
          </a:p>
          <a:p>
            <a:pPr marL="342900" indent="-342900">
              <a:buFont typeface="Arial" panose="020B0604020202020204" pitchFamily="34" charset="0"/>
              <a:buChar char="•"/>
            </a:pPr>
            <a:endParaRPr lang="af-ZA" sz="2000" dirty="0"/>
          </a:p>
          <a:p>
            <a:r>
              <a:rPr lang="af-ZA" sz="2000" b="1" u="sng" dirty="0"/>
              <a:t>Groep-Intelligensie</a:t>
            </a:r>
            <a:endParaRPr lang="en-ZA" sz="2000" b="1" u="sng" dirty="0"/>
          </a:p>
          <a:p>
            <a:r>
              <a:rPr lang="af-ZA" sz="2000" dirty="0"/>
              <a:t> </a:t>
            </a:r>
            <a:endParaRPr lang="en-ZA" sz="2000" dirty="0"/>
          </a:p>
          <a:p>
            <a:r>
              <a:rPr lang="af-ZA" sz="2000" dirty="0"/>
              <a:t>‘n Span is ‘n vorm van groepsintelligensie. Probleme is dikwels so ingewikkeld dat dit nie deur individue opgelos kan word nie. ‘n Span individue met verskillende vaardighede en ondervinding kan saam leer – en word sodoende ‘n “leerorganisme”, ‘n groep-intelligensie.</a:t>
            </a:r>
            <a:endParaRPr lang="en-ZA" sz="2000" dirty="0"/>
          </a:p>
          <a:p>
            <a:endParaRPr lang="en-ZA" sz="2000" dirty="0"/>
          </a:p>
          <a:p>
            <a:br>
              <a:rPr lang="af-ZA" sz="2000" dirty="0"/>
            </a:br>
            <a:endParaRPr lang="en-ZA" sz="2000" dirty="0">
              <a:effectLst>
                <a:outerShdw sx="0" sy="0">
                  <a:srgbClr val="000000"/>
                </a:outerShdw>
              </a:effectLst>
            </a:endParaRPr>
          </a:p>
        </p:txBody>
      </p:sp>
    </p:spTree>
    <p:extLst>
      <p:ext uri="{BB962C8B-B14F-4D97-AF65-F5344CB8AC3E}">
        <p14:creationId xmlns:p14="http://schemas.microsoft.com/office/powerpoint/2010/main" val="240519439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Onderskeidingsfaktore in ‘n Span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4" name="Content Placeholder 3"/>
          <p:cNvSpPr>
            <a:spLocks noGrp="1"/>
          </p:cNvSpPr>
          <p:nvPr>
            <p:ph sz="quarter" idx="1"/>
          </p:nvPr>
        </p:nvSpPr>
        <p:spPr/>
        <p:txBody>
          <a:bodyPr/>
          <a:lstStyle/>
          <a:p>
            <a:pPr marL="0" indent="0">
              <a:buNone/>
            </a:pPr>
            <a:r>
              <a:rPr lang="af-ZA" b="1" dirty="0"/>
              <a:t>Daar is verskeie onderskeidingsfaktore in ‘n span. Die volgende is ‘n paar van die belangrikste:</a:t>
            </a:r>
            <a:endParaRPr lang="en-ZA" b="1" dirty="0"/>
          </a:p>
          <a:p>
            <a:pPr marL="0" indent="0">
              <a:buNone/>
            </a:pPr>
            <a:endParaRPr lang="en-ZA"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180531635"/>
              </p:ext>
            </p:extLst>
          </p:nvPr>
        </p:nvGraphicFramePr>
        <p:xfrm>
          <a:off x="374904" y="2491921"/>
          <a:ext cx="8449782" cy="3744727"/>
        </p:xfrm>
        <a:graphic>
          <a:graphicData uri="http://schemas.openxmlformats.org/drawingml/2006/table">
            <a:tbl>
              <a:tblPr firstRow="1" firstCol="1" bandRow="1">
                <a:tableStyleId>{5C22544A-7EE6-4342-B048-85BDC9FD1C3A}</a:tableStyleId>
              </a:tblPr>
              <a:tblGrid>
                <a:gridCol w="1722985">
                  <a:extLst>
                    <a:ext uri="{9D8B030D-6E8A-4147-A177-3AD203B41FA5}">
                      <a16:colId xmlns:a16="http://schemas.microsoft.com/office/drawing/2014/main" val="20000"/>
                    </a:ext>
                  </a:extLst>
                </a:gridCol>
                <a:gridCol w="6726797">
                  <a:extLst>
                    <a:ext uri="{9D8B030D-6E8A-4147-A177-3AD203B41FA5}">
                      <a16:colId xmlns:a16="http://schemas.microsoft.com/office/drawing/2014/main" val="20001"/>
                    </a:ext>
                  </a:extLst>
                </a:gridCol>
              </a:tblGrid>
              <a:tr h="1157817">
                <a:tc>
                  <a:txBody>
                    <a:bodyPr/>
                    <a:lstStyle/>
                    <a:p>
                      <a:pPr>
                        <a:lnSpc>
                          <a:spcPct val="150000"/>
                        </a:lnSpc>
                        <a:spcAft>
                          <a:spcPts val="0"/>
                        </a:spcAft>
                      </a:pPr>
                      <a:r>
                        <a:rPr lang="af-ZA" sz="1600" dirty="0">
                          <a:solidFill>
                            <a:schemeClr val="tx1"/>
                          </a:solidFill>
                          <a:effectLst/>
                        </a:rPr>
                        <a:t>Doel</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US" sz="1600" b="0" dirty="0">
                          <a:solidFill>
                            <a:schemeClr val="tx1"/>
                          </a:solidFill>
                          <a:effectLst/>
                        </a:rPr>
                        <a:t>Die nodigheid vir ‘n span ontstaan slegs as daar iets gedoen moet word – ‘n spel  of ‘n projek. As daar nie ‘n projek is wat meer as een mens nodig het om te vervul nie, is daar geen nodigheid vir ‘n span nie</a:t>
                      </a:r>
                      <a:r>
                        <a:rPr lang="en-US" sz="1600" dirty="0">
                          <a:solidFill>
                            <a:schemeClr val="tx1"/>
                          </a:solidFill>
                          <a:effectLst/>
                        </a:rPr>
                        <a:t>.</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758110">
                <a:tc>
                  <a:txBody>
                    <a:bodyPr/>
                    <a:lstStyle/>
                    <a:p>
                      <a:pPr>
                        <a:lnSpc>
                          <a:spcPct val="150000"/>
                        </a:lnSpc>
                        <a:spcAft>
                          <a:spcPts val="0"/>
                        </a:spcAft>
                      </a:pPr>
                      <a:r>
                        <a:rPr lang="af-ZA" sz="1600">
                          <a:solidFill>
                            <a:schemeClr val="tx1"/>
                          </a:solidFill>
                          <a:effectLst/>
                        </a:rPr>
                        <a:t>Visie</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US" sz="1600" dirty="0">
                          <a:solidFill>
                            <a:schemeClr val="tx1"/>
                          </a:solidFill>
                          <a:effectLst/>
                        </a:rPr>
                        <a:t>Wat is die visie van die projek waarmee die span besig is? Dit is wat die span sal inspireer as dinge moeilik raak.</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1557523">
                <a:tc>
                  <a:txBody>
                    <a:bodyPr/>
                    <a:lstStyle/>
                    <a:p>
                      <a:pPr>
                        <a:lnSpc>
                          <a:spcPct val="150000"/>
                        </a:lnSpc>
                        <a:spcAft>
                          <a:spcPts val="0"/>
                        </a:spcAft>
                      </a:pPr>
                      <a:r>
                        <a:rPr lang="af-ZA" sz="1600">
                          <a:solidFill>
                            <a:schemeClr val="tx1"/>
                          </a:solidFill>
                          <a:effectLst/>
                        </a:rPr>
                        <a:t>Lidmaatskap</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50000"/>
                        </a:lnSpc>
                        <a:spcAft>
                          <a:spcPts val="0"/>
                        </a:spcAft>
                      </a:pPr>
                      <a:r>
                        <a:rPr lang="en-US" sz="1600" dirty="0">
                          <a:solidFill>
                            <a:schemeClr val="tx1"/>
                          </a:solidFill>
                          <a:effectLst/>
                        </a:rPr>
                        <a:t>Wie is deel van die span en wie nie? ‘n Span het duidelike grense nodig. Somtyds word ‘n span opgemaak deur die beste moontlike mense beskikbaar om die nodige rolle te vervul. In ander gevalle word ‘n span opgemaak deur enigiemand wat gewillig is om toegewyd te wees aan die doel en visie van die span.</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3201114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Onderskeidingsfaktore in ‘n Span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044985214"/>
              </p:ext>
            </p:extLst>
          </p:nvPr>
        </p:nvGraphicFramePr>
        <p:xfrm>
          <a:off x="603504" y="1114878"/>
          <a:ext cx="8083296" cy="4929917"/>
        </p:xfrm>
        <a:graphic>
          <a:graphicData uri="http://schemas.openxmlformats.org/drawingml/2006/table">
            <a:tbl>
              <a:tblPr firstRow="1" firstCol="1" bandRow="1">
                <a:tableStyleId>{5C22544A-7EE6-4342-B048-85BDC9FD1C3A}</a:tableStyleId>
              </a:tblPr>
              <a:tblGrid>
                <a:gridCol w="1648256">
                  <a:extLst>
                    <a:ext uri="{9D8B030D-6E8A-4147-A177-3AD203B41FA5}">
                      <a16:colId xmlns:a16="http://schemas.microsoft.com/office/drawing/2014/main" val="20000"/>
                    </a:ext>
                  </a:extLst>
                </a:gridCol>
                <a:gridCol w="6435040">
                  <a:extLst>
                    <a:ext uri="{9D8B030D-6E8A-4147-A177-3AD203B41FA5}">
                      <a16:colId xmlns:a16="http://schemas.microsoft.com/office/drawing/2014/main" val="20001"/>
                    </a:ext>
                  </a:extLst>
                </a:gridCol>
              </a:tblGrid>
              <a:tr h="945284">
                <a:tc>
                  <a:txBody>
                    <a:bodyPr/>
                    <a:lstStyle/>
                    <a:p>
                      <a:pPr>
                        <a:lnSpc>
                          <a:spcPct val="150000"/>
                        </a:lnSpc>
                        <a:spcAft>
                          <a:spcPts val="0"/>
                        </a:spcAft>
                      </a:pPr>
                      <a:r>
                        <a:rPr lang="af-ZA" sz="1600" dirty="0">
                          <a:solidFill>
                            <a:schemeClr val="tx1"/>
                          </a:solidFill>
                          <a:effectLst/>
                        </a:rPr>
                        <a:t>Resultate</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600" b="0" dirty="0">
                          <a:solidFill>
                            <a:schemeClr val="tx1"/>
                          </a:solidFill>
                          <a:effectLst/>
                        </a:rPr>
                        <a:t>Die doel van ‘n span is om resultate te lewer. Om die nodige resultate te behaal is dieselfde as om te wen – en almal hou van wen.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945284">
                <a:tc>
                  <a:txBody>
                    <a:bodyPr/>
                    <a:lstStyle/>
                    <a:p>
                      <a:pPr>
                        <a:lnSpc>
                          <a:spcPct val="150000"/>
                        </a:lnSpc>
                        <a:spcAft>
                          <a:spcPts val="0"/>
                        </a:spcAft>
                      </a:pPr>
                      <a:r>
                        <a:rPr lang="af-ZA" sz="1600">
                          <a:solidFill>
                            <a:schemeClr val="tx1"/>
                          </a:solidFill>
                          <a:effectLst/>
                        </a:rPr>
                        <a:t>Samewerking</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600" dirty="0">
                          <a:solidFill>
                            <a:schemeClr val="tx1"/>
                          </a:solidFill>
                          <a:effectLst/>
                        </a:rPr>
                        <a:t>Spanlede moet instaat wees om saam te werk. Hulle moet verder as individuele glorie kan sien tot by die resultate wat die span kan behaal. </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1942069">
                <a:tc>
                  <a:txBody>
                    <a:bodyPr/>
                    <a:lstStyle/>
                    <a:p>
                      <a:pPr>
                        <a:lnSpc>
                          <a:spcPct val="150000"/>
                        </a:lnSpc>
                        <a:spcAft>
                          <a:spcPts val="0"/>
                        </a:spcAft>
                      </a:pPr>
                      <a:r>
                        <a:rPr lang="af-ZA" sz="1600">
                          <a:solidFill>
                            <a:schemeClr val="tx1"/>
                          </a:solidFill>
                          <a:effectLst/>
                        </a:rPr>
                        <a:t>Integriteit</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600" dirty="0">
                          <a:solidFill>
                            <a:schemeClr val="tx1"/>
                          </a:solidFill>
                          <a:effectLst/>
                        </a:rPr>
                        <a:t>‘n  Span se sukses of mislukking hang van sy integriteit af. Integriteit beteken om eerlik te wees met jouself en ander mense. Dit is om jou eie beperkinge te verstaan en om te weet wanneer en hoe om “nee” te sê. Integriteit betekn ook dat jy nie waardevolle inligting van die res van die span weerhou nie. </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945284">
                <a:tc>
                  <a:txBody>
                    <a:bodyPr/>
                    <a:lstStyle/>
                    <a:p>
                      <a:pPr>
                        <a:lnSpc>
                          <a:spcPct val="150000"/>
                        </a:lnSpc>
                        <a:spcAft>
                          <a:spcPts val="0"/>
                        </a:spcAft>
                      </a:pPr>
                      <a:r>
                        <a:rPr lang="af-ZA" sz="1600">
                          <a:solidFill>
                            <a:schemeClr val="tx1"/>
                          </a:solidFill>
                          <a:effectLst/>
                        </a:rPr>
                        <a:t>Leierskap</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50000"/>
                        </a:lnSpc>
                        <a:spcAft>
                          <a:spcPts val="0"/>
                        </a:spcAft>
                      </a:pPr>
                      <a:r>
                        <a:rPr lang="en-US" sz="1600" dirty="0">
                          <a:solidFill>
                            <a:schemeClr val="tx1"/>
                          </a:solidFill>
                          <a:effectLst/>
                        </a:rPr>
                        <a:t>Leierskap sal uit die span ontstaan. ‘n Span herken sy leiers, en daar kan baie verskillende leiers vir verskillende funksie wees. Sonder ‘n span is daar ook geen leier nie. </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987985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Rolle in ‘n Span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4" name="Content Placeholder 3"/>
          <p:cNvSpPr>
            <a:spLocks noGrp="1"/>
          </p:cNvSpPr>
          <p:nvPr>
            <p:ph sz="quarter" idx="1"/>
          </p:nvPr>
        </p:nvSpPr>
        <p:spPr>
          <a:xfrm>
            <a:off x="467544" y="1413295"/>
            <a:ext cx="8219256" cy="5254205"/>
          </a:xfrm>
        </p:spPr>
        <p:txBody>
          <a:bodyPr>
            <a:normAutofit/>
          </a:bodyPr>
          <a:lstStyle/>
          <a:p>
            <a:r>
              <a:rPr lang="af-ZA" sz="2600" dirty="0"/>
              <a:t>Wanneer spanne vir leerdoeleindes gevorm word is dit baie belangrik om seker dat maak dat daar aktiewe deelname van al die lede van die span is. Om dit reg te kry moet die lede gemaklik voel met die verskillende rolle wat aan hulle toegeken word.</a:t>
            </a:r>
            <a:endParaRPr lang="en-ZA" sz="2600" dirty="0"/>
          </a:p>
          <a:p>
            <a:pPr marL="0" indent="0">
              <a:buNone/>
            </a:pPr>
            <a:endParaRPr lang="en-ZA" sz="2600" dirty="0"/>
          </a:p>
          <a:p>
            <a:r>
              <a:rPr lang="af-ZA" sz="2600" dirty="0"/>
              <a:t>Spanne werk op hulle beste wanneer daar balans in hierdie primêre rolle is, en wanneer spanlede hulle rolle ken, saamwerk om hulle sterkpunte te ontwikkel, en hard werk om hulle swakpunte te verbeter.</a:t>
            </a:r>
            <a:endParaRPr lang="en-ZA" sz="2600" dirty="0"/>
          </a:p>
          <a:p>
            <a:pPr marL="0" indent="0">
              <a:buNone/>
            </a:pPr>
            <a:endParaRPr lang="en-ZA" sz="2600" dirty="0"/>
          </a:p>
        </p:txBody>
      </p:sp>
    </p:spTree>
    <p:extLst>
      <p:ext uri="{BB962C8B-B14F-4D97-AF65-F5344CB8AC3E}">
        <p14:creationId xmlns:p14="http://schemas.microsoft.com/office/powerpoint/2010/main" val="155505890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Rolle in ‘n Span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4" name="Content Placeholder 3"/>
          <p:cNvSpPr>
            <a:spLocks noGrp="1"/>
          </p:cNvSpPr>
          <p:nvPr>
            <p:ph sz="quarter" idx="1"/>
          </p:nvPr>
        </p:nvSpPr>
        <p:spPr>
          <a:xfrm>
            <a:off x="467544" y="1413295"/>
            <a:ext cx="8219256" cy="5254205"/>
          </a:xfrm>
        </p:spPr>
        <p:txBody>
          <a:bodyPr>
            <a:normAutofit lnSpcReduction="10000"/>
          </a:bodyPr>
          <a:lstStyle/>
          <a:p>
            <a:pPr marL="0" indent="0">
              <a:buNone/>
            </a:pPr>
            <a:r>
              <a:rPr lang="af-ZA" sz="2600" b="1" dirty="0"/>
              <a:t>Om die beste balans in ‘n span te verkry moet daar wees:</a:t>
            </a:r>
          </a:p>
          <a:p>
            <a:pPr marL="0" indent="0">
              <a:buNone/>
            </a:pPr>
            <a:endParaRPr lang="en-ZA" sz="2600" b="1" dirty="0"/>
          </a:p>
          <a:p>
            <a:pPr lvl="0" fontAlgn="base"/>
            <a:r>
              <a:rPr lang="af-ZA" sz="2600" dirty="0">
                <a:effectLst>
                  <a:outerShdw sx="0" sy="0">
                    <a:srgbClr val="000000"/>
                  </a:outerShdw>
                </a:effectLst>
              </a:rPr>
              <a:t>Een koördineerder of een vormer (nie albei) om die studiepogings te koördineer</a:t>
            </a:r>
            <a:endParaRPr lang="en-ZA" sz="2600" dirty="0">
              <a:effectLst>
                <a:outerShdw sx="0" sy="0">
                  <a:srgbClr val="000000"/>
                </a:outerShdw>
              </a:effectLst>
            </a:endParaRPr>
          </a:p>
          <a:p>
            <a:pPr lvl="0" fontAlgn="base"/>
            <a:r>
              <a:rPr lang="af-ZA" sz="2600" dirty="0">
                <a:effectLst>
                  <a:outerShdw sx="0" sy="0">
                    <a:srgbClr val="000000"/>
                  </a:outerShdw>
                </a:effectLst>
              </a:rPr>
              <a:t>‘n Navorser om die nodige navorsingsmateriaal op te spoor</a:t>
            </a:r>
            <a:endParaRPr lang="en-ZA" sz="2600" dirty="0">
              <a:effectLst>
                <a:outerShdw sx="0" sy="0">
                  <a:srgbClr val="000000"/>
                </a:outerShdw>
              </a:effectLst>
            </a:endParaRPr>
          </a:p>
          <a:p>
            <a:pPr lvl="0" fontAlgn="base"/>
            <a:r>
              <a:rPr lang="af-ZA" sz="2600" dirty="0">
                <a:effectLst>
                  <a:outerShdw sx="0" sy="0">
                    <a:srgbClr val="000000"/>
                  </a:outerShdw>
                </a:effectLst>
              </a:rPr>
              <a:t>‘n Monitor / evalueerder om eerlikheid en duidelikheid in te span te behou</a:t>
            </a:r>
            <a:endParaRPr lang="en-ZA" sz="2600" dirty="0">
              <a:effectLst>
                <a:outerShdw sx="0" sy="0">
                  <a:srgbClr val="000000"/>
                </a:outerShdw>
              </a:effectLst>
            </a:endParaRPr>
          </a:p>
          <a:p>
            <a:pPr lvl="0" fontAlgn="base"/>
            <a:r>
              <a:rPr lang="af-ZA" sz="2600" dirty="0">
                <a:effectLst>
                  <a:outerShdw sx="0" sy="0">
                    <a:srgbClr val="000000"/>
                  </a:outerShdw>
                </a:effectLst>
              </a:rPr>
              <a:t>Een of meer implementeerder, spanwerker, navorser en voltooier om dinge te laat gebeur</a:t>
            </a:r>
            <a:endParaRPr lang="en-ZA" sz="2600" dirty="0">
              <a:effectLst>
                <a:outerShdw sx="0" sy="0">
                  <a:srgbClr val="000000"/>
                </a:outerShdw>
              </a:effectLst>
            </a:endParaRPr>
          </a:p>
          <a:p>
            <a:pPr lvl="0" fontAlgn="base"/>
            <a:r>
              <a:rPr lang="af-ZA" sz="2600" dirty="0">
                <a:effectLst>
                  <a:outerShdw sx="0" sy="0">
                    <a:srgbClr val="000000"/>
                  </a:outerShdw>
                </a:effectLst>
              </a:rPr>
              <a:t>Die onderhandelaar speel ‘n baie belangrike rol in die span wanneer spanlede verskillende opinies het oor wat nagevors of bestudeer moet word</a:t>
            </a:r>
            <a:endParaRPr lang="en-ZA" sz="2600" dirty="0">
              <a:effectLst>
                <a:outerShdw sx="0" sy="0">
                  <a:srgbClr val="000000"/>
                </a:outerShdw>
              </a:effectLst>
            </a:endParaRPr>
          </a:p>
          <a:p>
            <a:pPr marL="0" indent="0">
              <a:buNone/>
            </a:pPr>
            <a:endParaRPr lang="en-ZA" sz="2800" dirty="0"/>
          </a:p>
          <a:p>
            <a:pPr marL="0" indent="0">
              <a:buNone/>
            </a:pPr>
            <a:endParaRPr lang="en-ZA" sz="2600" dirty="0"/>
          </a:p>
        </p:txBody>
      </p:sp>
    </p:spTree>
    <p:extLst>
      <p:ext uri="{BB962C8B-B14F-4D97-AF65-F5344CB8AC3E}">
        <p14:creationId xmlns:p14="http://schemas.microsoft.com/office/powerpoint/2010/main" val="14390282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endParaRPr lang="en-ZA" dirty="0"/>
          </a:p>
          <a:p>
            <a:r>
              <a:rPr lang="af-ZA" dirty="0"/>
              <a:t>In die formele groep het lede sekere rolle wat hulle moet vervul. Die </a:t>
            </a:r>
            <a:r>
              <a:rPr lang="af-ZA" b="1" dirty="0"/>
              <a:t>verwagte rol</a:t>
            </a:r>
            <a:r>
              <a:rPr lang="af-ZA" dirty="0"/>
              <a:t> is dit wat die organisasie van die persoon  verwag. Die </a:t>
            </a:r>
            <a:r>
              <a:rPr lang="af-ZA" b="1" dirty="0"/>
              <a:t>aanvaarde rol</a:t>
            </a:r>
            <a:r>
              <a:rPr lang="af-ZA" dirty="0"/>
              <a:t>, is wat die persoon glo hy/sy moet doen. Die </a:t>
            </a:r>
            <a:r>
              <a:rPr lang="af-ZA" b="1" dirty="0"/>
              <a:t>veronderstelde rol</a:t>
            </a:r>
            <a:r>
              <a:rPr lang="af-ZA" dirty="0"/>
              <a:t> is die rol wat dieselfde persoon in n groep speel.</a:t>
            </a:r>
            <a:endParaRPr lang="en-ZA" dirty="0"/>
          </a:p>
          <a:p>
            <a:pPr marL="0" indent="0">
              <a:buNone/>
            </a:pPr>
            <a:r>
              <a:rPr lang="af-ZA" dirty="0"/>
              <a:t> </a:t>
            </a:r>
            <a:endParaRPr lang="en-ZA" dirty="0"/>
          </a:p>
          <a:p>
            <a:pPr marL="0" indent="0">
              <a:buNone/>
            </a:pPr>
            <a:r>
              <a:rPr lang="af-ZA" b="1" dirty="0"/>
              <a:t>Voorbeeld:</a:t>
            </a:r>
            <a:endParaRPr lang="en-ZA" dirty="0"/>
          </a:p>
          <a:p>
            <a:r>
              <a:rPr lang="af-ZA" dirty="0"/>
              <a:t>Die betuurder is deel van die bestuurspan van die organisasie.  </a:t>
            </a:r>
            <a:endParaRPr lang="en-ZA" dirty="0"/>
          </a:p>
          <a:p>
            <a:pPr marL="0" indent="0">
              <a:buNone/>
            </a:pPr>
            <a:r>
              <a:rPr lang="af-ZA" dirty="0"/>
              <a:t> </a:t>
            </a:r>
            <a:endParaRPr lang="en-ZA" dirty="0"/>
          </a:p>
          <a:p>
            <a:r>
              <a:rPr lang="af-ZA" dirty="0"/>
              <a:t>Die algemene bestuurder verwag van die person dat hy/sy opinies, beleide en planne geïmplementeer word sonder teenkanting. Die persoon mag dalk nie noodwendig met dit saamstem wat van hom verwag word om te implimenteer nie. Hulle mag dalk ook voel dat hulle ondergeskiktes realistiese en regverdige opmerkings ten opsigte van die situasie mag hê, oor die top bestuur</a:t>
            </a:r>
            <a:endParaRPr lang="en-ZA" dirty="0"/>
          </a:p>
        </p:txBody>
      </p:sp>
    </p:spTree>
    <p:extLst>
      <p:ext uri="{BB962C8B-B14F-4D97-AF65-F5344CB8AC3E}">
        <p14:creationId xmlns:p14="http://schemas.microsoft.com/office/powerpoint/2010/main" val="64099385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4" name="Content Placeholder 3"/>
          <p:cNvSpPr>
            <a:spLocks noGrp="1"/>
          </p:cNvSpPr>
          <p:nvPr>
            <p:ph sz="quarter" idx="1"/>
          </p:nvPr>
        </p:nvSpPr>
        <p:spPr/>
        <p:txBody>
          <a:bodyPr>
            <a:normAutofit fontScale="92500" lnSpcReduction="20000"/>
          </a:bodyPr>
          <a:lstStyle/>
          <a:p>
            <a:r>
              <a:rPr lang="nl-NL" dirty="0"/>
              <a:t>As hy/sy die probleem met top-bestuur deel, kan hy/sy gevra word wie hy/sy verteenwoordig. As hy/sy nie die problem noem nie, wat sal sy/haar ondergeskiktes van hom/haar dink? In die situasie sal die bestuurder rolle-konflik ervaar.</a:t>
            </a:r>
          </a:p>
          <a:p>
            <a:pPr marL="0" indent="0">
              <a:buNone/>
            </a:pPr>
            <a:endParaRPr lang="nl-NL" dirty="0"/>
          </a:p>
          <a:p>
            <a:endParaRPr lang="nl-NL" dirty="0"/>
          </a:p>
          <a:p>
            <a:r>
              <a:rPr lang="nl-NL" dirty="0"/>
              <a:t>Groepslede ontwikkel norme, en standaarde vir prestasie en optrede wat belangrik is vir elke groepslid. Daar word van lede verwag om die groepstatus te behou. Groepslede wat die norm oorskry, sal gesien word as anti-bestuur en hulle sal gedwing word om in te val by die norme. Druk sal ook op daardie persone geplaas word wat onder die bepaalde norme presteer, anders sal die groep nie goed vertoon in die oë van die bestuur nie. ‘n Groepslid wat nie wil ingee vir groepsdruk nie, kan moontlik deur die groep uitgesluit of verwyder word.</a:t>
            </a:r>
          </a:p>
          <a:p>
            <a:pPr marL="0" indent="0">
              <a:buNone/>
            </a:pPr>
            <a:endParaRPr lang="nl-NL" dirty="0"/>
          </a:p>
          <a:p>
            <a:pPr marL="0" indent="0">
              <a:buNone/>
            </a:pPr>
            <a:endParaRPr lang="en-ZA" dirty="0"/>
          </a:p>
        </p:txBody>
      </p:sp>
    </p:spTree>
    <p:extLst>
      <p:ext uri="{BB962C8B-B14F-4D97-AF65-F5344CB8AC3E}">
        <p14:creationId xmlns:p14="http://schemas.microsoft.com/office/powerpoint/2010/main" val="97506391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endParaRPr lang="en-ZA" dirty="0"/>
          </a:p>
        </p:txBody>
      </p:sp>
      <p:sp>
        <p:nvSpPr>
          <p:cNvPr id="11" name="Rectangle 10"/>
          <p:cNvSpPr/>
          <p:nvPr/>
        </p:nvSpPr>
        <p:spPr>
          <a:xfrm>
            <a:off x="603504" y="1062990"/>
            <a:ext cx="8192153" cy="4678204"/>
          </a:xfrm>
          <a:prstGeom prst="rect">
            <a:avLst/>
          </a:prstGeom>
        </p:spPr>
        <p:txBody>
          <a:bodyPr wrap="square">
            <a:spAutoFit/>
          </a:bodyPr>
          <a:lstStyle/>
          <a:p>
            <a:pPr marL="342900" indent="-342900">
              <a:buFont typeface="Arial" panose="020B0604020202020204" pitchFamily="34" charset="0"/>
              <a:buChar char="•"/>
            </a:pPr>
            <a:r>
              <a:rPr lang="nl-NL" sz="2000" dirty="0"/>
              <a:t>As hy/sy die probleem met top-bestuur deel, kan hy/sy gevra word wie hy/sy verteenwoordig. As hy/sy nie die problem noem nie, wat sal sy/haar ondergeskiktes van hom/haar dink? In die situasie sal die bestuurder rolle-konflik ervaar.</a:t>
            </a:r>
          </a:p>
          <a:p>
            <a:endParaRPr lang="nl-NL" sz="2000"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Groepslede ontwikkel norme, en standaarde vir prestasie en optrede wat belangrik is vir elke groepslid. Daar word van lede verwag om die groepstatus te behou. Groepslede wat die norm oorskry, sal gesien word as anti-bestuur en hulle sal gedwing word om in te val by die norme. Druk sal ook op daardie persone geplaas word wat onder die bepaalde norme presteer, anders sal die groep nie goed vertoon in die oë van die bestuur nie. ‘n Groepslid wat nie wil ingee vir groepsdruk nie, kan moontlik deur die groep uitgesluit of verwyder word.</a:t>
            </a:r>
          </a:p>
          <a:p>
            <a:endParaRPr lang="nl-NL" dirty="0"/>
          </a:p>
        </p:txBody>
      </p:sp>
    </p:spTree>
    <p:extLst>
      <p:ext uri="{BB962C8B-B14F-4D97-AF65-F5344CB8AC3E}">
        <p14:creationId xmlns:p14="http://schemas.microsoft.com/office/powerpoint/2010/main" val="59798638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endParaRPr lang="en-ZA" dirty="0"/>
          </a:p>
        </p:txBody>
      </p:sp>
      <p:sp>
        <p:nvSpPr>
          <p:cNvPr id="11" name="Rectangle 10"/>
          <p:cNvSpPr/>
          <p:nvPr/>
        </p:nvSpPr>
        <p:spPr>
          <a:xfrm>
            <a:off x="603504" y="1062990"/>
            <a:ext cx="8192153" cy="4339650"/>
          </a:xfrm>
          <a:prstGeom prst="rect">
            <a:avLst/>
          </a:prstGeom>
        </p:spPr>
        <p:txBody>
          <a:bodyPr wrap="square">
            <a:spAutoFit/>
          </a:bodyPr>
          <a:lstStyle/>
          <a:p>
            <a:pPr marL="342900" indent="-342900">
              <a:buFont typeface="Arial" panose="020B0604020202020204" pitchFamily="34" charset="0"/>
              <a:buChar char="•"/>
            </a:pPr>
            <a:r>
              <a:rPr lang="af-ZA" sz="2000" dirty="0"/>
              <a:t>In die formele groep, word die leier formeel aangewys en dan het so ‘n person wettige outoriteit. In die informele groep , is die leier die een wat die groep se doel moet kan help verwesenlik en die lede op ‘n manier kan tevrede hou. So ‘n person sal sy/haar posisie behou vir solank die lede met hom/haar tevrede is en hulle behoeftes bevredig.</a:t>
            </a:r>
            <a:endParaRPr lang="en-ZA" sz="2000" dirty="0"/>
          </a:p>
          <a:p>
            <a:endParaRPr lang="en-ZA" sz="2000" dirty="0"/>
          </a:p>
          <a:p>
            <a:pPr marL="342900" indent="-342900">
              <a:buFont typeface="Arial" panose="020B0604020202020204" pitchFamily="34" charset="0"/>
              <a:buChar char="•"/>
            </a:pPr>
            <a:r>
              <a:rPr lang="af-ZA" sz="2000" dirty="0"/>
              <a:t>Kohesie beteken hoe samehorig en naby die lede in terme van gesindheid en gedeelde belange is. ‘n Groep wat kohesie het, het gemotiveerde lede wat gefokus is op wat hulle doen. Dit is belangrik vir die organisatoriese effektiwiteit van die maatskappy dat die groep sal saamstem met die organisasie se doelwitte en dat hulle sal saamwerk om dit te bereik. In hierdie geval werk die kohesie in die organisasie se guns.</a:t>
            </a:r>
            <a:endParaRPr lang="en-ZA" sz="2000" dirty="0"/>
          </a:p>
          <a:p>
            <a:r>
              <a:rPr lang="af-ZA" sz="2000" dirty="0"/>
              <a:t> </a:t>
            </a:r>
            <a:endParaRPr lang="en-ZA" sz="2000" dirty="0"/>
          </a:p>
          <a:p>
            <a:endParaRPr lang="nl-NL" dirty="0"/>
          </a:p>
        </p:txBody>
      </p:sp>
    </p:spTree>
    <p:extLst>
      <p:ext uri="{BB962C8B-B14F-4D97-AF65-F5344CB8AC3E}">
        <p14:creationId xmlns:p14="http://schemas.microsoft.com/office/powerpoint/2010/main" val="113363595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endParaRPr lang="en-ZA" dirty="0"/>
          </a:p>
        </p:txBody>
      </p:sp>
      <p:sp>
        <p:nvSpPr>
          <p:cNvPr id="11" name="Rectangle 10"/>
          <p:cNvSpPr/>
          <p:nvPr/>
        </p:nvSpPr>
        <p:spPr>
          <a:xfrm>
            <a:off x="603504" y="1062990"/>
            <a:ext cx="8192153" cy="4370427"/>
          </a:xfrm>
          <a:prstGeom prst="rect">
            <a:avLst/>
          </a:prstGeom>
        </p:spPr>
        <p:txBody>
          <a:bodyPr wrap="square">
            <a:spAutoFit/>
          </a:bodyPr>
          <a:lstStyle/>
          <a:p>
            <a:pPr marL="342900" indent="-342900">
              <a:buFont typeface="Arial" panose="020B0604020202020204" pitchFamily="34" charset="0"/>
              <a:buChar char="•"/>
            </a:pPr>
            <a:r>
              <a:rPr lang="af-ZA" sz="2000" dirty="0"/>
              <a:t>“Groepsdink” is egter ‘n probleem waarvan bestuurders bewus behoort te wees. Die probleem ontstaan wanneer groepslede nie met mekaar wil verskil nie ingeval dit die lede sal ontstig. “Groepsdink” intmoedig enige vorm van hoofverskille sodat die groep se eenheid behoue kan bly. Dit kan ook konflik tussen verskillende groepe in die organisasie veroorsaak.</a:t>
            </a:r>
            <a:endParaRPr lang="en-ZA" sz="2000" dirty="0"/>
          </a:p>
          <a:p>
            <a:r>
              <a:rPr lang="af-ZA" sz="2000" dirty="0"/>
              <a:t> </a:t>
            </a:r>
            <a:endParaRPr lang="en-ZA" sz="2000" dirty="0"/>
          </a:p>
          <a:p>
            <a:pPr marL="342900" indent="-342900">
              <a:buFont typeface="Arial" panose="020B0604020202020204" pitchFamily="34" charset="0"/>
              <a:buChar char="•"/>
            </a:pPr>
            <a:r>
              <a:rPr lang="af-ZA" sz="2000" dirty="0"/>
              <a:t>‘n Normale eenheid in ‘n afdeling het ‘n bestuurder en ondergeskiktes wat vir die prestasie verantwoordelik is. Hulle word gevorm as deel van die proses van organisering en hulle maak as ‘n groep hulle besluite. Dit is ‘n formele groep wat duidelike doelwitte het, maar dalk nie goed werk as ‘n span nie.</a:t>
            </a:r>
            <a:endParaRPr lang="en-ZA" sz="2000" dirty="0"/>
          </a:p>
          <a:p>
            <a:br>
              <a:rPr lang="af-ZA" sz="2000" dirty="0"/>
            </a:br>
            <a:r>
              <a:rPr lang="af-ZA" sz="2000" dirty="0"/>
              <a:t> </a:t>
            </a:r>
            <a:endParaRPr lang="en-ZA"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46168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endParaRPr lang="en-ZA" dirty="0"/>
          </a:p>
        </p:txBody>
      </p:sp>
      <p:sp>
        <p:nvSpPr>
          <p:cNvPr id="11" name="Rectangle 10"/>
          <p:cNvSpPr/>
          <p:nvPr/>
        </p:nvSpPr>
        <p:spPr>
          <a:xfrm>
            <a:off x="603504" y="778638"/>
            <a:ext cx="8192153" cy="4985980"/>
          </a:xfrm>
          <a:prstGeom prst="rect">
            <a:avLst/>
          </a:prstGeom>
        </p:spPr>
        <p:txBody>
          <a:bodyPr wrap="square">
            <a:spAutoFit/>
          </a:bodyPr>
          <a:lstStyle/>
          <a:p>
            <a:r>
              <a:rPr lang="af-ZA" sz="2000" b="1" dirty="0"/>
              <a:t>‘n Span het die volgende eienskappe:</a:t>
            </a:r>
          </a:p>
          <a:p>
            <a:pPr marL="342900" indent="-342900">
              <a:buFont typeface="Arial" panose="020B0604020202020204" pitchFamily="34" charset="0"/>
              <a:buChar char="•"/>
            </a:pPr>
            <a:endParaRPr lang="en-ZA" sz="2000" b="1" dirty="0"/>
          </a:p>
          <a:p>
            <a:pPr marL="342900" lvl="0" indent="-342900" fontAlgn="base">
              <a:buFont typeface="Arial" panose="020B0604020202020204" pitchFamily="34" charset="0"/>
              <a:buChar char="•"/>
            </a:pPr>
            <a:r>
              <a:rPr lang="af-ZA" sz="2000" dirty="0">
                <a:effectLst>
                  <a:outerShdw sx="0" sy="0">
                    <a:srgbClr val="000000"/>
                  </a:outerShdw>
                </a:effectLst>
              </a:rPr>
              <a:t>Dit het ‘n duidelike identiteit en beeld.  </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Die beeld moet ‘n positiewe indruk na ander oganisasielede uitdra.</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Spanlede ontwikkel goeie moraal en kohesie indien hulle ‘n duidelike visie en doel het. Hulle onderskraag mekaar om hul doelwitte te bereik. Die span ontwikkel ‘n kollektiewe krag en betroubaarheid wat tot hulle en die organisasie se voordeel strek.  Dit gee ook aan individue die geleentheid om te groei. </a:t>
            </a:r>
          </a:p>
          <a:p>
            <a:pPr marL="342900" lvl="0" indent="-342900" fontAlgn="base">
              <a:buFont typeface="Arial" panose="020B0604020202020204" pitchFamily="34" charset="0"/>
              <a:buChar char="•"/>
            </a:pPr>
            <a:r>
              <a:rPr lang="af-ZA" sz="2000" dirty="0">
                <a:effectLst>
                  <a:outerShdw sx="0" sy="0">
                    <a:srgbClr val="000000"/>
                  </a:outerShdw>
                </a:effectLst>
              </a:rPr>
              <a:t>Spanbestuurders kan strategies dink oor hulle rolle en doelwitte. Dit beteken dat hulle instaat moet wees om vir die langtermyn te beplan terwyl prestasie op die korttermyn maksimaal moet wees.</a:t>
            </a:r>
            <a:endParaRPr lang="en-ZA" sz="2000" dirty="0">
              <a:effectLst>
                <a:outerShdw sx="0" sy="0">
                  <a:srgbClr val="000000"/>
                </a:outerShdw>
              </a:effectLst>
            </a:endParaRPr>
          </a:p>
          <a:p>
            <a:pPr lvl="0" fontAlgn="base"/>
            <a:endParaRPr lang="en-ZA" sz="2000" dirty="0">
              <a:effectLst>
                <a:outerShdw sx="0" sy="0">
                  <a:srgbClr val="000000"/>
                </a:outerShdw>
              </a:effectLst>
            </a:endParaRPr>
          </a:p>
          <a:p>
            <a:br>
              <a:rPr lang="af-ZA" sz="2000" dirty="0"/>
            </a:br>
            <a:r>
              <a:rPr lang="af-ZA" sz="2000" dirty="0"/>
              <a:t> </a:t>
            </a:r>
            <a:endParaRPr lang="en-ZA"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422888120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endParaRPr lang="en-ZA" dirty="0"/>
          </a:p>
        </p:txBody>
      </p:sp>
      <p:sp>
        <p:nvSpPr>
          <p:cNvPr id="11" name="Rectangle 10"/>
          <p:cNvSpPr/>
          <p:nvPr/>
        </p:nvSpPr>
        <p:spPr>
          <a:xfrm>
            <a:off x="603504" y="778638"/>
            <a:ext cx="8192153" cy="5786199"/>
          </a:xfrm>
          <a:prstGeom prst="rect">
            <a:avLst/>
          </a:prstGeom>
        </p:spPr>
        <p:txBody>
          <a:bodyPr wrap="square">
            <a:spAutoFit/>
          </a:bodyPr>
          <a:lstStyle/>
          <a:p>
            <a:pPr marL="342900" lvl="0" indent="-342900" fontAlgn="base">
              <a:buFont typeface="Arial" panose="020B0604020202020204" pitchFamily="34" charset="0"/>
              <a:buChar char="•"/>
            </a:pPr>
            <a:r>
              <a:rPr lang="af-ZA" sz="2400" dirty="0">
                <a:effectLst>
                  <a:outerShdw sx="0" sy="0">
                    <a:srgbClr val="000000"/>
                  </a:outerShdw>
                </a:effectLst>
              </a:rPr>
              <a:t>Die span het gemeenskaplike waardes en doelwitte en werk om hulle te behou en te bereik.</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Sportspanne bestaan uit individue wat unieke vaardighede het in verskillende posisies of aspekte van hulle spel Hulle bring ook ‘n mengsel van geaardhede en ondervinding na die span. Deur samewerking, ontwikkel hulle goeie verhoudinge en vertroue.  </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‘n Span wat op hul doel fokus, kan vinnige hoë kwaliteit besluite neem.</a:t>
            </a:r>
            <a:endParaRPr lang="en-ZA" sz="2400" dirty="0">
              <a:effectLst>
                <a:outerShdw sx="0" sy="0">
                  <a:srgbClr val="000000"/>
                </a:outerShdw>
              </a:effectLst>
            </a:endParaRPr>
          </a:p>
          <a:p>
            <a:pPr lvl="0" fontAlgn="base"/>
            <a:endParaRPr lang="en-ZA" sz="2400" dirty="0">
              <a:effectLst>
                <a:outerShdw sx="0" sy="0">
                  <a:srgbClr val="000000"/>
                </a:outerShdw>
              </a:effectLst>
            </a:endParaRPr>
          </a:p>
          <a:p>
            <a:r>
              <a:rPr lang="af-ZA" sz="2400" dirty="0"/>
              <a:t>Dit is belangrik om reëls vir dir span  op te stel vir samewerking. Die hele span moet die reëls so opstel dat almal hulle verstaan en daarmee saamstem</a:t>
            </a:r>
            <a:r>
              <a:rPr lang="af-ZA" sz="2000" dirty="0"/>
              <a:t>.  </a:t>
            </a:r>
            <a:endParaRPr lang="en-ZA" sz="2000" dirty="0"/>
          </a:p>
          <a:p>
            <a:br>
              <a:rPr lang="af-ZA" sz="2000" dirty="0"/>
            </a:br>
            <a:r>
              <a:rPr lang="af-ZA" sz="2000" dirty="0"/>
              <a:t> </a:t>
            </a:r>
            <a:endParaRPr lang="en-ZA"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4966461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endParaRPr lang="en-ZA" dirty="0"/>
          </a:p>
        </p:txBody>
      </p:sp>
      <p:sp>
        <p:nvSpPr>
          <p:cNvPr id="11" name="Rectangle 10"/>
          <p:cNvSpPr/>
          <p:nvPr/>
        </p:nvSpPr>
        <p:spPr>
          <a:xfrm>
            <a:off x="603504" y="778638"/>
            <a:ext cx="8192153" cy="4985980"/>
          </a:xfrm>
          <a:prstGeom prst="rect">
            <a:avLst/>
          </a:prstGeom>
        </p:spPr>
        <p:txBody>
          <a:bodyPr wrap="square">
            <a:spAutoFit/>
          </a:bodyPr>
          <a:lstStyle/>
          <a:p>
            <a:r>
              <a:rPr lang="af-ZA" sz="2000" b="1" dirty="0"/>
              <a:t>Die reëls behoort in te sluit:</a:t>
            </a:r>
          </a:p>
          <a:p>
            <a:endParaRPr lang="en-ZA" sz="2000" b="1" dirty="0"/>
          </a:p>
          <a:p>
            <a:pPr marL="342900" lvl="0" indent="-342900" fontAlgn="base">
              <a:buFont typeface="Arial" panose="020B0604020202020204" pitchFamily="34" charset="0"/>
              <a:buChar char="•"/>
            </a:pPr>
            <a:r>
              <a:rPr lang="af-ZA" sz="2000" dirty="0">
                <a:effectLst>
                  <a:outerShdw sx="0" sy="0">
                    <a:srgbClr val="000000"/>
                  </a:outerShdw>
                </a:effectLst>
              </a:rPr>
              <a:t>Hoe besluite in ’n groep gemaak sal word. Lede sal moet besluit of hulle sal wil stem vir die keuses en of hulle die meerderheidstemme sal aanvaar en of almal  moet  saamstem voor ‘n besluit geneem sal word.</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Hoe om te verseker dat elkeen ‘n geleentheid kry om sy sê te sê.</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Hoe spanlede op datum gehou sal word ten opsigte van  hul progressie. Het die span weeklikse vergaderings nodig? Sal e-posse daagliks gestuur word? Dit is belangrik dat elke spanlid sal weet hoe ver die ander lede met hul take is, want dit sal al die ander lede affekteer.</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Daar is n direkte korrellasie tussen hoe betrokke werknemers in die besluitnemingsproses in hulle departement of span  is,  en hulle algehele moraal, motivering en bevrediging met hul werk.</a:t>
            </a:r>
            <a:endParaRPr lang="en-ZA" sz="2000" dirty="0">
              <a:effectLst>
                <a:outerShdw sx="0" sy="0">
                  <a:srgbClr val="000000"/>
                </a:outerShdw>
              </a:effectLst>
            </a:endParaRPr>
          </a:p>
          <a:p>
            <a:br>
              <a:rPr lang="af-ZA" sz="2000" dirty="0"/>
            </a:br>
            <a:r>
              <a:rPr lang="af-ZA" sz="2000" dirty="0"/>
              <a:t> </a:t>
            </a:r>
            <a:endParaRPr lang="en-ZA"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44361519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Verantwoordelikhede in die Span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endParaRPr lang="en-ZA" dirty="0"/>
          </a:p>
        </p:txBody>
      </p:sp>
      <p:sp>
        <p:nvSpPr>
          <p:cNvPr id="11" name="Rectangle 10"/>
          <p:cNvSpPr/>
          <p:nvPr/>
        </p:nvSpPr>
        <p:spPr>
          <a:xfrm>
            <a:off x="603504" y="778638"/>
            <a:ext cx="8192153" cy="6524863"/>
          </a:xfrm>
          <a:prstGeom prst="rect">
            <a:avLst/>
          </a:prstGeom>
        </p:spPr>
        <p:txBody>
          <a:bodyPr wrap="square">
            <a:spAutoFit/>
          </a:bodyPr>
          <a:lstStyle/>
          <a:p>
            <a:r>
              <a:rPr lang="af-ZA" sz="2000" b="1" dirty="0"/>
              <a:t>Alhoewel spanne verskil, word suksesvolle spanne tog op dieselfde basiese beginsels  gebou:</a:t>
            </a:r>
          </a:p>
          <a:p>
            <a:endParaRPr lang="en-ZA" sz="2000" b="1" dirty="0"/>
          </a:p>
          <a:p>
            <a:pPr marL="342900" lvl="0" indent="-342900" fontAlgn="base">
              <a:buFont typeface="Arial" panose="020B0604020202020204" pitchFamily="34" charset="0"/>
              <a:buChar char="•"/>
            </a:pPr>
            <a:r>
              <a:rPr lang="af-ZA" sz="2000" b="1" dirty="0">
                <a:effectLst>
                  <a:outerShdw sx="0" sy="0">
                    <a:srgbClr val="000000"/>
                  </a:outerShdw>
                </a:effectLst>
              </a:rPr>
              <a:t>Vertroue</a:t>
            </a:r>
            <a:r>
              <a:rPr lang="af-ZA" sz="2000" dirty="0">
                <a:effectLst>
                  <a:outerShdw sx="0" sy="0">
                    <a:srgbClr val="000000"/>
                  </a:outerShdw>
                </a:effectLst>
              </a:rPr>
              <a:t>. Dit is van kardinale belang vir ‘n oop spanstruktuur om ‘n goeie vertrouensverhouding met jou spanlede te bou.</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b="1" dirty="0">
                <a:effectLst>
                  <a:outerShdw sx="0" sy="0">
                    <a:srgbClr val="000000"/>
                  </a:outerShdw>
                </a:effectLst>
              </a:rPr>
              <a:t>Kommunikasie</a:t>
            </a:r>
            <a:r>
              <a:rPr lang="af-ZA" sz="2000" dirty="0">
                <a:effectLst>
                  <a:outerShdw sx="0" sy="0">
                    <a:srgbClr val="000000"/>
                  </a:outerShdw>
                </a:effectLst>
              </a:rPr>
              <a:t>. Die oopmaak van kommunikasiekanale onder spanlede verseker dat almal in die groter groep die  doel verstaan en weet waar sy/haar individuele werk inpas.</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b="1" dirty="0">
                <a:effectLst>
                  <a:outerShdw sx="0" sy="0">
                    <a:srgbClr val="000000"/>
                  </a:outerShdw>
                </a:effectLst>
              </a:rPr>
              <a:t>Betrokkenheid</a:t>
            </a:r>
            <a:r>
              <a:rPr lang="af-ZA" sz="2000" dirty="0">
                <a:effectLst>
                  <a:outerShdw sx="0" sy="0">
                    <a:srgbClr val="000000"/>
                  </a:outerShdw>
                </a:effectLst>
              </a:rPr>
              <a:t>. Een sleutel tot die verkryging van ‘n suksesvolle span, is om die vertroue van alle spanlede tot die sleutelbesluite te verkry. Dit beteken nie noodwendig dat alles met konsensus gedoen word nie, maar elke lid moet vertroud wees met die besluite wat geneem word en moet verstaan waarom hulle geneem is.</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dirty="0">
                <a:effectLst>
                  <a:outerShdw sx="0" sy="0">
                    <a:srgbClr val="000000"/>
                  </a:outerShdw>
                </a:effectLst>
              </a:rPr>
              <a:t>K</a:t>
            </a:r>
            <a:r>
              <a:rPr lang="af-ZA" sz="2000" b="1" dirty="0">
                <a:effectLst>
                  <a:outerShdw sx="0" sy="0">
                    <a:srgbClr val="000000"/>
                  </a:outerShdw>
                </a:effectLst>
              </a:rPr>
              <a:t>onflik-oplossing. </a:t>
            </a:r>
            <a:r>
              <a:rPr lang="af-ZA" sz="2000" dirty="0">
                <a:effectLst>
                  <a:outerShdw sx="0" sy="0">
                    <a:srgbClr val="000000"/>
                  </a:outerShdw>
                </a:effectLst>
              </a:rPr>
              <a:t>Binne goeie spanne word konflik na vore gebring en dit word so gou moontlik opgelos.</a:t>
            </a:r>
            <a:endParaRPr lang="en-ZA" sz="2000" dirty="0">
              <a:effectLst>
                <a:outerShdw sx="0" sy="0">
                  <a:srgbClr val="000000"/>
                </a:outerShdw>
              </a:effectLst>
            </a:endParaRPr>
          </a:p>
          <a:p>
            <a:pPr marL="342900" lvl="0" indent="-342900" fontAlgn="base">
              <a:buFont typeface="Arial" panose="020B0604020202020204" pitchFamily="34" charset="0"/>
              <a:buChar char="•"/>
            </a:pPr>
            <a:r>
              <a:rPr lang="af-ZA" sz="2000" b="1" dirty="0">
                <a:effectLst>
                  <a:outerShdw sx="0" sy="0">
                    <a:srgbClr val="000000"/>
                  </a:outerShdw>
                </a:effectLst>
              </a:rPr>
              <a:t>Terugvoering.</a:t>
            </a:r>
            <a:r>
              <a:rPr lang="af-ZA" sz="2000" dirty="0">
                <a:effectLst>
                  <a:outerShdw sx="0" sy="0">
                    <a:srgbClr val="000000"/>
                  </a:outerShdw>
                </a:effectLst>
              </a:rPr>
              <a:t> In ‘n suksesvolle span sal die bestuurder of ander spanlede op ‘n gereelde basis terugvoering gee sodat alle lede kan saamwerk om die span se prestasie te verbeter.</a:t>
            </a:r>
            <a:endParaRPr lang="en-ZA" sz="2000" dirty="0">
              <a:effectLst>
                <a:outerShdw sx="0" sy="0">
                  <a:srgbClr val="000000"/>
                </a:outerShdw>
              </a:effectLst>
            </a:endParaRPr>
          </a:p>
          <a:p>
            <a:br>
              <a:rPr lang="af-ZA" sz="2000" dirty="0"/>
            </a:br>
            <a:r>
              <a:rPr lang="af-ZA" sz="2000" dirty="0"/>
              <a:t> </a:t>
            </a:r>
            <a:endParaRPr lang="en-ZA"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2768360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85000" lnSpcReduction="20000"/>
          </a:bodyPr>
          <a:lstStyle/>
          <a:p>
            <a:pPr marL="0" indent="0">
              <a:buNone/>
            </a:pPr>
            <a:r>
              <a:rPr lang="nl-NL" b="1" dirty="0"/>
              <a:t>Wat is Konflik?</a:t>
            </a:r>
          </a:p>
          <a:p>
            <a:pPr marL="0" indent="0">
              <a:buNone/>
            </a:pPr>
            <a:r>
              <a:rPr lang="nl-NL" dirty="0"/>
              <a:t> </a:t>
            </a:r>
          </a:p>
          <a:p>
            <a:pPr marL="0" indent="0">
              <a:buNone/>
            </a:pPr>
            <a:endParaRPr lang="nl-NL" dirty="0"/>
          </a:p>
          <a:p>
            <a:r>
              <a:rPr lang="nl-NL" dirty="0"/>
              <a:t>Konflik is ‘n stryd tussen twee mense wat nie dieselfde behoeftes of waardes het nie.</a:t>
            </a:r>
          </a:p>
          <a:p>
            <a:endParaRPr lang="nl-NL" dirty="0"/>
          </a:p>
          <a:p>
            <a:r>
              <a:rPr lang="nl-NL" dirty="0"/>
              <a:t>Konflikbestuur en Onderhandelingstegnieke</a:t>
            </a:r>
          </a:p>
          <a:p>
            <a:endParaRPr lang="nl-NL" dirty="0"/>
          </a:p>
          <a:p>
            <a:r>
              <a:rPr lang="nl-NL" dirty="0"/>
              <a:t>Onderhandelingstegnieke sal later in hierdie leereenheid bespreek word.</a:t>
            </a:r>
          </a:p>
          <a:p>
            <a:endParaRPr lang="nl-NL" dirty="0"/>
          </a:p>
          <a:p>
            <a:r>
              <a:rPr lang="nl-NL" dirty="0"/>
              <a:t>Dit is nie altyd so maklik of eenvoudig om in’ n span saam te werk nie. As die individue in die span baie eenders is, sal hulle makliker saamwerk. Indien hulle egter verkillende opinies en idees het, sal hulle dit moeiliker vind om saam te werk.</a:t>
            </a:r>
          </a:p>
          <a:p>
            <a:endParaRPr lang="nl-NL" dirty="0"/>
          </a:p>
          <a:p>
            <a:r>
              <a:rPr lang="nl-NL" dirty="0"/>
              <a:t>Konflikbestuur, is die vermoë om konflik so te bestuur dat daar gesonde konflik in idees kan wees sonder die konflik ongesond is en tot negatiewe gevoelens lei. Verskille kan lei tot geskille en konflik.</a:t>
            </a:r>
          </a:p>
          <a:p>
            <a:pPr marL="0" indent="0">
              <a:buNone/>
            </a:pPr>
            <a:endParaRPr lang="en-ZA" dirty="0"/>
          </a:p>
        </p:txBody>
      </p:sp>
    </p:spTree>
    <p:extLst>
      <p:ext uri="{BB962C8B-B14F-4D97-AF65-F5344CB8AC3E}">
        <p14:creationId xmlns:p14="http://schemas.microsoft.com/office/powerpoint/2010/main" val="270382212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92500" lnSpcReduction="20000"/>
          </a:bodyPr>
          <a:lstStyle/>
          <a:p>
            <a:r>
              <a:rPr lang="af-ZA" dirty="0"/>
              <a:t>Spanlede het gewoonlik vaardighede wat die vaardighede van ander komplimenteer en hulle werk gewoonlik saam om hulle doel op n effektiewe wyse te bereik. ‘n Span se sukses sal afhang van die krag van die verhoudinge tussen die spanlede, sowel as die vermoë om konflik te hanteer. Jy kan leer om konstruktief  teenkanting en verskille te hanteer. </a:t>
            </a:r>
          </a:p>
          <a:p>
            <a:pPr marL="0" indent="0">
              <a:buNone/>
            </a:pPr>
            <a:endParaRPr lang="af-ZA" b="1" dirty="0"/>
          </a:p>
          <a:p>
            <a:pPr marL="0" indent="0">
              <a:buNone/>
            </a:pPr>
            <a:r>
              <a:rPr lang="af-ZA" b="1" dirty="0"/>
              <a:t>Die volgende voorstelle sal jou help om verskille op ‘n positiewe wyse te hanteer: </a:t>
            </a:r>
            <a:endParaRPr lang="en-ZA" b="1" dirty="0"/>
          </a:p>
          <a:p>
            <a:pPr marL="0" indent="0">
              <a:buNone/>
            </a:pPr>
            <a:r>
              <a:rPr lang="af-ZA" dirty="0"/>
              <a:t> </a:t>
            </a:r>
            <a:endParaRPr lang="en-ZA" dirty="0"/>
          </a:p>
          <a:p>
            <a:pPr lvl="0"/>
            <a:r>
              <a:rPr lang="en-GB" b="1" dirty="0"/>
              <a:t>Ontspan, bly kalm</a:t>
            </a:r>
            <a:r>
              <a:rPr lang="en-GB" dirty="0"/>
              <a:t>. Wanneer jy onstpanne lyk, lyk jy ook asof jy meer selfvertroue het, en nooi jy ander mense se idees in.</a:t>
            </a:r>
            <a:endParaRPr lang="en-ZA" dirty="0"/>
          </a:p>
          <a:p>
            <a:pPr lvl="0"/>
            <a:r>
              <a:rPr lang="en-GB" b="1" dirty="0"/>
              <a:t>Luister.</a:t>
            </a:r>
            <a:r>
              <a:rPr lang="en-GB" dirty="0"/>
              <a:t> Behou oogkontak en moenie mense in die rede val nie.</a:t>
            </a:r>
            <a:endParaRPr lang="en-ZA" dirty="0"/>
          </a:p>
          <a:p>
            <a:pPr lvl="0"/>
            <a:r>
              <a:rPr lang="en-GB" b="1" dirty="0"/>
              <a:t>Aanvaar.</a:t>
            </a:r>
            <a:r>
              <a:rPr lang="en-GB" dirty="0"/>
              <a:t> Jy hoef nie met almal saam te stem nie, maar aanvaar dat ander mense die reg het tot hulle eie idees en opinies.</a:t>
            </a:r>
            <a:endParaRPr lang="en-ZA" dirty="0"/>
          </a:p>
          <a:p>
            <a:pPr lvl="0"/>
            <a:r>
              <a:rPr lang="en-GB" b="1" dirty="0"/>
              <a:t>Maar dit ‘n groepsaak.</a:t>
            </a:r>
            <a:r>
              <a:rPr lang="en-GB" dirty="0"/>
              <a:t> As jy jou reaksie vir jouself hou, kan jy verras wees as ander na vore kom en jou idees steun.</a:t>
            </a:r>
            <a:endParaRPr lang="en-ZA" dirty="0"/>
          </a:p>
          <a:p>
            <a:pPr marL="0" indent="0">
              <a:buNone/>
            </a:pPr>
            <a:endParaRPr lang="en-ZA" dirty="0"/>
          </a:p>
        </p:txBody>
      </p:sp>
    </p:spTree>
    <p:extLst>
      <p:ext uri="{BB962C8B-B14F-4D97-AF65-F5344CB8AC3E}">
        <p14:creationId xmlns:p14="http://schemas.microsoft.com/office/powerpoint/2010/main" val="123389986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92500"/>
          </a:bodyPr>
          <a:lstStyle/>
          <a:p>
            <a:pPr lvl="0"/>
            <a:r>
              <a:rPr lang="en-GB" b="1" dirty="0"/>
              <a:t>Antwoord.</a:t>
            </a:r>
            <a:r>
              <a:rPr lang="en-GB" dirty="0"/>
              <a:t> Wanneer jy op die opposisie reageer, reageer op die totale span en nie net op ‘n individu nie. Dit maak ook van jou antwoord ‘n spanpoging.</a:t>
            </a:r>
            <a:endParaRPr lang="en-ZA" dirty="0"/>
          </a:p>
          <a:p>
            <a:pPr marL="0" indent="0">
              <a:buNone/>
            </a:pPr>
            <a:r>
              <a:rPr lang="af-ZA" dirty="0"/>
              <a:t> </a:t>
            </a:r>
            <a:endParaRPr lang="en-ZA" dirty="0"/>
          </a:p>
          <a:p>
            <a:pPr marL="0" indent="0">
              <a:buNone/>
            </a:pPr>
            <a:r>
              <a:rPr lang="af-ZA" dirty="0"/>
              <a:t>Die verskil tussen funksionele konflik disfunksionele konflik sentreer rondom die organiseerder se belange waarna omgesien moet word. </a:t>
            </a:r>
            <a:endParaRPr lang="en-ZA" dirty="0"/>
          </a:p>
          <a:p>
            <a:pPr marL="0" indent="0">
              <a:buNone/>
            </a:pPr>
            <a:r>
              <a:rPr lang="af-ZA" dirty="0"/>
              <a:t> </a:t>
            </a:r>
            <a:endParaRPr lang="en-ZA" dirty="0"/>
          </a:p>
          <a:p>
            <a:pPr marL="0" indent="0">
              <a:buNone/>
            </a:pPr>
            <a:r>
              <a:rPr lang="af-ZA" b="1" dirty="0"/>
              <a:t>Funksionele konflik</a:t>
            </a:r>
            <a:r>
              <a:rPr lang="af-ZA" dirty="0"/>
              <a:t> word algemeen na verwys as konstruktiewe of samewerkende konflik. Hierdie tipe konflik sal die doel van die organisasie/span bevorder en hul prestasies verbeter.</a:t>
            </a:r>
            <a:endParaRPr lang="en-ZA" dirty="0"/>
          </a:p>
          <a:p>
            <a:pPr marL="0" indent="0">
              <a:buNone/>
            </a:pPr>
            <a:r>
              <a:rPr lang="af-ZA" b="1" dirty="0"/>
              <a:t> </a:t>
            </a:r>
            <a:endParaRPr lang="en-ZA" dirty="0"/>
          </a:p>
          <a:p>
            <a:pPr marL="0" indent="0">
              <a:buNone/>
            </a:pPr>
            <a:r>
              <a:rPr lang="af-ZA" b="1" dirty="0"/>
              <a:t>Disfunksionele konflik</a:t>
            </a:r>
            <a:r>
              <a:rPr lang="af-ZA" dirty="0"/>
              <a:t> verhinder die organisatoriese/spanprestasie. Dit is onwenslik en vernietigend van aard en die bestuurder/spanleier moet dit uitroei.</a:t>
            </a:r>
            <a:endParaRPr lang="en-ZA" dirty="0"/>
          </a:p>
          <a:p>
            <a:pPr marL="0" indent="0">
              <a:buNone/>
            </a:pPr>
            <a:endParaRPr lang="en-ZA" dirty="0"/>
          </a:p>
        </p:txBody>
      </p:sp>
    </p:spTree>
    <p:extLst>
      <p:ext uri="{BB962C8B-B14F-4D97-AF65-F5344CB8AC3E}">
        <p14:creationId xmlns:p14="http://schemas.microsoft.com/office/powerpoint/2010/main" val="393652980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85000" lnSpcReduction="20000"/>
          </a:bodyPr>
          <a:lstStyle/>
          <a:p>
            <a:pPr marL="0" indent="0">
              <a:buNone/>
            </a:pPr>
            <a:r>
              <a:rPr lang="af-ZA" b="1" dirty="0"/>
              <a:t>Koöperatiewe konflik sal die volgende gevolge hê:</a:t>
            </a:r>
          </a:p>
          <a:p>
            <a:pPr marL="0" indent="0">
              <a:buNone/>
            </a:pPr>
            <a:endParaRPr lang="en-ZA" b="1" dirty="0"/>
          </a:p>
          <a:p>
            <a:pPr lvl="0" fontAlgn="base"/>
            <a:r>
              <a:rPr lang="af-ZA" dirty="0">
                <a:effectLst>
                  <a:outerShdw sx="0" sy="0">
                    <a:srgbClr val="000000"/>
                  </a:outerShdw>
                </a:effectLst>
              </a:rPr>
              <a:t>Ooreenstemming</a:t>
            </a:r>
            <a:endParaRPr lang="en-ZA" dirty="0">
              <a:effectLst>
                <a:outerShdw sx="0" sy="0">
                  <a:srgbClr val="000000"/>
                </a:outerShdw>
              </a:effectLst>
            </a:endParaRPr>
          </a:p>
          <a:p>
            <a:pPr lvl="0" fontAlgn="base"/>
            <a:r>
              <a:rPr lang="af-ZA" dirty="0">
                <a:effectLst>
                  <a:outerShdw sx="0" sy="0">
                    <a:srgbClr val="000000"/>
                  </a:outerShdw>
                </a:effectLst>
              </a:rPr>
              <a:t>Sterker verhoudinge</a:t>
            </a:r>
            <a:endParaRPr lang="en-ZA" dirty="0">
              <a:effectLst>
                <a:outerShdw sx="0" sy="0">
                  <a:srgbClr val="000000"/>
                </a:outerShdw>
              </a:effectLst>
            </a:endParaRPr>
          </a:p>
          <a:p>
            <a:pPr lvl="0" fontAlgn="base"/>
            <a:r>
              <a:rPr lang="af-ZA" dirty="0">
                <a:effectLst>
                  <a:outerShdw sx="0" sy="0">
                    <a:srgbClr val="000000"/>
                  </a:outerShdw>
                </a:effectLst>
              </a:rPr>
              <a:t>Leer</a:t>
            </a:r>
            <a:endParaRPr lang="en-ZA" dirty="0">
              <a:effectLst>
                <a:outerShdw sx="0" sy="0">
                  <a:srgbClr val="000000"/>
                </a:outerShdw>
              </a:effectLst>
            </a:endParaRPr>
          </a:p>
          <a:p>
            <a:pPr marL="0" indent="0">
              <a:buNone/>
            </a:pPr>
            <a:endParaRPr lang="en-ZA" dirty="0"/>
          </a:p>
          <a:p>
            <a:pPr marL="0" indent="0">
              <a:buNone/>
            </a:pPr>
            <a:r>
              <a:rPr lang="af-ZA" b="1" dirty="0"/>
              <a:t>Ooreenstemming</a:t>
            </a:r>
          </a:p>
          <a:p>
            <a:pPr marL="0" indent="0">
              <a:buNone/>
            </a:pPr>
            <a:endParaRPr lang="en-ZA" dirty="0"/>
          </a:p>
          <a:p>
            <a:r>
              <a:rPr lang="af-ZA" dirty="0"/>
              <a:t>Die koste van die ooreenkoms moet inaggeneem word. ‘n Ooreenkoms wat veroorsaak dat een party uitgebuit voel, of verslaan is, sal veroorsaak dat daar kwade gevoelens is wat aanleiding tot konflik sal gee.</a:t>
            </a:r>
            <a:endParaRPr lang="en-ZA" dirty="0"/>
          </a:p>
          <a:p>
            <a:pPr marL="0" indent="0">
              <a:buNone/>
            </a:pPr>
            <a:endParaRPr lang="en-ZA" dirty="0"/>
          </a:p>
          <a:p>
            <a:pPr marL="0" indent="0">
              <a:buNone/>
            </a:pPr>
            <a:r>
              <a:rPr lang="af-ZA" b="1" dirty="0"/>
              <a:t>Sterker Verhoudings</a:t>
            </a:r>
          </a:p>
          <a:p>
            <a:pPr marL="0" indent="0">
              <a:buNone/>
            </a:pPr>
            <a:endParaRPr lang="en-ZA" dirty="0"/>
          </a:p>
          <a:p>
            <a:r>
              <a:rPr lang="af-ZA" dirty="0"/>
              <a:t>Goeie ooreenkomste stel partye wat in konflik met mekaar is instaat om brue van welwillillendheid en vertroue te bou.  </a:t>
            </a:r>
            <a:endParaRPr lang="en-ZA" dirty="0"/>
          </a:p>
          <a:p>
            <a:pPr marL="0" indent="0">
              <a:buNone/>
            </a:pPr>
            <a:r>
              <a:rPr lang="af-ZA" dirty="0"/>
              <a:t> </a:t>
            </a:r>
            <a:endParaRPr lang="en-ZA" dirty="0"/>
          </a:p>
          <a:p>
            <a:pPr marL="0" indent="0">
              <a:buNone/>
            </a:pPr>
            <a:endParaRPr lang="en-ZA" dirty="0"/>
          </a:p>
        </p:txBody>
      </p:sp>
    </p:spTree>
    <p:extLst>
      <p:ext uri="{BB962C8B-B14F-4D97-AF65-F5344CB8AC3E}">
        <p14:creationId xmlns:p14="http://schemas.microsoft.com/office/powerpoint/2010/main" val="17200251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p:cNvSpPr>
            <a:spLocks noGrp="1"/>
          </p:cNvSpPr>
          <p:nvPr>
            <p:ph sz="quarter" idx="1"/>
          </p:nvPr>
        </p:nvSpPr>
        <p:spPr>
          <a:xfrm>
            <a:off x="374904" y="905295"/>
            <a:ext cx="8219256" cy="5437447"/>
          </a:xfrm>
        </p:spPr>
        <p:txBody>
          <a:bodyPr>
            <a:normAutofit/>
          </a:bodyPr>
          <a:lstStyle/>
          <a:p>
            <a:pPr marL="0" indent="0">
              <a:buNone/>
            </a:pPr>
            <a:r>
              <a:rPr lang="af-ZA" b="1" dirty="0"/>
              <a:t>Leer</a:t>
            </a:r>
          </a:p>
          <a:p>
            <a:pPr marL="0" indent="0">
              <a:buNone/>
            </a:pPr>
            <a:endParaRPr lang="en-ZA" dirty="0"/>
          </a:p>
          <a:p>
            <a:r>
              <a:rPr lang="af-ZA" dirty="0"/>
              <a:t>Funksionele konflik  kan groter selfbewusmaking bring en dit kan ook probleemoplossing meebring. Net soos die gebruik deur die bestuur, word suksesvolle probleemoplossing primêr aangeleer deur dit te doen. Kennis van die konsep en die tegniek daarvan is ‘n eerste stap, maar daar is geen vervanging vir die daadwerklike praktyk nie.</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977431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92500" lnSpcReduction="10000"/>
          </a:bodyPr>
          <a:lstStyle/>
          <a:p>
            <a:pPr marL="0" indent="0">
              <a:buNone/>
            </a:pPr>
            <a:r>
              <a:rPr lang="nl-NL" b="1" dirty="0"/>
              <a:t>Deelname aan Onderhandelinge</a:t>
            </a:r>
          </a:p>
          <a:p>
            <a:pPr marL="0" indent="0">
              <a:buNone/>
            </a:pPr>
            <a:r>
              <a:rPr lang="nl-NL" dirty="0"/>
              <a:t> </a:t>
            </a:r>
          </a:p>
          <a:p>
            <a:pPr marL="0" indent="0">
              <a:buNone/>
            </a:pPr>
            <a:r>
              <a:rPr lang="nl-NL" dirty="0"/>
              <a:t>Selfs die mees vaardige versoeke en die mees positiewe kommunikasie atmosfeer sal nie noodwending ‘n postiewe reaksie tydens onderhandelinge waarborg nie.  </a:t>
            </a:r>
          </a:p>
          <a:p>
            <a:pPr marL="0" indent="0">
              <a:buNone/>
            </a:pPr>
            <a:endParaRPr lang="nl-NL" b="1" dirty="0"/>
          </a:p>
          <a:p>
            <a:pPr marL="0" indent="0">
              <a:buNone/>
            </a:pPr>
            <a:r>
              <a:rPr lang="nl-NL" b="1" dirty="0"/>
              <a:t>Wanneer twee of meer partye nie vanuit die staanspoor af oor ‘n spesifieke saak saamstem nie, het hulle drie keuses:</a:t>
            </a:r>
          </a:p>
          <a:p>
            <a:pPr marL="0" indent="0">
              <a:buNone/>
            </a:pPr>
            <a:endParaRPr lang="nl-NL" b="1" dirty="0"/>
          </a:p>
          <a:p>
            <a:pPr marL="0" indent="0">
              <a:buNone/>
            </a:pPr>
            <a:r>
              <a:rPr lang="nl-NL" dirty="0"/>
              <a:t>•	Hulle kan die status quo aanvaar (dinge bly soos dit is)</a:t>
            </a:r>
          </a:p>
          <a:p>
            <a:pPr marL="0" indent="0">
              <a:buNone/>
            </a:pPr>
            <a:r>
              <a:rPr lang="nl-NL" dirty="0"/>
              <a:t>•	Die sterkter kant kan probeer om ‘n oplossing af te dwing </a:t>
            </a:r>
          </a:p>
          <a:p>
            <a:pPr marL="0" indent="0">
              <a:buNone/>
            </a:pPr>
            <a:r>
              <a:rPr lang="nl-NL" dirty="0"/>
              <a:t>•	Die partye kan deur onderhandelinge ‘n ooreenkoms bereik</a:t>
            </a:r>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272250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p:cNvSpPr>
            <a:spLocks noGrp="1"/>
          </p:cNvSpPr>
          <p:nvPr>
            <p:ph sz="quarter" idx="1"/>
          </p:nvPr>
        </p:nvSpPr>
        <p:spPr>
          <a:xfrm>
            <a:off x="374904" y="905295"/>
            <a:ext cx="8219256" cy="5437447"/>
          </a:xfrm>
        </p:spPr>
        <p:txBody>
          <a:bodyPr>
            <a:normAutofit/>
          </a:bodyPr>
          <a:lstStyle/>
          <a:p>
            <a:r>
              <a:rPr lang="af-ZA" dirty="0"/>
              <a:t>Daar is geen toorkrag in onderhandelinge nie.  Indien dit swak hanteer word, kan dit die probleem steeds onopgelos laat en moontlik nog groter maak as wat dit was voor die onderhandelinge (“Ek het probeer om dinge met hom reg te stel, maar hy het my probeer koudsit.  Hierdie keer gaan ek hom by die Unie verkla”).  </a:t>
            </a:r>
          </a:p>
          <a:p>
            <a:r>
              <a:rPr lang="af-ZA" dirty="0"/>
              <a:t>Wanneer onderhandelinge egter op ‘n vaardige manier hanteer word, kan dit die posisie van een of selfs beide partye verbeter.</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317509290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92500" lnSpcReduction="20000"/>
          </a:bodyPr>
          <a:lstStyle/>
          <a:p>
            <a:pPr marL="0" indent="0">
              <a:buNone/>
            </a:pPr>
            <a:r>
              <a:rPr lang="af-ZA" b="1" u="sng" dirty="0"/>
              <a:t>Onderhandelingbenaderings en Uitkomste</a:t>
            </a:r>
            <a:endParaRPr lang="en-ZA" b="1" u="sng" dirty="0"/>
          </a:p>
          <a:p>
            <a:pPr marL="0" indent="0">
              <a:buNone/>
            </a:pPr>
            <a:r>
              <a:rPr lang="af-ZA" dirty="0"/>
              <a:t> </a:t>
            </a:r>
            <a:endParaRPr lang="en-ZA" b="1" dirty="0"/>
          </a:p>
          <a:p>
            <a:pPr marL="0" indent="0">
              <a:buNone/>
            </a:pPr>
            <a:r>
              <a:rPr lang="af-ZA" b="1" dirty="0"/>
              <a:t>Onderhandelings kan op vier maniere benader word.  Elkeen van hierdie benaderings sal ‘n verskillende uitkoms lewer:</a:t>
            </a:r>
          </a:p>
          <a:p>
            <a:pPr marL="0" indent="0">
              <a:buNone/>
            </a:pPr>
            <a:endParaRPr lang="en-ZA" b="1" dirty="0"/>
          </a:p>
          <a:p>
            <a:pPr lvl="0"/>
            <a:r>
              <a:rPr lang="en-GB" b="1" dirty="0"/>
              <a:t>Onderhandelings oriëntasie</a:t>
            </a:r>
            <a:r>
              <a:rPr lang="en-GB" dirty="0"/>
              <a:t> -Hierdie is die benadering wat geneem word by kompterende kommunikeerders. Onderhandelings is gebaseer op die aanname dat slegs een kant sy doelwit kan bereik en dat enige oorwinning deur daardie party ge-ewenaar sal word deur die ander party se velies.  Ten spyte van die feit dat dit verloorders, sowel as wenners lewer, kan ‘n onderhandelingsoriëntasie somtyds die beste wyse van onderhandelings wees.  Indien die ander party gedetermineerd is om voordeel uit jou te trek en hy/sy nie oortuig kan word dat samewerking moontlik is nie, sal jy moontlik dit nodig vind om ‘n kompeterende standpunt uit selfverdediging te hê.</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105320669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4" name="Content Placeholder 3"/>
          <p:cNvSpPr>
            <a:spLocks noGrp="1"/>
          </p:cNvSpPr>
          <p:nvPr>
            <p:ph sz="quarter" idx="1"/>
          </p:nvPr>
        </p:nvSpPr>
        <p:spPr>
          <a:xfrm>
            <a:off x="374904" y="905295"/>
            <a:ext cx="8219256" cy="5437447"/>
          </a:xfrm>
        </p:spPr>
        <p:txBody>
          <a:bodyPr>
            <a:normAutofit/>
          </a:bodyPr>
          <a:lstStyle/>
          <a:p>
            <a:r>
              <a:rPr lang="en-GB" dirty="0"/>
              <a:t>Dit mag dalk ook nodig wees om te onderhandel indien jou belange werklik in konflik is en samewerking of kompromieë aangaan, nie ‘n bevredigende opsie is nie.  Byvoorbeeld, in ‘n eenmalige kommersiële transaksie (die verkoop van ‘n motor), sal jou besorgdheid om die ander party te help, moontlik veroorsaak dat jyself in ‘n swak posisie is om die beste moontlike transaksie vir jouself te kry sonder om jou etiese beginsels te laat vaar. </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9178209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92500" lnSpcReduction="20000"/>
          </a:bodyPr>
          <a:lstStyle/>
          <a:p>
            <a:pPr lvl="0"/>
            <a:r>
              <a:rPr lang="en-GB" b="1" dirty="0"/>
              <a:t>Verloor-Verloor beginsel</a:t>
            </a:r>
            <a:r>
              <a:rPr lang="en-GB" dirty="0"/>
              <a:t> – niemand wil ‘n verloor-verloor uitkoms ervaar nie.  Dit gebeur egter te dikwels dat beide partye die onderhandelings laat vaar en ontevrede voel.  Verloor-verloor uitkomste geskied meer gereeld wanneer elke party probeer wen ten koste van die ander een.  Dit is soos weermagte wat verganklike verliese lei terwyl hulle probeer om die vyand te verslaan.  Persone wat ‘n dispuut het en ‘n onderhandelingsoorwinning wil hê, vind dikwels dat hulle hulself seerder maak as hulle opponente.  </a:t>
            </a:r>
          </a:p>
          <a:p>
            <a:pPr marL="0" lvl="0" indent="0">
              <a:buNone/>
            </a:pPr>
            <a:endParaRPr lang="en-ZA" dirty="0"/>
          </a:p>
          <a:p>
            <a:r>
              <a:rPr lang="en-GB" dirty="0"/>
              <a:t>Neem hier in ag die voorbeeld van ‘n werkende ouer wat op ‘n sewe uur werksdag aandring.  Deurdat hy hierdie saak forseer, mag hy vind dat sy versoek verwerp word en dat hy of sal opgee of moontlik afbetaal word as ‘n uitvloeisel van sy on- -onderhandelbare versoek.  In hierdie geval ly almal daaronder:  Die werkgewer verloor ‘n talentvolle werker en die werknemer se loopbaan en bankbalans ly hieronder.</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418346818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4" name="Content Placeholder 3"/>
          <p:cNvSpPr>
            <a:spLocks noGrp="1"/>
          </p:cNvSpPr>
          <p:nvPr>
            <p:ph sz="quarter" idx="1"/>
          </p:nvPr>
        </p:nvSpPr>
        <p:spPr>
          <a:xfrm>
            <a:off x="374904" y="1230053"/>
            <a:ext cx="8219256" cy="5437447"/>
          </a:xfrm>
        </p:spPr>
        <p:txBody>
          <a:bodyPr>
            <a:normAutofit fontScale="92500" lnSpcReduction="10000"/>
          </a:bodyPr>
          <a:lstStyle/>
          <a:p>
            <a:r>
              <a:rPr lang="en-GB" dirty="0"/>
              <a:t>Verloor-verloor uitkomste kan ook by groter sake aangetref word:  Onredelike vakbondeise kan werkgewers tot bankrotskap dryf en werkgewers kan werkers se effektiwiteit vernietig deurdat hulle voordeel uit hulle trek.</a:t>
            </a:r>
          </a:p>
          <a:p>
            <a:endParaRPr lang="en-GB" dirty="0"/>
          </a:p>
          <a:p>
            <a:r>
              <a:rPr lang="en-GB" b="1" dirty="0"/>
              <a:t>Tot ‘n vergelyking kom</a:t>
            </a:r>
            <a:r>
              <a:rPr lang="en-GB" dirty="0"/>
              <a:t>–Dit is soms beter om eerder tot ‘n vergelyking te kom as om gevegte aan te gaan wanneer daar onderhandel moet word en dan die risiko van ‘n verloor-verloor uitkoms te hê.  Daar is definitief gevalle waar ‘n kompromie die beste bereikbare uitkoms is – gewoonlik wanneer bronne ten opsigte van ‘n dispuut beperk of skaars is.  Indien twee bestuurders elkeen ‘n voltydse sekretaresse benodig, maar beperkings op die begroting dit nie toelaat nie, mag dit vir hulle nodig raak om tot ‘n vergelyk te kom om ‘n sekretaresse te deel.  Terwyl kompromieë soms noodsaaklik is, sal die uitkoms by definisie wees dat beide partye ten minste ‘n gedeelte verloor van dit waarna hulle gesoek het.</a:t>
            </a:r>
            <a:r>
              <a:rPr lang="af-ZA" dirty="0"/>
              <a:t> </a:t>
            </a:r>
            <a:endParaRPr lang="en-ZA" dirty="0"/>
          </a:p>
          <a:p>
            <a:pPr marL="0" indent="0">
              <a:buNone/>
            </a:pPr>
            <a:endParaRPr lang="en-ZA" dirty="0"/>
          </a:p>
        </p:txBody>
      </p:sp>
    </p:spTree>
    <p:extLst>
      <p:ext uri="{BB962C8B-B14F-4D97-AF65-F5344CB8AC3E}">
        <p14:creationId xmlns:p14="http://schemas.microsoft.com/office/powerpoint/2010/main" val="231597526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4" name="Content Placeholder 3"/>
          <p:cNvSpPr>
            <a:spLocks noGrp="1"/>
          </p:cNvSpPr>
          <p:nvPr>
            <p:ph sz="quarter" idx="1"/>
          </p:nvPr>
        </p:nvSpPr>
        <p:spPr>
          <a:xfrm>
            <a:off x="467544" y="1282638"/>
            <a:ext cx="8219256" cy="5437447"/>
          </a:xfrm>
        </p:spPr>
        <p:txBody>
          <a:bodyPr>
            <a:normAutofit fontScale="92500" lnSpcReduction="10000"/>
          </a:bodyPr>
          <a:lstStyle/>
          <a:p>
            <a:r>
              <a:rPr lang="en-GB" dirty="0"/>
              <a:t>Kopers, byvoorbeeld, kan moontlik meer betaal as wat hulle kan bekostig, terwyl verkopers minder ontvang as wat hulle benodig.  Dit kan soms gebeur dat ‘n reeks kompromieë kan lei daartoe dat nie een party kan kry wat hy/sy regtig sou wou hê nie. </a:t>
            </a:r>
          </a:p>
          <a:p>
            <a:endParaRPr lang="en-GB" dirty="0"/>
          </a:p>
          <a:p>
            <a:r>
              <a:rPr lang="en-GB" dirty="0"/>
              <a:t>Byvoorbeeld:  indien ‘n verskaffer en ‘n aankoopbeampte begin met ‘n “perde-handel” perspektief, sal die aankoopbeampte moontlik eindig met meer voorraad as wat die maatskappy benodig teen ‘n hoër totale uitgawe as wat die besigheid kan bekostig, terwyl die verskaffer moontlik ‘n laer prys kan ontvang as wat die firma sou wou hê.  In die geval waar ‘n werknemer meer tyd met sy kind wil spandeer, sal ‘n kompromie nie van enige hulp vir die betrokke partye wees nie.  Daar sal steeds tye wees wat die werknemer in elk geval nie by sy kind sou wees nie, en die baas sal steeds ‘n tekort aan hulp hê.  Kompromieë is dus duidelik nie die beste uitkoms nie.</a:t>
            </a: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382620893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4" name="Content Placeholder 3"/>
          <p:cNvSpPr>
            <a:spLocks noGrp="1"/>
          </p:cNvSpPr>
          <p:nvPr>
            <p:ph sz="quarter" idx="1"/>
          </p:nvPr>
        </p:nvSpPr>
        <p:spPr>
          <a:xfrm>
            <a:off x="374904" y="1420553"/>
            <a:ext cx="8219256" cy="5437447"/>
          </a:xfrm>
        </p:spPr>
        <p:txBody>
          <a:bodyPr>
            <a:normAutofit fontScale="92500" lnSpcReduction="20000"/>
          </a:bodyPr>
          <a:lstStyle/>
          <a:p>
            <a:pPr lvl="0"/>
            <a:r>
              <a:rPr lang="en-GB" b="1" dirty="0"/>
              <a:t>Wen-wen uitkoms</a:t>
            </a:r>
            <a:r>
              <a:rPr lang="en-GB" dirty="0"/>
              <a:t> - Hierdie samewerkingsbenadering tot onderhandelinge aanvaar dat oplossings gevind kan word wat die behoeftes van beide partye sal bevredig.  ‘n Wen-wen benadering verskil duidelik van die voorafgaande onderhandelingstyle.  Mees belangrik, dit sien verder as net die opponerende idees van beide partye  (my manier teenoor jou manier) en dit fokus daarop om ‘n bevredigende einde wat elkeen sou verlang, te bereik.</a:t>
            </a:r>
            <a:endParaRPr lang="en-ZA" dirty="0"/>
          </a:p>
          <a:p>
            <a:pPr marL="0" indent="0">
              <a:buNone/>
            </a:pPr>
            <a:endParaRPr lang="en-ZA" dirty="0"/>
          </a:p>
          <a:p>
            <a:r>
              <a:rPr lang="en-GB" dirty="0"/>
              <a:t>Die sleutel om ‘n wen-wen oplossing te vind is om die probleemoplossing wat nie beheer neem nie se benadering, soos vroeër beskryf, te gebruik.  In plaas daarvan om jou onderhandelingsvennoot as ‘n opponent te beskou, vir wie jy moet uitoorlê (‘n onderhandelingsgesindheid), is die sleutel om maniere te soek wat beide jou behoeftes, sowel as die behoeftes van die ander party, sal bevredig.  Wen-wen uikomste is moontlik in die baie gevalle waar partye se behoeftes nie noodwendig onaanpasbaar is nie, maar hulle is net verskillend.</a:t>
            </a:r>
            <a:endParaRPr lang="en-ZA" dirty="0"/>
          </a:p>
          <a:p>
            <a:pPr marL="0" indent="0">
              <a:buNone/>
            </a:pPr>
            <a:r>
              <a:rPr lang="af-ZA" dirty="0"/>
              <a:t> </a:t>
            </a:r>
            <a:endParaRPr lang="en-ZA" dirty="0"/>
          </a:p>
          <a:p>
            <a:pPr marL="0" indent="0">
              <a:buNone/>
            </a:pPr>
            <a:endParaRPr lang="en-ZA" dirty="0"/>
          </a:p>
        </p:txBody>
      </p:sp>
    </p:spTree>
    <p:extLst>
      <p:ext uri="{BB962C8B-B14F-4D97-AF65-F5344CB8AC3E}">
        <p14:creationId xmlns:p14="http://schemas.microsoft.com/office/powerpoint/2010/main" val="19247607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92500" lnSpcReduction="10000"/>
          </a:bodyPr>
          <a:lstStyle/>
          <a:p>
            <a:pPr marL="0" indent="0">
              <a:buNone/>
            </a:pPr>
            <a:r>
              <a:rPr lang="af-ZA" b="1" u="sng" dirty="0"/>
              <a:t>Die Vier Fases van Onderhandelinge</a:t>
            </a:r>
            <a:endParaRPr lang="en-ZA" b="1" u="sng" dirty="0"/>
          </a:p>
          <a:p>
            <a:pPr marL="0" indent="0">
              <a:buNone/>
            </a:pPr>
            <a:r>
              <a:rPr lang="af-ZA" dirty="0"/>
              <a:t> </a:t>
            </a:r>
            <a:endParaRPr lang="en-ZA" dirty="0"/>
          </a:p>
          <a:p>
            <a:r>
              <a:rPr lang="af-ZA" dirty="0"/>
              <a:t>Feitlik alle onderhandelinge word gekenmerk deur vier fases – voorbereiding, opening, onderhandeling en afsluiting.  By grootskaalse onderhandelinge word elk van hierdie fases normaalweg in ‘n spesifieke orde aangespreek. </a:t>
            </a:r>
          </a:p>
          <a:p>
            <a:pPr marL="0" indent="0">
              <a:buNone/>
            </a:pPr>
            <a:r>
              <a:rPr lang="af-ZA" dirty="0"/>
              <a:t> </a:t>
            </a:r>
          </a:p>
          <a:p>
            <a:r>
              <a:rPr lang="af-ZA" dirty="0"/>
              <a:t>By kleinerskaal-onderhandelinge word hierdie fases gewoonlik geïntegreer – moontlik in ‘n enkele, ongestruktureerde proses.  In hierdie geval sal jy leiding ontvang, selfs wanneer jy onderhandelings vir kleiner sake moet lei, sal  ‘n goeie begrip van die logiese orde wat hierdie vier fases onderskryf, jou lei.</a:t>
            </a:r>
            <a:endParaRPr lang="en-ZA" dirty="0"/>
          </a:p>
          <a:p>
            <a:pPr marL="0" indent="0">
              <a:buNone/>
            </a:pP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29576897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4" name="Content Placeholder 3"/>
          <p:cNvSpPr>
            <a:spLocks noGrp="1"/>
          </p:cNvSpPr>
          <p:nvPr>
            <p:ph sz="quarter" idx="1"/>
          </p:nvPr>
        </p:nvSpPr>
        <p:spPr>
          <a:xfrm>
            <a:off x="374904" y="905295"/>
            <a:ext cx="8219256" cy="5437447"/>
          </a:xfrm>
        </p:spPr>
        <p:txBody>
          <a:bodyPr>
            <a:normAutofit fontScale="92500" lnSpcReduction="10000"/>
          </a:bodyPr>
          <a:lstStyle/>
          <a:p>
            <a:pPr marL="0" indent="0">
              <a:buNone/>
            </a:pPr>
            <a:r>
              <a:rPr lang="af-ZA" b="1" dirty="0"/>
              <a:t>Die volgende is ‘n voorbeeld van ‘n onderhandelingsproses met ‘n verskaffer:</a:t>
            </a:r>
          </a:p>
          <a:p>
            <a:pPr marL="0" indent="0">
              <a:buNone/>
            </a:pPr>
            <a:endParaRPr lang="en-ZA" b="1" dirty="0"/>
          </a:p>
          <a:p>
            <a:pPr lvl="0"/>
            <a:r>
              <a:rPr lang="en-GB" dirty="0"/>
              <a:t>Voorberiding behels die versameling van informasie – om die huidige mark te ken, om bewus te wees van die verskaffing en aanvraagstatus, om bewus te wees van enige huidige of voordiehandliggende afslagte en spesiale aanbiedinge.</a:t>
            </a:r>
          </a:p>
          <a:p>
            <a:pPr marL="0" lvl="0" indent="0">
              <a:buNone/>
            </a:pPr>
            <a:endParaRPr lang="en-ZA" dirty="0"/>
          </a:p>
          <a:p>
            <a:pPr lvl="0"/>
            <a:r>
              <a:rPr lang="en-GB" dirty="0"/>
              <a:t>Die openingsfasevan ‘n onderhandeling sluit beide partye in wat hulle openingposisie aanmekaar sal voorstel.  Dit verteenwoordig gewoonlik die enkel, mees belangrike geleentheid om die ander party te beinvloed.</a:t>
            </a:r>
            <a:endParaRPr lang="en-ZA" dirty="0"/>
          </a:p>
          <a:p>
            <a:pPr marL="0" indent="0">
              <a:buNone/>
            </a:pP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242157010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Oplossing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4" name="Content Placeholder 3"/>
          <p:cNvSpPr>
            <a:spLocks noGrp="1"/>
          </p:cNvSpPr>
          <p:nvPr>
            <p:ph sz="quarter" idx="1"/>
          </p:nvPr>
        </p:nvSpPr>
        <p:spPr>
          <a:xfrm>
            <a:off x="374904" y="1420553"/>
            <a:ext cx="8219256" cy="5130149"/>
          </a:xfrm>
        </p:spPr>
        <p:txBody>
          <a:bodyPr>
            <a:normAutofit/>
          </a:bodyPr>
          <a:lstStyle/>
          <a:p>
            <a:pPr lvl="0"/>
            <a:r>
              <a:rPr lang="en-GB" dirty="0"/>
              <a:t>In die onderhandelingsfase is jou doel om die gaping tussen die twee aanvanklike posisies te verklein en om die ander party te oorreed dat jou saak so sterk is, dat hulle minder moet aanvaar as waarvoor hulle beplan het.  Om hierin te slaag, is dit noodsaaklik dat jy weldeurdagte, wel beplande en logiese debat sal voer.</a:t>
            </a:r>
          </a:p>
          <a:p>
            <a:pPr marL="0" lvl="0" indent="0">
              <a:buNone/>
            </a:pPr>
            <a:endParaRPr lang="en-ZA" dirty="0"/>
          </a:p>
          <a:p>
            <a:pPr lvl="0"/>
            <a:r>
              <a:rPr lang="en-GB" dirty="0"/>
              <a:t>Die beëindiging van ‘n onderhandeling verteenwoordig die geleentheid om te kapitaliseer in al die werk wat in vroeër fases gedoen is.  Die navorsing wat jy gedoen het in die voorbereidingsfase, gekombineer deur al die informasie wat jy bymekaar gemaak het sedertdien, behoort as riglyn vir die beeindigingsfase te dien.</a:t>
            </a:r>
            <a:endParaRPr lang="en-ZA" dirty="0"/>
          </a:p>
        </p:txBody>
      </p:sp>
    </p:spTree>
    <p:extLst>
      <p:ext uri="{BB962C8B-B14F-4D97-AF65-F5344CB8AC3E}">
        <p14:creationId xmlns:p14="http://schemas.microsoft.com/office/powerpoint/2010/main" val="1011491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4" name="Content Placeholder 3"/>
          <p:cNvSpPr>
            <a:spLocks noGrp="1"/>
          </p:cNvSpPr>
          <p:nvPr>
            <p:ph sz="quarter" idx="1"/>
          </p:nvPr>
        </p:nvSpPr>
        <p:spPr>
          <a:xfrm>
            <a:off x="467544" y="1413296"/>
            <a:ext cx="8219256" cy="5002018"/>
          </a:xfrm>
        </p:spPr>
        <p:txBody>
          <a:bodyPr>
            <a:normAutofit fontScale="85000" lnSpcReduction="20000"/>
          </a:bodyPr>
          <a:lstStyle/>
          <a:p>
            <a:pPr marL="0" indent="0">
              <a:buNone/>
            </a:pPr>
            <a:r>
              <a:rPr lang="nl-NL" b="1" dirty="0"/>
              <a:t> ‘n Vergadering word gehou om sekere dinge gedoen te kry. Die doel mag wees om:</a:t>
            </a:r>
          </a:p>
          <a:p>
            <a:pPr marL="0" indent="0">
              <a:buNone/>
            </a:pPr>
            <a:endParaRPr lang="nl-NL" b="1" dirty="0"/>
          </a:p>
          <a:p>
            <a:pPr marL="0" indent="0">
              <a:buNone/>
            </a:pPr>
            <a:r>
              <a:rPr lang="nl-NL" dirty="0"/>
              <a:t>•	inligting te gee of the ontvang</a:t>
            </a:r>
          </a:p>
          <a:p>
            <a:pPr marL="0" indent="0">
              <a:buNone/>
            </a:pPr>
            <a:r>
              <a:rPr lang="nl-NL" dirty="0"/>
              <a:t>•	instruksies te gee</a:t>
            </a:r>
          </a:p>
          <a:p>
            <a:pPr marL="0" indent="0">
              <a:buNone/>
            </a:pPr>
            <a:r>
              <a:rPr lang="nl-NL" dirty="0"/>
              <a:t>•	probleme op te los</a:t>
            </a:r>
          </a:p>
          <a:p>
            <a:pPr marL="0" indent="0">
              <a:buNone/>
            </a:pPr>
            <a:r>
              <a:rPr lang="nl-NL" dirty="0"/>
              <a:t>•	aktiwiteite te koördineer (hersien, beplan, evlalueer, aanbevelings te 	doen, te besluit, of uit te stel)</a:t>
            </a:r>
          </a:p>
          <a:p>
            <a:pPr marL="0" indent="0">
              <a:buNone/>
            </a:pPr>
            <a:r>
              <a:rPr lang="nl-NL" dirty="0"/>
              <a:t>•	moraal te bou – om ‘n goeie spangees te bou</a:t>
            </a:r>
          </a:p>
          <a:p>
            <a:pPr marL="0" indent="0">
              <a:buNone/>
            </a:pPr>
            <a:r>
              <a:rPr lang="nl-NL" dirty="0"/>
              <a:t>•	‘n dinskrum te hou (om besluite te neem of probleme op te los)</a:t>
            </a:r>
          </a:p>
          <a:p>
            <a:pPr marL="0" indent="0">
              <a:buNone/>
            </a:pPr>
            <a:r>
              <a:rPr lang="nl-NL" dirty="0"/>
              <a:t>•	die risiko van besluitneming de deel</a:t>
            </a:r>
          </a:p>
          <a:p>
            <a:pPr marL="0" indent="0">
              <a:buNone/>
            </a:pPr>
            <a:endParaRPr lang="nl-NL" dirty="0"/>
          </a:p>
          <a:p>
            <a:pPr marL="0" indent="0">
              <a:buNone/>
            </a:pPr>
            <a:r>
              <a:rPr lang="nl-NL" dirty="0"/>
              <a:t>Wanneer vergaderings goed beplan en georganiseer is, kan hulle bydra tot die gladde bestuur van ‘n maatskappy, maar vergaderings kan ook ‘n groot mors van tyd wees. Hieronder gaan ons maniere bespreek om vergaderings meer produktief te maak.</a:t>
            </a:r>
          </a:p>
          <a:p>
            <a:pPr marL="0" indent="0">
              <a:buNone/>
            </a:pPr>
            <a:endParaRPr lang="en-ZA" dirty="0"/>
          </a:p>
        </p:txBody>
      </p:sp>
    </p:spTree>
    <p:extLst>
      <p:ext uri="{BB962C8B-B14F-4D97-AF65-F5344CB8AC3E}">
        <p14:creationId xmlns:p14="http://schemas.microsoft.com/office/powerpoint/2010/main" val="19127057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4" name="Content Placeholder 3"/>
          <p:cNvSpPr>
            <a:spLocks noGrp="1"/>
          </p:cNvSpPr>
          <p:nvPr>
            <p:ph sz="quarter" idx="1"/>
          </p:nvPr>
        </p:nvSpPr>
        <p:spPr>
          <a:xfrm>
            <a:off x="467544" y="890782"/>
            <a:ext cx="8219256" cy="5002018"/>
          </a:xfrm>
        </p:spPr>
        <p:txBody>
          <a:bodyPr>
            <a:normAutofit fontScale="85000" lnSpcReduction="20000"/>
          </a:bodyPr>
          <a:lstStyle/>
          <a:p>
            <a:pPr marL="0" indent="0">
              <a:buNone/>
            </a:pPr>
            <a:r>
              <a:rPr lang="nl-NL" b="1" dirty="0"/>
              <a:t>‘n Vergadering word gehou om sekere dinge gedoen te kry. Die doel mag wees om:</a:t>
            </a:r>
          </a:p>
          <a:p>
            <a:pPr marL="0" indent="0">
              <a:buNone/>
            </a:pPr>
            <a:endParaRPr lang="nl-NL" b="1" dirty="0"/>
          </a:p>
          <a:p>
            <a:pPr marL="0" indent="0">
              <a:buNone/>
            </a:pPr>
            <a:r>
              <a:rPr lang="nl-NL" dirty="0"/>
              <a:t>•	inligting te gee of the ontvang</a:t>
            </a:r>
          </a:p>
          <a:p>
            <a:pPr marL="0" indent="0">
              <a:buNone/>
            </a:pPr>
            <a:r>
              <a:rPr lang="nl-NL" dirty="0"/>
              <a:t>•	instruksies te gee</a:t>
            </a:r>
          </a:p>
          <a:p>
            <a:pPr marL="0" indent="0">
              <a:buNone/>
            </a:pPr>
            <a:r>
              <a:rPr lang="nl-NL" dirty="0"/>
              <a:t>•	probleme op te los</a:t>
            </a:r>
          </a:p>
          <a:p>
            <a:pPr marL="0" indent="0">
              <a:buNone/>
            </a:pPr>
            <a:r>
              <a:rPr lang="nl-NL" dirty="0"/>
              <a:t>•	aktiwiteite te koördineer (hersien, beplan, evlalueer, aanbevelings te 	doen, te besluit, of uit te stel)</a:t>
            </a:r>
          </a:p>
          <a:p>
            <a:pPr marL="0" indent="0">
              <a:buNone/>
            </a:pPr>
            <a:r>
              <a:rPr lang="nl-NL" dirty="0"/>
              <a:t>•	moraal te bou – om ‘n goeie spangees te bou</a:t>
            </a:r>
          </a:p>
          <a:p>
            <a:pPr marL="0" indent="0">
              <a:buNone/>
            </a:pPr>
            <a:r>
              <a:rPr lang="nl-NL" dirty="0"/>
              <a:t>•	‘n dinskrum te hou (om besluite te neem of probleme op te los)</a:t>
            </a:r>
          </a:p>
          <a:p>
            <a:pPr marL="0" indent="0">
              <a:buNone/>
            </a:pPr>
            <a:r>
              <a:rPr lang="nl-NL" dirty="0"/>
              <a:t>•	die risiko van besluitneming de deel</a:t>
            </a:r>
          </a:p>
          <a:p>
            <a:pPr marL="0" indent="0">
              <a:buNone/>
            </a:pPr>
            <a:endParaRPr lang="nl-NL" dirty="0"/>
          </a:p>
          <a:p>
            <a:pPr marL="0" indent="0">
              <a:buNone/>
            </a:pPr>
            <a:r>
              <a:rPr lang="nl-NL" dirty="0"/>
              <a:t>Wanneer vergaderings goed beplan en georganiseer is, kan hulle bydra tot die gladde bestuur van ‘n maatskappy, maar vergaderings kan ook ‘n groot mors van tyd wees. Hieronder gaan ons maniere bespreek om vergaderings meer produktief te maak.</a:t>
            </a:r>
          </a:p>
          <a:p>
            <a:pPr marL="0" indent="0">
              <a:buNone/>
            </a:pPr>
            <a:endParaRPr lang="en-ZA" dirty="0"/>
          </a:p>
        </p:txBody>
      </p:sp>
    </p:spTree>
    <p:extLst>
      <p:ext uri="{BB962C8B-B14F-4D97-AF65-F5344CB8AC3E}">
        <p14:creationId xmlns:p14="http://schemas.microsoft.com/office/powerpoint/2010/main" val="170185888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4" name="Content Placeholder 3"/>
          <p:cNvSpPr>
            <a:spLocks noGrp="1"/>
          </p:cNvSpPr>
          <p:nvPr>
            <p:ph sz="quarter" idx="1"/>
          </p:nvPr>
        </p:nvSpPr>
        <p:spPr>
          <a:xfrm>
            <a:off x="467544" y="890782"/>
            <a:ext cx="8219256" cy="5002018"/>
          </a:xfrm>
        </p:spPr>
        <p:txBody>
          <a:bodyPr>
            <a:normAutofit fontScale="85000" lnSpcReduction="10000"/>
          </a:bodyPr>
          <a:lstStyle/>
          <a:p>
            <a:pPr marL="0" indent="0">
              <a:buNone/>
            </a:pPr>
            <a:r>
              <a:rPr lang="af-ZA" b="1" u="sng" dirty="0"/>
              <a:t>Fisiese Reëlings</a:t>
            </a:r>
            <a:endParaRPr lang="en-ZA" b="1" u="sng" dirty="0"/>
          </a:p>
          <a:p>
            <a:pPr marL="0" indent="0">
              <a:buNone/>
            </a:pPr>
            <a:r>
              <a:rPr lang="af-ZA" dirty="0"/>
              <a:t> </a:t>
            </a:r>
            <a:endParaRPr lang="en-ZA" dirty="0"/>
          </a:p>
          <a:p>
            <a:pPr lvl="0" fontAlgn="base"/>
            <a:r>
              <a:rPr lang="af-ZA" b="1" dirty="0">
                <a:effectLst>
                  <a:outerShdw sx="0" sy="0">
                    <a:srgbClr val="000000"/>
                  </a:outerShdw>
                </a:effectLst>
              </a:rPr>
              <a:t>Vergadertyd:</a:t>
            </a:r>
            <a:r>
              <a:rPr lang="af-ZA" dirty="0">
                <a:effectLst>
                  <a:outerShdw sx="0" sy="0">
                    <a:srgbClr val="000000"/>
                  </a:outerShdw>
                </a:effectLst>
              </a:rPr>
              <a:t> Kies ‘n tyd wanneer al die nodige feite en mense beskikbaar is. Kies ‘n tyd wat sal verseker dat die vergadering op ‘n logiese tyd eindig – net voor middagete of die einde van die dag, byvoorbeeld</a:t>
            </a:r>
            <a:endParaRPr lang="en-ZA" dirty="0">
              <a:effectLst>
                <a:outerShdw sx="0" sy="0">
                  <a:srgbClr val="000000"/>
                </a:outerShdw>
              </a:effectLst>
            </a:endParaRPr>
          </a:p>
          <a:p>
            <a:pPr lvl="0" fontAlgn="base"/>
            <a:r>
              <a:rPr lang="af-ZA" b="1" dirty="0">
                <a:effectLst>
                  <a:outerShdw sx="0" sy="0">
                    <a:srgbClr val="000000"/>
                  </a:outerShdw>
                </a:effectLst>
              </a:rPr>
              <a:t>Plek:</a:t>
            </a:r>
            <a:r>
              <a:rPr lang="af-ZA" dirty="0">
                <a:effectLst>
                  <a:outerShdw sx="0" sy="0">
                    <a:srgbClr val="000000"/>
                  </a:outerShdw>
                </a:effectLst>
              </a:rPr>
              <a:t> Kies ‘n plek wat maklik bereikbaar is vir almal wat die vergadering moet bywoon</a:t>
            </a:r>
            <a:endParaRPr lang="en-ZA" dirty="0">
              <a:effectLst>
                <a:outerShdw sx="0" sy="0">
                  <a:srgbClr val="000000"/>
                </a:outerShdw>
              </a:effectLst>
            </a:endParaRPr>
          </a:p>
          <a:p>
            <a:pPr lvl="0" fontAlgn="base"/>
            <a:r>
              <a:rPr lang="af-ZA" b="1" dirty="0">
                <a:effectLst>
                  <a:outerShdw sx="0" sy="0">
                    <a:srgbClr val="000000"/>
                  </a:outerShdw>
                </a:effectLst>
              </a:rPr>
              <a:t>Lokaalgrootte:</a:t>
            </a:r>
            <a:r>
              <a:rPr lang="af-ZA" dirty="0">
                <a:effectLst>
                  <a:outerShdw sx="0" sy="0">
                    <a:srgbClr val="000000"/>
                  </a:outerShdw>
                </a:effectLst>
              </a:rPr>
              <a:t> Kies ‘n lokaal wat die regte grootte vir die groep is – nie so groot dat die deelnemers te vêr van mekaar of die aksie sit nie, of so klein dat deelnemers nie genoeg spasie het om gemaklik te kan sit en skryf nie.</a:t>
            </a:r>
            <a:endParaRPr lang="en-ZA" dirty="0">
              <a:effectLst>
                <a:outerShdw sx="0" sy="0">
                  <a:srgbClr val="000000"/>
                </a:outerShdw>
              </a:effectLst>
            </a:endParaRPr>
          </a:p>
          <a:p>
            <a:pPr lvl="0" fontAlgn="base"/>
            <a:r>
              <a:rPr lang="af-ZA" b="1" dirty="0">
                <a:effectLst>
                  <a:outerShdw sx="0" sy="0">
                    <a:srgbClr val="000000"/>
                  </a:outerShdw>
                </a:effectLst>
              </a:rPr>
              <a:t>Ventilasie en temperatuur:</a:t>
            </a:r>
            <a:r>
              <a:rPr lang="af-ZA" dirty="0">
                <a:effectLst>
                  <a:outerShdw sx="0" sy="0">
                    <a:srgbClr val="000000"/>
                  </a:outerShdw>
                </a:effectLst>
              </a:rPr>
              <a:t> Maak seker dat die vertrek nie bedompig, trekkerig, warm of koud is nie.</a:t>
            </a:r>
            <a:endParaRPr lang="en-ZA" dirty="0">
              <a:effectLst>
                <a:outerShdw sx="0" sy="0">
                  <a:srgbClr val="000000"/>
                </a:outerShdw>
              </a:effectLst>
            </a:endParaRPr>
          </a:p>
          <a:p>
            <a:pPr lvl="0" fontAlgn="base"/>
            <a:r>
              <a:rPr lang="af-ZA" b="1" dirty="0">
                <a:effectLst>
                  <a:outerShdw sx="0" sy="0">
                    <a:srgbClr val="000000"/>
                  </a:outerShdw>
                </a:effectLst>
              </a:rPr>
              <a:t>Toerusting:</a:t>
            </a:r>
            <a:r>
              <a:rPr lang="af-ZA" dirty="0">
                <a:effectLst>
                  <a:outerShdw sx="0" sy="0">
                    <a:srgbClr val="000000"/>
                  </a:outerShdw>
                </a:effectLst>
              </a:rPr>
              <a:t> Maak seker dat al die nodige toerusting byderhand en opgestel is. Vergadertyd behoort nie gemors te word terwyl iemand soek vir ‘n blaaibord of ‘n pen nie.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4179482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4" name="Content Placeholder 3"/>
          <p:cNvSpPr>
            <a:spLocks noGrp="1"/>
          </p:cNvSpPr>
          <p:nvPr>
            <p:ph sz="quarter" idx="1"/>
          </p:nvPr>
        </p:nvSpPr>
        <p:spPr>
          <a:xfrm>
            <a:off x="467544" y="890782"/>
            <a:ext cx="8219256" cy="5002018"/>
          </a:xfrm>
        </p:spPr>
        <p:txBody>
          <a:bodyPr>
            <a:normAutofit/>
          </a:bodyPr>
          <a:lstStyle/>
          <a:p>
            <a:pPr lvl="0" fontAlgn="base"/>
            <a:r>
              <a:rPr lang="af-ZA" b="1" dirty="0">
                <a:effectLst>
                  <a:outerShdw sx="0" sy="0">
                    <a:srgbClr val="000000"/>
                  </a:outerShdw>
                </a:effectLst>
              </a:rPr>
              <a:t>Meubel-rangskikking</a:t>
            </a:r>
            <a:r>
              <a:rPr lang="af-ZA" dirty="0">
                <a:effectLst>
                  <a:outerShdw sx="0" sy="0">
                    <a:srgbClr val="000000"/>
                  </a:outerShdw>
                </a:effectLst>
              </a:rPr>
              <a:t>: Indien moontlik, stel die vertrek so op dat al die lede van die groep hulle volle aandag en deelname kan gee. As dit ‘n klein groep is, plaas die stoele in ‘n halfsirkel met net genoeg stoele vir die deelnemers. As dit nodig is om stoele in rye te rangskik, gebruik liewer meer korter rye and ‘n paar lang rye sodat mense nie te uitgestrek is nie, en die spreker se oogspan nie te wyd is nie</a:t>
            </a:r>
          </a:p>
          <a:p>
            <a:pPr marL="0" lvl="0" indent="0" fontAlgn="base">
              <a:buNone/>
            </a:pPr>
            <a:endParaRPr lang="en-ZA" dirty="0">
              <a:effectLst>
                <a:outerShdw sx="0" sy="0">
                  <a:srgbClr val="000000"/>
                </a:outerShdw>
              </a:effectLst>
            </a:endParaRPr>
          </a:p>
          <a:p>
            <a:pPr lvl="0" fontAlgn="base"/>
            <a:r>
              <a:rPr lang="af-ZA" b="1" dirty="0">
                <a:effectLst>
                  <a:outerShdw sx="0" sy="0">
                    <a:srgbClr val="000000"/>
                  </a:outerShdw>
                </a:effectLst>
              </a:rPr>
              <a:t>Sitreëlings</a:t>
            </a:r>
            <a:r>
              <a:rPr lang="af-ZA" dirty="0">
                <a:effectLst>
                  <a:outerShdw sx="0" sy="0">
                    <a:srgbClr val="000000"/>
                  </a:outerShdw>
                </a:effectLst>
              </a:rPr>
              <a:t>: Moedig deelnemers aan om naby die sprekers en mekaar te sit, liewer as om verspreid oor die vertrek te sit. Op die manier is deelname aan die vergadering makliker en beter.</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56161346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4" name="Content Placeholder 3"/>
          <p:cNvSpPr>
            <a:spLocks noGrp="1"/>
          </p:cNvSpPr>
          <p:nvPr>
            <p:ph sz="quarter" idx="1"/>
          </p:nvPr>
        </p:nvSpPr>
        <p:spPr>
          <a:xfrm>
            <a:off x="467544" y="890782"/>
            <a:ext cx="8219256" cy="5002018"/>
          </a:xfrm>
        </p:spPr>
        <p:txBody>
          <a:bodyPr>
            <a:normAutofit/>
          </a:bodyPr>
          <a:lstStyle/>
          <a:p>
            <a:pPr marL="0" indent="0">
              <a:buNone/>
            </a:pPr>
            <a:r>
              <a:rPr lang="af-ZA" b="1" u="sng" dirty="0"/>
              <a:t>Ampsdraers</a:t>
            </a:r>
            <a:endParaRPr lang="en-ZA" b="1" u="sng" dirty="0"/>
          </a:p>
          <a:p>
            <a:pPr marL="0" indent="0">
              <a:buNone/>
            </a:pPr>
            <a:r>
              <a:rPr lang="af-ZA" dirty="0"/>
              <a:t> </a:t>
            </a:r>
            <a:endParaRPr lang="en-ZA" dirty="0"/>
          </a:p>
          <a:p>
            <a:r>
              <a:rPr lang="af-ZA" dirty="0"/>
              <a:t>Daar moet verkieslik ampsdraers by alle vergaderings wees wat verseker dat die vergadering suksesvol verloop. Vir gereëlde vergaderings kan ampdraers eenmaak per jaar, of aan die begin van ‘n projek, verkies word.</a:t>
            </a: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21470316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4" name="Content Placeholder 3"/>
          <p:cNvSpPr>
            <a:spLocks noGrp="1"/>
          </p:cNvSpPr>
          <p:nvPr>
            <p:ph sz="quarter" idx="1"/>
          </p:nvPr>
        </p:nvSpPr>
        <p:spPr>
          <a:xfrm>
            <a:off x="467544" y="890782"/>
            <a:ext cx="8219256" cy="5002018"/>
          </a:xfrm>
        </p:spPr>
        <p:txBody>
          <a:bodyPr>
            <a:normAutofit fontScale="92500" lnSpcReduction="20000"/>
          </a:bodyPr>
          <a:lstStyle/>
          <a:p>
            <a:pPr marL="0" indent="0">
              <a:buNone/>
            </a:pPr>
            <a:r>
              <a:rPr lang="af-ZA" b="1" u="sng" dirty="0"/>
              <a:t>Kennis van Vergaderings</a:t>
            </a:r>
            <a:endParaRPr lang="en-ZA" b="1" u="sng" dirty="0"/>
          </a:p>
          <a:p>
            <a:pPr marL="0" indent="0">
              <a:buNone/>
            </a:pPr>
            <a:r>
              <a:rPr lang="af-ZA" dirty="0"/>
              <a:t> </a:t>
            </a:r>
            <a:endParaRPr lang="en-ZA" dirty="0"/>
          </a:p>
          <a:p>
            <a:pPr lvl="0" fontAlgn="base"/>
            <a:r>
              <a:rPr lang="af-ZA" dirty="0">
                <a:effectLst>
                  <a:outerShdw sx="0" sy="0">
                    <a:srgbClr val="000000"/>
                  </a:outerShdw>
                </a:effectLst>
              </a:rPr>
              <a:t>Moet aan alle betrokke partye gegee word</a:t>
            </a:r>
            <a:endParaRPr lang="en-ZA" dirty="0">
              <a:effectLst>
                <a:outerShdw sx="0" sy="0">
                  <a:srgbClr val="000000"/>
                </a:outerShdw>
              </a:effectLst>
            </a:endParaRPr>
          </a:p>
          <a:p>
            <a:pPr lvl="0" fontAlgn="base"/>
            <a:r>
              <a:rPr lang="af-ZA" dirty="0">
                <a:effectLst>
                  <a:outerShdw sx="0" sy="0">
                    <a:srgbClr val="000000"/>
                  </a:outerShdw>
                </a:effectLst>
              </a:rPr>
              <a:t>Kennis moet lank genoeg voor die vergadering gegee word – nie te lank of te kort nie – gewoonlik omtrent sewe dae voor die vergadering</a:t>
            </a:r>
            <a:endParaRPr lang="en-ZA" dirty="0">
              <a:effectLst>
                <a:outerShdw sx="0" sy="0">
                  <a:srgbClr val="000000"/>
                </a:outerShdw>
              </a:effectLst>
            </a:endParaRPr>
          </a:p>
          <a:p>
            <a:pPr lvl="0" fontAlgn="base"/>
            <a:r>
              <a:rPr lang="af-ZA" dirty="0">
                <a:effectLst>
                  <a:outerShdw sx="0" sy="0">
                    <a:srgbClr val="000000"/>
                  </a:outerShdw>
                </a:effectLst>
              </a:rPr>
              <a:t>Kennis moet behoorlik goedgekeur word deur die korrekte persoon, namens wie die sekretaris die kennisgewing uitstuur</a:t>
            </a:r>
            <a:endParaRPr lang="en-ZA" dirty="0">
              <a:effectLst>
                <a:outerShdw sx="0" sy="0">
                  <a:srgbClr val="000000"/>
                </a:outerShdw>
              </a:effectLst>
            </a:endParaRPr>
          </a:p>
          <a:p>
            <a:pPr lvl="0" fontAlgn="base"/>
            <a:r>
              <a:rPr lang="af-ZA" dirty="0">
                <a:effectLst>
                  <a:outerShdw sx="0" sy="0">
                    <a:srgbClr val="000000"/>
                  </a:outerShdw>
                </a:effectLst>
              </a:rPr>
              <a:t>Kennis moet defnitief wees, dit kan nie afhang van enige ander gebeurtenisse of omstandighede nie (bv. as dit nie te koud of te warm is nie)</a:t>
            </a:r>
            <a:endParaRPr lang="en-ZA" dirty="0">
              <a:effectLst>
                <a:outerShdw sx="0" sy="0">
                  <a:srgbClr val="000000"/>
                </a:outerShdw>
              </a:effectLst>
            </a:endParaRPr>
          </a:p>
          <a:p>
            <a:pPr lvl="0" fontAlgn="base"/>
            <a:r>
              <a:rPr lang="af-ZA" dirty="0">
                <a:effectLst>
                  <a:outerShdw sx="0" sy="0">
                    <a:srgbClr val="000000"/>
                  </a:outerShdw>
                </a:effectLst>
              </a:rPr>
              <a:t>Kennisgewing moet die dag, tyd en datum duidelik weergee</a:t>
            </a:r>
            <a:endParaRPr lang="en-ZA" dirty="0">
              <a:effectLst>
                <a:outerShdw sx="0" sy="0">
                  <a:srgbClr val="000000"/>
                </a:outerShdw>
              </a:effectLst>
            </a:endParaRPr>
          </a:p>
          <a:p>
            <a:pPr lvl="0" fontAlgn="base"/>
            <a:r>
              <a:rPr lang="af-ZA" dirty="0">
                <a:effectLst>
                  <a:outerShdw sx="0" sy="0">
                    <a:srgbClr val="000000"/>
                  </a:outerShdw>
                </a:effectLst>
              </a:rPr>
              <a:t>Moet duidelik meld waaroor die vergadering sal gaan, sodat lede kan besluit of hulle belangstel om die vergadering by te woon</a:t>
            </a:r>
            <a:endParaRPr lang="en-ZA" dirty="0">
              <a:effectLst>
                <a:outerShdw sx="0" sy="0">
                  <a:srgbClr val="000000"/>
                </a:outerShdw>
              </a:effectLst>
            </a:endParaRPr>
          </a:p>
          <a:p>
            <a:pPr lvl="0" fontAlgn="base"/>
            <a:r>
              <a:rPr lang="af-ZA" dirty="0">
                <a:effectLst>
                  <a:outerShdw sx="0" sy="0">
                    <a:srgbClr val="000000"/>
                  </a:outerShdw>
                </a:effectLst>
              </a:rPr>
              <a:t>Tyd en plek moet redelik wees</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6221298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4" name="Content Placeholder 3"/>
          <p:cNvSpPr>
            <a:spLocks noGrp="1"/>
          </p:cNvSpPr>
          <p:nvPr>
            <p:ph sz="quarter" idx="1"/>
          </p:nvPr>
        </p:nvSpPr>
        <p:spPr>
          <a:xfrm>
            <a:off x="467544" y="890782"/>
            <a:ext cx="8219256" cy="5002018"/>
          </a:xfrm>
        </p:spPr>
        <p:txBody>
          <a:bodyPr>
            <a:normAutofit fontScale="92500" lnSpcReduction="20000"/>
          </a:bodyPr>
          <a:lstStyle/>
          <a:p>
            <a:pPr marL="0" indent="0">
              <a:buNone/>
            </a:pPr>
            <a:r>
              <a:rPr lang="af-ZA" b="1" u="sng" dirty="0"/>
              <a:t>Hou van die Vergadering</a:t>
            </a:r>
            <a:endParaRPr lang="en-ZA" b="1" u="sng" dirty="0"/>
          </a:p>
          <a:p>
            <a:pPr marL="0" indent="0">
              <a:buNone/>
            </a:pPr>
            <a:r>
              <a:rPr lang="af-ZA" dirty="0"/>
              <a:t> </a:t>
            </a:r>
            <a:endParaRPr lang="en-ZA" dirty="0"/>
          </a:p>
          <a:p>
            <a:pPr marL="0" indent="0">
              <a:buNone/>
            </a:pPr>
            <a:r>
              <a:rPr lang="af-ZA" b="1" dirty="0"/>
              <a:t>Die voorsitter van die vergadering moet die onderstaande riglyne oor hoe om ‘n goeie vergadering te hou bestudeer, en seker maak dat hy/sy alle aspekte daarvan in gedagte hou tydens die vergadering:</a:t>
            </a:r>
          </a:p>
          <a:p>
            <a:pPr marL="0" indent="0">
              <a:buNone/>
            </a:pPr>
            <a:endParaRPr lang="en-ZA" b="1" dirty="0"/>
          </a:p>
          <a:p>
            <a:pPr lvl="0" fontAlgn="base"/>
            <a:r>
              <a:rPr lang="af-ZA" dirty="0">
                <a:effectLst>
                  <a:outerShdw sx="0" sy="0">
                    <a:srgbClr val="000000"/>
                  </a:outerShdw>
                </a:effectLst>
              </a:rPr>
              <a:t>Versprei uitdeelstukke, berei blaaiborde voor, of kry die eerste skyfie gereed voor die vergadering begin.</a:t>
            </a:r>
            <a:endParaRPr lang="en-ZA" dirty="0">
              <a:effectLst>
                <a:outerShdw sx="0" sy="0">
                  <a:srgbClr val="000000"/>
                </a:outerShdw>
              </a:effectLst>
            </a:endParaRPr>
          </a:p>
          <a:p>
            <a:pPr lvl="0" fontAlgn="base"/>
            <a:r>
              <a:rPr lang="af-ZA" dirty="0">
                <a:effectLst>
                  <a:outerShdw sx="0" sy="0">
                    <a:srgbClr val="000000"/>
                  </a:outerShdw>
                </a:effectLst>
              </a:rPr>
              <a:t>Begin die vergadering betyds. Wanneer mense verwag dat ‘n vergadering laat gaan begin, arriveer hulle laat. Maar as hulle by die vergadering moet inloop nadat dit reeds begin het, sal hulle waarskynlik in die toekoms seker maak dat hulle betyds is.</a:t>
            </a:r>
            <a:endParaRPr lang="en-ZA" dirty="0">
              <a:effectLst>
                <a:outerShdw sx="0" sy="0">
                  <a:srgbClr val="000000"/>
                </a:outerShdw>
              </a:effectLst>
            </a:endParaRPr>
          </a:p>
          <a:p>
            <a:pPr lvl="0" fontAlgn="base"/>
            <a:r>
              <a:rPr lang="af-ZA" dirty="0">
                <a:effectLst>
                  <a:outerShdw sx="0" sy="0">
                    <a:srgbClr val="000000"/>
                  </a:outerShdw>
                </a:effectLst>
              </a:rPr>
              <a:t>Begin deur almal te herinner wat die tydsduur is wat vir die vergadering beplan is, en verseker almal dat die vergadering betyds sal eindig.</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3174084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4" name="Content Placeholder 3"/>
          <p:cNvSpPr>
            <a:spLocks noGrp="1"/>
          </p:cNvSpPr>
          <p:nvPr>
            <p:ph sz="quarter" idx="1"/>
          </p:nvPr>
        </p:nvSpPr>
        <p:spPr>
          <a:xfrm>
            <a:off x="467544" y="890782"/>
            <a:ext cx="8219256" cy="5002018"/>
          </a:xfrm>
        </p:spPr>
        <p:txBody>
          <a:bodyPr>
            <a:normAutofit lnSpcReduction="10000"/>
          </a:bodyPr>
          <a:lstStyle/>
          <a:p>
            <a:pPr lvl="0" fontAlgn="base"/>
            <a:r>
              <a:rPr lang="af-ZA" dirty="0">
                <a:effectLst>
                  <a:outerShdw sx="0" sy="0">
                    <a:srgbClr val="000000"/>
                  </a:outerShdw>
                </a:effectLst>
              </a:rPr>
              <a:t>Bestudeer die agenda, en maak seker dat al die deelnemers bewus is van die tydsduur vir elke item.</a:t>
            </a:r>
            <a:endParaRPr lang="en-ZA" dirty="0">
              <a:effectLst>
                <a:outerShdw sx="0" sy="0">
                  <a:srgbClr val="000000"/>
                </a:outerShdw>
              </a:effectLst>
            </a:endParaRPr>
          </a:p>
          <a:p>
            <a:pPr lvl="0" fontAlgn="base"/>
            <a:r>
              <a:rPr lang="af-ZA" dirty="0">
                <a:effectLst>
                  <a:outerShdw sx="0" sy="0">
                    <a:srgbClr val="000000"/>
                  </a:outerShdw>
                </a:effectLst>
              </a:rPr>
              <a:t>Stel iemand aan, gewoonlik die sekretaris, om notule te neem en die tydsduur van elke item te monitor. Hy/sy moet die groep herinner aan die tyd wat per item oor is, en ook as die vergadering agter skedule loop.</a:t>
            </a:r>
            <a:endParaRPr lang="en-ZA" dirty="0">
              <a:effectLst>
                <a:outerShdw sx="0" sy="0">
                  <a:srgbClr val="000000"/>
                </a:outerShdw>
              </a:effectLst>
            </a:endParaRPr>
          </a:p>
          <a:p>
            <a:pPr lvl="0" fontAlgn="base"/>
            <a:r>
              <a:rPr lang="af-ZA" dirty="0">
                <a:effectLst>
                  <a:outerShdw sx="0" sy="0">
                    <a:srgbClr val="000000"/>
                  </a:outerShdw>
                </a:effectLst>
              </a:rPr>
              <a:t>Voordat nuwe punte bespreek word moet die notule van die vorige vergadering gekontroleer word vir akkuraatheid en volledigheid.</a:t>
            </a:r>
            <a:endParaRPr lang="en-ZA" dirty="0">
              <a:effectLst>
                <a:outerShdw sx="0" sy="0">
                  <a:srgbClr val="000000"/>
                </a:outerShdw>
              </a:effectLst>
            </a:endParaRPr>
          </a:p>
          <a:p>
            <a:pPr lvl="0" fontAlgn="base"/>
            <a:r>
              <a:rPr lang="af-ZA" dirty="0">
                <a:effectLst>
                  <a:outerShdw sx="0" sy="0">
                    <a:srgbClr val="000000"/>
                  </a:outerShdw>
                </a:effectLst>
              </a:rPr>
              <a:t>Herinner die groep as die vergadering nie by die agenda bly nie, of as sekere items langer neem as wat voor beplan is. Die groep moet dan ‘n ooreenkoms bereik of hulle minder tyd aan besprekings wil spandeer.</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4946314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4" name="Content Placeholder 3"/>
          <p:cNvSpPr>
            <a:spLocks noGrp="1"/>
          </p:cNvSpPr>
          <p:nvPr>
            <p:ph sz="quarter" idx="1"/>
          </p:nvPr>
        </p:nvSpPr>
        <p:spPr>
          <a:xfrm>
            <a:off x="467544" y="890782"/>
            <a:ext cx="8219256" cy="5002018"/>
          </a:xfrm>
        </p:spPr>
        <p:txBody>
          <a:bodyPr>
            <a:normAutofit lnSpcReduction="10000"/>
          </a:bodyPr>
          <a:lstStyle/>
          <a:p>
            <a:pPr lvl="0" fontAlgn="base"/>
            <a:r>
              <a:rPr lang="af-ZA" dirty="0">
                <a:effectLst>
                  <a:outerShdw sx="0" sy="0">
                    <a:srgbClr val="000000"/>
                  </a:outerShdw>
                </a:effectLst>
              </a:rPr>
              <a:t>As enige groeplede die vergadering ontwrig moet die voorsitter dit hanteer deur uit te vind wat hulle bekommernisse is, deur te vra vir hulle samewerking, en ook aan hulle terugvoer te gee oor die uitwerking van hulle gedrag op die res van die groep.</a:t>
            </a:r>
            <a:endParaRPr lang="en-ZA" dirty="0">
              <a:effectLst>
                <a:outerShdw sx="0" sy="0">
                  <a:srgbClr val="000000"/>
                </a:outerShdw>
              </a:effectLst>
            </a:endParaRPr>
          </a:p>
          <a:p>
            <a:pPr lvl="0" fontAlgn="base"/>
            <a:r>
              <a:rPr lang="af-ZA" dirty="0">
                <a:effectLst>
                  <a:outerShdw sx="0" sy="0">
                    <a:srgbClr val="000000"/>
                  </a:outerShdw>
                </a:effectLst>
              </a:rPr>
              <a:t>Aan die einde van die vergadering moet die voorsitter ‘n paar minute neem om die vergadering te “prosesseer”. Bespreek wat goed gegaan het, watter probleme ontstaan het, en wat gedoen kan word in verband met die samewerking van die groep. Maak seker dat die vergadering op die voorgeskrewe tyd eindig.</a:t>
            </a:r>
            <a:endParaRPr lang="en-ZA" dirty="0">
              <a:effectLst>
                <a:outerShdw sx="0" sy="0">
                  <a:srgbClr val="000000"/>
                </a:outerShdw>
              </a:effectLst>
            </a:endParaRPr>
          </a:p>
          <a:p>
            <a:pPr lvl="0" fontAlgn="base"/>
            <a:r>
              <a:rPr lang="af-ZA" dirty="0">
                <a:effectLst>
                  <a:outerShdw sx="0" sy="0">
                    <a:srgbClr val="000000"/>
                  </a:outerShdw>
                </a:effectLst>
              </a:rPr>
              <a:t>Volg op deur kopieë van die agenda te versprei, asook om mense te herinner aan take en spertye waarop tydens die vergadering besluit is.</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27309468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4" name="Content Placeholder 3"/>
          <p:cNvSpPr>
            <a:spLocks noGrp="1"/>
          </p:cNvSpPr>
          <p:nvPr>
            <p:ph sz="quarter" idx="1"/>
          </p:nvPr>
        </p:nvSpPr>
        <p:spPr>
          <a:xfrm>
            <a:off x="467544" y="890782"/>
            <a:ext cx="8219256" cy="5002018"/>
          </a:xfrm>
        </p:spPr>
        <p:txBody>
          <a:bodyPr>
            <a:normAutofit fontScale="92500" lnSpcReduction="10000"/>
          </a:bodyPr>
          <a:lstStyle/>
          <a:p>
            <a:pPr marL="0" indent="0">
              <a:buNone/>
            </a:pPr>
            <a:r>
              <a:rPr lang="af-ZA" b="1" dirty="0"/>
              <a:t>Behalwe vir die stappe wat hierbo genoem is, kan die volgende tegnieke gebruik word om seker te maak dat die deelnemers effektief kommunikeer:</a:t>
            </a:r>
          </a:p>
          <a:p>
            <a:pPr marL="0" indent="0">
              <a:buNone/>
            </a:pPr>
            <a:endParaRPr lang="en-ZA" b="1" dirty="0"/>
          </a:p>
          <a:p>
            <a:pPr lvl="0" fontAlgn="base"/>
            <a:r>
              <a:rPr lang="af-ZA" b="1" dirty="0">
                <a:effectLst>
                  <a:outerShdw sx="0" sy="0">
                    <a:srgbClr val="000000"/>
                  </a:outerShdw>
                </a:effectLst>
              </a:rPr>
              <a:t>Luister</a:t>
            </a:r>
            <a:r>
              <a:rPr lang="af-ZA" dirty="0">
                <a:effectLst>
                  <a:outerShdw sx="0" sy="0">
                    <a:srgbClr val="000000"/>
                  </a:outerShdw>
                </a:effectLst>
              </a:rPr>
              <a:t>: Deur te luister sal jy die groep help om te verstaan en om die nodige besluite te neem om die doel van die vergadering te bereik.</a:t>
            </a:r>
            <a:endParaRPr lang="en-ZA" dirty="0">
              <a:effectLst>
                <a:outerShdw sx="0" sy="0">
                  <a:srgbClr val="000000"/>
                </a:outerShdw>
              </a:effectLst>
            </a:endParaRPr>
          </a:p>
          <a:p>
            <a:pPr lvl="0" fontAlgn="base"/>
            <a:r>
              <a:rPr lang="af-ZA" b="1" dirty="0">
                <a:effectLst>
                  <a:outerShdw sx="0" sy="0">
                    <a:srgbClr val="000000"/>
                  </a:outerShdw>
                </a:effectLst>
              </a:rPr>
              <a:t>Vra vrae:</a:t>
            </a:r>
            <a:r>
              <a:rPr lang="af-ZA" dirty="0">
                <a:effectLst>
                  <a:outerShdw sx="0" sy="0">
                    <a:srgbClr val="000000"/>
                  </a:outerShdw>
                </a:effectLst>
              </a:rPr>
              <a:t> Vra is ‘n uitstekende hulpmiddel om besprekings te monotor en te fasiliteer. Om te weet hoe om die regte vrae te vra is dikwels baie belangriker as om die antwoorde te ken. Skep geleenthede vir almal wat die vergadering bywoon om deel te neem aan die bespreking.</a:t>
            </a:r>
            <a:endParaRPr lang="en-ZA" dirty="0">
              <a:effectLst>
                <a:outerShdw sx="0" sy="0">
                  <a:srgbClr val="000000"/>
                </a:outerShdw>
              </a:effectLst>
            </a:endParaRPr>
          </a:p>
          <a:p>
            <a:pPr lvl="0" fontAlgn="base"/>
            <a:r>
              <a:rPr lang="af-ZA" b="1" dirty="0">
                <a:effectLst>
                  <a:outerShdw sx="0" sy="0">
                    <a:srgbClr val="000000"/>
                  </a:outerShdw>
                </a:effectLst>
              </a:rPr>
              <a:t>Integreer bydraes:</a:t>
            </a:r>
            <a:r>
              <a:rPr lang="af-ZA" dirty="0">
                <a:effectLst>
                  <a:outerShdw sx="0" sy="0">
                    <a:srgbClr val="000000"/>
                  </a:outerShdw>
                </a:effectLst>
              </a:rPr>
              <a:t> Groepeer die verskillende standpunte en hou die groep op die regte spoor deur areas van begrip, saamstem en verskille te identifiseer.</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26820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Vergaderings</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4" name="Content Placeholder 3"/>
          <p:cNvSpPr>
            <a:spLocks noGrp="1"/>
          </p:cNvSpPr>
          <p:nvPr>
            <p:ph sz="quarter" idx="1"/>
          </p:nvPr>
        </p:nvSpPr>
        <p:spPr>
          <a:xfrm>
            <a:off x="467544" y="890782"/>
            <a:ext cx="8219256" cy="5002018"/>
          </a:xfrm>
        </p:spPr>
        <p:txBody>
          <a:bodyPr>
            <a:normAutofit fontScale="92500"/>
          </a:bodyPr>
          <a:lstStyle/>
          <a:p>
            <a:pPr lvl="0" fontAlgn="base"/>
            <a:r>
              <a:rPr lang="af-ZA" b="1" dirty="0">
                <a:effectLst>
                  <a:outerShdw sx="0" sy="0">
                    <a:srgbClr val="000000"/>
                  </a:outerShdw>
                </a:effectLst>
              </a:rPr>
              <a:t>Som op</a:t>
            </a:r>
            <a:r>
              <a:rPr lang="af-ZA" dirty="0">
                <a:effectLst>
                  <a:outerShdw sx="0" sy="0">
                    <a:srgbClr val="000000"/>
                  </a:outerShdw>
                </a:effectLst>
              </a:rPr>
              <a:t>: ‘n Opsomming van die belangrikste idees of punte sal help om die groep gefokus en in lyn met die agenda te hou. Die opsomming van besprekings moet in die notule aangeteken word, met ‘n aanduiding van wat gedoen moet word, wanneer dit voltooi moet wees, en wie verantwoordelik is.</a:t>
            </a:r>
            <a:endParaRPr lang="en-ZA" dirty="0">
              <a:effectLst>
                <a:outerShdw sx="0" sy="0">
                  <a:srgbClr val="000000"/>
                </a:outerShdw>
              </a:effectLst>
            </a:endParaRPr>
          </a:p>
          <a:p>
            <a:pPr marL="0" indent="0">
              <a:buNone/>
            </a:pPr>
            <a:br>
              <a:rPr lang="af-ZA" dirty="0"/>
            </a:br>
            <a:r>
              <a:rPr lang="af-ZA" dirty="0"/>
              <a:t> </a:t>
            </a:r>
            <a:endParaRPr lang="en-ZA" dirty="0"/>
          </a:p>
          <a:p>
            <a:pPr marL="0" indent="0">
              <a:buNone/>
            </a:pPr>
            <a:r>
              <a:rPr lang="af-ZA" b="1" dirty="0"/>
              <a:t>Tegnieke om te volg as daar geen vordering is nie:</a:t>
            </a:r>
          </a:p>
          <a:p>
            <a:pPr marL="0" indent="0">
              <a:buNone/>
            </a:pPr>
            <a:endParaRPr lang="en-ZA" b="1" dirty="0"/>
          </a:p>
          <a:p>
            <a:pPr lvl="0" fontAlgn="base"/>
            <a:r>
              <a:rPr lang="af-ZA" dirty="0">
                <a:effectLst>
                  <a:outerShdw sx="0" sy="0">
                    <a:srgbClr val="000000"/>
                  </a:outerShdw>
                </a:effectLst>
              </a:rPr>
              <a:t>Pas probleemoplossing tegnieke toe</a:t>
            </a:r>
            <a:endParaRPr lang="en-ZA" dirty="0">
              <a:effectLst>
                <a:outerShdw sx="0" sy="0">
                  <a:srgbClr val="000000"/>
                </a:outerShdw>
              </a:effectLst>
            </a:endParaRPr>
          </a:p>
          <a:p>
            <a:pPr lvl="0" fontAlgn="base"/>
            <a:r>
              <a:rPr lang="af-ZA" dirty="0">
                <a:effectLst>
                  <a:outerShdw sx="0" sy="0">
                    <a:srgbClr val="000000"/>
                  </a:outerShdw>
                </a:effectLst>
              </a:rPr>
              <a:t>Gaan oor tot stemming</a:t>
            </a:r>
            <a:endParaRPr lang="en-ZA" dirty="0">
              <a:effectLst>
                <a:outerShdw sx="0" sy="0">
                  <a:srgbClr val="000000"/>
                </a:outerShdw>
              </a:effectLst>
            </a:endParaRPr>
          </a:p>
          <a:p>
            <a:pPr lvl="0" fontAlgn="base"/>
            <a:r>
              <a:rPr lang="af-ZA" dirty="0">
                <a:effectLst>
                  <a:outerShdw sx="0" sy="0">
                    <a:srgbClr val="000000"/>
                  </a:outerShdw>
                </a:effectLst>
              </a:rPr>
              <a:t>Gebruik dinkskrum-tegnieke</a:t>
            </a:r>
            <a:endParaRPr lang="en-ZA" dirty="0">
              <a:effectLst>
                <a:outerShdw sx="0" sy="0">
                  <a:srgbClr val="000000"/>
                </a:outerShdw>
              </a:effectLst>
            </a:endParaRPr>
          </a:p>
          <a:p>
            <a:pPr lvl="0" fontAlgn="base"/>
            <a:r>
              <a:rPr lang="af-ZA" dirty="0">
                <a:effectLst>
                  <a:outerShdw sx="0" sy="0">
                    <a:srgbClr val="000000"/>
                  </a:outerShdw>
                </a:effectLst>
              </a:rPr>
              <a:t>Pas besluitnemingstappe toe</a:t>
            </a:r>
            <a:endParaRPr lang="en-ZA" dirty="0">
              <a:effectLst>
                <a:outerShdw sx="0" sy="0">
                  <a:srgbClr val="000000"/>
                </a:outerShdw>
              </a:effectLst>
            </a:endParaRPr>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9664293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4" name="Content Placeholder 3"/>
          <p:cNvSpPr>
            <a:spLocks noGrp="1"/>
          </p:cNvSpPr>
          <p:nvPr>
            <p:ph sz="quarter" idx="1"/>
          </p:nvPr>
        </p:nvSpPr>
        <p:spPr/>
        <p:txBody>
          <a:bodyPr/>
          <a:lstStyle/>
          <a:p>
            <a:pPr marL="0" indent="0">
              <a:buNone/>
            </a:pPr>
            <a:r>
              <a:rPr lang="af-ZA" b="1" dirty="0"/>
              <a:t>Die debatteringsproses word beheer deur ‘n stel reëls.  Die reëls bepaal die orde en tydsduur van die debat.  ‘n Debat sluit die volgende drie groepe in:</a:t>
            </a:r>
          </a:p>
          <a:p>
            <a:pPr marL="0" indent="0">
              <a:buNone/>
            </a:pPr>
            <a:endParaRPr lang="en-ZA" b="1" dirty="0"/>
          </a:p>
          <a:p>
            <a:pPr lvl="0" fontAlgn="base"/>
            <a:r>
              <a:rPr lang="af-ZA" dirty="0">
                <a:effectLst>
                  <a:outerShdw sx="0" sy="0">
                    <a:srgbClr val="000000"/>
                  </a:outerShdw>
                </a:effectLst>
              </a:rPr>
              <a:t>bevesitigende span</a:t>
            </a:r>
            <a:endParaRPr lang="en-ZA" dirty="0">
              <a:effectLst>
                <a:outerShdw sx="0" sy="0">
                  <a:srgbClr val="000000"/>
                </a:outerShdw>
              </a:effectLst>
            </a:endParaRPr>
          </a:p>
          <a:p>
            <a:pPr lvl="0" fontAlgn="base"/>
            <a:r>
              <a:rPr lang="af-ZA" dirty="0">
                <a:effectLst>
                  <a:outerShdw sx="0" sy="0">
                    <a:srgbClr val="000000"/>
                  </a:outerShdw>
                </a:effectLst>
              </a:rPr>
              <a:t>die opponerende span</a:t>
            </a:r>
            <a:endParaRPr lang="en-ZA" dirty="0">
              <a:effectLst>
                <a:outerShdw sx="0" sy="0">
                  <a:srgbClr val="000000"/>
                </a:outerShdw>
              </a:effectLst>
            </a:endParaRPr>
          </a:p>
          <a:p>
            <a:pPr lvl="0" fontAlgn="base"/>
            <a:r>
              <a:rPr lang="af-ZA" dirty="0">
                <a:effectLst>
                  <a:outerShdw sx="0" sy="0">
                    <a:srgbClr val="000000"/>
                  </a:outerShdw>
                </a:effectLst>
              </a:rPr>
              <a:t>die beoordelaars</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972007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af-ZA" b="1" u="sng" dirty="0"/>
              <a:t>Debatsterminologie</a:t>
            </a:r>
            <a:endParaRPr lang="en-ZA" b="1" u="sng" dirty="0"/>
          </a:p>
          <a:p>
            <a:pPr marL="0" indent="0">
              <a:buNone/>
            </a:pPr>
            <a:endParaRPr lang="en-ZA" dirty="0"/>
          </a:p>
          <a:p>
            <a:r>
              <a:rPr lang="af-ZA" dirty="0"/>
              <a:t>Die volgende is ‘n riglyn om jou te help om vir ‘n debat voor te berei.  Dit sal vrae wat jy moontlik mag hê beantwoord.</a:t>
            </a:r>
            <a:endParaRPr lang="en-ZA" dirty="0"/>
          </a:p>
          <a:p>
            <a:pPr marL="0" indent="0">
              <a:buNone/>
            </a:pPr>
            <a:r>
              <a:rPr lang="af-ZA" dirty="0"/>
              <a:t> </a:t>
            </a:r>
            <a:endParaRPr lang="en-ZA" dirty="0"/>
          </a:p>
          <a:p>
            <a:pPr marL="0" indent="0">
              <a:buNone/>
            </a:pPr>
            <a:r>
              <a:rPr lang="af-ZA" b="1" u="sng" dirty="0"/>
              <a:t>Wat probeer ons doen?</a:t>
            </a:r>
            <a:endParaRPr lang="en-ZA" b="1" u="sng" dirty="0"/>
          </a:p>
          <a:p>
            <a:pPr marL="0" indent="0">
              <a:buNone/>
            </a:pPr>
            <a:r>
              <a:rPr lang="af-ZA" dirty="0"/>
              <a:t> </a:t>
            </a:r>
            <a:endParaRPr lang="en-ZA" dirty="0"/>
          </a:p>
          <a:p>
            <a:r>
              <a:rPr lang="af-ZA" dirty="0"/>
              <a:t>Jou opdrag is om voor te berei, te argumenteer, asook om ‘n posisie wat aan jou toegeken is, te ondersteun.  Jy moet die nodige navorsing doen om jou idees te ondersteun en jy moet voorbereid wees om beide vrae te stel, asook om te beantwoord.  Oefen jou aanbieding sodat dit goed afgerond is.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8668180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u="sng" dirty="0"/>
              <a:t>Hoe wen ons?</a:t>
            </a:r>
            <a:endParaRPr lang="en-ZA" b="1" u="sng" dirty="0"/>
          </a:p>
          <a:p>
            <a:pPr marL="0" indent="0">
              <a:buNone/>
            </a:pPr>
            <a:endParaRPr lang="en-ZA" dirty="0"/>
          </a:p>
          <a:p>
            <a:r>
              <a:rPr lang="af-ZA" dirty="0"/>
              <a:t>Jou doelwit is nie noodwendig om te wen nie, maar om jouself so voor te berei dat jy jou kant na die beste van jou vermoë te kan verdedig.  Jy sal ge-evalueer word na die kwaliteit van jou bewyslewering, jou vermoë om jou opponent se argumente verkeerd te bewys, jou vermoë om die reëls na te kom, asook jou selfvertroue tydens jou aanbieding.  Dit sal nodig wees dat jy ‘n meer samehangende en kragtige stel argumente op ‘n afgeronde wyse sal lewer om sodoende uit te staan bo jou opponent.</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014240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af-ZA" b="1" u="sng" dirty="0"/>
              <a:t>Hoe word voorbereiding gedoen?</a:t>
            </a:r>
            <a:endParaRPr lang="en-ZA" b="1" u="sng" dirty="0"/>
          </a:p>
          <a:p>
            <a:pPr marL="0" indent="0">
              <a:buNone/>
            </a:pPr>
            <a:endParaRPr lang="en-ZA" dirty="0"/>
          </a:p>
          <a:p>
            <a:pPr lvl="0" fontAlgn="base"/>
            <a:r>
              <a:rPr lang="af-ZA" dirty="0">
                <a:effectLst>
                  <a:outerShdw sx="0" sy="0">
                    <a:srgbClr val="000000"/>
                  </a:outerShdw>
                </a:effectLst>
              </a:rPr>
              <a:t>Sodra ‘n argument van ‘n debat aan jou toegereken is, is dit jou verantwoordlikheid om navorsing omtrent die onderwerp te doen.  Jy sal moet inligting versamel wat gebruik sal word om jou groep se ondersteun.</a:t>
            </a:r>
            <a:endParaRPr lang="en-ZA" dirty="0">
              <a:effectLst>
                <a:outerShdw sx="0" sy="0">
                  <a:srgbClr val="000000"/>
                </a:outerShdw>
              </a:effectLst>
            </a:endParaRPr>
          </a:p>
          <a:p>
            <a:pPr lvl="0" fontAlgn="base"/>
            <a:r>
              <a:rPr lang="af-ZA" dirty="0">
                <a:effectLst>
                  <a:outerShdw sx="0" sy="0">
                    <a:srgbClr val="000000"/>
                  </a:outerShdw>
                </a:effectLst>
              </a:rPr>
              <a:t>Deur gebruik te maak van hierdie navorsing as hulpmiddel, berei die span ‘n stel oorredingsargumente voor wat daarop gemik is om die beoordelaars na jou kant toe te swaai</a:t>
            </a:r>
            <a:endParaRPr lang="en-ZA" dirty="0">
              <a:effectLst>
                <a:outerShdw sx="0" sy="0">
                  <a:srgbClr val="000000"/>
                </a:outerShdw>
              </a:effectLst>
            </a:endParaRPr>
          </a:p>
          <a:p>
            <a:pPr lvl="0" fontAlgn="base"/>
            <a:r>
              <a:rPr lang="af-ZA" dirty="0">
                <a:effectLst>
                  <a:outerShdw sx="0" sy="0">
                    <a:srgbClr val="000000"/>
                  </a:outerShdw>
                </a:effectLst>
              </a:rPr>
              <a:t>Gebruik die beste van jou navorsing om ‘n effektiewe aanbieding met selfvertrou aan te bied.</a:t>
            </a:r>
            <a:endParaRPr lang="en-ZA" dirty="0">
              <a:effectLst>
                <a:outerShdw sx="0" sy="0">
                  <a:srgbClr val="000000"/>
                </a:outerShdw>
              </a:effectLst>
            </a:endParaRPr>
          </a:p>
          <a:p>
            <a:pPr lvl="0" fontAlgn="base"/>
            <a:r>
              <a:rPr lang="af-ZA" dirty="0">
                <a:effectLst>
                  <a:outerShdw sx="0" sy="0">
                    <a:srgbClr val="000000"/>
                  </a:outerShdw>
                </a:effectLst>
              </a:rPr>
              <a:t>Aanhouer wen!  ‘n Kombinasie van konkrete bewys en afgeronde aanbieding sal lei tot sukses.</a:t>
            </a:r>
            <a:endParaRPr lang="en-ZA" dirty="0">
              <a:effectLst>
                <a:outerShdw sx="0" sy="0">
                  <a:srgbClr val="000000"/>
                </a:outerShdw>
              </a:effectLst>
            </a:endParaRPr>
          </a:p>
          <a:p>
            <a:pPr lvl="0" fontAlgn="base"/>
            <a:r>
              <a:rPr lang="af-ZA" dirty="0">
                <a:effectLst>
                  <a:outerShdw sx="0" sy="0">
                    <a:srgbClr val="000000"/>
                  </a:outerShdw>
                </a:effectLst>
              </a:rPr>
              <a:t>Dit is uiters belangrik om in ag te neem wat die opposisie moontlik wil sê.  Deurdink alle moontlik argumente wat jou opposisie wil maak.</a:t>
            </a:r>
            <a:endParaRPr lang="en-ZA" dirty="0">
              <a:effectLst>
                <a:outerShdw sx="0" sy="0">
                  <a:srgbClr val="000000"/>
                </a:outerShdw>
              </a:effectLst>
            </a:endParaRPr>
          </a:p>
          <a:p>
            <a:pPr lvl="0" fontAlgn="base"/>
            <a:r>
              <a:rPr lang="af-ZA" dirty="0">
                <a:effectLst>
                  <a:outerShdw sx="0" sy="0">
                    <a:srgbClr val="000000"/>
                  </a:outerShdw>
                </a:effectLst>
              </a:rPr>
              <a:t>Die sukses van’ n debat sal afhang van jou vermoë om aan die opponerende span te bewys dat hul argumente swakker as joune is.</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700220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af-ZA" b="1" u="sng" dirty="0"/>
              <a:t>Wat is die formaat?</a:t>
            </a:r>
            <a:endParaRPr lang="en-ZA" b="1" u="sng" dirty="0"/>
          </a:p>
          <a:p>
            <a:pPr marL="0" indent="0">
              <a:buNone/>
            </a:pPr>
            <a:r>
              <a:rPr lang="af-ZA" dirty="0"/>
              <a:t> </a:t>
            </a:r>
            <a:endParaRPr lang="en-ZA" dirty="0"/>
          </a:p>
          <a:p>
            <a:pPr lvl="0" fontAlgn="base"/>
            <a:r>
              <a:rPr lang="af-ZA" b="1" dirty="0">
                <a:effectLst>
                  <a:outerShdw sx="0" sy="0">
                    <a:srgbClr val="000000"/>
                  </a:outerShdw>
                </a:effectLst>
              </a:rPr>
              <a:t>Bevestigende:</a:t>
            </a:r>
            <a:r>
              <a:rPr lang="af-ZA" dirty="0">
                <a:effectLst>
                  <a:outerShdw sx="0" sy="0">
                    <a:srgbClr val="000000"/>
                  </a:outerShdw>
                </a:effectLst>
              </a:rPr>
              <a:t> Die bevestigende span lewer hul proposisie (resolusie).  Hierdie groep definieer die situasie, bied voorgestelde alternatiewe aan en verduidelik die plan van verandering.  Hulle verskaf ook ‘n kort opsomming.</a:t>
            </a:r>
            <a:endParaRPr lang="en-ZA" dirty="0">
              <a:effectLst>
                <a:outerShdw sx="0" sy="0">
                  <a:srgbClr val="000000"/>
                </a:outerShdw>
              </a:effectLst>
            </a:endParaRPr>
          </a:p>
          <a:p>
            <a:pPr lvl="0" fontAlgn="base"/>
            <a:r>
              <a:rPr lang="af-ZA" b="1" dirty="0">
                <a:effectLst>
                  <a:outerShdw sx="0" sy="0">
                    <a:srgbClr val="000000"/>
                  </a:outerShdw>
                </a:effectLst>
              </a:rPr>
              <a:t>Opponerende:</a:t>
            </a:r>
            <a:r>
              <a:rPr lang="af-ZA" dirty="0">
                <a:effectLst>
                  <a:outerShdw sx="0" sy="0">
                    <a:srgbClr val="000000"/>
                  </a:outerShdw>
                </a:effectLst>
              </a:rPr>
              <a:t>  Hierna lewer die opponerende span hul proposisie.  Hierdie groep mag moontlik direk argumenteer dat daar geen rede vir verandering is soos voorgestel deur die bevestigende span nie.  Die opponerende span bevestig hul argument vir die status quo.  Hulle mag, slegs indien nodig, die definisie van die situasie debatteer, soos gedefineer deur die bevestigende span.  Die span vra vrae rakende die posisie van die bevestigende.</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86589676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af-ZA" b="1" u="sng" dirty="0"/>
              <a:t>Wat is die formaat?</a:t>
            </a:r>
            <a:endParaRPr lang="en-ZA" b="1" u="sng" dirty="0"/>
          </a:p>
          <a:p>
            <a:pPr marL="0" indent="0">
              <a:buNone/>
            </a:pPr>
            <a:r>
              <a:rPr lang="af-ZA" dirty="0"/>
              <a:t> </a:t>
            </a:r>
            <a:endParaRPr lang="en-ZA" dirty="0"/>
          </a:p>
          <a:p>
            <a:pPr lvl="0" fontAlgn="base"/>
            <a:r>
              <a:rPr lang="af-ZA" b="1" dirty="0">
                <a:effectLst>
                  <a:outerShdw sx="0" sy="0">
                    <a:srgbClr val="000000"/>
                  </a:outerShdw>
                </a:effectLst>
              </a:rPr>
              <a:t>Bevestigende:</a:t>
            </a:r>
            <a:r>
              <a:rPr lang="af-ZA" dirty="0">
                <a:effectLst>
                  <a:outerShdw sx="0" sy="0">
                    <a:srgbClr val="000000"/>
                  </a:outerShdw>
                </a:effectLst>
              </a:rPr>
              <a:t> Die bevestigende span lewer hul proposisie (resolusie).  Hierdie groep definieer die situasie, bied voorgestelde alternatiewe aan en verduidelik die plan van verandering.  Hulle verskaf ook ‘n kort opsomming.</a:t>
            </a:r>
          </a:p>
          <a:p>
            <a:pPr marL="0" lvl="0" indent="0" fontAlgn="base">
              <a:buNone/>
            </a:pPr>
            <a:endParaRPr lang="en-ZA" dirty="0">
              <a:effectLst>
                <a:outerShdw sx="0" sy="0">
                  <a:srgbClr val="000000"/>
                </a:outerShdw>
              </a:effectLst>
            </a:endParaRPr>
          </a:p>
          <a:p>
            <a:pPr lvl="0" fontAlgn="base"/>
            <a:r>
              <a:rPr lang="af-ZA" b="1" dirty="0">
                <a:effectLst>
                  <a:outerShdw sx="0" sy="0">
                    <a:srgbClr val="000000"/>
                  </a:outerShdw>
                </a:effectLst>
              </a:rPr>
              <a:t>Opponerende:</a:t>
            </a:r>
            <a:r>
              <a:rPr lang="af-ZA" dirty="0">
                <a:effectLst>
                  <a:outerShdw sx="0" sy="0">
                    <a:srgbClr val="000000"/>
                  </a:outerShdw>
                </a:effectLst>
              </a:rPr>
              <a:t>  Hierna lewer die opponerende span hul proposisie.  Hierdie groep mag moontlik direk argumenteer dat daar geen rede vir verandering is soos voorgestel deur die bevestigende span nie.  Die opponerende span bevestig hul argument vir die status quo.  Hulle mag, slegs indien nodig, die definisie van die situasie debatteer, soos gedefineer deur die bevestigende span.  Die span vra vrae rakende die posisie van die bevestigende.</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2232379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4" name="Content Placeholder 3"/>
          <p:cNvSpPr>
            <a:spLocks noGrp="1"/>
          </p:cNvSpPr>
          <p:nvPr>
            <p:ph sz="quarter" idx="1"/>
          </p:nvPr>
        </p:nvSpPr>
        <p:spPr/>
        <p:txBody>
          <a:bodyPr>
            <a:normAutofit fontScale="92500"/>
          </a:bodyPr>
          <a:lstStyle/>
          <a:p>
            <a:pPr lvl="0" fontAlgn="base"/>
            <a:r>
              <a:rPr lang="af-ZA" b="1" dirty="0">
                <a:effectLst>
                  <a:outerShdw sx="0" sy="0">
                    <a:srgbClr val="000000"/>
                  </a:outerShdw>
                </a:effectLst>
              </a:rPr>
              <a:t>Bevestigende:</a:t>
            </a:r>
            <a:r>
              <a:rPr lang="af-ZA" dirty="0">
                <a:effectLst>
                  <a:outerShdw sx="0" sy="0">
                    <a:srgbClr val="000000"/>
                  </a:outerShdw>
                </a:effectLst>
              </a:rPr>
              <a:t> Die tweede bevestigende spreker sal ‘n opsomming maak van die argumente aan beide kante en oplet na die teenstrydige posisies.  Hierdie spreker sal probeer om die belangrikheid van sy argument te demonstreer.  Hierdie spreker het ook die taak om vrae en antwoorde wat deur die opponerende spreker geopper word, te antwoord.  Dit is belangrik om aandag te gee aan spesifieke moeilike vrae.  Die antwoorde moet van so ‘n aard wees dat dit die gehoor sal tevrede stel.  Bied ‘n plan aan.</a:t>
            </a:r>
          </a:p>
          <a:p>
            <a:pPr marL="0" lvl="0" indent="0" fontAlgn="base">
              <a:buNone/>
            </a:pPr>
            <a:endParaRPr lang="en-ZA" dirty="0">
              <a:effectLst>
                <a:outerShdw sx="0" sy="0">
                  <a:srgbClr val="000000"/>
                </a:outerShdw>
              </a:effectLst>
            </a:endParaRPr>
          </a:p>
          <a:p>
            <a:r>
              <a:rPr lang="af-ZA" b="1" dirty="0"/>
              <a:t>Opponerende:</a:t>
            </a:r>
            <a:r>
              <a:rPr lang="af-ZA" dirty="0"/>
              <a:t> Die tweede opponerende spreker bevestig die posisie van die span.  Hy/sy sal aandag gee aan belangrike vrae wat geopper word.  Die hooftaak hier is egter om die voorgestelde plan van die bevestigende span aan te val. </a:t>
            </a:r>
            <a:endParaRPr lang="en-ZA" dirty="0"/>
          </a:p>
          <a:p>
            <a:pPr marL="0" indent="0">
              <a:buNone/>
            </a:pPr>
            <a:endParaRPr lang="en-ZA" dirty="0"/>
          </a:p>
        </p:txBody>
      </p:sp>
    </p:spTree>
    <p:extLst>
      <p:ext uri="{BB962C8B-B14F-4D97-AF65-F5344CB8AC3E}">
        <p14:creationId xmlns:p14="http://schemas.microsoft.com/office/powerpoint/2010/main" val="29604172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4" name="Content Placeholder 3"/>
          <p:cNvSpPr>
            <a:spLocks noGrp="1"/>
          </p:cNvSpPr>
          <p:nvPr>
            <p:ph sz="quarter" idx="1"/>
          </p:nvPr>
        </p:nvSpPr>
        <p:spPr/>
        <p:txBody>
          <a:bodyPr>
            <a:normAutofit fontScale="92500"/>
          </a:bodyPr>
          <a:lstStyle/>
          <a:p>
            <a:pPr lvl="0" fontAlgn="base"/>
            <a:r>
              <a:rPr lang="af-ZA" dirty="0">
                <a:effectLst>
                  <a:outerShdw sx="0" sy="0">
                    <a:srgbClr val="000000"/>
                  </a:outerShdw>
                </a:effectLst>
              </a:rPr>
              <a:t>Die spreker mag bewys dat die plan nie uitvoerbaar is nie of moontlik ondeurdagte negatiewe implikasies kan hê.  Die doel van die spreker is ook om te demonstreer dat die voorgestelde resolusie ongevraag is en/of onnodig en/of onuitvoerbaar.</a:t>
            </a:r>
          </a:p>
          <a:p>
            <a:pPr marL="0" lvl="0" indent="0" fontAlgn="base">
              <a:buNone/>
            </a:pPr>
            <a:endParaRPr lang="en-ZA" dirty="0">
              <a:effectLst>
                <a:outerShdw sx="0" sy="0">
                  <a:srgbClr val="000000"/>
                </a:outerShdw>
              </a:effectLst>
            </a:endParaRPr>
          </a:p>
          <a:p>
            <a:pPr lvl="0" fontAlgn="base"/>
            <a:r>
              <a:rPr lang="af-ZA" b="1" dirty="0">
                <a:effectLst>
                  <a:outerShdw sx="0" sy="0">
                    <a:srgbClr val="000000"/>
                  </a:outerShdw>
                </a:effectLst>
              </a:rPr>
              <a:t>Vertoë</a:t>
            </a:r>
            <a:r>
              <a:rPr lang="af-ZA" dirty="0">
                <a:effectLst>
                  <a:outerShdw sx="0" sy="0">
                    <a:srgbClr val="000000"/>
                  </a:outerShdw>
                </a:effectLst>
              </a:rPr>
              <a:t> mag nie nuwe bewyse bevat nie.  Hulle doel is uitsluitlik om die saak te verdedig en die saak van die opposisie verkeerd te bewys.</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1ste Vertoë - Opponerende</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1ste Vertoë - Bevestigende</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2de  Vertoë - Opponerende</a:t>
            </a:r>
            <a:endParaRPr lang="en-ZA" dirty="0">
              <a:effectLst>
                <a:outerShdw sx="0" sy="0">
                  <a:srgbClr val="000000"/>
                </a:outerShdw>
              </a:effectLst>
            </a:endParaRPr>
          </a:p>
          <a:p>
            <a:pPr lvl="3" fontAlgn="base">
              <a:buClr>
                <a:schemeClr val="tx1"/>
              </a:buClr>
            </a:pPr>
            <a:r>
              <a:rPr lang="af-ZA" dirty="0">
                <a:effectLst>
                  <a:outerShdw sx="0" sy="0">
                    <a:srgbClr val="000000"/>
                  </a:outerShdw>
                </a:effectLst>
              </a:rPr>
              <a:t>2de Vertoë – Bevestigende</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212665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Deelname aan Debatte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4" name="Content Placeholder 3"/>
          <p:cNvSpPr>
            <a:spLocks noGrp="1"/>
          </p:cNvSpPr>
          <p:nvPr>
            <p:ph sz="quarter" idx="1"/>
          </p:nvPr>
        </p:nvSpPr>
        <p:spPr>
          <a:xfrm>
            <a:off x="467544" y="1413295"/>
            <a:ext cx="8219256" cy="5062455"/>
          </a:xfrm>
        </p:spPr>
        <p:txBody>
          <a:bodyPr>
            <a:normAutofit fontScale="77500" lnSpcReduction="20000"/>
          </a:bodyPr>
          <a:lstStyle/>
          <a:p>
            <a:pPr marL="0" indent="0">
              <a:buNone/>
            </a:pPr>
            <a:r>
              <a:rPr lang="af-ZA" sz="2600" b="1" u="sng" dirty="0"/>
              <a:t>Punte om na op te let</a:t>
            </a:r>
            <a:endParaRPr lang="en-ZA" sz="2600" b="1" u="sng" dirty="0"/>
          </a:p>
          <a:p>
            <a:pPr marL="0" indent="0">
              <a:buNone/>
            </a:pPr>
            <a:r>
              <a:rPr lang="af-ZA" sz="2600" dirty="0"/>
              <a:t> </a:t>
            </a:r>
            <a:endParaRPr lang="en-ZA" sz="2600" dirty="0"/>
          </a:p>
          <a:p>
            <a:pPr lvl="0" fontAlgn="base"/>
            <a:r>
              <a:rPr lang="af-ZA" sz="2600" dirty="0">
                <a:effectLst>
                  <a:outerShdw sx="0" sy="0">
                    <a:srgbClr val="000000"/>
                  </a:outerShdw>
                </a:effectLst>
              </a:rPr>
              <a:t>Kommentaar/vrae moet die ‘stoel’ aanspreek.  Hierdie is die persoon wat verantwoordelik vir die hantering van die debat, bv. Mnr/Mev die Voorsitter, ek sou graag die saak ten opsigte van regverdigheid nou wou aanspreek ...</a:t>
            </a:r>
            <a:endParaRPr lang="en-ZA" sz="2600" dirty="0">
              <a:effectLst>
                <a:outerShdw sx="0" sy="0">
                  <a:srgbClr val="000000"/>
                </a:outerShdw>
              </a:effectLst>
            </a:endParaRPr>
          </a:p>
          <a:p>
            <a:pPr lvl="0" fontAlgn="base"/>
            <a:r>
              <a:rPr lang="af-ZA" sz="2600" dirty="0">
                <a:effectLst>
                  <a:outerShdw sx="0" sy="0">
                    <a:srgbClr val="000000"/>
                  </a:outerShdw>
                </a:effectLst>
              </a:rPr>
              <a:t>Maak seker van die tydsbeperking wat jy het.  Oefen voor die tyd.  Gebruik flitskaarte om belangrike notas neer te skryf.</a:t>
            </a:r>
            <a:endParaRPr lang="en-ZA" sz="2600" dirty="0">
              <a:effectLst>
                <a:outerShdw sx="0" sy="0">
                  <a:srgbClr val="000000"/>
                </a:outerShdw>
              </a:effectLst>
            </a:endParaRPr>
          </a:p>
          <a:p>
            <a:pPr lvl="0" fontAlgn="base"/>
            <a:r>
              <a:rPr lang="af-ZA" sz="2600" dirty="0">
                <a:effectLst>
                  <a:outerShdw sx="0" sy="0">
                    <a:srgbClr val="000000"/>
                  </a:outerShdw>
                </a:effectLst>
              </a:rPr>
              <a:t>Eindig elke spreekbeurt met ‘n kort opsomming.</a:t>
            </a:r>
            <a:endParaRPr lang="en-ZA" sz="2600" dirty="0">
              <a:effectLst>
                <a:outerShdw sx="0" sy="0">
                  <a:srgbClr val="000000"/>
                </a:outerShdw>
              </a:effectLst>
            </a:endParaRPr>
          </a:p>
          <a:p>
            <a:pPr lvl="0" fontAlgn="base"/>
            <a:r>
              <a:rPr lang="af-ZA" sz="2600" dirty="0">
                <a:effectLst>
                  <a:outerShdw sx="0" sy="0">
                    <a:srgbClr val="000000"/>
                  </a:outerShdw>
                </a:effectLst>
              </a:rPr>
              <a:t>Luister aandagtig na die opponerende span.  Hulle mag dalk ‘n belangrike stelling maak waaraan jou span nie gedink het tydens jou voorbereiding nie.  Jy sou hulle wou aanspreek tydens jou vertoë.  ‘n Sterk punt wat nie uitgedaag is nie, sal jou kant swakker laat voorkom.</a:t>
            </a:r>
            <a:endParaRPr lang="en-ZA" sz="2600" dirty="0">
              <a:effectLst>
                <a:outerShdw sx="0" sy="0">
                  <a:srgbClr val="000000"/>
                </a:outerShdw>
              </a:effectLst>
            </a:endParaRPr>
          </a:p>
          <a:p>
            <a:pPr lvl="0" fontAlgn="base"/>
            <a:r>
              <a:rPr lang="af-ZA" sz="2600" dirty="0">
                <a:effectLst>
                  <a:outerShdw sx="0" sy="0">
                    <a:srgbClr val="000000"/>
                  </a:outerShdw>
                </a:effectLst>
              </a:rPr>
              <a:t>Staaf jou stellings/argumente.  Elkeen kan ‘n opinie hê, maar die rasionale sal die debat wen.</a:t>
            </a:r>
            <a:endParaRPr lang="en-ZA" sz="2600" dirty="0">
              <a:effectLst>
                <a:outerShdw sx="0" sy="0">
                  <a:srgbClr val="000000"/>
                </a:outerShdw>
              </a:effectLst>
            </a:endParaRPr>
          </a:p>
          <a:p>
            <a:pPr lvl="0" fontAlgn="base"/>
            <a:r>
              <a:rPr lang="af-ZA" sz="2600" dirty="0">
                <a:effectLst>
                  <a:outerShdw sx="0" sy="0">
                    <a:srgbClr val="000000"/>
                  </a:outerShdw>
                </a:effectLst>
              </a:rPr>
              <a:t>Neem notas gedurende die debat.</a:t>
            </a:r>
            <a:endParaRPr lang="en-ZA" sz="2600" dirty="0">
              <a:effectLst>
                <a:outerShdw sx="0" sy="0">
                  <a:srgbClr val="000000"/>
                </a:outerShdw>
              </a:effectLst>
            </a:endParaRPr>
          </a:p>
          <a:p>
            <a:pPr marL="0" indent="0">
              <a:buNone/>
            </a:pPr>
            <a:r>
              <a:rPr lang="af-ZA" dirty="0"/>
              <a: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09126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4" name="Content Placeholder 3"/>
          <p:cNvSpPr>
            <a:spLocks noGrp="1"/>
          </p:cNvSpPr>
          <p:nvPr>
            <p:ph sz="quarter" idx="1"/>
          </p:nvPr>
        </p:nvSpPr>
        <p:spPr>
          <a:xfrm>
            <a:off x="374904" y="919810"/>
            <a:ext cx="8219256" cy="4680000"/>
          </a:xfrm>
        </p:spPr>
        <p:txBody>
          <a:bodyPr>
            <a:normAutofit fontScale="92500" lnSpcReduction="20000"/>
          </a:bodyPr>
          <a:lstStyle/>
          <a:p>
            <a:pPr marL="0" indent="0">
              <a:buNone/>
            </a:pPr>
            <a:endParaRPr lang="en-ZA" dirty="0"/>
          </a:p>
          <a:p>
            <a:pPr marL="0" indent="0">
              <a:buNone/>
            </a:pPr>
            <a:r>
              <a:rPr lang="af-ZA" b="1" u="sng" dirty="0"/>
              <a:t>Die Struktuur</a:t>
            </a:r>
            <a:endParaRPr lang="en-ZA" b="1" u="sng" dirty="0"/>
          </a:p>
          <a:p>
            <a:pPr marL="0" indent="0">
              <a:buNone/>
            </a:pPr>
            <a:r>
              <a:rPr lang="af-ZA" dirty="0"/>
              <a:t> </a:t>
            </a:r>
            <a:endParaRPr lang="en-ZA" dirty="0"/>
          </a:p>
          <a:p>
            <a:r>
              <a:rPr lang="af-ZA" dirty="0"/>
              <a:t>Dit is belangrik dat enige aanbieding ‘n behoorlike struktuur het, aangesien dit dan vir die gehoor makliker is om hulle te oriënteer en te verstaan wat aangebied word. Verder verskaf dit ook ‘n handige raamwerk vir die aanbieding/</a:t>
            </a:r>
            <a:endParaRPr lang="en-ZA" dirty="0"/>
          </a:p>
          <a:p>
            <a:pPr marL="0" indent="0">
              <a:buNone/>
            </a:pPr>
            <a:endParaRPr lang="en-ZA" dirty="0"/>
          </a:p>
          <a:p>
            <a:r>
              <a:rPr lang="af-ZA" dirty="0"/>
              <a:t>Die struktuur wat hieronder voorgestel word is ‘n baie suksesvolle, professionele manier om jou aanbieding te struktureer. Dit sal verseker dat die gehoor nie gaan sukkel om die aanbieding te volg nie. Dit help ook om moeilike vrae te vermy. Die struktuur werk die bestel waar die algemene doel is om mense van jou standpunt te oortuig. Maar dit kan net so suksesvol gebruik word vir enige ander aanbieding, en kan vir enige doel aangepas word,. </a:t>
            </a:r>
            <a:endParaRPr lang="en-ZA" dirty="0"/>
          </a:p>
          <a:p>
            <a:pPr marL="0" indent="0">
              <a:buNone/>
            </a:pPr>
            <a:endParaRPr lang="en-ZA" dirty="0"/>
          </a:p>
        </p:txBody>
      </p:sp>
    </p:spTree>
    <p:extLst>
      <p:ext uri="{BB962C8B-B14F-4D97-AF65-F5344CB8AC3E}">
        <p14:creationId xmlns:p14="http://schemas.microsoft.com/office/powerpoint/2010/main" val="359842919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4" name="Content Placeholder 3"/>
          <p:cNvSpPr>
            <a:spLocks noGrp="1"/>
          </p:cNvSpPr>
          <p:nvPr>
            <p:ph sz="quarter" idx="1"/>
          </p:nvPr>
        </p:nvSpPr>
        <p:spPr>
          <a:xfrm>
            <a:off x="374904" y="919810"/>
            <a:ext cx="8219256" cy="5747690"/>
          </a:xfrm>
        </p:spPr>
        <p:txBody>
          <a:bodyPr>
            <a:normAutofit/>
          </a:bodyPr>
          <a:lstStyle/>
          <a:p>
            <a:pPr marL="0" indent="0">
              <a:buNone/>
            </a:pPr>
            <a:r>
              <a:rPr lang="af-ZA" b="1" u="sng" dirty="0"/>
              <a:t>Beplan om die Boodskap Oor te Dra</a:t>
            </a:r>
            <a:endParaRPr lang="en-ZA" b="1" u="sng" dirty="0"/>
          </a:p>
          <a:p>
            <a:pPr marL="0" indent="0">
              <a:buNone/>
            </a:pPr>
            <a:r>
              <a:rPr lang="af-ZA" dirty="0"/>
              <a:t> </a:t>
            </a:r>
            <a:endParaRPr lang="en-ZA" dirty="0"/>
          </a:p>
          <a:p>
            <a:pPr marL="0" indent="0">
              <a:buNone/>
            </a:pPr>
            <a:r>
              <a:rPr lang="af-ZA" b="1" dirty="0"/>
              <a:t>Die volgende stappe behoort gevolg word wanneer jy jou aanbieding doen. Gebruik dit om jou beplanning te vergemaklik:</a:t>
            </a:r>
            <a:endParaRPr lang="en-ZA" b="1" dirty="0"/>
          </a:p>
          <a:p>
            <a:pPr marL="0" indent="0">
              <a:buNone/>
            </a:pPr>
            <a:endParaRPr lang="en-ZA" dirty="0"/>
          </a:p>
        </p:txBody>
      </p:sp>
    </p:spTree>
    <p:extLst>
      <p:ext uri="{BB962C8B-B14F-4D97-AF65-F5344CB8AC3E}">
        <p14:creationId xmlns:p14="http://schemas.microsoft.com/office/powerpoint/2010/main" val="306954290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262</a:t>
            </a:fld>
            <a:endParaRPr lang="en-ZA" dirty="0"/>
          </a:p>
        </p:txBody>
      </p:sp>
      <p:pic>
        <p:nvPicPr>
          <p:cNvPr id="5" name="Content Placeholder 4"/>
          <p:cNvPicPr>
            <a:picLocks noGrp="1"/>
          </p:cNvPicPr>
          <p:nvPr>
            <p:ph sz="quarter" idx="1"/>
          </p:nvPr>
        </p:nvPicPr>
        <p:blipFill rotWithShape="1">
          <a:blip r:embed="rId2"/>
          <a:srcRect l="34757" t="266" r="38571" b="10246"/>
          <a:stretch/>
        </p:blipFill>
        <p:spPr bwMode="auto">
          <a:xfrm>
            <a:off x="2873325" y="1054159"/>
            <a:ext cx="2845303" cy="5012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12816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af-ZA" b="1" dirty="0"/>
              <a:t>Stap 1: Kondig die onderwerp aan</a:t>
            </a:r>
          </a:p>
          <a:p>
            <a:pPr marL="0" indent="0">
              <a:buNone/>
            </a:pPr>
            <a:endParaRPr lang="en-ZA" dirty="0"/>
          </a:p>
          <a:p>
            <a:r>
              <a:rPr lang="af-ZA" dirty="0"/>
              <a:t>Gebruik die “Vertel Hulle reël” en vertel die gehoor wat hulle gaan hoor. Dit is belangrik dat beide die aanbieder en die gehoor saamstem oor die onderwerp van die aanbieding. ‘n Goeie manier om die gehoor se gedagtes op die onderwerp te vestig is om te begin met ‘n sin wat die doel van die aanbieding opsom. Jy kan byvoorbeeld sê:</a:t>
            </a:r>
            <a:endParaRPr lang="en-ZA" dirty="0"/>
          </a:p>
          <a:p>
            <a:pPr marL="0" indent="0">
              <a:buNone/>
            </a:pPr>
            <a:endParaRPr lang="en-ZA" dirty="0"/>
          </a:p>
          <a:p>
            <a:r>
              <a:rPr lang="af-ZA" dirty="0"/>
              <a:t>“Vandag is my doel dat julle almal hier gaan weggaan met die gevoel dat julle uiteindelik presies weet hoe vliegtuie in die lus bly.”</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246997731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b="1" dirty="0"/>
              <a:t>Stap 2: Definieër die doel van die aanbieding</a:t>
            </a:r>
          </a:p>
          <a:p>
            <a:pPr marL="0" indent="0">
              <a:buNone/>
            </a:pPr>
            <a:endParaRPr lang="en-ZA" dirty="0"/>
          </a:p>
          <a:p>
            <a:r>
              <a:rPr lang="af-ZA" dirty="0"/>
              <a:t>Wat wil jy as aabieder met die gehoor kommunikeer? Voordat jy jou voorbereiding vir die aanbieding begin, besluit wat wil jy bereik. Fokus die hele tyd tydens jou voorbereiding op die doel van die aanbieding om seker te maak dat jou voorbereiding effektief en relevant is.</a:t>
            </a:r>
            <a:endParaRPr lang="en-ZA" dirty="0"/>
          </a:p>
          <a:p>
            <a:pPr marL="0" indent="0">
              <a:buNone/>
            </a:pPr>
            <a:endParaRPr lang="en-ZA" dirty="0"/>
          </a:p>
          <a:p>
            <a:r>
              <a:rPr lang="af-ZA" dirty="0"/>
              <a:t>Wanneer jy met mense praat, inligting wil deurgee, of instruksies wil gee, is dit baie belangrik om die volgende te onthou: Maak die spesifieke DOEL en BOODSKAP baie duidelik in die boodskap – wees entosiasties en maak seker dat jy jou gehoor inspireer. </a:t>
            </a:r>
            <a:endParaRPr lang="en-ZA" dirty="0"/>
          </a:p>
          <a:p>
            <a:pPr marL="0" indent="0">
              <a:buNone/>
            </a:pP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363914789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467544" y="1161146"/>
            <a:ext cx="8047806" cy="2954655"/>
          </a:xfrm>
          <a:prstGeom prst="rect">
            <a:avLst/>
          </a:prstGeom>
        </p:spPr>
        <p:txBody>
          <a:bodyPr wrap="square">
            <a:spAutoFit/>
          </a:bodyPr>
          <a:lstStyle/>
          <a:p>
            <a:r>
              <a:rPr lang="nl-NL" sz="2400" b="1" dirty="0"/>
              <a:t>Stap 3: Bied die inhoud aan</a:t>
            </a:r>
          </a:p>
          <a:p>
            <a:endParaRPr lang="nl-NL" sz="2400" b="1" dirty="0"/>
          </a:p>
          <a:p>
            <a:r>
              <a:rPr lang="nl-NL" sz="2400" dirty="0"/>
              <a:t>Die gehoor sal veel eerder deur die diepte en wydte van jou kennis beïndruk wees as false voorgee van intelligensie en flou humor. ‘n Positiewe houding, energie en entoesiasme vir die onderwerp spreek boekdele. Die gehoor gaan dit onthou lank nadat hulle die details van die toespraak vergeet het.</a:t>
            </a:r>
          </a:p>
          <a:p>
            <a:endParaRPr lang="nl-NL" dirty="0"/>
          </a:p>
        </p:txBody>
      </p:sp>
    </p:spTree>
    <p:extLst>
      <p:ext uri="{BB962C8B-B14F-4D97-AF65-F5344CB8AC3E}">
        <p14:creationId xmlns:p14="http://schemas.microsoft.com/office/powerpoint/2010/main" val="118127046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266</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467544" y="1161146"/>
            <a:ext cx="8047806" cy="3693319"/>
          </a:xfrm>
          <a:prstGeom prst="rect">
            <a:avLst/>
          </a:prstGeom>
        </p:spPr>
        <p:txBody>
          <a:bodyPr wrap="square">
            <a:spAutoFit/>
          </a:bodyPr>
          <a:lstStyle/>
          <a:p>
            <a:pPr marL="342900" lvl="0" indent="-342900" fontAlgn="base">
              <a:buFont typeface="Arial" panose="020B0604020202020204" pitchFamily="34" charset="0"/>
              <a:buChar char="•"/>
            </a:pPr>
            <a:r>
              <a:rPr lang="af-ZA" sz="2400" dirty="0">
                <a:effectLst>
                  <a:outerShdw sx="0" sy="0">
                    <a:srgbClr val="000000"/>
                  </a:outerShdw>
                </a:effectLst>
              </a:rPr>
              <a:t>Gebruik eenvouding, duidelike taal</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Hou jou aanbieding kort, aktief en lewendig</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Gebruik positiewe eerder as negatiewe stellings</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Maak duidelike pouses tussen die verskillende punte</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Maak seker dat jou gehoor die boodskap verstaan deur goeie voorbeelde te gebruik, of slim vrae te vra</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Kyk gedurigdeur op jou notas om seker dat maak dat jy nie belangrike inligting uitlaat nie</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Berei goed voor, en oefen jou aanbieding voor die tyd</a:t>
            </a:r>
            <a:endParaRPr lang="en-ZA" sz="2400" dirty="0">
              <a:effectLst>
                <a:outerShdw sx="0" sy="0">
                  <a:srgbClr val="000000"/>
                </a:outerShdw>
              </a:effectLst>
            </a:endParaRPr>
          </a:p>
          <a:p>
            <a:endParaRPr lang="nl-NL" dirty="0"/>
          </a:p>
        </p:txBody>
      </p:sp>
    </p:spTree>
    <p:extLst>
      <p:ext uri="{BB962C8B-B14F-4D97-AF65-F5344CB8AC3E}">
        <p14:creationId xmlns:p14="http://schemas.microsoft.com/office/powerpoint/2010/main" val="338918701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285750" y="1161146"/>
            <a:ext cx="8229600" cy="3693319"/>
          </a:xfrm>
          <a:prstGeom prst="rect">
            <a:avLst/>
          </a:prstGeom>
        </p:spPr>
        <p:txBody>
          <a:bodyPr wrap="square">
            <a:spAutoFit/>
          </a:bodyPr>
          <a:lstStyle/>
          <a:p>
            <a:r>
              <a:rPr lang="af-ZA" sz="2400" dirty="0"/>
              <a:t> </a:t>
            </a:r>
            <a:r>
              <a:rPr lang="af-ZA" sz="2400" b="1" dirty="0"/>
              <a:t>Stap 4: Som op </a:t>
            </a:r>
          </a:p>
          <a:p>
            <a:endParaRPr lang="en-ZA" sz="2400" dirty="0"/>
          </a:p>
          <a:p>
            <a:pPr marL="342900" lvl="0" indent="-342900" fontAlgn="base">
              <a:buFont typeface="Arial" panose="020B0604020202020204" pitchFamily="34" charset="0"/>
              <a:buChar char="•"/>
            </a:pPr>
            <a:r>
              <a:rPr lang="af-ZA" sz="2400" dirty="0">
                <a:effectLst>
                  <a:outerShdw sx="0" sy="0">
                    <a:srgbClr val="000000"/>
                  </a:outerShdw>
                </a:effectLst>
              </a:rPr>
              <a:t>Gaan weer deur die belangrike punte. Dit is ‘n goeie idee om hierdie opsomming na die mondelingse aanbieding ook in geskrewe formaat beskikbaarte stel.</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Konsentreer, dink goed, en maak seker dat jy goed voorberei is</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Probeer om nie foute te maak nie</a:t>
            </a:r>
            <a:endParaRPr lang="en-ZA" sz="2400" dirty="0">
              <a:effectLst>
                <a:outerShdw sx="0" sy="0">
                  <a:srgbClr val="000000"/>
                </a:outerShdw>
              </a:effectLst>
            </a:endParaRPr>
          </a:p>
          <a:p>
            <a:r>
              <a:rPr lang="af-ZA" sz="2400" dirty="0"/>
              <a:t> </a:t>
            </a:r>
            <a:endParaRPr lang="en-ZA" sz="2400" dirty="0"/>
          </a:p>
          <a:p>
            <a:endParaRPr lang="nl-NL" dirty="0"/>
          </a:p>
        </p:txBody>
      </p:sp>
    </p:spTree>
    <p:extLst>
      <p:ext uri="{BB962C8B-B14F-4D97-AF65-F5344CB8AC3E}">
        <p14:creationId xmlns:p14="http://schemas.microsoft.com/office/powerpoint/2010/main" val="277849541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285750" y="1161146"/>
            <a:ext cx="8229600" cy="5170646"/>
          </a:xfrm>
          <a:prstGeom prst="rect">
            <a:avLst/>
          </a:prstGeom>
        </p:spPr>
        <p:txBody>
          <a:bodyPr wrap="square">
            <a:spAutoFit/>
          </a:bodyPr>
          <a:lstStyle/>
          <a:p>
            <a:r>
              <a:rPr lang="af-ZA" sz="2400" b="1" dirty="0"/>
              <a:t>Stap 5: Bespreking en Vrae</a:t>
            </a:r>
          </a:p>
          <a:p>
            <a:endParaRPr lang="en-ZA" sz="2400" dirty="0"/>
          </a:p>
          <a:p>
            <a:pPr marL="342900" lvl="0" indent="-342900" fontAlgn="base">
              <a:buFont typeface="Arial" panose="020B0604020202020204" pitchFamily="34" charset="0"/>
              <a:buChar char="•"/>
            </a:pPr>
            <a:r>
              <a:rPr lang="af-ZA" sz="2400" dirty="0">
                <a:effectLst>
                  <a:outerShdw sx="0" sy="0">
                    <a:srgbClr val="000000"/>
                  </a:outerShdw>
                </a:effectLst>
              </a:rPr>
              <a:t>Besprekings moet altyd baie taktvol hanteer word</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Moedig jou gehoor aan om vrae te vra</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Dink vooraf watter vrae verwag kan word, en berei goeie antwoorde hierop voor</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Wanneer jy na vrae luister, kyk direk na die persoon wat die vraag vra om te sien of daar dalk verskuilde kwessies agter die vraag is (bestudeer sy/haar lyftaal)</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Gee die persoon genoeg tyd om sy/haar vraag te voltooi</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As die vraag moeilik of verwarrend is, herhaal die vraag in eenvoudige taal om seker te maak dat jy die vraag korrek verstaan het.</a:t>
            </a:r>
            <a:endParaRPr lang="en-ZA" sz="2400" dirty="0">
              <a:effectLst>
                <a:outerShdw sx="0" sy="0">
                  <a:srgbClr val="000000"/>
                </a:outerShdw>
              </a:effectLst>
            </a:endParaRPr>
          </a:p>
          <a:p>
            <a:endParaRPr lang="nl-NL" dirty="0"/>
          </a:p>
        </p:txBody>
      </p:sp>
    </p:spTree>
    <p:extLst>
      <p:ext uri="{BB962C8B-B14F-4D97-AF65-F5344CB8AC3E}">
        <p14:creationId xmlns:p14="http://schemas.microsoft.com/office/powerpoint/2010/main" val="8806421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285750" y="1161146"/>
            <a:ext cx="8229600" cy="3323987"/>
          </a:xfrm>
          <a:prstGeom prst="rect">
            <a:avLst/>
          </a:prstGeom>
        </p:spPr>
        <p:txBody>
          <a:bodyPr wrap="square">
            <a:spAutoFit/>
          </a:bodyPr>
          <a:lstStyle/>
          <a:p>
            <a:pPr marL="342900" lvl="0" indent="-342900" fontAlgn="base">
              <a:buFont typeface="Arial" panose="020B0604020202020204" pitchFamily="34" charset="0"/>
              <a:buChar char="•"/>
            </a:pPr>
            <a:r>
              <a:rPr lang="af-ZA" sz="2400" dirty="0">
                <a:effectLst>
                  <a:outerShdw sx="0" sy="0">
                    <a:srgbClr val="000000"/>
                  </a:outerShdw>
                </a:effectLst>
              </a:rPr>
              <a:t>As dit lyk of mense wat agter sit dalk nie die vraag gehoor het nie, herhaal die vraag ter wille van hulle. Dit gee jou ook genoeg tyd om intussen aan ‘n goeie antwoord te dink</a:t>
            </a:r>
          </a:p>
          <a:p>
            <a:pPr lvl="0" fontAlgn="base"/>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Wees eerlik – die gehoor sal baie gou agterkom as jy nie die waarheid praat nie, of die vraag probeer omseil met vae antwoorde. As jy nie die antwoord op die vraag ken nie, sê so, en sê ook hoe en wanneer jy die antwoord sal verskaf</a:t>
            </a:r>
            <a:endParaRPr lang="en-ZA" sz="2400" dirty="0">
              <a:effectLst>
                <a:outerShdw sx="0" sy="0">
                  <a:srgbClr val="000000"/>
                </a:outerShdw>
              </a:effectLst>
            </a:endParaRPr>
          </a:p>
          <a:p>
            <a:endParaRPr lang="nl-NL" dirty="0"/>
          </a:p>
        </p:txBody>
      </p:sp>
    </p:spTree>
    <p:extLst>
      <p:ext uri="{BB962C8B-B14F-4D97-AF65-F5344CB8AC3E}">
        <p14:creationId xmlns:p14="http://schemas.microsoft.com/office/powerpoint/2010/main" val="223225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270</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285750" y="1161146"/>
            <a:ext cx="8229600" cy="4431983"/>
          </a:xfrm>
          <a:prstGeom prst="rect">
            <a:avLst/>
          </a:prstGeom>
        </p:spPr>
        <p:txBody>
          <a:bodyPr wrap="square">
            <a:spAutoFit/>
          </a:bodyPr>
          <a:lstStyle/>
          <a:p>
            <a:r>
              <a:rPr lang="af-ZA" sz="2400" b="1" dirty="0"/>
              <a:t>Stap 6: Afsluiting en oproep tot aksie</a:t>
            </a:r>
          </a:p>
          <a:p>
            <a:endParaRPr lang="en-ZA" sz="2400" dirty="0"/>
          </a:p>
          <a:p>
            <a:pPr marL="342900" indent="-342900">
              <a:buFont typeface="Arial" panose="020B0604020202020204" pitchFamily="34" charset="0"/>
              <a:buChar char="•"/>
            </a:pPr>
            <a:r>
              <a:rPr lang="af-ZA" sz="2400" dirty="0"/>
              <a:t>Eindig jou aanbieding altyd deur ‘n kort opsomming van dit waaroor die aanbieding gegaan het te gee. Som ook die bespreking en vrae wat gevolg het op, en probeer al die vrae en besprekings saam te vat tot ‘n sinvolle hoogtepunt vir jou aanbieding.</a:t>
            </a:r>
            <a:endParaRPr lang="en-ZA" sz="2400" dirty="0"/>
          </a:p>
          <a:p>
            <a:endParaRPr lang="en-ZA" sz="2400" dirty="0"/>
          </a:p>
          <a:p>
            <a:pPr marL="342900" indent="-342900">
              <a:buFont typeface="Arial" panose="020B0604020202020204" pitchFamily="34" charset="0"/>
              <a:buChar char="•"/>
            </a:pPr>
            <a:r>
              <a:rPr lang="af-ZA" sz="2400" dirty="0"/>
              <a:t>Eindig deur die luisteraars aan te moedig om die nodige aksie te neem. ‘n Aanbieding wat op ‘n hoogtepunt en ‘n sterk versoek tot aksie eindig sal vir ‘n lang tyd onthou word.</a:t>
            </a:r>
            <a:endParaRPr lang="en-ZA" sz="2400" dirty="0"/>
          </a:p>
          <a:p>
            <a:endParaRPr lang="nl-NL" dirty="0"/>
          </a:p>
        </p:txBody>
      </p:sp>
    </p:spTree>
    <p:extLst>
      <p:ext uri="{BB962C8B-B14F-4D97-AF65-F5344CB8AC3E}">
        <p14:creationId xmlns:p14="http://schemas.microsoft.com/office/powerpoint/2010/main" val="288145728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271</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285750" y="1161146"/>
            <a:ext cx="8229600" cy="4062651"/>
          </a:xfrm>
          <a:prstGeom prst="rect">
            <a:avLst/>
          </a:prstGeom>
        </p:spPr>
        <p:txBody>
          <a:bodyPr wrap="square">
            <a:spAutoFit/>
          </a:bodyPr>
          <a:lstStyle/>
          <a:p>
            <a:r>
              <a:rPr lang="af-ZA" sz="2400" b="1" u="sng" dirty="0"/>
              <a:t>Die Gebruik van Hulpmiddels vir jou Aanbieding</a:t>
            </a:r>
            <a:endParaRPr lang="en-ZA" sz="2400" dirty="0"/>
          </a:p>
          <a:p>
            <a:r>
              <a:rPr lang="af-ZA" sz="2400" dirty="0"/>
              <a:t> </a:t>
            </a:r>
            <a:endParaRPr lang="en-ZA" sz="2400" dirty="0"/>
          </a:p>
          <a:p>
            <a:r>
              <a:rPr lang="af-ZA" sz="2400" b="1" dirty="0"/>
              <a:t>Wenkkaarte (Cue Cards)</a:t>
            </a:r>
            <a:endParaRPr lang="en-ZA" sz="2400" dirty="0"/>
          </a:p>
          <a:p>
            <a:r>
              <a:rPr lang="af-ZA" sz="2400" b="1" dirty="0"/>
              <a:t> </a:t>
            </a:r>
            <a:endParaRPr lang="en-ZA" sz="2400" dirty="0"/>
          </a:p>
          <a:p>
            <a:pPr marL="342900" indent="-342900">
              <a:buFont typeface="Arial" panose="020B0604020202020204" pitchFamily="34" charset="0"/>
              <a:buChar char="•"/>
            </a:pPr>
            <a:r>
              <a:rPr lang="af-ZA" sz="2400" dirty="0"/>
              <a:t>Flitskaarte is klein kaartjies wat in die aanbieder se handpalm pas. Hierdie kaarte word gebruik om die hoofpunte van die aanbieding op te som. Hulle is klein, en sal nie die gehoor se aandag aftrek soos wat ‘n groot vel papier sal doen nie. Op die manier kan jy maklik oogkontak met die gehoor gehou, en kan die kaarte ook oor-en-oor gebruik word. </a:t>
            </a:r>
            <a:endParaRPr lang="en-ZA" sz="2400" dirty="0"/>
          </a:p>
          <a:p>
            <a:endParaRPr lang="nl-NL" dirty="0"/>
          </a:p>
        </p:txBody>
      </p:sp>
    </p:spTree>
    <p:extLst>
      <p:ext uri="{BB962C8B-B14F-4D97-AF65-F5344CB8AC3E}">
        <p14:creationId xmlns:p14="http://schemas.microsoft.com/office/powerpoint/2010/main" val="143441173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285750" y="1161146"/>
            <a:ext cx="8229600" cy="4062651"/>
          </a:xfrm>
          <a:prstGeom prst="rect">
            <a:avLst/>
          </a:prstGeom>
        </p:spPr>
        <p:txBody>
          <a:bodyPr wrap="square">
            <a:spAutoFit/>
          </a:bodyPr>
          <a:lstStyle/>
          <a:p>
            <a:r>
              <a:rPr lang="af-ZA" sz="2400" b="1" u="sng" dirty="0"/>
              <a:t>Wenke vir die gebruik van Wenkkaarte</a:t>
            </a:r>
          </a:p>
          <a:p>
            <a:endParaRPr lang="en-ZA" sz="2400" dirty="0"/>
          </a:p>
          <a:p>
            <a:pPr marL="342900" lvl="0" indent="-342900" fontAlgn="base">
              <a:buFont typeface="Arial" panose="020B0604020202020204" pitchFamily="34" charset="0"/>
              <a:buChar char="•"/>
            </a:pPr>
            <a:r>
              <a:rPr lang="af-ZA" sz="2400" dirty="0">
                <a:effectLst>
                  <a:outerShdw sx="0" sy="0">
                    <a:srgbClr val="000000"/>
                  </a:outerShdw>
                </a:effectLst>
              </a:rPr>
              <a:t>Moenie te veel inlgiting op die kaart skryf nie – slegs die hoofpunte</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Moenie te veel kaarte gebruik nie</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Nommer die kaarte vir ingeval hulle op ‘n sleuteloomblik sou val</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Moenie daarmee speel en sodoende die gehoor se aandag aftrek nie.</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Hou hulle in een hand en kyk net vlugtig af </a:t>
            </a:r>
            <a:endParaRPr lang="en-ZA" sz="2400" dirty="0">
              <a:effectLst>
                <a:outerShdw sx="0" sy="0">
                  <a:srgbClr val="000000"/>
                </a:outerShdw>
              </a:effectLst>
            </a:endParaRPr>
          </a:p>
          <a:p>
            <a:endParaRPr lang="nl-NL" dirty="0"/>
          </a:p>
        </p:txBody>
      </p:sp>
    </p:spTree>
    <p:extLst>
      <p:ext uri="{BB962C8B-B14F-4D97-AF65-F5344CB8AC3E}">
        <p14:creationId xmlns:p14="http://schemas.microsoft.com/office/powerpoint/2010/main" val="65404724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285750" y="1161146"/>
            <a:ext cx="8229600" cy="3693319"/>
          </a:xfrm>
          <a:prstGeom prst="rect">
            <a:avLst/>
          </a:prstGeom>
        </p:spPr>
        <p:txBody>
          <a:bodyPr wrap="square">
            <a:spAutoFit/>
          </a:bodyPr>
          <a:lstStyle/>
          <a:p>
            <a:r>
              <a:rPr lang="af-ZA" sz="2400" b="1" u="sng" dirty="0"/>
              <a:t>Wenkkaart-reëls</a:t>
            </a:r>
          </a:p>
          <a:p>
            <a:endParaRPr lang="en-ZA" sz="2400" dirty="0"/>
          </a:p>
          <a:p>
            <a:pPr marL="342900" lvl="0" indent="-342900" fontAlgn="base">
              <a:buFont typeface="Arial" panose="020B0604020202020204" pitchFamily="34" charset="0"/>
              <a:buChar char="•"/>
            </a:pPr>
            <a:r>
              <a:rPr lang="af-ZA" sz="2400" dirty="0">
                <a:effectLst>
                  <a:outerShdw sx="0" sy="0">
                    <a:srgbClr val="000000"/>
                  </a:outerShdw>
                </a:effectLst>
              </a:rPr>
              <a:t>Maksimum vyf reëls</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Drie tot vier woorde hoogstens per reël</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Gebruik kleur</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Gebruik prentjies en simbole</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Gebruik kleinletters</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dirty="0">
                <a:effectLst>
                  <a:outerShdw sx="0" sy="0">
                    <a:srgbClr val="000000"/>
                  </a:outerShdw>
                </a:effectLst>
              </a:rPr>
              <a:t>Hou die kaarte in jou dominante hand (regter as jy regs skryf, linker as jy links skryf)</a:t>
            </a:r>
            <a:endParaRPr lang="en-ZA" sz="2400" dirty="0">
              <a:effectLst>
                <a:outerShdw sx="0" sy="0">
                  <a:srgbClr val="000000"/>
                </a:outerShdw>
              </a:effectLst>
            </a:endParaRPr>
          </a:p>
          <a:p>
            <a:endParaRPr lang="nl-NL" dirty="0"/>
          </a:p>
        </p:txBody>
      </p:sp>
    </p:spTree>
    <p:extLst>
      <p:ext uri="{BB962C8B-B14F-4D97-AF65-F5344CB8AC3E}">
        <p14:creationId xmlns:p14="http://schemas.microsoft.com/office/powerpoint/2010/main" val="223902711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457200" y="1174626"/>
            <a:ext cx="8229600" cy="4431983"/>
          </a:xfrm>
          <a:prstGeom prst="rect">
            <a:avLst/>
          </a:prstGeom>
        </p:spPr>
        <p:txBody>
          <a:bodyPr wrap="square">
            <a:spAutoFit/>
          </a:bodyPr>
          <a:lstStyle/>
          <a:p>
            <a:r>
              <a:rPr lang="af-ZA" sz="2400" b="1" dirty="0"/>
              <a:t>Ander Visuele Hulpmiddele</a:t>
            </a:r>
            <a:endParaRPr lang="en-ZA" sz="2400" dirty="0"/>
          </a:p>
          <a:p>
            <a:r>
              <a:rPr lang="af-ZA" sz="2400" dirty="0"/>
              <a:t>Die volgende verdere hulpmiddels kan gebruik word om ‘n aanbieding interessant te maak, maar ook om jou te help om by jou beplanning te bly en nie af te dwaal nie:</a:t>
            </a:r>
            <a:endParaRPr lang="en-ZA" sz="2400" dirty="0"/>
          </a:p>
          <a:p>
            <a:r>
              <a:rPr lang="af-ZA" sz="2400" dirty="0"/>
              <a:t> </a:t>
            </a:r>
            <a:endParaRPr lang="en-ZA" sz="2400" dirty="0"/>
          </a:p>
          <a:p>
            <a:pPr marL="342900" lvl="0" indent="-342900" fontAlgn="base">
              <a:buFont typeface="Arial" panose="020B0604020202020204" pitchFamily="34" charset="0"/>
              <a:buChar char="•"/>
            </a:pPr>
            <a:r>
              <a:rPr lang="af-ZA" sz="2400" b="1" dirty="0">
                <a:effectLst>
                  <a:outerShdw sx="0" sy="0">
                    <a:srgbClr val="000000"/>
                  </a:outerShdw>
                </a:effectLst>
              </a:rPr>
              <a:t>Blaaibord:</a:t>
            </a:r>
            <a:r>
              <a:rPr lang="af-ZA" sz="2400" dirty="0">
                <a:effectLst>
                  <a:outerShdw sx="0" sy="0">
                    <a:srgbClr val="000000"/>
                  </a:outerShdw>
                </a:effectLst>
              </a:rPr>
              <a:t> Dit bestaan uit ongedrukte koerantpapier wat aan ‘n metaalraam hang en waarop notas gemaak kan word</a:t>
            </a:r>
            <a:endParaRPr lang="en-ZA" sz="2400" dirty="0">
              <a:effectLst>
                <a:outerShdw sx="0" sy="0">
                  <a:srgbClr val="000000"/>
                </a:outerShdw>
              </a:effectLst>
            </a:endParaRPr>
          </a:p>
          <a:p>
            <a:pPr marL="342900" lvl="0" indent="-342900" fontAlgn="base">
              <a:buFont typeface="Arial" panose="020B0604020202020204" pitchFamily="34" charset="0"/>
              <a:buChar char="•"/>
            </a:pPr>
            <a:r>
              <a:rPr lang="af-ZA" sz="2400" b="1" dirty="0">
                <a:effectLst>
                  <a:outerShdw sx="0" sy="0">
                    <a:srgbClr val="000000"/>
                  </a:outerShdw>
                </a:effectLst>
              </a:rPr>
              <a:t>Witbord / swartbord:</a:t>
            </a:r>
            <a:r>
              <a:rPr lang="af-ZA" sz="2400" dirty="0">
                <a:effectLst>
                  <a:outerShdw sx="0" sy="0">
                    <a:srgbClr val="000000"/>
                  </a:outerShdw>
                </a:effectLst>
              </a:rPr>
              <a:t> Albei hierdie is baie handig vir die maak van notas. Maak seker dat, indien jy die witbord gebruik, jy die korrekte witbordpenne gebruik wat maklik weer afgevee kan word.</a:t>
            </a:r>
            <a:endParaRPr lang="en-ZA" sz="2400" dirty="0">
              <a:effectLst>
                <a:outerShdw sx="0" sy="0">
                  <a:srgbClr val="000000"/>
                </a:outerShdw>
              </a:effectLst>
            </a:endParaRPr>
          </a:p>
          <a:p>
            <a:endParaRPr lang="nl-NL" dirty="0"/>
          </a:p>
        </p:txBody>
      </p:sp>
    </p:spTree>
    <p:extLst>
      <p:ext uri="{BB962C8B-B14F-4D97-AF65-F5344CB8AC3E}">
        <p14:creationId xmlns:p14="http://schemas.microsoft.com/office/powerpoint/2010/main" val="164317200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467544" y="1422643"/>
            <a:ext cx="8229600" cy="4431983"/>
          </a:xfrm>
          <a:prstGeom prst="rect">
            <a:avLst/>
          </a:prstGeom>
        </p:spPr>
        <p:txBody>
          <a:bodyPr wrap="square">
            <a:spAutoFit/>
          </a:bodyPr>
          <a:lstStyle/>
          <a:p>
            <a:pPr marL="342900" lvl="0" indent="-342900" fontAlgn="base">
              <a:buFont typeface="Arial" panose="020B0604020202020204" pitchFamily="34" charset="0"/>
              <a:buChar char="•"/>
            </a:pPr>
            <a:r>
              <a:rPr lang="af-ZA" sz="2400" b="1" dirty="0">
                <a:effectLst>
                  <a:outerShdw sx="0" sy="0">
                    <a:srgbClr val="000000"/>
                  </a:outerShdw>
                </a:effectLst>
              </a:rPr>
              <a:t>Plakkate:</a:t>
            </a:r>
            <a:r>
              <a:rPr lang="af-ZA" sz="2400" dirty="0">
                <a:effectLst>
                  <a:outerShdw sx="0" sy="0">
                    <a:srgbClr val="000000"/>
                  </a:outerShdw>
                </a:effectLst>
              </a:rPr>
              <a:t> Kaarte, diagramme, grafieke, ens. kan vergroot word en op plakkate gedruk word om as voorbeelde gebruik te word tydens die aanbieding. Maak seker dat sulke plakkate voor die aanbieding begin reeds op ‘n geskikte plek, waar almal dit kan sien, opgesit word</a:t>
            </a:r>
          </a:p>
          <a:p>
            <a:pPr marL="342900" lvl="0" indent="-342900" fontAlgn="base">
              <a:buFont typeface="Arial" panose="020B0604020202020204" pitchFamily="34" charset="0"/>
              <a:buChar char="•"/>
            </a:pPr>
            <a:endParaRPr lang="af-ZA" sz="2400" dirty="0">
              <a:effectLst>
                <a:outerShdw sx="0" sy="0">
                  <a:srgbClr val="000000"/>
                </a:outerShdw>
              </a:effectLst>
            </a:endParaRPr>
          </a:p>
          <a:p>
            <a:pPr marL="342900" indent="-342900" fontAlgn="base">
              <a:buFont typeface="Arial" panose="020B0604020202020204" pitchFamily="34" charset="0"/>
              <a:buChar char="•"/>
            </a:pPr>
            <a:r>
              <a:rPr lang="af-ZA" sz="2400" b="1" dirty="0">
                <a:effectLst>
                  <a:outerShdw sx="0" sy="0">
                    <a:srgbClr val="000000"/>
                  </a:outerShdw>
                </a:effectLst>
              </a:rPr>
              <a:t>Uitdeelstukke:</a:t>
            </a:r>
            <a:r>
              <a:rPr lang="af-ZA" sz="2400" dirty="0">
                <a:effectLst>
                  <a:outerShdw sx="0" sy="0">
                    <a:srgbClr val="000000"/>
                  </a:outerShdw>
                </a:effectLst>
              </a:rPr>
              <a:t> Hierdie verskaf eenvouding, kort opsommings van die inhoud van jou aanbieding. Maak seker dat hulle professioneel lyk en daar geen spel of taalfoute voorkom nie</a:t>
            </a:r>
            <a:endParaRPr lang="en-ZA" sz="2400" dirty="0">
              <a:effectLst>
                <a:outerShdw sx="0" sy="0">
                  <a:srgbClr val="000000"/>
                </a:outerShdw>
              </a:effectLst>
            </a:endParaRPr>
          </a:p>
          <a:p>
            <a:pPr lvl="0" fontAlgn="base"/>
            <a:endParaRPr lang="af-ZA" sz="2400" dirty="0">
              <a:effectLst>
                <a:outerShdw sx="0" sy="0">
                  <a:srgbClr val="000000"/>
                </a:outerShdw>
              </a:effectLst>
            </a:endParaRPr>
          </a:p>
          <a:p>
            <a:pPr lvl="0" fontAlgn="base"/>
            <a:endParaRPr lang="en-ZA" sz="2400" dirty="0">
              <a:effectLst>
                <a:outerShdw sx="0" sy="0">
                  <a:srgbClr val="000000"/>
                </a:outerShdw>
              </a:effectLst>
            </a:endParaRPr>
          </a:p>
          <a:p>
            <a:endParaRPr lang="nl-NL" dirty="0"/>
          </a:p>
        </p:txBody>
      </p:sp>
    </p:spTree>
    <p:extLst>
      <p:ext uri="{BB962C8B-B14F-4D97-AF65-F5344CB8AC3E}">
        <p14:creationId xmlns:p14="http://schemas.microsoft.com/office/powerpoint/2010/main" val="16131472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Basiese Aanbiedingsvaardighede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276</a:t>
            </a:fld>
            <a:endParaRPr lang="en-ZA" dirty="0"/>
          </a:p>
        </p:txBody>
      </p:sp>
      <p:sp>
        <p:nvSpPr>
          <p:cNvPr id="4" name="Content Placeholder 3"/>
          <p:cNvSpPr>
            <a:spLocks noGrp="1"/>
          </p:cNvSpPr>
          <p:nvPr>
            <p:ph sz="quarter" idx="1"/>
          </p:nvPr>
        </p:nvSpPr>
        <p:spPr>
          <a:xfrm>
            <a:off x="467544" y="1174626"/>
            <a:ext cx="8219256" cy="4680000"/>
          </a:xfrm>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sp>
        <p:nvSpPr>
          <p:cNvPr id="5" name="Rectangle 4"/>
          <p:cNvSpPr/>
          <p:nvPr/>
        </p:nvSpPr>
        <p:spPr>
          <a:xfrm>
            <a:off x="457200" y="848364"/>
            <a:ext cx="8229600" cy="1107996"/>
          </a:xfrm>
          <a:prstGeom prst="rect">
            <a:avLst/>
          </a:prstGeom>
        </p:spPr>
        <p:txBody>
          <a:bodyPr wrap="square">
            <a:spAutoFit/>
          </a:bodyPr>
          <a:lstStyle/>
          <a:p>
            <a:pPr lvl="0" fontAlgn="base"/>
            <a:endParaRPr lang="af-ZA" sz="2400" dirty="0">
              <a:effectLst>
                <a:outerShdw sx="0" sy="0">
                  <a:srgbClr val="000000"/>
                </a:outerShdw>
              </a:effectLst>
            </a:endParaRPr>
          </a:p>
          <a:p>
            <a:pPr lvl="0" fontAlgn="base"/>
            <a:endParaRPr lang="en-ZA" sz="2400" dirty="0">
              <a:effectLst>
                <a:outerShdw sx="0" sy="0">
                  <a:srgbClr val="000000"/>
                </a:outerShdw>
              </a:effectLst>
            </a:endParaRPr>
          </a:p>
          <a:p>
            <a:endParaRPr lang="nl-NL" dirty="0"/>
          </a:p>
        </p:txBody>
      </p:sp>
      <p:sp>
        <p:nvSpPr>
          <p:cNvPr id="10" name="Rectangle 9"/>
          <p:cNvSpPr/>
          <p:nvPr/>
        </p:nvSpPr>
        <p:spPr>
          <a:xfrm>
            <a:off x="603504" y="1108113"/>
            <a:ext cx="7854696" cy="4524315"/>
          </a:xfrm>
          <a:prstGeom prst="rect">
            <a:avLst/>
          </a:prstGeom>
        </p:spPr>
        <p:txBody>
          <a:bodyPr wrap="square">
            <a:spAutoFit/>
          </a:bodyPr>
          <a:lstStyle/>
          <a:p>
            <a:r>
              <a:rPr lang="nl-NL" sz="2400" dirty="0"/>
              <a:t>•</a:t>
            </a:r>
            <a:r>
              <a:rPr lang="nl-NL" sz="2400" b="1" dirty="0"/>
              <a:t>Dataprojektor: </a:t>
            </a:r>
            <a:r>
              <a:rPr lang="nl-NL" sz="2400" dirty="0"/>
              <a:t>PowerPoint aanbiedings is waarkynlik die mees effektiewe, gebruikersvriendelike hulpmiddel tydens aanbiedings. In die eeste maatskappye word die gebruik van PowerPoint aanbiedings as die standaard beskou. ‘n Groot voordeel is dat dit baie maklik opdateer of aangepas kan word, en ook herhaaldelik gebruik kan word. Al die toerusting hiervoor (skootrekenaar, projektor en skerm) moet reeds reggesit wees voor die vergadering, en die eerste skyfie moet reeds in plek wees.</a:t>
            </a:r>
          </a:p>
          <a:p>
            <a:endParaRPr lang="nl-NL" sz="2400" dirty="0"/>
          </a:p>
          <a:p>
            <a:r>
              <a:rPr lang="nl-NL" sz="2400" dirty="0"/>
              <a:t> 			Doen Formatiewe Aktiwiteit 3 in jou 				Portefeulje</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792480" y="4643754"/>
            <a:ext cx="1893570" cy="785495"/>
          </a:xfrm>
          <a:prstGeom prst="rect">
            <a:avLst/>
          </a:prstGeom>
          <a:noFill/>
        </p:spPr>
      </p:pic>
    </p:spTree>
    <p:extLst>
      <p:ext uri="{BB962C8B-B14F-4D97-AF65-F5344CB8AC3E}">
        <p14:creationId xmlns:p14="http://schemas.microsoft.com/office/powerpoint/2010/main" val="5128498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LEEREENHEID 4</a:t>
            </a:r>
          </a:p>
        </p:txBody>
      </p:sp>
      <p:sp>
        <p:nvSpPr>
          <p:cNvPr id="3" name="Text Placeholder 2"/>
          <p:cNvSpPr>
            <a:spLocks noGrp="1"/>
          </p:cNvSpPr>
          <p:nvPr>
            <p:ph type="body" idx="1"/>
          </p:nvPr>
        </p:nvSpPr>
        <p:spPr/>
        <p:txBody>
          <a:bodyPr/>
          <a:lstStyle/>
          <a:p>
            <a:r>
              <a:rPr lang="en-ZA" dirty="0"/>
              <a:t>BEROEPSGERIGTE LEERPROGRAMME</a:t>
            </a:r>
          </a:p>
        </p:txBody>
      </p:sp>
      <p:sp>
        <p:nvSpPr>
          <p:cNvPr id="4" name="Slide Number Placeholder 3"/>
          <p:cNvSpPr>
            <a:spLocks noGrp="1"/>
          </p:cNvSpPr>
          <p:nvPr>
            <p:ph type="sldNum" sz="quarter" idx="12"/>
          </p:nvPr>
        </p:nvSpPr>
        <p:spPr/>
        <p:txBody>
          <a:bodyPr/>
          <a:lstStyle/>
          <a:p>
            <a:fld id="{4980778A-6F9D-4141-8080-B8192EADCD40}" type="slidenum">
              <a:rPr lang="en-ZA" smtClean="0"/>
              <a:pPr/>
              <a:t>277</a:t>
            </a:fld>
            <a:endParaRPr lang="en-ZA" dirty="0"/>
          </a:p>
        </p:txBody>
      </p:sp>
    </p:spTree>
    <p:extLst>
      <p:ext uri="{BB962C8B-B14F-4D97-AF65-F5344CB8AC3E}">
        <p14:creationId xmlns:p14="http://schemas.microsoft.com/office/powerpoint/2010/main" val="221653253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Beroepsgerigte Leerprogramme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4" name="Content Placeholder 3"/>
          <p:cNvSpPr>
            <a:spLocks noGrp="1"/>
          </p:cNvSpPr>
          <p:nvPr>
            <p:ph sz="quarter" idx="1"/>
          </p:nvPr>
        </p:nvSpPr>
        <p:spPr/>
        <p:txBody>
          <a:bodyPr/>
          <a:lstStyle/>
          <a:p>
            <a:pPr marL="0" indent="0">
              <a:buNone/>
            </a:pPr>
            <a:r>
              <a:rPr lang="af-ZA" dirty="0"/>
              <a:t>Wanneer ‘n mens nuwe vaardighede wil aanleer is dit baie belangrik om by ‘n lewenslange leerproses betrokke te wees. Deur vir hierdie kusus in te skryf is jy reeds besig om jouself te ontwikkel. Ten einde die program en ook die res van die kwalifikasie te voltooi, sal dit belangrik wees dat jy weet hoe om navorsing te doen, wat jou sal instaat stel om inligting oor letterlik enige onderwerp te bekom. Die tegnieke wat jy in hierdie leereenheid sal aanleer gaan jou toerus met kennis oor hoe om navorsing te doen en al jou portefeuljes suksesvol te voltooi.</a:t>
            </a:r>
            <a:endParaRPr lang="en-ZA" dirty="0"/>
          </a:p>
          <a:p>
            <a:pPr marL="0" indent="0">
              <a:buNone/>
            </a:pPr>
            <a:endParaRPr lang="en-ZA" dirty="0"/>
          </a:p>
        </p:txBody>
      </p:sp>
    </p:spTree>
    <p:extLst>
      <p:ext uri="{BB962C8B-B14F-4D97-AF65-F5344CB8AC3E}">
        <p14:creationId xmlns:p14="http://schemas.microsoft.com/office/powerpoint/2010/main" val="73739877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Navorsing te Doen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279</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b="1" dirty="0"/>
              <a:t>Leerder se Verantwoordelikheid</a:t>
            </a:r>
            <a:endParaRPr lang="en-ZA" b="1" dirty="0"/>
          </a:p>
          <a:p>
            <a:pPr marL="0" indent="0">
              <a:buNone/>
            </a:pPr>
            <a:endParaRPr lang="en-ZA" dirty="0"/>
          </a:p>
          <a:p>
            <a:pPr lvl="0" fontAlgn="base"/>
            <a:r>
              <a:rPr lang="en-GB" dirty="0">
                <a:effectLst>
                  <a:outerShdw sx="0" sy="0">
                    <a:srgbClr val="000000"/>
                  </a:outerShdw>
                </a:effectLst>
              </a:rPr>
              <a:t>As ‘n leerder moet jy ten volle gebruik maak van die fisiese opleidings-hulpbronne beskikbaar, soos boeke, masjiene, rekenaars, asook verskillende tipes toerusting en meubels</a:t>
            </a:r>
            <a:endParaRPr lang="en-ZA" dirty="0">
              <a:effectLst>
                <a:outerShdw sx="0" sy="0">
                  <a:srgbClr val="000000"/>
                </a:outerShdw>
              </a:effectLst>
            </a:endParaRPr>
          </a:p>
          <a:p>
            <a:pPr lvl="0" fontAlgn="base"/>
            <a:r>
              <a:rPr lang="en-GB" dirty="0">
                <a:effectLst>
                  <a:outerShdw sx="0" sy="0">
                    <a:srgbClr val="000000"/>
                  </a:outerShdw>
                </a:effectLst>
              </a:rPr>
              <a:t>Jy sal nie altyd die mees gevorderde toerusting hê om mee te werk nie, maar dit wat beskikbaar is, is gewoonlik voldoende vir wat gedoen moet word</a:t>
            </a:r>
            <a:endParaRPr lang="en-ZA" dirty="0">
              <a:effectLst>
                <a:outerShdw sx="0" sy="0">
                  <a:srgbClr val="000000"/>
                </a:outerShdw>
              </a:effectLst>
            </a:endParaRPr>
          </a:p>
          <a:p>
            <a:pPr lvl="0" fontAlgn="base"/>
            <a:r>
              <a:rPr lang="en-GB" dirty="0">
                <a:effectLst>
                  <a:outerShdw sx="0" sy="0">
                    <a:srgbClr val="000000"/>
                  </a:outerShdw>
                </a:effectLst>
              </a:rPr>
              <a:t>Dit is jou verantwoordelikheid om, indien toerusting gedeel moet word, ‘n skedule op te stel vir die gebruik van sulke toerusting. Rekenaars, boeke, ens. kan gedeel word op ‘n rotasiebasis om elke spanlid die geleentheid te gee tot voldoende toegang tot die hulpmiddele en inligting</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14907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Navorsing te Doen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Ken die Navorsingsonderwerp</a:t>
            </a:r>
            <a:endParaRPr lang="en-ZA" b="1" dirty="0"/>
          </a:p>
          <a:p>
            <a:pPr marL="0" indent="0">
              <a:buNone/>
            </a:pPr>
            <a:r>
              <a:rPr lang="en-GB" dirty="0"/>
              <a:t> </a:t>
            </a:r>
            <a:endParaRPr lang="en-ZA" dirty="0"/>
          </a:p>
          <a:p>
            <a:r>
              <a:rPr lang="en-GB" dirty="0"/>
              <a:t>Dit is baie belangrik om presies te weet waaroor die navorsing gaan, wat die omvang van jou navorsing is – as jy nie doodseker is van die onderwerp nie kan jy baie tyd mors op verkeerde navorsing. Maak dus 100% seker!</a:t>
            </a:r>
            <a:endParaRPr lang="en-ZA" dirty="0"/>
          </a:p>
          <a:p>
            <a:pPr marL="0" indent="0">
              <a:buNone/>
            </a:pPr>
            <a:r>
              <a:rPr lang="en-GB" dirty="0"/>
              <a:t> </a:t>
            </a:r>
            <a:endParaRPr lang="en-ZA" dirty="0"/>
          </a:p>
          <a:p>
            <a:r>
              <a:rPr lang="en-GB" dirty="0"/>
              <a:t>Gebruik navorsingsmetodes om die onderwerp te bestudeer en seker te maak dat jy alle moontlike inligting tot jou beskikking het.</a:t>
            </a:r>
            <a:endParaRPr lang="en-ZA" dirty="0"/>
          </a:p>
          <a:p>
            <a:pPr marL="0" indent="0">
              <a:buNone/>
            </a:pPr>
            <a:endParaRPr lang="en-ZA" dirty="0"/>
          </a:p>
        </p:txBody>
      </p:sp>
    </p:spTree>
    <p:extLst>
      <p:ext uri="{BB962C8B-B14F-4D97-AF65-F5344CB8AC3E}">
        <p14:creationId xmlns:p14="http://schemas.microsoft.com/office/powerpoint/2010/main" val="407336745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Navorsing te Doen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4" name="Content Placeholder 3"/>
          <p:cNvSpPr>
            <a:spLocks noGrp="1"/>
          </p:cNvSpPr>
          <p:nvPr>
            <p:ph sz="quarter" idx="1"/>
          </p:nvPr>
        </p:nvSpPr>
        <p:spPr>
          <a:xfrm>
            <a:off x="467544" y="1032296"/>
            <a:ext cx="8219256" cy="5178004"/>
          </a:xfrm>
        </p:spPr>
        <p:txBody>
          <a:bodyPr>
            <a:normAutofit fontScale="85000" lnSpcReduction="20000"/>
          </a:bodyPr>
          <a:lstStyle/>
          <a:p>
            <a:pPr marL="0" indent="0">
              <a:buNone/>
            </a:pPr>
            <a:r>
              <a:rPr lang="nl-NL" sz="2800" b="1" dirty="0"/>
              <a:t>Identifiseer Navorsingsbronne</a:t>
            </a:r>
          </a:p>
          <a:p>
            <a:pPr marL="0" indent="0">
              <a:buNone/>
            </a:pPr>
            <a:r>
              <a:rPr lang="nl-NL" sz="2800" b="1" dirty="0"/>
              <a:t> </a:t>
            </a:r>
          </a:p>
          <a:p>
            <a:pPr marL="0" indent="0">
              <a:buNone/>
            </a:pPr>
            <a:r>
              <a:rPr lang="nl-NL" sz="2800" b="1" dirty="0"/>
              <a:t>Om behoorlike navorsing te doen is dit dikwels nodig om van verskillende navorsingsfasiliteite gebruik te maak:</a:t>
            </a:r>
          </a:p>
          <a:p>
            <a:pPr marL="0" indent="0">
              <a:buNone/>
            </a:pPr>
            <a:endParaRPr lang="nl-NL" sz="2800" b="1" dirty="0"/>
          </a:p>
          <a:p>
            <a:pPr marL="0" indent="0">
              <a:buNone/>
            </a:pPr>
            <a:r>
              <a:rPr lang="nl-NL" sz="2800" dirty="0"/>
              <a:t>•Biblioteke en ander hulpbronsentrums: Selfs al is die boeke nie die nuutste beskikbaar nie, kan goeie inligting oor die meeste onderwerpe in biblioteke gekry word.</a:t>
            </a:r>
          </a:p>
          <a:p>
            <a:pPr marL="0" indent="0">
              <a:buNone/>
            </a:pPr>
            <a:endParaRPr lang="nl-NL" sz="2800" dirty="0"/>
          </a:p>
          <a:p>
            <a:pPr marL="0" indent="0">
              <a:buNone/>
            </a:pPr>
            <a:r>
              <a:rPr lang="nl-NL" sz="2800" dirty="0"/>
              <a:t>•Internet: Hierdie is een van die beste navorsingsbronne. Die inligting is gewoonlik baie goed opgedateer, met die heel nuutste inligting feitlik onmiddellik beskikbaar. Een van die grootste nadele van inligting op die internet is dat daar geen beheer oor die korrektheid van inligting is nie. Handige soekmasjiene is Google, Yahoo, Wikipedia, Private Virtual Library, ens.</a:t>
            </a:r>
          </a:p>
          <a:p>
            <a:pPr marL="0" indent="0">
              <a:buNone/>
            </a:pPr>
            <a:endParaRPr lang="en-ZA" dirty="0"/>
          </a:p>
        </p:txBody>
      </p:sp>
    </p:spTree>
    <p:extLst>
      <p:ext uri="{BB962C8B-B14F-4D97-AF65-F5344CB8AC3E}">
        <p14:creationId xmlns:p14="http://schemas.microsoft.com/office/powerpoint/2010/main" val="228911052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Navorsing te Doen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4" name="Content Placeholder 3"/>
          <p:cNvSpPr>
            <a:spLocks noGrp="1"/>
          </p:cNvSpPr>
          <p:nvPr>
            <p:ph sz="quarter" idx="1"/>
          </p:nvPr>
        </p:nvSpPr>
        <p:spPr>
          <a:xfrm>
            <a:off x="467544" y="1032296"/>
            <a:ext cx="8219256" cy="5178004"/>
          </a:xfrm>
        </p:spPr>
        <p:txBody>
          <a:bodyPr>
            <a:normAutofit/>
          </a:bodyPr>
          <a:lstStyle/>
          <a:p>
            <a:pPr lvl="0" fontAlgn="base"/>
            <a:r>
              <a:rPr lang="en-GB" b="1" dirty="0">
                <a:effectLst>
                  <a:outerShdw sx="0" sy="0">
                    <a:srgbClr val="000000"/>
                  </a:outerShdw>
                </a:effectLst>
              </a:rPr>
              <a:t>Vaktydskrifte en ander gedrukte media:  </a:t>
            </a:r>
            <a:r>
              <a:rPr lang="en-GB" dirty="0">
                <a:effectLst>
                  <a:outerShdw sx="0" sy="0">
                    <a:srgbClr val="000000"/>
                  </a:outerShdw>
                </a:effectLst>
              </a:rPr>
              <a:t>Hierdie is uitstekende bronne van nuwe informasie. Sommige mag moeilik wees om in die hande te kry, maar sulke tydskrifte is uiters handig aangesien die artikel deur kenners geskryf is, en al die artikels deeglik nagegaan word voor publikasie.</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Vakkenners: </a:t>
            </a:r>
            <a:r>
              <a:rPr lang="en-GB" dirty="0">
                <a:effectLst>
                  <a:outerShdw sx="0" sy="0">
                    <a:srgbClr val="000000"/>
                  </a:outerShdw>
                </a:effectLst>
              </a:rPr>
              <a:t>Dit kan uiters waardevol wees om met mense wat kennis en ondervinding in die spesifieke veld het te gesels, aangesien baie goeie inligting van hulle verkry kan word.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81916536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283</a:t>
            </a:fld>
            <a:endParaRPr lang="en-ZA" dirty="0"/>
          </a:p>
        </p:txBody>
      </p:sp>
      <p:sp>
        <p:nvSpPr>
          <p:cNvPr id="4" name="Content Placeholder 3"/>
          <p:cNvSpPr>
            <a:spLocks noGrp="1"/>
          </p:cNvSpPr>
          <p:nvPr>
            <p:ph sz="quarter" idx="1"/>
          </p:nvPr>
        </p:nvSpPr>
        <p:spPr/>
        <p:txBody>
          <a:bodyPr>
            <a:normAutofit fontScale="92500"/>
          </a:bodyPr>
          <a:lstStyle/>
          <a:p>
            <a:pPr marL="0" indent="0">
              <a:buNone/>
            </a:pPr>
            <a:endParaRPr lang="en-ZA" dirty="0"/>
          </a:p>
          <a:p>
            <a:r>
              <a:rPr lang="en-GB" dirty="0"/>
              <a:t>Wanneer jy die nodige inligting gekry het moet jy die belangrikste feite en inligting, wat jy in die dokument wat jy saamstel gaan gebruik, selekteer. Die volgende stappe kan jou daarmee help:</a:t>
            </a:r>
            <a:endParaRPr lang="en-ZA" dirty="0"/>
          </a:p>
          <a:p>
            <a:pPr marL="0" indent="0">
              <a:buNone/>
            </a:pPr>
            <a:endParaRPr lang="en-ZA" dirty="0"/>
          </a:p>
          <a:p>
            <a:pPr marL="0" indent="0">
              <a:buNone/>
            </a:pPr>
            <a:r>
              <a:rPr lang="en-GB" b="1" u="sng" dirty="0"/>
              <a:t>Leesstrategieë</a:t>
            </a:r>
            <a:endParaRPr lang="en-ZA" b="1" u="sng" dirty="0"/>
          </a:p>
          <a:p>
            <a:pPr marL="0" indent="0">
              <a:buNone/>
            </a:pPr>
            <a:r>
              <a:rPr lang="en-GB" dirty="0"/>
              <a:t> </a:t>
            </a:r>
            <a:endParaRPr lang="en-ZA" dirty="0"/>
          </a:p>
          <a:p>
            <a:r>
              <a:rPr lang="en-GB" dirty="0"/>
              <a:t>As jy na ‘n gedeelte van ‘n teks kyk is sekere leesstrategieë baie handig om jou te help om die teks beter te verstaan, en ook om dit makliker te maak om die inligting wat jy soek op te spoor. Sulke leesstrategieë het ons reeds bespreek in Leereenheid 1.4.</a:t>
            </a:r>
            <a:endParaRPr lang="en-ZA" dirty="0"/>
          </a:p>
          <a:p>
            <a:pPr marL="0" indent="0">
              <a:buNone/>
            </a:pPr>
            <a:endParaRPr lang="en-ZA" dirty="0"/>
          </a:p>
        </p:txBody>
      </p:sp>
    </p:spTree>
    <p:extLst>
      <p:ext uri="{BB962C8B-B14F-4D97-AF65-F5344CB8AC3E}">
        <p14:creationId xmlns:p14="http://schemas.microsoft.com/office/powerpoint/2010/main" val="79731417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GB" b="1" u="sng" dirty="0"/>
              <a:t>Vra Vrae</a:t>
            </a:r>
            <a:endParaRPr lang="en-ZA" b="1" u="sng" dirty="0"/>
          </a:p>
          <a:p>
            <a:pPr marL="0" indent="0">
              <a:buNone/>
            </a:pPr>
            <a:endParaRPr lang="en-ZA" dirty="0"/>
          </a:p>
          <a:p>
            <a:r>
              <a:rPr lang="en-GB" dirty="0"/>
              <a:t>Om die regte besluit te neem oor wat nagevors moet word, en ook of die inligting wat jy voor jou het regtig betrekking het op jou navorsing kan jy ‘n reeks vrae gebruik. Vra dit voor die navorsing begin, terwyl jy besig is en ook aan die einde van jou navorsing om die heel tyd seker te maak dat jy nog op die regte spoor is, en of jy al die nodige inligting verkry het. </a:t>
            </a:r>
          </a:p>
          <a:p>
            <a:endParaRPr lang="en-GB" b="1" dirty="0"/>
          </a:p>
          <a:p>
            <a:pPr marL="0" indent="0">
              <a:buNone/>
            </a:pPr>
            <a:r>
              <a:rPr lang="en-GB" b="1" dirty="0"/>
              <a:t>Sluit die volgende by jou vrae in:</a:t>
            </a:r>
          </a:p>
          <a:p>
            <a:pPr marL="0" indent="0">
              <a:buNone/>
            </a:pPr>
            <a:endParaRPr lang="en-ZA" dirty="0"/>
          </a:p>
          <a:p>
            <a:pPr lvl="0" fontAlgn="base"/>
            <a:r>
              <a:rPr lang="en-GB" b="1" dirty="0">
                <a:effectLst>
                  <a:outerShdw sx="0" sy="0">
                    <a:srgbClr val="000000"/>
                  </a:outerShdw>
                </a:effectLst>
              </a:rPr>
              <a:t>Presies waaroor gaan die onderwerp?</a:t>
            </a:r>
            <a:r>
              <a:rPr lang="en-GB" dirty="0">
                <a:effectLst>
                  <a:outerShdw sx="0" sy="0">
                    <a:srgbClr val="000000"/>
                  </a:outerShdw>
                </a:effectLst>
              </a:rPr>
              <a:t> Onderstreep sleutelwoorde in die onderwerp om seker te maak dat jy die essensie van die onderwerp verstaan, en dat jy nie afwyk van dit waaroor dit regtig gaan nie.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5173596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4" name="Content Placeholder 3"/>
          <p:cNvSpPr>
            <a:spLocks noGrp="1"/>
          </p:cNvSpPr>
          <p:nvPr>
            <p:ph sz="quarter" idx="1"/>
          </p:nvPr>
        </p:nvSpPr>
        <p:spPr/>
        <p:txBody>
          <a:bodyPr>
            <a:normAutofit lnSpcReduction="10000"/>
          </a:bodyPr>
          <a:lstStyle/>
          <a:p>
            <a:pPr lvl="0" fontAlgn="base"/>
            <a:r>
              <a:rPr lang="en-GB" b="1" dirty="0">
                <a:effectLst>
                  <a:outerShdw sx="0" sy="0">
                    <a:srgbClr val="000000"/>
                  </a:outerShdw>
                </a:effectLst>
              </a:rPr>
              <a:t>Wat is die omvang van die navorsing?</a:t>
            </a:r>
            <a:r>
              <a:rPr lang="en-GB" dirty="0">
                <a:effectLst>
                  <a:outerShdw sx="0" sy="0">
                    <a:srgbClr val="000000"/>
                  </a:outerShdw>
                </a:effectLst>
              </a:rPr>
              <a:t> Dit behels die spesifieke mate en hoeveelheid van wat nagevors moet word.</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Wie is die gehoor?</a:t>
            </a:r>
            <a:r>
              <a:rPr lang="en-GB" dirty="0">
                <a:effectLst>
                  <a:outerShdw sx="0" sy="0">
                    <a:srgbClr val="000000"/>
                  </a:outerShdw>
                </a:effectLst>
              </a:rPr>
              <a:t> Dit sal bepaal hoe formeel die inligting moet wees, en watter register gebruik moet word wanneer die navorsingsdokument geskryf word.</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Is die materiaal toepaslik vir die spesifieke onderwerp?:</a:t>
            </a:r>
            <a:r>
              <a:rPr lang="en-GB" dirty="0">
                <a:effectLst>
                  <a:outerShdw sx="0" sy="0">
                    <a:srgbClr val="000000"/>
                  </a:outerShdw>
                </a:effectLst>
              </a:rPr>
              <a:t> Maak seker dat slegs materiaal wat toepaslik of relevant tot die onderwerp is ingesluit word. Om dit reg te kry moet jy al die materiaal wat jy nagevors het klassifiseer, sorteer en in kategorieë plaas, en dan seker maak dat slegs materiaal toepaslik vir die onderwerp gebruik word.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30763820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u="sng" dirty="0"/>
              <a:t>Onderstreep Sleutelwoorde</a:t>
            </a:r>
            <a:endParaRPr lang="en-ZA" b="1" u="sng" dirty="0"/>
          </a:p>
          <a:p>
            <a:pPr marL="0" indent="0">
              <a:buNone/>
            </a:pPr>
            <a:endParaRPr lang="en-ZA" dirty="0"/>
          </a:p>
          <a:p>
            <a:r>
              <a:rPr lang="en-GB" dirty="0"/>
              <a:t>Wanneer die leesstrategieë gebruik is, en die inligting bekom is, is dit belangrik om die belangrikste feite te </a:t>
            </a:r>
            <a:r>
              <a:rPr lang="en-GB" u="sng" dirty="0"/>
              <a:t>onderstreep</a:t>
            </a:r>
            <a:r>
              <a:rPr lang="en-GB" dirty="0"/>
              <a:t>, em dan die sleutelwoorde in elke feit te identifiseer. Dit kan ook handig wees om ‘n kleurmerker te gebruik om die sleutelwoorde te laat uitstaan.</a:t>
            </a:r>
            <a:endParaRPr lang="en-ZA" dirty="0"/>
          </a:p>
          <a:p>
            <a:pPr marL="0" indent="0">
              <a:buNone/>
            </a:pPr>
            <a:endParaRPr lang="en-ZA" dirty="0"/>
          </a:p>
        </p:txBody>
      </p:sp>
    </p:spTree>
    <p:extLst>
      <p:ext uri="{BB962C8B-B14F-4D97-AF65-F5344CB8AC3E}">
        <p14:creationId xmlns:p14="http://schemas.microsoft.com/office/powerpoint/2010/main" val="317437481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u="sng" dirty="0"/>
              <a:t>Maak Notas</a:t>
            </a:r>
            <a:endParaRPr lang="en-ZA" b="1" u="sng" dirty="0"/>
          </a:p>
          <a:p>
            <a:pPr marL="0" indent="0">
              <a:buNone/>
            </a:pPr>
            <a:r>
              <a:rPr lang="en-GB" dirty="0"/>
              <a:t> </a:t>
            </a:r>
            <a:endParaRPr lang="en-ZA" dirty="0"/>
          </a:p>
          <a:p>
            <a:r>
              <a:rPr lang="en-GB" dirty="0"/>
              <a:t>As die prosesse hierbo afgehandel is, behoort jy nou notas van die inligting te maak sodat jy jou gedagtes kan begin orden.</a:t>
            </a:r>
            <a:endParaRPr lang="en-ZA" dirty="0"/>
          </a:p>
          <a:p>
            <a:pPr marL="0" indent="0">
              <a:buNone/>
            </a:pPr>
            <a:endParaRPr lang="en-ZA" dirty="0"/>
          </a:p>
        </p:txBody>
      </p:sp>
    </p:spTree>
    <p:extLst>
      <p:ext uri="{BB962C8B-B14F-4D97-AF65-F5344CB8AC3E}">
        <p14:creationId xmlns:p14="http://schemas.microsoft.com/office/powerpoint/2010/main" val="353239993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288</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GB" b="1" u="sng" dirty="0"/>
              <a:t>Breinkaarte</a:t>
            </a:r>
            <a:endParaRPr lang="en-ZA" b="1" u="sng" dirty="0"/>
          </a:p>
          <a:p>
            <a:pPr marL="0" indent="0">
              <a:buNone/>
            </a:pPr>
            <a:r>
              <a:rPr lang="en-GB" dirty="0"/>
              <a:t> </a:t>
            </a:r>
            <a:endParaRPr lang="en-ZA" dirty="0"/>
          </a:p>
          <a:p>
            <a:pPr marL="0" indent="0">
              <a:buNone/>
            </a:pPr>
            <a:r>
              <a:rPr lang="en-GB" dirty="0"/>
              <a:t>Breinkaarte is baie handig om die manier waarop jy notas maak te verbeter, en dit is ‘n goeie hulpmiddel om by kreatiewe probleemoplossing te gebruik. Ons het breinkaarte reeds bespreek in Leereenheid 1.8, maar kom ons voeg nog inligting by:</a:t>
            </a:r>
            <a:endParaRPr lang="en-ZA" dirty="0"/>
          </a:p>
          <a:p>
            <a:pPr marL="0" indent="0">
              <a:buNone/>
            </a:pPr>
            <a:r>
              <a:rPr lang="en-GB" dirty="0"/>
              <a:t> </a:t>
            </a:r>
            <a:endParaRPr lang="en-ZA" dirty="0"/>
          </a:p>
          <a:p>
            <a:r>
              <a:rPr lang="en-GB" dirty="0"/>
              <a:t>Deur ‘n breinkaart te gebruik kan jy</a:t>
            </a:r>
            <a:endParaRPr lang="en-ZA" dirty="0"/>
          </a:p>
          <a:p>
            <a:pPr lvl="0" fontAlgn="base"/>
            <a:r>
              <a:rPr lang="en-GB" dirty="0">
                <a:effectLst>
                  <a:outerShdw sx="0" sy="0">
                    <a:srgbClr val="000000"/>
                  </a:outerShdw>
                </a:effectLst>
              </a:rPr>
              <a:t>die struktuur van ‘n onderwerp identifiseer en verstaan</a:t>
            </a:r>
            <a:endParaRPr lang="en-ZA" dirty="0">
              <a:effectLst>
                <a:outerShdw sx="0" sy="0">
                  <a:srgbClr val="000000"/>
                </a:outerShdw>
              </a:effectLst>
            </a:endParaRPr>
          </a:p>
          <a:p>
            <a:pPr lvl="0" fontAlgn="base"/>
            <a:r>
              <a:rPr lang="en-GB" dirty="0">
                <a:effectLst>
                  <a:outerShdw sx="0" sy="0">
                    <a:srgbClr val="000000"/>
                  </a:outerShdw>
                </a:effectLst>
              </a:rPr>
              <a:t>die manier waarop dele van inligting inmekaarpas maklik identifiseer</a:t>
            </a:r>
            <a:endParaRPr lang="en-ZA" dirty="0">
              <a:effectLst>
                <a:outerShdw sx="0" sy="0">
                  <a:srgbClr val="000000"/>
                </a:outerShdw>
              </a:effectLst>
            </a:endParaRPr>
          </a:p>
          <a:p>
            <a:pPr lvl="0" fontAlgn="base"/>
            <a:r>
              <a:rPr lang="en-GB" dirty="0">
                <a:effectLst>
                  <a:outerShdw sx="0" sy="0">
                    <a:srgbClr val="000000"/>
                  </a:outerShdw>
                </a:effectLst>
              </a:rPr>
              <a:t>die basiese feite in gewone notas maklik weergee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51723972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GB" dirty="0"/>
              <a:t>Breinkaarte is meer kompak as konvensionele notas, en beslaan gewoonlik slegs een kant van ‘n vel papier. Dit maak dit maklik om te sien hoe inligting inmekaarsteek. As jy nog inligting opspoor nadat die breinkaart reeds geteken is, is dit ook maklik om hierdie inligting by te voeg.</a:t>
            </a:r>
            <a:endParaRPr lang="en-ZA" dirty="0"/>
          </a:p>
          <a:p>
            <a:pPr marL="0" indent="0">
              <a:buNone/>
            </a:pPr>
            <a:r>
              <a:rPr lang="en-GB" dirty="0"/>
              <a:t> </a:t>
            </a:r>
            <a:endParaRPr lang="en-ZA" dirty="0"/>
          </a:p>
          <a:p>
            <a:r>
              <a:rPr lang="en-GB" dirty="0"/>
              <a:t>Breinkaarte is handig om:</a:t>
            </a:r>
            <a:endParaRPr lang="en-ZA" dirty="0"/>
          </a:p>
          <a:p>
            <a:pPr lvl="0" fontAlgn="base"/>
            <a:r>
              <a:rPr lang="af-ZA" dirty="0">
                <a:effectLst>
                  <a:outerShdw sx="0" sy="0">
                    <a:srgbClr val="000000"/>
                  </a:outerShdw>
                </a:effectLst>
              </a:rPr>
              <a:t>Inligting op te som</a:t>
            </a:r>
            <a:endParaRPr lang="en-ZA" dirty="0">
              <a:effectLst>
                <a:outerShdw sx="0" sy="0">
                  <a:srgbClr val="000000"/>
                </a:outerShdw>
              </a:effectLst>
            </a:endParaRPr>
          </a:p>
          <a:p>
            <a:pPr lvl="0" fontAlgn="base"/>
            <a:r>
              <a:rPr lang="af-ZA" dirty="0">
                <a:effectLst>
                  <a:outerShdw sx="0" sy="0">
                    <a:srgbClr val="000000"/>
                  </a:outerShdw>
                </a:effectLst>
              </a:rPr>
              <a:t>Inligting uit verskillende bronne te kombineer</a:t>
            </a:r>
            <a:endParaRPr lang="en-ZA" dirty="0">
              <a:effectLst>
                <a:outerShdw sx="0" sy="0">
                  <a:srgbClr val="000000"/>
                </a:outerShdw>
              </a:effectLst>
            </a:endParaRPr>
          </a:p>
          <a:p>
            <a:pPr lvl="0" fontAlgn="base"/>
            <a:r>
              <a:rPr lang="af-ZA" dirty="0">
                <a:effectLst>
                  <a:outerShdw sx="0" sy="0">
                    <a:srgbClr val="000000"/>
                  </a:outerShdw>
                </a:effectLst>
              </a:rPr>
              <a:t>Ingewikkelde probleme te deurdink</a:t>
            </a:r>
            <a:endParaRPr lang="en-ZA" dirty="0">
              <a:effectLst>
                <a:outerShdw sx="0" sy="0">
                  <a:srgbClr val="000000"/>
                </a:outerShdw>
              </a:effectLst>
            </a:endParaRPr>
          </a:p>
          <a:p>
            <a:pPr lvl="0" fontAlgn="base"/>
            <a:r>
              <a:rPr lang="af-ZA" dirty="0">
                <a:effectLst>
                  <a:outerShdw sx="0" sy="0">
                    <a:srgbClr val="000000"/>
                  </a:outerShdw>
                </a:effectLst>
              </a:rPr>
              <a:t>Inligting aan te bied in ‘n formaat wat die oorhoofse struktuur van die onderwerp weergee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103029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LEEREENHEID 1</a:t>
            </a:r>
          </a:p>
        </p:txBody>
      </p:sp>
      <p:sp>
        <p:nvSpPr>
          <p:cNvPr id="3" name="Text Placeholder 2"/>
          <p:cNvSpPr>
            <a:spLocks noGrp="1"/>
          </p:cNvSpPr>
          <p:nvPr>
            <p:ph type="body" idx="1"/>
          </p:nvPr>
        </p:nvSpPr>
        <p:spPr/>
        <p:txBody>
          <a:bodyPr/>
          <a:lstStyle/>
          <a:p>
            <a:r>
              <a:rPr lang="en-ZA" dirty="0"/>
              <a:t>BEGINSELS VAN KOMMUNIKASIE</a:t>
            </a:r>
          </a:p>
        </p:txBody>
      </p:sp>
      <p:sp>
        <p:nvSpPr>
          <p:cNvPr id="4" name="Slide Number Placeholder 3"/>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401323530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290</a:t>
            </a:fld>
            <a:endParaRPr lang="en-ZA" dirty="0"/>
          </a:p>
        </p:txBody>
      </p:sp>
      <p:pic>
        <p:nvPicPr>
          <p:cNvPr id="5" name="Content Placeholder 4"/>
          <p:cNvPicPr>
            <a:picLocks noGrp="1"/>
          </p:cNvPicPr>
          <p:nvPr>
            <p:ph sz="quarter" idx="1"/>
          </p:nvPr>
        </p:nvPicPr>
        <p:blipFill rotWithShape="1">
          <a:blip r:embed="rId2">
            <a:extLst>
              <a:ext uri="{28A0092B-C50C-407E-A947-70E740481C1C}">
                <a14:useLocalDpi xmlns:a14="http://schemas.microsoft.com/office/drawing/2010/main" val="0"/>
              </a:ext>
            </a:extLst>
          </a:blip>
          <a:srcRect l="27055" t="7446" r="6129" b="5260"/>
          <a:stretch/>
        </p:blipFill>
        <p:spPr bwMode="auto">
          <a:xfrm>
            <a:off x="2088880" y="2494298"/>
            <a:ext cx="4185940" cy="302232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154441" y="832751"/>
            <a:ext cx="3486019" cy="506292"/>
          </a:xfrm>
          <a:prstGeom prst="rect">
            <a:avLst/>
          </a:prstGeom>
        </p:spPr>
        <p:txBody>
          <a:bodyPr wrap="none">
            <a:spAutoFit/>
          </a:bodyPr>
          <a:lstStyle/>
          <a:p>
            <a:pPr>
              <a:lnSpc>
                <a:spcPct val="150000"/>
              </a:lnSpc>
              <a:spcAft>
                <a:spcPts val="0"/>
              </a:spcAft>
            </a:pPr>
            <a:r>
              <a:rPr lang="af-ZA" sz="2000" b="1" dirty="0">
                <a:latin typeface="Calibri" panose="020F0502020204030204" pitchFamily="34" charset="0"/>
                <a:ea typeface="Calibri" panose="020F0502020204030204" pitchFamily="34" charset="0"/>
                <a:cs typeface="Times New Roman" panose="02020603050405020304" pitchFamily="18" charset="0"/>
              </a:rPr>
              <a:t>Voorbeelde van ‘n breinkaarte: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675164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Hoe om Inligting te Selekteer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b="1" dirty="0"/>
              <a:t>Gebruik die volgende riglyne wanneer jy ‘n breinkaart oor ‘n seker onderwerp wil teken:</a:t>
            </a:r>
          </a:p>
          <a:p>
            <a:pPr marL="0" indent="0">
              <a:buNone/>
            </a:pPr>
            <a:endParaRPr lang="en-ZA" b="1" dirty="0"/>
          </a:p>
          <a:p>
            <a:pPr lvl="0"/>
            <a:r>
              <a:rPr lang="af-ZA" dirty="0"/>
              <a:t>Skryf die titel van die onderwerp in die middel van die blaai en trek ‘n sirkel daarom.</a:t>
            </a:r>
            <a:endParaRPr lang="en-ZA" dirty="0"/>
          </a:p>
          <a:p>
            <a:pPr lvl="0"/>
            <a:r>
              <a:rPr lang="af-ZA" dirty="0"/>
              <a:t>Trek lyne uit die sirkel vir elke belangrike feit wat jy oor die onderwerp opspoor, en trek ‘n sirkel of blokkie by elkeen. Skryf die feite hierin neer.</a:t>
            </a:r>
            <a:endParaRPr lang="en-ZA" dirty="0"/>
          </a:p>
          <a:p>
            <a:pPr lvl="0"/>
            <a:r>
              <a:rPr lang="af-ZA" dirty="0"/>
              <a:t>Vir elke feit in ‘n blokkie kan jy moontlik nog inligting kry, kom ons noem dit subfeite. Trek lyne van die blokkies af, en skryf hierdie subfeite daar neer. So kan jy ‘n groot aantal subfeite vir elke feit neerskryf.</a:t>
            </a:r>
            <a:endParaRPr lang="en-ZA" dirty="0"/>
          </a:p>
          <a:p>
            <a:pPr lvl="0"/>
            <a:r>
              <a:rPr lang="af-ZA" dirty="0"/>
              <a:t>As jy dan later nuwe feite of subfeite opspoor is dit baie maklik om dit net by te voeg.</a:t>
            </a:r>
            <a:endParaRPr lang="en-ZA" dirty="0"/>
          </a:p>
          <a:p>
            <a:pPr marL="0" indent="0">
              <a:buNone/>
            </a:pPr>
            <a:endParaRPr lang="en-ZA" dirty="0"/>
          </a:p>
        </p:txBody>
      </p:sp>
    </p:spTree>
    <p:extLst>
      <p:ext uri="{BB962C8B-B14F-4D97-AF65-F5344CB8AC3E}">
        <p14:creationId xmlns:p14="http://schemas.microsoft.com/office/powerpoint/2010/main" val="358637287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Sintaksis en Semantiek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4" name="Content Placeholder 3"/>
          <p:cNvSpPr>
            <a:spLocks noGrp="1"/>
          </p:cNvSpPr>
          <p:nvPr>
            <p:ph sz="quarter" idx="1"/>
          </p:nvPr>
        </p:nvSpPr>
        <p:spPr/>
        <p:txBody>
          <a:bodyPr>
            <a:normAutofit fontScale="85000" lnSpcReduction="20000"/>
          </a:bodyPr>
          <a:lstStyle/>
          <a:p>
            <a:r>
              <a:rPr lang="en-GB" dirty="0"/>
              <a:t>‘n Taal bestaan uit ‘n stel geldige sinne ... maar wat maak ‘n sin geldig?</a:t>
            </a:r>
            <a:endParaRPr lang="en-ZA" dirty="0"/>
          </a:p>
          <a:p>
            <a:pPr marL="0" indent="0">
              <a:buNone/>
            </a:pPr>
            <a:r>
              <a:rPr lang="en-GB" dirty="0"/>
              <a:t> </a:t>
            </a:r>
            <a:endParaRPr lang="en-ZA" dirty="0"/>
          </a:p>
          <a:p>
            <a:pPr marL="0" indent="0">
              <a:buNone/>
            </a:pPr>
            <a:r>
              <a:rPr lang="en-GB" dirty="0"/>
              <a:t>Geldigheid van ‘n sin bestaan uit twee aspekte: Sintasis en semantiek.</a:t>
            </a:r>
            <a:endParaRPr lang="en-ZA" dirty="0"/>
          </a:p>
          <a:p>
            <a:pPr marL="0" indent="0">
              <a:buNone/>
            </a:pPr>
            <a:endParaRPr lang="en-ZA" dirty="0"/>
          </a:p>
          <a:p>
            <a:pPr lvl="0" fontAlgn="base"/>
            <a:r>
              <a:rPr lang="en-GB" b="1" dirty="0">
                <a:effectLst>
                  <a:outerShdw sx="0" sy="0">
                    <a:srgbClr val="000000"/>
                  </a:outerShdw>
                </a:effectLst>
              </a:rPr>
              <a:t>Sintaksis </a:t>
            </a:r>
            <a:r>
              <a:rPr lang="en-GB" dirty="0">
                <a:effectLst>
                  <a:outerShdw sx="0" sy="0">
                    <a:srgbClr val="000000"/>
                  </a:outerShdw>
                </a:effectLst>
              </a:rPr>
              <a:t>verwys na die grammatikale struktuur van ‘n sin  - die sinsbou of woordgroepe in ‘n sin.</a:t>
            </a:r>
            <a:endParaRPr lang="en-ZA" dirty="0">
              <a:effectLst>
                <a:outerShdw sx="0" sy="0">
                  <a:srgbClr val="000000"/>
                </a:outerShdw>
              </a:effectLst>
            </a:endParaRPr>
          </a:p>
          <a:p>
            <a:pPr lvl="0" fontAlgn="base"/>
            <a:r>
              <a:rPr lang="en-GB" b="1" dirty="0">
                <a:effectLst>
                  <a:outerShdw sx="0" sy="0">
                    <a:srgbClr val="000000"/>
                  </a:outerShdw>
                </a:effectLst>
              </a:rPr>
              <a:t>Semantiek </a:t>
            </a:r>
            <a:r>
              <a:rPr lang="en-GB" dirty="0">
                <a:effectLst>
                  <a:outerShdw sx="0" sy="0">
                    <a:srgbClr val="000000"/>
                  </a:outerShdw>
                </a:effectLst>
              </a:rPr>
              <a:t>verwys na die betekenis van die woordeskat wat binne die sinstruktuur voorkom.</a:t>
            </a:r>
            <a:endParaRPr lang="en-ZA" dirty="0">
              <a:effectLst>
                <a:outerShdw sx="0" sy="0">
                  <a:srgbClr val="000000"/>
                </a:outerShdw>
              </a:effectLst>
            </a:endParaRPr>
          </a:p>
          <a:p>
            <a:pPr marL="0" indent="0">
              <a:buNone/>
            </a:pPr>
            <a:endParaRPr lang="en-ZA" dirty="0"/>
          </a:p>
          <a:p>
            <a:pPr marL="0" indent="0">
              <a:buNone/>
            </a:pPr>
            <a:r>
              <a:rPr lang="en-GB" dirty="0"/>
              <a:t>Grammatikaal korrek (sintaksies geldig) beteken nie noodwendig sinvol (semanties geldig) nie. byvoorbeeld die grammatikale sin “koeie vloei uitstekend” is grammatikaal aanvaarbaar (daar is ‘n onderwerp, werkwoord en voorwerp), maar dit maak gladnie sin nie.  Vir ‘n sin om dus geldig te wees moet dit beide sintaksies en semanties geldig wees, dus moet die grammatika korrek wees, maar dit moet ook sin maak.</a:t>
            </a:r>
            <a:endParaRPr lang="en-ZA" dirty="0"/>
          </a:p>
          <a:p>
            <a:pPr marL="0" indent="0">
              <a:buNone/>
            </a:pPr>
            <a:endParaRPr lang="en-ZA" dirty="0"/>
          </a:p>
        </p:txBody>
      </p:sp>
    </p:spTree>
    <p:extLst>
      <p:ext uri="{BB962C8B-B14F-4D97-AF65-F5344CB8AC3E}">
        <p14:creationId xmlns:p14="http://schemas.microsoft.com/office/powerpoint/2010/main" val="10730971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9703"/>
          </a:xfrm>
        </p:spPr>
        <p:txBody>
          <a:bodyPr>
            <a:normAutofit fontScale="90000"/>
          </a:bodyPr>
          <a:lstStyle/>
          <a:p>
            <a:pPr algn="ctr"/>
            <a:br>
              <a:rPr lang="en-GB" dirty="0"/>
            </a:br>
            <a:r>
              <a:rPr lang="en-GB" dirty="0"/>
              <a:t>Kruisverwysing</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4" name="Content Placeholder 3"/>
          <p:cNvSpPr>
            <a:spLocks noGrp="1"/>
          </p:cNvSpPr>
          <p:nvPr>
            <p:ph sz="quarter" idx="1"/>
          </p:nvPr>
        </p:nvSpPr>
        <p:spPr>
          <a:xfrm>
            <a:off x="467544" y="1004340"/>
            <a:ext cx="8219256" cy="5441429"/>
          </a:xfrm>
        </p:spPr>
        <p:txBody>
          <a:bodyPr>
            <a:normAutofit fontScale="85000" lnSpcReduction="20000"/>
          </a:bodyPr>
          <a:lstStyle/>
          <a:p>
            <a:pPr marL="0" indent="0">
              <a:buNone/>
            </a:pPr>
            <a:r>
              <a:rPr lang="en-GB" dirty="0"/>
              <a:t> </a:t>
            </a:r>
            <a:endParaRPr lang="en-ZA" dirty="0"/>
          </a:p>
          <a:p>
            <a:r>
              <a:rPr lang="en-GB" dirty="0"/>
              <a:t>‘n Kruisverwysing kom voor binne ‘n dokument wat lesers verwys na soortgelyke of verwante inligting op ‘n ander plek, gewoonlik in dieselfde dokument. Kruisverwysing beken dus dat jy sulke verbintenisse of verwysings in dokumente moet maak.</a:t>
            </a:r>
            <a:endParaRPr lang="en-ZA" dirty="0"/>
          </a:p>
          <a:p>
            <a:pPr marL="0" indent="0">
              <a:buNone/>
            </a:pPr>
            <a:endParaRPr lang="en-ZA" dirty="0"/>
          </a:p>
          <a:p>
            <a:r>
              <a:rPr lang="en-GB" dirty="0"/>
              <a:t>Tegniese verslae en instruksies vereis dikwels kruisverwysing – wat dien as wysers na ander plekke in dieselfde dokument of ander inligtingsbronne waar soortgelyke inligting gevind kan word.</a:t>
            </a:r>
            <a:endParaRPr lang="en-ZA" dirty="0"/>
          </a:p>
          <a:p>
            <a:pPr marL="0" indent="0">
              <a:buNone/>
            </a:pPr>
            <a:endParaRPr lang="en-ZA" dirty="0"/>
          </a:p>
          <a:p>
            <a:pPr marL="0" indent="0">
              <a:buNone/>
            </a:pPr>
            <a:r>
              <a:rPr lang="en-GB" b="1" dirty="0"/>
              <a:t>Kruisverwysings is handig vir ‘n aantal redes:</a:t>
            </a:r>
          </a:p>
          <a:p>
            <a:pPr marL="0" indent="0">
              <a:buNone/>
            </a:pPr>
            <a:endParaRPr lang="en-ZA" b="1" dirty="0"/>
          </a:p>
          <a:p>
            <a:pPr lvl="0" fontAlgn="base"/>
            <a:r>
              <a:rPr lang="en-GB" dirty="0">
                <a:effectLst>
                  <a:outerShdw sx="0" sy="0">
                    <a:srgbClr val="000000"/>
                  </a:outerShdw>
                </a:effectLst>
              </a:rPr>
              <a:t>Dit kan lesers verwys na meer basiese inligting, byvoorbeeld as hulle ‘n verslag begin bestudeer het wat heeltemal te moeilik is</a:t>
            </a:r>
            <a:endParaRPr lang="en-ZA" dirty="0">
              <a:effectLst>
                <a:outerShdw sx="0" sy="0">
                  <a:srgbClr val="000000"/>
                </a:outerShdw>
              </a:effectLst>
            </a:endParaRPr>
          </a:p>
          <a:p>
            <a:pPr lvl="0" fontAlgn="base"/>
            <a:r>
              <a:rPr lang="en-GB" dirty="0">
                <a:effectLst>
                  <a:outerShdw sx="0" sy="0">
                    <a:srgbClr val="000000"/>
                  </a:outerShdw>
                </a:effectLst>
              </a:rPr>
              <a:t>Dit kan lesers verwys na meer ingewikkelde inligting, byvoorbeeld as hulle reeds dit wat hulle nou bestudeer in die verslag weet</a:t>
            </a:r>
            <a:endParaRPr lang="en-ZA" dirty="0">
              <a:effectLst>
                <a:outerShdw sx="0" sy="0">
                  <a:srgbClr val="000000"/>
                </a:outerShdw>
              </a:effectLst>
            </a:endParaRPr>
          </a:p>
          <a:p>
            <a:pPr lvl="0" fontAlgn="base"/>
            <a:r>
              <a:rPr lang="en-GB" dirty="0">
                <a:effectLst>
                  <a:outerShdw sx="0" sy="0">
                    <a:srgbClr val="000000"/>
                  </a:outerShdw>
                </a:effectLst>
              </a:rPr>
              <a:t>Dit kan lesers ook verwys na soortgelyke of verwante inligting in dieselfde of ander dokumente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89525771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9703"/>
          </a:xfrm>
        </p:spPr>
        <p:txBody>
          <a:bodyPr>
            <a:normAutofit fontScale="90000"/>
          </a:bodyPr>
          <a:lstStyle/>
          <a:p>
            <a:pPr algn="ctr"/>
            <a:br>
              <a:rPr lang="en-GB" dirty="0"/>
            </a:br>
            <a:r>
              <a:rPr lang="en-GB" dirty="0"/>
              <a:t>Kruisverwysing</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4" name="Content Placeholder 3"/>
          <p:cNvSpPr>
            <a:spLocks noGrp="1"/>
          </p:cNvSpPr>
          <p:nvPr>
            <p:ph sz="quarter" idx="1"/>
          </p:nvPr>
        </p:nvSpPr>
        <p:spPr>
          <a:xfrm>
            <a:off x="467544" y="1004340"/>
            <a:ext cx="8219256" cy="5441429"/>
          </a:xfrm>
        </p:spPr>
        <p:txBody>
          <a:bodyPr>
            <a:normAutofit fontScale="85000" lnSpcReduction="10000"/>
          </a:bodyPr>
          <a:lstStyle/>
          <a:p>
            <a:pPr marL="0" indent="0">
              <a:buNone/>
            </a:pPr>
            <a:r>
              <a:rPr lang="en-GB" dirty="0"/>
              <a:t> Wanneer jy ‘n verslag skryf, maar daar is net te veel inligting beskikbaar om in die verslag in te sluit, kan jy die leser kruisverwys na ‘n ander boek of artikel wat die agtergrond verskaf, maar nie deel vorm van jou verslag nie.</a:t>
            </a:r>
            <a:endParaRPr lang="en-ZA" dirty="0"/>
          </a:p>
          <a:p>
            <a:pPr marL="0" indent="0">
              <a:buNone/>
            </a:pPr>
            <a:endParaRPr lang="en-ZA" dirty="0"/>
          </a:p>
          <a:p>
            <a:pPr marL="0" indent="0">
              <a:buNone/>
            </a:pPr>
            <a:r>
              <a:rPr lang="en-GB" b="1" dirty="0"/>
              <a:t>Goeie kruisverwysings bestaan uit verskillende elemente:</a:t>
            </a:r>
          </a:p>
          <a:p>
            <a:pPr marL="0" indent="0">
              <a:buNone/>
            </a:pPr>
            <a:endParaRPr lang="en-ZA" b="1" dirty="0"/>
          </a:p>
          <a:p>
            <a:pPr lvl="0" fontAlgn="base"/>
            <a:r>
              <a:rPr lang="af-ZA" b="1" dirty="0">
                <a:effectLst>
                  <a:outerShdw sx="0" sy="0">
                    <a:srgbClr val="000000"/>
                  </a:outerShdw>
                </a:effectLst>
              </a:rPr>
              <a:t>Naam van die bron waarna verwys word</a:t>
            </a:r>
            <a:r>
              <a:rPr lang="af-ZA" dirty="0">
                <a:effectLst>
                  <a:outerShdw sx="0" sy="0">
                    <a:srgbClr val="000000"/>
                  </a:outerShdw>
                </a:effectLst>
              </a:rPr>
              <a:t> – dit kan die titel wees, of net ‘n algemene onderwerpverwysing. As dit ‘n hoofstuk-titel of opskrif is, plaas dit in aanhalingstekens; as dit die naam van ‘n boek, tydskrif, verslag of naslaanwerk is, skryf dit kursief of onderstreep dit.</a:t>
            </a:r>
            <a:endParaRPr lang="en-ZA" dirty="0">
              <a:effectLst>
                <a:outerShdw sx="0" sy="0">
                  <a:srgbClr val="000000"/>
                </a:outerShdw>
              </a:effectLst>
            </a:endParaRPr>
          </a:p>
          <a:p>
            <a:pPr lvl="0" fontAlgn="base"/>
            <a:r>
              <a:rPr lang="af-ZA" b="1" dirty="0">
                <a:effectLst>
                  <a:outerShdw sx="0" sy="0">
                    <a:srgbClr val="000000"/>
                  </a:outerShdw>
                </a:effectLst>
              </a:rPr>
              <a:t>Bladsynommer</a:t>
            </a:r>
            <a:r>
              <a:rPr lang="af-ZA" dirty="0">
                <a:effectLst>
                  <a:outerShdw sx="0" sy="0">
                    <a:srgbClr val="000000"/>
                  </a:outerShdw>
                </a:effectLst>
              </a:rPr>
              <a:t> – dit is nodig as dit ‘n verwysing is na ‘n ander deel in dieselfde dokument; dis opsioneel as dit in ‘n ander dokument is.</a:t>
            </a:r>
            <a:endParaRPr lang="en-ZA" dirty="0">
              <a:effectLst>
                <a:outerShdw sx="0" sy="0">
                  <a:srgbClr val="000000"/>
                </a:outerShdw>
              </a:effectLst>
            </a:endParaRPr>
          </a:p>
          <a:p>
            <a:pPr lvl="0" fontAlgn="base"/>
            <a:r>
              <a:rPr lang="af-ZA" b="1" dirty="0">
                <a:effectLst>
                  <a:outerShdw sx="0" sy="0">
                    <a:srgbClr val="000000"/>
                  </a:outerShdw>
                </a:effectLst>
              </a:rPr>
              <a:t>Onderwerp van die kruisverwysing</a:t>
            </a:r>
            <a:r>
              <a:rPr lang="af-ZA" dirty="0">
                <a:effectLst>
                  <a:outerShdw sx="0" sy="0">
                    <a:srgbClr val="000000"/>
                  </a:outerShdw>
                </a:effectLst>
              </a:rPr>
              <a:t> – dit is dikwels nodig om presies te meld wat in die kruisverwysde materiaal voorkom om aan te dui hoekom die leser die moeite moet doen om daarna te kyk. Soms kan net verwys word na die onderwerp, maar soms is dit nodig om duidelik uit te spel hoe dit verwant is aan die huidige bespreking.</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38503184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Opsommings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4" name="Content Placeholder 3"/>
          <p:cNvSpPr>
            <a:spLocks noGrp="1"/>
          </p:cNvSpPr>
          <p:nvPr>
            <p:ph sz="quarter" idx="1"/>
          </p:nvPr>
        </p:nvSpPr>
        <p:spPr/>
        <p:txBody>
          <a:bodyPr/>
          <a:lstStyle/>
          <a:p>
            <a:r>
              <a:rPr lang="en-GB" dirty="0"/>
              <a:t>Die volgende stap in die navorsingsproses is om die feite op te som ten einde dit aan te bied. Slegs feite wat van toepassing op die navorsings-onderwerp moet opgesom word. Die maak van opsommings is reeds bespreek in Leereenheid 2.4.</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6209927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Memorisering</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296</a:t>
            </a:fld>
            <a:endParaRPr lang="en-ZA" dirty="0"/>
          </a:p>
        </p:txBody>
      </p:sp>
      <p:sp>
        <p:nvSpPr>
          <p:cNvPr id="4" name="Content Placeholder 3"/>
          <p:cNvSpPr>
            <a:spLocks noGrp="1"/>
          </p:cNvSpPr>
          <p:nvPr>
            <p:ph sz="quarter" idx="1"/>
          </p:nvPr>
        </p:nvSpPr>
        <p:spPr/>
        <p:txBody>
          <a:bodyPr>
            <a:normAutofit/>
          </a:bodyPr>
          <a:lstStyle/>
          <a:p>
            <a:pPr marL="0" indent="0">
              <a:buNone/>
            </a:pPr>
            <a:endParaRPr lang="nl-NL" dirty="0"/>
          </a:p>
          <a:p>
            <a:pPr marL="0" indent="0">
              <a:buNone/>
            </a:pPr>
            <a:r>
              <a:rPr lang="nl-NL" dirty="0"/>
              <a:t>As hierdie navorsingsprojek waarmee jy besig is bedoel was vir ‘n eksamen wat geskryf moet word, of een of ander vorm van mondelinge aanbieding, sal dit nodig wees om die feite te memoriseer.</a:t>
            </a:r>
          </a:p>
          <a:p>
            <a:pPr marL="0" indent="0">
              <a:buNone/>
            </a:pPr>
            <a:r>
              <a:rPr lang="nl-NL" dirty="0"/>
              <a:t> </a:t>
            </a:r>
          </a:p>
          <a:p>
            <a:pPr marL="0" indent="0">
              <a:buNone/>
            </a:pPr>
            <a:r>
              <a:rPr lang="nl-NL" b="1" dirty="0"/>
              <a:t>Die volgende tegnieke is baie handig as dit by memorisering kom:</a:t>
            </a:r>
          </a:p>
          <a:p>
            <a:pPr marL="0" indent="0">
              <a:buNone/>
            </a:pPr>
            <a:endParaRPr lang="nl-NL" b="1" dirty="0"/>
          </a:p>
          <a:p>
            <a:pPr marL="0" indent="0">
              <a:buNone/>
            </a:pPr>
            <a:r>
              <a:rPr lang="nl-NL" dirty="0"/>
              <a:t>•Memorisering deur assosiasie: Dit is makliker om iets te memoriseer as jy dit verbind aan iets wat jy reeds weet.</a:t>
            </a:r>
            <a:endParaRPr lang="en-ZA" dirty="0"/>
          </a:p>
        </p:txBody>
      </p:sp>
    </p:spTree>
    <p:extLst>
      <p:ext uri="{BB962C8B-B14F-4D97-AF65-F5344CB8AC3E}">
        <p14:creationId xmlns:p14="http://schemas.microsoft.com/office/powerpoint/2010/main" val="226741343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Memorisering</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297</a:t>
            </a:fld>
            <a:endParaRPr lang="en-ZA" dirty="0"/>
          </a:p>
        </p:txBody>
      </p:sp>
      <p:sp>
        <p:nvSpPr>
          <p:cNvPr id="4" name="Content Placeholder 3"/>
          <p:cNvSpPr>
            <a:spLocks noGrp="1"/>
          </p:cNvSpPr>
          <p:nvPr>
            <p:ph sz="quarter" idx="1"/>
          </p:nvPr>
        </p:nvSpPr>
        <p:spPr/>
        <p:txBody>
          <a:bodyPr>
            <a:normAutofit fontScale="92500" lnSpcReduction="20000"/>
          </a:bodyPr>
          <a:lstStyle/>
          <a:p>
            <a:pPr lvl="0" fontAlgn="base"/>
            <a:r>
              <a:rPr lang="en-GB" dirty="0">
                <a:effectLst>
                  <a:outerShdw sx="0" sy="0">
                    <a:srgbClr val="000000"/>
                  </a:outerShdw>
                </a:effectLst>
              </a:rPr>
              <a:t>Probeer om soveel moontlik nuwe inligting in verband te bring met persoonlike voorbeelde. Analogieë (die vergelyking van sekere aspekte van een begrip met aspekte van ‘n ander berip) is ook baie kragtig: bv. sommige studente onthou selstrukture en die funksie van die strukture binne ‘n sel deur dit te verbind aan ‘n fabriek (die selliggaam is dan die baas wat opdragte gee, die ribosome is die boodskappers, ens.)</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Memorisering deur visuele, ouditiewe en kinestetiese sisteme:</a:t>
            </a:r>
            <a:r>
              <a:rPr lang="en-GB" dirty="0">
                <a:effectLst>
                  <a:outerShdw sx="0" sy="0">
                    <a:srgbClr val="000000"/>
                  </a:outerShdw>
                </a:effectLst>
              </a:rPr>
              <a:t> Alhoewel jy teen die tyd seker bewus is van die leerstyl wat jy verkies, is dit tog handig om soveel moontlik van jou sintuie te betrek by die leerproses, nie net sekeres nie. Elke sintuig word geprosesseer in ‘n ander deel van die brein, en deur al jou sintuie te gebruik word meer van die brein gebuik, wat help met die “herroep” van die leermateriaal.</a:t>
            </a:r>
            <a:endParaRPr lang="en-ZA" dirty="0">
              <a:effectLst>
                <a:outerShdw sx="0" sy="0">
                  <a:srgbClr val="000000"/>
                </a:outerShdw>
              </a:effectLst>
            </a:endParaRPr>
          </a:p>
        </p:txBody>
      </p:sp>
    </p:spTree>
    <p:extLst>
      <p:ext uri="{BB962C8B-B14F-4D97-AF65-F5344CB8AC3E}">
        <p14:creationId xmlns:p14="http://schemas.microsoft.com/office/powerpoint/2010/main" val="408271646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Memorisering</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4" name="Content Placeholder 3"/>
          <p:cNvSpPr>
            <a:spLocks noGrp="1"/>
          </p:cNvSpPr>
          <p:nvPr>
            <p:ph sz="quarter" idx="1"/>
          </p:nvPr>
        </p:nvSpPr>
        <p:spPr/>
        <p:txBody>
          <a:bodyPr>
            <a:normAutofit fontScale="92500" lnSpcReduction="20000"/>
          </a:bodyPr>
          <a:lstStyle/>
          <a:p>
            <a:pPr lvl="0" fontAlgn="base"/>
            <a:r>
              <a:rPr lang="en-GB" b="1" dirty="0">
                <a:effectLst>
                  <a:outerShdw sx="0" sy="0">
                    <a:srgbClr val="000000"/>
                  </a:outerShdw>
                </a:effectLst>
              </a:rPr>
              <a:t>Memorisering deur groepering:</a:t>
            </a:r>
            <a:r>
              <a:rPr lang="en-GB" dirty="0">
                <a:effectLst>
                  <a:outerShdw sx="0" sy="0">
                    <a:srgbClr val="000000"/>
                  </a:outerShdw>
                </a:effectLst>
              </a:rPr>
              <a:t> Studente moet letterlik honderde stukkies inligting onthou. Een van die belangrikste tegnieke om jou geheue te verbeter is om die materiaal van die algemene tot die spesifieke te leer. Om dit reg te kry moet jy van grafiese organiseerders gebruik maak. </a:t>
            </a:r>
          </a:p>
          <a:p>
            <a:pPr lvl="0" fontAlgn="base"/>
            <a:r>
              <a:rPr lang="en-GB" dirty="0">
                <a:effectLst>
                  <a:outerShdw sx="0" sy="0">
                    <a:srgbClr val="000000"/>
                  </a:outerShdw>
                </a:effectLst>
              </a:rPr>
              <a:t>Dink aan al die inligting wat geleer moet word as boeke in ‘n boekrak. As die boeke sommer net ingepak word sonder enige soort van organisasie sal dit baie moeilik wees om ‘n spesifieke boek te kry (veral as daar honderde boeke is). </a:t>
            </a:r>
          </a:p>
          <a:p>
            <a:pPr lvl="0" fontAlgn="base"/>
            <a:r>
              <a:rPr lang="en-GB" dirty="0">
                <a:effectLst>
                  <a:outerShdw sx="0" sy="0">
                    <a:srgbClr val="000000"/>
                  </a:outerShdw>
                </a:effectLst>
              </a:rPr>
              <a:t>Maar as die boeke volgens ‘n sisteem gerangskik is , bv. volgens onderwerpe in elke kursus, gaan dit baie makliker wees om ‘n spesifieke boek op te spoor.</a:t>
            </a:r>
          </a:p>
          <a:p>
            <a:pPr lvl="0" fontAlgn="base"/>
            <a:r>
              <a:rPr lang="en-GB" dirty="0">
                <a:effectLst>
                  <a:outerShdw sx="0" sy="0">
                    <a:srgbClr val="000000"/>
                  </a:outerShdw>
                </a:effectLst>
              </a:rPr>
              <a:t> Die brein funksioneer op dieselfde manier, en het een of ander soort geestelike organisasie nodig om die gestoorde inligting op te roep.</a:t>
            </a:r>
            <a:endParaRPr lang="en-ZA" dirty="0">
              <a:effectLst>
                <a:outerShdw sx="0" sy="0">
                  <a:srgbClr val="000000"/>
                </a:outerShdw>
              </a:effectLst>
            </a:endParaRPr>
          </a:p>
        </p:txBody>
      </p:sp>
    </p:spTree>
    <p:extLst>
      <p:ext uri="{BB962C8B-B14F-4D97-AF65-F5344CB8AC3E}">
        <p14:creationId xmlns:p14="http://schemas.microsoft.com/office/powerpoint/2010/main" val="32405312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Memorisering</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4" name="Content Placeholder 3"/>
          <p:cNvSpPr>
            <a:spLocks noGrp="1"/>
          </p:cNvSpPr>
          <p:nvPr>
            <p:ph sz="quarter" idx="1"/>
          </p:nvPr>
        </p:nvSpPr>
        <p:spPr/>
        <p:txBody>
          <a:bodyPr>
            <a:normAutofit/>
          </a:bodyPr>
          <a:lstStyle/>
          <a:p>
            <a:pPr lvl="0" fontAlgn="base"/>
            <a:r>
              <a:rPr lang="en-GB" b="1" dirty="0">
                <a:effectLst>
                  <a:outerShdw sx="0" sy="0">
                    <a:srgbClr val="000000"/>
                  </a:outerShdw>
                </a:effectLst>
              </a:rPr>
              <a:t>Memorisering deur repetitsie:</a:t>
            </a:r>
            <a:r>
              <a:rPr lang="en-GB" dirty="0">
                <a:effectLst>
                  <a:outerShdw sx="0" sy="0">
                    <a:srgbClr val="000000"/>
                  </a:outerShdw>
                </a:effectLst>
              </a:rPr>
              <a:t> Hierdie is waarskynlik die een studietegniek wat die meeste mense ken – en haat. Maar, repetisie in die konteks van memorisering beteken verskillende interaksies met nuwe materiaal. </a:t>
            </a:r>
          </a:p>
          <a:p>
            <a:pPr lvl="0" fontAlgn="base"/>
            <a:r>
              <a:rPr lang="en-GB" dirty="0">
                <a:effectLst>
                  <a:outerShdw sx="0" sy="0">
                    <a:srgbClr val="000000"/>
                  </a:outerShdw>
                </a:effectLst>
              </a:rPr>
              <a:t>In ander woorde, dit is meer as ‘n eenvoudige oor en oor lees van notas. </a:t>
            </a:r>
          </a:p>
          <a:p>
            <a:pPr lvl="0" fontAlgn="base"/>
            <a:r>
              <a:rPr lang="en-GB" dirty="0">
                <a:effectLst>
                  <a:outerShdw sx="0" sy="0">
                    <a:srgbClr val="000000"/>
                  </a:outerShdw>
                </a:effectLst>
              </a:rPr>
              <a:t>Dit kan die maak van flitskaarte, breinkaarte en opsommings ook behels.</a:t>
            </a:r>
            <a:endParaRPr lang="en-ZA" dirty="0">
              <a:effectLst>
                <a:outerShdw sx="0" sy="0">
                  <a:srgbClr val="000000"/>
                </a:outerShdw>
              </a:effectLst>
            </a:endParaRPr>
          </a:p>
        </p:txBody>
      </p:sp>
    </p:spTree>
    <p:extLst>
      <p:ext uri="{BB962C8B-B14F-4D97-AF65-F5344CB8AC3E}">
        <p14:creationId xmlns:p14="http://schemas.microsoft.com/office/powerpoint/2010/main" val="252403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04654"/>
          </a:xfrm>
        </p:spPr>
        <p:txBody>
          <a:bodyPr>
            <a:normAutofit fontScale="90000"/>
          </a:bodyPr>
          <a:lstStyle/>
          <a:p>
            <a:pPr algn="ctr"/>
            <a:br>
              <a:rPr lang="af-ZA" dirty="0"/>
            </a:br>
            <a:r>
              <a:rPr lang="af-ZA" dirty="0"/>
              <a:t>Die Belangrikheid van Goeie Kommunikasie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endParaRPr lang="en-ZA" dirty="0"/>
          </a:p>
          <a:p>
            <a:r>
              <a:rPr lang="af-ZA" dirty="0"/>
              <a:t>In alle vorms van besigheid is kommunikasie die belangrikste faktor wat ‘n verskil kan maak tussen mislukking en sukses. Sonder effektiewe kommunikasie kan geen besigheid – en ook geen familie, vriendekring, gemeenskapsgroepe, kerke, ens. – suksesvol wees nie. Besigheidskommunikasie behels alle aspekte van kommunikasie wat in die werkplek plaasvind. </a:t>
            </a:r>
          </a:p>
          <a:p>
            <a:pPr marL="0" indent="0">
              <a:buNone/>
            </a:pPr>
            <a:endParaRPr lang="af-ZA" dirty="0"/>
          </a:p>
          <a:p>
            <a:pPr marL="0" indent="0">
              <a:buNone/>
            </a:pPr>
            <a:r>
              <a:rPr lang="af-ZA" b="1" dirty="0"/>
              <a:t>Daarom sluit dit die volgende maniere van kommunikeer in:</a:t>
            </a:r>
            <a:endParaRPr lang="en-ZA" b="1" dirty="0"/>
          </a:p>
          <a:p>
            <a:pPr lvl="0" fontAlgn="base"/>
            <a:r>
              <a:rPr lang="af-ZA" dirty="0">
                <a:effectLst>
                  <a:outerShdw sx="0" sy="0">
                    <a:srgbClr val="000000"/>
                  </a:outerShdw>
                </a:effectLst>
              </a:rPr>
              <a:t>Formeel en informeel</a:t>
            </a:r>
            <a:endParaRPr lang="en-ZA" dirty="0">
              <a:effectLst>
                <a:outerShdw sx="0" sy="0">
                  <a:srgbClr val="000000"/>
                </a:outerShdw>
              </a:effectLst>
            </a:endParaRPr>
          </a:p>
          <a:p>
            <a:pPr lvl="0" fontAlgn="base"/>
            <a:r>
              <a:rPr lang="af-ZA" dirty="0">
                <a:effectLst>
                  <a:outerShdw sx="0" sy="0">
                    <a:srgbClr val="000000"/>
                  </a:outerShdw>
                </a:effectLst>
              </a:rPr>
              <a:t>Verbaal of geskrewe</a:t>
            </a:r>
            <a:endParaRPr lang="en-ZA" dirty="0">
              <a:effectLst>
                <a:outerShdw sx="0" sy="0">
                  <a:srgbClr val="000000"/>
                </a:outerShdw>
              </a:effectLst>
            </a:endParaRPr>
          </a:p>
          <a:p>
            <a:pPr lvl="0" fontAlgn="base"/>
            <a:r>
              <a:rPr lang="af-ZA" dirty="0">
                <a:effectLst>
                  <a:outerShdw sx="0" sy="0">
                    <a:srgbClr val="000000"/>
                  </a:outerShdw>
                </a:effectLst>
              </a:rPr>
              <a:t>Virtueel of tradisioneel</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28570329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Memorisering</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300</a:t>
            </a:fld>
            <a:endParaRPr lang="en-ZA" dirty="0"/>
          </a:p>
        </p:txBody>
      </p:sp>
      <p:sp>
        <p:nvSpPr>
          <p:cNvPr id="4" name="Content Placeholder 3"/>
          <p:cNvSpPr>
            <a:spLocks noGrp="1"/>
          </p:cNvSpPr>
          <p:nvPr>
            <p:ph sz="quarter" idx="1"/>
          </p:nvPr>
        </p:nvSpPr>
        <p:spPr/>
        <p:txBody>
          <a:bodyPr>
            <a:normAutofit fontScale="92500" lnSpcReduction="10000"/>
          </a:bodyPr>
          <a:lstStyle/>
          <a:p>
            <a:pPr lvl="0" fontAlgn="base"/>
            <a:r>
              <a:rPr lang="en-GB" b="1" dirty="0">
                <a:effectLst>
                  <a:outerShdw sx="0" sy="0">
                    <a:srgbClr val="000000"/>
                  </a:outerShdw>
                </a:effectLst>
              </a:rPr>
              <a:t>Memorisering deur mnemoniese tegnieke (geheuerympies):</a:t>
            </a:r>
            <a:r>
              <a:rPr lang="en-GB" dirty="0">
                <a:effectLst>
                  <a:outerShdw sx="0" sy="0">
                    <a:srgbClr val="000000"/>
                  </a:outerShdw>
                </a:effectLst>
              </a:rPr>
              <a:t> Mnemoniese tegnieke is baie kragtige memoriseringstegnieke wat veral goed werk vir die memorisering van lyste en sekwense. </a:t>
            </a:r>
          </a:p>
          <a:p>
            <a:pPr lvl="0" fontAlgn="base"/>
            <a:r>
              <a:rPr lang="en-GB" dirty="0">
                <a:effectLst>
                  <a:outerShdw sx="0" sy="0">
                    <a:srgbClr val="000000"/>
                  </a:outerShdw>
                </a:effectLst>
              </a:rPr>
              <a:t>Die woord-tegniek word gewoonlik gebruik vir lyste bv. die mnemoniese woord HOMES is ‘n geheuesneller vir die groot mere in Amerika (Huron, Ontario, Michigan, Erie, Superior). Die sintegniek werk weer goed vir items wat in sekwens (of volgorde) onthou moet word, bv "My very elegant mother just served us nine pancakes" verteenwoordig die nege planete (Mercury, Venus, Earth, Mars, Jupiter, Saturn, Uranus, Neptune, Pluto). </a:t>
            </a:r>
          </a:p>
          <a:p>
            <a:pPr lvl="0" fontAlgn="base"/>
            <a:r>
              <a:rPr lang="en-GB" dirty="0">
                <a:effectLst>
                  <a:outerShdw sx="0" sy="0">
                    <a:srgbClr val="000000"/>
                  </a:outerShdw>
                </a:effectLst>
              </a:rPr>
              <a:t>Die sleutel tot die sukses van mnemoniese tegnieke is om ‘n sterk assosiasie tussen die mnemoniese sin, en dit wat dit verteenwoordig te bou. Dit neem aanvanklik ‘n bietjie oefening, maar word makliker hoe meer dit gebruik word.</a:t>
            </a:r>
            <a:endParaRPr lang="en-ZA" dirty="0">
              <a:effectLst>
                <a:outerShdw sx="0" sy="0">
                  <a:srgbClr val="000000"/>
                </a:outerShdw>
              </a:effectLst>
            </a:endParaRPr>
          </a:p>
        </p:txBody>
      </p:sp>
    </p:spTree>
    <p:extLst>
      <p:ext uri="{BB962C8B-B14F-4D97-AF65-F5344CB8AC3E}">
        <p14:creationId xmlns:p14="http://schemas.microsoft.com/office/powerpoint/2010/main" val="258664729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Span of Groepleersituasies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301</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In Leereenheid 3.6 het ons gesien dat ‘n span ‘n groep mense is wat mekaar nodig het ten einde ‘n doel te bereik. Dit is ‘n samewerkende struktuur.</a:t>
            </a:r>
            <a:endParaRPr lang="en-ZA" dirty="0"/>
          </a:p>
          <a:p>
            <a:pPr marL="0" indent="0">
              <a:buNone/>
            </a:pPr>
            <a:r>
              <a:rPr lang="en-GB" dirty="0"/>
              <a:t> </a:t>
            </a:r>
            <a:endParaRPr lang="en-ZA" dirty="0"/>
          </a:p>
          <a:p>
            <a:r>
              <a:rPr lang="en-GB" dirty="0"/>
              <a:t>Dus kan dit baie handig vir die leerproses wees om in ‘n groep of span saam te werk.  Spanmaats kan waardevolle insette lewer, aangesien almal verskillende opinies, lewensvaardighede, ondervinding en interpretasies het.</a:t>
            </a:r>
            <a:endParaRPr lang="en-ZA" dirty="0"/>
          </a:p>
          <a:p>
            <a:pPr marL="0" indent="0">
              <a:buNone/>
            </a:pPr>
            <a:endParaRPr lang="en-ZA" dirty="0"/>
          </a:p>
          <a:p>
            <a:r>
              <a:rPr lang="en-GB" dirty="0"/>
              <a:t>Die leer- en navorsingsproses is dikwels op sy effektiefste wanneer dit in groepe gedoen word, veral waar verskillende groeplede verskillende standpunte, lewenservaring, perspektiewe op dinge en kennis het. Al hierdie werk saam om die leer- en navorsingsproses te verryk.</a:t>
            </a:r>
            <a:endParaRPr lang="en-ZA" dirty="0"/>
          </a:p>
          <a:p>
            <a:pPr marL="0" indent="0">
              <a:buNone/>
            </a:pPr>
            <a:endParaRPr lang="en-ZA" dirty="0"/>
          </a:p>
        </p:txBody>
      </p:sp>
    </p:spTree>
    <p:extLst>
      <p:ext uri="{BB962C8B-B14F-4D97-AF65-F5344CB8AC3E}">
        <p14:creationId xmlns:p14="http://schemas.microsoft.com/office/powerpoint/2010/main" val="124930116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Span of Groepleersituasies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302</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b="1" dirty="0"/>
              <a:t>Dit is die verantwoordelikheid van elke groeplid om toe te sien dat hy/sy ‘n effektiewe deelnemer aan die groep is. Op die manier help elkeen om die sukses van die groep te verseker. Elke groeplid moet:</a:t>
            </a:r>
          </a:p>
          <a:p>
            <a:pPr marL="0" indent="0">
              <a:buNone/>
            </a:pPr>
            <a:endParaRPr lang="en-ZA" b="1" dirty="0"/>
          </a:p>
          <a:p>
            <a:pPr lvl="0" fontAlgn="base"/>
            <a:r>
              <a:rPr lang="en-GB" dirty="0">
                <a:effectLst>
                  <a:outerShdw sx="0" sy="0">
                    <a:srgbClr val="000000"/>
                  </a:outerShdw>
                </a:effectLst>
              </a:rPr>
              <a:t>‘n Goeie luisteraar wees</a:t>
            </a:r>
            <a:endParaRPr lang="en-ZA" dirty="0">
              <a:effectLst>
                <a:outerShdw sx="0" sy="0">
                  <a:srgbClr val="000000"/>
                </a:outerShdw>
              </a:effectLst>
            </a:endParaRPr>
          </a:p>
          <a:p>
            <a:pPr lvl="0" fontAlgn="base"/>
            <a:r>
              <a:rPr lang="en-GB" dirty="0">
                <a:effectLst>
                  <a:outerShdw sx="0" sy="0">
                    <a:srgbClr val="000000"/>
                  </a:outerShdw>
                </a:effectLst>
              </a:rPr>
              <a:t>Bereid wees om inligting te deel</a:t>
            </a:r>
            <a:endParaRPr lang="en-ZA" dirty="0">
              <a:effectLst>
                <a:outerShdw sx="0" sy="0">
                  <a:srgbClr val="000000"/>
                </a:outerShdw>
              </a:effectLst>
            </a:endParaRPr>
          </a:p>
          <a:p>
            <a:pPr lvl="0" fontAlgn="base"/>
            <a:r>
              <a:rPr lang="en-GB" dirty="0">
                <a:effectLst>
                  <a:outerShdw sx="0" sy="0">
                    <a:srgbClr val="000000"/>
                  </a:outerShdw>
                </a:effectLst>
              </a:rPr>
              <a:t>Betroubaar en konsekwent wees</a:t>
            </a:r>
            <a:endParaRPr lang="en-ZA" dirty="0">
              <a:effectLst>
                <a:outerShdw sx="0" sy="0">
                  <a:srgbClr val="000000"/>
                </a:outerShdw>
              </a:effectLst>
            </a:endParaRPr>
          </a:p>
          <a:p>
            <a:pPr lvl="0" fontAlgn="base"/>
            <a:r>
              <a:rPr lang="en-GB" dirty="0">
                <a:effectLst>
                  <a:outerShdw sx="0" sy="0">
                    <a:srgbClr val="000000"/>
                  </a:outerShdw>
                </a:effectLst>
              </a:rPr>
              <a:t>Die res van die groep aanmoedig</a:t>
            </a:r>
            <a:endParaRPr lang="en-ZA" dirty="0">
              <a:effectLst>
                <a:outerShdw sx="0" sy="0">
                  <a:srgbClr val="000000"/>
                </a:outerShdw>
              </a:effectLst>
            </a:endParaRPr>
          </a:p>
          <a:p>
            <a:pPr lvl="0" fontAlgn="base"/>
            <a:r>
              <a:rPr lang="en-GB" dirty="0">
                <a:effectLst>
                  <a:outerShdw sx="0" sy="0">
                    <a:srgbClr val="000000"/>
                  </a:outerShdw>
                </a:effectLst>
              </a:rPr>
              <a:t>Kan bou op ander se idees</a:t>
            </a:r>
            <a:endParaRPr lang="en-ZA" dirty="0">
              <a:effectLst>
                <a:outerShdw sx="0" sy="0">
                  <a:srgbClr val="000000"/>
                </a:outerShdw>
              </a:effectLst>
            </a:endParaRPr>
          </a:p>
          <a:p>
            <a:pPr lvl="0" fontAlgn="base"/>
            <a:r>
              <a:rPr lang="en-GB" dirty="0">
                <a:effectLst>
                  <a:outerShdw sx="0" sy="0">
                    <a:srgbClr val="000000"/>
                  </a:outerShdw>
                </a:effectLst>
              </a:rPr>
              <a:t>Alle lede van die groep betrek by groep- of spanwerk</a:t>
            </a:r>
            <a:endParaRPr lang="en-ZA" dirty="0">
              <a:effectLst>
                <a:outerShdw sx="0" sy="0">
                  <a:srgbClr val="000000"/>
                </a:outerShdw>
              </a:effectLst>
            </a:endParaRPr>
          </a:p>
          <a:p>
            <a:pPr lvl="0" fontAlgn="base"/>
            <a:r>
              <a:rPr lang="en-GB" dirty="0">
                <a:effectLst>
                  <a:outerShdw sx="0" sy="0">
                    <a:srgbClr val="000000"/>
                  </a:outerShdw>
                </a:effectLst>
              </a:rPr>
              <a:t>Weet hoe om positiewe kritiek te gee, en te probeer om nooit negatief te reageer nie.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88061262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Span of Groepleersituasies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303</a:t>
            </a:fld>
            <a:endParaRPr lang="en-ZA" dirty="0"/>
          </a:p>
        </p:txBody>
      </p:sp>
      <p:sp>
        <p:nvSpPr>
          <p:cNvPr id="4" name="Content Placeholder 3"/>
          <p:cNvSpPr>
            <a:spLocks noGrp="1"/>
          </p:cNvSpPr>
          <p:nvPr>
            <p:ph sz="quarter" idx="1"/>
          </p:nvPr>
        </p:nvSpPr>
        <p:spPr/>
        <p:txBody>
          <a:bodyPr>
            <a:normAutofit/>
          </a:bodyPr>
          <a:lstStyle/>
          <a:p>
            <a:pPr marL="0" indent="0">
              <a:buNone/>
            </a:pPr>
            <a:r>
              <a:rPr lang="en-GB" dirty="0"/>
              <a:t>Sommige van die rolle wat lede van die groep moet vervul is:</a:t>
            </a:r>
            <a:endParaRPr lang="en-ZA"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325267125"/>
              </p:ext>
            </p:extLst>
          </p:nvPr>
        </p:nvGraphicFramePr>
        <p:xfrm>
          <a:off x="535524" y="2302551"/>
          <a:ext cx="8083296" cy="3657600"/>
        </p:xfrm>
        <a:graphic>
          <a:graphicData uri="http://schemas.openxmlformats.org/drawingml/2006/table">
            <a:tbl>
              <a:tblPr firstRow="1" firstCol="1" bandRow="1">
                <a:tableStyleId>{5C22544A-7EE6-4342-B048-85BDC9FD1C3A}</a:tableStyleId>
              </a:tblPr>
              <a:tblGrid>
                <a:gridCol w="1889174">
                  <a:extLst>
                    <a:ext uri="{9D8B030D-6E8A-4147-A177-3AD203B41FA5}">
                      <a16:colId xmlns:a16="http://schemas.microsoft.com/office/drawing/2014/main" val="20000"/>
                    </a:ext>
                  </a:extLst>
                </a:gridCol>
                <a:gridCol w="6194122">
                  <a:extLst>
                    <a:ext uri="{9D8B030D-6E8A-4147-A177-3AD203B41FA5}">
                      <a16:colId xmlns:a16="http://schemas.microsoft.com/office/drawing/2014/main" val="20001"/>
                    </a:ext>
                  </a:extLst>
                </a:gridCol>
              </a:tblGrid>
              <a:tr h="0">
                <a:tc>
                  <a:txBody>
                    <a:bodyPr/>
                    <a:lstStyle/>
                    <a:p>
                      <a:pPr algn="ctr">
                        <a:lnSpc>
                          <a:spcPct val="150000"/>
                        </a:lnSpc>
                        <a:spcAft>
                          <a:spcPts val="0"/>
                        </a:spcAft>
                      </a:pPr>
                      <a:r>
                        <a:rPr lang="en-US" sz="2000" dirty="0">
                          <a:effectLst/>
                        </a:rPr>
                        <a:t>Rol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ct val="150000"/>
                        </a:lnSpc>
                        <a:spcAft>
                          <a:spcPts val="0"/>
                        </a:spcAft>
                      </a:pPr>
                      <a:r>
                        <a:rPr lang="en-US" sz="2000" dirty="0">
                          <a:effectLst/>
                        </a:rPr>
                        <a:t>Verduideliking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0"/>
                  </a:ext>
                </a:extLst>
              </a:tr>
              <a:tr h="0">
                <a:tc>
                  <a:txBody>
                    <a:bodyPr/>
                    <a:lstStyle/>
                    <a:p>
                      <a:pPr>
                        <a:lnSpc>
                          <a:spcPct val="150000"/>
                        </a:lnSpc>
                        <a:spcAft>
                          <a:spcPts val="0"/>
                        </a:spcAft>
                      </a:pPr>
                      <a:r>
                        <a:rPr lang="en-US" sz="2000" dirty="0">
                          <a:effectLst/>
                        </a:rPr>
                        <a:t>Toesighouer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2000" dirty="0">
                          <a:effectLst/>
                        </a:rPr>
                        <a:t>Hoe toesig oor elke aktiwiteit of taak om seker te maak dat dit korrek voltooi word.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en-US" sz="2000" dirty="0">
                          <a:effectLst/>
                        </a:rPr>
                        <a:t>Mentor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2000" dirty="0">
                          <a:effectLst/>
                        </a:rPr>
                        <a:t>Help spanlede en gee raad oor ‘n tydperk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en-US" sz="2000" dirty="0">
                          <a:effectLst/>
                        </a:rPr>
                        <a:t>Voorsitter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2000" dirty="0">
                          <a:effectLst/>
                        </a:rPr>
                        <a:t>Die persoon wat amptelik in beheer van die vergaderings is.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nSpc>
                          <a:spcPct val="150000"/>
                        </a:lnSpc>
                        <a:spcAft>
                          <a:spcPts val="0"/>
                        </a:spcAft>
                      </a:pPr>
                      <a:r>
                        <a:rPr lang="en-US" sz="2000" dirty="0">
                          <a:effectLst/>
                        </a:rPr>
                        <a:t>Sekretaris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2000" dirty="0">
                          <a:effectLst/>
                        </a:rPr>
                        <a:t>Skryf inligting neer vir gebruik vorentoe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0">
                <a:tc>
                  <a:txBody>
                    <a:bodyPr/>
                    <a:lstStyle/>
                    <a:p>
                      <a:pPr>
                        <a:lnSpc>
                          <a:spcPct val="150000"/>
                        </a:lnSpc>
                        <a:spcAft>
                          <a:spcPts val="0"/>
                        </a:spcAft>
                      </a:pPr>
                      <a:r>
                        <a:rPr lang="en-US" sz="2000" dirty="0">
                          <a:effectLst/>
                        </a:rPr>
                        <a:t>Verslaggewer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US" sz="2000" dirty="0">
                          <a:effectLst/>
                        </a:rPr>
                        <a:t>Gee terugvoer of voorsien die groep van inlgiting.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526449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Leer in Klein Groepe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304</a:t>
            </a:fld>
            <a:endParaRPr lang="en-ZA" dirty="0"/>
          </a:p>
        </p:txBody>
      </p:sp>
      <p:sp>
        <p:nvSpPr>
          <p:cNvPr id="4" name="Content Placeholder 3"/>
          <p:cNvSpPr>
            <a:spLocks noGrp="1"/>
          </p:cNvSpPr>
          <p:nvPr>
            <p:ph sz="quarter" idx="1"/>
          </p:nvPr>
        </p:nvSpPr>
        <p:spPr/>
        <p:txBody>
          <a:bodyPr>
            <a:normAutofit lnSpcReduction="10000"/>
          </a:bodyPr>
          <a:lstStyle/>
          <a:p>
            <a:r>
              <a:rPr lang="en-GB" dirty="0"/>
              <a:t>Kleingroepleeris baie handig in enige leersituasie. Die groepwerk moet deeglik beplan word, en hiervoor is ‘n fasiliteerder nodig wat sal verseker dat die groep deurentyd vordering maak. </a:t>
            </a:r>
          </a:p>
          <a:p>
            <a:pPr marL="0" indent="0">
              <a:buNone/>
            </a:pPr>
            <a:endParaRPr lang="en-GB" dirty="0"/>
          </a:p>
          <a:p>
            <a:r>
              <a:rPr lang="en-GB" dirty="0"/>
              <a:t>Die vordering moet ook geassesseer en ge-evalueer word. </a:t>
            </a:r>
          </a:p>
          <a:p>
            <a:endParaRPr lang="en-GB" dirty="0"/>
          </a:p>
          <a:p>
            <a:r>
              <a:rPr lang="en-GB" dirty="0"/>
              <a:t>Dit is verder net so belangrik dat die groep ‘n gemeekskaplike doel bereik as wat dit is dat seker materiaal aangeleer word. Die fasiliteerder moet oor die nodige fasiliterings-vaardighede beskik sodat hy/sy kan verseker maak dat die taak voltooi word, maar ook dat die groep goed funksioneer.</a:t>
            </a:r>
            <a:endParaRPr lang="en-ZA" dirty="0"/>
          </a:p>
          <a:p>
            <a:pPr marL="0" indent="0">
              <a:buNone/>
            </a:pPr>
            <a:endParaRPr lang="en-ZA" dirty="0"/>
          </a:p>
        </p:txBody>
      </p:sp>
    </p:spTree>
    <p:extLst>
      <p:ext uri="{BB962C8B-B14F-4D97-AF65-F5344CB8AC3E}">
        <p14:creationId xmlns:p14="http://schemas.microsoft.com/office/powerpoint/2010/main" val="222528525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Leer in Klein Groepe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305</a:t>
            </a:fld>
            <a:endParaRPr lang="en-ZA" dirty="0"/>
          </a:p>
        </p:txBody>
      </p:sp>
      <p:sp>
        <p:nvSpPr>
          <p:cNvPr id="4" name="Content Placeholder 3"/>
          <p:cNvSpPr>
            <a:spLocks noGrp="1"/>
          </p:cNvSpPr>
          <p:nvPr>
            <p:ph sz="quarter" idx="1"/>
          </p:nvPr>
        </p:nvSpPr>
        <p:spPr/>
        <p:txBody>
          <a:bodyPr>
            <a:normAutofit/>
          </a:bodyPr>
          <a:lstStyle/>
          <a:p>
            <a:r>
              <a:rPr lang="en-GB" dirty="0"/>
              <a:t>Kleingroepleer help studente om hulle probleemoplissing, interpersoonlike-, aanbiedings- en kommunikasievaardighede te ontwikkel. </a:t>
            </a:r>
          </a:p>
          <a:p>
            <a:endParaRPr lang="en-GB" dirty="0"/>
          </a:p>
          <a:p>
            <a:r>
              <a:rPr lang="en-GB" dirty="0"/>
              <a:t>Hierdie is almal vaardighede wat ook in die lewe buite die klaskamer benodig word. Die vaardighede is egter moeilik om in isolasie te ontwikkel, en het terugvoer van en interaksie met ander mense nodig om ten volle te ontwikkel.</a:t>
            </a:r>
            <a:endParaRPr lang="en-ZA" dirty="0"/>
          </a:p>
          <a:p>
            <a:pPr marL="0" indent="0">
              <a:buNone/>
            </a:pPr>
            <a:endParaRPr lang="en-ZA" dirty="0"/>
          </a:p>
        </p:txBody>
      </p:sp>
    </p:spTree>
    <p:extLst>
      <p:ext uri="{BB962C8B-B14F-4D97-AF65-F5344CB8AC3E}">
        <p14:creationId xmlns:p14="http://schemas.microsoft.com/office/powerpoint/2010/main" val="370870381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Die Gebruik van Dinkskrums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306</a:t>
            </a:fld>
            <a:endParaRPr lang="en-ZA" dirty="0"/>
          </a:p>
        </p:txBody>
      </p:sp>
      <p:sp>
        <p:nvSpPr>
          <p:cNvPr id="4" name="Content Placeholder 3"/>
          <p:cNvSpPr>
            <a:spLocks noGrp="1"/>
          </p:cNvSpPr>
          <p:nvPr>
            <p:ph sz="quarter" idx="1"/>
          </p:nvPr>
        </p:nvSpPr>
        <p:spPr/>
        <p:txBody>
          <a:bodyPr>
            <a:normAutofit/>
          </a:bodyPr>
          <a:lstStyle/>
          <a:p>
            <a:r>
              <a:rPr lang="en-GB" dirty="0"/>
              <a:t>Dinkskrums is ‘n baie effektiewe manier om ‘n groot verskeidenheid idees oor ‘n spesifieke onderwerp te genereer, en dan te besluit watter idee –of idees – is die beste.</a:t>
            </a:r>
            <a:endParaRPr lang="en-ZA" dirty="0"/>
          </a:p>
          <a:p>
            <a:pPr marL="0" indent="0">
              <a:buNone/>
            </a:pPr>
            <a:endParaRPr lang="en-ZA" dirty="0"/>
          </a:p>
          <a:p>
            <a:r>
              <a:rPr lang="en-GB" dirty="0"/>
              <a:t>Dinskrums werk die beste met groepe van tussen vyf en twaalf mense, en moet in ‘n ontspanne omgewing geskied. As deelnemers voel dat hulle mag ontspan en grappies maak sal hulle baie meer kreatief wees, en dus met baie beter idees vorendag kom.</a:t>
            </a:r>
            <a:endParaRPr lang="en-ZA" dirty="0"/>
          </a:p>
          <a:p>
            <a:pPr marL="0" indent="0">
              <a:buNone/>
            </a:pPr>
            <a:endParaRPr lang="en-ZA" dirty="0"/>
          </a:p>
        </p:txBody>
      </p:sp>
    </p:spTree>
    <p:extLst>
      <p:ext uri="{BB962C8B-B14F-4D97-AF65-F5344CB8AC3E}">
        <p14:creationId xmlns:p14="http://schemas.microsoft.com/office/powerpoint/2010/main" val="51817527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Die Gebruik van Dinkskrums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307</a:t>
            </a:fld>
            <a:endParaRPr lang="en-ZA" dirty="0"/>
          </a:p>
        </p:txBody>
      </p:sp>
      <p:sp>
        <p:nvSpPr>
          <p:cNvPr id="4" name="Content Placeholder 3"/>
          <p:cNvSpPr>
            <a:spLocks noGrp="1"/>
          </p:cNvSpPr>
          <p:nvPr>
            <p:ph sz="quarter" idx="1"/>
          </p:nvPr>
        </p:nvSpPr>
        <p:spPr/>
        <p:txBody>
          <a:bodyPr>
            <a:normAutofit fontScale="92500"/>
          </a:bodyPr>
          <a:lstStyle/>
          <a:p>
            <a:r>
              <a:rPr lang="en-GB" dirty="0"/>
              <a:t>Vir ‘n suksesvolle dinkskrum het jy ‘n fasiliteerder en geskikte dinkskrum-spasie nodig, asook iets om idees op te skryf, soos ‘n witbord of blaaibord. Die fasiliteerder moet die sessie lei, deelname aanmoedig en iees neerskryf.</a:t>
            </a:r>
            <a:endParaRPr lang="en-ZA" dirty="0"/>
          </a:p>
          <a:p>
            <a:pPr marL="0" indent="0">
              <a:buNone/>
            </a:pPr>
            <a:endParaRPr lang="en-ZA" dirty="0"/>
          </a:p>
          <a:p>
            <a:r>
              <a:rPr lang="en-GB" dirty="0"/>
              <a:t>Almal wat deel is van die dinkskrum-sessie dit om ‘n tafel en die fasiliteerder of leier van die groep verduidelik die doel van die bespreking sodat almal weet presies wat die doel daarvan is.</a:t>
            </a:r>
            <a:endParaRPr lang="en-ZA" dirty="0"/>
          </a:p>
          <a:p>
            <a:pPr marL="0" indent="0">
              <a:buNone/>
            </a:pPr>
            <a:endParaRPr lang="en-ZA" dirty="0"/>
          </a:p>
          <a:p>
            <a:r>
              <a:rPr lang="en-GB" dirty="0"/>
              <a:t>Die groeplede moet nou aan al die moontlike idees binne ‘n sekere tyd dink. Die groep se idees word dan deur nog kleiner groepe gebruik om ‘n oplossing vir die probleem te probeer kry.</a:t>
            </a:r>
            <a:endParaRPr lang="en-ZA" dirty="0"/>
          </a:p>
          <a:p>
            <a:pPr marL="0" indent="0">
              <a:buNone/>
            </a:pPr>
            <a:endParaRPr lang="en-ZA" dirty="0"/>
          </a:p>
        </p:txBody>
      </p:sp>
    </p:spTree>
    <p:extLst>
      <p:ext uri="{BB962C8B-B14F-4D97-AF65-F5344CB8AC3E}">
        <p14:creationId xmlns:p14="http://schemas.microsoft.com/office/powerpoint/2010/main" val="105470130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Vergaderings</a:t>
            </a:r>
            <a:br>
              <a:rPr lang="en-ZA" dirty="0"/>
            </a:br>
            <a:r>
              <a:rPr lang="af-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308</a:t>
            </a:fld>
            <a:endParaRPr lang="en-ZA" dirty="0"/>
          </a:p>
        </p:txBody>
      </p:sp>
      <p:sp>
        <p:nvSpPr>
          <p:cNvPr id="4" name="Content Placeholder 3"/>
          <p:cNvSpPr>
            <a:spLocks noGrp="1"/>
          </p:cNvSpPr>
          <p:nvPr>
            <p:ph sz="quarter" idx="1"/>
          </p:nvPr>
        </p:nvSpPr>
        <p:spPr/>
        <p:txBody>
          <a:bodyPr/>
          <a:lstStyle/>
          <a:p>
            <a:r>
              <a:rPr lang="af-ZA" dirty="0"/>
              <a:t>In Leereenheid 3.8 het ons volledig gepraat oor hoe om ‘n effektiewe vergadering te hou.</a:t>
            </a:r>
            <a:endParaRPr lang="en-ZA" dirty="0"/>
          </a:p>
          <a:p>
            <a:pPr marL="0" indent="0">
              <a:buNone/>
            </a:pPr>
            <a:endParaRPr lang="en-ZA" dirty="0"/>
          </a:p>
          <a:p>
            <a:r>
              <a:rPr lang="af-ZA" dirty="0"/>
              <a:t>Vergaderings kan baie produktief wees as dit goed georganiseer en gefasiliteer word, maak dit kan ook ‘n groot mors van tyd wees. Hieronder volg ses goue reëls wat kan help om vergaderings meer produktief en minder frustrerend te maak</a:t>
            </a:r>
            <a:endParaRPr lang="en-ZA" dirty="0"/>
          </a:p>
        </p:txBody>
      </p:sp>
    </p:spTree>
    <p:extLst>
      <p:ext uri="{BB962C8B-B14F-4D97-AF65-F5344CB8AC3E}">
        <p14:creationId xmlns:p14="http://schemas.microsoft.com/office/powerpoint/2010/main" val="112997309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Vergaderings</a:t>
            </a:r>
            <a:br>
              <a:rPr lang="en-ZA" dirty="0"/>
            </a:br>
            <a:r>
              <a:rPr lang="af-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309</a:t>
            </a:fld>
            <a:endParaRPr lang="en-ZA" dirty="0"/>
          </a:p>
        </p:txBody>
      </p:sp>
      <p:sp>
        <p:nvSpPr>
          <p:cNvPr id="4" name="Content Placeholder 3"/>
          <p:cNvSpPr>
            <a:spLocks noGrp="1"/>
          </p:cNvSpPr>
          <p:nvPr>
            <p:ph sz="quarter" idx="1"/>
          </p:nvPr>
        </p:nvSpPr>
        <p:spPr/>
        <p:txBody>
          <a:bodyPr/>
          <a:lstStyle/>
          <a:p>
            <a:pPr marL="0" indent="0">
              <a:buNone/>
            </a:pPr>
            <a:r>
              <a:rPr lang="af-ZA" dirty="0"/>
              <a:t>Elkeen van hierdie reëls vereis inkoop en toewyding van elke deelnemer.</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919421916"/>
              </p:ext>
            </p:extLst>
          </p:nvPr>
        </p:nvGraphicFramePr>
        <p:xfrm>
          <a:off x="591737" y="2225834"/>
          <a:ext cx="7970870" cy="3703320"/>
        </p:xfrm>
        <a:graphic>
          <a:graphicData uri="http://schemas.openxmlformats.org/drawingml/2006/table">
            <a:tbl>
              <a:tblPr firstRow="1" firstCol="1" bandRow="1">
                <a:tableStyleId>{5C22544A-7EE6-4342-B048-85BDC9FD1C3A}</a:tableStyleId>
              </a:tblPr>
              <a:tblGrid>
                <a:gridCol w="917696">
                  <a:extLst>
                    <a:ext uri="{9D8B030D-6E8A-4147-A177-3AD203B41FA5}">
                      <a16:colId xmlns:a16="http://schemas.microsoft.com/office/drawing/2014/main" val="20000"/>
                    </a:ext>
                  </a:extLst>
                </a:gridCol>
                <a:gridCol w="7053174">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af-ZA" sz="1800" dirty="0">
                          <a:effectLst/>
                        </a:rPr>
                        <a:t>Ses Reëls vir die hou van Effektiewe Vergaderings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hMerge="1">
                  <a:txBody>
                    <a:bodyPr/>
                    <a:lstStyle/>
                    <a:p>
                      <a:endParaRPr lang="en-ZA"/>
                    </a:p>
                  </a:txBody>
                  <a:tcPr/>
                </a:tc>
                <a:extLst>
                  <a:ext uri="{0D108BD9-81ED-4DB2-BD59-A6C34878D82A}">
                    <a16:rowId xmlns:a16="http://schemas.microsoft.com/office/drawing/2014/main" val="10000"/>
                  </a:ext>
                </a:extLst>
              </a:tr>
              <a:tr h="0">
                <a:tc>
                  <a:txBody>
                    <a:bodyPr/>
                    <a:lstStyle/>
                    <a:p>
                      <a:pPr>
                        <a:lnSpc>
                          <a:spcPct val="150000"/>
                        </a:lnSpc>
                        <a:spcAft>
                          <a:spcPts val="0"/>
                        </a:spcAft>
                      </a:pPr>
                      <a:r>
                        <a:rPr lang="en-US" sz="1800" dirty="0">
                          <a:effectLst/>
                        </a:rPr>
                        <a:t>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af-ZA" sz="1800">
                          <a:effectLst/>
                        </a:rPr>
                        <a:t>Hou die vergadering soos wat jy verwag ‘n vergadering waarin jy is gehou sal word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nSpc>
                          <a:spcPct val="150000"/>
                        </a:lnSpc>
                        <a:spcAft>
                          <a:spcPts val="0"/>
                        </a:spcAft>
                      </a:pPr>
                      <a:r>
                        <a:rPr lang="en-US" sz="1800" dirty="0">
                          <a:effectLst/>
                        </a:rPr>
                        <a:t>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af-ZA" sz="1800">
                          <a:effectLst/>
                        </a:rPr>
                        <a:t>Wees voorbeid, en maak seker dat deelnemers ook voorbereid kan wees.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nSpc>
                          <a:spcPct val="150000"/>
                        </a:lnSpc>
                        <a:spcAft>
                          <a:spcPts val="0"/>
                        </a:spcAft>
                      </a:pPr>
                      <a:r>
                        <a:rPr lang="en-US" sz="1800" dirty="0">
                          <a:effectLst/>
                        </a:rPr>
                        <a:t>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af-ZA" sz="1800">
                          <a:effectLst/>
                        </a:rPr>
                        <a:t>Hou by die skedule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nSpc>
                          <a:spcPct val="150000"/>
                        </a:lnSpc>
                        <a:spcAft>
                          <a:spcPts val="0"/>
                        </a:spcAft>
                      </a:pPr>
                      <a:r>
                        <a:rPr lang="en-US" sz="1800" dirty="0">
                          <a:effectLst/>
                        </a:rPr>
                        <a:t>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af-ZA" sz="1800">
                          <a:effectLst/>
                        </a:rPr>
                        <a:t>Hou by die onderwerp/onderwerpe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0">
                <a:tc>
                  <a:txBody>
                    <a:bodyPr/>
                    <a:lstStyle/>
                    <a:p>
                      <a:pPr>
                        <a:lnSpc>
                          <a:spcPct val="150000"/>
                        </a:lnSpc>
                        <a:spcAft>
                          <a:spcPts val="0"/>
                        </a:spcAft>
                      </a:pPr>
                      <a:r>
                        <a:rPr lang="en-US" sz="1800" dirty="0">
                          <a:effectLst/>
                        </a:rPr>
                        <a:t>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af-ZA" sz="1800">
                          <a:effectLst/>
                        </a:rPr>
                        <a:t>Moenie onnodige vergaderings hou nie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r h="0">
                <a:tc>
                  <a:txBody>
                    <a:bodyPr/>
                    <a:lstStyle/>
                    <a:p>
                      <a:pPr>
                        <a:lnSpc>
                          <a:spcPct val="150000"/>
                        </a:lnSpc>
                        <a:spcAft>
                          <a:spcPts val="0"/>
                        </a:spcAft>
                      </a:pPr>
                      <a:r>
                        <a:rPr lang="en-US" sz="1800" dirty="0">
                          <a:effectLst/>
                        </a:rPr>
                        <a:t>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50000"/>
                        </a:lnSpc>
                        <a:spcAft>
                          <a:spcPts val="0"/>
                        </a:spcAft>
                      </a:pPr>
                      <a:r>
                        <a:rPr lang="af-ZA" sz="1800" dirty="0">
                          <a:effectLst/>
                        </a:rPr>
                        <a:t>Sluit die vergadering af op so ‘n manier dat almal presies weet wat die volgende stap is, en wat van wie verwag word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8596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04654"/>
          </a:xfrm>
        </p:spPr>
        <p:txBody>
          <a:bodyPr>
            <a:normAutofit fontScale="90000"/>
          </a:bodyPr>
          <a:lstStyle/>
          <a:p>
            <a:pPr algn="ctr"/>
            <a:br>
              <a:rPr lang="af-ZA" dirty="0"/>
            </a:br>
            <a:r>
              <a:rPr lang="af-ZA" dirty="0"/>
              <a:t>Die Belangrikheid van Goeie Kommunikasie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Die enigste vereiste vir effektiewe kommunikasie is:</a:t>
            </a:r>
          </a:p>
          <a:p>
            <a:pPr marL="0" indent="0">
              <a:buNone/>
            </a:pPr>
            <a:endParaRPr lang="en-ZA" b="1" dirty="0"/>
          </a:p>
          <a:p>
            <a:pPr lvl="0" fontAlgn="base"/>
            <a:r>
              <a:rPr lang="af-ZA" dirty="0">
                <a:effectLst>
                  <a:outerShdw sx="0" sy="0">
                    <a:srgbClr val="000000"/>
                  </a:outerShdw>
                </a:effectLst>
              </a:rPr>
              <a:t>Om die boodskap suksesvol na die teikengehoor te stuur  </a:t>
            </a:r>
            <a:endParaRPr lang="en-ZA" dirty="0">
              <a:effectLst>
                <a:outerShdw sx="0" sy="0">
                  <a:srgbClr val="000000"/>
                </a:outerShdw>
              </a:effectLst>
            </a:endParaRPr>
          </a:p>
          <a:p>
            <a:pPr lvl="0" fontAlgn="base"/>
            <a:r>
              <a:rPr lang="af-ZA" dirty="0">
                <a:effectLst>
                  <a:outerShdw sx="0" sy="0">
                    <a:srgbClr val="000000"/>
                  </a:outerShdw>
                </a:effectLst>
              </a:rPr>
              <a:t>Om die kommunikasieproses te gebruik om seker te maak dat daar effektiewe werksverhousdings is   </a:t>
            </a:r>
            <a:endParaRPr lang="en-ZA" dirty="0">
              <a:effectLst>
                <a:outerShdw sx="0" sy="0">
                  <a:srgbClr val="000000"/>
                </a:outerShdw>
              </a:effectLst>
            </a:endParaRPr>
          </a:p>
          <a:p>
            <a:pPr marL="0" indent="0">
              <a:buNone/>
            </a:pPr>
            <a:endParaRPr lang="en-ZA" b="1" dirty="0"/>
          </a:p>
          <a:p>
            <a:pPr marL="0" indent="0">
              <a:buNone/>
            </a:pPr>
            <a:r>
              <a:rPr lang="af-ZA" b="1" dirty="0"/>
              <a:t>Kommunikasie bestaan uit drie belangrike elemente:</a:t>
            </a:r>
            <a:endParaRPr lang="en-ZA" b="1" dirty="0"/>
          </a:p>
          <a:p>
            <a:pPr lvl="0" fontAlgn="base"/>
            <a:r>
              <a:rPr lang="af-ZA" dirty="0">
                <a:effectLst>
                  <a:outerShdw sx="0" sy="0">
                    <a:srgbClr val="000000"/>
                  </a:outerShdw>
                </a:effectLst>
              </a:rPr>
              <a:t>Die doel van die kommunikasie</a:t>
            </a:r>
            <a:endParaRPr lang="en-ZA" dirty="0">
              <a:effectLst>
                <a:outerShdw sx="0" sy="0">
                  <a:srgbClr val="000000"/>
                </a:outerShdw>
              </a:effectLst>
            </a:endParaRPr>
          </a:p>
          <a:p>
            <a:pPr lvl="0" fontAlgn="base"/>
            <a:r>
              <a:rPr lang="af-ZA" dirty="0">
                <a:effectLst>
                  <a:outerShdw sx="0" sy="0">
                    <a:srgbClr val="000000"/>
                  </a:outerShdw>
                </a:effectLst>
              </a:rPr>
              <a:t>Die gehoor</a:t>
            </a:r>
            <a:endParaRPr lang="en-ZA" dirty="0">
              <a:effectLst>
                <a:outerShdw sx="0" sy="0">
                  <a:srgbClr val="000000"/>
                </a:outerShdw>
              </a:effectLst>
            </a:endParaRPr>
          </a:p>
          <a:p>
            <a:pPr lvl="0" fontAlgn="base"/>
            <a:r>
              <a:rPr lang="af-ZA" dirty="0">
                <a:effectLst>
                  <a:outerShdw sx="0" sy="0">
                    <a:srgbClr val="000000"/>
                  </a:outerShdw>
                </a:effectLst>
              </a:rPr>
              <a:t>Die onderwerp</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6251602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Ekskursies en Besoeke aan Maatskappye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310</a:t>
            </a:fld>
            <a:endParaRPr lang="en-ZA" dirty="0"/>
          </a:p>
        </p:txBody>
      </p:sp>
      <p:sp>
        <p:nvSpPr>
          <p:cNvPr id="4" name="Content Placeholder 3"/>
          <p:cNvSpPr>
            <a:spLocks noGrp="1"/>
          </p:cNvSpPr>
          <p:nvPr>
            <p:ph sz="quarter" idx="1"/>
          </p:nvPr>
        </p:nvSpPr>
        <p:spPr/>
        <p:txBody>
          <a:bodyPr>
            <a:normAutofit/>
          </a:bodyPr>
          <a:lstStyle/>
          <a:p>
            <a:r>
              <a:rPr lang="af-ZA" dirty="0"/>
              <a:t>Navorsing en leersituasies vereis dikwels dat die groep eerstehandse ondervinding of inligting van ‘n spesifieke maatskappy of gebied moet opdoen ten einde die studie of projek te kan voltooi.</a:t>
            </a:r>
            <a:endParaRPr lang="en-ZA" dirty="0"/>
          </a:p>
          <a:p>
            <a:pPr marL="0" indent="0">
              <a:buNone/>
            </a:pPr>
            <a:endParaRPr lang="en-ZA" dirty="0"/>
          </a:p>
          <a:p>
            <a:r>
              <a:rPr lang="af-ZA" dirty="0"/>
              <a:t>In so ‘n geval word dit aanbeveel dat die groep die maatskappy moet besoek, of op ‘n ekskursie moet gaan na die area wat nagevors moet word. Om te verseker dat sulke navorsing of studies gefokus bly, moet lede van die groep vooraf bymekaarkom en ‘n kontrolelys saamstel oor wat nagevors of bestudeer moet word. Dit sal die groep help om gefokus en op die regte pad te bly.</a:t>
            </a:r>
            <a:endParaRPr lang="en-ZA" dirty="0"/>
          </a:p>
          <a:p>
            <a:pPr marL="0" indent="0">
              <a:buNone/>
            </a:pPr>
            <a:endParaRPr lang="en-ZA" dirty="0"/>
          </a:p>
        </p:txBody>
      </p:sp>
    </p:spTree>
    <p:extLst>
      <p:ext uri="{BB962C8B-B14F-4D97-AF65-F5344CB8AC3E}">
        <p14:creationId xmlns:p14="http://schemas.microsoft.com/office/powerpoint/2010/main" val="239621090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Werkswinkels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311</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af-ZA" dirty="0"/>
              <a:t>Werkswinkels kombineer opleiding, ontwikkeling, spanbou, kommunikasie, motivering en beplanning.</a:t>
            </a:r>
            <a:endParaRPr lang="en-ZA" dirty="0"/>
          </a:p>
          <a:p>
            <a:pPr marL="0" indent="0">
              <a:buNone/>
            </a:pPr>
            <a:r>
              <a:rPr lang="af-ZA" dirty="0"/>
              <a:t> </a:t>
            </a:r>
            <a:endParaRPr lang="en-ZA" dirty="0"/>
          </a:p>
          <a:p>
            <a:pPr marL="0" indent="0">
              <a:buNone/>
            </a:pPr>
            <a:r>
              <a:rPr lang="af-ZA" b="1" dirty="0"/>
              <a:t>Die voordele van werkswinkels is:</a:t>
            </a:r>
          </a:p>
          <a:p>
            <a:pPr marL="0" indent="0">
              <a:buNone/>
            </a:pPr>
            <a:endParaRPr lang="en-ZA" b="1" dirty="0"/>
          </a:p>
          <a:p>
            <a:pPr lvl="0" fontAlgn="base"/>
            <a:r>
              <a:rPr lang="af-ZA" dirty="0">
                <a:effectLst>
                  <a:outerShdw sx="0" sy="0">
                    <a:srgbClr val="000000"/>
                  </a:outerShdw>
                </a:effectLst>
              </a:rPr>
              <a:t>Deelname en betrokkenheid van spanlede verhoog hulle sin vir eienaarskap en bemagtiging, en fasiliteer ontwikkeling in organisasies en individue</a:t>
            </a:r>
            <a:endParaRPr lang="en-ZA" dirty="0">
              <a:effectLst>
                <a:outerShdw sx="0" sy="0">
                  <a:srgbClr val="000000"/>
                </a:outerShdw>
              </a:effectLst>
            </a:endParaRPr>
          </a:p>
          <a:p>
            <a:pPr lvl="0" fontAlgn="base"/>
            <a:r>
              <a:rPr lang="af-ZA" dirty="0">
                <a:effectLst>
                  <a:outerShdw sx="0" sy="0">
                    <a:srgbClr val="000000"/>
                  </a:outerShdw>
                </a:effectLst>
              </a:rPr>
              <a:t>Werkswinkels is baie effektief om verandering te bestuur en verbetering te weeg te bring; spesifiek so vir die skepping van inisiatiewe, planne, prosesse en aksies om spesifieke besigheids- en organisatoriese doele te bereik, of om ‘n spesifieke studieveld of navorsingsprojek te voltooi</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81200921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Werkswinkels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312</a:t>
            </a:fld>
            <a:endParaRPr lang="en-ZA" dirty="0"/>
          </a:p>
        </p:txBody>
      </p:sp>
      <p:sp>
        <p:nvSpPr>
          <p:cNvPr id="4" name="Content Placeholder 3"/>
          <p:cNvSpPr>
            <a:spLocks noGrp="1"/>
          </p:cNvSpPr>
          <p:nvPr>
            <p:ph sz="quarter" idx="1"/>
          </p:nvPr>
        </p:nvSpPr>
        <p:spPr/>
        <p:txBody>
          <a:bodyPr>
            <a:normAutofit fontScale="92500" lnSpcReduction="10000"/>
          </a:bodyPr>
          <a:lstStyle/>
          <a:p>
            <a:pPr lvl="0" fontAlgn="base"/>
            <a:r>
              <a:rPr lang="af-ZA" dirty="0">
                <a:effectLst>
                  <a:outerShdw sx="0" sy="0">
                    <a:srgbClr val="000000"/>
                  </a:outerShdw>
                </a:effectLst>
              </a:rPr>
              <a:t>Werkswinkels is ook uitstekend om grense af te breek en kommunikasie binne die groep te verbeter</a:t>
            </a:r>
            <a:endParaRPr lang="en-ZA" dirty="0">
              <a:effectLst>
                <a:outerShdw sx="0" sy="0">
                  <a:srgbClr val="000000"/>
                </a:outerShdw>
              </a:effectLst>
            </a:endParaRPr>
          </a:p>
          <a:p>
            <a:pPr lvl="0" fontAlgn="base"/>
            <a:r>
              <a:rPr lang="af-ZA" dirty="0">
                <a:effectLst>
                  <a:outerShdw sx="0" sy="0">
                    <a:srgbClr val="000000"/>
                  </a:outerShdw>
                </a:effectLst>
              </a:rPr>
              <a:t>Werkswinkel is ‘n uitstekende manier om opleiding te doen</a:t>
            </a:r>
            <a:endParaRPr lang="en-ZA" dirty="0">
              <a:effectLst>
                <a:outerShdw sx="0" sy="0">
                  <a:srgbClr val="000000"/>
                </a:outerShdw>
              </a:effectLst>
            </a:endParaRPr>
          </a:p>
          <a:p>
            <a:pPr lvl="0" fontAlgn="base"/>
            <a:r>
              <a:rPr lang="af-ZA" dirty="0">
                <a:effectLst>
                  <a:outerShdw sx="0" sy="0">
                    <a:srgbClr val="000000"/>
                  </a:outerShdw>
                </a:effectLst>
              </a:rPr>
              <a:t>Werkswinkels is baie beter as opleiding om lede aan te moedig in te koop en meer betrokke te wees, want daar word van lede verwag om deel te neem en idees te deel. Op die manier word die inhoud en die uitset deur die lede geskep.</a:t>
            </a:r>
          </a:p>
          <a:p>
            <a:pPr marL="0" indent="0">
              <a:buNone/>
            </a:pPr>
            <a:endParaRPr lang="en-ZA" dirty="0"/>
          </a:p>
          <a:p>
            <a:pPr marL="0" indent="0">
              <a:buNone/>
            </a:pPr>
            <a:r>
              <a:rPr lang="af-ZA" dirty="0"/>
              <a:t>Werkswinkel kan geïntegreer word met gereëlde spanvergaderings – ‘n verstommende hoeveelheid motivering, vordering en produktiwiteit kan in ‘n werkswinkel van net 90 minute eenmaal per maand bereik word. Werkswinkels wat deur spanlede of ‘n bestuurder gefasiliteer word ontwikkel leierskap, en werskwinkels verky ‘n sterk fokus van die spanlede op die besigheidsdoelwitte.</a:t>
            </a: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75095567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Werkswinkels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313</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r>
              <a:rPr lang="af-ZA" b="1" dirty="0"/>
              <a:t>Daar is baie verskillend formate vir werkswinkels. Die volgende is ‘n basiese formaat vir ‘n werkswinkel:</a:t>
            </a:r>
          </a:p>
          <a:p>
            <a:pPr marL="0" indent="0">
              <a:buNone/>
            </a:pPr>
            <a:endParaRPr lang="en-ZA" b="1" dirty="0"/>
          </a:p>
          <a:p>
            <a:pPr lvl="0" fontAlgn="base"/>
            <a:r>
              <a:rPr lang="af-ZA" dirty="0">
                <a:effectLst>
                  <a:outerShdw sx="0" sy="0">
                    <a:srgbClr val="000000"/>
                  </a:outerShdw>
                </a:effectLst>
              </a:rPr>
              <a:t>Voor die sessie begin, identifiseer en stem saam met die span oor waaroor die werkswinkel sal gaan.</a:t>
            </a:r>
            <a:endParaRPr lang="en-ZA" dirty="0">
              <a:effectLst>
                <a:outerShdw sx="0" sy="0">
                  <a:srgbClr val="000000"/>
                </a:outerShdw>
              </a:effectLst>
            </a:endParaRPr>
          </a:p>
          <a:p>
            <a:pPr lvl="0" fontAlgn="base"/>
            <a:r>
              <a:rPr lang="af-ZA" dirty="0">
                <a:effectLst>
                  <a:outerShdw sx="0" sy="0">
                    <a:srgbClr val="000000"/>
                  </a:outerShdw>
                </a:effectLst>
              </a:rPr>
              <a:t>Dit is ook belangrik om op die doelwitte van die werkswinkel te besluit, en dit dit koppel aan wat die span klaar weet en kan doen, en dan ooreen te kom op opvolgaksies en verantwoordelikhede tydens die werkswinkel.</a:t>
            </a:r>
            <a:endParaRPr lang="en-ZA" dirty="0">
              <a:effectLst>
                <a:outerShdw sx="0" sy="0">
                  <a:srgbClr val="000000"/>
                </a:outerShdw>
              </a:effectLst>
            </a:endParaRPr>
          </a:p>
          <a:p>
            <a:pPr lvl="0" fontAlgn="base"/>
            <a:r>
              <a:rPr lang="af-ZA" dirty="0">
                <a:effectLst>
                  <a:outerShdw sx="0" sy="0">
                    <a:srgbClr val="000000"/>
                  </a:outerShdw>
                </a:effectLst>
              </a:rPr>
              <a:t>Stel ‘n geskikte datum en lokaal vas vir die werkswinkel, en voorsien deelnemers van ‘n agenda.</a:t>
            </a:r>
            <a:endParaRPr lang="en-ZA" dirty="0">
              <a:effectLst>
                <a:outerShdw sx="0" sy="0">
                  <a:srgbClr val="000000"/>
                </a:outerShdw>
              </a:effectLst>
            </a:endParaRPr>
          </a:p>
          <a:p>
            <a:pPr lvl="0" fontAlgn="base"/>
            <a:r>
              <a:rPr lang="af-ZA" dirty="0">
                <a:effectLst>
                  <a:outerShdw sx="0" sy="0">
                    <a:srgbClr val="000000"/>
                  </a:outerShdw>
                </a:effectLst>
              </a:rPr>
              <a:t>Aan die begin van die werkswinkel bespreek die doel van die werkswinkel en die proses wat gevolg gaan word; kom ooreen oor verwagtinge wat die groep het, en beantwoord enige vrae wat ontstaan.</a:t>
            </a:r>
            <a:endParaRPr lang="en-ZA" dirty="0">
              <a:effectLst>
                <a:outerShdw sx="0" sy="0">
                  <a:srgbClr val="000000"/>
                </a:outerShdw>
              </a:effectLst>
            </a:endParaRPr>
          </a:p>
          <a:p>
            <a:pPr lvl="0" fontAlgn="base"/>
            <a:r>
              <a:rPr lang="af-ZA" dirty="0">
                <a:effectLst>
                  <a:outerShdw sx="0" sy="0">
                    <a:srgbClr val="000000"/>
                  </a:outerShdw>
                </a:effectLst>
              </a:rPr>
              <a:t>Hou ‘n dinkskrum met die hele groep oor idees en geleenhede, en gebruik ‘n blaaibord om aantekeninge te maak.</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96158901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Werkswinkels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314</a:t>
            </a:fld>
            <a:endParaRPr lang="en-ZA" dirty="0"/>
          </a:p>
        </p:txBody>
      </p:sp>
      <p:sp>
        <p:nvSpPr>
          <p:cNvPr id="4" name="Content Placeholder 3"/>
          <p:cNvSpPr>
            <a:spLocks noGrp="1"/>
          </p:cNvSpPr>
          <p:nvPr>
            <p:ph sz="quarter" idx="1"/>
          </p:nvPr>
        </p:nvSpPr>
        <p:spPr/>
        <p:txBody>
          <a:bodyPr>
            <a:normAutofit fontScale="92500"/>
          </a:bodyPr>
          <a:lstStyle/>
          <a:p>
            <a:pPr lvl="0" fontAlgn="base"/>
            <a:r>
              <a:rPr lang="af-ZA" dirty="0">
                <a:effectLst>
                  <a:outerShdw sx="0" sy="0">
                    <a:srgbClr val="000000"/>
                  </a:outerShdw>
                </a:effectLst>
              </a:rPr>
              <a:t>Verdeel die groep in pare of groepe van drie (meer as drie veroorsaak dikwels dat sommige lede nie deelneem nie), en vra hulle om vorendag te kom met ‘n uiteensetting van aksies/insiatiewe/planne om te ooreengekome doelwit te bereik.</a:t>
            </a:r>
            <a:endParaRPr lang="en-ZA" dirty="0">
              <a:effectLst>
                <a:outerShdw sx="0" sy="0">
                  <a:srgbClr val="000000"/>
                </a:outerShdw>
              </a:effectLst>
            </a:endParaRPr>
          </a:p>
          <a:p>
            <a:pPr lvl="0" fontAlgn="base"/>
            <a:r>
              <a:rPr lang="af-ZA" dirty="0">
                <a:effectLst>
                  <a:outerShdw sx="0" sy="0">
                    <a:srgbClr val="000000"/>
                  </a:outerShdw>
                </a:effectLst>
              </a:rPr>
              <a:t>Laat die groepe terugvoer gee oor hulle idees – gesels daaroor en prys positiewe aspekte in elk, en stem versigtig saam met areas waar daar nog verfyning of verbetering van die idees nodig is</a:t>
            </a:r>
            <a:endParaRPr lang="en-ZA" dirty="0">
              <a:effectLst>
                <a:outerShdw sx="0" sy="0">
                  <a:srgbClr val="000000"/>
                </a:outerShdw>
              </a:effectLst>
            </a:endParaRPr>
          </a:p>
          <a:p>
            <a:pPr lvl="0" fontAlgn="base"/>
            <a:r>
              <a:rPr lang="af-ZA" dirty="0">
                <a:effectLst>
                  <a:outerShdw sx="0" sy="0">
                    <a:srgbClr val="000000"/>
                  </a:outerShdw>
                </a:effectLst>
              </a:rPr>
              <a:t>Versoek  groepe of individue nou om die uiteengesette planne te verfyn in duidelike doelwitte wat dan opgevolg kan word tydens verdere studie of navorsing</a:t>
            </a:r>
            <a:endParaRPr lang="en-ZA" dirty="0">
              <a:effectLst>
                <a:outerShdw sx="0" sy="0">
                  <a:srgbClr val="000000"/>
                </a:outerShdw>
              </a:effectLst>
            </a:endParaRPr>
          </a:p>
          <a:p>
            <a:pPr lvl="0" fontAlgn="base"/>
            <a:r>
              <a:rPr lang="af-ZA" dirty="0">
                <a:effectLst>
                  <a:outerShdw sx="0" sy="0">
                    <a:srgbClr val="000000"/>
                  </a:outerShdw>
                </a:effectLst>
              </a:rPr>
              <a:t>Volg op, lei, moedig aan, ondersteun en nooi deelnemers uit om idees voor te lê vir volgende werkswinkel idees en verbeterings aan die proses.</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8932903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Werkswinkels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315</a:t>
            </a:fld>
            <a:endParaRPr lang="en-ZA" dirty="0"/>
          </a:p>
        </p:txBody>
      </p:sp>
      <p:sp>
        <p:nvSpPr>
          <p:cNvPr id="4" name="Content Placeholder 3"/>
          <p:cNvSpPr>
            <a:spLocks noGrp="1"/>
          </p:cNvSpPr>
          <p:nvPr>
            <p:ph sz="quarter" idx="1"/>
          </p:nvPr>
        </p:nvSpPr>
        <p:spPr/>
        <p:txBody>
          <a:bodyPr>
            <a:normAutofit fontScale="92500"/>
          </a:bodyPr>
          <a:lstStyle/>
          <a:p>
            <a:pPr lvl="0" fontAlgn="base"/>
            <a:r>
              <a:rPr lang="af-ZA" dirty="0">
                <a:effectLst>
                  <a:outerShdw sx="0" sy="0">
                    <a:srgbClr val="000000"/>
                  </a:outerShdw>
                </a:effectLst>
              </a:rPr>
              <a:t>Verdeel die groep in pare of groepe van drie (meer as drie veroorsaak dikwels dat sommige lede nie deelneem nie), en vra hulle om vorendag te kom met ‘n uiteensetting van aksies/insiatiewe/planne om te ooreengekome doelwit te bereik.</a:t>
            </a:r>
            <a:endParaRPr lang="en-ZA" dirty="0">
              <a:effectLst>
                <a:outerShdw sx="0" sy="0">
                  <a:srgbClr val="000000"/>
                </a:outerShdw>
              </a:effectLst>
            </a:endParaRPr>
          </a:p>
          <a:p>
            <a:pPr lvl="0" fontAlgn="base"/>
            <a:r>
              <a:rPr lang="af-ZA" dirty="0">
                <a:effectLst>
                  <a:outerShdw sx="0" sy="0">
                    <a:srgbClr val="000000"/>
                  </a:outerShdw>
                </a:effectLst>
              </a:rPr>
              <a:t>Laat die groepe terugvoer gee oor hulle idees – gesels daaroor en prys positiewe aspekte in elk, en stem versigtig saam met areas waar daar nog verfyning of verbetering van die idees nodig is</a:t>
            </a:r>
            <a:endParaRPr lang="en-ZA" dirty="0">
              <a:effectLst>
                <a:outerShdw sx="0" sy="0">
                  <a:srgbClr val="000000"/>
                </a:outerShdw>
              </a:effectLst>
            </a:endParaRPr>
          </a:p>
          <a:p>
            <a:pPr lvl="0" fontAlgn="base"/>
            <a:r>
              <a:rPr lang="af-ZA" dirty="0">
                <a:effectLst>
                  <a:outerShdw sx="0" sy="0">
                    <a:srgbClr val="000000"/>
                  </a:outerShdw>
                </a:effectLst>
              </a:rPr>
              <a:t>Versoek  groepe of individue nou om die uiteengesette planne te verfyn in duidelike doelwitte wat dan opgevolg kan word tydens verdere studie of navorsing</a:t>
            </a:r>
            <a:endParaRPr lang="en-ZA" dirty="0">
              <a:effectLst>
                <a:outerShdw sx="0" sy="0">
                  <a:srgbClr val="000000"/>
                </a:outerShdw>
              </a:effectLst>
            </a:endParaRPr>
          </a:p>
          <a:p>
            <a:pPr lvl="0" fontAlgn="base"/>
            <a:r>
              <a:rPr lang="af-ZA" dirty="0">
                <a:effectLst>
                  <a:outerShdw sx="0" sy="0">
                    <a:srgbClr val="000000"/>
                  </a:outerShdw>
                </a:effectLst>
              </a:rPr>
              <a:t>Volg op, lei, moedig aan, ondersteun en nooi deelnemers uit om idees voor te lê vir volgende werkswinkel idees en verbeterings aan die proses.</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76433387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Werkswinkels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316</a:t>
            </a:fld>
            <a:endParaRPr lang="en-ZA" dirty="0"/>
          </a:p>
        </p:txBody>
      </p:sp>
      <p:sp>
        <p:nvSpPr>
          <p:cNvPr id="4" name="Content Placeholder 3"/>
          <p:cNvSpPr>
            <a:spLocks noGrp="1"/>
          </p:cNvSpPr>
          <p:nvPr>
            <p:ph sz="quarter" idx="1"/>
          </p:nvPr>
        </p:nvSpPr>
        <p:spPr/>
        <p:txBody>
          <a:bodyPr>
            <a:normAutofit/>
          </a:bodyPr>
          <a:lstStyle/>
          <a:p>
            <a:r>
              <a:rPr lang="af-ZA" dirty="0"/>
              <a:t>Dit is baie belangrik om die rolle van leier, sekretaris, verslaggewer ens. gedurende alle spanaktiwiteite te roteer sodat al die lede die geleentheid het om elkeen van die verskillende rolle in die span te vervul.</a:t>
            </a: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52345785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Hantering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317</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nl-NL" b="1" dirty="0"/>
              <a:t> In Leereenheid 3.7 is die beginsels van konflik, die hantering van konflik en onderhandeling in diepte bespreek. Onthou die volgende:</a:t>
            </a:r>
          </a:p>
          <a:p>
            <a:pPr marL="0" indent="0">
              <a:buNone/>
            </a:pPr>
            <a:endParaRPr lang="nl-NL" dirty="0"/>
          </a:p>
          <a:p>
            <a:pPr marL="0" indent="0">
              <a:buNone/>
            </a:pPr>
            <a:r>
              <a:rPr lang="nl-NL" dirty="0"/>
              <a:t>•Konflik is ‘n stryd tussen twee mense wat nie dieselfde behoeftes of waardes het nie </a:t>
            </a:r>
          </a:p>
          <a:p>
            <a:pPr marL="0" indent="0">
              <a:buNone/>
            </a:pPr>
            <a:endParaRPr lang="nl-NL" dirty="0"/>
          </a:p>
          <a:p>
            <a:pPr marL="0" indent="0">
              <a:buNone/>
            </a:pPr>
            <a:r>
              <a:rPr lang="nl-NL" dirty="0"/>
              <a:t>•Konflikhantering is die proses van beplanning om konflik sover moontlik te vermy, en om konflik, as dit wel plaasvind, so gou en gladweg as moontlik op te los.</a:t>
            </a:r>
          </a:p>
          <a:p>
            <a:pPr marL="0" indent="0">
              <a:buNone/>
            </a:pPr>
            <a:endParaRPr lang="nl-NL" dirty="0"/>
          </a:p>
          <a:p>
            <a:pPr marL="0" indent="0">
              <a:buNone/>
            </a:pPr>
            <a:r>
              <a:rPr lang="nl-NL" dirty="0"/>
              <a:t>•Onderhandeling is die interaksie-proses tussen twee partye met die doel om ‘n vorm van ooreenkoms te bereik wat langdurig is en gebaseer is op gedeelde belang.</a:t>
            </a:r>
          </a:p>
          <a:p>
            <a:pPr marL="0" indent="0">
              <a:buNone/>
            </a:pPr>
            <a:endParaRPr lang="en-ZA" dirty="0"/>
          </a:p>
        </p:txBody>
      </p:sp>
    </p:spTree>
    <p:extLst>
      <p:ext uri="{BB962C8B-B14F-4D97-AF65-F5344CB8AC3E}">
        <p14:creationId xmlns:p14="http://schemas.microsoft.com/office/powerpoint/2010/main" val="316595263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Die Hantering van Konflik in ‘n Span</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318</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af-ZA" b="1" dirty="0"/>
              <a:t>Die volgende wenke is handig wanneer jy te staan kom voor ‘n konfliksituasie:</a:t>
            </a:r>
          </a:p>
          <a:p>
            <a:pPr marL="0" indent="0">
              <a:buNone/>
            </a:pPr>
            <a:endParaRPr lang="en-ZA" b="1" dirty="0"/>
          </a:p>
          <a:p>
            <a:pPr lvl="0" fontAlgn="base"/>
            <a:r>
              <a:rPr lang="af-ZA" dirty="0">
                <a:effectLst>
                  <a:outerShdw sx="0" sy="0">
                    <a:srgbClr val="000000"/>
                  </a:outerShdw>
                </a:effectLst>
              </a:rPr>
              <a:t>Maak seker dat inligting op ‘n gereëlde basis met al die lede van die groep gedeel word</a:t>
            </a:r>
            <a:endParaRPr lang="en-ZA" dirty="0">
              <a:effectLst>
                <a:outerShdw sx="0" sy="0">
                  <a:srgbClr val="000000"/>
                </a:outerShdw>
              </a:effectLst>
            </a:endParaRPr>
          </a:p>
          <a:p>
            <a:pPr lvl="0" fontAlgn="base"/>
            <a:r>
              <a:rPr lang="af-ZA" dirty="0">
                <a:effectLst>
                  <a:outerShdw sx="0" sy="0">
                    <a:srgbClr val="000000"/>
                  </a:outerShdw>
                </a:effectLst>
              </a:rPr>
              <a:t>Moedig goeie moraal aan, en beskerm die span teen negatiewe invloede van buite</a:t>
            </a:r>
            <a:endParaRPr lang="en-ZA" dirty="0">
              <a:effectLst>
                <a:outerShdw sx="0" sy="0">
                  <a:srgbClr val="000000"/>
                </a:outerShdw>
              </a:effectLst>
            </a:endParaRPr>
          </a:p>
          <a:p>
            <a:pPr lvl="0" fontAlgn="base"/>
            <a:r>
              <a:rPr lang="af-ZA" dirty="0">
                <a:effectLst>
                  <a:outerShdw sx="0" sy="0">
                    <a:srgbClr val="000000"/>
                  </a:outerShdw>
                </a:effectLst>
              </a:rPr>
              <a:t>Maak die span bewus dat jy goeie verwagtinge het van elkeen van hulle</a:t>
            </a:r>
            <a:endParaRPr lang="en-ZA" dirty="0">
              <a:effectLst>
                <a:outerShdw sx="0" sy="0">
                  <a:srgbClr val="000000"/>
                </a:outerShdw>
              </a:effectLst>
            </a:endParaRPr>
          </a:p>
          <a:p>
            <a:pPr lvl="0" fontAlgn="base"/>
            <a:r>
              <a:rPr lang="af-ZA" dirty="0">
                <a:effectLst>
                  <a:outerShdw sx="0" sy="0">
                    <a:srgbClr val="000000"/>
                  </a:outerShdw>
                </a:effectLst>
              </a:rPr>
              <a:t>Bemagtig spanlede</a:t>
            </a:r>
            <a:endParaRPr lang="en-ZA" dirty="0">
              <a:effectLst>
                <a:outerShdw sx="0" sy="0">
                  <a:srgbClr val="000000"/>
                </a:outerShdw>
              </a:effectLst>
            </a:endParaRPr>
          </a:p>
          <a:p>
            <a:pPr lvl="0" fontAlgn="base"/>
            <a:r>
              <a:rPr lang="af-ZA" dirty="0">
                <a:effectLst>
                  <a:outerShdw sx="0" sy="0">
                    <a:srgbClr val="000000"/>
                  </a:outerShdw>
                </a:effectLst>
              </a:rPr>
              <a:t>Los potensiële konflik op deur eerlike en openhartige besprekings </a:t>
            </a:r>
            <a:endParaRPr lang="en-ZA" dirty="0">
              <a:effectLst>
                <a:outerShdw sx="0" sy="0">
                  <a:srgbClr val="000000"/>
                </a:outerShdw>
              </a:effectLst>
            </a:endParaRPr>
          </a:p>
          <a:p>
            <a:pPr lvl="0" fontAlgn="base"/>
            <a:r>
              <a:rPr lang="af-ZA" dirty="0">
                <a:effectLst>
                  <a:outerShdw sx="0" sy="0">
                    <a:srgbClr val="000000"/>
                  </a:outerShdw>
                </a:effectLst>
              </a:rPr>
              <a:t>Dit is belangrik om konsensus met al die lede te bereik wanneer besluite geneem word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2772142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Hoe om Bronne te Erken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319</a:t>
            </a:fld>
            <a:endParaRPr lang="en-ZA" dirty="0"/>
          </a:p>
        </p:txBody>
      </p:sp>
      <p:sp>
        <p:nvSpPr>
          <p:cNvPr id="4" name="Content Placeholder 3"/>
          <p:cNvSpPr>
            <a:spLocks noGrp="1"/>
          </p:cNvSpPr>
          <p:nvPr>
            <p:ph sz="quarter" idx="1"/>
          </p:nvPr>
        </p:nvSpPr>
        <p:spPr/>
        <p:txBody>
          <a:bodyPr/>
          <a:lstStyle/>
          <a:p>
            <a:pPr marL="0" indent="0">
              <a:buNone/>
            </a:pPr>
            <a:endParaRPr lang="en-ZA" dirty="0"/>
          </a:p>
          <a:p>
            <a:r>
              <a:rPr lang="af-ZA" dirty="0"/>
              <a:t>Wanneer die bevinding van studies of navorsingsprojekte aangebied word is daar verskillende formate vir verskillende tipes navorsing, bv. ‘n verslag wat in ‘n baie spesifieke formaat geskryf moet word. </a:t>
            </a:r>
          </a:p>
          <a:p>
            <a:endParaRPr lang="af-ZA" dirty="0"/>
          </a:p>
          <a:p>
            <a:r>
              <a:rPr lang="af-ZA" dirty="0"/>
              <a:t>Maak dus altyd seker dat jou formaat korrek is wanneer jy die bevindinge van jou navorsing wil aanbied.</a:t>
            </a: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3606122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04654"/>
          </a:xfrm>
        </p:spPr>
        <p:txBody>
          <a:bodyPr>
            <a:normAutofit fontScale="90000"/>
          </a:bodyPr>
          <a:lstStyle/>
          <a:p>
            <a:pPr algn="ctr"/>
            <a:br>
              <a:rPr lang="af-ZA" dirty="0"/>
            </a:br>
            <a:r>
              <a:rPr lang="af-ZA" dirty="0"/>
              <a:t>Die Belangrikheid van Goeie Kommunikasie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p:cNvSpPr>
            <a:spLocks noGrp="1"/>
          </p:cNvSpPr>
          <p:nvPr>
            <p:ph sz="quarter" idx="1"/>
          </p:nvPr>
        </p:nvSpPr>
        <p:spPr/>
        <p:txBody>
          <a:bodyPr>
            <a:normAutofit/>
          </a:bodyPr>
          <a:lstStyle/>
          <a:p>
            <a:r>
              <a:rPr lang="af-ZA" dirty="0"/>
              <a:t>Sodra hierdie elemente goed deurdink is, is dit belangrik om die beste vorm van kommunikasie te kies, hetsy verbaal of geskrewe kommunikasie, of ‘n aanbieding.</a:t>
            </a:r>
            <a:endParaRPr lang="en-ZA" dirty="0"/>
          </a:p>
          <a:p>
            <a:pPr marL="0" indent="0">
              <a:buNone/>
            </a:pPr>
            <a:endParaRPr lang="en-ZA" dirty="0"/>
          </a:p>
        </p:txBody>
      </p:sp>
    </p:spTree>
    <p:extLst>
      <p:ext uri="{BB962C8B-B14F-4D97-AF65-F5344CB8AC3E}">
        <p14:creationId xmlns:p14="http://schemas.microsoft.com/office/powerpoint/2010/main" val="291629089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Erkenning van Bronne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320</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af-ZA" dirty="0"/>
              <a:t>Dit is van uiterste belang om erkenning te gee aan alle bronne wat tydens jou navorsing gebruik is.</a:t>
            </a:r>
            <a:endParaRPr lang="en-ZA" dirty="0"/>
          </a:p>
          <a:p>
            <a:pPr marL="0" indent="0">
              <a:buNone/>
            </a:pPr>
            <a:endParaRPr lang="en-ZA" dirty="0"/>
          </a:p>
          <a:p>
            <a:pPr marL="0" indent="0">
              <a:buNone/>
            </a:pPr>
            <a:r>
              <a:rPr lang="af-ZA" b="1" u="sng" dirty="0"/>
              <a:t>Korrekte Erkenning van Bronne</a:t>
            </a:r>
            <a:endParaRPr lang="en-ZA" b="1" u="sng" dirty="0"/>
          </a:p>
          <a:p>
            <a:pPr marL="0" indent="0">
              <a:buNone/>
            </a:pPr>
            <a:endParaRPr lang="en-ZA" dirty="0"/>
          </a:p>
          <a:p>
            <a:r>
              <a:rPr lang="af-ZA" dirty="0"/>
              <a:t>Dit is baie belangrik om bronne waaruit navorsing gedoen is op die regte manier te erken.</a:t>
            </a:r>
            <a:endParaRPr lang="en-ZA" dirty="0"/>
          </a:p>
          <a:p>
            <a:pPr marL="0" indent="0">
              <a:buNone/>
            </a:pPr>
            <a:endParaRPr lang="en-ZA" dirty="0"/>
          </a:p>
          <a:p>
            <a:r>
              <a:rPr lang="af-ZA" dirty="0"/>
              <a:t>Ongeag of  jy direk vanuit ‘n bron aanhaal, of iemand anders se werk geparafraseer het, dit bly nodig om die nodige krediet te gee vir die spesifieke bron. Die volgende is voorbeelsinne wat ‘n direkte kwotasie van ‘n ander skrywer se prosawerk:</a:t>
            </a:r>
            <a:endParaRPr lang="en-ZA" dirty="0"/>
          </a:p>
          <a:p>
            <a:pPr marL="0" indent="0">
              <a:buNone/>
            </a:pPr>
            <a:endParaRPr lang="en-ZA" dirty="0"/>
          </a:p>
          <a:p>
            <a:r>
              <a:rPr lang="af-ZA" i="1" dirty="0"/>
              <a:t>4.  Hugh Honour suggests that “the age of historical revivalism had begun” (Honour 184).</a:t>
            </a:r>
            <a:endParaRPr lang="en-ZA" dirty="0"/>
          </a:p>
          <a:p>
            <a:pPr marL="0" indent="0">
              <a:buNone/>
            </a:pPr>
            <a:r>
              <a:rPr lang="af-ZA" b="1" dirty="0"/>
              <a:t> </a:t>
            </a:r>
            <a:endParaRPr lang="en-ZA" dirty="0"/>
          </a:p>
          <a:p>
            <a:pPr marL="0" indent="0">
              <a:buNone/>
            </a:pPr>
            <a:endParaRPr lang="en-ZA" dirty="0"/>
          </a:p>
        </p:txBody>
      </p:sp>
    </p:spTree>
    <p:extLst>
      <p:ext uri="{BB962C8B-B14F-4D97-AF65-F5344CB8AC3E}">
        <p14:creationId xmlns:p14="http://schemas.microsoft.com/office/powerpoint/2010/main" val="156089044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Erkenning van Bronne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321</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Wanneer jy uit poësie aanhaal, gebruik reëlnommers liewer as bladsynommers.</a:t>
            </a:r>
            <a:endParaRPr lang="en-ZA" dirty="0"/>
          </a:p>
          <a:p>
            <a:pPr marL="0" indent="0">
              <a:buNone/>
            </a:pPr>
            <a:endParaRPr lang="en-ZA" dirty="0"/>
          </a:p>
          <a:p>
            <a:r>
              <a:rPr lang="af-ZA" dirty="0"/>
              <a:t>Poëtiese kwotasies van ‘n paar reëls kan geïntegreer word in ‘n sin met die gebruik van aanhalingstekens, en die reëlbreuke aangedui met ‘n skuinsstreep (/). </a:t>
            </a:r>
          </a:p>
          <a:p>
            <a:r>
              <a:rPr lang="af-ZA" dirty="0"/>
              <a:t>Reëls uit dramas word geïdentifiseer deur die bedryf en toneelnommer, en as die toneelstuk in versvorm is (soos in Shakespeare werke) word die reëlnommer ook aangedui. Byvoorbeeld 1.1.1 dui aan dat die aanhaling uit bedryf 1, toneel 1, lyn 1 kom.</a:t>
            </a:r>
            <a:endParaRPr lang="en-ZA" dirty="0"/>
          </a:p>
          <a:p>
            <a:pPr marL="0" indent="0">
              <a:buNone/>
            </a:pPr>
            <a:endParaRPr lang="en-ZA" dirty="0"/>
          </a:p>
        </p:txBody>
      </p:sp>
    </p:spTree>
    <p:extLst>
      <p:ext uri="{BB962C8B-B14F-4D97-AF65-F5344CB8AC3E}">
        <p14:creationId xmlns:p14="http://schemas.microsoft.com/office/powerpoint/2010/main" val="103898755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Erkenning van Bronne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322</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u="sng" dirty="0"/>
              <a:t>Bronnelys of Aangehaalde Werke Bladsy</a:t>
            </a:r>
            <a:endParaRPr lang="en-ZA" b="1" u="sng" dirty="0"/>
          </a:p>
          <a:p>
            <a:pPr marL="0" indent="0">
              <a:buNone/>
            </a:pPr>
            <a:endParaRPr lang="en-ZA" dirty="0"/>
          </a:p>
          <a:p>
            <a:r>
              <a:rPr lang="af-ZA" dirty="0"/>
              <a:t>By alle dokumente wat op navorsing gebaseer is moet daar ‘n Bronnelys of Aangehaalde Werke bladsy aan die einde van die dokument wees. Elkeen van die bronne (insluitend boeke, artikels, webtuistes, gedigte, toneelstukke, ens.) wat direk of indirek aangehaal is moet op hierdie bladsy gemeld word. </a:t>
            </a:r>
            <a:endParaRPr lang="en-ZA" dirty="0"/>
          </a:p>
          <a:p>
            <a:pPr marL="0" indent="0">
              <a:buNone/>
            </a:pPr>
            <a:endParaRPr lang="en-ZA" dirty="0"/>
          </a:p>
        </p:txBody>
      </p:sp>
    </p:spTree>
    <p:extLst>
      <p:ext uri="{BB962C8B-B14F-4D97-AF65-F5344CB8AC3E}">
        <p14:creationId xmlns:p14="http://schemas.microsoft.com/office/powerpoint/2010/main" val="108033274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Eienskappe van Leer in ‘n Werkplek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323</a:t>
            </a:fld>
            <a:endParaRPr lang="en-ZA" dirty="0"/>
          </a:p>
        </p:txBody>
      </p:sp>
      <p:sp>
        <p:nvSpPr>
          <p:cNvPr id="4" name="Content Placeholder 3"/>
          <p:cNvSpPr>
            <a:spLocks noGrp="1"/>
          </p:cNvSpPr>
          <p:nvPr>
            <p:ph sz="quarter" idx="1"/>
          </p:nvPr>
        </p:nvSpPr>
        <p:spPr/>
        <p:txBody>
          <a:bodyPr/>
          <a:lstStyle/>
          <a:p>
            <a:r>
              <a:rPr lang="af-ZA" dirty="0"/>
              <a:t>Leer in ‘n werkplek word beïnvloed deur die karaktereienskappe van so ‘n werkplek sowel as die konteks van die beroepskarakter.</a:t>
            </a:r>
          </a:p>
          <a:p>
            <a:endParaRPr lang="af-ZA" dirty="0"/>
          </a:p>
          <a:p>
            <a:r>
              <a:rPr lang="af-ZA" dirty="0"/>
              <a:t> By sommige werkplekke is die karakter van ‘n akademiese aard, waar leer amper ‘n gegewe is en baie maklik kan plaasvind. </a:t>
            </a:r>
          </a:p>
          <a:p>
            <a:endParaRPr lang="af-ZA" dirty="0"/>
          </a:p>
          <a:p>
            <a:r>
              <a:rPr lang="af-ZA" dirty="0"/>
              <a:t>Ander werkplekke daarenteen leen hulleself nie regtig tot leer nie, en daar moet ‘n daadwerklike poging aangewend word om aan werknemers die geleentheid te bied om te leer.</a:t>
            </a:r>
            <a:endParaRPr lang="en-ZA" dirty="0"/>
          </a:p>
          <a:p>
            <a:pPr marL="0" indent="0">
              <a:buNone/>
            </a:pPr>
            <a:endParaRPr lang="en-ZA" dirty="0"/>
          </a:p>
        </p:txBody>
      </p:sp>
    </p:spTree>
    <p:extLst>
      <p:ext uri="{BB962C8B-B14F-4D97-AF65-F5344CB8AC3E}">
        <p14:creationId xmlns:p14="http://schemas.microsoft.com/office/powerpoint/2010/main" val="69256247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Die South African Qualifications Authority (SAQA)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324</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dirty="0"/>
              <a:t>Die SAQA-wet form die basis van die nuwe Onderwys en Opleidingsisteem in Suid-Afrika. Die SAQA wet het die totstandkoming van SASDA (</a:t>
            </a:r>
            <a:r>
              <a:rPr lang="af-ZA" i="1" dirty="0"/>
              <a:t>South African Skills Development Authority</a:t>
            </a:r>
            <a:r>
              <a:rPr lang="af-ZA" dirty="0"/>
              <a:t>) tot gevolg gehad.</a:t>
            </a:r>
            <a:endParaRPr lang="en-ZA" dirty="0"/>
          </a:p>
          <a:p>
            <a:pPr marL="0" indent="0">
              <a:buNone/>
            </a:pPr>
            <a:endParaRPr lang="en-ZA" dirty="0"/>
          </a:p>
          <a:p>
            <a:pPr marL="0" indent="0">
              <a:buNone/>
            </a:pPr>
            <a:r>
              <a:rPr lang="af-ZA" b="1" u="sng" dirty="0"/>
              <a:t>Hoofdoel van SAQA</a:t>
            </a:r>
            <a:endParaRPr lang="en-ZA" b="1" u="sng" dirty="0"/>
          </a:p>
          <a:p>
            <a:pPr marL="0" indent="0">
              <a:buNone/>
            </a:pPr>
            <a:endParaRPr lang="en-ZA" dirty="0"/>
          </a:p>
          <a:p>
            <a:r>
              <a:rPr lang="af-ZA" dirty="0"/>
              <a:t>Die wet het aanleiding gegee tot ‘n struktuur genoem die </a:t>
            </a:r>
            <a:r>
              <a:rPr lang="af-ZA" i="1" dirty="0"/>
              <a:t>South African Qualification Authority</a:t>
            </a:r>
            <a:r>
              <a:rPr lang="af-ZA" dirty="0"/>
              <a:t> (SAQA).</a:t>
            </a:r>
            <a:endParaRPr lang="en-ZA" dirty="0"/>
          </a:p>
          <a:p>
            <a:r>
              <a:rPr lang="af-ZA" dirty="0"/>
              <a:t>SAQA se hooftaak is tweërlei, naamlik</a:t>
            </a:r>
            <a:endParaRPr lang="en-ZA" dirty="0"/>
          </a:p>
          <a:p>
            <a:pPr lvl="0"/>
            <a:r>
              <a:rPr lang="en-GB" dirty="0"/>
              <a:t>Om in beheer te wees van ontwikkeling (ontwikkel standaade vir onderwys en opleiding)</a:t>
            </a:r>
            <a:endParaRPr lang="en-ZA" dirty="0"/>
          </a:p>
          <a:p>
            <a:pPr lvl="0"/>
            <a:r>
              <a:rPr lang="en-GB" dirty="0"/>
              <a:t>Implementering (verseker kwaliteit in die voosiening van onderwys en opleiding) van die </a:t>
            </a:r>
            <a:r>
              <a:rPr lang="en-GB" i="1" dirty="0"/>
              <a:t>National Qualification Framework </a:t>
            </a:r>
            <a:r>
              <a:rPr lang="en-GB" dirty="0"/>
              <a:t>(NQF).</a:t>
            </a:r>
            <a:endParaRPr lang="en-ZA" dirty="0"/>
          </a:p>
          <a:p>
            <a:pPr marL="0" indent="0">
              <a:buNone/>
            </a:pPr>
            <a:endParaRPr lang="en-ZA" dirty="0"/>
          </a:p>
        </p:txBody>
      </p:sp>
    </p:spTree>
    <p:extLst>
      <p:ext uri="{BB962C8B-B14F-4D97-AF65-F5344CB8AC3E}">
        <p14:creationId xmlns:p14="http://schemas.microsoft.com/office/powerpoint/2010/main" val="149807064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Sector Education and Training Authority (SETA)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325</a:t>
            </a:fld>
            <a:endParaRPr lang="en-ZA" dirty="0"/>
          </a:p>
        </p:txBody>
      </p:sp>
      <p:sp>
        <p:nvSpPr>
          <p:cNvPr id="4" name="Content Placeholder 3"/>
          <p:cNvSpPr>
            <a:spLocks noGrp="1"/>
          </p:cNvSpPr>
          <p:nvPr>
            <p:ph sz="quarter" idx="1"/>
          </p:nvPr>
        </p:nvSpPr>
        <p:spPr/>
        <p:txBody>
          <a:bodyPr/>
          <a:lstStyle/>
          <a:p>
            <a:r>
              <a:rPr lang="af-ZA" dirty="0"/>
              <a:t>Die minister van arbeid was verantwoordelik vir die ontstaan van die SETA’s. Hierdie liggame verteenwoordig elkeen van die sleutel ekonomiese sektore in die land. </a:t>
            </a:r>
          </a:p>
          <a:p>
            <a:endParaRPr lang="af-ZA" dirty="0"/>
          </a:p>
          <a:p>
            <a:r>
              <a:rPr lang="af-ZA" dirty="0"/>
              <a:t>Daar is 21 van hulle, en hulle word bestuur deur verteenwoordigers van die ekonomiese sektor.</a:t>
            </a:r>
            <a:endParaRPr lang="en-ZA" dirty="0"/>
          </a:p>
          <a:p>
            <a:pPr marL="0" indent="0">
              <a:buNone/>
            </a:pPr>
            <a:endParaRPr lang="en-ZA" dirty="0"/>
          </a:p>
        </p:txBody>
      </p:sp>
    </p:spTree>
    <p:extLst>
      <p:ext uri="{BB962C8B-B14F-4D97-AF65-F5344CB8AC3E}">
        <p14:creationId xmlns:p14="http://schemas.microsoft.com/office/powerpoint/2010/main" val="270562902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Sector Education and Training Authority (SETA)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326</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af-ZA" b="1" dirty="0"/>
              <a:t>SETA Funksies</a:t>
            </a:r>
            <a:endParaRPr lang="en-ZA" dirty="0"/>
          </a:p>
          <a:p>
            <a:pPr marL="0" indent="0">
              <a:buNone/>
            </a:pPr>
            <a:r>
              <a:rPr lang="af-ZA" b="1" dirty="0"/>
              <a:t> </a:t>
            </a:r>
            <a:endParaRPr lang="en-ZA" dirty="0"/>
          </a:p>
          <a:p>
            <a:pPr marL="0" indent="0">
              <a:buNone/>
            </a:pPr>
            <a:r>
              <a:rPr lang="af-ZA" b="1" dirty="0"/>
              <a:t>SETA’s doen verantwoording aan die </a:t>
            </a:r>
            <a:r>
              <a:rPr lang="af-ZA" b="1" i="1" dirty="0"/>
              <a:t>National Skills Authority</a:t>
            </a:r>
            <a:r>
              <a:rPr lang="af-ZA" b="1" dirty="0"/>
              <a:t> (NSA) oor:</a:t>
            </a:r>
            <a:endParaRPr lang="en-ZA" b="1" dirty="0"/>
          </a:p>
          <a:p>
            <a:pPr lvl="0" fontAlgn="base"/>
            <a:r>
              <a:rPr lang="af-ZA" dirty="0">
                <a:effectLst>
                  <a:outerShdw sx="0" sy="0">
                    <a:srgbClr val="000000"/>
                  </a:outerShdw>
                </a:effectLst>
              </a:rPr>
              <a:t>Die onwikkeling en implementering van ‘n sektor vaardigheidsplan</a:t>
            </a:r>
            <a:endParaRPr lang="en-ZA" dirty="0">
              <a:effectLst>
                <a:outerShdw sx="0" sy="0">
                  <a:srgbClr val="000000"/>
                </a:outerShdw>
              </a:effectLst>
            </a:endParaRPr>
          </a:p>
          <a:p>
            <a:pPr lvl="0" fontAlgn="base"/>
            <a:r>
              <a:rPr lang="af-ZA" dirty="0">
                <a:effectLst>
                  <a:outerShdw sx="0" sy="0">
                    <a:srgbClr val="000000"/>
                  </a:outerShdw>
                </a:effectLst>
              </a:rPr>
              <a:t>Vestig, bevorder en registreer leerlingskap vaardigheidsprogramme</a:t>
            </a:r>
            <a:endParaRPr lang="en-ZA" dirty="0">
              <a:effectLst>
                <a:outerShdw sx="0" sy="0">
                  <a:srgbClr val="000000"/>
                </a:outerShdw>
              </a:effectLst>
            </a:endParaRPr>
          </a:p>
          <a:p>
            <a:pPr lvl="0" fontAlgn="base"/>
            <a:r>
              <a:rPr lang="af-ZA" dirty="0">
                <a:effectLst>
                  <a:outerShdw sx="0" sy="0">
                    <a:srgbClr val="000000"/>
                  </a:outerShdw>
                </a:effectLst>
              </a:rPr>
              <a:t>Verrig kwaliteitsversekerings funksies in elkeen se spesifieke sektor, en word geakkrediteer by SAQA as ‘n ETQA (</a:t>
            </a:r>
            <a:r>
              <a:rPr lang="af-ZA" i="1" dirty="0">
                <a:effectLst>
                  <a:outerShdw sx="0" sy="0">
                    <a:srgbClr val="000000"/>
                  </a:outerShdw>
                </a:effectLst>
              </a:rPr>
              <a:t>Education and Training Quality Assurer</a:t>
            </a:r>
            <a:r>
              <a:rPr lang="af-ZA" dirty="0">
                <a:effectLst>
                  <a:outerShdw sx="0" sy="0">
                    <a:srgbClr val="000000"/>
                  </a:outerShdw>
                </a:effectLst>
              </a:rPr>
              <a:t>)</a:t>
            </a:r>
            <a:endParaRPr lang="en-ZA" dirty="0">
              <a:effectLst>
                <a:outerShdw sx="0" sy="0">
                  <a:srgbClr val="000000"/>
                </a:outerShdw>
              </a:effectLst>
            </a:endParaRPr>
          </a:p>
          <a:p>
            <a:pPr lvl="0" fontAlgn="base"/>
            <a:r>
              <a:rPr lang="af-ZA" dirty="0">
                <a:effectLst>
                  <a:outerShdw sx="0" sy="0">
                    <a:srgbClr val="000000"/>
                  </a:outerShdw>
                </a:effectLst>
              </a:rPr>
              <a:t>Is verantwoordelik vir die insameling en verspreiding van vaardigheidsontwikkeling heffings</a:t>
            </a:r>
            <a:endParaRPr lang="en-ZA" dirty="0">
              <a:effectLst>
                <a:outerShdw sx="0" sy="0">
                  <a:srgbClr val="000000"/>
                </a:outerShdw>
              </a:effectLst>
            </a:endParaRPr>
          </a:p>
          <a:p>
            <a:pPr lvl="0" fontAlgn="base"/>
            <a:r>
              <a:rPr lang="af-ZA" dirty="0">
                <a:effectLst>
                  <a:outerShdw sx="0" sy="0">
                    <a:srgbClr val="000000"/>
                  </a:outerShdw>
                </a:effectLst>
              </a:rPr>
              <a:t>Werk saam met die NSA om nasionale vaardigheidsontwikkeling te bevorder</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34413266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Organisasietipe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327</a:t>
            </a:fld>
            <a:endParaRPr lang="en-ZA" dirty="0"/>
          </a:p>
        </p:txBody>
      </p:sp>
      <p:sp>
        <p:nvSpPr>
          <p:cNvPr id="4" name="Content Placeholder 3"/>
          <p:cNvSpPr>
            <a:spLocks noGrp="1"/>
          </p:cNvSpPr>
          <p:nvPr>
            <p:ph sz="quarter" idx="1"/>
          </p:nvPr>
        </p:nvSpPr>
        <p:spPr/>
        <p:txBody>
          <a:bodyPr>
            <a:normAutofit fontScale="92500" lnSpcReduction="20000"/>
          </a:bodyPr>
          <a:lstStyle/>
          <a:p>
            <a:r>
              <a:rPr lang="af-ZA" dirty="0"/>
              <a:t>Dit is logies dat die leerproses drasties beïnvloed word deur die fokus van die besigheid sowel as die soort besigheid. Byvoorbeeld groot organisasies, en besighede wat deur die regering befonds word sal baie meer geld en hulpbronne beskikbaar hê om seker te maak dat effektiewe leer plaasvind.</a:t>
            </a:r>
            <a:endParaRPr lang="en-ZA" dirty="0"/>
          </a:p>
          <a:p>
            <a:pPr marL="0" indent="0">
              <a:buNone/>
            </a:pPr>
            <a:endParaRPr lang="en-ZA" dirty="0"/>
          </a:p>
          <a:p>
            <a:r>
              <a:rPr lang="af-ZA" dirty="0"/>
              <a:t>‘n Klein besigheid, aan die ander kant, het moontlik nie die tegnologiese of kommunikasiebronne beskikbaar nie, en dit mag beteken dat werknemers nie genoegsaam opgelei, of gladnie opgelei word nie.</a:t>
            </a:r>
            <a:endParaRPr lang="en-ZA" dirty="0"/>
          </a:p>
          <a:p>
            <a:pPr marL="0" indent="0">
              <a:buNone/>
            </a:pPr>
            <a:endParaRPr lang="en-ZA" dirty="0"/>
          </a:p>
          <a:p>
            <a:r>
              <a:rPr lang="af-ZA" dirty="0"/>
              <a:t>Veeltalige behoeftes kan ‘n ander leerprobleem veroorsaak aangesien verskillende besighede nie toegang mag hê tot mense wat vaardig is in verskillende tale om mense op te lei wat nie goed genoeg Engels kan praat nie.</a:t>
            </a:r>
            <a:endParaRPr lang="en-ZA" dirty="0"/>
          </a:p>
          <a:p>
            <a:pPr marL="0" indent="0">
              <a:buNone/>
            </a:pPr>
            <a:endParaRPr lang="en-ZA" dirty="0"/>
          </a:p>
        </p:txBody>
      </p:sp>
    </p:spTree>
    <p:extLst>
      <p:ext uri="{BB962C8B-B14F-4D97-AF65-F5344CB8AC3E}">
        <p14:creationId xmlns:p14="http://schemas.microsoft.com/office/powerpoint/2010/main" val="362951347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Aktiwiteit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328</a:t>
            </a:fld>
            <a:endParaRPr lang="en-ZA" dirty="0"/>
          </a:p>
        </p:txBody>
      </p:sp>
      <p:sp>
        <p:nvSpPr>
          <p:cNvPr id="4" name="Content Placeholder 3"/>
          <p:cNvSpPr>
            <a:spLocks noGrp="1"/>
          </p:cNvSpPr>
          <p:nvPr>
            <p:ph sz="quarter" idx="1"/>
          </p:nvPr>
        </p:nvSpPr>
        <p:spPr/>
        <p:txBody>
          <a:bodyPr/>
          <a:lstStyle/>
          <a:p>
            <a:pPr marL="0" indent="0">
              <a:buNone/>
            </a:pPr>
            <a:r>
              <a:rPr lang="en-ZA" dirty="0"/>
              <a:t> 		Doen Formatiewe Aktiwiteit 4 in jou Portefeulje</a:t>
            </a:r>
          </a:p>
          <a:p>
            <a:pPr marL="0" indent="0">
              <a:buNone/>
            </a:pPr>
            <a:endParaRPr lang="en-ZA" dirty="0"/>
          </a:p>
          <a:p>
            <a:pPr marL="0" indent="0">
              <a:buNone/>
            </a:pPr>
            <a:endParaRPr lang="en-ZA" dirty="0"/>
          </a:p>
          <a:p>
            <a:pPr marL="0" indent="0">
              <a:buNone/>
            </a:pPr>
            <a:r>
              <a:rPr lang="en-ZA" dirty="0"/>
              <a:t> </a:t>
            </a:r>
          </a:p>
          <a:p>
            <a:pPr marL="0" indent="0">
              <a:buNone/>
            </a:pPr>
            <a:r>
              <a:rPr lang="en-ZA" dirty="0"/>
              <a:t>		Doen die Keninis Vraelys in jou Portefeulje</a:t>
            </a:r>
          </a:p>
          <a:p>
            <a:pPr marL="0" indent="0">
              <a:buNone/>
            </a:pPr>
            <a:endParaRPr lang="en-ZA" dirty="0"/>
          </a:p>
          <a:p>
            <a:pPr marL="0" indent="0">
              <a:buNone/>
            </a:pPr>
            <a:endParaRPr lang="en-ZA" dirty="0"/>
          </a:p>
          <a:p>
            <a:pPr marL="0" indent="0">
              <a:buNone/>
            </a:pPr>
            <a:r>
              <a:rPr lang="en-ZA" dirty="0"/>
              <a:t> </a:t>
            </a:r>
          </a:p>
          <a:p>
            <a:pPr marL="0" indent="0">
              <a:buNone/>
            </a:pPr>
            <a:r>
              <a:rPr lang="en-ZA" dirty="0"/>
              <a:t>		Doen Werksplek  Assesseringsopdragte 1, 2 en 3 		in jou Portefeulje</a:t>
            </a:r>
          </a:p>
          <a:p>
            <a:pPr marL="0" indent="0">
              <a:buNone/>
            </a:pPr>
            <a:endParaRPr lang="en-ZA" dirty="0"/>
          </a:p>
          <a:p>
            <a:pPr marL="0" indent="0">
              <a:buNone/>
            </a:pPr>
            <a:endParaRPr lang="en-ZA" dirty="0"/>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467543" y="1420394"/>
            <a:ext cx="1712470" cy="661268"/>
          </a:xfrm>
          <a:prstGeom prst="rect">
            <a:avLst/>
          </a:prstGeom>
          <a:noFill/>
        </p:spPr>
      </p:pic>
      <p:pic>
        <p:nvPicPr>
          <p:cNvPr id="11" name="Picture 10"/>
          <p:cNvPicPr>
            <a:picLocks noChangeAspect="1"/>
          </p:cNvPicPr>
          <p:nvPr/>
        </p:nvPicPr>
        <p:blipFill>
          <a:blip r:embed="rId3"/>
          <a:stretch>
            <a:fillRect/>
          </a:stretch>
        </p:blipFill>
        <p:spPr>
          <a:xfrm>
            <a:off x="467544" y="3142913"/>
            <a:ext cx="1862708" cy="694569"/>
          </a:xfrm>
          <a:prstGeom prst="rect">
            <a:avLst/>
          </a:prstGeom>
        </p:spPr>
      </p:pic>
      <p:pic>
        <p:nvPicPr>
          <p:cNvPr id="12" name="Picture 11"/>
          <p:cNvPicPr>
            <a:picLocks noChangeAspect="1"/>
          </p:cNvPicPr>
          <p:nvPr/>
        </p:nvPicPr>
        <p:blipFill>
          <a:blip r:embed="rId3"/>
          <a:stretch>
            <a:fillRect/>
          </a:stretch>
        </p:blipFill>
        <p:spPr>
          <a:xfrm>
            <a:off x="467543" y="4822706"/>
            <a:ext cx="1996327" cy="744393"/>
          </a:xfrm>
          <a:prstGeom prst="rect">
            <a:avLst/>
          </a:prstGeom>
        </p:spPr>
      </p:pic>
    </p:spTree>
    <p:extLst>
      <p:ext uri="{BB962C8B-B14F-4D97-AF65-F5344CB8AC3E}">
        <p14:creationId xmlns:p14="http://schemas.microsoft.com/office/powerpoint/2010/main" val="200248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Redes Hoekom Kommunikasie moet Plaasvind</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af-ZA" b="1" dirty="0"/>
              <a:t>Baie mense in besigheid skop af op die verkeerde voet omdat hulle begin skryf sonder om te weet waar hulle heen op pad is met hulle kommunikasie. As jy die volgende vrae goed te deurdink voor jy begin skryf, sal dit jou help om jou gedagtes beter te formuleer:</a:t>
            </a:r>
          </a:p>
          <a:p>
            <a:pPr marL="0" indent="0">
              <a:buNone/>
            </a:pPr>
            <a:endParaRPr lang="en-ZA" b="1" dirty="0"/>
          </a:p>
          <a:p>
            <a:pPr lvl="0" fontAlgn="base"/>
            <a:r>
              <a:rPr lang="af-ZA" dirty="0">
                <a:effectLst>
                  <a:outerShdw sx="0" sy="0">
                    <a:srgbClr val="000000"/>
                  </a:outerShdw>
                </a:effectLst>
              </a:rPr>
              <a:t>Wat is jou mikpunt of doel?</a:t>
            </a:r>
            <a:endParaRPr lang="en-ZA" dirty="0">
              <a:effectLst>
                <a:outerShdw sx="0" sy="0">
                  <a:srgbClr val="000000"/>
                </a:outerShdw>
              </a:effectLst>
            </a:endParaRPr>
          </a:p>
          <a:p>
            <a:pPr lvl="0" fontAlgn="base"/>
            <a:r>
              <a:rPr lang="af-ZA" dirty="0">
                <a:effectLst>
                  <a:outerShdw sx="0" sy="0">
                    <a:srgbClr val="000000"/>
                  </a:outerShdw>
                </a:effectLst>
              </a:rPr>
              <a:t>Wie gaan dit wat jy geskryf het lees? Wie is jou gehoor?</a:t>
            </a:r>
            <a:endParaRPr lang="en-ZA" dirty="0">
              <a:effectLst>
                <a:outerShdw sx="0" sy="0">
                  <a:srgbClr val="000000"/>
                </a:outerShdw>
              </a:effectLst>
            </a:endParaRPr>
          </a:p>
          <a:p>
            <a:pPr lvl="0" fontAlgn="base"/>
            <a:r>
              <a:rPr lang="af-ZA" dirty="0">
                <a:effectLst>
                  <a:outerShdw sx="0" sy="0">
                    <a:srgbClr val="000000"/>
                  </a:outerShdw>
                </a:effectLst>
              </a:rPr>
              <a:t>Wat weet jou lesers klaar?</a:t>
            </a:r>
            <a:endParaRPr lang="en-ZA" dirty="0">
              <a:effectLst>
                <a:outerShdw sx="0" sy="0">
                  <a:srgbClr val="000000"/>
                </a:outerShdw>
              </a:effectLst>
            </a:endParaRPr>
          </a:p>
          <a:p>
            <a:pPr lvl="0" fontAlgn="base"/>
            <a:r>
              <a:rPr lang="af-ZA" dirty="0">
                <a:effectLst>
                  <a:outerShdw sx="0" sy="0">
                    <a:srgbClr val="000000"/>
                  </a:outerShdw>
                </a:effectLst>
              </a:rPr>
              <a:t>Wat moet jou lesers weet om jou standpunte te evalueer?</a:t>
            </a:r>
            <a:endParaRPr lang="en-ZA" dirty="0">
              <a:effectLst>
                <a:outerShdw sx="0" sy="0">
                  <a:srgbClr val="000000"/>
                </a:outerShdw>
              </a:effectLst>
            </a:endParaRPr>
          </a:p>
          <a:p>
            <a:pPr lvl="0" fontAlgn="base"/>
            <a:r>
              <a:rPr lang="af-ZA" dirty="0">
                <a:effectLst>
                  <a:outerShdw sx="0" sy="0">
                    <a:srgbClr val="000000"/>
                  </a:outerShdw>
                </a:effectLst>
              </a:rPr>
              <a:t>Watter aksie wil jy hê moet jou lesers neem?</a:t>
            </a:r>
            <a:endParaRPr lang="en-ZA" dirty="0">
              <a:effectLst>
                <a:outerShdw sx="0" sy="0">
                  <a:srgbClr val="000000"/>
                </a:outerShdw>
              </a:effectLst>
            </a:endParaRPr>
          </a:p>
          <a:p>
            <a:pPr marL="0" lv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1978278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Gehoor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p:txBody>
          <a:bodyPr>
            <a:normAutofit fontScale="92500"/>
          </a:bodyPr>
          <a:lstStyle/>
          <a:p>
            <a:pPr marL="0" indent="0">
              <a:buNone/>
            </a:pPr>
            <a:endParaRPr lang="en-ZA" dirty="0"/>
          </a:p>
          <a:p>
            <a:r>
              <a:rPr lang="af-ZA" dirty="0"/>
              <a:t>Die gehoor is die belangrikste element in kommunikasie. Sonder ‘n gehoor is daar geen rede vir die kommunikasie nie.</a:t>
            </a:r>
            <a:endParaRPr lang="en-ZA" dirty="0"/>
          </a:p>
          <a:p>
            <a:pPr marL="0" indent="0">
              <a:buNone/>
            </a:pPr>
            <a:endParaRPr lang="en-ZA" dirty="0"/>
          </a:p>
          <a:p>
            <a:r>
              <a:rPr lang="af-ZA" dirty="0"/>
              <a:t>Dit is belangrik om soveel moontlik uit te vind oor die persoon of persone wat die kommunikasie gaan ontvang. is dit moontlik nuwe kliënte, is hulle kollegas, ens.? Gebruik hierdie inligting tot jou voordeel – kommunikasie wat die gehoor direk aanspreek en wat wys dat jy agtergrondwerk gedoen het, is die suksesvolste.</a:t>
            </a:r>
            <a:endParaRPr lang="en-ZA" dirty="0"/>
          </a:p>
          <a:p>
            <a:endParaRPr lang="en-ZA" dirty="0"/>
          </a:p>
          <a:p>
            <a:r>
              <a:rPr lang="af-ZA" dirty="0"/>
              <a:t>Onthou dat selfs geskrewe kommunikasie ‘n gehoor het – die persone wat die kommunikasie gaan lees!</a:t>
            </a:r>
            <a:endParaRPr lang="en-ZA" dirty="0"/>
          </a:p>
          <a:p>
            <a:pPr marL="0" indent="0">
              <a:buNone/>
            </a:pPr>
            <a:endParaRPr lang="en-ZA" dirty="0"/>
          </a:p>
        </p:txBody>
      </p:sp>
    </p:spTree>
    <p:extLst>
      <p:ext uri="{BB962C8B-B14F-4D97-AF65-F5344CB8AC3E}">
        <p14:creationId xmlns:p14="http://schemas.microsoft.com/office/powerpoint/2010/main" val="4154198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Gehoor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b="1" dirty="0"/>
              <a:t>Dis belangrik om die volgende aspekte versigtig te oorweeg:</a:t>
            </a:r>
          </a:p>
          <a:p>
            <a:pPr marL="0" indent="0">
              <a:buNone/>
            </a:pPr>
            <a:endParaRPr lang="en-ZA" b="1" dirty="0"/>
          </a:p>
          <a:p>
            <a:pPr lvl="0" fontAlgn="base"/>
            <a:r>
              <a:rPr lang="af-ZA" dirty="0">
                <a:effectLst>
                  <a:outerShdw sx="0" sy="0">
                    <a:srgbClr val="000000"/>
                  </a:outerShdw>
                </a:effectLst>
              </a:rPr>
              <a:t>Die kulturele waardes en opinies van die gehoor</a:t>
            </a:r>
            <a:endParaRPr lang="en-ZA" dirty="0">
              <a:effectLst>
                <a:outerShdw sx="0" sy="0">
                  <a:srgbClr val="000000"/>
                </a:outerShdw>
              </a:effectLst>
            </a:endParaRPr>
          </a:p>
          <a:p>
            <a:pPr lvl="0" fontAlgn="base"/>
            <a:r>
              <a:rPr lang="af-ZA" dirty="0">
                <a:effectLst>
                  <a:outerShdw sx="0" sy="0">
                    <a:srgbClr val="000000"/>
                  </a:outerShdw>
                </a:effectLst>
              </a:rPr>
              <a:t>Hoe hulle mag reageer op sensitiewe kwessies wat in die kommunikasie aangespreek word</a:t>
            </a:r>
            <a:endParaRPr lang="en-ZA" dirty="0">
              <a:effectLst>
                <a:outerShdw sx="0" sy="0">
                  <a:srgbClr val="000000"/>
                </a:outerShdw>
              </a:effectLst>
            </a:endParaRPr>
          </a:p>
          <a:p>
            <a:pPr lvl="0" fontAlgn="base"/>
            <a:r>
              <a:rPr lang="af-ZA" dirty="0">
                <a:effectLst>
                  <a:outerShdw sx="0" sy="0">
                    <a:srgbClr val="000000"/>
                  </a:outerShdw>
                </a:effectLst>
              </a:rPr>
              <a:t>Hoe hulle gaan reageer op aanvegbare kwessies waarin hulle nie jou standpunt ondersteun nie</a:t>
            </a:r>
            <a:endParaRPr lang="en-ZA" dirty="0">
              <a:effectLst>
                <a:outerShdw sx="0" sy="0">
                  <a:srgbClr val="000000"/>
                </a:outerShdw>
              </a:effectLst>
            </a:endParaRPr>
          </a:p>
          <a:p>
            <a:pPr lvl="0" fontAlgn="base"/>
            <a:r>
              <a:rPr lang="af-ZA" dirty="0">
                <a:effectLst>
                  <a:outerShdw sx="0" sy="0">
                    <a:srgbClr val="000000"/>
                  </a:outerShdw>
                </a:effectLst>
              </a:rPr>
              <a:t>Humor kan maklik aanstoot gee – wees dus baie versigtig met die tipe grappies wat jy maak</a:t>
            </a:r>
            <a:endParaRPr lang="en-ZA" dirty="0">
              <a:effectLst>
                <a:outerShdw sx="0" sy="0">
                  <a:srgbClr val="000000"/>
                </a:outerShdw>
              </a:effectLst>
            </a:endParaRPr>
          </a:p>
          <a:p>
            <a:pPr marL="0" indent="0">
              <a:buNone/>
            </a:pPr>
            <a:endParaRPr lang="en-ZA" dirty="0"/>
          </a:p>
          <a:p>
            <a:pPr marL="0" indent="0">
              <a:buNone/>
            </a:pPr>
            <a:r>
              <a:rPr lang="af-ZA" dirty="0"/>
              <a:t>Dit kan ‘n baie groot impak op die sukses van jou kommunikasie maak as jy nie jou gehoor verstaan en nie. Hoe meer inligting jy kan bekom oor jou gehoor, hoe makliker sal dit wees om hulle behoeftes in jou kommunikasie aan te spreek.</a:t>
            </a:r>
            <a:endParaRPr lang="en-ZA" dirty="0"/>
          </a:p>
          <a:p>
            <a:pPr marL="0" indent="0">
              <a:buNone/>
            </a:pPr>
            <a:endParaRPr lang="en-ZA" dirty="0"/>
          </a:p>
        </p:txBody>
      </p:sp>
    </p:spTree>
    <p:extLst>
      <p:ext uri="{BB962C8B-B14F-4D97-AF65-F5344CB8AC3E}">
        <p14:creationId xmlns:p14="http://schemas.microsoft.com/office/powerpoint/2010/main" val="2866238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Gehoor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Vrae wat jy jouself moet afvra:</a:t>
            </a:r>
          </a:p>
          <a:p>
            <a:pPr marL="0" indent="0">
              <a:buNone/>
            </a:pPr>
            <a:endParaRPr lang="en-ZA" dirty="0"/>
          </a:p>
          <a:p>
            <a:pPr lvl="0" fontAlgn="base"/>
            <a:r>
              <a:rPr lang="af-ZA" dirty="0">
                <a:effectLst>
                  <a:outerShdw sx="0" sy="0">
                    <a:srgbClr val="000000"/>
                  </a:outerShdw>
                </a:effectLst>
              </a:rPr>
              <a:t>Hoeveel mense gaan die kommunikasie ontvang?</a:t>
            </a:r>
            <a:endParaRPr lang="en-ZA" dirty="0">
              <a:effectLst>
                <a:outerShdw sx="0" sy="0">
                  <a:srgbClr val="000000"/>
                </a:outerShdw>
              </a:effectLst>
            </a:endParaRPr>
          </a:p>
          <a:p>
            <a:pPr lvl="0" fontAlgn="base"/>
            <a:r>
              <a:rPr lang="af-ZA" dirty="0">
                <a:effectLst>
                  <a:outerShdw sx="0" sy="0">
                    <a:srgbClr val="000000"/>
                  </a:outerShdw>
                </a:effectLst>
              </a:rPr>
              <a:t>Wat is hulle gemiddelde ouderdom?</a:t>
            </a:r>
            <a:endParaRPr lang="en-ZA" dirty="0">
              <a:effectLst>
                <a:outerShdw sx="0" sy="0">
                  <a:srgbClr val="000000"/>
                </a:outerShdw>
              </a:effectLst>
            </a:endParaRPr>
          </a:p>
          <a:p>
            <a:pPr lvl="0" fontAlgn="base"/>
            <a:r>
              <a:rPr lang="af-ZA" dirty="0">
                <a:effectLst>
                  <a:outerShdw sx="0" sy="0">
                    <a:srgbClr val="000000"/>
                  </a:outerShdw>
                </a:effectLst>
              </a:rPr>
              <a:t>Hoeveel is manlik en hoeveel vroulik?</a:t>
            </a:r>
            <a:endParaRPr lang="en-ZA" dirty="0">
              <a:effectLst>
                <a:outerShdw sx="0" sy="0">
                  <a:srgbClr val="000000"/>
                </a:outerShdw>
              </a:effectLst>
            </a:endParaRPr>
          </a:p>
          <a:p>
            <a:pPr lvl="0" fontAlgn="base"/>
            <a:r>
              <a:rPr lang="af-ZA" dirty="0">
                <a:effectLst>
                  <a:outerShdw sx="0" sy="0">
                    <a:srgbClr val="000000"/>
                  </a:outerShdw>
                </a:effectLst>
              </a:rPr>
              <a:t>Wat het die ontvangers in gemeen?</a:t>
            </a:r>
            <a:endParaRPr lang="en-ZA" dirty="0">
              <a:effectLst>
                <a:outerShdw sx="0" sy="0">
                  <a:srgbClr val="000000"/>
                </a:outerShdw>
              </a:effectLst>
            </a:endParaRPr>
          </a:p>
          <a:p>
            <a:pPr lvl="0" fontAlgn="base"/>
            <a:r>
              <a:rPr lang="af-ZA" dirty="0">
                <a:effectLst>
                  <a:outerShdw sx="0" sy="0">
                    <a:srgbClr val="000000"/>
                  </a:outerShdw>
                </a:effectLst>
              </a:rPr>
              <a:t>Watter vooroordele het hulle?</a:t>
            </a:r>
            <a:endParaRPr lang="en-ZA" dirty="0">
              <a:effectLst>
                <a:outerShdw sx="0" sy="0">
                  <a:srgbClr val="000000"/>
                </a:outerShdw>
              </a:effectLst>
            </a:endParaRPr>
          </a:p>
          <a:p>
            <a:pPr lvl="0" fontAlgn="base"/>
            <a:r>
              <a:rPr lang="af-ZA" dirty="0">
                <a:effectLst>
                  <a:outerShdw sx="0" sy="0">
                    <a:srgbClr val="000000"/>
                  </a:outerShdw>
                </a:effectLst>
              </a:rPr>
              <a:t>Wat is die kulturele samestelling?</a:t>
            </a:r>
            <a:endParaRPr lang="en-ZA" dirty="0">
              <a:effectLst>
                <a:outerShdw sx="0" sy="0">
                  <a:srgbClr val="000000"/>
                </a:outerShdw>
              </a:effectLst>
            </a:endParaRPr>
          </a:p>
          <a:p>
            <a:pPr lvl="0" fontAlgn="base"/>
            <a:r>
              <a:rPr lang="af-ZA" dirty="0">
                <a:effectLst>
                  <a:outerShdw sx="0" sy="0">
                    <a:srgbClr val="000000"/>
                  </a:outerShdw>
                </a:effectLst>
              </a:rPr>
              <a:t>Ken die ontvangers jou?</a:t>
            </a:r>
            <a:endParaRPr lang="en-ZA" dirty="0">
              <a:effectLst>
                <a:outerShdw sx="0" sy="0">
                  <a:srgbClr val="000000"/>
                </a:outerShdw>
              </a:effectLst>
            </a:endParaRPr>
          </a:p>
          <a:p>
            <a:r>
              <a:rPr lang="af-ZA" dirty="0"/>
              <a:t>Is hulle goed ingelig oor die onderwerp?</a:t>
            </a:r>
            <a:endParaRPr lang="en-ZA" dirty="0"/>
          </a:p>
        </p:txBody>
      </p:sp>
    </p:spTree>
    <p:extLst>
      <p:ext uri="{BB962C8B-B14F-4D97-AF65-F5344CB8AC3E}">
        <p14:creationId xmlns:p14="http://schemas.microsoft.com/office/powerpoint/2010/main" val="3937925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Gehoor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Ken die Onderwerp</a:t>
            </a:r>
            <a:endParaRPr lang="en-ZA" b="1" dirty="0"/>
          </a:p>
          <a:p>
            <a:pPr marL="0" indent="0">
              <a:buNone/>
            </a:pPr>
            <a:endParaRPr lang="en-ZA" dirty="0"/>
          </a:p>
          <a:p>
            <a:r>
              <a:rPr lang="af-ZA" dirty="0"/>
              <a:t>Geen kommunikasie kan effektief wees as die skrywer of spreker nie sy/haar onderwerp goed ken nie. Ons gaan later in die program navorsingsvaardighede bespreek. Maak altyd seker dat jy alles weet wat moontlik is oor ‘n onderwerp voor jy daaroor kommunikeer.</a:t>
            </a:r>
            <a:endParaRPr lang="en-ZA" dirty="0"/>
          </a:p>
        </p:txBody>
      </p:sp>
    </p:spTree>
    <p:extLst>
      <p:ext uri="{BB962C8B-B14F-4D97-AF65-F5344CB8AC3E}">
        <p14:creationId xmlns:p14="http://schemas.microsoft.com/office/powerpoint/2010/main" val="2089742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dirty="0"/>
              <a:t> </a:t>
            </a:r>
            <a:endParaRPr lang="en-ZA" dirty="0"/>
          </a:p>
          <a:p>
            <a:r>
              <a:rPr lang="af-ZA" dirty="0"/>
              <a:t>‘n Siklus beteken basies iets wat omgaan soos in ‘n sirkel. Dit beweeg nie noodwendig elke keer oor dieselfde plek nie. ‘n Wiel gaan om en om, maar vorder ook in die pad af. </a:t>
            </a:r>
          </a:p>
          <a:p>
            <a:endParaRPr lang="af-ZA" dirty="0"/>
          </a:p>
          <a:p>
            <a:r>
              <a:rPr lang="af-ZA" dirty="0"/>
              <a:t>In alle kommunikasie is daar ‘n stuurder wat die boodskap, wat verbaal of nie-verbaal kan wees, saamstel, dit dan deur enige boodskap kanaal stuur na ‘n ontvanger wat die boodskap ontsyfer. Die ontvanger stel dan ‘n antwoord saam, wat deur ‘n terugvoer-kanaal teruggestuur word na die ontvanger, wat op sy/haar beurt dalk ‘n nuwe boodskap stuur. </a:t>
            </a:r>
          </a:p>
          <a:p>
            <a:endParaRPr lang="af-ZA" dirty="0"/>
          </a:p>
          <a:p>
            <a:r>
              <a:rPr lang="af-ZA" dirty="0"/>
              <a:t>Sonder die volle siklus is die boodskap onvoltooid. Kommunikasie is die proses waar ‘n boodskap van een persoon na ‘n ander gestuur word.</a:t>
            </a:r>
            <a:endParaRPr lang="en-ZA" dirty="0"/>
          </a:p>
          <a:p>
            <a:pPr marL="0" indent="0">
              <a:buNone/>
            </a:pPr>
            <a:endParaRPr lang="en-ZA" dirty="0"/>
          </a:p>
        </p:txBody>
      </p:sp>
    </p:spTree>
    <p:extLst>
      <p:ext uri="{BB962C8B-B14F-4D97-AF65-F5344CB8AC3E}">
        <p14:creationId xmlns:p14="http://schemas.microsoft.com/office/powerpoint/2010/main" val="2951118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Verband tussen Stuurder en Ontvanger</a:t>
            </a:r>
            <a:endParaRPr lang="en-ZA" b="1" dirty="0"/>
          </a:p>
          <a:p>
            <a:pPr marL="0" indent="0">
              <a:buNone/>
            </a:pPr>
            <a:r>
              <a:rPr lang="af-ZA" dirty="0"/>
              <a:t> </a:t>
            </a:r>
            <a:endParaRPr lang="en-ZA" dirty="0"/>
          </a:p>
          <a:p>
            <a:r>
              <a:rPr lang="af-ZA" dirty="0"/>
              <a:t>Daar is ‘n aantal belangrike fases in die kommunikasie siklus. Eerstens moet die stuurder begin dink aan die boodskap wat hy/sy wil stuur; dan die boodskap saamstel; en dan kies deur watter kanaal of medium hy/sy dit wil stuur. </a:t>
            </a:r>
          </a:p>
          <a:p>
            <a:endParaRPr lang="af-ZA" dirty="0"/>
          </a:p>
          <a:p>
            <a:r>
              <a:rPr lang="af-ZA" dirty="0"/>
              <a:t>Die ontvanger ontsyfer die boodskap, interpreteer dit en reageer. (Hierdie reaksie kan onmiddellike terugvoer wees, of enige ander vorm van aksie.)</a:t>
            </a:r>
            <a:endParaRPr lang="en-ZA" dirty="0"/>
          </a:p>
          <a:p>
            <a:pPr marL="0" indent="0">
              <a:buNone/>
            </a:pPr>
            <a:endParaRPr lang="en-ZA" dirty="0"/>
          </a:p>
        </p:txBody>
      </p:sp>
    </p:spTree>
    <p:extLst>
      <p:ext uri="{BB962C8B-B14F-4D97-AF65-F5344CB8AC3E}">
        <p14:creationId xmlns:p14="http://schemas.microsoft.com/office/powerpoint/2010/main" val="203340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Die siklus het dus vier baie belangrike elemente:</a:t>
            </a:r>
          </a:p>
          <a:p>
            <a:pPr marL="0" indent="0">
              <a:buNone/>
            </a:pPr>
            <a:endParaRPr lang="en-ZA" b="1" dirty="0"/>
          </a:p>
          <a:p>
            <a:pPr lvl="0" fontAlgn="base"/>
            <a:r>
              <a:rPr lang="af-ZA" dirty="0">
                <a:effectLst>
                  <a:outerShdw sx="0" sy="0">
                    <a:srgbClr val="000000"/>
                  </a:outerShdw>
                </a:effectLst>
              </a:rPr>
              <a:t>Die Stuurder (Oorsprong)</a:t>
            </a:r>
            <a:endParaRPr lang="en-ZA" dirty="0">
              <a:effectLst>
                <a:outerShdw sx="0" sy="0">
                  <a:srgbClr val="000000"/>
                </a:outerShdw>
              </a:effectLst>
            </a:endParaRPr>
          </a:p>
          <a:p>
            <a:pPr lvl="0" fontAlgn="base"/>
            <a:r>
              <a:rPr lang="af-ZA" dirty="0">
                <a:effectLst>
                  <a:outerShdw sx="0" sy="0">
                    <a:srgbClr val="000000"/>
                  </a:outerShdw>
                </a:effectLst>
              </a:rPr>
              <a:t>Die Boodskap</a:t>
            </a:r>
            <a:endParaRPr lang="en-ZA" dirty="0">
              <a:effectLst>
                <a:outerShdw sx="0" sy="0">
                  <a:srgbClr val="000000"/>
                </a:outerShdw>
              </a:effectLst>
            </a:endParaRPr>
          </a:p>
          <a:p>
            <a:pPr lvl="0" fontAlgn="base"/>
            <a:r>
              <a:rPr lang="af-ZA" dirty="0">
                <a:effectLst>
                  <a:outerShdw sx="0" sy="0">
                    <a:srgbClr val="000000"/>
                  </a:outerShdw>
                </a:effectLst>
              </a:rPr>
              <a:t>Die Medium of Kanaal</a:t>
            </a:r>
            <a:endParaRPr lang="en-ZA" dirty="0">
              <a:effectLst>
                <a:outerShdw sx="0" sy="0">
                  <a:srgbClr val="000000"/>
                </a:outerShdw>
              </a:effectLst>
            </a:endParaRPr>
          </a:p>
          <a:p>
            <a:pPr lvl="0" fontAlgn="base"/>
            <a:r>
              <a:rPr lang="af-ZA" dirty="0">
                <a:effectLst>
                  <a:outerShdw sx="0" sy="0">
                    <a:srgbClr val="000000"/>
                  </a:outerShdw>
                </a:effectLst>
              </a:rPr>
              <a:t>Die Ontvanger</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463986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p:cNvSpPr>
            <a:spLocks noGrp="1"/>
          </p:cNvSpPr>
          <p:nvPr>
            <p:ph sz="quarter" idx="1"/>
          </p:nvPr>
        </p:nvSpPr>
        <p:spPr/>
        <p:txBody>
          <a:bodyPr>
            <a:normAutofit lnSpcReduction="10000"/>
          </a:bodyPr>
          <a:lstStyle/>
          <a:p>
            <a:r>
              <a:rPr lang="af-ZA" dirty="0"/>
              <a:t>Byvoorbeeld, jy bel een van jou kollegas om hom/haar in te lig dat daar die volgende Maandag ‘n vergadering is. Jy is die stuurder, die boodskap is dat hy/sy ‘n vergadering moet bywoon. </a:t>
            </a:r>
          </a:p>
          <a:p>
            <a:pPr marL="0" indent="0">
              <a:buNone/>
            </a:pPr>
            <a:endParaRPr lang="af-ZA" dirty="0"/>
          </a:p>
          <a:p>
            <a:r>
              <a:rPr lang="af-ZA" dirty="0"/>
              <a:t>Die medium of kanaal is die gesproke woord (in werklike tyd sonder visuele konteks), en jou kollega is die ontvanger.</a:t>
            </a:r>
            <a:endParaRPr lang="en-ZA" dirty="0"/>
          </a:p>
          <a:p>
            <a:pPr marL="0" indent="0">
              <a:buNone/>
            </a:pPr>
            <a:endParaRPr lang="en-ZA" dirty="0"/>
          </a:p>
          <a:p>
            <a:r>
              <a:rPr lang="af-ZA" dirty="0"/>
              <a:t>Dit is baie belangrik om te onthou dat beide die stuurder en die ontvanger die boodskap en ook die reaksie op die boodskap moet verstaan vir die boodskap om suksesvol te wees.</a:t>
            </a:r>
            <a:endParaRPr lang="en-ZA" dirty="0"/>
          </a:p>
          <a:p>
            <a:pPr marL="0" indent="0">
              <a:buNone/>
            </a:pPr>
            <a:endParaRPr lang="en-ZA" dirty="0"/>
          </a:p>
        </p:txBody>
      </p:sp>
    </p:spTree>
    <p:extLst>
      <p:ext uri="{BB962C8B-B14F-4D97-AF65-F5344CB8AC3E}">
        <p14:creationId xmlns:p14="http://schemas.microsoft.com/office/powerpoint/2010/main" val="2475235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b="1" dirty="0"/>
              <a:t>Die Ontvanger</a:t>
            </a:r>
          </a:p>
          <a:p>
            <a:pPr marL="0" indent="0">
              <a:buNone/>
            </a:pPr>
            <a:endParaRPr lang="en-ZA" dirty="0"/>
          </a:p>
          <a:p>
            <a:r>
              <a:rPr lang="af-ZA" dirty="0"/>
              <a:t>Die boodskap moet altyd gerig wees aan ‘n spesifieke persoon of groep</a:t>
            </a:r>
            <a:endParaRPr lang="en-ZA" dirty="0"/>
          </a:p>
          <a:p>
            <a:pPr marL="0" indent="0">
              <a:buNone/>
            </a:pPr>
            <a:endParaRPr lang="en-ZA" dirty="0"/>
          </a:p>
          <a:p>
            <a:pPr marL="0" indent="0">
              <a:buNone/>
            </a:pPr>
            <a:r>
              <a:rPr lang="af-ZA" b="1" dirty="0"/>
              <a:t>Die Stuurder (Oorsprong)</a:t>
            </a:r>
          </a:p>
          <a:p>
            <a:pPr marL="0" indent="0">
              <a:buNone/>
            </a:pPr>
            <a:endParaRPr lang="en-ZA" dirty="0"/>
          </a:p>
          <a:p>
            <a:r>
              <a:rPr lang="af-ZA" dirty="0"/>
              <a:t>Dit is die stuurder, nie die ontvanger, se verantwoordelikheid om seker te maak dat die kommunikasie voltooi is. Die ontvanger mag egter weier om te reageer op die boodskap. </a:t>
            </a:r>
          </a:p>
          <a:p>
            <a:r>
              <a:rPr lang="af-ZA" dirty="0"/>
              <a:t>Onthou, die stuurder het besluit om die boodskap te stuur, dus is dit sy/haar verantwoordelikheid om te verseker dat die ontvanger dit korrek verstaan het, en daarop kan reageer deur of te doen wat gevra is, of ‘n antwoord op die boodskap te stuur.</a:t>
            </a:r>
            <a:endParaRPr lang="en-ZA" dirty="0"/>
          </a:p>
          <a:p>
            <a:pPr marL="0" indent="0">
              <a:buNone/>
            </a:pPr>
            <a:endParaRPr lang="en-ZA" dirty="0"/>
          </a:p>
        </p:txBody>
      </p:sp>
    </p:spTree>
    <p:extLst>
      <p:ext uri="{BB962C8B-B14F-4D97-AF65-F5344CB8AC3E}">
        <p14:creationId xmlns:p14="http://schemas.microsoft.com/office/powerpoint/2010/main" val="321849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Die Boodskap</a:t>
            </a:r>
          </a:p>
          <a:p>
            <a:pPr marL="0" indent="0">
              <a:buNone/>
            </a:pPr>
            <a:endParaRPr lang="en-ZA" dirty="0"/>
          </a:p>
          <a:p>
            <a:r>
              <a:rPr lang="af-ZA" dirty="0"/>
              <a:t>Voor die stuurder kommunikeer moet hy/sy presies weet wat gesê moet word. Dink altyd baie versigtig oor wat jy wil sê (doel), en wat die reaksie op die boodskap moet wees (uitkoms). </a:t>
            </a:r>
          </a:p>
          <a:p>
            <a:endParaRPr lang="af-ZA" dirty="0"/>
          </a:p>
          <a:p>
            <a:r>
              <a:rPr lang="af-ZA" dirty="0"/>
              <a:t>As ‘n stuurder nie seker is oor die doel van die boodskap nie, sal die ontvanger waarskynlik net verwar word deur die boodskap, en gladnie verstaan waaroor dit gaan nie.</a:t>
            </a:r>
            <a:endParaRPr lang="en-ZA" dirty="0"/>
          </a:p>
          <a:p>
            <a:pPr marL="0" indent="0">
              <a:buNone/>
            </a:pPr>
            <a:endParaRPr lang="en-ZA" dirty="0"/>
          </a:p>
        </p:txBody>
      </p:sp>
    </p:spTree>
    <p:extLst>
      <p:ext uri="{BB962C8B-B14F-4D97-AF65-F5344CB8AC3E}">
        <p14:creationId xmlns:p14="http://schemas.microsoft.com/office/powerpoint/2010/main" val="4161562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p:txBody>
          <a:bodyPr>
            <a:normAutofit/>
          </a:bodyPr>
          <a:lstStyle/>
          <a:p>
            <a:pPr marL="0" indent="0">
              <a:buNone/>
            </a:pPr>
            <a:r>
              <a:rPr lang="nl-NL" b="1" dirty="0">
                <a:latin typeface="+mn-lt"/>
              </a:rPr>
              <a:t>Vra jouself die volgende vrae voor jy ‘n boodskap stuur:</a:t>
            </a:r>
          </a:p>
          <a:p>
            <a:endParaRPr lang="af-ZA" dirty="0">
              <a:latin typeface="+mn-lt"/>
            </a:endParaRPr>
          </a:p>
          <a:p>
            <a:r>
              <a:rPr lang="nl-NL" b="1" dirty="0">
                <a:latin typeface="+mn-lt"/>
              </a:rPr>
              <a:t>WIE-</a:t>
            </a:r>
            <a:r>
              <a:rPr lang="nl-NL" dirty="0">
                <a:latin typeface="+mn-lt"/>
              </a:rPr>
              <a:t>Teikengehoor / leser / persoon wat moet reageer	</a:t>
            </a:r>
            <a:endParaRPr lang="en-ZA" dirty="0">
              <a:latin typeface="+mn-lt"/>
            </a:endParaRPr>
          </a:p>
          <a:p>
            <a:r>
              <a:rPr lang="af-ZA" b="1" dirty="0">
                <a:latin typeface="+mn-lt"/>
              </a:rPr>
              <a:t>WAT-</a:t>
            </a:r>
            <a:r>
              <a:rPr lang="af-ZA" dirty="0">
                <a:latin typeface="+mn-lt"/>
              </a:rPr>
              <a:t>Uitkoms / doel	</a:t>
            </a:r>
            <a:endParaRPr lang="en-ZA" dirty="0">
              <a:latin typeface="+mn-lt"/>
            </a:endParaRPr>
          </a:p>
          <a:p>
            <a:r>
              <a:rPr lang="af-ZA" b="1" dirty="0">
                <a:latin typeface="+mn-lt"/>
              </a:rPr>
              <a:t>WANNEER-</a:t>
            </a:r>
            <a:r>
              <a:rPr lang="af-ZA" dirty="0">
                <a:latin typeface="+mn-lt"/>
              </a:rPr>
              <a:t>Begin en einde	</a:t>
            </a:r>
            <a:endParaRPr lang="en-ZA" dirty="0">
              <a:latin typeface="+mn-lt"/>
            </a:endParaRPr>
          </a:p>
          <a:p>
            <a:r>
              <a:rPr lang="af-ZA" b="1" dirty="0">
                <a:latin typeface="+mn-lt"/>
              </a:rPr>
              <a:t>WAAR-</a:t>
            </a:r>
            <a:r>
              <a:rPr lang="af-ZA" dirty="0">
                <a:latin typeface="+mn-lt"/>
              </a:rPr>
              <a:t>Plek	</a:t>
            </a:r>
            <a:endParaRPr lang="en-ZA" dirty="0">
              <a:latin typeface="+mn-lt"/>
            </a:endParaRPr>
          </a:p>
          <a:p>
            <a:r>
              <a:rPr lang="nl-NL" b="1" dirty="0">
                <a:latin typeface="+mn-lt"/>
              </a:rPr>
              <a:t>HOE-</a:t>
            </a:r>
            <a:r>
              <a:rPr lang="nl-NL" dirty="0">
                <a:latin typeface="+mn-lt"/>
              </a:rPr>
              <a:t>Manier waarop dit gedoen of gestuur moet word	</a:t>
            </a:r>
            <a:endParaRPr lang="en-ZA" dirty="0">
              <a:latin typeface="+mn-lt"/>
            </a:endParaRPr>
          </a:p>
          <a:p>
            <a:pPr marL="0" indent="0">
              <a:buNone/>
            </a:pPr>
            <a:endParaRPr lang="en-ZA" dirty="0"/>
          </a:p>
        </p:txBody>
      </p:sp>
    </p:spTree>
    <p:extLst>
      <p:ext uri="{BB962C8B-B14F-4D97-AF65-F5344CB8AC3E}">
        <p14:creationId xmlns:p14="http://schemas.microsoft.com/office/powerpoint/2010/main" val="2123051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b="1" dirty="0"/>
              <a:t>Die Medium</a:t>
            </a:r>
          </a:p>
          <a:p>
            <a:pPr marL="0" indent="0">
              <a:buNone/>
            </a:pPr>
            <a:endParaRPr lang="en-ZA" dirty="0"/>
          </a:p>
          <a:p>
            <a:r>
              <a:rPr lang="af-ZA" dirty="0"/>
              <a:t>Hoe om die boodskap te stuur – ‘n geskrewe of verbale boodskap.</a:t>
            </a:r>
            <a:endParaRPr lang="en-ZA" dirty="0"/>
          </a:p>
          <a:p>
            <a:pPr marL="0" indent="0">
              <a:buNone/>
            </a:pPr>
            <a:r>
              <a:rPr lang="af-ZA" dirty="0"/>
              <a:t> </a:t>
            </a:r>
            <a:endParaRPr lang="en-ZA" dirty="0"/>
          </a:p>
          <a:p>
            <a:r>
              <a:rPr lang="af-ZA" dirty="0"/>
              <a:t>In besigheid sal die standaarde van die maatskappy of industrie gewoonlik bepaal in watter vorm die kommunikasie moet plaasvind.</a:t>
            </a:r>
            <a:br>
              <a:rPr lang="af-ZA" dirty="0"/>
            </a:br>
            <a:endParaRPr lang="en-ZA" dirty="0"/>
          </a:p>
          <a:p>
            <a:pPr marL="0" indent="0">
              <a:buNone/>
            </a:pPr>
            <a:r>
              <a:rPr lang="af-ZA" b="1" dirty="0"/>
              <a:t>Verskillende besigheidsformate is:</a:t>
            </a:r>
          </a:p>
          <a:p>
            <a:pPr marL="0" indent="0">
              <a:buNone/>
            </a:pPr>
            <a:endParaRPr lang="en-ZA" b="1" dirty="0"/>
          </a:p>
          <a:p>
            <a:pPr lvl="0" fontAlgn="base"/>
            <a:r>
              <a:rPr lang="af-ZA" dirty="0">
                <a:effectLst>
                  <a:outerShdw sx="0" sy="0">
                    <a:srgbClr val="000000"/>
                  </a:outerShdw>
                </a:effectLst>
              </a:rPr>
              <a:t>Verslae</a:t>
            </a:r>
            <a:endParaRPr lang="en-ZA" dirty="0">
              <a:effectLst>
                <a:outerShdw sx="0" sy="0">
                  <a:srgbClr val="000000"/>
                </a:outerShdw>
              </a:effectLst>
            </a:endParaRPr>
          </a:p>
          <a:p>
            <a:pPr lvl="0" fontAlgn="base"/>
            <a:r>
              <a:rPr lang="af-ZA" dirty="0">
                <a:effectLst>
                  <a:outerShdw sx="0" sy="0">
                    <a:srgbClr val="000000"/>
                  </a:outerShdw>
                </a:effectLst>
              </a:rPr>
              <a:t>Besigheidsbriewe</a:t>
            </a:r>
            <a:endParaRPr lang="en-ZA" dirty="0">
              <a:effectLst>
                <a:outerShdw sx="0" sy="0">
                  <a:srgbClr val="000000"/>
                </a:outerShdw>
              </a:effectLst>
            </a:endParaRPr>
          </a:p>
          <a:p>
            <a:pPr lvl="0" fontAlgn="base"/>
            <a:r>
              <a:rPr lang="af-ZA" dirty="0">
                <a:effectLst>
                  <a:outerShdw sx="0" sy="0">
                    <a:srgbClr val="000000"/>
                  </a:outerShdw>
                </a:effectLst>
              </a:rPr>
              <a:t>e-pos</a:t>
            </a:r>
            <a:endParaRPr lang="en-ZA" dirty="0">
              <a:effectLst>
                <a:outerShdw sx="0" sy="0">
                  <a:srgbClr val="000000"/>
                </a:outerShdw>
              </a:effectLst>
            </a:endParaRPr>
          </a:p>
          <a:p>
            <a:pPr lvl="0" fontAlgn="base"/>
            <a:r>
              <a:rPr lang="af-ZA" dirty="0">
                <a:effectLst>
                  <a:outerShdw sx="0" sy="0">
                    <a:srgbClr val="000000"/>
                  </a:outerShdw>
                </a:effectLst>
              </a:rPr>
              <a:t>Direkte of indirekte gesprekke, bv. by vergaderings</a:t>
            </a:r>
            <a:endParaRPr lang="en-ZA" dirty="0">
              <a:effectLst>
                <a:outerShdw sx="0" sy="0">
                  <a:srgbClr val="000000"/>
                </a:outerShdw>
              </a:effectLst>
            </a:endParaRPr>
          </a:p>
          <a:p>
            <a:pPr marL="0" indent="0">
              <a:buNone/>
            </a:pPr>
            <a:endParaRPr lang="en-ZA" dirty="0">
              <a:latin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88625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Die Kommunikasie Siklus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p:cNvSpPr>
            <a:spLocks noGrp="1"/>
          </p:cNvSpPr>
          <p:nvPr>
            <p:ph sz="quarter" idx="1"/>
          </p:nvPr>
        </p:nvSpPr>
        <p:spPr/>
        <p:txBody>
          <a:bodyPr>
            <a:normAutofit/>
          </a:bodyPr>
          <a:lstStyle/>
          <a:p>
            <a:pPr marL="0" indent="0">
              <a:buNone/>
            </a:pPr>
            <a:r>
              <a:rPr lang="af-ZA" b="1" dirty="0"/>
              <a:t>Verskillende maniere om die spesifieke boodskap af te lewer:</a:t>
            </a:r>
          </a:p>
          <a:p>
            <a:pPr marL="0" indent="0">
              <a:buNone/>
            </a:pPr>
            <a:endParaRPr lang="en-ZA" b="1" dirty="0"/>
          </a:p>
          <a:p>
            <a:pPr lvl="0" fontAlgn="base"/>
            <a:r>
              <a:rPr lang="af-ZA" dirty="0">
                <a:effectLst>
                  <a:outerShdw sx="0" sy="0">
                    <a:srgbClr val="000000"/>
                  </a:outerShdw>
                </a:effectLst>
              </a:rPr>
              <a:t>Faks</a:t>
            </a:r>
            <a:endParaRPr lang="en-ZA" dirty="0">
              <a:effectLst>
                <a:outerShdw sx="0" sy="0">
                  <a:srgbClr val="000000"/>
                </a:outerShdw>
              </a:effectLst>
            </a:endParaRPr>
          </a:p>
          <a:p>
            <a:pPr lvl="0" fontAlgn="base"/>
            <a:r>
              <a:rPr lang="af-ZA" dirty="0">
                <a:effectLst>
                  <a:outerShdw sx="0" sy="0">
                    <a:srgbClr val="000000"/>
                  </a:outerShdw>
                </a:effectLst>
              </a:rPr>
              <a:t>Pos (intern en ekstern)</a:t>
            </a:r>
            <a:endParaRPr lang="en-ZA" dirty="0">
              <a:effectLst>
                <a:outerShdw sx="0" sy="0">
                  <a:srgbClr val="000000"/>
                </a:outerShdw>
              </a:effectLst>
            </a:endParaRPr>
          </a:p>
          <a:p>
            <a:pPr lvl="0" fontAlgn="base"/>
            <a:r>
              <a:rPr lang="af-ZA" dirty="0">
                <a:effectLst>
                  <a:outerShdw sx="0" sy="0">
                    <a:srgbClr val="000000"/>
                  </a:outerShdw>
                </a:effectLst>
              </a:rPr>
              <a:t>Elektroniese oordrag</a:t>
            </a:r>
            <a:endParaRPr lang="en-ZA" dirty="0">
              <a:effectLst>
                <a:outerShdw sx="0" sy="0">
                  <a:srgbClr val="000000"/>
                </a:outerShdw>
              </a:effectLst>
            </a:endParaRPr>
          </a:p>
          <a:p>
            <a:pPr lvl="0" fontAlgn="base"/>
            <a:r>
              <a:rPr lang="af-ZA" dirty="0">
                <a:effectLst>
                  <a:outerShdw sx="0" sy="0">
                    <a:srgbClr val="000000"/>
                  </a:outerShdw>
                </a:effectLst>
              </a:rPr>
              <a:t>Vergaderings</a:t>
            </a:r>
            <a:endParaRPr lang="en-ZA" dirty="0">
              <a:effectLst>
                <a:outerShdw sx="0" sy="0">
                  <a:srgbClr val="000000"/>
                </a:outerShdw>
              </a:effectLst>
            </a:endParaRPr>
          </a:p>
          <a:p>
            <a:pPr lvl="0" fontAlgn="base"/>
            <a:r>
              <a:rPr lang="af-ZA" dirty="0">
                <a:effectLst>
                  <a:outerShdw sx="0" sy="0">
                    <a:srgbClr val="000000"/>
                  </a:outerShdw>
                </a:effectLst>
              </a:rPr>
              <a:t>Telefoon</a:t>
            </a:r>
            <a:endParaRPr lang="en-ZA" dirty="0">
              <a:effectLst>
                <a:outerShdw sx="0" sy="0">
                  <a:srgbClr val="000000"/>
                </a:outerShdw>
              </a:effectLst>
            </a:endParaRPr>
          </a:p>
          <a:p>
            <a:pPr marL="0" indent="0">
              <a:buNone/>
            </a:pPr>
            <a:endParaRPr lang="en-ZA" dirty="0">
              <a:latin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4276271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r>
              <a:rPr lang="nl-NL" dirty="0"/>
              <a:t>Hoe om te Kommunikeer</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nl-NL" b="1" dirty="0"/>
              <a:t>Wanneer jy met mense kommunikeer, inligting of instruksies deurgee, is dit belangrik om die volgende te onthou:</a:t>
            </a:r>
          </a:p>
          <a:p>
            <a:pPr marL="0" indent="0">
              <a:buNone/>
            </a:pPr>
            <a:endParaRPr lang="nl-NL" b="1" dirty="0"/>
          </a:p>
          <a:p>
            <a:pPr marL="0" indent="0">
              <a:buNone/>
            </a:pPr>
            <a:r>
              <a:rPr lang="nl-NL" dirty="0"/>
              <a:t>•	Maak seker dat die doel van jou boodskap duidelik is</a:t>
            </a:r>
          </a:p>
          <a:p>
            <a:pPr marL="0" indent="0">
              <a:buNone/>
            </a:pPr>
            <a:r>
              <a:rPr lang="nl-NL" dirty="0"/>
              <a:t>•	Gebruik duidelike en eenvoudige taal</a:t>
            </a:r>
          </a:p>
          <a:p>
            <a:pPr marL="0" indent="0">
              <a:buNone/>
            </a:pPr>
            <a:r>
              <a:rPr lang="nl-NL" dirty="0"/>
              <a:t>•	Hou boodskappe so kort en tot die punt as moontlik</a:t>
            </a:r>
          </a:p>
          <a:p>
            <a:pPr marL="0" indent="0">
              <a:buNone/>
            </a:pPr>
            <a:r>
              <a:rPr lang="nl-NL" dirty="0"/>
              <a:t>•	Maak seker dat die ontvanger die boodskap verstaan</a:t>
            </a:r>
          </a:p>
          <a:p>
            <a:pPr marL="0" indent="0">
              <a:buNone/>
            </a:pPr>
            <a:r>
              <a:rPr lang="nl-NL" dirty="0"/>
              <a:t>•	Som op deur weer deur die belangrikste punte te gaan – as dit 	‘n mondelingse aanbieding is kan die opsomming in geskrewe 	formaat uitgegee word</a:t>
            </a:r>
          </a:p>
          <a:p>
            <a:pPr marL="0" indent="0">
              <a:buNone/>
            </a:pPr>
            <a:r>
              <a:rPr lang="nl-NL" dirty="0"/>
              <a:t>•	Konsentreer – dink goed en berei goed voor, probeer om nie 	foute te maak nie</a:t>
            </a:r>
          </a:p>
          <a:p>
            <a:pPr marL="0" indent="0">
              <a:buNone/>
            </a:pPr>
            <a:r>
              <a:rPr lang="nl-NL" dirty="0"/>
              <a:t>•	Moedig die ontvangers aan om vrae te vra</a:t>
            </a:r>
          </a:p>
          <a:p>
            <a:pPr marL="0" indent="0">
              <a:buNone/>
            </a:pPr>
            <a:r>
              <a:rPr lang="nl-NL" dirty="0"/>
              <a:t>•	Gebruik positiewe, liewer as negatiewe stellings</a:t>
            </a:r>
          </a:p>
          <a:p>
            <a:pPr marL="0" indent="0">
              <a:buNone/>
            </a:pPr>
            <a:endParaRPr lang="en-ZA" dirty="0"/>
          </a:p>
        </p:txBody>
      </p:sp>
    </p:spTree>
    <p:extLst>
      <p:ext uri="{BB962C8B-B14F-4D97-AF65-F5344CB8AC3E}">
        <p14:creationId xmlns:p14="http://schemas.microsoft.com/office/powerpoint/2010/main" val="395523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p:cNvSpPr>
            <a:spLocks noGrp="1"/>
          </p:cNvSpPr>
          <p:nvPr>
            <p:ph sz="quarter" idx="1"/>
          </p:nvPr>
        </p:nvSpPr>
        <p:spPr/>
        <p:txBody>
          <a:bodyPr>
            <a:normAutofit/>
          </a:bodyPr>
          <a:lstStyle/>
          <a:p>
            <a:r>
              <a:rPr lang="af-ZA" dirty="0"/>
              <a:t>Besigheidskommunikeerders moet sekere lewenshoudings en vaardighede ontwikkel want hulle sal help om mense te motiveer om die inligting wat hulle ontvang te implimenteer in die besigheids-omgewing. </a:t>
            </a:r>
          </a:p>
          <a:p>
            <a:endParaRPr lang="af-ZA" dirty="0"/>
          </a:p>
          <a:p>
            <a:r>
              <a:rPr lang="af-ZA" dirty="0"/>
              <a:t>Alhoewel elke besigheidkommunikeerder ‘n unieke styl behoort te hê en dit ook moet ontwikkel, moet hy/sy hierdie lewenshoudings en vaardighede kombineer om ‘n unieke kommunikasiestyl te ontwikkel waarmee hy/sy met amper elke groep kan kommunikeer.</a:t>
            </a:r>
            <a:endParaRPr lang="en-ZA" dirty="0"/>
          </a:p>
          <a:p>
            <a:pPr marL="0" indent="0">
              <a:buNone/>
            </a:pPr>
            <a:endParaRPr lang="en-ZA" dirty="0"/>
          </a:p>
        </p:txBody>
      </p:sp>
    </p:spTree>
    <p:extLst>
      <p:ext uri="{BB962C8B-B14F-4D97-AF65-F5344CB8AC3E}">
        <p14:creationId xmlns:p14="http://schemas.microsoft.com/office/powerpoint/2010/main" val="195046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p:cNvSpPr>
            <a:spLocks noGrp="1"/>
          </p:cNvSpPr>
          <p:nvPr>
            <p:ph sz="quarter" idx="1"/>
          </p:nvPr>
        </p:nvSpPr>
        <p:spPr/>
        <p:txBody>
          <a:bodyPr>
            <a:normAutofit/>
          </a:bodyPr>
          <a:lstStyle/>
          <a:p>
            <a:r>
              <a:rPr lang="af-ZA" dirty="0"/>
              <a:t>Die basis vir hierdie kommunikasiestyl is selfvertroue – om jouself goed genoeg te ken, en genoeg van jouself te hou om vertroue te hê in jou ingebore en aangeleerde vaardighede.</a:t>
            </a:r>
          </a:p>
          <a:p>
            <a:endParaRPr lang="af-ZA" dirty="0"/>
          </a:p>
          <a:p>
            <a:r>
              <a:rPr lang="af-ZA" dirty="0"/>
              <a:t>Daar kom ‘n stadium wanneer ‘n besigheidskommunikeerder so vaardig raak met sekere lewenshoudings en vaardighede dat hy/sy nie eers meer bewus is dat die vaardighede gebruik word nie.</a:t>
            </a:r>
            <a:endParaRPr lang="en-ZA" dirty="0"/>
          </a:p>
          <a:p>
            <a:pPr marL="0" indent="0">
              <a:buNone/>
            </a:pPr>
            <a:endParaRPr lang="en-ZA" dirty="0"/>
          </a:p>
        </p:txBody>
      </p:sp>
    </p:spTree>
    <p:extLst>
      <p:ext uri="{BB962C8B-B14F-4D97-AF65-F5344CB8AC3E}">
        <p14:creationId xmlns:p14="http://schemas.microsoft.com/office/powerpoint/2010/main" val="254114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a:xfrm>
            <a:off x="467544" y="1413295"/>
            <a:ext cx="8219256" cy="5122415"/>
          </a:xfrm>
        </p:spPr>
        <p:txBody>
          <a:bodyPr>
            <a:normAutofit fontScale="85000" lnSpcReduction="20000"/>
          </a:bodyPr>
          <a:lstStyle/>
          <a:p>
            <a:pPr marL="0" indent="0">
              <a:buNone/>
            </a:pPr>
            <a:r>
              <a:rPr lang="af-ZA" b="1" dirty="0"/>
              <a:t>Vaardigheide om Goeie Verhoudinge te Handhaaf</a:t>
            </a:r>
            <a:endParaRPr lang="en-ZA" b="1" dirty="0"/>
          </a:p>
          <a:p>
            <a:pPr marL="0" indent="0">
              <a:buNone/>
            </a:pPr>
            <a:endParaRPr lang="en-ZA" dirty="0"/>
          </a:p>
          <a:p>
            <a:pPr marL="0" indent="0">
              <a:buNone/>
            </a:pPr>
            <a:r>
              <a:rPr lang="af-ZA" b="1" dirty="0"/>
              <a:t>Dit is van uiterste belang in besigheidskommunikasie om uitstekende werksverhoudings te vestig en in stand te hou. Charoux beskou die volgende as aspekte wat elke goeie besigheidskommunikeerder moet kan bemeester:</a:t>
            </a:r>
          </a:p>
          <a:p>
            <a:pPr marL="0" indent="0">
              <a:buNone/>
            </a:pPr>
            <a:endParaRPr lang="en-ZA" b="1" dirty="0"/>
          </a:p>
          <a:p>
            <a:pPr lvl="0" fontAlgn="base"/>
            <a:r>
              <a:rPr lang="af-ZA" dirty="0">
                <a:effectLst>
                  <a:outerShdw sx="0" sy="0">
                    <a:srgbClr val="000000"/>
                  </a:outerShdw>
                </a:effectLst>
              </a:rPr>
              <a:t>Die vermoë om ander mense se gedrag te verstaan en korrek te interpreteer</a:t>
            </a:r>
            <a:endParaRPr lang="en-ZA" dirty="0">
              <a:effectLst>
                <a:outerShdw sx="0" sy="0">
                  <a:srgbClr val="000000"/>
                </a:outerShdw>
              </a:effectLst>
            </a:endParaRPr>
          </a:p>
          <a:p>
            <a:pPr lvl="0" fontAlgn="base"/>
            <a:r>
              <a:rPr lang="af-ZA" dirty="0">
                <a:effectLst>
                  <a:outerShdw sx="0" sy="0">
                    <a:srgbClr val="000000"/>
                  </a:outerShdw>
                </a:effectLst>
              </a:rPr>
              <a:t>Die vermoë om goeie indrukke te skep en te handhaaf – hoe om ‘n goeie indruk op ander te maak / myself met vaardigheid uit te druk en aan te bied</a:t>
            </a:r>
            <a:endParaRPr lang="en-ZA" dirty="0">
              <a:effectLst>
                <a:outerShdw sx="0" sy="0">
                  <a:srgbClr val="000000"/>
                </a:outerShdw>
              </a:effectLst>
            </a:endParaRPr>
          </a:p>
          <a:p>
            <a:pPr lvl="0" fontAlgn="base"/>
            <a:r>
              <a:rPr lang="af-ZA" dirty="0">
                <a:effectLst>
                  <a:outerShdw sx="0" sy="0">
                    <a:srgbClr val="000000"/>
                  </a:outerShdw>
                </a:effectLst>
              </a:rPr>
              <a:t>Die vermoë om te kommunikeer – om die boodskap goed oor te dra</a:t>
            </a:r>
            <a:endParaRPr lang="en-ZA" dirty="0">
              <a:effectLst>
                <a:outerShdw sx="0" sy="0">
                  <a:srgbClr val="000000"/>
                </a:outerShdw>
              </a:effectLst>
            </a:endParaRPr>
          </a:p>
          <a:p>
            <a:pPr lvl="0" fontAlgn="base"/>
            <a:r>
              <a:rPr lang="af-ZA" dirty="0">
                <a:effectLst>
                  <a:outerShdw sx="0" sy="0">
                    <a:srgbClr val="000000"/>
                  </a:outerShdw>
                </a:effectLst>
              </a:rPr>
              <a:t>Die vermoë om ander te oortuig – om hulle lewenshoudings, gedrag, opinies en oortuigings te beïnvloed</a:t>
            </a:r>
            <a:endParaRPr lang="en-ZA" dirty="0">
              <a:effectLst>
                <a:outerShdw sx="0" sy="0">
                  <a:srgbClr val="000000"/>
                </a:outerShdw>
              </a:effectLst>
            </a:endParaRPr>
          </a:p>
          <a:p>
            <a:pPr lvl="0" fontAlgn="base"/>
            <a:r>
              <a:rPr lang="af-ZA" dirty="0">
                <a:effectLst>
                  <a:outerShdw sx="0" sy="0">
                    <a:srgbClr val="000000"/>
                  </a:outerShdw>
                </a:effectLst>
              </a:rPr>
              <a:t>Die vermoë om mag te gebruik – om te weet hoe en wanneer om instruksies te gee, en ook om te weet wanneer om “nee” te sê</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483168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p:cNvSpPr>
            <a:spLocks noGrp="1"/>
          </p:cNvSpPr>
          <p:nvPr>
            <p:ph sz="quarter" idx="1"/>
          </p:nvPr>
        </p:nvSpPr>
        <p:spPr>
          <a:xfrm>
            <a:off x="467544" y="1413295"/>
            <a:ext cx="8219256" cy="5122415"/>
          </a:xfrm>
        </p:spPr>
        <p:txBody>
          <a:bodyPr>
            <a:normAutofit/>
          </a:bodyPr>
          <a:lstStyle/>
          <a:p>
            <a:r>
              <a:rPr lang="af-ZA" dirty="0"/>
              <a:t>Dit is belangrik om te verstaan dat jy slegs effektief in besigheid kan kommunikeer wanneer jy instaat is om hierdie vyf sleutelbeginsels van interpersoonlike verhoudingbestuur te balanseer.</a:t>
            </a:r>
            <a:endParaRPr lang="en-ZA" dirty="0"/>
          </a:p>
          <a:p>
            <a:pPr marL="0" indent="0">
              <a:buNone/>
            </a:pPr>
            <a:endParaRPr lang="en-ZA" dirty="0"/>
          </a:p>
        </p:txBody>
      </p:sp>
    </p:spTree>
    <p:extLst>
      <p:ext uri="{BB962C8B-B14F-4D97-AF65-F5344CB8AC3E}">
        <p14:creationId xmlns:p14="http://schemas.microsoft.com/office/powerpoint/2010/main" val="2909181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a:xfrm>
            <a:off x="467544" y="1413295"/>
            <a:ext cx="8219256" cy="5122415"/>
          </a:xfrm>
        </p:spPr>
        <p:txBody>
          <a:bodyPr>
            <a:normAutofit fontScale="92500" lnSpcReduction="20000"/>
          </a:bodyPr>
          <a:lstStyle/>
          <a:p>
            <a:pPr marL="0" indent="0">
              <a:buNone/>
            </a:pPr>
            <a:r>
              <a:rPr lang="af-ZA" b="1" u="sng" dirty="0"/>
              <a:t>Luistervaardighede</a:t>
            </a:r>
            <a:endParaRPr lang="en-ZA" b="1" u="sng" dirty="0"/>
          </a:p>
          <a:p>
            <a:pPr marL="0" indent="0">
              <a:buNone/>
            </a:pPr>
            <a:endParaRPr lang="en-ZA" dirty="0"/>
          </a:p>
          <a:p>
            <a:r>
              <a:rPr lang="af-ZA" dirty="0"/>
              <a:t>Egte kommunikasie geskied wanneer jy luister met begrip – om regtig die ander persoon se standpunt te probeer verstaan, en ook te probeer verstaan hoe hy/sy voel</a:t>
            </a:r>
            <a:endParaRPr lang="en-ZA" dirty="0"/>
          </a:p>
          <a:p>
            <a:pPr marL="0" indent="0">
              <a:buNone/>
            </a:pPr>
            <a:endParaRPr lang="en-ZA" dirty="0"/>
          </a:p>
          <a:p>
            <a:r>
              <a:rPr lang="af-ZA" dirty="0"/>
              <a:t>Onthou, om te luister is nie dieselfde as om te hoor nie. Hoor beteken jy gebruik jou ore om die klank van iets te hoor. Om regtig te luister beteken om te verstaan wat die ander persoon bedoel.</a:t>
            </a:r>
            <a:endParaRPr lang="en-ZA" dirty="0"/>
          </a:p>
          <a:p>
            <a:pPr marL="0" indent="0">
              <a:buNone/>
            </a:pPr>
            <a:endParaRPr lang="en-ZA" dirty="0"/>
          </a:p>
          <a:p>
            <a:r>
              <a:rPr lang="af-ZA" dirty="0"/>
              <a:t>Wanneer jy jou luistervaardighede oefen verbeter jy ook jou praat-vaardighede. Wanneer jy luister om te hoor wanneer mense dit wat jy sê misverstaan sal jy maniere vind om duideliker te kommunikeer. Die frustrasie om misverstaan te word sal verdwyn as jy minder aanneem wat die ander persoon hoor, en meer seker maak wat die persoon in werklikheid gehoor het deur met die ander persoon te bevestig.</a:t>
            </a:r>
            <a:endParaRPr lang="en-ZA" dirty="0"/>
          </a:p>
          <a:p>
            <a:pPr marL="0" indent="0">
              <a:buNone/>
            </a:pPr>
            <a:endParaRPr lang="en-ZA" dirty="0"/>
          </a:p>
        </p:txBody>
      </p:sp>
    </p:spTree>
    <p:extLst>
      <p:ext uri="{BB962C8B-B14F-4D97-AF65-F5344CB8AC3E}">
        <p14:creationId xmlns:p14="http://schemas.microsoft.com/office/powerpoint/2010/main" val="3159621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p:cNvSpPr>
            <a:spLocks noGrp="1"/>
          </p:cNvSpPr>
          <p:nvPr>
            <p:ph sz="quarter" idx="1"/>
          </p:nvPr>
        </p:nvSpPr>
        <p:spPr>
          <a:xfrm>
            <a:off x="467544" y="1413295"/>
            <a:ext cx="8219256" cy="5122415"/>
          </a:xfrm>
        </p:spPr>
        <p:txBody>
          <a:bodyPr>
            <a:normAutofit fontScale="92500" lnSpcReduction="10000"/>
          </a:bodyPr>
          <a:lstStyle/>
          <a:p>
            <a:pPr marL="0" indent="0">
              <a:buNone/>
            </a:pPr>
            <a:r>
              <a:rPr lang="nl-NL" b="1" u="sng" dirty="0"/>
              <a:t>Reaktiewe Luister</a:t>
            </a:r>
          </a:p>
          <a:p>
            <a:pPr marL="0" indent="0">
              <a:buNone/>
            </a:pPr>
            <a:endParaRPr lang="nl-NL" dirty="0"/>
          </a:p>
          <a:p>
            <a:pPr marL="0" indent="0">
              <a:buNone/>
            </a:pPr>
            <a:r>
              <a:rPr lang="nl-NL" dirty="0"/>
              <a:t>Om ‘n effektiewe luisteraar te wees moet jy reageer met verbale en nie-verbale tekens wat die spreker laat besef dat jy luister en verstaan. Hierdie reaksies word terugvoer genoem.</a:t>
            </a:r>
          </a:p>
          <a:p>
            <a:pPr marL="0" indent="0">
              <a:buNone/>
            </a:pPr>
            <a:endParaRPr lang="nl-NL" dirty="0"/>
          </a:p>
          <a:p>
            <a:pPr marL="0" indent="0">
              <a:buNone/>
            </a:pPr>
            <a:r>
              <a:rPr lang="nl-NL" b="1" u="sng" dirty="0"/>
              <a:t>Luister-Hindernisse</a:t>
            </a:r>
          </a:p>
          <a:p>
            <a:pPr marL="0" indent="0">
              <a:buNone/>
            </a:pPr>
            <a:endParaRPr lang="nl-NL" dirty="0"/>
          </a:p>
          <a:p>
            <a:pPr marL="0" indent="0">
              <a:buNone/>
            </a:pPr>
            <a:r>
              <a:rPr lang="nl-NL" dirty="0"/>
              <a:t>Daar is baie aspekte wat mense kan verhinder om effektief met mekaar te kommunikeer. Sommige van hierdie hindernisse is duidelik en kan maklik vermy of uit die weg geruim word, maar ander hindernisse is nie altyd so maklik om raak te sien nie. Sulke hindernisse is ook dikwels die moeilikste om op te los, want die meeste mense dink nie daaraan of verstaan dit nie.</a:t>
            </a:r>
          </a:p>
          <a:p>
            <a:pPr marL="0" indent="0">
              <a:buNone/>
            </a:pPr>
            <a:endParaRPr lang="en-ZA" dirty="0"/>
          </a:p>
        </p:txBody>
      </p:sp>
    </p:spTree>
    <p:extLst>
      <p:ext uri="{BB962C8B-B14F-4D97-AF65-F5344CB8AC3E}">
        <p14:creationId xmlns:p14="http://schemas.microsoft.com/office/powerpoint/2010/main" val="2791643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a:xfrm>
            <a:off x="467544" y="1413295"/>
            <a:ext cx="8219256" cy="5122415"/>
          </a:xfrm>
        </p:spPr>
        <p:txBody>
          <a:bodyPr>
            <a:normAutofit/>
          </a:bodyPr>
          <a:lstStyle/>
          <a:p>
            <a:pPr marL="0" indent="0">
              <a:buNone/>
            </a:pPr>
            <a:r>
              <a:rPr lang="af-ZA" b="1" dirty="0"/>
              <a:t>Om regtig te luister neem tyd – jy moet tyd spandeer om regtig te luister. Die volgende kan gesien word as hindernisse teen effektiewe luister:</a:t>
            </a:r>
          </a:p>
          <a:p>
            <a:pPr marL="0" indent="0">
              <a:buNone/>
            </a:pPr>
            <a:endParaRPr lang="en-ZA" b="1" dirty="0"/>
          </a:p>
          <a:p>
            <a:pPr lvl="0" fontAlgn="base"/>
            <a:r>
              <a:rPr lang="af-ZA" dirty="0">
                <a:effectLst>
                  <a:outerShdw sx="0" sy="0">
                    <a:srgbClr val="000000"/>
                  </a:outerShdw>
                </a:effectLst>
              </a:rPr>
              <a:t>Bekommernis, vrees, woede, hartseer en depressie</a:t>
            </a:r>
            <a:endParaRPr lang="en-ZA" dirty="0">
              <a:effectLst>
                <a:outerShdw sx="0" sy="0">
                  <a:srgbClr val="000000"/>
                </a:outerShdw>
              </a:effectLst>
            </a:endParaRPr>
          </a:p>
          <a:p>
            <a:pPr lvl="0" fontAlgn="base"/>
            <a:r>
              <a:rPr lang="af-ZA" dirty="0">
                <a:effectLst>
                  <a:outerShdw sx="0" sy="0">
                    <a:srgbClr val="000000"/>
                  </a:outerShdw>
                </a:effectLst>
              </a:rPr>
              <a:t>Jy glo dinge oor die ander persoon wat waarskynlik nie waar is nie (vooroordeel)</a:t>
            </a:r>
            <a:endParaRPr lang="en-ZA" dirty="0">
              <a:effectLst>
                <a:outerShdw sx="0" sy="0">
                  <a:srgbClr val="000000"/>
                </a:outerShdw>
              </a:effectLst>
            </a:endParaRPr>
          </a:p>
          <a:p>
            <a:pPr lvl="0" fontAlgn="base"/>
            <a:r>
              <a:rPr lang="af-ZA" dirty="0">
                <a:effectLst>
                  <a:outerShdw sx="0" sy="0">
                    <a:srgbClr val="000000"/>
                  </a:outerShdw>
                </a:effectLst>
              </a:rPr>
              <a:t>Jy verstaan nie regtig die ander persoon se taal nie</a:t>
            </a:r>
            <a:endParaRPr lang="en-ZA" dirty="0">
              <a:effectLst>
                <a:outerShdw sx="0" sy="0">
                  <a:srgbClr val="000000"/>
                </a:outerShdw>
              </a:effectLst>
            </a:endParaRPr>
          </a:p>
          <a:p>
            <a:pPr lvl="0" fontAlgn="base"/>
            <a:r>
              <a:rPr lang="af-ZA" dirty="0">
                <a:effectLst>
                  <a:outerShdw sx="0" sy="0">
                    <a:srgbClr val="000000"/>
                  </a:outerShdw>
                </a:effectLst>
              </a:rPr>
              <a:t>Geraas, of iemand wat te veel praat</a:t>
            </a:r>
            <a:endParaRPr lang="en-ZA" dirty="0">
              <a:effectLst>
                <a:outerShdw sx="0" sy="0">
                  <a:srgbClr val="000000"/>
                </a:outerShdw>
              </a:effectLst>
            </a:endParaRPr>
          </a:p>
          <a:p>
            <a:pPr lvl="0" fontAlgn="base"/>
            <a:r>
              <a:rPr lang="af-ZA" dirty="0">
                <a:effectLst>
                  <a:outerShdw sx="0" sy="0">
                    <a:srgbClr val="000000"/>
                  </a:outerShdw>
                </a:effectLst>
              </a:rPr>
              <a:t>Jy dink aan ander dinge, is verveeld of sukkel om vir lang tye te konsentreer</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85927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a:xfrm>
            <a:off x="467544" y="1413295"/>
            <a:ext cx="8219256" cy="5122415"/>
          </a:xfrm>
        </p:spPr>
        <p:txBody>
          <a:bodyPr>
            <a:normAutofit/>
          </a:bodyPr>
          <a:lstStyle/>
          <a:p>
            <a:pPr marL="0" indent="0">
              <a:buNone/>
            </a:pPr>
            <a:r>
              <a:rPr lang="af-ZA" b="1" u="sng" dirty="0"/>
              <a:t>Luisterwenke</a:t>
            </a:r>
            <a:endParaRPr lang="en-ZA" b="1" u="sng" dirty="0"/>
          </a:p>
          <a:p>
            <a:pPr marL="0" indent="0">
              <a:buNone/>
            </a:pPr>
            <a:r>
              <a:rPr lang="af-ZA" dirty="0"/>
              <a:t> </a:t>
            </a:r>
            <a:endParaRPr lang="en-ZA" dirty="0"/>
          </a:p>
          <a:p>
            <a:r>
              <a:rPr lang="af-ZA" dirty="0"/>
              <a:t>Raak ontslae van enigiets wat jou konsentrasie kan verbreek, soos agtergrond-aktiwiteite en geraas. Probeer ook om nie te fokus op die spreker se aksent of snaakse praatgewoontes wat jou aandag aflei nie. Laastens, moenie dat jou gedagtes of gevoelens jou aandag aflei nie.</a:t>
            </a:r>
            <a:endParaRPr lang="en-ZA" dirty="0"/>
          </a:p>
          <a:p>
            <a:pPr marL="0" indent="0">
              <a:buNone/>
            </a:pPr>
            <a:endParaRPr lang="en-ZA" dirty="0"/>
          </a:p>
          <a:p>
            <a:r>
              <a:rPr lang="af-ZA" dirty="0"/>
              <a:t>Wanneer jy vir ‘n lang tyd moet luister, fokus en onthou sleutelwoorde en belangrike punte.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90797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a:xfrm>
            <a:off x="467544" y="1413295"/>
            <a:ext cx="8219256" cy="5122415"/>
          </a:xfrm>
        </p:spPr>
        <p:txBody>
          <a:bodyPr>
            <a:normAutofit/>
          </a:bodyPr>
          <a:lstStyle/>
          <a:p>
            <a:pPr marL="0" indent="0">
              <a:buNone/>
            </a:pPr>
            <a:r>
              <a:rPr lang="af-ZA" b="1" u="sng" dirty="0"/>
              <a:t>Aktiewe Luister</a:t>
            </a:r>
            <a:endParaRPr lang="en-ZA" b="1" u="sng" dirty="0"/>
          </a:p>
          <a:p>
            <a:pPr marL="0" indent="0">
              <a:buNone/>
            </a:pPr>
            <a:endParaRPr lang="en-ZA" dirty="0"/>
          </a:p>
          <a:p>
            <a:pPr lvl="0" fontAlgn="base"/>
            <a:r>
              <a:rPr lang="af-ZA" b="1" dirty="0">
                <a:effectLst>
                  <a:outerShdw sx="0" sy="0">
                    <a:srgbClr val="000000"/>
                  </a:outerShdw>
                </a:effectLst>
              </a:rPr>
              <a:t>Luister na die inhoud: </a:t>
            </a:r>
            <a:r>
              <a:rPr lang="af-ZA" dirty="0">
                <a:effectLst>
                  <a:outerShdw sx="0" sy="0">
                    <a:srgbClr val="000000"/>
                  </a:outerShdw>
                </a:effectLst>
              </a:rPr>
              <a:t>Luister na die feite en idees</a:t>
            </a:r>
          </a:p>
          <a:p>
            <a:pPr marL="0" lvl="0" indent="0" fontAlgn="base">
              <a:buNone/>
            </a:pPr>
            <a:endParaRPr lang="en-ZA" dirty="0">
              <a:effectLst>
                <a:outerShdw sx="0" sy="0">
                  <a:srgbClr val="000000"/>
                </a:outerShdw>
              </a:effectLst>
            </a:endParaRPr>
          </a:p>
          <a:p>
            <a:pPr lvl="0" fontAlgn="base"/>
            <a:r>
              <a:rPr lang="af-ZA" b="1" dirty="0">
                <a:effectLst>
                  <a:outerShdw sx="0" sy="0">
                    <a:srgbClr val="000000"/>
                  </a:outerShdw>
                </a:effectLst>
              </a:rPr>
              <a:t>Luister na die spreker se bedoelings:</a:t>
            </a:r>
            <a:r>
              <a:rPr lang="af-ZA" dirty="0">
                <a:effectLst>
                  <a:outerShdw sx="0" sy="0">
                    <a:srgbClr val="000000"/>
                  </a:outerShdw>
                </a:effectLst>
              </a:rPr>
              <a:t> Identifiseer wat hy/sy eintlik bedoel maar nie sê nie</a:t>
            </a:r>
          </a:p>
          <a:p>
            <a:pPr marL="0" lvl="0" indent="0" fontAlgn="base">
              <a:buNone/>
            </a:pPr>
            <a:endParaRPr lang="en-ZA" dirty="0">
              <a:effectLst>
                <a:outerShdw sx="0" sy="0">
                  <a:srgbClr val="000000"/>
                </a:outerShdw>
              </a:effectLst>
            </a:endParaRPr>
          </a:p>
          <a:p>
            <a:pPr lvl="0" fontAlgn="base"/>
            <a:r>
              <a:rPr lang="af-ZA" b="1" dirty="0">
                <a:effectLst>
                  <a:outerShdw sx="0" sy="0">
                    <a:srgbClr val="000000"/>
                  </a:outerShdw>
                </a:effectLst>
              </a:rPr>
              <a:t>Luister met empatie:</a:t>
            </a:r>
            <a:r>
              <a:rPr lang="af-ZA" dirty="0">
                <a:effectLst>
                  <a:outerShdw sx="0" sy="0">
                    <a:srgbClr val="000000"/>
                  </a:outerShdw>
                </a:effectLst>
              </a:rPr>
              <a:t> Hou in gedagte dat die spreker passievol mag voel, of emosioneel bettrokke is by dit wat hy/sy sê. As jou reaksie negatief is kan jy die spreker ontmoedig om regtig te sê wat hy/sy met jou wou deel.</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690853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a:xfrm>
            <a:off x="467544" y="1413295"/>
            <a:ext cx="8219256" cy="5122415"/>
          </a:xfrm>
        </p:spPr>
        <p:txBody>
          <a:bodyPr>
            <a:normAutofit/>
          </a:bodyPr>
          <a:lstStyle/>
          <a:p>
            <a:pPr marL="0" indent="0">
              <a:buNone/>
            </a:pPr>
            <a:r>
              <a:rPr lang="af-ZA" b="1" dirty="0"/>
              <a:t>n Negatiewe reasie kan enige van die volgende wees:</a:t>
            </a:r>
          </a:p>
          <a:p>
            <a:pPr marL="0" indent="0">
              <a:buNone/>
            </a:pPr>
            <a:endParaRPr lang="en-ZA" b="1" dirty="0"/>
          </a:p>
          <a:p>
            <a:pPr lvl="0" fontAlgn="base"/>
            <a:r>
              <a:rPr lang="af-ZA" dirty="0">
                <a:effectLst>
                  <a:outerShdw sx="0" sy="0">
                    <a:srgbClr val="000000"/>
                  </a:outerShdw>
                </a:effectLst>
              </a:rPr>
              <a:t>Wys vooroordeel deur jou eie opinie te probeer afdwing</a:t>
            </a:r>
            <a:endParaRPr lang="en-ZA" dirty="0">
              <a:effectLst>
                <a:outerShdw sx="0" sy="0">
                  <a:srgbClr val="000000"/>
                </a:outerShdw>
              </a:effectLst>
            </a:endParaRPr>
          </a:p>
          <a:p>
            <a:pPr lvl="0" fontAlgn="base"/>
            <a:r>
              <a:rPr lang="af-ZA" dirty="0">
                <a:effectLst>
                  <a:outerShdw sx="0" sy="0">
                    <a:srgbClr val="000000"/>
                  </a:outerShdw>
                </a:effectLst>
              </a:rPr>
              <a:t>Val die spreker in die rede</a:t>
            </a:r>
            <a:endParaRPr lang="en-ZA" dirty="0">
              <a:effectLst>
                <a:outerShdw sx="0" sy="0">
                  <a:srgbClr val="000000"/>
                </a:outerShdw>
              </a:effectLst>
            </a:endParaRPr>
          </a:p>
          <a:p>
            <a:pPr lvl="0" fontAlgn="base"/>
            <a:r>
              <a:rPr lang="af-ZA" dirty="0">
                <a:effectLst>
                  <a:outerShdw sx="0" sy="0">
                    <a:srgbClr val="000000"/>
                  </a:outerShdw>
                </a:effectLst>
              </a:rPr>
              <a:t>Verneder die spreker</a:t>
            </a:r>
            <a:endParaRPr lang="en-ZA" dirty="0">
              <a:effectLst>
                <a:outerShdw sx="0" sy="0">
                  <a:srgbClr val="000000"/>
                </a:outerShdw>
              </a:effectLst>
            </a:endParaRPr>
          </a:p>
          <a:p>
            <a:pPr lvl="0" fontAlgn="base"/>
            <a:r>
              <a:rPr lang="af-ZA" dirty="0">
                <a:effectLst>
                  <a:outerShdw sx="0" sy="0">
                    <a:srgbClr val="000000"/>
                  </a:outerShdw>
                </a:effectLst>
              </a:rPr>
              <a:t>Vloek of gebruik gekruide taal</a:t>
            </a:r>
            <a:endParaRPr lang="en-ZA" dirty="0">
              <a:effectLst>
                <a:outerShdw sx="0" sy="0">
                  <a:srgbClr val="000000"/>
                </a:outerShdw>
              </a:effectLst>
            </a:endParaRPr>
          </a:p>
          <a:p>
            <a:pPr lvl="0" fontAlgn="base"/>
            <a:r>
              <a:rPr lang="af-ZA" dirty="0">
                <a:effectLst>
                  <a:outerShdw sx="0" sy="0">
                    <a:srgbClr val="000000"/>
                  </a:outerShdw>
                </a:effectLst>
              </a:rPr>
              <a:t>Praat op ‘n aggressiewe of kwaai manier</a:t>
            </a:r>
            <a:endParaRPr lang="en-ZA" dirty="0">
              <a:effectLst>
                <a:outerShdw sx="0" sy="0">
                  <a:srgbClr val="000000"/>
                </a:outerShdw>
              </a:effectLst>
            </a:endParaRPr>
          </a:p>
          <a:p>
            <a:pPr lvl="0" fontAlgn="base"/>
            <a:r>
              <a:rPr lang="af-ZA" dirty="0">
                <a:effectLst>
                  <a:outerShdw sx="0" sy="0">
                    <a:srgbClr val="000000"/>
                  </a:outerShdw>
                </a:effectLst>
              </a:rPr>
              <a:t>Sarkasme</a:t>
            </a:r>
            <a:endParaRPr lang="en-ZA" dirty="0">
              <a:effectLst>
                <a:outerShdw sx="0" sy="0">
                  <a:srgbClr val="000000"/>
                </a:outerShdw>
              </a:effectLst>
            </a:endParaRPr>
          </a:p>
          <a:p>
            <a:pPr lvl="0" fontAlgn="base"/>
            <a:r>
              <a:rPr lang="af-ZA" dirty="0">
                <a:effectLst>
                  <a:outerShdw sx="0" sy="0">
                    <a:srgbClr val="000000"/>
                  </a:outerShdw>
                </a:effectLst>
              </a:rPr>
              <a:t>Maak aanmerkings wat nie sin maak nie</a:t>
            </a:r>
            <a:endParaRPr lang="en-ZA" dirty="0">
              <a:effectLst>
                <a:outerShdw sx="0" sy="0">
                  <a:srgbClr val="000000"/>
                </a:outerShdw>
              </a:effectLst>
            </a:endParaRPr>
          </a:p>
          <a:p>
            <a:pPr lvl="0" fontAlgn="base"/>
            <a:r>
              <a:rPr lang="af-ZA" dirty="0">
                <a:effectLst>
                  <a:outerShdw sx="0" sy="0">
                    <a:srgbClr val="000000"/>
                  </a:outerShdw>
                </a:effectLst>
              </a:rPr>
              <a:t>Maak beledigende aanmerkings – dinge wat die ander persoon mag verneder</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93711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a:xfrm>
            <a:off x="467544" y="1413295"/>
            <a:ext cx="8219256" cy="5122415"/>
          </a:xfrm>
        </p:spPr>
        <p:txBody>
          <a:bodyPr>
            <a:normAutofit lnSpcReduction="10000"/>
          </a:bodyPr>
          <a:lstStyle/>
          <a:p>
            <a:pPr marL="0" indent="0">
              <a:buNone/>
            </a:pPr>
            <a:r>
              <a:rPr lang="af-ZA" b="1" dirty="0"/>
              <a:t>Taalkennis en Begrip</a:t>
            </a:r>
            <a:endParaRPr lang="en-ZA" b="1" dirty="0"/>
          </a:p>
          <a:p>
            <a:pPr marL="0" indent="0">
              <a:buNone/>
            </a:pPr>
            <a:endParaRPr lang="en-ZA" dirty="0"/>
          </a:p>
          <a:p>
            <a:r>
              <a:rPr lang="af-ZA" dirty="0"/>
              <a:t>Dit is van uiterste belang vir enige besigheidskommunikeerder om seker te maak dat hy/sy die besigheidstaal van die organisasie waar hy/sy werk verstaan en kan gebruik. In Suid-Afrika hierdie taal is gewoonlik Engels. ‘n Gemiddeld van 70% van Suid-Afrikaners wat betrokke is by besigheidskommunikasie se eerste taal is nie Engels nie, en hulle moet seker maak dat hulle hierdie vaardighede op ‘n konstante basis oefen en verbeter. </a:t>
            </a:r>
          </a:p>
          <a:p>
            <a:endParaRPr lang="af-ZA" dirty="0"/>
          </a:p>
          <a:p>
            <a:r>
              <a:rPr lang="af-ZA" dirty="0"/>
              <a:t>Maar dit is ook van belang om ‘n tweede taal te kan gebruik, vandaar die nodigheid vir hierdie kursus.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71332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p:cNvSpPr>
            <a:spLocks noGrp="1"/>
          </p:cNvSpPr>
          <p:nvPr>
            <p:ph sz="quarter" idx="1"/>
          </p:nvPr>
        </p:nvSpPr>
        <p:spPr>
          <a:xfrm>
            <a:off x="467544" y="1413295"/>
            <a:ext cx="8219256" cy="5122415"/>
          </a:xfrm>
        </p:spPr>
        <p:txBody>
          <a:bodyPr>
            <a:normAutofit/>
          </a:bodyPr>
          <a:lstStyle/>
          <a:p>
            <a:pPr marL="0" indent="0">
              <a:buNone/>
            </a:pPr>
            <a:r>
              <a:rPr lang="af-ZA" b="1" dirty="0"/>
              <a:t>Die Vermoë om te Verander</a:t>
            </a:r>
            <a:endParaRPr lang="en-ZA" b="1" dirty="0"/>
          </a:p>
          <a:p>
            <a:pPr marL="0" indent="0">
              <a:buNone/>
            </a:pPr>
            <a:endParaRPr lang="en-ZA" dirty="0"/>
          </a:p>
          <a:p>
            <a:r>
              <a:rPr lang="af-ZA" dirty="0"/>
              <a:t>Vir miljoene jare het die mensdom ontwikkel en verander, en dit sal voortgaan tot in ewigheid.</a:t>
            </a:r>
          </a:p>
          <a:p>
            <a:endParaRPr lang="af-ZA" dirty="0"/>
          </a:p>
          <a:p>
            <a:r>
              <a:rPr lang="af-ZA" dirty="0"/>
              <a:t> Verandering is moeilik. Mense wil nie verander nie, maar verandering is die een ding in die lewe wat altyd sal gebeur.</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038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nl-NL" dirty="0"/>
            </a:br>
            <a:br>
              <a:rPr lang="nl-NL" dirty="0"/>
            </a:br>
            <a:r>
              <a:rPr lang="af-ZA" dirty="0"/>
              <a:t>Lewenshoudings, Oortuiging en Oogmerk van ‘n Besigheids-Kommunikeerder</a:t>
            </a:r>
            <a:br>
              <a:rPr lang="en-ZA" dirty="0"/>
            </a:b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a:xfrm>
            <a:off x="467544" y="1413295"/>
            <a:ext cx="8219256" cy="5122415"/>
          </a:xfrm>
        </p:spPr>
        <p:txBody>
          <a:bodyPr>
            <a:normAutofit fontScale="85000" lnSpcReduction="10000"/>
          </a:bodyPr>
          <a:lstStyle/>
          <a:p>
            <a:pPr marL="0" indent="0">
              <a:buNone/>
            </a:pPr>
            <a:r>
              <a:rPr lang="af-ZA" b="1" dirty="0"/>
              <a:t>Probleemoplossingsvaardighede</a:t>
            </a:r>
            <a:endParaRPr lang="en-ZA" b="1" dirty="0"/>
          </a:p>
          <a:p>
            <a:pPr marL="0" indent="0">
              <a:buNone/>
            </a:pPr>
            <a:r>
              <a:rPr lang="af-ZA" dirty="0"/>
              <a:t> </a:t>
            </a:r>
            <a:endParaRPr lang="en-ZA" dirty="0"/>
          </a:p>
          <a:p>
            <a:r>
              <a:rPr lang="af-ZA" dirty="0"/>
              <a:t>Voordat jy kommunikeer is dit belangrik om te weet wie die teikengehoor (leser) is; om die probleem of doel te definieër; om die probleem of doel te analiseer deur inligting te versamel en te assesseer; om probleem of doelwitte te stel; om seker te maak dat jy alternatiewe planne het; om die beste opsie te kies; dit te implementeer; en om resultate te evalueer.</a:t>
            </a:r>
            <a:endParaRPr lang="en-ZA" dirty="0"/>
          </a:p>
          <a:p>
            <a:pPr marL="0" indent="0">
              <a:buNone/>
            </a:pPr>
            <a:endParaRPr lang="en-ZA" dirty="0"/>
          </a:p>
          <a:p>
            <a:pPr marL="0" indent="0">
              <a:buNone/>
            </a:pPr>
            <a:r>
              <a:rPr lang="af-ZA" b="1" dirty="0"/>
              <a:t>Analitiese Vaardighede</a:t>
            </a:r>
            <a:endParaRPr lang="en-ZA" b="1" dirty="0"/>
          </a:p>
          <a:p>
            <a:pPr marL="0" indent="0">
              <a:buNone/>
            </a:pPr>
            <a:r>
              <a:rPr lang="af-ZA" dirty="0"/>
              <a:t> </a:t>
            </a:r>
            <a:endParaRPr lang="en-ZA" dirty="0"/>
          </a:p>
          <a:p>
            <a:pPr marL="0" indent="0">
              <a:buNone/>
            </a:pPr>
            <a:r>
              <a:rPr lang="af-ZA" b="1" dirty="0"/>
              <a:t>Die vermoë om die volgende te analiseer of ontleed:</a:t>
            </a:r>
            <a:endParaRPr lang="en-ZA" b="1" dirty="0"/>
          </a:p>
          <a:p>
            <a:pPr lvl="0" fontAlgn="base"/>
            <a:r>
              <a:rPr lang="af-ZA" dirty="0">
                <a:effectLst>
                  <a:outerShdw sx="0" sy="0">
                    <a:srgbClr val="000000"/>
                  </a:outerShdw>
                </a:effectLst>
              </a:rPr>
              <a:t>‘n Probleem deur akkurate inligting te versamel en te assesseer</a:t>
            </a:r>
            <a:endParaRPr lang="en-ZA" dirty="0">
              <a:effectLst>
                <a:outerShdw sx="0" sy="0">
                  <a:srgbClr val="000000"/>
                </a:outerShdw>
              </a:effectLst>
            </a:endParaRPr>
          </a:p>
          <a:p>
            <a:pPr lvl="0" fontAlgn="base"/>
            <a:r>
              <a:rPr lang="af-ZA" dirty="0">
                <a:effectLst>
                  <a:outerShdw sx="0" sy="0">
                    <a:srgbClr val="000000"/>
                  </a:outerShdw>
                </a:effectLst>
              </a:rPr>
              <a:t>Enige vorm van verbale kommunikasie, en dan geskikte notas te maak vir toekomstige aksie</a:t>
            </a:r>
            <a:endParaRPr lang="en-ZA" dirty="0">
              <a:effectLst>
                <a:outerShdw sx="0" sy="0">
                  <a:srgbClr val="000000"/>
                </a:outerShdw>
              </a:effectLst>
            </a:endParaRPr>
          </a:p>
          <a:p>
            <a:r>
              <a:rPr lang="af-ZA" dirty="0"/>
              <a:t>Enige vorm van geskrewe kommunikasie, en dan daarvolgens op te tree.</a:t>
            </a:r>
            <a:endParaRPr lang="en-ZA" dirty="0"/>
          </a:p>
          <a:p>
            <a:pPr marL="0" indent="0">
              <a:buNone/>
            </a:pPr>
            <a:endParaRPr lang="en-ZA" dirty="0"/>
          </a:p>
        </p:txBody>
      </p:sp>
    </p:spTree>
    <p:extLst>
      <p:ext uri="{BB962C8B-B14F-4D97-AF65-F5344CB8AC3E}">
        <p14:creationId xmlns:p14="http://schemas.microsoft.com/office/powerpoint/2010/main" val="2099725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2333"/>
          </a:xfrm>
        </p:spPr>
        <p:txBody>
          <a:bodyPr>
            <a:normAutofit fontScale="90000"/>
          </a:bodyPr>
          <a:lstStyle/>
          <a:p>
            <a:pPr algn="ctr"/>
            <a:br>
              <a:rPr lang="af-ZA" dirty="0"/>
            </a:br>
            <a:r>
              <a:rPr lang="af-ZA" dirty="0"/>
              <a:t>Leesstrategieë</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p:cNvSpPr>
            <a:spLocks noGrp="1"/>
          </p:cNvSpPr>
          <p:nvPr>
            <p:ph sz="quarter" idx="1"/>
          </p:nvPr>
        </p:nvSpPr>
        <p:spPr/>
        <p:txBody>
          <a:bodyPr/>
          <a:lstStyle/>
          <a:p>
            <a:pPr marL="0" indent="0">
              <a:buNone/>
            </a:pPr>
            <a:endParaRPr lang="en-ZA" dirty="0"/>
          </a:p>
          <a:p>
            <a:r>
              <a:rPr lang="af-ZA" dirty="0"/>
              <a:t>Wanneer jy ‘n teks bestudeer kan jy sekere leesstrategieë gebruik om jou te help om die teks makliker te verstaan, of om die korrekte inhoud uit die teks te kry. Vir sulke leesstrategieë moet jy vaardigheide en benaderings voor, gedurende en na die leesproses gebruik om die betekenis vas te stel, en die manier waarop jy die teks verstaan te verbeter.</a:t>
            </a:r>
            <a:endParaRPr lang="en-ZA" dirty="0"/>
          </a:p>
          <a:p>
            <a:pPr marL="0" indent="0">
              <a:buNone/>
            </a:pPr>
            <a:endParaRPr lang="en-ZA" dirty="0"/>
          </a:p>
        </p:txBody>
      </p:sp>
    </p:spTree>
    <p:extLst>
      <p:ext uri="{BB962C8B-B14F-4D97-AF65-F5344CB8AC3E}">
        <p14:creationId xmlns:p14="http://schemas.microsoft.com/office/powerpoint/2010/main" val="1457988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2333"/>
          </a:xfrm>
        </p:spPr>
        <p:txBody>
          <a:bodyPr>
            <a:normAutofit fontScale="90000"/>
          </a:bodyPr>
          <a:lstStyle/>
          <a:p>
            <a:pPr algn="ctr"/>
            <a:br>
              <a:rPr lang="af-ZA" dirty="0"/>
            </a:br>
            <a:r>
              <a:rPr lang="af-ZA" dirty="0"/>
              <a:t>Leesstrategieë</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r>
              <a:rPr lang="af-ZA" b="1" dirty="0"/>
              <a:t>Sulke strategieë en voorbeelde van waar hulle gebruik kan word word verduidelik in die table hieronder:</a:t>
            </a:r>
            <a:endParaRPr lang="en-ZA" b="1"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812800" y="1835731"/>
            <a:ext cx="6980464" cy="4714294"/>
          </a:xfrm>
          <a:prstGeom prst="rect">
            <a:avLst/>
          </a:prstGeom>
        </p:spPr>
      </p:pic>
    </p:spTree>
    <p:extLst>
      <p:ext uri="{BB962C8B-B14F-4D97-AF65-F5344CB8AC3E}">
        <p14:creationId xmlns:p14="http://schemas.microsoft.com/office/powerpoint/2010/main" val="603325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2333"/>
          </a:xfrm>
        </p:spPr>
        <p:txBody>
          <a:bodyPr>
            <a:normAutofit fontScale="90000"/>
          </a:bodyPr>
          <a:lstStyle/>
          <a:p>
            <a:pPr algn="ctr"/>
            <a:br>
              <a:rPr lang="af-ZA" dirty="0"/>
            </a:br>
            <a:r>
              <a:rPr lang="af-ZA" dirty="0"/>
              <a:t>Leesstrategieë</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561975" y="986971"/>
            <a:ext cx="8020050" cy="5209041"/>
          </a:xfrm>
          <a:prstGeom prst="rect">
            <a:avLst/>
          </a:prstGeom>
        </p:spPr>
      </p:pic>
    </p:spTree>
    <p:extLst>
      <p:ext uri="{BB962C8B-B14F-4D97-AF65-F5344CB8AC3E}">
        <p14:creationId xmlns:p14="http://schemas.microsoft.com/office/powerpoint/2010/main" val="2070458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2333"/>
          </a:xfrm>
        </p:spPr>
        <p:txBody>
          <a:bodyPr>
            <a:normAutofit fontScale="90000"/>
          </a:bodyPr>
          <a:lstStyle/>
          <a:p>
            <a:pPr algn="ctr"/>
            <a:br>
              <a:rPr lang="af-ZA" dirty="0"/>
            </a:br>
            <a:r>
              <a:rPr lang="af-ZA" dirty="0"/>
              <a:t>Leesstrategieë</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485775" y="1038225"/>
            <a:ext cx="8172450" cy="4781550"/>
          </a:xfrm>
          <a:prstGeom prst="rect">
            <a:avLst/>
          </a:prstGeom>
        </p:spPr>
      </p:pic>
    </p:spTree>
    <p:extLst>
      <p:ext uri="{BB962C8B-B14F-4D97-AF65-F5344CB8AC3E}">
        <p14:creationId xmlns:p14="http://schemas.microsoft.com/office/powerpoint/2010/main" val="43971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2087"/>
            <a:ext cx="8219256" cy="712333"/>
          </a:xfrm>
        </p:spPr>
        <p:txBody>
          <a:bodyPr>
            <a:normAutofit fontScale="90000"/>
          </a:bodyPr>
          <a:lstStyle/>
          <a:p>
            <a:pPr algn="ctr"/>
            <a:br>
              <a:rPr lang="af-ZA" dirty="0"/>
            </a:br>
            <a:br>
              <a:rPr lang="af-ZA" dirty="0"/>
            </a:br>
            <a:br>
              <a:rPr lang="af-ZA" dirty="0"/>
            </a:br>
            <a:br>
              <a:rPr lang="af-ZA" dirty="0"/>
            </a:br>
            <a:r>
              <a:rPr lang="nl-NL" dirty="0"/>
              <a:t>Die Gebruik van Vooroordeel, Stereotipering en ander Ongewenste Praktyke</a:t>
            </a:r>
            <a:br>
              <a:rPr lang="nl-NL"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endParaRPr lang="en-ZA" dirty="0"/>
          </a:p>
          <a:p>
            <a:pPr marL="0" indent="0">
              <a:buNone/>
            </a:pPr>
            <a:endParaRPr lang="en-ZA" dirty="0"/>
          </a:p>
        </p:txBody>
      </p:sp>
      <p:sp>
        <p:nvSpPr>
          <p:cNvPr id="6" name="Rectangle 5"/>
          <p:cNvSpPr/>
          <p:nvPr/>
        </p:nvSpPr>
        <p:spPr>
          <a:xfrm>
            <a:off x="603504" y="2034309"/>
            <a:ext cx="8083296" cy="2862322"/>
          </a:xfrm>
          <a:prstGeom prst="rect">
            <a:avLst/>
          </a:prstGeom>
        </p:spPr>
        <p:txBody>
          <a:bodyPr wrap="square">
            <a:spAutoFit/>
          </a:bodyPr>
          <a:lstStyle/>
          <a:p>
            <a:endParaRPr lang="nl-NL" sz="2400" dirty="0"/>
          </a:p>
          <a:p>
            <a:r>
              <a:rPr lang="nl-NL" sz="2400" b="1" dirty="0"/>
              <a:t>In ‘n land soos Suid-Afrika met sy kulturele verskeidenheid, kan struikelblokke in kommunikasie maklik veroorsaak word deur gebruike wat vir een kultuur heeltemal normaal voorkom, maar ongewens en selfs aanstootlik is vir ‘n ander kultuur. </a:t>
            </a:r>
            <a:endParaRPr lang="nl-NL" b="1" dirty="0"/>
          </a:p>
          <a:p>
            <a:endParaRPr lang="nl-NL" b="1" dirty="0"/>
          </a:p>
          <a:p>
            <a:endParaRPr lang="nl-NL" b="1" dirty="0"/>
          </a:p>
        </p:txBody>
      </p:sp>
    </p:spTree>
    <p:extLst>
      <p:ext uri="{BB962C8B-B14F-4D97-AF65-F5344CB8AC3E}">
        <p14:creationId xmlns:p14="http://schemas.microsoft.com/office/powerpoint/2010/main" val="3858983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586"/>
            <a:ext cx="8219256" cy="712333"/>
          </a:xfrm>
        </p:spPr>
        <p:txBody>
          <a:bodyPr>
            <a:normAutofit fontScale="90000"/>
          </a:bodyPr>
          <a:lstStyle/>
          <a:p>
            <a:pPr algn="ctr"/>
            <a:br>
              <a:rPr lang="af-ZA" dirty="0"/>
            </a:br>
            <a:br>
              <a:rPr lang="af-ZA" dirty="0"/>
            </a:br>
            <a:br>
              <a:rPr lang="af-ZA" dirty="0"/>
            </a:br>
            <a:r>
              <a:rPr lang="nl-NL" dirty="0"/>
              <a:t>Die Gebruik van Vooroordeel, Stereotipering en ander Ongewenste Praktyke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endParaRPr lang="en-ZA" dirty="0"/>
          </a:p>
          <a:p>
            <a:pPr marL="0" indent="0">
              <a:buNone/>
            </a:pPr>
            <a:endParaRPr lang="en-ZA" dirty="0"/>
          </a:p>
        </p:txBody>
      </p:sp>
      <p:sp>
        <p:nvSpPr>
          <p:cNvPr id="6" name="Rectangle 5"/>
          <p:cNvSpPr/>
          <p:nvPr/>
        </p:nvSpPr>
        <p:spPr>
          <a:xfrm>
            <a:off x="312637" y="1598881"/>
            <a:ext cx="8083296" cy="2031325"/>
          </a:xfrm>
          <a:prstGeom prst="rect">
            <a:avLst/>
          </a:prstGeom>
        </p:spPr>
        <p:txBody>
          <a:bodyPr wrap="square">
            <a:spAutoFit/>
          </a:bodyPr>
          <a:lstStyle/>
          <a:p>
            <a:r>
              <a:rPr lang="nl-NL" b="1" dirty="0"/>
              <a:t>Om seker te maak dat geen sulke praktyke in jou kommunikasie voorkom nie, moet die volgende vermy word</a:t>
            </a:r>
            <a:r>
              <a:rPr lang="nl-NL" sz="2400" b="1" dirty="0"/>
              <a:t>:</a:t>
            </a:r>
          </a:p>
          <a:p>
            <a:endParaRPr lang="nl-NL" sz="2400" b="1" dirty="0"/>
          </a:p>
          <a:p>
            <a:r>
              <a:rPr lang="nl-NL" sz="2400" b="1" dirty="0"/>
              <a:t> </a:t>
            </a:r>
          </a:p>
          <a:p>
            <a:endParaRPr lang="nl-NL" b="1" dirty="0"/>
          </a:p>
          <a:p>
            <a:endParaRPr lang="nl-NL" b="1" dirty="0"/>
          </a:p>
        </p:txBody>
      </p:sp>
      <p:pic>
        <p:nvPicPr>
          <p:cNvPr id="5" name="Picture 4"/>
          <p:cNvPicPr>
            <a:picLocks noChangeAspect="1"/>
          </p:cNvPicPr>
          <p:nvPr/>
        </p:nvPicPr>
        <p:blipFill>
          <a:blip r:embed="rId2"/>
          <a:stretch>
            <a:fillRect/>
          </a:stretch>
        </p:blipFill>
        <p:spPr>
          <a:xfrm>
            <a:off x="374904" y="2302324"/>
            <a:ext cx="8565896" cy="4225609"/>
          </a:xfrm>
          <a:prstGeom prst="rect">
            <a:avLst/>
          </a:prstGeom>
        </p:spPr>
      </p:pic>
    </p:spTree>
    <p:extLst>
      <p:ext uri="{BB962C8B-B14F-4D97-AF65-F5344CB8AC3E}">
        <p14:creationId xmlns:p14="http://schemas.microsoft.com/office/powerpoint/2010/main" val="1316800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586"/>
            <a:ext cx="8219256" cy="712333"/>
          </a:xfrm>
        </p:spPr>
        <p:txBody>
          <a:bodyPr>
            <a:normAutofit fontScale="90000"/>
          </a:bodyPr>
          <a:lstStyle/>
          <a:p>
            <a:pPr algn="ctr"/>
            <a:br>
              <a:rPr lang="af-ZA" dirty="0"/>
            </a:br>
            <a:br>
              <a:rPr lang="af-ZA" dirty="0"/>
            </a:br>
            <a:br>
              <a:rPr lang="af-ZA" dirty="0"/>
            </a:br>
            <a:r>
              <a:rPr lang="nl-NL" dirty="0"/>
              <a:t>Die Gebruik van Vooroordeel, Stereotipering en ander Ongewenste Praktyke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endParaRPr lang="en-ZA" dirty="0"/>
          </a:p>
          <a:p>
            <a:pPr marL="0" indent="0">
              <a:buNone/>
            </a:pPr>
            <a:endParaRPr lang="en-ZA" dirty="0"/>
          </a:p>
        </p:txBody>
      </p:sp>
      <p:sp>
        <p:nvSpPr>
          <p:cNvPr id="6" name="Rectangle 5"/>
          <p:cNvSpPr/>
          <p:nvPr/>
        </p:nvSpPr>
        <p:spPr>
          <a:xfrm>
            <a:off x="312637" y="1598881"/>
            <a:ext cx="8083296" cy="1384995"/>
          </a:xfrm>
          <a:prstGeom prst="rect">
            <a:avLst/>
          </a:prstGeom>
        </p:spPr>
        <p:txBody>
          <a:bodyPr wrap="square">
            <a:spAutoFit/>
          </a:bodyPr>
          <a:lstStyle/>
          <a:p>
            <a:endParaRPr lang="nl-NL" sz="2400" b="1" dirty="0"/>
          </a:p>
          <a:p>
            <a:r>
              <a:rPr lang="nl-NL" sz="2400" b="1" dirty="0"/>
              <a:t> </a:t>
            </a:r>
          </a:p>
          <a:p>
            <a:endParaRPr lang="nl-NL" b="1" dirty="0"/>
          </a:p>
          <a:p>
            <a:endParaRPr lang="nl-NL" b="1" dirty="0"/>
          </a:p>
        </p:txBody>
      </p:sp>
      <p:pic>
        <p:nvPicPr>
          <p:cNvPr id="7" name="Picture 6"/>
          <p:cNvPicPr>
            <a:picLocks noChangeAspect="1"/>
          </p:cNvPicPr>
          <p:nvPr/>
        </p:nvPicPr>
        <p:blipFill>
          <a:blip r:embed="rId2"/>
          <a:stretch>
            <a:fillRect/>
          </a:stretch>
        </p:blipFill>
        <p:spPr>
          <a:xfrm>
            <a:off x="727938" y="1653067"/>
            <a:ext cx="7698468" cy="4557233"/>
          </a:xfrm>
          <a:prstGeom prst="rect">
            <a:avLst/>
          </a:prstGeom>
        </p:spPr>
      </p:pic>
    </p:spTree>
    <p:extLst>
      <p:ext uri="{BB962C8B-B14F-4D97-AF65-F5344CB8AC3E}">
        <p14:creationId xmlns:p14="http://schemas.microsoft.com/office/powerpoint/2010/main" val="1431348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586"/>
            <a:ext cx="8219256" cy="712333"/>
          </a:xfrm>
        </p:spPr>
        <p:txBody>
          <a:bodyPr>
            <a:normAutofit fontScale="90000"/>
          </a:bodyPr>
          <a:lstStyle/>
          <a:p>
            <a:pPr algn="ctr"/>
            <a:br>
              <a:rPr lang="af-ZA" dirty="0"/>
            </a:br>
            <a:br>
              <a:rPr lang="af-ZA" dirty="0"/>
            </a:br>
            <a:br>
              <a:rPr lang="af-ZA" dirty="0"/>
            </a:br>
            <a:r>
              <a:rPr lang="nl-NL" dirty="0"/>
              <a:t>Die Gebruik van Vooroordeel, Stereotipering en ander Ongewenste Praktyke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endParaRPr lang="en-ZA" dirty="0"/>
          </a:p>
          <a:p>
            <a:pPr marL="0" indent="0">
              <a:buNone/>
            </a:pPr>
            <a:endParaRPr lang="en-ZA" dirty="0"/>
          </a:p>
        </p:txBody>
      </p:sp>
      <p:sp>
        <p:nvSpPr>
          <p:cNvPr id="6" name="Rectangle 5"/>
          <p:cNvSpPr/>
          <p:nvPr/>
        </p:nvSpPr>
        <p:spPr>
          <a:xfrm>
            <a:off x="312637" y="1598881"/>
            <a:ext cx="8083296" cy="1384995"/>
          </a:xfrm>
          <a:prstGeom prst="rect">
            <a:avLst/>
          </a:prstGeom>
        </p:spPr>
        <p:txBody>
          <a:bodyPr wrap="square">
            <a:spAutoFit/>
          </a:bodyPr>
          <a:lstStyle/>
          <a:p>
            <a:endParaRPr lang="nl-NL" sz="2400" b="1" dirty="0"/>
          </a:p>
          <a:p>
            <a:r>
              <a:rPr lang="nl-NL" sz="2400" b="1" dirty="0"/>
              <a:t> </a:t>
            </a:r>
          </a:p>
          <a:p>
            <a:endParaRPr lang="nl-NL" b="1" dirty="0"/>
          </a:p>
          <a:p>
            <a:endParaRPr lang="nl-NL" b="1" dirty="0"/>
          </a:p>
        </p:txBody>
      </p:sp>
      <p:pic>
        <p:nvPicPr>
          <p:cNvPr id="5" name="Picture 4"/>
          <p:cNvPicPr>
            <a:picLocks noChangeAspect="1"/>
          </p:cNvPicPr>
          <p:nvPr/>
        </p:nvPicPr>
        <p:blipFill>
          <a:blip r:embed="rId2"/>
          <a:stretch>
            <a:fillRect/>
          </a:stretch>
        </p:blipFill>
        <p:spPr>
          <a:xfrm>
            <a:off x="758411" y="1627257"/>
            <a:ext cx="7557861" cy="4900676"/>
          </a:xfrm>
          <a:prstGeom prst="rect">
            <a:avLst/>
          </a:prstGeom>
        </p:spPr>
      </p:pic>
    </p:spTree>
    <p:extLst>
      <p:ext uri="{BB962C8B-B14F-4D97-AF65-F5344CB8AC3E}">
        <p14:creationId xmlns:p14="http://schemas.microsoft.com/office/powerpoint/2010/main" val="1027419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586"/>
            <a:ext cx="8219256" cy="712333"/>
          </a:xfrm>
        </p:spPr>
        <p:txBody>
          <a:bodyPr>
            <a:normAutofit fontScale="90000"/>
          </a:bodyPr>
          <a:lstStyle/>
          <a:p>
            <a:pPr algn="ctr"/>
            <a:br>
              <a:rPr lang="af-ZA" dirty="0"/>
            </a:br>
            <a:br>
              <a:rPr lang="af-ZA" dirty="0"/>
            </a:br>
            <a:br>
              <a:rPr lang="af-ZA" dirty="0"/>
            </a:br>
            <a:r>
              <a:rPr lang="nl-NL" dirty="0"/>
              <a:t>Die Gebruik van Vooroordeel, Stereotipering en ander Ongewenste Praktyke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a:xfrm>
            <a:off x="467544" y="986971"/>
            <a:ext cx="8219256" cy="4680000"/>
          </a:xfrm>
        </p:spPr>
        <p:txBody>
          <a:bodyPr/>
          <a:lstStyle/>
          <a:p>
            <a:pPr marL="0" indent="0">
              <a:buNone/>
            </a:pPr>
            <a:endParaRPr lang="en-ZA" dirty="0"/>
          </a:p>
          <a:p>
            <a:pPr marL="0" indent="0">
              <a:buNone/>
            </a:pPr>
            <a:endParaRPr lang="en-ZA" dirty="0"/>
          </a:p>
        </p:txBody>
      </p:sp>
      <p:sp>
        <p:nvSpPr>
          <p:cNvPr id="6" name="Rectangle 5"/>
          <p:cNvSpPr/>
          <p:nvPr/>
        </p:nvSpPr>
        <p:spPr>
          <a:xfrm>
            <a:off x="312637" y="1598881"/>
            <a:ext cx="8083296" cy="1384995"/>
          </a:xfrm>
          <a:prstGeom prst="rect">
            <a:avLst/>
          </a:prstGeom>
        </p:spPr>
        <p:txBody>
          <a:bodyPr wrap="square">
            <a:spAutoFit/>
          </a:bodyPr>
          <a:lstStyle/>
          <a:p>
            <a:endParaRPr lang="nl-NL" sz="2400" b="1" dirty="0"/>
          </a:p>
          <a:p>
            <a:r>
              <a:rPr lang="nl-NL" sz="2400" b="1" dirty="0"/>
              <a:t> </a:t>
            </a:r>
          </a:p>
          <a:p>
            <a:endParaRPr lang="nl-NL" b="1" dirty="0"/>
          </a:p>
          <a:p>
            <a:endParaRPr lang="nl-NL" b="1" dirty="0"/>
          </a:p>
        </p:txBody>
      </p:sp>
      <p:pic>
        <p:nvPicPr>
          <p:cNvPr id="7" name="Picture 6"/>
          <p:cNvPicPr>
            <a:picLocks noChangeAspect="1"/>
          </p:cNvPicPr>
          <p:nvPr/>
        </p:nvPicPr>
        <p:blipFill>
          <a:blip r:embed="rId2"/>
          <a:stretch>
            <a:fillRect/>
          </a:stretch>
        </p:blipFill>
        <p:spPr>
          <a:xfrm>
            <a:off x="206734" y="2155403"/>
            <a:ext cx="8740875" cy="2200275"/>
          </a:xfrm>
          <a:prstGeom prst="rect">
            <a:avLst/>
          </a:prstGeom>
        </p:spPr>
      </p:pic>
    </p:spTree>
    <p:extLst>
      <p:ext uri="{BB962C8B-B14F-4D97-AF65-F5344CB8AC3E}">
        <p14:creationId xmlns:p14="http://schemas.microsoft.com/office/powerpoint/2010/main" val="153424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Instruksies en Versoeke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a:xfrm>
            <a:off x="467544" y="1282638"/>
            <a:ext cx="8219256" cy="4680000"/>
          </a:xfrm>
        </p:spPr>
        <p:txBody>
          <a:bodyPr>
            <a:normAutofit fontScale="92500" lnSpcReduction="20000"/>
          </a:bodyPr>
          <a:lstStyle/>
          <a:p>
            <a:pPr marL="0" indent="0">
              <a:buNone/>
            </a:pPr>
            <a:r>
              <a:rPr lang="nl-NL" dirty="0"/>
              <a:t> Wanneer jy wil hê iemand moet iets doen gebruik jy ‘n instruksie/opdrag of ‘n versoek. As dit nie korrek gedoen word nie gaan mense nie weet wat van hulle verwag word nie, of hulle mag kwaad word omdat hulle mag dink dat jy nie beleefd is nie. it is ook belangrik dat die persoon met wie jy praat moet weet wanneer dit ‘n versoek is, en wanneer jy ‘n instruksie of opdrag gee.</a:t>
            </a:r>
          </a:p>
          <a:p>
            <a:pPr marL="0" indent="0">
              <a:buNone/>
            </a:pPr>
            <a:endParaRPr lang="nl-NL" dirty="0"/>
          </a:p>
          <a:p>
            <a:pPr marL="0" indent="0">
              <a:buNone/>
            </a:pPr>
            <a:r>
              <a:rPr lang="nl-NL" b="1" dirty="0"/>
              <a:t>In hierdie afdeling gaan ons kyk na:</a:t>
            </a:r>
          </a:p>
          <a:p>
            <a:pPr marL="0" indent="0">
              <a:buNone/>
            </a:pPr>
            <a:endParaRPr lang="nl-NL" b="1" dirty="0"/>
          </a:p>
          <a:p>
            <a:pPr marL="0" indent="0">
              <a:buNone/>
            </a:pPr>
            <a:r>
              <a:rPr lang="nl-NL" dirty="0"/>
              <a:t>•	Die verskil tussen ‘n instruksie (opdrag) en ‘n versoek</a:t>
            </a:r>
          </a:p>
          <a:p>
            <a:pPr marL="0" indent="0">
              <a:buNone/>
            </a:pPr>
            <a:r>
              <a:rPr lang="nl-NL" dirty="0"/>
              <a:t>•	Die korrekte grammatika van instruksies en versoeke</a:t>
            </a:r>
          </a:p>
          <a:p>
            <a:pPr marL="0" indent="0">
              <a:buNone/>
            </a:pPr>
            <a:r>
              <a:rPr lang="nl-NL" dirty="0"/>
              <a:t>•	Die verskil in register (formeelheid) tussen versoeke en 	instruksies</a:t>
            </a:r>
          </a:p>
          <a:p>
            <a:pPr marL="0" indent="0">
              <a:buNone/>
            </a:pPr>
            <a:r>
              <a:rPr lang="nl-NL" dirty="0"/>
              <a:t>•	Hoe om te antwoord as jy ‘n instruksie of versoek kry</a:t>
            </a:r>
          </a:p>
          <a:p>
            <a:pPr marL="0" indent="0">
              <a:buNone/>
            </a:pPr>
            <a:endParaRPr lang="nl-NL" dirty="0"/>
          </a:p>
          <a:p>
            <a:pPr marL="0" indent="0">
              <a:buNone/>
            </a:pPr>
            <a:endParaRPr lang="en-ZA" dirty="0"/>
          </a:p>
        </p:txBody>
      </p:sp>
    </p:spTree>
    <p:extLst>
      <p:ext uri="{BB962C8B-B14F-4D97-AF65-F5344CB8AC3E}">
        <p14:creationId xmlns:p14="http://schemas.microsoft.com/office/powerpoint/2010/main" val="2179387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Instruksies en Versoeke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p:cNvSpPr>
            <a:spLocks noGrp="1"/>
          </p:cNvSpPr>
          <p:nvPr>
            <p:ph sz="quarter" idx="1"/>
          </p:nvPr>
        </p:nvSpPr>
        <p:spPr>
          <a:xfrm>
            <a:off x="467544" y="1406469"/>
            <a:ext cx="8219256" cy="4680000"/>
          </a:xfrm>
        </p:spPr>
        <p:txBody>
          <a:bodyPr>
            <a:normAutofit/>
          </a:bodyPr>
          <a:lstStyle/>
          <a:p>
            <a:pPr marL="0" indent="0">
              <a:buNone/>
            </a:pPr>
            <a:r>
              <a:rPr lang="af-ZA" b="1" dirty="0"/>
              <a:t>Die Verskil tussen Instruksie en Versoek</a:t>
            </a:r>
            <a:endParaRPr lang="en-ZA" b="1" dirty="0"/>
          </a:p>
          <a:p>
            <a:pPr marL="0" indent="0">
              <a:buNone/>
            </a:pPr>
            <a:endParaRPr lang="en-ZA" dirty="0"/>
          </a:p>
          <a:p>
            <a:r>
              <a:rPr lang="af-ZA" b="1" dirty="0"/>
              <a:t>Versoeke</a:t>
            </a:r>
            <a:r>
              <a:rPr lang="af-ZA" dirty="0"/>
              <a:t> is wanneer jy iemand beleefd vra om iets vir jou te doen</a:t>
            </a:r>
            <a:endParaRPr lang="en-ZA" dirty="0"/>
          </a:p>
          <a:p>
            <a:r>
              <a:rPr lang="af-ZA" b="1" dirty="0"/>
              <a:t>Instruksies </a:t>
            </a:r>
            <a:r>
              <a:rPr lang="af-ZA" dirty="0"/>
              <a:t>is wanneer jy iemand opdrag te gee om iets te doen sonder dat die persoon ‘n keuse het</a:t>
            </a:r>
            <a:endParaRPr lang="en-ZA" dirty="0"/>
          </a:p>
          <a:p>
            <a:pPr marL="0" indent="0">
              <a:buNone/>
            </a:pPr>
            <a:endParaRPr lang="nl-NL" dirty="0"/>
          </a:p>
          <a:p>
            <a:pPr marL="0" indent="0">
              <a:buNone/>
            </a:pPr>
            <a:endParaRPr lang="en-ZA" dirty="0"/>
          </a:p>
        </p:txBody>
      </p:sp>
    </p:spTree>
    <p:extLst>
      <p:ext uri="{BB962C8B-B14F-4D97-AF65-F5344CB8AC3E}">
        <p14:creationId xmlns:p14="http://schemas.microsoft.com/office/powerpoint/2010/main" val="722844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NL" dirty="0"/>
              <a:t>Instruksies en Versoeke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pic>
        <p:nvPicPr>
          <p:cNvPr id="5" name="Picture 4"/>
          <p:cNvPicPr>
            <a:picLocks noChangeAspect="1"/>
          </p:cNvPicPr>
          <p:nvPr/>
        </p:nvPicPr>
        <p:blipFill>
          <a:blip r:embed="rId2"/>
          <a:stretch>
            <a:fillRect/>
          </a:stretch>
        </p:blipFill>
        <p:spPr>
          <a:xfrm>
            <a:off x="728801" y="1110797"/>
            <a:ext cx="7399199" cy="4910290"/>
          </a:xfrm>
          <a:prstGeom prst="rect">
            <a:avLst/>
          </a:prstGeom>
        </p:spPr>
      </p:pic>
    </p:spTree>
    <p:extLst>
      <p:ext uri="{BB962C8B-B14F-4D97-AF65-F5344CB8AC3E}">
        <p14:creationId xmlns:p14="http://schemas.microsoft.com/office/powerpoint/2010/main" val="1109540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Reaksie op Versoeke en Instruksies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p:cNvSpPr>
            <a:spLocks noGrp="1"/>
          </p:cNvSpPr>
          <p:nvPr>
            <p:ph sz="quarter" idx="1"/>
          </p:nvPr>
        </p:nvSpPr>
        <p:spPr/>
        <p:txBody>
          <a:bodyPr>
            <a:normAutofit lnSpcReduction="10000"/>
          </a:bodyPr>
          <a:lstStyle/>
          <a:p>
            <a:r>
              <a:rPr lang="af-ZA" dirty="0"/>
              <a:t>Die korrekte reaksie op ‘n instruksie of versoek sal wees “Ja”, gevolg deur die persoon se naam of titel. Bv. “Ja, meneer Smit”, of “Ja, Meneer”.</a:t>
            </a:r>
            <a:endParaRPr lang="en-ZA" dirty="0"/>
          </a:p>
          <a:p>
            <a:pPr marL="0" indent="0">
              <a:buNone/>
            </a:pPr>
            <a:r>
              <a:rPr lang="af-ZA" dirty="0"/>
              <a:t> </a:t>
            </a:r>
            <a:endParaRPr lang="en-ZA" dirty="0"/>
          </a:p>
          <a:p>
            <a:r>
              <a:rPr lang="af-ZA" dirty="0"/>
              <a:t>Dit is nooit ‘n goeie idee om ‘n versoek of instruksie te weier nie. In plaas van om dadelik “nee” te antwoord, vra liewer wat die rede vir die instruksie of versoek is. Bv. as iemand sê, “Klim uit jou kar, asseblief Meneer”, kan ‘n goeie antword wees “Moet ek”, “Hoekom”, “Is dit regtig nodig?”</a:t>
            </a:r>
          </a:p>
          <a:p>
            <a:endParaRPr lang="af-ZA" dirty="0"/>
          </a:p>
          <a:p>
            <a:r>
              <a:rPr lang="af-ZA" dirty="0"/>
              <a:t>As dit regtig noodsaaklik is om ‘n versoek of instruksie te weier, maak terselfdertyd verskoning. Bv. “Nee, ek is jammer, ek kan nie” of “Ek is bevrees dit is nie moontlik nie.”</a:t>
            </a:r>
            <a:endParaRPr lang="en-ZA" dirty="0"/>
          </a:p>
          <a:p>
            <a:pPr marL="0" indent="0">
              <a:buNone/>
            </a:pPr>
            <a:endParaRPr lang="en-ZA" dirty="0"/>
          </a:p>
        </p:txBody>
      </p:sp>
    </p:spTree>
    <p:extLst>
      <p:ext uri="{BB962C8B-B14F-4D97-AF65-F5344CB8AC3E}">
        <p14:creationId xmlns:p14="http://schemas.microsoft.com/office/powerpoint/2010/main" val="34941278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p:txBody>
          <a:bodyPr/>
          <a:lstStyle/>
          <a:p>
            <a:r>
              <a:rPr lang="af-ZA" dirty="0"/>
              <a:t>“Word attack” is ‘n term wat in Engels gebruik word waar dele van onbekende woorde gebruik word om die betekenis van hierdie woorde vas te stel.</a:t>
            </a:r>
            <a:endParaRPr lang="en-ZA" dirty="0"/>
          </a:p>
          <a:p>
            <a:pPr marL="0" indent="0">
              <a:buNone/>
            </a:pPr>
            <a:endParaRPr lang="en-ZA" dirty="0"/>
          </a:p>
          <a:p>
            <a:r>
              <a:rPr lang="af-ZA" dirty="0"/>
              <a:t>Kontekstuele aanduidings doen dieselfde met onbekende woorde wat in sinne voorkom. Dit word ook beskryf as ontsyferingsvaardighede.</a:t>
            </a:r>
            <a:endParaRPr lang="en-ZA" dirty="0"/>
          </a:p>
          <a:p>
            <a:pPr marL="0" indent="0">
              <a:buNone/>
            </a:pPr>
            <a:endParaRPr lang="en-ZA" dirty="0"/>
          </a:p>
        </p:txBody>
      </p:sp>
    </p:spTree>
    <p:extLst>
      <p:ext uri="{BB962C8B-B14F-4D97-AF65-F5344CB8AC3E}">
        <p14:creationId xmlns:p14="http://schemas.microsoft.com/office/powerpoint/2010/main" val="2388399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af-ZA" b="1" dirty="0"/>
              <a:t>Voorbeelde van “word attack” vaardighede:</a:t>
            </a:r>
          </a:p>
          <a:p>
            <a:pPr marL="0" indent="0">
              <a:buNone/>
            </a:pPr>
            <a:endParaRPr lang="en-ZA" dirty="0"/>
          </a:p>
          <a:p>
            <a:pPr lvl="0" fontAlgn="base"/>
            <a:r>
              <a:rPr lang="af-ZA" dirty="0">
                <a:effectLst>
                  <a:outerShdw sx="0" sy="0">
                    <a:srgbClr val="000000"/>
                  </a:outerShdw>
                </a:effectLst>
              </a:rPr>
              <a:t>Om die dele waaruit die woord saamgestel is te herken</a:t>
            </a:r>
            <a:endParaRPr lang="en-ZA" dirty="0">
              <a:effectLst>
                <a:outerShdw sx="0" sy="0">
                  <a:srgbClr val="000000"/>
                </a:outerShdw>
              </a:effectLst>
            </a:endParaRPr>
          </a:p>
          <a:p>
            <a:pPr lvl="0" fontAlgn="base"/>
            <a:r>
              <a:rPr lang="af-ZA" dirty="0">
                <a:effectLst>
                  <a:outerShdw sx="0" sy="0">
                    <a:srgbClr val="000000"/>
                  </a:outerShdw>
                </a:effectLst>
              </a:rPr>
              <a:t>Om dan hierdie dele by nuwe woorde te voeg</a:t>
            </a:r>
            <a:endParaRPr lang="en-ZA" dirty="0">
              <a:effectLst>
                <a:outerShdw sx="0" sy="0">
                  <a:srgbClr val="000000"/>
                </a:outerShdw>
              </a:effectLst>
            </a:endParaRPr>
          </a:p>
          <a:p>
            <a:pPr lvl="0" fontAlgn="base"/>
            <a:r>
              <a:rPr lang="af-ZA" dirty="0">
                <a:effectLst>
                  <a:outerShdw sx="0" sy="0">
                    <a:srgbClr val="000000"/>
                  </a:outerShdw>
                </a:effectLst>
              </a:rPr>
              <a:t>Om lettergreeppatrone te herken</a:t>
            </a:r>
            <a:endParaRPr lang="en-ZA" dirty="0">
              <a:effectLst>
                <a:outerShdw sx="0" sy="0">
                  <a:srgbClr val="000000"/>
                </a:outerShdw>
              </a:effectLst>
            </a:endParaRPr>
          </a:p>
          <a:p>
            <a:pPr lvl="0" fontAlgn="base"/>
            <a:r>
              <a:rPr lang="af-ZA" dirty="0">
                <a:effectLst>
                  <a:outerShdw sx="0" sy="0">
                    <a:srgbClr val="000000"/>
                  </a:outerShdw>
                </a:effectLst>
              </a:rPr>
              <a:t>Om hoofletters te herken en te weet wanneer om hulle te gebruik</a:t>
            </a:r>
            <a:endParaRPr lang="en-ZA" dirty="0">
              <a:effectLst>
                <a:outerShdw sx="0" sy="0">
                  <a:srgbClr val="000000"/>
                </a:outerShdw>
              </a:effectLst>
            </a:endParaRPr>
          </a:p>
          <a:p>
            <a:pPr lvl="0" fontAlgn="base"/>
            <a:r>
              <a:rPr lang="af-ZA" dirty="0">
                <a:effectLst>
                  <a:outerShdw sx="0" sy="0">
                    <a:srgbClr val="000000"/>
                  </a:outerShdw>
                </a:effectLst>
              </a:rPr>
              <a:t>Om leestekens te kerken en te weet hoe dit die betekenis en uitdrukking beïnvloed</a:t>
            </a:r>
            <a:endParaRPr lang="en-ZA" dirty="0">
              <a:effectLst>
                <a:outerShdw sx="0" sy="0">
                  <a:srgbClr val="000000"/>
                </a:outerShdw>
              </a:effectLst>
            </a:endParaRPr>
          </a:p>
          <a:p>
            <a:pPr lvl="0" fontAlgn="base"/>
            <a:r>
              <a:rPr lang="af-ZA" dirty="0">
                <a:effectLst>
                  <a:outerShdw sx="0" sy="0">
                    <a:srgbClr val="000000"/>
                  </a:outerShdw>
                </a:effectLst>
              </a:rPr>
              <a:t>Om die gebruik van spasie om woordbreuke en paragrawe aan te dui te herken</a:t>
            </a:r>
            <a:endParaRPr lang="en-ZA" dirty="0"/>
          </a:p>
          <a:p>
            <a:pPr marL="0" indent="0">
              <a:buNone/>
            </a:pPr>
            <a:endParaRPr lang="af-ZA" dirty="0"/>
          </a:p>
          <a:p>
            <a:pPr marL="0" indent="0">
              <a:buNone/>
            </a:pPr>
            <a:r>
              <a:rPr lang="af-ZA" dirty="0"/>
              <a:t>Wanneer bogenoemde vaardigheid gebruik word saam begrip en kritiese leesvaardighede word dit moontlik om die betekenisse van nuwe of onbekende woorde af te lei.</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89247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p:cNvSpPr>
            <a:spLocks noGrp="1"/>
          </p:cNvSpPr>
          <p:nvPr>
            <p:ph sz="quarter" idx="1"/>
          </p:nvPr>
        </p:nvSpPr>
        <p:spPr>
          <a:xfrm>
            <a:off x="328612" y="1677433"/>
            <a:ext cx="8219256" cy="4680000"/>
          </a:xfrm>
        </p:spPr>
        <p:txBody>
          <a:bodyPr>
            <a:normAutofit/>
          </a:bodyPr>
          <a:lstStyle/>
          <a:p>
            <a:pPr marL="0" indent="0">
              <a:buNone/>
            </a:pPr>
            <a:r>
              <a:rPr lang="af-ZA" b="1" dirty="0"/>
              <a:t>Ander tipes woorde wat nie aan almal bekend is nie is:</a:t>
            </a:r>
          </a:p>
          <a:p>
            <a:pPr marL="0" indent="0">
              <a:buNone/>
            </a:pPr>
            <a:endParaRPr lang="af-ZA" b="1" dirty="0"/>
          </a:p>
          <a:p>
            <a:pPr marL="0" indent="0">
              <a:buNone/>
            </a:pPr>
            <a:endParaRPr lang="en-ZA" b="1"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328612" y="2741065"/>
            <a:ext cx="8486775" cy="2181225"/>
          </a:xfrm>
          <a:prstGeom prst="rect">
            <a:avLst/>
          </a:prstGeom>
        </p:spPr>
      </p:pic>
    </p:spTree>
    <p:extLst>
      <p:ext uri="{BB962C8B-B14F-4D97-AF65-F5344CB8AC3E}">
        <p14:creationId xmlns:p14="http://schemas.microsoft.com/office/powerpoint/2010/main" val="2580165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p:cNvSpPr>
            <a:spLocks noGrp="1"/>
          </p:cNvSpPr>
          <p:nvPr>
            <p:ph sz="quarter" idx="1"/>
          </p:nvPr>
        </p:nvSpPr>
        <p:spPr/>
        <p:txBody>
          <a:bodyPr>
            <a:normAutofit/>
          </a:bodyPr>
          <a:lstStyle/>
          <a:p>
            <a:pPr marL="0" indent="0">
              <a:buNone/>
            </a:pPr>
            <a:endParaRPr lang="af-ZA" b="1" dirty="0"/>
          </a:p>
          <a:p>
            <a:pPr marL="0" indent="0">
              <a:buNone/>
            </a:pPr>
            <a:endParaRPr lang="en-ZA" b="1" dirty="0"/>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769256" y="1307172"/>
            <a:ext cx="7246711" cy="4903128"/>
          </a:xfrm>
          <a:prstGeom prst="rect">
            <a:avLst/>
          </a:prstGeom>
        </p:spPr>
      </p:pic>
    </p:spTree>
    <p:extLst>
      <p:ext uri="{BB962C8B-B14F-4D97-AF65-F5344CB8AC3E}">
        <p14:creationId xmlns:p14="http://schemas.microsoft.com/office/powerpoint/2010/main" val="40907297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p:cNvSpPr>
            <a:spLocks noGrp="1"/>
          </p:cNvSpPr>
          <p:nvPr>
            <p:ph sz="quarter" idx="1"/>
          </p:nvPr>
        </p:nvSpPr>
        <p:spPr/>
        <p:txBody>
          <a:bodyPr>
            <a:normAutofit/>
          </a:bodyPr>
          <a:lstStyle/>
          <a:p>
            <a:pPr marL="0" indent="0">
              <a:buNone/>
            </a:pPr>
            <a:endParaRPr lang="af-ZA" b="1" dirty="0"/>
          </a:p>
          <a:p>
            <a:pPr marL="0" indent="0">
              <a:buNone/>
            </a:pPr>
            <a:endParaRPr lang="en-ZA" b="1"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374904" y="1238250"/>
            <a:ext cx="8582025" cy="5200650"/>
          </a:xfrm>
          <a:prstGeom prst="rect">
            <a:avLst/>
          </a:prstGeom>
        </p:spPr>
      </p:pic>
    </p:spTree>
    <p:extLst>
      <p:ext uri="{BB962C8B-B14F-4D97-AF65-F5344CB8AC3E}">
        <p14:creationId xmlns:p14="http://schemas.microsoft.com/office/powerpoint/2010/main" val="1256346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p:txBody>
          <a:bodyPr>
            <a:normAutofit/>
          </a:bodyPr>
          <a:lstStyle/>
          <a:p>
            <a:pPr marL="0" indent="0">
              <a:buNone/>
            </a:pPr>
            <a:endParaRPr lang="af-ZA" b="1" dirty="0"/>
          </a:p>
          <a:p>
            <a:pPr marL="0" indent="0">
              <a:buNone/>
            </a:pPr>
            <a:endParaRPr lang="en-ZA" b="1" dirty="0"/>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1161552" y="1466584"/>
            <a:ext cx="6831239" cy="4685214"/>
          </a:xfrm>
          <a:prstGeom prst="rect">
            <a:avLst/>
          </a:prstGeom>
        </p:spPr>
      </p:pic>
    </p:spTree>
    <p:extLst>
      <p:ext uri="{BB962C8B-B14F-4D97-AF65-F5344CB8AC3E}">
        <p14:creationId xmlns:p14="http://schemas.microsoft.com/office/powerpoint/2010/main" val="91078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p:txBody>
          <a:bodyPr>
            <a:normAutofit/>
          </a:bodyPr>
          <a:lstStyle/>
          <a:p>
            <a:pPr marL="0" indent="0">
              <a:buNone/>
            </a:pPr>
            <a:endParaRPr lang="af-ZA" b="1" dirty="0"/>
          </a:p>
          <a:p>
            <a:pPr marL="0" indent="0">
              <a:buNone/>
            </a:pPr>
            <a:endParaRPr lang="en-ZA" b="1"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769257" y="1282638"/>
            <a:ext cx="7112454" cy="4959774"/>
          </a:xfrm>
          <a:prstGeom prst="rect">
            <a:avLst/>
          </a:prstGeom>
        </p:spPr>
      </p:pic>
    </p:spTree>
    <p:extLst>
      <p:ext uri="{BB962C8B-B14F-4D97-AF65-F5344CB8AC3E}">
        <p14:creationId xmlns:p14="http://schemas.microsoft.com/office/powerpoint/2010/main" val="1233032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 </a:t>
            </a:r>
            <a:br>
              <a:rPr lang="af-ZA" dirty="0"/>
            </a:br>
            <a:r>
              <a:rPr lang="af-ZA" dirty="0"/>
              <a:t>Identifisering van Onbekende Woorde en Kontekstuele Aanduidings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p:txBody>
          <a:bodyPr>
            <a:normAutofit/>
          </a:bodyPr>
          <a:lstStyle/>
          <a:p>
            <a:pPr marL="0" indent="0">
              <a:buNone/>
            </a:pPr>
            <a:endParaRPr lang="af-ZA" b="1" dirty="0"/>
          </a:p>
          <a:p>
            <a:pPr marL="0" indent="0">
              <a:buNone/>
            </a:pPr>
            <a:endParaRPr lang="en-ZA" b="1" dirty="0"/>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614362" y="2009775"/>
            <a:ext cx="7915275" cy="2838450"/>
          </a:xfrm>
          <a:prstGeom prst="rect">
            <a:avLst/>
          </a:prstGeom>
        </p:spPr>
      </p:pic>
    </p:spTree>
    <p:extLst>
      <p:ext uri="{BB962C8B-B14F-4D97-AF65-F5344CB8AC3E}">
        <p14:creationId xmlns:p14="http://schemas.microsoft.com/office/powerpoint/2010/main" val="770234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Grafieke en Visuele Hulpmiddele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p:txBody>
          <a:bodyPr/>
          <a:lstStyle/>
          <a:p>
            <a:r>
              <a:rPr lang="af-ZA" dirty="0"/>
              <a:t>Mense wat vir besigheidsdoeleindes skryf vind dit dikwels makliker en meer effektief om inligting in die vorm van grafieke of ander visuele hulpmiddels aan te bied. </a:t>
            </a:r>
          </a:p>
          <a:p>
            <a:endParaRPr lang="af-ZA" dirty="0"/>
          </a:p>
          <a:p>
            <a:r>
              <a:rPr lang="af-ZA" dirty="0"/>
              <a:t>Grafieke word veral gebruik in lang verslae wat ‘n klomp feitelike inligting insluit.</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1155500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f-ZA" dirty="0"/>
              <a:t>Grafieke en Visuele Hulpmiddele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p:txBody>
          <a:bodyPr>
            <a:normAutofit fontScale="62500" lnSpcReduction="20000"/>
          </a:bodyPr>
          <a:lstStyle/>
          <a:p>
            <a:pPr marL="0" indent="0">
              <a:buNone/>
            </a:pPr>
            <a:r>
              <a:rPr lang="af-ZA" sz="3400" b="1" dirty="0"/>
              <a:t>Voorbeelde van sulke visuele hulpmiddels is:</a:t>
            </a:r>
          </a:p>
          <a:p>
            <a:pPr marL="0" indent="0">
              <a:buNone/>
            </a:pPr>
            <a:endParaRPr lang="en-ZA" sz="3400" b="1" dirty="0"/>
          </a:p>
          <a:p>
            <a:pPr lvl="0" fontAlgn="base"/>
            <a:r>
              <a:rPr lang="af-ZA" sz="3400" dirty="0">
                <a:effectLst>
                  <a:outerShdw sx="0" sy="0">
                    <a:srgbClr val="000000"/>
                  </a:outerShdw>
                </a:effectLst>
              </a:rPr>
              <a:t>Foto’s en lugfoto’s</a:t>
            </a:r>
            <a:endParaRPr lang="en-ZA" sz="3400" dirty="0">
              <a:effectLst>
                <a:outerShdw sx="0" sy="0">
                  <a:srgbClr val="000000"/>
                </a:outerShdw>
              </a:effectLst>
            </a:endParaRPr>
          </a:p>
          <a:p>
            <a:pPr lvl="0" fontAlgn="base"/>
            <a:r>
              <a:rPr lang="af-ZA" sz="3400" dirty="0">
                <a:effectLst>
                  <a:outerShdw sx="0" sy="0">
                    <a:srgbClr val="000000"/>
                  </a:outerShdw>
                </a:effectLst>
              </a:rPr>
              <a:t>Skematiese voorstellings</a:t>
            </a:r>
            <a:endParaRPr lang="en-ZA" sz="3400" dirty="0">
              <a:effectLst>
                <a:outerShdw sx="0" sy="0">
                  <a:srgbClr val="000000"/>
                </a:outerShdw>
              </a:effectLst>
            </a:endParaRPr>
          </a:p>
          <a:p>
            <a:pPr lvl="0" fontAlgn="base"/>
            <a:r>
              <a:rPr lang="af-ZA" sz="3400" dirty="0">
                <a:effectLst>
                  <a:outerShdw sx="0" sy="0">
                    <a:srgbClr val="000000"/>
                  </a:outerShdw>
                </a:effectLst>
              </a:rPr>
              <a:t>Prentjies, illustrasies en tekeninge</a:t>
            </a:r>
            <a:endParaRPr lang="en-ZA" sz="3400" dirty="0">
              <a:effectLst>
                <a:outerShdw sx="0" sy="0">
                  <a:srgbClr val="000000"/>
                </a:outerShdw>
              </a:effectLst>
            </a:endParaRPr>
          </a:p>
          <a:p>
            <a:pPr lvl="0" fontAlgn="base"/>
            <a:r>
              <a:rPr lang="af-ZA" sz="3400" dirty="0">
                <a:effectLst>
                  <a:outerShdw sx="0" sy="0">
                    <a:srgbClr val="000000"/>
                  </a:outerShdw>
                </a:effectLst>
              </a:rPr>
              <a:t>Tekenprente en spotprente</a:t>
            </a:r>
            <a:endParaRPr lang="en-ZA" sz="3400" dirty="0">
              <a:effectLst>
                <a:outerShdw sx="0" sy="0">
                  <a:srgbClr val="000000"/>
                </a:outerShdw>
              </a:effectLst>
            </a:endParaRPr>
          </a:p>
          <a:p>
            <a:pPr lvl="0" fontAlgn="base"/>
            <a:r>
              <a:rPr lang="af-ZA" sz="3400" dirty="0">
                <a:effectLst>
                  <a:outerShdw sx="0" sy="0">
                    <a:srgbClr val="000000"/>
                  </a:outerShdw>
                </a:effectLst>
              </a:rPr>
              <a:t>Kaarte</a:t>
            </a:r>
            <a:endParaRPr lang="en-ZA" sz="3400" dirty="0">
              <a:effectLst>
                <a:outerShdw sx="0" sy="0">
                  <a:srgbClr val="000000"/>
                </a:outerShdw>
              </a:effectLst>
            </a:endParaRPr>
          </a:p>
          <a:p>
            <a:pPr lvl="0" fontAlgn="base"/>
            <a:r>
              <a:rPr lang="af-ZA" sz="3400" dirty="0">
                <a:effectLst>
                  <a:outerShdw sx="0" sy="0">
                    <a:srgbClr val="000000"/>
                  </a:outerShdw>
                </a:effectLst>
              </a:rPr>
              <a:t>Breinkaarte</a:t>
            </a:r>
            <a:endParaRPr lang="en-ZA" sz="3400" dirty="0">
              <a:effectLst>
                <a:outerShdw sx="0" sy="0">
                  <a:srgbClr val="000000"/>
                </a:outerShdw>
              </a:effectLst>
            </a:endParaRPr>
          </a:p>
          <a:p>
            <a:pPr lvl="0" fontAlgn="base"/>
            <a:r>
              <a:rPr lang="af-ZA" sz="3400" dirty="0">
                <a:effectLst>
                  <a:outerShdw sx="0" sy="0">
                    <a:srgbClr val="000000"/>
                  </a:outerShdw>
                </a:effectLst>
              </a:rPr>
              <a:t>Diagramme</a:t>
            </a:r>
            <a:endParaRPr lang="en-ZA" sz="3400" dirty="0">
              <a:effectLst>
                <a:outerShdw sx="0" sy="0">
                  <a:srgbClr val="000000"/>
                </a:outerShdw>
              </a:effectLst>
            </a:endParaRPr>
          </a:p>
          <a:p>
            <a:pPr lvl="0" fontAlgn="base"/>
            <a:r>
              <a:rPr lang="af-ZA" sz="3400" dirty="0">
                <a:effectLst>
                  <a:outerShdw sx="0" sy="0">
                    <a:srgbClr val="000000"/>
                  </a:outerShdw>
                </a:effectLst>
              </a:rPr>
              <a:t>Lyngrafieke</a:t>
            </a:r>
            <a:endParaRPr lang="en-ZA" sz="3400" dirty="0">
              <a:effectLst>
                <a:outerShdw sx="0" sy="0">
                  <a:srgbClr val="000000"/>
                </a:outerShdw>
              </a:effectLst>
            </a:endParaRPr>
          </a:p>
          <a:p>
            <a:pPr lvl="0" fontAlgn="base"/>
            <a:r>
              <a:rPr lang="af-ZA" sz="3400" dirty="0">
                <a:effectLst>
                  <a:outerShdw sx="0" sy="0">
                    <a:srgbClr val="000000"/>
                  </a:outerShdw>
                </a:effectLst>
              </a:rPr>
              <a:t>Sirkeldiagramme</a:t>
            </a:r>
            <a:endParaRPr lang="en-ZA" sz="3400" dirty="0">
              <a:effectLst>
                <a:outerShdw sx="0" sy="0">
                  <a:srgbClr val="000000"/>
                </a:outerShdw>
              </a:effectLst>
            </a:endParaRPr>
          </a:p>
          <a:p>
            <a:pPr lvl="0" fontAlgn="base"/>
            <a:r>
              <a:rPr lang="af-ZA" sz="3400" dirty="0">
                <a:effectLst>
                  <a:outerShdw sx="0" sy="0">
                    <a:srgbClr val="000000"/>
                  </a:outerShdw>
                </a:effectLst>
              </a:rPr>
              <a:t>Kolomgrafieke</a:t>
            </a:r>
            <a:endParaRPr lang="en-ZA" sz="3400" dirty="0">
              <a:effectLst>
                <a:outerShdw sx="0" sy="0">
                  <a:srgbClr val="000000"/>
                </a:outerShdw>
              </a:effectLst>
            </a:endParaRPr>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4063115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r>
              <a:rPr lang="af-ZA" dirty="0"/>
              <a:t>Foto’s en Lugfoto’s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af-ZA" dirty="0"/>
              <a:t> </a:t>
            </a:r>
            <a:endParaRPr lang="en-ZA" dirty="0"/>
          </a:p>
          <a:p>
            <a:r>
              <a:rPr lang="af-ZA" dirty="0"/>
              <a:t>Foto’s verskaf ‘n direkte en duidelike prentjie van presies hoe iets lyk. Dit kan handig wees omdat die leser ‘n presiese idee kan vorm van hoe die onderwerp onder bespreking lyk.</a:t>
            </a:r>
            <a:endParaRPr lang="en-ZA" dirty="0"/>
          </a:p>
          <a:p>
            <a:pPr marL="0" indent="0">
              <a:buNone/>
            </a:pPr>
            <a:endParaRPr lang="en-ZA" dirty="0"/>
          </a:p>
          <a:p>
            <a:r>
              <a:rPr lang="af-ZA" dirty="0"/>
              <a:t>Lugfoto’s is foto’s wat van die grond geneem word van ‘n afstand hoër as die grond – dikwels vanuit ‘n vliegtuig, helikopter of lugballon. Dit word dikwels gebruik om kaarte teken, vir die beplanning van landgebruik, vir omgewingstudies of vir kommesiële advertensies.</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37325671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r>
              <a:rPr lang="af-ZA" dirty="0"/>
              <a:t>Skematiese Voorstellings</a:t>
            </a: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p:txBody>
          <a:bodyPr>
            <a:normAutofit/>
          </a:bodyPr>
          <a:lstStyle/>
          <a:p>
            <a:r>
              <a:rPr lang="af-ZA" dirty="0"/>
              <a:t>Skematiese voorstellings verwys na ‘n model of ‘n diagram van iets. Gewoonlik verteenwoordig dit elemente van ‘n sisteem deur die gebruik van abstrakte, grafiese simbole.</a:t>
            </a:r>
            <a:endParaRPr lang="en-ZA" dirty="0"/>
          </a:p>
          <a:p>
            <a:pPr marL="0" indent="0">
              <a:buNone/>
            </a:pPr>
            <a:br>
              <a:rPr lang="af-ZA" dirty="0"/>
            </a:br>
            <a:r>
              <a:rPr lang="af-ZA" dirty="0"/>
              <a:t> </a:t>
            </a: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2011061" y="3047999"/>
            <a:ext cx="5127104" cy="2911961"/>
          </a:xfrm>
          <a:prstGeom prst="rect">
            <a:avLst/>
          </a:prstGeom>
        </p:spPr>
      </p:pic>
    </p:spTree>
    <p:extLst>
      <p:ext uri="{BB962C8B-B14F-4D97-AF65-F5344CB8AC3E}">
        <p14:creationId xmlns:p14="http://schemas.microsoft.com/office/powerpoint/2010/main" val="30332369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r>
              <a:rPr lang="af-ZA" dirty="0"/>
              <a:t>Prentjies, Illustrasies en Tekeninge</a:t>
            </a: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r>
              <a:rPr lang="af-ZA" dirty="0"/>
              <a:t>Hierdie is visuele prentjies wat die skrywer vir die leser skep sodat die leser beter kan verstaan. Hulle kan handgeteken of gekopieër wees, en kan in swart en wit of volkleur wees.</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13742009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r>
              <a:rPr lang="af-ZA" dirty="0"/>
              <a:t>Tekenprente en Spotprente</a:t>
            </a: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p:cNvSpPr>
            <a:spLocks noGrp="1"/>
          </p:cNvSpPr>
          <p:nvPr>
            <p:ph sz="quarter" idx="1"/>
          </p:nvPr>
        </p:nvSpPr>
        <p:spPr/>
        <p:txBody>
          <a:bodyPr>
            <a:normAutofit/>
          </a:bodyPr>
          <a:lstStyle/>
          <a:p>
            <a:r>
              <a:rPr lang="af-ZA" dirty="0"/>
              <a:t>Hulle is gewoonlik handgeteken en kan ‘n storie of proses illustreer. Dit word dikwels saam met humor gebruik.</a:t>
            </a:r>
            <a:endParaRPr lang="en-ZA" dirty="0"/>
          </a:p>
          <a:p>
            <a:pPr marL="0" indent="0">
              <a:buNone/>
            </a:pPr>
            <a:br>
              <a:rPr lang="af-ZA" dirty="0"/>
            </a:br>
            <a:r>
              <a:rPr lang="af-ZA" dirty="0"/>
              <a:t> </a:t>
            </a: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2887090" y="2492628"/>
            <a:ext cx="3484682" cy="3855179"/>
          </a:xfrm>
          <a:prstGeom prst="rect">
            <a:avLst/>
          </a:prstGeom>
        </p:spPr>
      </p:pic>
    </p:spTree>
    <p:extLst>
      <p:ext uri="{BB962C8B-B14F-4D97-AF65-F5344CB8AC3E}">
        <p14:creationId xmlns:p14="http://schemas.microsoft.com/office/powerpoint/2010/main" val="3855667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r>
              <a:rPr lang="af-ZA" dirty="0"/>
              <a:t>Kaarte</a:t>
            </a: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r>
              <a:rPr lang="af-ZA" dirty="0"/>
              <a:t>Kaarte dui gewoonlik aan waar iets of iemand geleë is. Hulle word met ‘n presiese skaal geteken, bv. 1:10 of 1:100, ens.</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38505229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r>
              <a:rPr lang="af-ZA" dirty="0"/>
              <a:t>Breinkaarte</a:t>
            </a:r>
            <a:br>
              <a:rPr lang="en-ZA" dirty="0"/>
            </a:b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p:txBody>
          <a:bodyPr>
            <a:normAutofit/>
          </a:bodyPr>
          <a:lstStyle/>
          <a:p>
            <a:r>
              <a:rPr lang="af-ZA" dirty="0"/>
              <a:t>Breinkaarte is ‘n handige tegniek wat help met die neem van notas, en wat ook baie handig is vir kreatiewe probleemoplossing. </a:t>
            </a:r>
            <a:endParaRPr lang="en-ZA" dirty="0"/>
          </a:p>
          <a:p>
            <a:pPr marL="0" indent="0">
              <a:buNone/>
            </a:pPr>
            <a:endParaRPr lang="en-ZA" dirty="0"/>
          </a:p>
          <a:p>
            <a:r>
              <a:rPr lang="af-ZA" dirty="0"/>
              <a:t>Deur breinkaarte te gebruik kan jy vinnig die struktuur van ‘n onderwerp identifiseer en verstaan, asook die manier waarop stukkies inligting inmekaar pas. Dit kan ook gebruik word om die rou feite wat in notas gevind word te organiseer en weer te gee.</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15728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r>
              <a:rPr lang="af-ZA" dirty="0"/>
              <a:t>Die doel van hierdie werkswinkel is om te verseker dat die leerder die kennis en vaardighede verkry om:</a:t>
            </a:r>
            <a:endParaRPr lang="en-ZA" dirty="0"/>
          </a:p>
          <a:p>
            <a:pPr lvl="0" fontAlgn="base"/>
            <a:r>
              <a:rPr lang="af-ZA" dirty="0">
                <a:effectLst>
                  <a:outerShdw sx="0" sy="0">
                    <a:srgbClr val="000000"/>
                  </a:outerShdw>
                </a:effectLst>
              </a:rPr>
              <a:t>Teks vir ‘n wye reeks kommunikasie-kontekste te kan skryf</a:t>
            </a:r>
            <a:endParaRPr lang="en-ZA" dirty="0">
              <a:effectLst>
                <a:outerShdw sx="0" sy="0">
                  <a:srgbClr val="000000"/>
                </a:outerShdw>
              </a:effectLst>
            </a:endParaRPr>
          </a:p>
          <a:p>
            <a:pPr lvl="0" fontAlgn="base"/>
            <a:r>
              <a:rPr lang="af-ZA" dirty="0">
                <a:effectLst>
                  <a:outerShdw sx="0" sy="0">
                    <a:srgbClr val="000000"/>
                  </a:outerShdw>
                </a:effectLst>
              </a:rPr>
              <a:t>Taal en kommunikasie in beroepsgerigte leerprogramme te gebruik</a:t>
            </a:r>
            <a:endParaRPr lang="en-ZA" dirty="0">
              <a:effectLst>
                <a:outerShdw sx="0" sy="0">
                  <a:srgbClr val="000000"/>
                </a:outerShdw>
              </a:effectLst>
            </a:endParaRPr>
          </a:p>
          <a:p>
            <a:pPr lvl="0" fontAlgn="base"/>
            <a:r>
              <a:rPr lang="af-ZA" dirty="0">
                <a:effectLst>
                  <a:outerShdw sx="0" sy="0">
                    <a:srgbClr val="000000"/>
                  </a:outerShdw>
                </a:effectLst>
              </a:rPr>
              <a:t>Inligting uit tekste te kan interpreteer en gebruik</a:t>
            </a:r>
            <a:endParaRPr lang="en-ZA" dirty="0">
              <a:effectLst>
                <a:outerShdw sx="0" sy="0">
                  <a:srgbClr val="000000"/>
                </a:outerShdw>
              </a:effectLst>
            </a:endParaRPr>
          </a:p>
          <a:p>
            <a:pPr lvl="0" fontAlgn="base"/>
            <a:r>
              <a:rPr lang="af-ZA" dirty="0">
                <a:effectLst>
                  <a:outerShdw sx="0" sy="0">
                    <a:srgbClr val="000000"/>
                  </a:outerShdw>
                </a:effectLst>
              </a:rPr>
              <a:t>Gehoor en konteksvereistes te kan akkommodeer in gesproke kommunikasie</a:t>
            </a:r>
            <a:endParaRPr lang="en-ZA" dirty="0">
              <a:effectLst>
                <a:outerShdw sx="0" sy="0">
                  <a:srgbClr val="000000"/>
                </a:outerShdw>
              </a:effectLst>
            </a:endParaRPr>
          </a:p>
          <a:p>
            <a:pPr marL="0" indent="0">
              <a:buNone/>
            </a:pPr>
            <a:endParaRPr lang="en-ZA" dirty="0"/>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r>
              <a:rPr lang="af-ZA" dirty="0"/>
              <a:t>Breinkaarte</a:t>
            </a:r>
            <a:br>
              <a:rPr lang="en-ZA" dirty="0"/>
            </a:b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a:xfrm>
            <a:off x="374904" y="778638"/>
            <a:ext cx="4472867" cy="5431662"/>
          </a:xfrm>
        </p:spPr>
        <p:txBody>
          <a:bodyPr>
            <a:normAutofit fontScale="85000" lnSpcReduction="20000"/>
          </a:bodyPr>
          <a:lstStyle/>
          <a:p>
            <a:r>
              <a:rPr lang="af-ZA" dirty="0"/>
              <a:t>Breinkaarte is meer kompak as konvensionele notas, en beslaan gewoonlik slegs een kant van die papier. Dit maak assosiasie makliker. En as jy meer inligting ontdek nadat die breinkaart klaar geteken is, kan dit baie maklik bygevoeg word.</a:t>
            </a:r>
            <a:endParaRPr lang="en-ZA" dirty="0"/>
          </a:p>
          <a:p>
            <a:pPr marL="0" indent="0">
              <a:buNone/>
            </a:pPr>
            <a:r>
              <a:rPr lang="af-ZA" dirty="0"/>
              <a:t> </a:t>
            </a:r>
            <a:endParaRPr lang="en-ZA" dirty="0"/>
          </a:p>
          <a:p>
            <a:pPr marL="0" indent="0">
              <a:buNone/>
            </a:pPr>
            <a:r>
              <a:rPr lang="af-ZA" b="1" dirty="0"/>
              <a:t>Breinkaarte is ook handig om:</a:t>
            </a:r>
          </a:p>
          <a:p>
            <a:pPr marL="0" indent="0">
              <a:buNone/>
            </a:pPr>
            <a:endParaRPr lang="en-ZA" b="1" dirty="0"/>
          </a:p>
          <a:p>
            <a:pPr lvl="0" fontAlgn="base"/>
            <a:r>
              <a:rPr lang="af-ZA" dirty="0">
                <a:effectLst>
                  <a:outerShdw sx="0" sy="0">
                    <a:srgbClr val="000000"/>
                  </a:outerShdw>
                </a:effectLst>
              </a:rPr>
              <a:t>Inligting op te som</a:t>
            </a:r>
            <a:endParaRPr lang="en-ZA" dirty="0">
              <a:effectLst>
                <a:outerShdw sx="0" sy="0">
                  <a:srgbClr val="000000"/>
                </a:outerShdw>
              </a:effectLst>
            </a:endParaRPr>
          </a:p>
          <a:p>
            <a:pPr lvl="0" fontAlgn="base"/>
            <a:r>
              <a:rPr lang="af-ZA" dirty="0">
                <a:effectLst>
                  <a:outerShdw sx="0" sy="0">
                    <a:srgbClr val="000000"/>
                  </a:outerShdw>
                </a:effectLst>
              </a:rPr>
              <a:t>Inligting uit verskillende navorsingsbronne bymekaar te sit</a:t>
            </a:r>
            <a:endParaRPr lang="en-ZA" dirty="0">
              <a:effectLst>
                <a:outerShdw sx="0" sy="0">
                  <a:srgbClr val="000000"/>
                </a:outerShdw>
              </a:effectLst>
            </a:endParaRPr>
          </a:p>
          <a:p>
            <a:pPr lvl="0" fontAlgn="base"/>
            <a:r>
              <a:rPr lang="af-ZA" dirty="0">
                <a:effectLst>
                  <a:outerShdw sx="0" sy="0">
                    <a:srgbClr val="000000"/>
                  </a:outerShdw>
                </a:effectLst>
              </a:rPr>
              <a:t>Komplekse probleme te deurdink</a:t>
            </a:r>
            <a:endParaRPr lang="en-ZA" dirty="0">
              <a:effectLst>
                <a:outerShdw sx="0" sy="0">
                  <a:srgbClr val="000000"/>
                </a:outerShdw>
              </a:effectLst>
            </a:endParaRPr>
          </a:p>
          <a:p>
            <a:pPr lvl="0" fontAlgn="base"/>
            <a:r>
              <a:rPr lang="af-ZA" dirty="0">
                <a:effectLst>
                  <a:outerShdw sx="0" sy="0">
                    <a:srgbClr val="000000"/>
                  </a:outerShdw>
                </a:effectLst>
              </a:rPr>
              <a:t>Inligting aan te bied in ‘n formaat wat die oorhoofse struktuur van die onderwerp aandui</a:t>
            </a:r>
            <a:endParaRPr lang="en-ZA" dirty="0">
              <a:effectLst>
                <a:outerShdw sx="0" sy="0">
                  <a:srgbClr val="000000"/>
                </a:outerShdw>
              </a:effectLst>
            </a:endParaRPr>
          </a:p>
          <a:p>
            <a:pPr marL="0" indent="0">
              <a:buNone/>
            </a:pPr>
            <a:br>
              <a:rPr lang="af-ZA" dirty="0"/>
            </a:br>
            <a:r>
              <a:rPr lang="af-ZA" dirty="0"/>
              <a:t> </a:t>
            </a: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5057916" y="1535441"/>
            <a:ext cx="3846909" cy="2847079"/>
          </a:xfrm>
          <a:prstGeom prst="rect">
            <a:avLst/>
          </a:prstGeom>
        </p:spPr>
      </p:pic>
    </p:spTree>
    <p:extLst>
      <p:ext uri="{BB962C8B-B14F-4D97-AF65-F5344CB8AC3E}">
        <p14:creationId xmlns:p14="http://schemas.microsoft.com/office/powerpoint/2010/main" val="767681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br>
              <a:rPr lang="af-ZA" dirty="0"/>
            </a:br>
            <a:r>
              <a:rPr lang="af-ZA" dirty="0"/>
              <a:t>Diagramme</a:t>
            </a:r>
            <a:br>
              <a:rPr lang="en-ZA" dirty="0"/>
            </a:br>
            <a:br>
              <a:rPr lang="en-ZA" dirty="0"/>
            </a:b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r>
              <a:rPr lang="af-ZA" dirty="0"/>
              <a:t>‘n Diagram is ‘n twee-dimensionele geometriese simboliese voorstelling van inligting na aanleiding van een of ander visualisasie tegniek. Voorbeelde is netwerk-diagramme en vloeidiagramme.</a:t>
            </a:r>
            <a:endParaRPr lang="en-ZA" dirty="0"/>
          </a:p>
          <a:p>
            <a:pPr marL="0" indent="0">
              <a:buNone/>
            </a:pPr>
            <a:r>
              <a:rPr lang="af-ZA" dirty="0"/>
              <a:t> </a:t>
            </a:r>
            <a:endParaRPr lang="en-ZA" dirty="0"/>
          </a:p>
          <a:p>
            <a:pPr marL="0" indent="0">
              <a:buNone/>
            </a:pPr>
            <a:br>
              <a:rPr lang="af-ZA" dirty="0"/>
            </a:br>
            <a:r>
              <a:rPr lang="af-ZA" dirty="0"/>
              <a:t> </a:t>
            </a: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3061628" y="3285486"/>
            <a:ext cx="3688400" cy="2609314"/>
          </a:xfrm>
          <a:prstGeom prst="rect">
            <a:avLst/>
          </a:prstGeom>
        </p:spPr>
      </p:pic>
    </p:spTree>
    <p:extLst>
      <p:ext uri="{BB962C8B-B14F-4D97-AF65-F5344CB8AC3E}">
        <p14:creationId xmlns:p14="http://schemas.microsoft.com/office/powerpoint/2010/main" val="994008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br>
              <a:rPr lang="af-ZA" dirty="0"/>
            </a:br>
            <a:br>
              <a:rPr lang="af-ZA" dirty="0"/>
            </a:br>
            <a:r>
              <a:rPr lang="af-ZA" dirty="0"/>
              <a:t>Lyngrafieke</a:t>
            </a:r>
            <a:br>
              <a:rPr lang="en-ZA" dirty="0"/>
            </a:br>
            <a:br>
              <a:rPr lang="en-ZA" dirty="0"/>
            </a:br>
            <a:br>
              <a:rPr lang="en-ZA" dirty="0"/>
            </a:b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endParaRPr lang="en-ZA" dirty="0"/>
          </a:p>
          <a:p>
            <a:r>
              <a:rPr lang="af-ZA" dirty="0"/>
              <a:t>Hierdie tipe grafiek word geskep deur ‘n reeks datapunte met ‘n lyn te verbind. </a:t>
            </a:r>
          </a:p>
          <a:p>
            <a:endParaRPr lang="af-ZA" dirty="0"/>
          </a:p>
          <a:p>
            <a:r>
              <a:rPr lang="af-ZA" dirty="0"/>
              <a:t>Dit is die mees basiese tipe grafiek wat dikwels in finansies gebruik word wanneer ‘n reeks historiese pryse met ‘n lyn verbind word. </a:t>
            </a:r>
          </a:p>
          <a:p>
            <a:endParaRPr lang="af-ZA" dirty="0"/>
          </a:p>
          <a:p>
            <a:r>
              <a:rPr lang="af-ZA" dirty="0"/>
              <a:t>Op die manier kan die leser ‘n goeie idee vorm van hoe pryse gestyg of gedaal het oor ‘n spesifieke tyd.</a:t>
            </a: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5441564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br>
              <a:rPr lang="af-ZA" dirty="0"/>
            </a:br>
            <a:br>
              <a:rPr lang="af-ZA" dirty="0"/>
            </a:br>
            <a:r>
              <a:rPr lang="af-ZA" dirty="0"/>
              <a:t>Lyngrafieke</a:t>
            </a:r>
            <a:br>
              <a:rPr lang="en-ZA" dirty="0"/>
            </a:br>
            <a:br>
              <a:rPr lang="en-ZA" dirty="0"/>
            </a:br>
            <a:br>
              <a:rPr lang="en-ZA" dirty="0"/>
            </a:b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93</a:t>
            </a:fld>
            <a:endParaRPr lang="en-ZA" dirty="0"/>
          </a:p>
        </p:txBody>
      </p:sp>
      <p:pic>
        <p:nvPicPr>
          <p:cNvPr id="5" name="Picture 4"/>
          <p:cNvPicPr/>
          <p:nvPr/>
        </p:nvPicPr>
        <p:blipFill rotWithShape="1">
          <a:blip r:embed="rId2">
            <a:extLst>
              <a:ext uri="{28A0092B-C50C-407E-A947-70E740481C1C}">
                <a14:useLocalDpi xmlns:a14="http://schemas.microsoft.com/office/drawing/2010/main" val="0"/>
              </a:ext>
            </a:extLst>
          </a:blip>
          <a:srcRect l="5566" t="7187" r="4334" b="12814"/>
          <a:stretch/>
        </p:blipFill>
        <p:spPr bwMode="auto">
          <a:xfrm>
            <a:off x="1113405" y="1546285"/>
            <a:ext cx="6927533" cy="4400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94124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br>
              <a:rPr lang="af-ZA" dirty="0"/>
            </a:br>
            <a:br>
              <a:rPr lang="af-ZA" dirty="0"/>
            </a:br>
            <a:br>
              <a:rPr lang="af-ZA" dirty="0"/>
            </a:br>
            <a:r>
              <a:rPr lang="af-ZA" dirty="0"/>
              <a:t>Sirkeldiagramme</a:t>
            </a:r>
            <a:br>
              <a:rPr lang="en-ZA" dirty="0"/>
            </a:br>
            <a:br>
              <a:rPr lang="en-ZA" dirty="0"/>
            </a:br>
            <a:br>
              <a:rPr lang="en-ZA" dirty="0"/>
            </a:br>
            <a:br>
              <a:rPr lang="en-ZA" dirty="0"/>
            </a:b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endParaRPr lang="en-ZA" dirty="0"/>
          </a:p>
          <a:p>
            <a:r>
              <a:rPr lang="af-ZA" dirty="0"/>
              <a:t>‘n Sirkeldiagram is ‘n ronde kaart wat in sektore verdeel word, waarin elk van die sektore relatiewe groottes of frekwensies illustreer. In ‘n sirkeldiagram is die sirkellengte van elke sektor in verhouding met die hoeveelheid wat dit verteenwoordig. Tesaam vorm al die sektore ‘n vol sirkel.</a:t>
            </a:r>
            <a:endParaRPr lang="en-ZA" dirty="0"/>
          </a:p>
          <a:p>
            <a:pPr marL="0" indent="0">
              <a:buNone/>
            </a:pPr>
            <a:endParaRPr lang="en-ZA" dirty="0"/>
          </a:p>
          <a:p>
            <a:r>
              <a:rPr lang="af-ZA" dirty="0"/>
              <a:t>Hierdie is waarskynlik die statistiese grafiek wat die meeste gebruik word in die besigheidswêreld en in die algemene media, maar word selde in wetenskaplike of tegniese publikasies gebruik. In baie gevalle is sirkeldiagramme ‘n baie effektiewe manier om inligting weer te gee, veral waar die sektore met die geheel, en nie met mekaar, vergelyk word.</a:t>
            </a:r>
            <a:endParaRPr lang="en-ZA" dirty="0"/>
          </a:p>
          <a:p>
            <a:pPr marL="0" indent="0">
              <a:buNone/>
            </a:pPr>
            <a:endParaRPr lang="en-ZA" dirty="0"/>
          </a:p>
          <a:p>
            <a:pPr marL="0" indent="0">
              <a:buNone/>
            </a:pPr>
            <a:br>
              <a:rPr lang="af-ZA" dirty="0"/>
            </a:br>
            <a:r>
              <a:rPr lang="af-ZA" dirty="0"/>
              <a:t> </a:t>
            </a:r>
            <a:endParaRPr lang="en-ZA" dirty="0"/>
          </a:p>
          <a:p>
            <a:pPr marL="0" indent="0">
              <a:buNone/>
            </a:pPr>
            <a:endParaRPr lang="en-ZA" dirty="0"/>
          </a:p>
        </p:txBody>
      </p:sp>
    </p:spTree>
    <p:extLst>
      <p:ext uri="{BB962C8B-B14F-4D97-AF65-F5344CB8AC3E}">
        <p14:creationId xmlns:p14="http://schemas.microsoft.com/office/powerpoint/2010/main" val="19383810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af-ZA" dirty="0"/>
            </a:br>
            <a:br>
              <a:rPr lang="af-ZA" dirty="0"/>
            </a:br>
            <a:br>
              <a:rPr lang="af-ZA" dirty="0"/>
            </a:br>
            <a:br>
              <a:rPr lang="af-ZA" dirty="0"/>
            </a:br>
            <a:br>
              <a:rPr lang="af-ZA" dirty="0"/>
            </a:br>
            <a:br>
              <a:rPr lang="af-ZA" dirty="0"/>
            </a:br>
            <a:br>
              <a:rPr lang="af-ZA" dirty="0"/>
            </a:br>
            <a:br>
              <a:rPr lang="af-ZA" dirty="0"/>
            </a:br>
            <a:br>
              <a:rPr lang="af-ZA" dirty="0"/>
            </a:br>
            <a:r>
              <a:rPr lang="af-ZA" dirty="0"/>
              <a:t>Sirkeldiagramme</a:t>
            </a:r>
            <a:br>
              <a:rPr lang="en-ZA" dirty="0"/>
            </a:br>
            <a:br>
              <a:rPr lang="en-ZA" dirty="0"/>
            </a:br>
            <a:br>
              <a:rPr lang="en-ZA" dirty="0"/>
            </a:br>
            <a:br>
              <a:rPr lang="en-ZA" dirty="0"/>
            </a:br>
            <a:br>
              <a:rPr lang="en-ZA" dirty="0"/>
            </a:br>
            <a:br>
              <a:rPr lang="en-ZA" dirty="0"/>
            </a:br>
            <a:br>
              <a:rPr lang="en-ZA" dirty="0"/>
            </a:b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br>
              <a:rPr lang="af-ZA" dirty="0"/>
            </a:br>
            <a:r>
              <a:rPr lang="af-ZA" dirty="0"/>
              <a:t> </a:t>
            </a:r>
            <a:endParaRPr lang="en-ZA" dirty="0"/>
          </a:p>
          <a:p>
            <a:pPr marL="0" indent="0">
              <a:buNone/>
            </a:pPr>
            <a:endParaRPr lang="en-ZA" dirty="0"/>
          </a:p>
        </p:txBody>
      </p:sp>
      <p:pic>
        <p:nvPicPr>
          <p:cNvPr id="5" name="Picture 4"/>
          <p:cNvPicPr/>
          <p:nvPr/>
        </p:nvPicPr>
        <p:blipFill rotWithShape="1">
          <a:blip r:embed="rId2"/>
          <a:srcRect l="15828" t="20175" r="8522" b="19990"/>
          <a:stretch/>
        </p:blipFill>
        <p:spPr bwMode="auto">
          <a:xfrm>
            <a:off x="2009005" y="1622697"/>
            <a:ext cx="5044938" cy="3312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9556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81952" y="2444465"/>
            <a:ext cx="4144562" cy="2982063"/>
          </a:xfrm>
          <a:prstGeom prst="rect">
            <a:avLst/>
          </a:prstGeom>
        </p:spPr>
      </p:pic>
      <p:sp>
        <p:nvSpPr>
          <p:cNvPr id="2" name="Title 1"/>
          <p:cNvSpPr>
            <a:spLocks noGrp="1"/>
          </p:cNvSpPr>
          <p:nvPr>
            <p:ph type="title"/>
          </p:nvPr>
        </p:nvSpPr>
        <p:spPr>
          <a:xfrm>
            <a:off x="467544" y="274638"/>
            <a:ext cx="8219256" cy="697819"/>
          </a:xfrm>
        </p:spPr>
        <p:txBody>
          <a:bodyPr>
            <a:normAutofit fontScale="90000"/>
          </a:bodyPr>
          <a:lstStyle/>
          <a:p>
            <a:pPr algn="ctr"/>
            <a:br>
              <a:rPr lang="af-ZA" dirty="0"/>
            </a:br>
            <a:r>
              <a:rPr lang="af-ZA" dirty="0"/>
              <a:t>Kolomgrafieke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p:cNvSpPr>
            <a:spLocks noGrp="1"/>
          </p:cNvSpPr>
          <p:nvPr>
            <p:ph sz="quarter" idx="1"/>
          </p:nvPr>
        </p:nvSpPr>
        <p:spPr>
          <a:xfrm>
            <a:off x="467544" y="972456"/>
            <a:ext cx="8219256" cy="5428343"/>
          </a:xfrm>
        </p:spPr>
        <p:txBody>
          <a:bodyPr/>
          <a:lstStyle/>
          <a:p>
            <a:r>
              <a:rPr lang="af-ZA" sz="2000" dirty="0"/>
              <a:t>‘n Kolomgrafiek is ‘n grafiek met reghoekige kolomme met lengtes wat proporsioneel is tot die waardes wat hulle verteenwoordig. Kolomgrafieke word meestal gebruik om twee of meer waardes, wat oor ‘n tyd met verskillende kondisies geneem is, gewoonlike met klein stelle data. Die kolomme kan horisontaal of vertikaal lê. </a:t>
            </a:r>
            <a:endParaRPr lang="en-ZA" sz="2000" dirty="0"/>
          </a:p>
          <a:p>
            <a:pPr marL="0" indent="0">
              <a:buNone/>
            </a:pPr>
            <a:endParaRPr lang="en-ZA" dirty="0"/>
          </a:p>
        </p:txBody>
      </p:sp>
      <p:sp>
        <p:nvSpPr>
          <p:cNvPr id="6" name="Rectangle 5"/>
          <p:cNvSpPr/>
          <p:nvPr/>
        </p:nvSpPr>
        <p:spPr>
          <a:xfrm>
            <a:off x="4114800" y="5563969"/>
            <a:ext cx="4572000" cy="646331"/>
          </a:xfrm>
          <a:prstGeom prst="rect">
            <a:avLst/>
          </a:prstGeom>
        </p:spPr>
        <p:txBody>
          <a:bodyPr>
            <a:spAutoFit/>
          </a:bodyPr>
          <a:lstStyle/>
          <a:p>
            <a:r>
              <a:rPr lang="nl-NL" dirty="0"/>
              <a:t>Doen Formatiewe Aktiwiteit 1 in jou Portefeulje</a:t>
            </a:r>
            <a:endParaRPr lang="en-ZA" dirty="0"/>
          </a:p>
        </p:txBody>
      </p:sp>
      <p:pic>
        <p:nvPicPr>
          <p:cNvPr id="7" name="Picture 6"/>
          <p:cNvPicPr>
            <a:picLocks noChangeAspect="1"/>
          </p:cNvPicPr>
          <p:nvPr/>
        </p:nvPicPr>
        <p:blipFill>
          <a:blip r:embed="rId3"/>
          <a:stretch>
            <a:fillRect/>
          </a:stretch>
        </p:blipFill>
        <p:spPr>
          <a:xfrm>
            <a:off x="603504" y="5350666"/>
            <a:ext cx="2763810" cy="930391"/>
          </a:xfrm>
          <a:prstGeom prst="rect">
            <a:avLst/>
          </a:prstGeom>
        </p:spPr>
      </p:pic>
    </p:spTree>
    <p:extLst>
      <p:ext uri="{BB962C8B-B14F-4D97-AF65-F5344CB8AC3E}">
        <p14:creationId xmlns:p14="http://schemas.microsoft.com/office/powerpoint/2010/main" val="10555954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LEEREENHEID 2</a:t>
            </a:r>
            <a:endParaRPr lang="en-ZA" dirty="0"/>
          </a:p>
        </p:txBody>
      </p:sp>
      <p:sp>
        <p:nvSpPr>
          <p:cNvPr id="3" name="Text Placeholder 2"/>
          <p:cNvSpPr>
            <a:spLocks noGrp="1"/>
          </p:cNvSpPr>
          <p:nvPr>
            <p:ph type="body" idx="1"/>
          </p:nvPr>
        </p:nvSpPr>
        <p:spPr/>
        <p:txBody>
          <a:bodyPr/>
          <a:lstStyle/>
          <a:p>
            <a:r>
              <a:rPr lang="en-GB" dirty="0"/>
              <a:t>GESKREWE KOMMUNIKASIE</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97</a:t>
            </a:fld>
            <a:endParaRPr lang="en-ZA" dirty="0"/>
          </a:p>
        </p:txBody>
      </p:sp>
    </p:spTree>
    <p:extLst>
      <p:ext uri="{BB962C8B-B14F-4D97-AF65-F5344CB8AC3E}">
        <p14:creationId xmlns:p14="http://schemas.microsoft.com/office/powerpoint/2010/main" val="1164609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nl-NL" dirty="0"/>
              <a:t>Baie mense voel geïntimideer as hulle moet skryf. Maar daar is tye wanneer skryf die beste manier is om te kommunikeer, en dikwels die beste manier om:</a:t>
            </a:r>
          </a:p>
          <a:p>
            <a:pPr marL="0" indent="0">
              <a:buNone/>
            </a:pPr>
            <a:endParaRPr lang="nl-NL" dirty="0"/>
          </a:p>
          <a:p>
            <a:pPr marL="0" indent="0">
              <a:buNone/>
            </a:pPr>
            <a:r>
              <a:rPr lang="nl-NL" dirty="0"/>
              <a:t>•	die boodskap oor te dra</a:t>
            </a:r>
          </a:p>
          <a:p>
            <a:pPr marL="0" indent="0">
              <a:buNone/>
            </a:pPr>
            <a:r>
              <a:rPr lang="nl-NL" dirty="0"/>
              <a:t>•	bewys van gebeure te bewaar</a:t>
            </a:r>
          </a:p>
          <a:p>
            <a:pPr marL="0" indent="0">
              <a:buNone/>
            </a:pPr>
            <a:r>
              <a:rPr lang="nl-NL" dirty="0"/>
              <a:t> </a:t>
            </a:r>
          </a:p>
          <a:p>
            <a:pPr marL="0" indent="0">
              <a:buNone/>
            </a:pPr>
            <a:endParaRPr lang="nl-NL" dirty="0"/>
          </a:p>
          <a:p>
            <a:pPr marL="0" indent="0">
              <a:buNone/>
            </a:pPr>
            <a:r>
              <a:rPr lang="nl-NL" dirty="0"/>
              <a:t>Wanneer jy skryf, hou in gedagte dat, sodra iets in geskrewe vorm is, jy dit nie kan terugneem of ongedaan maak nie. Kommunikasie deur die geskrewe woord is meer kontreet as verbale kommunikasie, met minder kans om foute te maak.</a:t>
            </a:r>
          </a:p>
          <a:p>
            <a:pPr marL="0" indent="0">
              <a:buNone/>
            </a:pPr>
            <a:endParaRPr lang="nl-NL" dirty="0"/>
          </a:p>
          <a:p>
            <a:pPr marL="0" indent="0">
              <a:buNone/>
            </a:pPr>
            <a:endParaRPr lang="en-ZA" dirty="0"/>
          </a:p>
        </p:txBody>
      </p:sp>
    </p:spTree>
    <p:extLst>
      <p:ext uri="{BB962C8B-B14F-4D97-AF65-F5344CB8AC3E}">
        <p14:creationId xmlns:p14="http://schemas.microsoft.com/office/powerpoint/2010/main" val="39275125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26848"/>
          </a:xfrm>
        </p:spPr>
        <p:txBody>
          <a:bodyPr>
            <a:normAutofit fontScale="90000"/>
          </a:bodyPr>
          <a:lstStyle/>
          <a:p>
            <a:pPr algn="ctr"/>
            <a:br>
              <a:rPr lang="nl-NL" dirty="0"/>
            </a:br>
            <a:r>
              <a:rPr lang="nl-NL" dirty="0"/>
              <a:t>Effektiewe Geskrewe Kommunikasie</a:t>
            </a:r>
            <a:br>
              <a:rPr lang="nl-NL"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p:cNvSpPr>
            <a:spLocks noGrp="1"/>
          </p:cNvSpPr>
          <p:nvPr>
            <p:ph sz="quarter" idx="1"/>
          </p:nvPr>
        </p:nvSpPr>
        <p:spPr/>
        <p:txBody>
          <a:bodyPr>
            <a:normAutofit lnSpcReduction="10000"/>
          </a:bodyPr>
          <a:lstStyle/>
          <a:p>
            <a:r>
              <a:rPr lang="af-ZA" dirty="0"/>
              <a:t>Kommunikeerders wat skryf het ook ander uitdagings as verbale kommunikeerders, naamlik spelling, taalreëls (grammatika), leestekens en selfs sy/haar skryfstyl.</a:t>
            </a:r>
            <a:endParaRPr lang="en-ZA" dirty="0"/>
          </a:p>
          <a:p>
            <a:pPr marL="0" indent="0">
              <a:buNone/>
            </a:pPr>
            <a:endParaRPr lang="en-ZA" dirty="0"/>
          </a:p>
          <a:p>
            <a:r>
              <a:rPr lang="af-ZA" dirty="0"/>
              <a:t>Tegnologie vandag maak die skryf van memorandums, briewe en verslae makliker aangesien daar betroubare hulpmiddels is wat verkeerd-gespelde woorde nagaan en selfs regmaak, en ook taalfoute kan regmaak.</a:t>
            </a:r>
          </a:p>
          <a:p>
            <a:endParaRPr lang="af-ZA" dirty="0"/>
          </a:p>
          <a:p>
            <a:r>
              <a:rPr lang="af-ZA" dirty="0"/>
              <a:t>Ongelukkig is selfs hierdie hulpmiddels nie sonder probleme nie en foute kan nog steeds deurglip. Die skrywer se persoonlike inset is nodig, en daarvoor het hy/sy goeie taalkennis nodig.</a:t>
            </a:r>
            <a:endParaRPr lang="en-ZA" dirty="0"/>
          </a:p>
          <a:p>
            <a:pPr marL="0" indent="0">
              <a:buNone/>
            </a:pPr>
            <a:endParaRPr lang="nl-NL" dirty="0"/>
          </a:p>
          <a:p>
            <a:pPr marL="0" indent="0">
              <a:buNone/>
            </a:pPr>
            <a:endParaRPr lang="en-ZA" dirty="0"/>
          </a:p>
        </p:txBody>
      </p:sp>
    </p:spTree>
    <p:extLst>
      <p:ext uri="{BB962C8B-B14F-4D97-AF65-F5344CB8AC3E}">
        <p14:creationId xmlns:p14="http://schemas.microsoft.com/office/powerpoint/2010/main" val="3366152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5882</TotalTime>
  <Words>30613</Words>
  <Application>Microsoft Office PowerPoint</Application>
  <PresentationFormat>On-screen Show (4:3)</PresentationFormat>
  <Paragraphs>2747</Paragraphs>
  <Slides>328</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328</vt:i4>
      </vt:variant>
    </vt:vector>
  </HeadingPairs>
  <TitlesOfParts>
    <vt:vector size="335" baseType="lpstr">
      <vt:lpstr>Arial</vt:lpstr>
      <vt:lpstr>Calibri</vt:lpstr>
      <vt:lpstr>Courier New</vt:lpstr>
      <vt:lpstr>Symbol</vt:lpstr>
      <vt:lpstr>Times New Roman</vt:lpstr>
      <vt:lpstr>Wingdings 2</vt:lpstr>
      <vt:lpstr>Theme1</vt:lpstr>
      <vt:lpstr> KOMMUNIKASIE – TWEEDE TAAL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LEEREENHEID 1</vt:lpstr>
      <vt:lpstr> Die Belangrikheid van Goeie Kommunikasie   </vt:lpstr>
      <vt:lpstr> Die Belangrikheid van Goeie Kommunikasie   </vt:lpstr>
      <vt:lpstr> Die Belangrikheid van Goeie Kommunikasie   </vt:lpstr>
      <vt:lpstr> Redes Hoekom Kommunikasie moet Plaasvind </vt:lpstr>
      <vt:lpstr>Die Gehoor </vt:lpstr>
      <vt:lpstr>Die Gehoor </vt:lpstr>
      <vt:lpstr>Die Gehoor </vt:lpstr>
      <vt:lpstr>Die Gehoor </vt:lpstr>
      <vt:lpstr>Die Kommunikasie Siklus </vt:lpstr>
      <vt:lpstr>Die Kommunikasie Siklus </vt:lpstr>
      <vt:lpstr>Die Kommunikasie Siklus </vt:lpstr>
      <vt:lpstr>Die Kommunikasie Siklus </vt:lpstr>
      <vt:lpstr>Die Kommunikasie Siklus </vt:lpstr>
      <vt:lpstr>Die Kommunikasie Siklus </vt:lpstr>
      <vt:lpstr>Die Kommunikasie Siklus </vt:lpstr>
      <vt:lpstr>Die Kommunikasie Siklus </vt:lpstr>
      <vt:lpstr>Die Kommunikasie Siklus </vt:lpstr>
      <vt:lpstr> Hoe om te Kommunikeer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Lewenshoudings, Oortuiging en Oogmerk van ‘n Besigheids-Kommunikeerder  </vt:lpstr>
      <vt:lpstr> Leesstrategieë </vt:lpstr>
      <vt:lpstr> Leesstrategieë </vt:lpstr>
      <vt:lpstr> Leesstrategieë </vt:lpstr>
      <vt:lpstr> Leesstrategieë </vt:lpstr>
      <vt:lpstr>    Die Gebruik van Vooroordeel, Stereotipering en ander Ongewenste Praktyke  </vt:lpstr>
      <vt:lpstr>   Die Gebruik van Vooroordeel, Stereotipering en ander Ongewenste Praktyke </vt:lpstr>
      <vt:lpstr>   Die Gebruik van Vooroordeel, Stereotipering en ander Ongewenste Praktyke </vt:lpstr>
      <vt:lpstr>   Die Gebruik van Vooroordeel, Stereotipering en ander Ongewenste Praktyke </vt:lpstr>
      <vt:lpstr>   Die Gebruik van Vooroordeel, Stereotipering en ander Ongewenste Praktyke </vt:lpstr>
      <vt:lpstr>Instruksies en Versoeke </vt:lpstr>
      <vt:lpstr>Instruksies en Versoeke </vt:lpstr>
      <vt:lpstr>Instruksies en Versoeke </vt:lpstr>
      <vt:lpstr>Reaksie op Versoeke en Instruksies </vt:lpstr>
      <vt:lpstr>  Identifisering van Onbekende Woorde en Kontekstuele Aanduidings </vt:lpstr>
      <vt:lpstr>  Identifisering van Onbekende Woorde en Kontekstuele Aanduidings </vt:lpstr>
      <vt:lpstr>  Identifisering van Onbekende Woorde en Kontekstuele Aanduidings </vt:lpstr>
      <vt:lpstr>  Identifisering van Onbekende Woorde en Kontekstuele Aanduidings </vt:lpstr>
      <vt:lpstr>  Identifisering van Onbekende Woorde en Kontekstuele Aanduidings </vt:lpstr>
      <vt:lpstr>  Identifisering van Onbekende Woorde en Kontekstuele Aanduidings </vt:lpstr>
      <vt:lpstr>  Identifisering van Onbekende Woorde en Kontekstuele Aanduidings </vt:lpstr>
      <vt:lpstr>  Identifisering van Onbekende Woorde en Kontekstuele Aanduidings </vt:lpstr>
      <vt:lpstr>Grafieke en Visuele Hulpmiddele </vt:lpstr>
      <vt:lpstr>Grafieke en Visuele Hulpmiddele </vt:lpstr>
      <vt:lpstr> Foto’s en Lugfoto’s  </vt:lpstr>
      <vt:lpstr>  Skematiese Voorstellings   </vt:lpstr>
      <vt:lpstr>   Prentjies, Illustrasies en Tekeninge    </vt:lpstr>
      <vt:lpstr>    Tekenprente en Spotprente     </vt:lpstr>
      <vt:lpstr>      Kaarte      </vt:lpstr>
      <vt:lpstr>      Breinkaarte       </vt:lpstr>
      <vt:lpstr>      Breinkaarte       </vt:lpstr>
      <vt:lpstr>       Diagramme        </vt:lpstr>
      <vt:lpstr>        Lyngrafieke         </vt:lpstr>
      <vt:lpstr>        Lyngrafieke         </vt:lpstr>
      <vt:lpstr>         Sirkeldiagramme          </vt:lpstr>
      <vt:lpstr>         Sirkeldiagramme          </vt:lpstr>
      <vt:lpstr> Kolomgrafieke </vt:lpstr>
      <vt:lpstr>LEEREENHEID 2</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 Effektiewe Geskrewe Kommunikasie </vt:lpstr>
      <vt:lpstr>Organisatoriese Eienskappe van Teks </vt:lpstr>
      <vt:lpstr>Organisatoriese Eienskappe van Teks </vt:lpstr>
      <vt:lpstr>Organisatoriese Eienskappe van Teks </vt:lpstr>
      <vt:lpstr>Organisatoriese Eienskappe van Teks </vt:lpstr>
      <vt:lpstr>Organisatoriese Eienskappe van Teks </vt:lpstr>
      <vt:lpstr>Die Invloed van Taalstrukture op ‘n Leser </vt:lpstr>
      <vt:lpstr>Die Invloed van Taalstrukture op ‘n Leser </vt:lpstr>
      <vt:lpstr>Die Invloed van Taalstrukture op ‘n Leser </vt:lpstr>
      <vt:lpstr>Die Invloed van Taalstrukture op ‘n Leser </vt:lpstr>
      <vt:lpstr>Die Invloed van Taalstrukture op ‘n Leser </vt:lpstr>
      <vt:lpstr>Die Invloed van Taalstrukture op ‘n Leser </vt:lpstr>
      <vt:lpstr>Die Invloed van Taalstrukture op ‘n Leser </vt:lpstr>
      <vt:lpstr>Die Invloed van Taalstrukture op ‘n Leser </vt:lpstr>
      <vt:lpstr>Die Invloed van Taalstrukture op ‘n Leser </vt:lpstr>
      <vt:lpstr>Die Invloed van Taalstrukture op ‘n Leser </vt:lpstr>
      <vt:lpstr>Die Invloed van Taalstrukture op ‘n Leser </vt:lpstr>
      <vt:lpstr>  Die Keuse van Woorde en Sinskonstruksies  </vt:lpstr>
      <vt:lpstr>  Die Keuse van Woorde en Sinskonstruksies  </vt:lpstr>
      <vt:lpstr>  Die Keuse van Woorde en Sinskonstruksies  </vt:lpstr>
      <vt:lpstr>  Die Keuse van Woorde en Sinskonstruksies  </vt:lpstr>
      <vt:lpstr>  Die Keuse van Woorde en Sinskonstruksies  </vt:lpstr>
      <vt:lpstr> Register en Toon  </vt:lpstr>
      <vt:lpstr> Register en Toon  </vt:lpstr>
      <vt:lpstr>  Gebruik van Terme en Jargon     </vt:lpstr>
      <vt:lpstr>  Die Skryf van ‘n Goeie Paragraaf   </vt:lpstr>
      <vt:lpstr>  Die Skryf van ‘n Goeie Paragraaf   </vt:lpstr>
      <vt:lpstr> Die Gebruike van Oorgange </vt:lpstr>
      <vt:lpstr> Die Gebruike van Oorgange </vt:lpstr>
      <vt:lpstr> Die Gebruike van Oorgange </vt:lpstr>
      <vt:lpstr> Die Gebruike van Oorgange </vt:lpstr>
      <vt:lpstr>Opsommings </vt:lpstr>
      <vt:lpstr>Opsommings </vt:lpstr>
      <vt:lpstr>Stappe vir Goeie Skryfwerk </vt:lpstr>
      <vt:lpstr>Stappe vir Goeie Skryfwerk </vt:lpstr>
      <vt:lpstr>Stappe vir Goeie Skryfwerk </vt:lpstr>
      <vt:lpstr>Stappe vir Goeie Skryfwerk </vt:lpstr>
      <vt:lpstr>Stappe vir Goeie Skryfwerk </vt:lpstr>
      <vt:lpstr>Stappe vir Goeie Skryfwerk </vt:lpstr>
      <vt:lpstr>Stappe vir Goeie Skryfwerk </vt:lpstr>
      <vt:lpstr>Stappe vir Goeie Skryfwerk </vt:lpstr>
      <vt:lpstr> Redigering en Proeflees  </vt:lpstr>
      <vt:lpstr> Redigering en Proeflees  </vt:lpstr>
      <vt:lpstr>Besigheidsformate </vt:lpstr>
      <vt:lpstr>Besigheidsformate </vt:lpstr>
      <vt:lpstr>Besigheidsformate </vt:lpstr>
      <vt:lpstr>Besigheidsformate </vt:lpstr>
      <vt:lpstr>Besigheidsformate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Gebruik van E-posse </vt:lpstr>
      <vt:lpstr>Formaat van ‘n Verslag </vt:lpstr>
      <vt:lpstr>Formaat van ‘n Verslag </vt:lpstr>
      <vt:lpstr>  Formaat van ‘n Verslag   </vt:lpstr>
      <vt:lpstr>  Formaat van ‘n Verslag   </vt:lpstr>
      <vt:lpstr>Formaat van ‘n Besigheidsbrief </vt:lpstr>
      <vt:lpstr>Formaat van ‘n Besigheidsbrief </vt:lpstr>
      <vt:lpstr>Formaat van ‘n Besigheidsbrief </vt:lpstr>
      <vt:lpstr>Formaat van ‘n Besigheidsbrief </vt:lpstr>
      <vt:lpstr>Formaat van ‘n Besigheidsbrief </vt:lpstr>
      <vt:lpstr>Formaat van ‘n Besigheidsbrief </vt:lpstr>
      <vt:lpstr>Formaat van ‘n Besigheidsbrief </vt:lpstr>
      <vt:lpstr> Formaat van ‘n Memorandum  </vt:lpstr>
      <vt:lpstr> Formaat van ‘n Memorandum  </vt:lpstr>
      <vt:lpstr> Formaat van ‘n Memorandum  </vt:lpstr>
      <vt:lpstr> Formaat van ‘n Memorandum  </vt:lpstr>
      <vt:lpstr> Formaat van ‘n Memorandum  </vt:lpstr>
      <vt:lpstr>Notules </vt:lpstr>
      <vt:lpstr>Notules </vt:lpstr>
      <vt:lpstr>Notules </vt:lpstr>
      <vt:lpstr>Notules </vt:lpstr>
      <vt:lpstr>Notules </vt:lpstr>
      <vt:lpstr>LEEREENHEID 3</vt:lpstr>
      <vt:lpstr>Die Kommunikasieproses </vt:lpstr>
      <vt:lpstr>Die Kommunikasieproses </vt:lpstr>
      <vt:lpstr>Die Kommunikasieproses </vt:lpstr>
      <vt:lpstr> Basiese Reëls vir Kommunikasie tussen Mense </vt:lpstr>
      <vt:lpstr> Basiese Reëls vir Kommunikasie tussen Mense </vt:lpstr>
      <vt:lpstr>Lyftaal </vt:lpstr>
      <vt:lpstr> Hindernisse in Verbale Kommunikasie  </vt:lpstr>
      <vt:lpstr> Hindernisse in Verbale Kommunikasie  </vt:lpstr>
      <vt:lpstr>Hoe om te Kommunikeer </vt:lpstr>
      <vt:lpstr>Hoe om te Kommunikeer </vt:lpstr>
      <vt:lpstr>Hoe om te Kommunikeer </vt:lpstr>
      <vt:lpstr>Hoe om te Kommunikeer </vt:lpstr>
      <vt:lpstr> Funskioneer in ‘n Span  </vt:lpstr>
      <vt:lpstr>Onderskeidingsfaktore in ‘n Span </vt:lpstr>
      <vt:lpstr>Onderskeidingsfaktore in ‘n Span </vt:lpstr>
      <vt:lpstr>Rolle in ‘n Span </vt:lpstr>
      <vt:lpstr>Rolle in ‘n Span </vt:lpstr>
      <vt:lpstr>Verantwoordelikhede in die Span  </vt:lpstr>
      <vt:lpstr>Verantwoordelikhede in die Span  </vt:lpstr>
      <vt:lpstr>Verantwoordelikhede in die Span  </vt:lpstr>
      <vt:lpstr>Verantwoordelikhede in die Span  </vt:lpstr>
      <vt:lpstr>Verantwoordelikhede in die Span  </vt:lpstr>
      <vt:lpstr>Verantwoordelikhede in die Span  </vt:lpstr>
      <vt:lpstr>Verantwoordelikhede in die Span  </vt:lpstr>
      <vt:lpstr>Verantwoordelikhede in die Span  </vt:lpstr>
      <vt:lpstr>Verantwoordelikhede in die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Oplossing van Konflik in ‘n Span </vt:lpstr>
      <vt:lpstr>Vergaderings </vt:lpstr>
      <vt:lpstr>Vergaderings </vt:lpstr>
      <vt:lpstr>Vergaderings </vt:lpstr>
      <vt:lpstr>Vergaderings </vt:lpstr>
      <vt:lpstr>Vergaderings </vt:lpstr>
      <vt:lpstr>Vergaderings </vt:lpstr>
      <vt:lpstr>Vergaderings </vt:lpstr>
      <vt:lpstr>Vergaderings </vt:lpstr>
      <vt:lpstr>Vergaderings </vt:lpstr>
      <vt:lpstr>Vergaderings </vt:lpstr>
      <vt:lpstr>Vergaderings </vt:lpstr>
      <vt:lpstr>Deelname aan Debatte </vt:lpstr>
      <vt:lpstr>Deelname aan Debatte </vt:lpstr>
      <vt:lpstr>Deelname aan Debatte </vt:lpstr>
      <vt:lpstr>Deelname aan Debatte </vt:lpstr>
      <vt:lpstr>Deelname aan Debatte </vt:lpstr>
      <vt:lpstr>Deelname aan Debatte </vt:lpstr>
      <vt:lpstr>Deelname aan Debatte </vt:lpstr>
      <vt:lpstr>Deelname aan Debatte </vt:lpstr>
      <vt:lpstr>Deelname aan Debatte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Basiese Aanbiedingsvaardighede </vt:lpstr>
      <vt:lpstr>LEEREENHEID 4</vt:lpstr>
      <vt:lpstr>Beroepsgerigte Leerprogramme</vt:lpstr>
      <vt:lpstr>Hoe om Navorsing te Doen </vt:lpstr>
      <vt:lpstr>Hoe om Navorsing te Doen </vt:lpstr>
      <vt:lpstr>Hoe om Navorsing te Doen </vt:lpstr>
      <vt:lpstr>Hoe om Navorsing te Doen </vt:lpstr>
      <vt:lpstr>Hoe om Inligting te Selekteer </vt:lpstr>
      <vt:lpstr>Hoe om Inligting te Selekteer </vt:lpstr>
      <vt:lpstr>Hoe om Inligting te Selekteer </vt:lpstr>
      <vt:lpstr>Hoe om Inligting te Selekteer </vt:lpstr>
      <vt:lpstr>Hoe om Inligting te Selekteer </vt:lpstr>
      <vt:lpstr>Hoe om Inligting te Selekteer </vt:lpstr>
      <vt:lpstr>Hoe om Inligting te Selekteer </vt:lpstr>
      <vt:lpstr>Hoe om Inligting te Selekteer </vt:lpstr>
      <vt:lpstr>Hoe om Inligting te Selekteer </vt:lpstr>
      <vt:lpstr>Sintaksis en Semantiek </vt:lpstr>
      <vt:lpstr> Kruisverwysing </vt:lpstr>
      <vt:lpstr> Kruisverwysing </vt:lpstr>
      <vt:lpstr>Opsommings </vt:lpstr>
      <vt:lpstr>Memorisering </vt:lpstr>
      <vt:lpstr>Memorisering </vt:lpstr>
      <vt:lpstr>Memorisering </vt:lpstr>
      <vt:lpstr>Memorisering </vt:lpstr>
      <vt:lpstr>Memorisering </vt:lpstr>
      <vt:lpstr>Span of Groepleersituasies </vt:lpstr>
      <vt:lpstr>Span of Groepleersituasies </vt:lpstr>
      <vt:lpstr>Span of Groepleersituasies </vt:lpstr>
      <vt:lpstr>Leer in Klein Groepe </vt:lpstr>
      <vt:lpstr>Leer in Klein Groepe </vt:lpstr>
      <vt:lpstr>Die Gebruik van Dinkskrums </vt:lpstr>
      <vt:lpstr>Die Gebruik van Dinkskrums </vt:lpstr>
      <vt:lpstr> Vergaderings   </vt:lpstr>
      <vt:lpstr> Vergaderings   </vt:lpstr>
      <vt:lpstr>Ekskursies en Besoeke aan Maatskappye  </vt:lpstr>
      <vt:lpstr>Werkswinkels </vt:lpstr>
      <vt:lpstr>Werkswinkels </vt:lpstr>
      <vt:lpstr>Werkswinkels </vt:lpstr>
      <vt:lpstr>Werkswinkels </vt:lpstr>
      <vt:lpstr>Werkswinkels </vt:lpstr>
      <vt:lpstr>Werkswinkels </vt:lpstr>
      <vt:lpstr>Die Hantering van Konflik in ‘n Span </vt:lpstr>
      <vt:lpstr>Die Hantering van Konflik in ‘n Span </vt:lpstr>
      <vt:lpstr>Hoe om Bronne te Erken </vt:lpstr>
      <vt:lpstr>Die Erkenning van Bronne </vt:lpstr>
      <vt:lpstr>Die Erkenning van Bronne </vt:lpstr>
      <vt:lpstr>Die Erkenning van Bronne </vt:lpstr>
      <vt:lpstr>Eienskappe van Leer in ‘n Werkplek </vt:lpstr>
      <vt:lpstr> Die South African Qualifications Authority (SAQA) </vt:lpstr>
      <vt:lpstr> Sector Education and Training Authority (SETA) </vt:lpstr>
      <vt:lpstr> Sector Education and Training Authority (SETA) </vt:lpstr>
      <vt:lpstr>Organisasietipe </vt:lpstr>
      <vt:lpstr>Aktiwiteit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Administrator@ENJO.LOCAL</cp:lastModifiedBy>
  <cp:revision>198</cp:revision>
  <dcterms:created xsi:type="dcterms:W3CDTF">2016-03-16T14:20:02Z</dcterms:created>
  <dcterms:modified xsi:type="dcterms:W3CDTF">2020-04-17T15:40:02Z</dcterms:modified>
</cp:coreProperties>
</file>