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41"/>
  </p:notesMasterIdLst>
  <p:sldIdLst>
    <p:sldId id="285"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8" r:id="rId30"/>
    <p:sldId id="287" r:id="rId31"/>
    <p:sldId id="289" r:id="rId32"/>
    <p:sldId id="292" r:id="rId33"/>
    <p:sldId id="290"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4" r:id="rId55"/>
    <p:sldId id="315" r:id="rId56"/>
    <p:sldId id="313"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51" r:id="rId89"/>
    <p:sldId id="349" r:id="rId90"/>
    <p:sldId id="352" r:id="rId91"/>
    <p:sldId id="353" r:id="rId92"/>
    <p:sldId id="354" r:id="rId93"/>
    <p:sldId id="355" r:id="rId94"/>
    <p:sldId id="356" r:id="rId95"/>
    <p:sldId id="357" r:id="rId96"/>
    <p:sldId id="358" r:id="rId97"/>
    <p:sldId id="334"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1" r:id="rId130"/>
    <p:sldId id="392" r:id="rId131"/>
    <p:sldId id="393" r:id="rId132"/>
    <p:sldId id="390" r:id="rId133"/>
    <p:sldId id="394" r:id="rId134"/>
    <p:sldId id="395" r:id="rId135"/>
    <p:sldId id="396" r:id="rId136"/>
    <p:sldId id="398" r:id="rId137"/>
    <p:sldId id="397"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4" r:id="rId164"/>
    <p:sldId id="425" r:id="rId165"/>
    <p:sldId id="426" r:id="rId166"/>
    <p:sldId id="427" r:id="rId167"/>
    <p:sldId id="428" r:id="rId168"/>
    <p:sldId id="429" r:id="rId169"/>
    <p:sldId id="430" r:id="rId170"/>
    <p:sldId id="431" r:id="rId171"/>
    <p:sldId id="432" r:id="rId172"/>
    <p:sldId id="433" r:id="rId173"/>
    <p:sldId id="434" r:id="rId174"/>
    <p:sldId id="435" r:id="rId175"/>
    <p:sldId id="436" r:id="rId176"/>
    <p:sldId id="437" r:id="rId177"/>
    <p:sldId id="439" r:id="rId178"/>
    <p:sldId id="438" r:id="rId179"/>
    <p:sldId id="440" r:id="rId180"/>
    <p:sldId id="441" r:id="rId181"/>
    <p:sldId id="442" r:id="rId182"/>
    <p:sldId id="443" r:id="rId183"/>
    <p:sldId id="444" r:id="rId184"/>
    <p:sldId id="445"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461" r:id="rId201"/>
    <p:sldId id="462" r:id="rId202"/>
    <p:sldId id="463" r:id="rId203"/>
    <p:sldId id="464" r:id="rId204"/>
    <p:sldId id="465" r:id="rId205"/>
    <p:sldId id="466" r:id="rId206"/>
    <p:sldId id="467" r:id="rId207"/>
    <p:sldId id="468" r:id="rId208"/>
    <p:sldId id="469" r:id="rId209"/>
    <p:sldId id="470" r:id="rId210"/>
    <p:sldId id="471" r:id="rId211"/>
    <p:sldId id="472" r:id="rId212"/>
    <p:sldId id="473" r:id="rId213"/>
    <p:sldId id="474" r:id="rId214"/>
    <p:sldId id="475" r:id="rId215"/>
    <p:sldId id="476" r:id="rId216"/>
    <p:sldId id="478" r:id="rId217"/>
    <p:sldId id="479" r:id="rId218"/>
    <p:sldId id="480" r:id="rId219"/>
    <p:sldId id="481" r:id="rId220"/>
    <p:sldId id="482" r:id="rId221"/>
    <p:sldId id="483" r:id="rId222"/>
    <p:sldId id="484" r:id="rId223"/>
    <p:sldId id="485" r:id="rId224"/>
    <p:sldId id="486" r:id="rId225"/>
    <p:sldId id="487" r:id="rId226"/>
    <p:sldId id="491" r:id="rId227"/>
    <p:sldId id="488" r:id="rId228"/>
    <p:sldId id="489" r:id="rId229"/>
    <p:sldId id="490" r:id="rId230"/>
    <p:sldId id="492" r:id="rId231"/>
    <p:sldId id="493" r:id="rId232"/>
    <p:sldId id="494" r:id="rId233"/>
    <p:sldId id="495" r:id="rId234"/>
    <p:sldId id="497" r:id="rId235"/>
    <p:sldId id="496" r:id="rId236"/>
    <p:sldId id="498" r:id="rId237"/>
    <p:sldId id="499" r:id="rId238"/>
    <p:sldId id="500" r:id="rId239"/>
    <p:sldId id="501" r:id="rId240"/>
    <p:sldId id="502" r:id="rId241"/>
    <p:sldId id="503" r:id="rId242"/>
    <p:sldId id="504" r:id="rId243"/>
    <p:sldId id="505" r:id="rId244"/>
    <p:sldId id="506" r:id="rId245"/>
    <p:sldId id="507" r:id="rId246"/>
    <p:sldId id="508" r:id="rId247"/>
    <p:sldId id="509" r:id="rId248"/>
    <p:sldId id="510" r:id="rId249"/>
    <p:sldId id="511" r:id="rId250"/>
    <p:sldId id="512" r:id="rId251"/>
    <p:sldId id="513" r:id="rId252"/>
    <p:sldId id="514" r:id="rId253"/>
    <p:sldId id="515" r:id="rId254"/>
    <p:sldId id="516" r:id="rId255"/>
    <p:sldId id="517" r:id="rId256"/>
    <p:sldId id="518" r:id="rId257"/>
    <p:sldId id="519" r:id="rId258"/>
    <p:sldId id="520" r:id="rId259"/>
    <p:sldId id="521" r:id="rId260"/>
    <p:sldId id="522" r:id="rId261"/>
    <p:sldId id="523" r:id="rId262"/>
    <p:sldId id="524" r:id="rId263"/>
    <p:sldId id="525" r:id="rId264"/>
    <p:sldId id="526" r:id="rId265"/>
    <p:sldId id="527" r:id="rId266"/>
    <p:sldId id="528" r:id="rId267"/>
    <p:sldId id="529" r:id="rId268"/>
    <p:sldId id="530" r:id="rId269"/>
    <p:sldId id="531" r:id="rId270"/>
    <p:sldId id="532" r:id="rId271"/>
    <p:sldId id="533" r:id="rId272"/>
    <p:sldId id="534" r:id="rId273"/>
    <p:sldId id="535" r:id="rId274"/>
    <p:sldId id="536" r:id="rId275"/>
    <p:sldId id="537" r:id="rId276"/>
    <p:sldId id="538" r:id="rId277"/>
    <p:sldId id="539" r:id="rId278"/>
    <p:sldId id="540" r:id="rId279"/>
    <p:sldId id="541" r:id="rId280"/>
    <p:sldId id="543" r:id="rId281"/>
    <p:sldId id="544" r:id="rId282"/>
    <p:sldId id="542" r:id="rId283"/>
    <p:sldId id="545" r:id="rId284"/>
    <p:sldId id="546" r:id="rId285"/>
    <p:sldId id="547" r:id="rId286"/>
    <p:sldId id="548" r:id="rId287"/>
    <p:sldId id="549" r:id="rId288"/>
    <p:sldId id="550" r:id="rId289"/>
    <p:sldId id="551" r:id="rId290"/>
    <p:sldId id="552" r:id="rId291"/>
    <p:sldId id="553" r:id="rId292"/>
    <p:sldId id="554" r:id="rId293"/>
    <p:sldId id="555" r:id="rId294"/>
    <p:sldId id="556" r:id="rId295"/>
    <p:sldId id="557" r:id="rId296"/>
    <p:sldId id="558" r:id="rId297"/>
    <p:sldId id="559" r:id="rId298"/>
    <p:sldId id="560" r:id="rId299"/>
    <p:sldId id="561" r:id="rId300"/>
    <p:sldId id="562" r:id="rId301"/>
    <p:sldId id="564" r:id="rId302"/>
    <p:sldId id="563" r:id="rId303"/>
    <p:sldId id="566" r:id="rId304"/>
    <p:sldId id="567" r:id="rId305"/>
    <p:sldId id="568" r:id="rId306"/>
    <p:sldId id="569" r:id="rId307"/>
    <p:sldId id="570" r:id="rId308"/>
    <p:sldId id="571" r:id="rId309"/>
    <p:sldId id="572" r:id="rId310"/>
    <p:sldId id="573" r:id="rId311"/>
    <p:sldId id="574" r:id="rId312"/>
    <p:sldId id="575" r:id="rId313"/>
    <p:sldId id="576" r:id="rId314"/>
    <p:sldId id="594" r:id="rId315"/>
    <p:sldId id="577" r:id="rId316"/>
    <p:sldId id="578" r:id="rId317"/>
    <p:sldId id="579" r:id="rId318"/>
    <p:sldId id="580" r:id="rId319"/>
    <p:sldId id="595" r:id="rId320"/>
    <p:sldId id="581" r:id="rId321"/>
    <p:sldId id="582" r:id="rId322"/>
    <p:sldId id="583" r:id="rId323"/>
    <p:sldId id="584" r:id="rId324"/>
    <p:sldId id="585" r:id="rId325"/>
    <p:sldId id="586" r:id="rId326"/>
    <p:sldId id="587" r:id="rId327"/>
    <p:sldId id="588" r:id="rId328"/>
    <p:sldId id="589" r:id="rId329"/>
    <p:sldId id="590" r:id="rId330"/>
    <p:sldId id="591" r:id="rId331"/>
    <p:sldId id="592" r:id="rId332"/>
    <p:sldId id="593" r:id="rId333"/>
    <p:sldId id="596" r:id="rId334"/>
    <p:sldId id="597" r:id="rId335"/>
    <p:sldId id="598" r:id="rId336"/>
    <p:sldId id="599" r:id="rId337"/>
    <p:sldId id="600" r:id="rId338"/>
    <p:sldId id="601" r:id="rId339"/>
    <p:sldId id="602" r:id="rId34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18" autoAdjust="0"/>
  </p:normalViewPr>
  <p:slideViewPr>
    <p:cSldViewPr snapToGrid="0">
      <p:cViewPr varScale="1">
        <p:scale>
          <a:sx n="59" d="100"/>
          <a:sy n="59" d="100"/>
        </p:scale>
        <p:origin x="165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562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US"/>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t>
        <a:bodyPr/>
        <a:lstStyle/>
        <a:p>
          <a:endParaRPr lang="en-US"/>
        </a:p>
      </dgm:t>
    </dgm:pt>
    <dgm:pt modelId="{7EFA7AA0-0092-48D0-9439-0EB32D25F1C0}" type="pres">
      <dgm:prSet presAssocID="{45A05D77-9081-4709-A301-ED1670679511}" presName="rootConnector1" presStyleLbl="node1" presStyleIdx="0" presStyleCnt="0"/>
      <dgm:spPr/>
      <dgm:t>
        <a:bodyPr/>
        <a:lstStyle/>
        <a:p>
          <a:endParaRPr lang="en-US"/>
        </a:p>
      </dgm:t>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t>
        <a:bodyPr/>
        <a:lstStyle/>
        <a:p>
          <a:endParaRPr lang="en-US"/>
        </a:p>
      </dgm:t>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t>
        <a:bodyPr/>
        <a:lstStyle/>
        <a:p>
          <a:endParaRPr lang="en-US"/>
        </a:p>
      </dgm:t>
    </dgm:pt>
    <dgm:pt modelId="{A9E7900D-BCDB-4A4D-9C7E-77C9A0D75570}" type="pres">
      <dgm:prSet presAssocID="{EE2601E4-BD06-488F-8835-BD42E9836204}" presName="rootConnector" presStyleLbl="node2" presStyleIdx="0" presStyleCnt="3"/>
      <dgm:spPr/>
      <dgm:t>
        <a:bodyPr/>
        <a:lstStyle/>
        <a:p>
          <a:endParaRPr lang="en-US"/>
        </a:p>
      </dgm:t>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t>
        <a:bodyPr/>
        <a:lstStyle/>
        <a:p>
          <a:endParaRPr lang="en-US"/>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t>
        <a:bodyPr/>
        <a:lstStyle/>
        <a:p>
          <a:endParaRPr lang="en-US"/>
        </a:p>
      </dgm:t>
    </dgm:pt>
    <dgm:pt modelId="{BA70270E-585D-4A22-B309-A104DFB9AC6E}" type="pres">
      <dgm:prSet presAssocID="{1E1F23DD-C042-4219-9C9C-280CD91B28AC}" presName="rootConnector" presStyleLbl="node2" presStyleIdx="1" presStyleCnt="3"/>
      <dgm:spPr/>
      <dgm:t>
        <a:bodyPr/>
        <a:lstStyle/>
        <a:p>
          <a:endParaRPr lang="en-US"/>
        </a:p>
      </dgm:t>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t>
        <a:bodyPr/>
        <a:lstStyle/>
        <a:p>
          <a:endParaRPr lang="en-US"/>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t>
        <a:bodyPr/>
        <a:lstStyle/>
        <a:p>
          <a:endParaRPr lang="en-US"/>
        </a:p>
      </dgm:t>
    </dgm:pt>
    <dgm:pt modelId="{00998848-0883-4A30-8D28-291E7D75C6FB}" type="pres">
      <dgm:prSet presAssocID="{26B039C9-4E13-4463-9C35-681A3ADA2ED4}" presName="rootConnector" presStyleLbl="node2" presStyleIdx="2" presStyleCnt="3"/>
      <dgm:spPr/>
      <dgm:t>
        <a:bodyPr/>
        <a:lstStyle/>
        <a:p>
          <a:endParaRPr lang="en-US"/>
        </a:p>
      </dgm:t>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CFA81786-B748-48AF-9BFF-282DDBA00D8C}" srcId="{4912FC0A-C24F-404E-A0F7-42F309206DF3}" destId="{45A05D77-9081-4709-A301-ED1670679511}" srcOrd="0" destOrd="0" parTransId="{D71044DB-2B70-4F4E-80BE-2774EFE23D9B}" sibTransId="{6E62E6EC-8AE2-4AF1-A2B3-4B2DFA7C2E76}"/>
    <dgm:cxn modelId="{3BA6AD95-3725-4D95-B13F-F82511442B0D}" type="presOf" srcId="{45A05D77-9081-4709-A301-ED1670679511}" destId="{00DD5ACD-371A-4729-B992-E39098DC1F1D}"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1E6CA5DC-591C-4B2A-AA60-BB50F1FD5DF9}"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A0938CA-C636-4105-B9AD-4EA7A5994EF3}" srcId="{45A05D77-9081-4709-A301-ED1670679511}" destId="{EE2601E4-BD06-488F-8835-BD42E9836204}" srcOrd="0" destOrd="0" parTransId="{B12096FB-3CD0-49F4-BAF9-B1380D9A54B8}" sibTransId="{94FA67A3-20B5-450F-BA2D-9FD3B2CD0B91}"/>
    <dgm:cxn modelId="{A9632E11-356B-45B5-9A5F-D764C0D006B1}" srcId="{45A05D77-9081-4709-A301-ED1670679511}" destId="{26B039C9-4E13-4463-9C35-681A3ADA2ED4}" srcOrd="2" destOrd="0" parTransId="{DAF10627-20FA-4BDB-9365-30405B888CDC}" sibTransId="{3A9988E5-D2FC-4053-A3B2-804D55B5D78C}"/>
    <dgm:cxn modelId="{79937491-C0C2-42A2-BCBC-B60D9C37FB15}" type="presOf" srcId="{EE2601E4-BD06-488F-8835-BD42E9836204}" destId="{EB3699A1-9B8A-4C7E-8558-A6BFFBF82444}" srcOrd="0"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0C6F802B-066E-43DD-AD60-BF5E9E0E752C}" type="presOf" srcId="{DAF10627-20FA-4BDB-9365-30405B888CDC}" destId="{79A44E13-0693-4EF4-ADC9-07A7A193F52E}" srcOrd="0" destOrd="0" presId="urn:microsoft.com/office/officeart/2005/8/layout/orgChart1"/>
    <dgm:cxn modelId="{8A5E2189-037A-4299-A4CA-B163E5C35E00}" type="presOf" srcId="{EE2601E4-BD06-488F-8835-BD42E9836204}" destId="{A9E7900D-BCDB-4A4D-9C7E-77C9A0D75570}" srcOrd="1" destOrd="0" presId="urn:microsoft.com/office/officeart/2005/8/layout/orgChart1"/>
    <dgm:cxn modelId="{03186664-12D9-4D6F-A229-522D891751ED}" type="presOf" srcId="{1E1F23DD-C042-4219-9C9C-280CD91B28AC}" destId="{4C255BB0-1E6B-41BD-A9B3-29EA7F5693FC}" srcOrd="0"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t>
        <a:bodyPr/>
        <a:lstStyle/>
        <a:p>
          <a:endParaRPr lang="en-US"/>
        </a:p>
      </dgm:t>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t>
        <a:bodyPr/>
        <a:lstStyle/>
        <a:p>
          <a:endParaRPr lang="en-US"/>
        </a:p>
      </dgm:t>
    </dgm:pt>
    <dgm:pt modelId="{41A52DFA-EA6C-4D42-9ED9-D1958787EB6E}" type="pres">
      <dgm:prSet presAssocID="{4315F62E-86AB-44B4-BE42-9FEE4B62E21B}" presName="rootConnector1" presStyleLbl="node1" presStyleIdx="0" presStyleCnt="0"/>
      <dgm:spPr/>
      <dgm:t>
        <a:bodyPr/>
        <a:lstStyle/>
        <a:p>
          <a:endParaRPr lang="en-US"/>
        </a:p>
      </dgm:t>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t>
        <a:bodyPr/>
        <a:lstStyle/>
        <a:p>
          <a:endParaRPr lang="en-US"/>
        </a:p>
      </dgm:t>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t>
        <a:bodyPr/>
        <a:lstStyle/>
        <a:p>
          <a:endParaRPr lang="en-US"/>
        </a:p>
      </dgm:t>
    </dgm:pt>
    <dgm:pt modelId="{F9189975-9781-489E-B973-71C98A13BCD6}" type="pres">
      <dgm:prSet presAssocID="{297772D6-99A3-4BE3-93C4-11D532D92C88}" presName="rootConnector" presStyleLbl="node2" presStyleIdx="0" presStyleCnt="3"/>
      <dgm:spPr/>
      <dgm:t>
        <a:bodyPr/>
        <a:lstStyle/>
        <a:p>
          <a:endParaRPr lang="en-US"/>
        </a:p>
      </dgm:t>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t>
        <a:bodyPr/>
        <a:lstStyle/>
        <a:p>
          <a:endParaRPr lang="en-US"/>
        </a:p>
      </dgm:t>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t>
        <a:bodyPr/>
        <a:lstStyle/>
        <a:p>
          <a:endParaRPr lang="en-US"/>
        </a:p>
      </dgm:t>
    </dgm:pt>
    <dgm:pt modelId="{9F43FAE7-D1CC-4FF3-8799-33684CC5FC64}" type="pres">
      <dgm:prSet presAssocID="{1F909842-DB45-460F-87D0-E29CB3839B8C}" presName="rootConnector" presStyleLbl="node2" presStyleIdx="1" presStyleCnt="3"/>
      <dgm:spPr/>
      <dgm:t>
        <a:bodyPr/>
        <a:lstStyle/>
        <a:p>
          <a:endParaRPr lang="en-US"/>
        </a:p>
      </dgm:t>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t>
        <a:bodyPr/>
        <a:lstStyle/>
        <a:p>
          <a:endParaRPr lang="en-US"/>
        </a:p>
      </dgm:t>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t>
        <a:bodyPr/>
        <a:lstStyle/>
        <a:p>
          <a:endParaRPr lang="en-US"/>
        </a:p>
      </dgm:t>
    </dgm:pt>
    <dgm:pt modelId="{9F7C733D-6C18-473C-9252-3E3A83C47239}" type="pres">
      <dgm:prSet presAssocID="{EE6CBC93-6715-43C1-80BC-45B80A3E58E7}" presName="rootConnector" presStyleLbl="node2" presStyleIdx="2" presStyleCnt="3"/>
      <dgm:spPr/>
      <dgm:t>
        <a:bodyPr/>
        <a:lstStyle/>
        <a:p>
          <a:endParaRPr lang="en-US"/>
        </a:p>
      </dgm:t>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C6D1EF41-A834-4E99-B18F-B69DA8A4C57B}" type="presOf" srcId="{EE6CBC93-6715-43C1-80BC-45B80A3E58E7}" destId="{9F7C733D-6C18-473C-9252-3E3A83C47239}" srcOrd="1" destOrd="0" presId="urn:microsoft.com/office/officeart/2005/8/layout/orgChart1"/>
    <dgm:cxn modelId="{F4E5A624-AF12-4737-B11C-6E104024C160}" type="presOf" srcId="{5C469DF5-3E53-4AE1-8B9D-B27970097842}" destId="{F93CE84B-53EF-4DD2-B4D9-E30662D3F97C}" srcOrd="0" destOrd="0" presId="urn:microsoft.com/office/officeart/2005/8/layout/orgChart1"/>
    <dgm:cxn modelId="{386B3EE8-FB7E-4B7B-8AA0-C81F6E9626E0}" type="presOf" srcId="{EE6CBC93-6715-43C1-80BC-45B80A3E58E7}" destId="{A8B7EC9A-A054-47E5-B4AB-ABADB33095FE}" srcOrd="0"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96F33402-923C-4299-9459-0852868C6EFE}" type="presOf" srcId="{4315F62E-86AB-44B4-BE42-9FEE4B62E21B}" destId="{A608B290-BBA1-42EA-8627-DF801751698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59CD02ED-A305-4693-9887-3C4BE01EB4ED}" type="presOf" srcId="{1F909842-DB45-460F-87D0-E29CB3839B8C}" destId="{9F43FAE7-D1CC-4FF3-8799-33684CC5FC64}" srcOrd="1"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US"/>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t>
        <a:bodyPr/>
        <a:lstStyle/>
        <a:p>
          <a:endParaRPr lang="en-US"/>
        </a:p>
      </dgm:t>
    </dgm:pt>
    <dgm:pt modelId="{7EFA7AA0-0092-48D0-9439-0EB32D25F1C0}" type="pres">
      <dgm:prSet presAssocID="{45A05D77-9081-4709-A301-ED1670679511}" presName="rootConnector1" presStyleLbl="node1" presStyleIdx="0" presStyleCnt="0"/>
      <dgm:spPr/>
      <dgm:t>
        <a:bodyPr/>
        <a:lstStyle/>
        <a:p>
          <a:endParaRPr lang="en-US"/>
        </a:p>
      </dgm:t>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t>
        <a:bodyPr/>
        <a:lstStyle/>
        <a:p>
          <a:endParaRPr lang="en-US"/>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t>
        <a:bodyPr/>
        <a:lstStyle/>
        <a:p>
          <a:endParaRPr lang="en-US"/>
        </a:p>
      </dgm:t>
    </dgm:pt>
    <dgm:pt modelId="{BA70270E-585D-4A22-B309-A104DFB9AC6E}" type="pres">
      <dgm:prSet presAssocID="{1E1F23DD-C042-4219-9C9C-280CD91B28AC}" presName="rootConnector" presStyleLbl="node2" presStyleIdx="0" presStyleCnt="2"/>
      <dgm:spPr/>
      <dgm:t>
        <a:bodyPr/>
        <a:lstStyle/>
        <a:p>
          <a:endParaRPr lang="en-US"/>
        </a:p>
      </dgm:t>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t>
        <a:bodyPr/>
        <a:lstStyle/>
        <a:p>
          <a:endParaRPr lang="en-US"/>
        </a:p>
      </dgm:t>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t>
        <a:bodyPr/>
        <a:lstStyle/>
        <a:p>
          <a:endParaRPr lang="en-US"/>
        </a:p>
      </dgm:t>
    </dgm:pt>
    <dgm:pt modelId="{281631E6-A6A3-48C9-A5CC-00F3633E648A}" type="pres">
      <dgm:prSet presAssocID="{131B696B-5ADE-43C6-AA8A-2BFD36522445}" presName="rootConnector" presStyleLbl="node3" presStyleIdx="0" presStyleCnt="2"/>
      <dgm:spPr/>
      <dgm:t>
        <a:bodyPr/>
        <a:lstStyle/>
        <a:p>
          <a:endParaRPr lang="en-US"/>
        </a:p>
      </dgm:t>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t>
        <a:bodyPr/>
        <a:lstStyle/>
        <a:p>
          <a:endParaRPr lang="en-US"/>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t>
        <a:bodyPr/>
        <a:lstStyle/>
        <a:p>
          <a:endParaRPr lang="en-US"/>
        </a:p>
      </dgm:t>
    </dgm:pt>
    <dgm:pt modelId="{00998848-0883-4A30-8D28-291E7D75C6FB}" type="pres">
      <dgm:prSet presAssocID="{26B039C9-4E13-4463-9C35-681A3ADA2ED4}" presName="rootConnector" presStyleLbl="node2" presStyleIdx="1" presStyleCnt="2"/>
      <dgm:spPr/>
      <dgm:t>
        <a:bodyPr/>
        <a:lstStyle/>
        <a:p>
          <a:endParaRPr lang="en-US"/>
        </a:p>
      </dgm:t>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t>
        <a:bodyPr/>
        <a:lstStyle/>
        <a:p>
          <a:endParaRPr lang="en-US"/>
        </a:p>
      </dgm:t>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t>
        <a:bodyPr/>
        <a:lstStyle/>
        <a:p>
          <a:endParaRPr lang="en-US"/>
        </a:p>
      </dgm:t>
    </dgm:pt>
    <dgm:pt modelId="{0CF0A423-816F-4B5D-83EE-9FAACC09906A}" type="pres">
      <dgm:prSet presAssocID="{03C84F75-2031-4AA4-B6F0-27F44773D70D}" presName="rootConnector" presStyleLbl="node3" presStyleIdx="1" presStyleCnt="2"/>
      <dgm:spPr/>
      <dgm:t>
        <a:bodyPr/>
        <a:lstStyle/>
        <a:p>
          <a:endParaRPr lang="en-US"/>
        </a:p>
      </dgm:t>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444F91FC-5D2F-49C4-A718-930058785EA8}" type="presOf" srcId="{45A05D77-9081-4709-A301-ED1670679511}" destId="{00DD5ACD-371A-4729-B992-E39098DC1F1D}"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C645E28-0854-45CA-A8EB-21D24A6003A9}" type="presOf" srcId="{03C84F75-2031-4AA4-B6F0-27F44773D70D}" destId="{64E85D38-C8F4-45A8-A4FB-7B00B79166F0}"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E73F3B17-2E1F-4D3A-A7E0-B67ABA8C62E0}" type="presOf" srcId="{DAF10627-20FA-4BDB-9365-30405B888CDC}" destId="{79A44E13-0693-4EF4-ADC9-07A7A193F52E}" srcOrd="0" destOrd="0" presId="urn:microsoft.com/office/officeart/2005/8/layout/orgChart1"/>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89FA4D95-4C56-460D-8911-7ED693DF8256}" srcId="{1E1F23DD-C042-4219-9C9C-280CD91B28AC}" destId="{131B696B-5ADE-43C6-AA8A-2BFD36522445}" srcOrd="0" destOrd="0" parTransId="{92213584-4208-4165-B72E-03559A3E37D5}" sibTransId="{C5AA6F92-6248-4027-9030-326B000788C7}"/>
    <dgm:cxn modelId="{DC2F6123-B0B7-4A69-900E-E549FF3BF1EA}" type="presOf" srcId="{4912FC0A-C24F-404E-A0F7-42F309206DF3}" destId="{1CA79E3D-2962-42C0-8C9A-1398AB3AA113}" srcOrd="0" destOrd="0" presId="urn:microsoft.com/office/officeart/2005/8/layout/orgChart1"/>
    <dgm:cxn modelId="{FBF12055-B9F4-40D0-B5D4-1C47454DF936}" type="presOf" srcId="{03C84F75-2031-4AA4-B6F0-27F44773D70D}" destId="{0CF0A423-816F-4B5D-83EE-9FAACC09906A}" srcOrd="1" destOrd="0" presId="urn:microsoft.com/office/officeart/2005/8/layout/orgChart1"/>
    <dgm:cxn modelId="{111EF304-7D88-4254-8F35-7B57ADA7085A}" type="presOf" srcId="{131B696B-5ADE-43C6-AA8A-2BFD36522445}" destId="{CC3C5B9F-7C7E-48D7-BEFA-F5C8A50EDB1F}" srcOrd="0"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B8EC7589-404B-4E59-AB91-A50654D4E0A1}" type="presOf" srcId="{26B039C9-4E13-4463-9C35-681A3ADA2ED4}" destId="{24349B9E-7679-48F3-8C1B-516E244933D3}" srcOrd="0"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932B10C5-D970-4BBC-9D1B-06D69CA4AB4C}" type="presOf" srcId="{26B039C9-4E13-4463-9C35-681A3ADA2ED4}" destId="{00998848-0883-4A30-8D28-291E7D75C6FB}" srcOrd="1"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t>
        <a:bodyPr/>
        <a:lstStyle/>
        <a:p>
          <a:endParaRPr lang="en-US"/>
        </a:p>
      </dgm:t>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t>
        <a:bodyPr/>
        <a:lstStyle/>
        <a:p>
          <a:endParaRPr lang="en-US"/>
        </a:p>
      </dgm:t>
    </dgm:pt>
    <dgm:pt modelId="{681624F5-0C14-4AA2-8F41-9C06658E6BBF}" type="pres">
      <dgm:prSet presAssocID="{D8C0EB12-2BEE-4E57-ADB5-74CCFFDB9151}" presName="rootConnector" presStyleLbl="node1" presStyleIdx="0" presStyleCnt="2"/>
      <dgm:spPr/>
      <dgm:t>
        <a:bodyPr/>
        <a:lstStyle/>
        <a:p>
          <a:endParaRPr lang="en-US"/>
        </a:p>
      </dgm:t>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t>
        <a:bodyPr/>
        <a:lstStyle/>
        <a:p>
          <a:endParaRPr lang="en-US"/>
        </a:p>
      </dgm:t>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t>
        <a:bodyPr/>
        <a:lstStyle/>
        <a:p>
          <a:endParaRPr lang="en-US"/>
        </a:p>
      </dgm:t>
    </dgm:pt>
    <dgm:pt modelId="{68B5D3B7-AC34-4DC8-BBA6-0AE75D13CF4B}" type="pres">
      <dgm:prSet presAssocID="{7BC72181-087A-4586-AFB7-142E1F2088CD}" presName="Name13" presStyleLbl="parChTrans1D2" presStyleIdx="1" presStyleCnt="4"/>
      <dgm:spPr/>
      <dgm:t>
        <a:bodyPr/>
        <a:lstStyle/>
        <a:p>
          <a:endParaRPr lang="en-US"/>
        </a:p>
      </dgm:t>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t>
        <a:bodyPr/>
        <a:lstStyle/>
        <a:p>
          <a:endParaRPr lang="en-US"/>
        </a:p>
      </dgm:t>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t>
        <a:bodyPr/>
        <a:lstStyle/>
        <a:p>
          <a:endParaRPr lang="en-US"/>
        </a:p>
      </dgm:t>
    </dgm:pt>
    <dgm:pt modelId="{092706B3-A5AF-477B-9BDB-68772B7A4499}" type="pres">
      <dgm:prSet presAssocID="{EFAE4652-5489-4792-B8F1-0CE32FD278F2}" presName="rootConnector" presStyleLbl="node1" presStyleIdx="1" presStyleCnt="2"/>
      <dgm:spPr/>
      <dgm:t>
        <a:bodyPr/>
        <a:lstStyle/>
        <a:p>
          <a:endParaRPr lang="en-US"/>
        </a:p>
      </dgm:t>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t>
        <a:bodyPr/>
        <a:lstStyle/>
        <a:p>
          <a:endParaRPr lang="en-US"/>
        </a:p>
      </dgm:t>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t>
        <a:bodyPr/>
        <a:lstStyle/>
        <a:p>
          <a:endParaRPr lang="en-US"/>
        </a:p>
      </dgm:t>
    </dgm:pt>
    <dgm:pt modelId="{1D988BA5-7718-4C89-8B8F-3CE438A09815}" type="pres">
      <dgm:prSet presAssocID="{0CD85615-DCA1-494E-9E6C-2A5F5BBC78C6}" presName="Name13" presStyleLbl="parChTrans1D2" presStyleIdx="3" presStyleCnt="4"/>
      <dgm:spPr/>
      <dgm:t>
        <a:bodyPr/>
        <a:lstStyle/>
        <a:p>
          <a:endParaRPr lang="en-US"/>
        </a:p>
      </dgm:t>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t>
        <a:bodyPr/>
        <a:lstStyle/>
        <a:p>
          <a:endParaRPr lang="en-US"/>
        </a:p>
      </dgm:t>
    </dgm:pt>
  </dgm:ptLst>
  <dgm:cxnLst>
    <dgm:cxn modelId="{AA16B72F-F188-4EFA-98BC-88E9BCB5C771}" type="presOf" srcId="{D8C0EB12-2BEE-4E57-ADB5-74CCFFDB9151}" destId="{681624F5-0C14-4AA2-8F41-9C06658E6BBF}" srcOrd="1"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434805DC-8F6E-4540-BE37-1144CAA59946}" type="presOf" srcId="{D8C0EB12-2BEE-4E57-ADB5-74CCFFDB9151}" destId="{4C30E907-9459-4BCE-9CEE-D50CA8E25CB3}"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8B1CD91B-A259-4523-80B9-4E8BD22D2CF5}" srcId="{EFAE4652-5489-4792-B8F1-0CE32FD278F2}" destId="{C03CB1F4-7F17-4518-AF8A-CC898C565749}" srcOrd="0" destOrd="0" parTransId="{80756A21-35ED-4CD4-8EAB-32A04926BD9D}" sibTransId="{B3E6741A-7221-43E6-A44C-5937A7D515A1}"/>
    <dgm:cxn modelId="{24A5024C-AA03-45CB-A035-B4625133BEDC}" srcId="{E82240EE-AA92-4ED4-8AD9-9B9FB566383A}" destId="{D8C0EB12-2BEE-4E57-ADB5-74CCFFDB9151}" srcOrd="0" destOrd="0" parTransId="{CE7FC174-8AD8-4DC5-824B-A09EC541DC6F}" sibTransId="{3BD1FFD2-FE6B-464D-8C88-892038AC9C4E}"/>
    <dgm:cxn modelId="{D2EBE1AE-440E-4AE0-8B92-85616A2CC76A}" type="presOf" srcId="{54F9B4B8-539B-463A-B7B6-30D321D00FB5}" destId="{226821CC-D27B-4EF3-A2C7-C4B85FB42DF7}"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E3692BD8-8404-4AF3-A9FF-0C2A93B8AB40}" type="presOf" srcId="{1B1E88D3-988D-4436-A148-0D01B717E27E}" destId="{411840A0-FE1C-4D59-9ED4-67B2E7F68839}"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26CBD26D-32C3-44CF-832F-5BE754681AC8}" type="presOf" srcId="{E82240EE-AA92-4ED4-8AD9-9B9FB566383A}" destId="{924D2391-0E92-4FED-9C83-BF3AA5750AE1}"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57B47298-5ACD-4D05-9502-441F4A5E2B36}" type="presOf" srcId="{7BC72181-087A-4586-AFB7-142E1F2088CD}" destId="{68B5D3B7-AC34-4DC8-BBA6-0AE75D13CF4B}"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t>
        <a:bodyPr/>
        <a:lstStyle/>
        <a:p>
          <a:endParaRPr lang="en-US"/>
        </a:p>
      </dgm:t>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t>
        <a:bodyPr/>
        <a:lstStyle/>
        <a:p>
          <a:endParaRPr lang="en-US"/>
        </a:p>
      </dgm:t>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t>
        <a:bodyPr/>
        <a:lstStyle/>
        <a:p>
          <a:endParaRPr lang="en-US"/>
        </a:p>
      </dgm:t>
    </dgm:pt>
  </dgm:ptLst>
  <dgm:cxnLst>
    <dgm:cxn modelId="{4968E117-D0DE-4FFF-8440-28136D7E65EB}" srcId="{38DCAA6B-A358-448E-BC3E-6A625329735A}" destId="{0825D63F-D9D6-438B-AA59-8282EBEB875E}" srcOrd="2" destOrd="0" parTransId="{FFD16068-C5E6-479E-B52B-F0685D11E4C4}" sibTransId="{60A78926-F1FC-4E2B-B475-6878F3923C60}"/>
    <dgm:cxn modelId="{C31688B8-2213-4EBE-B2D7-CB84BAC3F166}" srcId="{38DCAA6B-A358-448E-BC3E-6A625329735A}" destId="{FE180A4F-BA84-4DD5-A8C5-63064108C86D}" srcOrd="1" destOrd="0" parTransId="{D8FBCF9D-ADC0-46FA-B537-53F0A0064092}" sibTransId="{F8B29AB0-BF4D-48F9-A510-664C6C079FEF}"/>
    <dgm:cxn modelId="{E827B502-CB71-41CD-9D98-67E4FCB1E42B}" type="presOf" srcId="{0825D63F-D9D6-438B-AA59-8282EBEB875E}" destId="{29F903C9-F548-48EF-8ABD-A11130E99CEB}"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A4E719DF-E068-4330-AA5D-7074EFE9484D}" type="presOf" srcId="{38DCAA6B-A358-448E-BC3E-6A625329735A}" destId="{77F74482-C8DA-4864-A560-38E558C43570}" srcOrd="0" destOrd="0" presId="urn:microsoft.com/office/officeart/2005/8/layout/hProcess9"/>
    <dgm:cxn modelId="{B96F677F-5164-4F21-BDC2-0C6B61951BAB}" type="presOf" srcId="{FE180A4F-BA84-4DD5-A8C5-63064108C86D}" destId="{814C0117-EC7B-4EBC-A009-0C73F43105B8}"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endParaRPr lang="en-US" sz="2000" b="1" kern="1200" dirty="0"/>
        </a:p>
        <a:p>
          <a:pPr lvl="0" algn="ctr" defTabSz="889000">
            <a:lnSpc>
              <a:spcPct val="100000"/>
            </a:lnSpc>
            <a:spcBef>
              <a:spcPct val="0"/>
            </a:spcBef>
            <a:spcAft>
              <a:spcPct val="35000"/>
            </a:spcAft>
          </a:pPr>
          <a:r>
            <a:rPr lang="en-US" sz="2000" b="1" kern="1200" dirty="0"/>
            <a:t>Evidence </a:t>
          </a:r>
          <a:r>
            <a:rPr lang="en-US" sz="2000" b="1" i="1" kern="1200" dirty="0"/>
            <a:t>during </a:t>
          </a:r>
        </a:p>
        <a:p>
          <a:pPr lvl="0" algn="ctr" defTabSz="889000">
            <a:lnSpc>
              <a:spcPct val="100000"/>
            </a:lnSpc>
            <a:spcBef>
              <a:spcPct val="0"/>
            </a:spcBef>
            <a:spcAft>
              <a:spcPct val="35000"/>
            </a:spcAft>
          </a:pPr>
          <a:r>
            <a:rPr lang="en-US" sz="2000" b="1" kern="1200" dirty="0"/>
            <a:t>facilitation</a:t>
          </a:r>
        </a:p>
        <a:p>
          <a:pPr lvl="0" algn="ctr" defTabSz="889000">
            <a:lnSpc>
              <a:spcPct val="100000"/>
            </a:lnSpc>
            <a:spcBef>
              <a:spcPct val="0"/>
            </a:spcBef>
            <a:spcAft>
              <a:spcPct val="35000"/>
            </a:spcAft>
          </a:pPr>
          <a:r>
            <a:rPr lang="en-US" sz="2000" b="1" kern="1200" dirty="0"/>
            <a:t>Self Assessment</a:t>
          </a:r>
        </a:p>
        <a:p>
          <a:pPr lvl="0" algn="ctr" defTabSz="889000">
            <a:lnSpc>
              <a:spcPct val="100000"/>
            </a:lnSpc>
            <a:spcBef>
              <a:spcPct val="0"/>
            </a:spcBef>
            <a:spcAft>
              <a:spcPct val="35000"/>
            </a:spcAft>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b="1" kern="1200" dirty="0"/>
            <a:t>Knowledge Assessment</a:t>
          </a:r>
        </a:p>
        <a:p>
          <a:pPr lvl="0" algn="ctr" defTabSz="889000">
            <a:lnSpc>
              <a:spcPct val="100000"/>
            </a:lnSpc>
            <a:spcBef>
              <a:spcPct val="0"/>
            </a:spcBef>
            <a:spcAft>
              <a:spcPct val="35000"/>
            </a:spcAft>
          </a:pPr>
          <a:r>
            <a:rPr lang="en-US" sz="2000" b="1" kern="1200" dirty="0"/>
            <a:t> Summative Workplace</a:t>
          </a:r>
        </a:p>
        <a:p>
          <a:pPr lvl="0" algn="ctr" defTabSz="889000">
            <a:lnSpc>
              <a:spcPct val="100000"/>
            </a:lnSpc>
            <a:spcBef>
              <a:spcPct val="0"/>
            </a:spcBef>
            <a:spcAft>
              <a:spcPct val="35000"/>
            </a:spcAft>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63B21FEF-2B9A-4B4F-A7C3-AA1CB3A14293}" type="datetimeFigureOut">
              <a:rPr lang="en-ZA" smtClean="0"/>
              <a:t>2020-05-15</a:t>
            </a:fld>
            <a:endParaRPr lang="en-ZA"/>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B6152636-4843-488D-BB1B-7D1CAB273CCE}" type="slidenum">
              <a:rPr lang="en-ZA" smtClean="0"/>
              <a:t>‹#›</a:t>
            </a:fld>
            <a:endParaRPr lang="en-ZA"/>
          </a:p>
        </p:txBody>
      </p:sp>
    </p:spTree>
    <p:extLst>
      <p:ext uri="{BB962C8B-B14F-4D97-AF65-F5344CB8AC3E}">
        <p14:creationId xmlns:p14="http://schemas.microsoft.com/office/powerpoint/2010/main" val="305198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question and discuss</a:t>
            </a:r>
            <a:r>
              <a:rPr lang="en-GB" baseline="0" dirty="0" smtClean="0"/>
              <a:t>– What is communication?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a:t>
            </a:fld>
            <a:endParaRPr lang="en-ZA"/>
          </a:p>
        </p:txBody>
      </p:sp>
    </p:spTree>
    <p:extLst>
      <p:ext uri="{BB962C8B-B14F-4D97-AF65-F5344CB8AC3E}">
        <p14:creationId xmlns:p14="http://schemas.microsoft.com/office/powerpoint/2010/main" val="337412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Practice looking up words – even if it is on google.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40</a:t>
            </a:fld>
            <a:endParaRPr lang="en-ZA"/>
          </a:p>
        </p:txBody>
      </p:sp>
    </p:spTree>
    <p:extLst>
      <p:ext uri="{BB962C8B-B14F-4D97-AF65-F5344CB8AC3E}">
        <p14:creationId xmlns:p14="http://schemas.microsoft.com/office/powerpoint/2010/main" val="36035503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247</a:t>
            </a:fld>
            <a:endParaRPr lang="en-ZA"/>
          </a:p>
        </p:txBody>
      </p:sp>
    </p:spTree>
    <p:extLst>
      <p:ext uri="{BB962C8B-B14F-4D97-AF65-F5344CB8AC3E}">
        <p14:creationId xmlns:p14="http://schemas.microsoft.com/office/powerpoint/2010/main" val="6551479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248</a:t>
            </a:fld>
            <a:endParaRPr lang="en-ZA"/>
          </a:p>
        </p:txBody>
      </p:sp>
    </p:spTree>
    <p:extLst>
      <p:ext uri="{BB962C8B-B14F-4D97-AF65-F5344CB8AC3E}">
        <p14:creationId xmlns:p14="http://schemas.microsoft.com/office/powerpoint/2010/main" val="4368904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249</a:t>
            </a:fld>
            <a:endParaRPr lang="en-ZA"/>
          </a:p>
        </p:txBody>
      </p:sp>
    </p:spTree>
    <p:extLst>
      <p:ext uri="{BB962C8B-B14F-4D97-AF65-F5344CB8AC3E}">
        <p14:creationId xmlns:p14="http://schemas.microsoft.com/office/powerpoint/2010/main" val="32672887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251</a:t>
            </a:fld>
            <a:endParaRPr lang="en-ZA"/>
          </a:p>
        </p:txBody>
      </p:sp>
    </p:spTree>
    <p:extLst>
      <p:ext uri="{BB962C8B-B14F-4D97-AF65-F5344CB8AC3E}">
        <p14:creationId xmlns:p14="http://schemas.microsoft.com/office/powerpoint/2010/main" val="31339355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Resources should always be evaluated for suitability.</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252</a:t>
            </a:fld>
            <a:endParaRPr lang="en-ZA"/>
          </a:p>
        </p:txBody>
      </p:sp>
    </p:spTree>
    <p:extLst>
      <p:ext uri="{BB962C8B-B14F-4D97-AF65-F5344CB8AC3E}">
        <p14:creationId xmlns:p14="http://schemas.microsoft.com/office/powerpoint/2010/main" val="6826309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10 main categories are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254</a:t>
            </a:fld>
            <a:endParaRPr lang="en-ZA"/>
          </a:p>
        </p:txBody>
      </p:sp>
    </p:spTree>
    <p:extLst>
      <p:ext uri="{BB962C8B-B14F-4D97-AF65-F5344CB8AC3E}">
        <p14:creationId xmlns:p14="http://schemas.microsoft.com/office/powerpoint/2010/main" val="7246572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system moves from the general (broad) to the specific (narrow).  </a:t>
            </a:r>
          </a:p>
          <a:p>
            <a:r>
              <a:rPr lang="en-ZA" sz="1200" kern="1200" dirty="0" smtClean="0">
                <a:solidFill>
                  <a:schemeClr val="tx1"/>
                </a:solidFill>
                <a:effectLst/>
                <a:latin typeface="+mn-lt"/>
                <a:ea typeface="+mn-ea"/>
                <a:cs typeface="+mn-cs"/>
              </a:rPr>
              <a:t>Categories are divided into narrower sub-categories, for example:</a:t>
            </a:r>
          </a:p>
          <a:p>
            <a:r>
              <a:rPr lang="en-ZA" sz="1200" kern="1200" dirty="0" smtClean="0">
                <a:solidFill>
                  <a:schemeClr val="tx1"/>
                </a:solidFill>
                <a:effectLst/>
                <a:latin typeface="+mn-lt"/>
                <a:ea typeface="+mn-ea"/>
                <a:cs typeface="+mn-cs"/>
              </a:rPr>
              <a:t>Each category is divided into more specific sub-categories, e.g. 611, 612, 613,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152636-4843-488D-BB1B-7D1CAB273CCE}" type="slidenum">
              <a:rPr lang="en-ZA" smtClean="0"/>
              <a:t>255</a:t>
            </a:fld>
            <a:endParaRPr lang="en-ZA"/>
          </a:p>
        </p:txBody>
      </p:sp>
    </p:spTree>
    <p:extLst>
      <p:ext uri="{BB962C8B-B14F-4D97-AF65-F5344CB8AC3E}">
        <p14:creationId xmlns:p14="http://schemas.microsoft.com/office/powerpoint/2010/main" val="1651006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most information is found by utilizing search engines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257</a:t>
            </a:fld>
            <a:endParaRPr lang="en-ZA"/>
          </a:p>
        </p:txBody>
      </p:sp>
    </p:spTree>
    <p:extLst>
      <p:ext uri="{BB962C8B-B14F-4D97-AF65-F5344CB8AC3E}">
        <p14:creationId xmlns:p14="http://schemas.microsoft.com/office/powerpoint/2010/main" val="29415797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258</a:t>
            </a:fld>
            <a:endParaRPr lang="en-ZA"/>
          </a:p>
        </p:txBody>
      </p:sp>
    </p:spTree>
    <p:extLst>
      <p:ext uri="{BB962C8B-B14F-4D97-AF65-F5344CB8AC3E}">
        <p14:creationId xmlns:p14="http://schemas.microsoft.com/office/powerpoint/2010/main" val="31329792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Remember that, unlike books, information on the internet is not controlled.  You need to evaluate the web pages before using information from it.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260</a:t>
            </a:fld>
            <a:endParaRPr lang="en-ZA"/>
          </a:p>
        </p:txBody>
      </p:sp>
    </p:spTree>
    <p:extLst>
      <p:ext uri="{BB962C8B-B14F-4D97-AF65-F5344CB8AC3E}">
        <p14:creationId xmlns:p14="http://schemas.microsoft.com/office/powerpoint/2010/main" val="200912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41</a:t>
            </a:fld>
            <a:endParaRPr lang="en-ZA"/>
          </a:p>
        </p:txBody>
      </p:sp>
    </p:spTree>
    <p:extLst>
      <p:ext uri="{BB962C8B-B14F-4D97-AF65-F5344CB8AC3E}">
        <p14:creationId xmlns:p14="http://schemas.microsoft.com/office/powerpoint/2010/main" val="28984969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265</a:t>
            </a:fld>
            <a:endParaRPr lang="en-ZA"/>
          </a:p>
        </p:txBody>
      </p:sp>
    </p:spTree>
    <p:extLst>
      <p:ext uri="{BB962C8B-B14F-4D97-AF65-F5344CB8AC3E}">
        <p14:creationId xmlns:p14="http://schemas.microsoft.com/office/powerpoint/2010/main" val="34129505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this practically and discuss</a:t>
            </a:r>
            <a:r>
              <a:rPr lang="en-GB" baseline="0" dirty="0" smtClean="0"/>
              <a:t> on the flipchart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267</a:t>
            </a:fld>
            <a:endParaRPr lang="en-ZA"/>
          </a:p>
        </p:txBody>
      </p:sp>
    </p:spTree>
    <p:extLst>
      <p:ext uri="{BB962C8B-B14F-4D97-AF65-F5344CB8AC3E}">
        <p14:creationId xmlns:p14="http://schemas.microsoft.com/office/powerpoint/2010/main" val="2147268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 effective way to generate lots of ideas on a specific issue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270</a:t>
            </a:fld>
            <a:endParaRPr lang="en-ZA"/>
          </a:p>
        </p:txBody>
      </p:sp>
    </p:spTree>
    <p:extLst>
      <p:ext uri="{BB962C8B-B14F-4D97-AF65-F5344CB8AC3E}">
        <p14:creationId xmlns:p14="http://schemas.microsoft.com/office/powerpoint/2010/main" val="15350053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276</a:t>
            </a:fld>
            <a:endParaRPr lang="en-ZA"/>
          </a:p>
        </p:txBody>
      </p:sp>
    </p:spTree>
    <p:extLst>
      <p:ext uri="{BB962C8B-B14F-4D97-AF65-F5344CB8AC3E}">
        <p14:creationId xmlns:p14="http://schemas.microsoft.com/office/powerpoint/2010/main" val="19114845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Portfolio of Evidence that you need to submit at the end of this training programme will be evaluated to determine how organised you are.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277</a:t>
            </a:fld>
            <a:endParaRPr lang="en-ZA"/>
          </a:p>
        </p:txBody>
      </p:sp>
    </p:spTree>
    <p:extLst>
      <p:ext uri="{BB962C8B-B14F-4D97-AF65-F5344CB8AC3E}">
        <p14:creationId xmlns:p14="http://schemas.microsoft.com/office/powerpoint/2010/main" val="30586734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278</a:t>
            </a:fld>
            <a:endParaRPr lang="en-ZA"/>
          </a:p>
        </p:txBody>
      </p:sp>
    </p:spTree>
    <p:extLst>
      <p:ext uri="{BB962C8B-B14F-4D97-AF65-F5344CB8AC3E}">
        <p14:creationId xmlns:p14="http://schemas.microsoft.com/office/powerpoint/2010/main" val="36372518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and discuss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279</a:t>
            </a:fld>
            <a:endParaRPr lang="en-ZA"/>
          </a:p>
        </p:txBody>
      </p:sp>
    </p:spTree>
    <p:extLst>
      <p:ext uri="{BB962C8B-B14F-4D97-AF65-F5344CB8AC3E}">
        <p14:creationId xmlns:p14="http://schemas.microsoft.com/office/powerpoint/2010/main" val="249047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281</a:t>
            </a:fld>
            <a:endParaRPr lang="en-ZA"/>
          </a:p>
        </p:txBody>
      </p:sp>
    </p:spTree>
    <p:extLst>
      <p:ext uri="{BB962C8B-B14F-4D97-AF65-F5344CB8AC3E}">
        <p14:creationId xmlns:p14="http://schemas.microsoft.com/office/powerpoint/2010/main" val="291504548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very important to have a clear research question so that you are sure what to do research on and that you will find the needed data.</a:t>
            </a: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your question is too broad, you will have too much data to work with or you might leave out some of the critical information.</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285</a:t>
            </a:fld>
            <a:endParaRPr lang="en-ZA"/>
          </a:p>
        </p:txBody>
      </p:sp>
    </p:spTree>
    <p:extLst>
      <p:ext uri="{BB962C8B-B14F-4D97-AF65-F5344CB8AC3E}">
        <p14:creationId xmlns:p14="http://schemas.microsoft.com/office/powerpoint/2010/main" val="19945709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discussed all these concepts this week</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287</a:t>
            </a:fld>
            <a:endParaRPr lang="en-ZA"/>
          </a:p>
        </p:txBody>
      </p:sp>
    </p:spTree>
    <p:extLst>
      <p:ext uri="{BB962C8B-B14F-4D97-AF65-F5344CB8AC3E}">
        <p14:creationId xmlns:p14="http://schemas.microsoft.com/office/powerpoint/2010/main" val="4702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42</a:t>
            </a:fld>
            <a:endParaRPr lang="en-ZA"/>
          </a:p>
        </p:txBody>
      </p:sp>
    </p:spTree>
    <p:extLst>
      <p:ext uri="{BB962C8B-B14F-4D97-AF65-F5344CB8AC3E}">
        <p14:creationId xmlns:p14="http://schemas.microsoft.com/office/powerpoint/2010/main" val="11337721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Once you have collected enough information, it is now important to analyse the information and to sort, group and classify the information around the key ideas or thoughts of what information you need</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291</a:t>
            </a:fld>
            <a:endParaRPr lang="en-ZA"/>
          </a:p>
        </p:txBody>
      </p:sp>
    </p:spTree>
    <p:extLst>
      <p:ext uri="{BB962C8B-B14F-4D97-AF65-F5344CB8AC3E}">
        <p14:creationId xmlns:p14="http://schemas.microsoft.com/office/powerpoint/2010/main" val="28021283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294</a:t>
            </a:fld>
            <a:endParaRPr lang="en-ZA"/>
          </a:p>
        </p:txBody>
      </p:sp>
    </p:spTree>
    <p:extLst>
      <p:ext uri="{BB962C8B-B14F-4D97-AF65-F5344CB8AC3E}">
        <p14:creationId xmlns:p14="http://schemas.microsoft.com/office/powerpoint/2010/main" val="12948172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296</a:t>
            </a:fld>
            <a:endParaRPr lang="en-ZA"/>
          </a:p>
        </p:txBody>
      </p:sp>
    </p:spTree>
    <p:extLst>
      <p:ext uri="{BB962C8B-B14F-4D97-AF65-F5344CB8AC3E}">
        <p14:creationId xmlns:p14="http://schemas.microsoft.com/office/powerpoint/2010/main" val="9961218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each – see content in</a:t>
            </a:r>
            <a:r>
              <a:rPr lang="en-GB" baseline="0" dirty="0" smtClean="0"/>
              <a:t>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298</a:t>
            </a:fld>
            <a:endParaRPr lang="en-ZA"/>
          </a:p>
        </p:txBody>
      </p:sp>
    </p:spTree>
    <p:extLst>
      <p:ext uri="{BB962C8B-B14F-4D97-AF65-F5344CB8AC3E}">
        <p14:creationId xmlns:p14="http://schemas.microsoft.com/office/powerpoint/2010/main" val="34546863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Secretaries always act on the instructions of the chairperson and have no authority to issue a notice of a meeting on their own initiative.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299</a:t>
            </a:fld>
            <a:endParaRPr lang="en-ZA"/>
          </a:p>
        </p:txBody>
      </p:sp>
    </p:spTree>
    <p:extLst>
      <p:ext uri="{BB962C8B-B14F-4D97-AF65-F5344CB8AC3E}">
        <p14:creationId xmlns:p14="http://schemas.microsoft.com/office/powerpoint/2010/main" val="4079685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Workshops combine training, development, team-building, communications, discussions, motivation and planning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311</a:t>
            </a:fld>
            <a:endParaRPr lang="en-ZA"/>
          </a:p>
        </p:txBody>
      </p:sp>
    </p:spTree>
    <p:extLst>
      <p:ext uri="{BB962C8B-B14F-4D97-AF65-F5344CB8AC3E}">
        <p14:creationId xmlns:p14="http://schemas.microsoft.com/office/powerpoint/2010/main" val="16355621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a:t>
            </a:r>
            <a:r>
              <a:rPr lang="en-GB" sz="1200" b="1" i="1" kern="1200" dirty="0" smtClean="0">
                <a:solidFill>
                  <a:schemeClr val="tx1"/>
                </a:solidFill>
                <a:effectLst/>
                <a:latin typeface="+mn-lt"/>
                <a:ea typeface="+mn-ea"/>
                <a:cs typeface="+mn-cs"/>
              </a:rPr>
              <a:t>formal </a:t>
            </a:r>
            <a:r>
              <a:rPr lang="en-GB" sz="1200" kern="1200" dirty="0" smtClean="0">
                <a:solidFill>
                  <a:schemeClr val="tx1"/>
                </a:solidFill>
                <a:effectLst/>
                <a:latin typeface="+mn-lt"/>
                <a:ea typeface="+mn-ea"/>
                <a:cs typeface="+mn-cs"/>
              </a:rPr>
              <a:t>group, the leader is formally appointed and has the legitimate power and authority</a:t>
            </a:r>
          </a:p>
          <a:p>
            <a:r>
              <a:rPr lang="en-GB" sz="1200" kern="1200" dirty="0" smtClean="0">
                <a:solidFill>
                  <a:schemeClr val="tx1"/>
                </a:solidFill>
                <a:effectLst/>
                <a:latin typeface="+mn-lt"/>
                <a:ea typeface="+mn-ea"/>
                <a:cs typeface="+mn-cs"/>
              </a:rPr>
              <a:t>In the </a:t>
            </a:r>
            <a:r>
              <a:rPr lang="en-GB" sz="1200" b="1" i="1" kern="1200" dirty="0" smtClean="0">
                <a:solidFill>
                  <a:schemeClr val="tx1"/>
                </a:solidFill>
                <a:effectLst/>
                <a:latin typeface="+mn-lt"/>
                <a:ea typeface="+mn-ea"/>
                <a:cs typeface="+mn-cs"/>
              </a:rPr>
              <a:t>informal</a:t>
            </a:r>
            <a:r>
              <a:rPr lang="en-GB" sz="1200" kern="1200" dirty="0" smtClean="0">
                <a:solidFill>
                  <a:schemeClr val="tx1"/>
                </a:solidFill>
                <a:effectLst/>
                <a:latin typeface="+mn-lt"/>
                <a:ea typeface="+mn-ea"/>
                <a:cs typeface="+mn-cs"/>
              </a:rPr>
              <a:t> group, the leader is the one who can achieve who can achieve the group’s objectives and satisfy the members in some way</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313</a:t>
            </a:fld>
            <a:endParaRPr lang="en-ZA"/>
          </a:p>
        </p:txBody>
      </p:sp>
    </p:spTree>
    <p:extLst>
      <p:ext uri="{BB962C8B-B14F-4D97-AF65-F5344CB8AC3E}">
        <p14:creationId xmlns:p14="http://schemas.microsoft.com/office/powerpoint/2010/main" val="7933617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cohesion works in favour of the organisation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314</a:t>
            </a:fld>
            <a:endParaRPr lang="en-ZA"/>
          </a:p>
        </p:txBody>
      </p:sp>
    </p:spTree>
    <p:extLst>
      <p:ext uri="{BB962C8B-B14F-4D97-AF65-F5344CB8AC3E}">
        <p14:creationId xmlns:p14="http://schemas.microsoft.com/office/powerpoint/2010/main" val="47548276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315</a:t>
            </a:fld>
            <a:endParaRPr lang="en-ZA"/>
          </a:p>
        </p:txBody>
      </p:sp>
    </p:spTree>
    <p:extLst>
      <p:ext uri="{BB962C8B-B14F-4D97-AF65-F5344CB8AC3E}">
        <p14:creationId xmlns:p14="http://schemas.microsoft.com/office/powerpoint/2010/main" val="13068828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to previous discussions</a:t>
            </a:r>
            <a:r>
              <a:rPr lang="en-GB" baseline="0" dirty="0" smtClean="0"/>
              <a:t> – recap / discuss.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Differences could lead to disagreement and conflict.</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team’s success depends on the strength of the relationship between the team members – must manage conflict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318</a:t>
            </a:fld>
            <a:endParaRPr lang="en-ZA"/>
          </a:p>
        </p:txBody>
      </p:sp>
    </p:spTree>
    <p:extLst>
      <p:ext uri="{BB962C8B-B14F-4D97-AF65-F5344CB8AC3E}">
        <p14:creationId xmlns:p14="http://schemas.microsoft.com/office/powerpoint/2010/main" val="148047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Jargon and slang words and</a:t>
            </a:r>
            <a:r>
              <a:rPr lang="en-GB" baseline="0" dirty="0" smtClean="0"/>
              <a:t> their meanings with the group</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45</a:t>
            </a:fld>
            <a:endParaRPr lang="en-ZA"/>
          </a:p>
        </p:txBody>
      </p:sp>
    </p:spTree>
    <p:extLst>
      <p:ext uri="{BB962C8B-B14F-4D97-AF65-F5344CB8AC3E}">
        <p14:creationId xmlns:p14="http://schemas.microsoft.com/office/powerpoint/2010/main" val="92068834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discussed previously - remember</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319</a:t>
            </a:fld>
            <a:endParaRPr lang="en-ZA"/>
          </a:p>
        </p:txBody>
      </p:sp>
    </p:spTree>
    <p:extLst>
      <p:ext uri="{BB962C8B-B14F-4D97-AF65-F5344CB8AC3E}">
        <p14:creationId xmlns:p14="http://schemas.microsoft.com/office/powerpoint/2010/main" val="40439232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Technique to deal with conflict – find a solution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320</a:t>
            </a:fld>
            <a:endParaRPr lang="en-ZA"/>
          </a:p>
        </p:txBody>
      </p:sp>
    </p:spTree>
    <p:extLst>
      <p:ext uri="{BB962C8B-B14F-4D97-AF65-F5344CB8AC3E}">
        <p14:creationId xmlns:p14="http://schemas.microsoft.com/office/powerpoint/2010/main" val="424800581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323</a:t>
            </a:fld>
            <a:endParaRPr lang="en-ZA"/>
          </a:p>
        </p:txBody>
      </p:sp>
    </p:spTree>
    <p:extLst>
      <p:ext uri="{BB962C8B-B14F-4D97-AF65-F5344CB8AC3E}">
        <p14:creationId xmlns:p14="http://schemas.microsoft.com/office/powerpoint/2010/main" val="57043772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Identify the different types of organisations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325</a:t>
            </a:fld>
            <a:endParaRPr lang="en-ZA"/>
          </a:p>
        </p:txBody>
      </p:sp>
    </p:spTree>
    <p:extLst>
      <p:ext uri="{BB962C8B-B14F-4D97-AF65-F5344CB8AC3E}">
        <p14:creationId xmlns:p14="http://schemas.microsoft.com/office/powerpoint/2010/main" val="6899851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each of these economic areas different communication skills are needed (oral, reading, or writing).  Think about this and also think about the specific communication skills that is required in your own line of work.  Give details.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326</a:t>
            </a:fld>
            <a:endParaRPr lang="en-ZA"/>
          </a:p>
        </p:txBody>
      </p:sp>
    </p:spTree>
    <p:extLst>
      <p:ext uri="{BB962C8B-B14F-4D97-AF65-F5344CB8AC3E}">
        <p14:creationId xmlns:p14="http://schemas.microsoft.com/office/powerpoint/2010/main" val="52231996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success of any organisation to deliver on its operational and developmental goals depends on the efficiency and effectiveness in the way employees are carrying out their duties.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327</a:t>
            </a:fld>
            <a:endParaRPr lang="en-ZA"/>
          </a:p>
        </p:txBody>
      </p:sp>
    </p:spTree>
    <p:extLst>
      <p:ext uri="{BB962C8B-B14F-4D97-AF65-F5344CB8AC3E}">
        <p14:creationId xmlns:p14="http://schemas.microsoft.com/office/powerpoint/2010/main" val="19773877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Efficient and effective delivery of products and services depends on effective performance by everyone assigned certain duties in an organisation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328</a:t>
            </a:fld>
            <a:endParaRPr lang="en-ZA"/>
          </a:p>
        </p:txBody>
      </p:sp>
    </p:spTree>
    <p:extLst>
      <p:ext uri="{BB962C8B-B14F-4D97-AF65-F5344CB8AC3E}">
        <p14:creationId xmlns:p14="http://schemas.microsoft.com/office/powerpoint/2010/main" val="18221001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Therefore the management of the employee’s performance is an essential part of service and product delivery.  It is an ongoing process where both the employer and the employee strive continuously to develop the employee’s performance and his/her input to the organisation’s strategic goals.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329</a:t>
            </a:fld>
            <a:endParaRPr lang="en-ZA"/>
          </a:p>
        </p:txBody>
      </p:sp>
    </p:spTree>
    <p:extLst>
      <p:ext uri="{BB962C8B-B14F-4D97-AF65-F5344CB8AC3E}">
        <p14:creationId xmlns:p14="http://schemas.microsoft.com/office/powerpoint/2010/main" val="96636799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Ongoing communication between manager and employee about performance is critical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330</a:t>
            </a:fld>
            <a:endParaRPr lang="en-ZA"/>
          </a:p>
        </p:txBody>
      </p:sp>
    </p:spTree>
    <p:extLst>
      <p:ext uri="{BB962C8B-B14F-4D97-AF65-F5344CB8AC3E}">
        <p14:creationId xmlns:p14="http://schemas.microsoft.com/office/powerpoint/2010/main" val="15560811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After identifying training and development needs, setting objectives and choosing appropriate training methods, a training and development plan should be compiled by your manager.</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331</a:t>
            </a:fld>
            <a:endParaRPr lang="en-ZA"/>
          </a:p>
        </p:txBody>
      </p:sp>
    </p:spTree>
    <p:extLst>
      <p:ext uri="{BB962C8B-B14F-4D97-AF65-F5344CB8AC3E}">
        <p14:creationId xmlns:p14="http://schemas.microsoft.com/office/powerpoint/2010/main" val="217507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different meanings</a:t>
            </a:r>
          </a:p>
          <a:p>
            <a:r>
              <a:rPr lang="en-GB" dirty="0" smtClean="0"/>
              <a:t>Think of other examples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47</a:t>
            </a:fld>
            <a:endParaRPr lang="en-ZA"/>
          </a:p>
        </p:txBody>
      </p:sp>
    </p:spTree>
    <p:extLst>
      <p:ext uri="{BB962C8B-B14F-4D97-AF65-F5344CB8AC3E}">
        <p14:creationId xmlns:p14="http://schemas.microsoft.com/office/powerpoint/2010/main" val="344327673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Personal development plans are useful in business when used by the employee to focus on his / her career development.  </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332</a:t>
            </a:fld>
            <a:endParaRPr lang="en-ZA"/>
          </a:p>
        </p:txBody>
      </p:sp>
    </p:spTree>
    <p:extLst>
      <p:ext uri="{BB962C8B-B14F-4D97-AF65-F5344CB8AC3E}">
        <p14:creationId xmlns:p14="http://schemas.microsoft.com/office/powerpoint/2010/main" val="328178528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333</a:t>
            </a:fld>
            <a:endParaRPr lang="en-ZA"/>
          </a:p>
        </p:txBody>
      </p:sp>
    </p:spTree>
    <p:extLst>
      <p:ext uri="{BB962C8B-B14F-4D97-AF65-F5344CB8AC3E}">
        <p14:creationId xmlns:p14="http://schemas.microsoft.com/office/powerpoint/2010/main" val="201260910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Skills development has been identified as a key requirement for economic growth in South Africa</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Skills development facilitators (SDFs) are appointed in order to facilitate the skills planning process in the workplace.</a:t>
            </a:r>
            <a:r>
              <a:rPr lang="en-ZA" sz="1200" kern="1200" cap="all"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334</a:t>
            </a:fld>
            <a:endParaRPr lang="en-ZA"/>
          </a:p>
        </p:txBody>
      </p:sp>
    </p:spTree>
    <p:extLst>
      <p:ext uri="{BB962C8B-B14F-4D97-AF65-F5344CB8AC3E}">
        <p14:creationId xmlns:p14="http://schemas.microsoft.com/office/powerpoint/2010/main" val="376895003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When you are declared competent on any skills programme, your employer will expect of you to apply your new knowledge and skills in the workplace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337</a:t>
            </a:fld>
            <a:endParaRPr lang="en-ZA"/>
          </a:p>
        </p:txBody>
      </p:sp>
    </p:spTree>
    <p:extLst>
      <p:ext uri="{BB962C8B-B14F-4D97-AF65-F5344CB8AC3E}">
        <p14:creationId xmlns:p14="http://schemas.microsoft.com/office/powerpoint/2010/main" val="15576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these features</a:t>
            </a:r>
            <a:r>
              <a:rPr lang="en-GB" baseline="0" dirty="0" smtClean="0"/>
              <a:t> by referring to the learner guide.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48</a:t>
            </a:fld>
            <a:endParaRPr lang="en-ZA"/>
          </a:p>
        </p:txBody>
      </p:sp>
    </p:spTree>
    <p:extLst>
      <p:ext uri="{BB962C8B-B14F-4D97-AF65-F5344CB8AC3E}">
        <p14:creationId xmlns:p14="http://schemas.microsoft.com/office/powerpoint/2010/main" val="47327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There are many things to consider when planning the format and presentation of reading material.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50</a:t>
            </a:fld>
            <a:endParaRPr lang="en-ZA"/>
          </a:p>
        </p:txBody>
      </p:sp>
    </p:spTree>
    <p:extLst>
      <p:ext uri="{BB962C8B-B14F-4D97-AF65-F5344CB8AC3E}">
        <p14:creationId xmlns:p14="http://schemas.microsoft.com/office/powerpoint/2010/main" val="344432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Discuss bad</a:t>
            </a:r>
            <a:r>
              <a:rPr lang="en-GB" sz="1200" kern="1200" baseline="0" dirty="0" smtClean="0">
                <a:solidFill>
                  <a:schemeClr val="tx1"/>
                </a:solidFill>
                <a:effectLst/>
                <a:latin typeface="+mn-lt"/>
                <a:ea typeface="+mn-ea"/>
                <a:cs typeface="+mn-cs"/>
              </a:rPr>
              <a:t> topic sentences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Let us take a look at some examples of good and bad topic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Refer</a:t>
            </a:r>
            <a:r>
              <a:rPr lang="en-GB" sz="1200" kern="1200" baseline="0" dirty="0" smtClean="0">
                <a:solidFill>
                  <a:schemeClr val="tx1"/>
                </a:solidFill>
                <a:effectLst/>
                <a:latin typeface="+mn-lt"/>
                <a:ea typeface="+mn-ea"/>
                <a:cs typeface="+mn-cs"/>
              </a:rPr>
              <a:t> to learner guide</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51</a:t>
            </a:fld>
            <a:endParaRPr lang="en-ZA"/>
          </a:p>
        </p:txBody>
      </p:sp>
    </p:spTree>
    <p:extLst>
      <p:ext uri="{BB962C8B-B14F-4D97-AF65-F5344CB8AC3E}">
        <p14:creationId xmlns:p14="http://schemas.microsoft.com/office/powerpoint/2010/main" val="17884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Discuss bad</a:t>
            </a:r>
            <a:r>
              <a:rPr lang="en-GB" sz="1200" kern="1200" baseline="0" dirty="0" smtClean="0">
                <a:solidFill>
                  <a:schemeClr val="tx1"/>
                </a:solidFill>
                <a:effectLst/>
                <a:latin typeface="+mn-lt"/>
                <a:ea typeface="+mn-ea"/>
                <a:cs typeface="+mn-cs"/>
              </a:rPr>
              <a:t> topic sentences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Let us take a look at some examples of good and bad topic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Refer</a:t>
            </a:r>
            <a:r>
              <a:rPr lang="en-GB" sz="1200" kern="1200" baseline="0" dirty="0" smtClean="0">
                <a:solidFill>
                  <a:schemeClr val="tx1"/>
                </a:solidFill>
                <a:effectLst/>
                <a:latin typeface="+mn-lt"/>
                <a:ea typeface="+mn-ea"/>
                <a:cs typeface="+mn-cs"/>
              </a:rPr>
              <a:t> to learner guide</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52</a:t>
            </a:fld>
            <a:endParaRPr lang="en-ZA"/>
          </a:p>
        </p:txBody>
      </p:sp>
    </p:spTree>
    <p:extLst>
      <p:ext uri="{BB962C8B-B14F-4D97-AF65-F5344CB8AC3E}">
        <p14:creationId xmlns:p14="http://schemas.microsoft.com/office/powerpoint/2010/main" val="1451464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understand these concepts first!</a:t>
            </a:r>
          </a:p>
          <a:p>
            <a:r>
              <a:rPr lang="en-GB" dirty="0" smtClean="0"/>
              <a:t>It is important to interpret texts when </a:t>
            </a:r>
            <a:r>
              <a:rPr lang="en-GB" smtClean="0"/>
              <a:t>reading them!</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55</a:t>
            </a:fld>
            <a:endParaRPr lang="en-ZA"/>
          </a:p>
        </p:txBody>
      </p:sp>
    </p:spTree>
    <p:extLst>
      <p:ext uri="{BB962C8B-B14F-4D97-AF65-F5344CB8AC3E}">
        <p14:creationId xmlns:p14="http://schemas.microsoft.com/office/powerpoint/2010/main" val="381876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Definition can</a:t>
            </a:r>
            <a:r>
              <a:rPr lang="en-GB" baseline="0" dirty="0" smtClean="0"/>
              <a:t> be broken down into these four components.</a:t>
            </a:r>
          </a:p>
          <a:p>
            <a:r>
              <a:rPr lang="en-GB" baseline="0" dirty="0" smtClean="0"/>
              <a:t>Discuss each – refer to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30</a:t>
            </a:fld>
            <a:endParaRPr lang="en-ZA"/>
          </a:p>
        </p:txBody>
      </p:sp>
    </p:spTree>
    <p:extLst>
      <p:ext uri="{BB962C8B-B14F-4D97-AF65-F5344CB8AC3E}">
        <p14:creationId xmlns:p14="http://schemas.microsoft.com/office/powerpoint/2010/main" val="261168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Practise some</a:t>
            </a:r>
            <a:r>
              <a:rPr lang="en-GB" baseline="0" smtClean="0"/>
              <a:t> more examples</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56</a:t>
            </a:fld>
            <a:endParaRPr lang="en-ZA"/>
          </a:p>
        </p:txBody>
      </p:sp>
    </p:spTree>
    <p:extLst>
      <p:ext uri="{BB962C8B-B14F-4D97-AF65-F5344CB8AC3E}">
        <p14:creationId xmlns:p14="http://schemas.microsoft.com/office/powerpoint/2010/main" val="317024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process of decoding meaning from text relies in many aspects on the reader’s ability to interpret information from the same contextual framework or point of view of the author (writer) of the material.</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64</a:t>
            </a:fld>
            <a:endParaRPr lang="en-ZA"/>
          </a:p>
        </p:txBody>
      </p:sp>
    </p:spTree>
    <p:extLst>
      <p:ext uri="{BB962C8B-B14F-4D97-AF65-F5344CB8AC3E}">
        <p14:creationId xmlns:p14="http://schemas.microsoft.com/office/powerpoint/2010/main" val="2790491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 is important that the writer makes an effort to carefully select his/her words as language is the most commonly used communication tool that expresses meaning and conveys ideas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68</a:t>
            </a:fld>
            <a:endParaRPr lang="en-ZA"/>
          </a:p>
        </p:txBody>
      </p:sp>
    </p:spTree>
    <p:extLst>
      <p:ext uri="{BB962C8B-B14F-4D97-AF65-F5344CB8AC3E}">
        <p14:creationId xmlns:p14="http://schemas.microsoft.com/office/powerpoint/2010/main" val="302834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It is therefore very important for the reader to identify the sources of the material and test whether the evidence in the text is reliable and valid and to make sure that it is free of any form of bias.</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69</a:t>
            </a:fld>
            <a:endParaRPr lang="en-ZA"/>
          </a:p>
        </p:txBody>
      </p:sp>
    </p:spTree>
    <p:extLst>
      <p:ext uri="{BB962C8B-B14F-4D97-AF65-F5344CB8AC3E}">
        <p14:creationId xmlns:p14="http://schemas.microsoft.com/office/powerpoint/2010/main" val="2349047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Refer to learner guide and discuss table</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70</a:t>
            </a:fld>
            <a:endParaRPr lang="en-ZA"/>
          </a:p>
        </p:txBody>
      </p:sp>
    </p:spTree>
    <p:extLst>
      <p:ext uri="{BB962C8B-B14F-4D97-AF65-F5344CB8AC3E}">
        <p14:creationId xmlns:p14="http://schemas.microsoft.com/office/powerpoint/2010/main" val="1382421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each of these concepts.</a:t>
            </a:r>
          </a:p>
          <a:p>
            <a:r>
              <a:rPr lang="en-GB" baseline="0" dirty="0" smtClean="0"/>
              <a:t>You can divide </a:t>
            </a:r>
            <a:r>
              <a:rPr lang="en-GB" baseline="0" smtClean="0"/>
              <a:t>class into groups to discuss and provide feedback</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72</a:t>
            </a:fld>
            <a:endParaRPr lang="en-ZA"/>
          </a:p>
        </p:txBody>
      </p:sp>
    </p:spTree>
    <p:extLst>
      <p:ext uri="{BB962C8B-B14F-4D97-AF65-F5344CB8AC3E}">
        <p14:creationId xmlns:p14="http://schemas.microsoft.com/office/powerpoint/2010/main" val="265016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This influence can be either negative or positive, depending on different factors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75</a:t>
            </a:fld>
            <a:endParaRPr lang="en-ZA"/>
          </a:p>
        </p:txBody>
      </p:sp>
    </p:spTree>
    <p:extLst>
      <p:ext uri="{BB962C8B-B14F-4D97-AF65-F5344CB8AC3E}">
        <p14:creationId xmlns:p14="http://schemas.microsoft.com/office/powerpoint/2010/main" val="383365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Distinguish between statements of fact, opinion, and belief</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76</a:t>
            </a:fld>
            <a:endParaRPr lang="en-ZA"/>
          </a:p>
        </p:txBody>
      </p:sp>
    </p:spTree>
    <p:extLst>
      <p:ext uri="{BB962C8B-B14F-4D97-AF65-F5344CB8AC3E}">
        <p14:creationId xmlns:p14="http://schemas.microsoft.com/office/powerpoint/2010/main" val="1399685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We have discussed this in the previous session</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78</a:t>
            </a:fld>
            <a:endParaRPr lang="en-ZA"/>
          </a:p>
        </p:txBody>
      </p:sp>
    </p:spTree>
    <p:extLst>
      <p:ext uri="{BB962C8B-B14F-4D97-AF65-F5344CB8AC3E}">
        <p14:creationId xmlns:p14="http://schemas.microsoft.com/office/powerpoint/2010/main" val="3743225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79</a:t>
            </a:fld>
            <a:endParaRPr lang="en-ZA"/>
          </a:p>
        </p:txBody>
      </p:sp>
    </p:spTree>
    <p:extLst>
      <p:ext uri="{BB962C8B-B14F-4D97-AF65-F5344CB8AC3E}">
        <p14:creationId xmlns:p14="http://schemas.microsoft.com/office/powerpoint/2010/main" val="283845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 different components – refer to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31</a:t>
            </a:fld>
            <a:endParaRPr lang="en-ZA"/>
          </a:p>
        </p:txBody>
      </p:sp>
    </p:spTree>
    <p:extLst>
      <p:ext uri="{BB962C8B-B14F-4D97-AF65-F5344CB8AC3E}">
        <p14:creationId xmlns:p14="http://schemas.microsoft.com/office/powerpoint/2010/main" val="2650626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Refer to table in LG and discuss</a:t>
            </a:r>
            <a:endParaRPr lang="en-ZA"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80</a:t>
            </a:fld>
            <a:endParaRPr lang="en-ZA"/>
          </a:p>
        </p:txBody>
      </p:sp>
    </p:spTree>
    <p:extLst>
      <p:ext uri="{BB962C8B-B14F-4D97-AF65-F5344CB8AC3E}">
        <p14:creationId xmlns:p14="http://schemas.microsoft.com/office/powerpoint/2010/main" val="1649766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this section we focus on how to respond appropriately to texts.  </a:t>
            </a:r>
          </a:p>
          <a:p>
            <a:r>
              <a:rPr lang="en-ZA" sz="1200" kern="1200" dirty="0" smtClean="0">
                <a:solidFill>
                  <a:schemeClr val="tx1"/>
                </a:solidFill>
                <a:effectLst/>
                <a:latin typeface="+mn-lt"/>
                <a:ea typeface="+mn-ea"/>
                <a:cs typeface="+mn-cs"/>
              </a:rPr>
              <a:t>This means that we must practice the correct way of answering or replying to any text that we receive</a:t>
            </a:r>
          </a:p>
          <a:p>
            <a:r>
              <a:rPr lang="en-GB" sz="1200" kern="1200" dirty="0" smtClean="0">
                <a:solidFill>
                  <a:schemeClr val="tx1"/>
                </a:solidFill>
                <a:effectLst/>
                <a:latin typeface="+mn-lt"/>
                <a:ea typeface="+mn-ea"/>
                <a:cs typeface="+mn-cs"/>
              </a:rPr>
              <a:t>First look at the type of texts we may see in the workplace.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83</a:t>
            </a:fld>
            <a:endParaRPr lang="en-ZA"/>
          </a:p>
        </p:txBody>
      </p:sp>
    </p:spTree>
    <p:extLst>
      <p:ext uri="{BB962C8B-B14F-4D97-AF65-F5344CB8AC3E}">
        <p14:creationId xmlns:p14="http://schemas.microsoft.com/office/powerpoint/2010/main" val="422142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formal register is inappropriate in a friendly letter while informal register will equally be out of place in a report or article.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Generally all written communication in a business environment should have a formal register.</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85</a:t>
            </a:fld>
            <a:endParaRPr lang="en-ZA"/>
          </a:p>
        </p:txBody>
      </p:sp>
    </p:spTree>
    <p:extLst>
      <p:ext uri="{BB962C8B-B14F-4D97-AF65-F5344CB8AC3E}">
        <p14:creationId xmlns:p14="http://schemas.microsoft.com/office/powerpoint/2010/main" val="1684320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6x6 </a:t>
            </a:r>
            <a:r>
              <a:rPr lang="en-GB" smtClean="0"/>
              <a:t>Rule - No </a:t>
            </a:r>
            <a:r>
              <a:rPr lang="en-GB" dirty="0" smtClean="0"/>
              <a:t>more that 6 </a:t>
            </a:r>
            <a:r>
              <a:rPr lang="en-GB" smtClean="0"/>
              <a:t>words in a sentence, no more that 6 lines</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90</a:t>
            </a:fld>
            <a:endParaRPr lang="en-ZA"/>
          </a:p>
        </p:txBody>
      </p:sp>
    </p:spTree>
    <p:extLst>
      <p:ext uri="{BB962C8B-B14F-4D97-AF65-F5344CB8AC3E}">
        <p14:creationId xmlns:p14="http://schemas.microsoft.com/office/powerpoint/2010/main" val="3427325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91</a:t>
            </a:fld>
            <a:endParaRPr lang="en-ZA"/>
          </a:p>
        </p:txBody>
      </p:sp>
    </p:spTree>
    <p:extLst>
      <p:ext uri="{BB962C8B-B14F-4D97-AF65-F5344CB8AC3E}">
        <p14:creationId xmlns:p14="http://schemas.microsoft.com/office/powerpoint/2010/main" val="637277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92</a:t>
            </a:fld>
            <a:endParaRPr lang="en-ZA"/>
          </a:p>
        </p:txBody>
      </p:sp>
    </p:spTree>
    <p:extLst>
      <p:ext uri="{BB962C8B-B14F-4D97-AF65-F5344CB8AC3E}">
        <p14:creationId xmlns:p14="http://schemas.microsoft.com/office/powerpoint/2010/main" val="2614493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size of an image or the amount of space an object or person takes up can indicate what the relationship and reaction is that the writers is trying to create between the viewer and the image or person on the picture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93</a:t>
            </a:fld>
            <a:endParaRPr lang="en-ZA"/>
          </a:p>
        </p:txBody>
      </p:sp>
    </p:spTree>
    <p:extLst>
      <p:ext uri="{BB962C8B-B14F-4D97-AF65-F5344CB8AC3E}">
        <p14:creationId xmlns:p14="http://schemas.microsoft.com/office/powerpoint/2010/main" val="1429300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these tell</a:t>
            </a:r>
            <a:r>
              <a:rPr lang="en-GB" baseline="0" dirty="0" smtClean="0"/>
              <a:t> a story or create an affect.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94</a:t>
            </a:fld>
            <a:endParaRPr lang="en-ZA"/>
          </a:p>
        </p:txBody>
      </p:sp>
    </p:spTree>
    <p:extLst>
      <p:ext uri="{BB962C8B-B14F-4D97-AF65-F5344CB8AC3E}">
        <p14:creationId xmlns:p14="http://schemas.microsoft.com/office/powerpoint/2010/main" val="2829899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They also contribute to the messages, and the success of the message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Refer</a:t>
            </a:r>
            <a:r>
              <a:rPr lang="en-GB" sz="1200" kern="1200" baseline="0" dirty="0" smtClean="0">
                <a:solidFill>
                  <a:schemeClr val="tx1"/>
                </a:solidFill>
                <a:effectLst/>
                <a:latin typeface="+mn-lt"/>
                <a:ea typeface="+mn-ea"/>
                <a:cs typeface="+mn-cs"/>
              </a:rPr>
              <a:t> to LG and discuss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95</a:t>
            </a:fld>
            <a:endParaRPr lang="en-ZA"/>
          </a:p>
        </p:txBody>
      </p:sp>
    </p:spTree>
    <p:extLst>
      <p:ext uri="{BB962C8B-B14F-4D97-AF65-F5344CB8AC3E}">
        <p14:creationId xmlns:p14="http://schemas.microsoft.com/office/powerpoint/2010/main" val="397153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We can use either a factual style or an imaginative style when creating advertisements, but it is also possible to use a negative of humorous style.</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98</a:t>
            </a:fld>
            <a:endParaRPr lang="en-ZA"/>
          </a:p>
        </p:txBody>
      </p:sp>
    </p:spTree>
    <p:extLst>
      <p:ext uri="{BB962C8B-B14F-4D97-AF65-F5344CB8AC3E}">
        <p14:creationId xmlns:p14="http://schemas.microsoft.com/office/powerpoint/2010/main" val="53013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Remember that you cannot trust everything that you read. It is one person’s view</a:t>
            </a:r>
            <a:r>
              <a:rPr lang="en-ZA" sz="1200" u="sng"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of the facts and one person’s interpretation (understanding) of the subject.</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Critical reading skills is necessary to determine what a text says, what a text does, and what a text means by analysing choices of content, language, and structure.</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32</a:t>
            </a:fld>
            <a:endParaRPr lang="en-ZA"/>
          </a:p>
        </p:txBody>
      </p:sp>
    </p:spTree>
    <p:extLst>
      <p:ext uri="{BB962C8B-B14F-4D97-AF65-F5344CB8AC3E}">
        <p14:creationId xmlns:p14="http://schemas.microsoft.com/office/powerpoint/2010/main" val="3107388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Each of these business texts has a particular format that not only reflects a universal style of acceptance but also a creative reflect of the corporate image of the organisation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100</a:t>
            </a:fld>
            <a:endParaRPr lang="en-ZA"/>
          </a:p>
        </p:txBody>
      </p:sp>
    </p:spTree>
    <p:extLst>
      <p:ext uri="{BB962C8B-B14F-4D97-AF65-F5344CB8AC3E}">
        <p14:creationId xmlns:p14="http://schemas.microsoft.com/office/powerpoint/2010/main" val="890553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101</a:t>
            </a:fld>
            <a:endParaRPr lang="en-ZA"/>
          </a:p>
        </p:txBody>
      </p:sp>
    </p:spTree>
    <p:extLst>
      <p:ext uri="{BB962C8B-B14F-4D97-AF65-F5344CB8AC3E}">
        <p14:creationId xmlns:p14="http://schemas.microsoft.com/office/powerpoint/2010/main" val="187515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practicalities of writing a memo</a:t>
            </a:r>
          </a:p>
          <a:p>
            <a:r>
              <a:rPr lang="en-GB" baseline="0" dirty="0" smtClean="0"/>
              <a:t>See example of </a:t>
            </a:r>
            <a:r>
              <a:rPr lang="en-GB" baseline="0" smtClean="0"/>
              <a:t>memo in LG</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102</a:t>
            </a:fld>
            <a:endParaRPr lang="en-ZA"/>
          </a:p>
        </p:txBody>
      </p:sp>
    </p:spTree>
    <p:extLst>
      <p:ext uri="{BB962C8B-B14F-4D97-AF65-F5344CB8AC3E}">
        <p14:creationId xmlns:p14="http://schemas.microsoft.com/office/powerpoint/2010/main" val="1715944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See examples in LG</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104</a:t>
            </a:fld>
            <a:endParaRPr lang="en-ZA"/>
          </a:p>
        </p:txBody>
      </p:sp>
    </p:spTree>
    <p:extLst>
      <p:ext uri="{BB962C8B-B14F-4D97-AF65-F5344CB8AC3E}">
        <p14:creationId xmlns:p14="http://schemas.microsoft.com/office/powerpoint/2010/main" val="1982392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 agenda is a list of meeting activities in the order in which they are to be taken up</a:t>
            </a:r>
          </a:p>
          <a:p>
            <a:r>
              <a:rPr lang="en-GB" sz="1200" kern="1200" dirty="0" smtClean="0">
                <a:solidFill>
                  <a:schemeClr val="tx1"/>
                </a:solidFill>
                <a:effectLst/>
                <a:latin typeface="+mn-lt"/>
                <a:ea typeface="+mn-ea"/>
                <a:cs typeface="+mn-cs"/>
              </a:rPr>
              <a:t>See other examples in LG</a:t>
            </a:r>
          </a:p>
          <a:p>
            <a:r>
              <a:rPr lang="en-ZA" sz="1200" kern="1200" dirty="0" smtClean="0">
                <a:solidFill>
                  <a:schemeClr val="tx1"/>
                </a:solidFill>
                <a:effectLst/>
                <a:latin typeface="+mn-lt"/>
                <a:ea typeface="+mn-ea"/>
                <a:cs typeface="+mn-cs"/>
              </a:rPr>
              <a:t>Agendas normally have standard format</a:t>
            </a:r>
          </a:p>
          <a:p>
            <a:r>
              <a:rPr lang="en-ZA" sz="1200" kern="1200" dirty="0" smtClean="0">
                <a:solidFill>
                  <a:schemeClr val="tx1"/>
                </a:solidFill>
                <a:effectLst/>
                <a:latin typeface="+mn-lt"/>
                <a:ea typeface="+mn-ea"/>
                <a:cs typeface="+mn-cs"/>
              </a:rPr>
              <a:t>The agenda should be communicated before the meeting so that everyone knows and agrees on the topics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Distributing the agenda in advance will also give participants time to add any additional items they feel are necessary.</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106</a:t>
            </a:fld>
            <a:endParaRPr lang="en-ZA"/>
          </a:p>
        </p:txBody>
      </p:sp>
    </p:spTree>
    <p:extLst>
      <p:ext uri="{BB962C8B-B14F-4D97-AF65-F5344CB8AC3E}">
        <p14:creationId xmlns:p14="http://schemas.microsoft.com/office/powerpoint/2010/main" val="961968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a:t>
            </a:r>
            <a:r>
              <a:rPr lang="en-GB" smtClean="0"/>
              <a:t>examples in LG</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108</a:t>
            </a:fld>
            <a:endParaRPr lang="en-ZA"/>
          </a:p>
        </p:txBody>
      </p:sp>
    </p:spTree>
    <p:extLst>
      <p:ext uri="{BB962C8B-B14F-4D97-AF65-F5344CB8AC3E}">
        <p14:creationId xmlns:p14="http://schemas.microsoft.com/office/powerpoint/2010/main" val="2764048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curriculum vitae is a summary of your academic and work history.</a:t>
            </a:r>
          </a:p>
          <a:p>
            <a:r>
              <a:rPr lang="en-ZA" sz="1200" kern="1200" dirty="0" smtClean="0">
                <a:solidFill>
                  <a:schemeClr val="tx1"/>
                </a:solidFill>
                <a:effectLst/>
                <a:latin typeface="+mn-lt"/>
                <a:ea typeface="+mn-ea"/>
                <a:cs typeface="+mn-cs"/>
              </a:rPr>
              <a:t>A CV or curriculum vitae is a marketing tool.</a:t>
            </a:r>
          </a:p>
          <a:p>
            <a:r>
              <a:rPr lang="en-GB" sz="1200" kern="1200" dirty="0" smtClean="0">
                <a:solidFill>
                  <a:schemeClr val="tx1"/>
                </a:solidFill>
                <a:effectLst/>
                <a:latin typeface="+mn-lt"/>
                <a:ea typeface="+mn-ea"/>
                <a:cs typeface="+mn-cs"/>
              </a:rPr>
              <a:t>Discuss… see example in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113</a:t>
            </a:fld>
            <a:endParaRPr lang="en-ZA"/>
          </a:p>
        </p:txBody>
      </p:sp>
    </p:spTree>
    <p:extLst>
      <p:ext uri="{BB962C8B-B14F-4D97-AF65-F5344CB8AC3E}">
        <p14:creationId xmlns:p14="http://schemas.microsoft.com/office/powerpoint/2010/main" val="1527846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Leave out any activities related to politics, religion or controversial topics that could alienate the reader.</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114</a:t>
            </a:fld>
            <a:endParaRPr lang="en-ZA"/>
          </a:p>
        </p:txBody>
      </p:sp>
    </p:spTree>
    <p:extLst>
      <p:ext uri="{BB962C8B-B14F-4D97-AF65-F5344CB8AC3E}">
        <p14:creationId xmlns:p14="http://schemas.microsoft.com/office/powerpoint/2010/main" val="2858394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the other guidelines </a:t>
            </a:r>
            <a:r>
              <a:rPr lang="en-GB" smtClean="0"/>
              <a:t>in the LG</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117</a:t>
            </a:fld>
            <a:endParaRPr lang="en-ZA"/>
          </a:p>
        </p:txBody>
      </p:sp>
    </p:spTree>
    <p:extLst>
      <p:ext uri="{BB962C8B-B14F-4D97-AF65-F5344CB8AC3E}">
        <p14:creationId xmlns:p14="http://schemas.microsoft.com/office/powerpoint/2010/main" val="2971980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letter of application and the curriculum vitae are equally important in any job search.  Their quality and content will make someone decide whether to interview you or not.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118</a:t>
            </a:fld>
            <a:endParaRPr lang="en-ZA"/>
          </a:p>
        </p:txBody>
      </p:sp>
    </p:spTree>
    <p:extLst>
      <p:ext uri="{BB962C8B-B14F-4D97-AF65-F5344CB8AC3E}">
        <p14:creationId xmlns:p14="http://schemas.microsoft.com/office/powerpoint/2010/main" val="346446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questions must be asked….</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a:t>
            </a:fld>
            <a:endParaRPr lang="en-ZA"/>
          </a:p>
        </p:txBody>
      </p:sp>
    </p:spTree>
    <p:extLst>
      <p:ext uri="{BB962C8B-B14F-4D97-AF65-F5344CB8AC3E}">
        <p14:creationId xmlns:p14="http://schemas.microsoft.com/office/powerpoint/2010/main" val="403342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or refer to example in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119</a:t>
            </a:fld>
            <a:endParaRPr lang="en-ZA"/>
          </a:p>
        </p:txBody>
      </p:sp>
    </p:spTree>
    <p:extLst>
      <p:ext uri="{BB962C8B-B14F-4D97-AF65-F5344CB8AC3E}">
        <p14:creationId xmlns:p14="http://schemas.microsoft.com/office/powerpoint/2010/main" val="1314554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Promoting goodwill is probably the most important aspect of any message.</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121</a:t>
            </a:fld>
            <a:endParaRPr lang="en-ZA"/>
          </a:p>
        </p:txBody>
      </p:sp>
    </p:spTree>
    <p:extLst>
      <p:ext uri="{BB962C8B-B14F-4D97-AF65-F5344CB8AC3E}">
        <p14:creationId xmlns:p14="http://schemas.microsoft.com/office/powerpoint/2010/main" val="2497988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124</a:t>
            </a:fld>
            <a:endParaRPr lang="en-ZA"/>
          </a:p>
        </p:txBody>
      </p:sp>
    </p:spTree>
    <p:extLst>
      <p:ext uri="{BB962C8B-B14F-4D97-AF65-F5344CB8AC3E}">
        <p14:creationId xmlns:p14="http://schemas.microsoft.com/office/powerpoint/2010/main" val="2629387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Knowing your reader before you write will make the process of writing easier because it simplifies the decisions you have to make.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128</a:t>
            </a:fld>
            <a:endParaRPr lang="en-ZA"/>
          </a:p>
        </p:txBody>
      </p:sp>
    </p:spTree>
    <p:extLst>
      <p:ext uri="{BB962C8B-B14F-4D97-AF65-F5344CB8AC3E}">
        <p14:creationId xmlns:p14="http://schemas.microsoft.com/office/powerpoint/2010/main" val="1923664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register needs to be adapted to the person that you are writing to. </a:t>
            </a:r>
          </a:p>
          <a:p>
            <a:r>
              <a:rPr lang="en-ZA" sz="1200" kern="1200" dirty="0" smtClean="0">
                <a:solidFill>
                  <a:schemeClr val="tx1"/>
                </a:solidFill>
                <a:effectLst/>
                <a:latin typeface="+mn-lt"/>
                <a:ea typeface="+mn-ea"/>
                <a:cs typeface="+mn-cs"/>
              </a:rPr>
              <a:t>Writers should choose words that are appropriate for the level of formality of their message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133</a:t>
            </a:fld>
            <a:endParaRPr lang="en-ZA"/>
          </a:p>
        </p:txBody>
      </p:sp>
    </p:spTree>
    <p:extLst>
      <p:ext uri="{BB962C8B-B14F-4D97-AF65-F5344CB8AC3E}">
        <p14:creationId xmlns:p14="http://schemas.microsoft.com/office/powerpoint/2010/main" val="278088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t>
            </a:r>
            <a:r>
              <a:rPr lang="en-GB" smtClean="0"/>
              <a:t>used in the business environment.</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138</a:t>
            </a:fld>
            <a:endParaRPr lang="en-ZA"/>
          </a:p>
        </p:txBody>
      </p:sp>
    </p:spTree>
    <p:extLst>
      <p:ext uri="{BB962C8B-B14F-4D97-AF65-F5344CB8AC3E}">
        <p14:creationId xmlns:p14="http://schemas.microsoft.com/office/powerpoint/2010/main" val="2951632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Humour is an integral part of our everyday interactions. </a:t>
            </a:r>
            <a:r>
              <a:rPr lang="en-GB" sz="1200" kern="1200" dirty="0" smtClean="0">
                <a:solidFill>
                  <a:schemeClr val="tx1"/>
                </a:solidFill>
                <a:effectLst/>
                <a:latin typeface="+mn-lt"/>
                <a:ea typeface="+mn-ea"/>
                <a:cs typeface="+mn-cs"/>
              </a:rPr>
              <a:t>Even if your subject is a serious one, the subtle use of humour can both ease tension and provide a moment to relax from difficult moments.</a:t>
            </a:r>
            <a:endParaRPr lang="en-ZA" sz="1200" kern="120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142</a:t>
            </a:fld>
            <a:endParaRPr lang="en-ZA"/>
          </a:p>
        </p:txBody>
      </p:sp>
    </p:spTree>
    <p:extLst>
      <p:ext uri="{BB962C8B-B14F-4D97-AF65-F5344CB8AC3E}">
        <p14:creationId xmlns:p14="http://schemas.microsoft.com/office/powerpoint/2010/main" val="3567584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point of view means your mental position from which you view things.</a:t>
            </a:r>
          </a:p>
          <a:p>
            <a:r>
              <a:rPr lang="en-GB" sz="1200" kern="1200" dirty="0" smtClean="0">
                <a:solidFill>
                  <a:schemeClr val="tx1"/>
                </a:solidFill>
                <a:effectLst/>
                <a:latin typeface="+mn-lt"/>
                <a:ea typeface="+mn-ea"/>
                <a:cs typeface="+mn-cs"/>
              </a:rPr>
              <a:t>Discuss logical reasoning and refer to examples in the Learner</a:t>
            </a:r>
            <a:r>
              <a:rPr lang="en-GB" sz="1200" kern="1200" baseline="0" dirty="0" smtClean="0">
                <a:solidFill>
                  <a:schemeClr val="tx1"/>
                </a:solidFill>
                <a:effectLst/>
                <a:latin typeface="+mn-lt"/>
                <a:ea typeface="+mn-ea"/>
                <a:cs typeface="+mn-cs"/>
              </a:rPr>
              <a:t> Guide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143</a:t>
            </a:fld>
            <a:endParaRPr lang="en-ZA"/>
          </a:p>
        </p:txBody>
      </p:sp>
    </p:spTree>
    <p:extLst>
      <p:ext uri="{BB962C8B-B14F-4D97-AF65-F5344CB8AC3E}">
        <p14:creationId xmlns:p14="http://schemas.microsoft.com/office/powerpoint/2010/main" val="3281881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slides are a shortened version of the table in the LG.</a:t>
            </a:r>
          </a:p>
          <a:p>
            <a:r>
              <a:rPr lang="en-GB" smtClean="0"/>
              <a:t>Discuss all aspects with the learners</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149</a:t>
            </a:fld>
            <a:endParaRPr lang="en-ZA"/>
          </a:p>
        </p:txBody>
      </p:sp>
    </p:spTree>
    <p:extLst>
      <p:ext uri="{BB962C8B-B14F-4D97-AF65-F5344CB8AC3E}">
        <p14:creationId xmlns:p14="http://schemas.microsoft.com/office/powerpoint/2010/main" val="67985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Transitions show how one paragraph logically flow into the next one, by showing how the writer’s ideas are related. They actually work like glue that binds the different main ideas of each paragraph into a logic piece or writing.</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155</a:t>
            </a:fld>
            <a:endParaRPr lang="en-ZA"/>
          </a:p>
        </p:txBody>
      </p:sp>
    </p:spTree>
    <p:extLst>
      <p:ext uri="{BB962C8B-B14F-4D97-AF65-F5344CB8AC3E}">
        <p14:creationId xmlns:p14="http://schemas.microsoft.com/office/powerpoint/2010/main" val="66089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will be discussed in detail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34</a:t>
            </a:fld>
            <a:endParaRPr lang="en-ZA"/>
          </a:p>
        </p:txBody>
      </p:sp>
    </p:spTree>
    <p:extLst>
      <p:ext uri="{BB962C8B-B14F-4D97-AF65-F5344CB8AC3E}">
        <p14:creationId xmlns:p14="http://schemas.microsoft.com/office/powerpoint/2010/main" val="9308661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156</a:t>
            </a:fld>
            <a:endParaRPr lang="en-ZA"/>
          </a:p>
        </p:txBody>
      </p:sp>
    </p:spTree>
    <p:extLst>
      <p:ext uri="{BB962C8B-B14F-4D97-AF65-F5344CB8AC3E}">
        <p14:creationId xmlns:p14="http://schemas.microsoft.com/office/powerpoint/2010/main" val="1512158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summary of what the reader has just read is important to the conclusion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158</a:t>
            </a:fld>
            <a:endParaRPr lang="en-ZA"/>
          </a:p>
        </p:txBody>
      </p:sp>
    </p:spTree>
    <p:extLst>
      <p:ext uri="{BB962C8B-B14F-4D97-AF65-F5344CB8AC3E}">
        <p14:creationId xmlns:p14="http://schemas.microsoft.com/office/powerpoint/2010/main" val="29819386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Discuss table in LG</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159</a:t>
            </a:fld>
            <a:endParaRPr lang="en-ZA"/>
          </a:p>
        </p:txBody>
      </p:sp>
    </p:spTree>
    <p:extLst>
      <p:ext uri="{BB962C8B-B14F-4D97-AF65-F5344CB8AC3E}">
        <p14:creationId xmlns:p14="http://schemas.microsoft.com/office/powerpoint/2010/main" val="2153496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Discuss usage</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160</a:t>
            </a:fld>
            <a:endParaRPr lang="en-ZA"/>
          </a:p>
        </p:txBody>
      </p:sp>
    </p:spTree>
    <p:extLst>
      <p:ext uri="{BB962C8B-B14F-4D97-AF65-F5344CB8AC3E}">
        <p14:creationId xmlns:p14="http://schemas.microsoft.com/office/powerpoint/2010/main" val="3120114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Different stylistic devices can be used to add to the meaning of the text that you are writing. </a:t>
            </a:r>
          </a:p>
          <a:p>
            <a:r>
              <a:rPr lang="en-GB" sz="1200" kern="1200" dirty="0" smtClean="0">
                <a:solidFill>
                  <a:schemeClr val="tx1"/>
                </a:solidFill>
                <a:effectLst/>
                <a:latin typeface="+mn-lt"/>
                <a:ea typeface="+mn-ea"/>
                <a:cs typeface="+mn-cs"/>
              </a:rPr>
              <a:t>Refer to table in LG and discuss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161</a:t>
            </a:fld>
            <a:endParaRPr lang="en-ZA"/>
          </a:p>
        </p:txBody>
      </p:sp>
    </p:spTree>
    <p:extLst>
      <p:ext uri="{BB962C8B-B14F-4D97-AF65-F5344CB8AC3E}">
        <p14:creationId xmlns:p14="http://schemas.microsoft.com/office/powerpoint/2010/main" val="2475295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Refer</a:t>
            </a:r>
            <a:r>
              <a:rPr lang="en-GB" baseline="0" smtClean="0"/>
              <a:t> to LG – discuss and give examples</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167</a:t>
            </a:fld>
            <a:endParaRPr lang="en-ZA"/>
          </a:p>
        </p:txBody>
      </p:sp>
    </p:spTree>
    <p:extLst>
      <p:ext uri="{BB962C8B-B14F-4D97-AF65-F5344CB8AC3E}">
        <p14:creationId xmlns:p14="http://schemas.microsoft.com/office/powerpoint/2010/main" val="1693645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a:t>
            </a:r>
            <a:r>
              <a:rPr lang="en-ZA" sz="1200" kern="1200" smtClean="0">
                <a:solidFill>
                  <a:schemeClr val="tx1"/>
                </a:solidFill>
                <a:effectLst/>
                <a:latin typeface="+mn-lt"/>
                <a:ea typeface="+mn-ea"/>
                <a:cs typeface="+mn-cs"/>
              </a:rPr>
              <a:t>good spelling tip </a:t>
            </a:r>
            <a:r>
              <a:rPr lang="en-ZA" sz="1200" kern="1200" dirty="0" smtClean="0">
                <a:solidFill>
                  <a:schemeClr val="tx1"/>
                </a:solidFill>
                <a:effectLst/>
                <a:latin typeface="+mn-lt"/>
                <a:ea typeface="+mn-ea"/>
                <a:cs typeface="+mn-cs"/>
              </a:rPr>
              <a:t>is to read the text backwards.  That will make you stop on each word and check it for correctness.</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170</a:t>
            </a:fld>
            <a:endParaRPr lang="en-ZA"/>
          </a:p>
        </p:txBody>
      </p:sp>
    </p:spTree>
    <p:extLst>
      <p:ext uri="{BB962C8B-B14F-4D97-AF65-F5344CB8AC3E}">
        <p14:creationId xmlns:p14="http://schemas.microsoft.com/office/powerpoint/2010/main" val="6456748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Some common errors</a:t>
            </a:r>
            <a:r>
              <a:rPr lang="en-GB" baseline="0" smtClean="0"/>
              <a:t> - discuss</a:t>
            </a:r>
            <a:endParaRPr lang="en-ZA"/>
          </a:p>
        </p:txBody>
      </p:sp>
      <p:sp>
        <p:nvSpPr>
          <p:cNvPr id="4" name="Slide Number Placeholder 3"/>
          <p:cNvSpPr>
            <a:spLocks noGrp="1"/>
          </p:cNvSpPr>
          <p:nvPr>
            <p:ph type="sldNum" sz="quarter" idx="10"/>
          </p:nvPr>
        </p:nvSpPr>
        <p:spPr/>
        <p:txBody>
          <a:bodyPr/>
          <a:lstStyle/>
          <a:p>
            <a:fld id="{B6152636-4843-488D-BB1B-7D1CAB273CCE}" type="slidenum">
              <a:rPr lang="en-ZA" smtClean="0"/>
              <a:t>172</a:t>
            </a:fld>
            <a:endParaRPr lang="en-ZA"/>
          </a:p>
        </p:txBody>
      </p:sp>
    </p:spTree>
    <p:extLst>
      <p:ext uri="{BB962C8B-B14F-4D97-AF65-F5344CB8AC3E}">
        <p14:creationId xmlns:p14="http://schemas.microsoft.com/office/powerpoint/2010/main" val="33943240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Offensive language is any language that can cause anger or annoyance in the reader.</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173</a:t>
            </a:fld>
            <a:endParaRPr lang="en-ZA"/>
          </a:p>
        </p:txBody>
      </p:sp>
    </p:spTree>
    <p:extLst>
      <p:ext uri="{BB962C8B-B14F-4D97-AF65-F5344CB8AC3E}">
        <p14:creationId xmlns:p14="http://schemas.microsoft.com/office/powerpoint/2010/main" val="30065197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to table for all aspects to be covered</a:t>
            </a:r>
            <a:r>
              <a:rPr lang="en-GB" baseline="0" dirty="0" smtClean="0"/>
              <a:t> in the editing checklist</a:t>
            </a:r>
          </a:p>
          <a:p>
            <a:r>
              <a:rPr lang="en-GB" baseline="0" dirty="0" smtClean="0"/>
              <a:t>Also refer to the example of a checklist in the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174</a:t>
            </a:fld>
            <a:endParaRPr lang="en-ZA"/>
          </a:p>
        </p:txBody>
      </p:sp>
    </p:spTree>
    <p:extLst>
      <p:ext uri="{BB962C8B-B14F-4D97-AF65-F5344CB8AC3E}">
        <p14:creationId xmlns:p14="http://schemas.microsoft.com/office/powerpoint/2010/main" val="77331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guidelines</a:t>
            </a:r>
            <a:r>
              <a:rPr lang="en-GB" baseline="0" dirty="0" smtClean="0"/>
              <a:t> – aim is to get a general idea of the content within the text.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35</a:t>
            </a:fld>
            <a:endParaRPr lang="en-ZA"/>
          </a:p>
        </p:txBody>
      </p:sp>
    </p:spTree>
    <p:extLst>
      <p:ext uri="{BB962C8B-B14F-4D97-AF65-F5344CB8AC3E}">
        <p14:creationId xmlns:p14="http://schemas.microsoft.com/office/powerpoint/2010/main" val="948292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178</a:t>
            </a:fld>
            <a:endParaRPr lang="en-ZA"/>
          </a:p>
        </p:txBody>
      </p:sp>
    </p:spTree>
    <p:extLst>
      <p:ext uri="{BB962C8B-B14F-4D97-AF65-F5344CB8AC3E}">
        <p14:creationId xmlns:p14="http://schemas.microsoft.com/office/powerpoint/2010/main" val="27544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183</a:t>
            </a:fld>
            <a:endParaRPr lang="en-ZA"/>
          </a:p>
        </p:txBody>
      </p:sp>
    </p:spTree>
    <p:extLst>
      <p:ext uri="{BB962C8B-B14F-4D97-AF65-F5344CB8AC3E}">
        <p14:creationId xmlns:p14="http://schemas.microsoft.com/office/powerpoint/2010/main" val="419083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important to learn to deal constructively with resistance and disagreement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189</a:t>
            </a:fld>
            <a:endParaRPr lang="en-ZA"/>
          </a:p>
        </p:txBody>
      </p:sp>
    </p:spTree>
    <p:extLst>
      <p:ext uri="{BB962C8B-B14F-4D97-AF65-F5344CB8AC3E}">
        <p14:creationId xmlns:p14="http://schemas.microsoft.com/office/powerpoint/2010/main" val="3547287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Mediation can be defined as: An intervention by a third party in a dispute in order to resolve it; arbitration.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192</a:t>
            </a:fld>
            <a:endParaRPr lang="en-ZA"/>
          </a:p>
        </p:txBody>
      </p:sp>
    </p:spTree>
    <p:extLst>
      <p:ext uri="{BB962C8B-B14F-4D97-AF65-F5344CB8AC3E}">
        <p14:creationId xmlns:p14="http://schemas.microsoft.com/office/powerpoint/2010/main" val="11057803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Everything that is communicated, in classes, teams, small groups, etc. comes through the filter of assumptions. </a:t>
            </a:r>
          </a:p>
          <a:p>
            <a:r>
              <a:rPr lang="en-GB" sz="1200" kern="1200" dirty="0" smtClean="0">
                <a:solidFill>
                  <a:schemeClr val="tx1"/>
                </a:solidFill>
                <a:effectLst/>
                <a:latin typeface="+mn-lt"/>
                <a:ea typeface="+mn-ea"/>
                <a:cs typeface="+mn-cs"/>
              </a:rPr>
              <a:t>We assume people are the same… we are not!</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If assumptions are included in any form of communication, it makes it less credible and can affect the receiver’s interpretation of the message.</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199</a:t>
            </a:fld>
            <a:endParaRPr lang="en-ZA"/>
          </a:p>
        </p:txBody>
      </p:sp>
    </p:spTree>
    <p:extLst>
      <p:ext uri="{BB962C8B-B14F-4D97-AF65-F5344CB8AC3E}">
        <p14:creationId xmlns:p14="http://schemas.microsoft.com/office/powerpoint/2010/main" val="4169602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Johannesburg is a city in South Africa. (fact).</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202</a:t>
            </a:fld>
            <a:endParaRPr lang="en-ZA"/>
          </a:p>
        </p:txBody>
      </p:sp>
    </p:spTree>
    <p:extLst>
      <p:ext uri="{BB962C8B-B14F-4D97-AF65-F5344CB8AC3E}">
        <p14:creationId xmlns:p14="http://schemas.microsoft.com/office/powerpoint/2010/main" val="4250590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Johannesburg is a dangerous city that is unfit for families to live in safely. (opinion).</a:t>
            </a:r>
          </a:p>
          <a:p>
            <a:r>
              <a:rPr lang="en-GB" dirty="0" smtClean="0"/>
              <a:t>Women are bad drivers (opinion)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203</a:t>
            </a:fld>
            <a:endParaRPr lang="en-ZA"/>
          </a:p>
        </p:txBody>
      </p:sp>
    </p:spTree>
    <p:extLst>
      <p:ext uri="{BB962C8B-B14F-4D97-AF65-F5344CB8AC3E}">
        <p14:creationId xmlns:p14="http://schemas.microsoft.com/office/powerpoint/2010/main" val="25913532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 can be as subtle as a millisecond glance between two people to establish who will exit a door first, or as obvious as dismissive hand gesture in the midst of a negotiation.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204</a:t>
            </a:fld>
            <a:endParaRPr lang="en-ZA"/>
          </a:p>
        </p:txBody>
      </p:sp>
    </p:spTree>
    <p:extLst>
      <p:ext uri="{BB962C8B-B14F-4D97-AF65-F5344CB8AC3E}">
        <p14:creationId xmlns:p14="http://schemas.microsoft.com/office/powerpoint/2010/main" val="35414813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ability to identify and articulate the sub-textual signals in any exchange is an essential skill to develop</a:t>
            </a:r>
            <a:endParaRPr lang="en-ZA" dirty="0" smtClean="0"/>
          </a:p>
          <a:p>
            <a:r>
              <a:rPr lang="en-ZA" sz="1200" kern="1200" dirty="0" smtClean="0">
                <a:solidFill>
                  <a:schemeClr val="tx1"/>
                </a:solidFill>
                <a:effectLst/>
                <a:latin typeface="+mn-lt"/>
                <a:ea typeface="+mn-ea"/>
                <a:cs typeface="+mn-cs"/>
              </a:rPr>
              <a:t>Observe how quickly and naturally we send signals to each other in our routine, day-to-day encounters</a:t>
            </a:r>
            <a:endParaRPr lang="en-ZA" b="1" dirty="0"/>
          </a:p>
        </p:txBody>
      </p:sp>
      <p:sp>
        <p:nvSpPr>
          <p:cNvPr id="4" name="Slide Number Placeholder 3"/>
          <p:cNvSpPr>
            <a:spLocks noGrp="1"/>
          </p:cNvSpPr>
          <p:nvPr>
            <p:ph type="sldNum" sz="quarter" idx="10"/>
          </p:nvPr>
        </p:nvSpPr>
        <p:spPr/>
        <p:txBody>
          <a:bodyPr/>
          <a:lstStyle/>
          <a:p>
            <a:fld id="{B6152636-4843-488D-BB1B-7D1CAB273CCE}" type="slidenum">
              <a:rPr lang="en-ZA" smtClean="0"/>
              <a:t>205</a:t>
            </a:fld>
            <a:endParaRPr lang="en-ZA"/>
          </a:p>
        </p:txBody>
      </p:sp>
    </p:spTree>
    <p:extLst>
      <p:ext uri="{BB962C8B-B14F-4D97-AF65-F5344CB8AC3E}">
        <p14:creationId xmlns:p14="http://schemas.microsoft.com/office/powerpoint/2010/main" val="40681246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206</a:t>
            </a:fld>
            <a:endParaRPr lang="en-ZA"/>
          </a:p>
        </p:txBody>
      </p:sp>
    </p:spTree>
    <p:extLst>
      <p:ext uri="{BB962C8B-B14F-4D97-AF65-F5344CB8AC3E}">
        <p14:creationId xmlns:p14="http://schemas.microsoft.com/office/powerpoint/2010/main" val="94238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Scanning information to quickly</a:t>
            </a:r>
            <a:r>
              <a:rPr lang="en-GB" baseline="0" dirty="0" smtClean="0"/>
              <a:t> to find relevant, required information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36</a:t>
            </a:fld>
            <a:endParaRPr lang="en-ZA"/>
          </a:p>
        </p:txBody>
      </p:sp>
    </p:spTree>
    <p:extLst>
      <p:ext uri="{BB962C8B-B14F-4D97-AF65-F5344CB8AC3E}">
        <p14:creationId xmlns:p14="http://schemas.microsoft.com/office/powerpoint/2010/main" val="3877225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212</a:t>
            </a:fld>
            <a:endParaRPr lang="en-ZA"/>
          </a:p>
        </p:txBody>
      </p:sp>
    </p:spTree>
    <p:extLst>
      <p:ext uri="{BB962C8B-B14F-4D97-AF65-F5344CB8AC3E}">
        <p14:creationId xmlns:p14="http://schemas.microsoft.com/office/powerpoint/2010/main" val="33145974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213</a:t>
            </a:fld>
            <a:endParaRPr lang="en-ZA"/>
          </a:p>
        </p:txBody>
      </p:sp>
    </p:spTree>
    <p:extLst>
      <p:ext uri="{BB962C8B-B14F-4D97-AF65-F5344CB8AC3E}">
        <p14:creationId xmlns:p14="http://schemas.microsoft.com/office/powerpoint/2010/main" val="1437115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communicating verbally, we need to consider not only how our audience hears us, but how we listen to them.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214</a:t>
            </a:fld>
            <a:endParaRPr lang="en-ZA"/>
          </a:p>
        </p:txBody>
      </p:sp>
    </p:spTree>
    <p:extLst>
      <p:ext uri="{BB962C8B-B14F-4D97-AF65-F5344CB8AC3E}">
        <p14:creationId xmlns:p14="http://schemas.microsoft.com/office/powerpoint/2010/main" val="31821108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Opposing views, or conflict, is a situation where people have contrasting feelings, needs, perceptions and interests.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often occurs when people feel they are losing something they value.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could be anything from material to immaterial possessions, such as ideals, standards, aspirations, reputation, status or self-esteem.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Opposing views, even during verbal communication, is not necessarily bad</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215</a:t>
            </a:fld>
            <a:endParaRPr lang="en-ZA"/>
          </a:p>
        </p:txBody>
      </p:sp>
    </p:spTree>
    <p:extLst>
      <p:ext uri="{BB962C8B-B14F-4D97-AF65-F5344CB8AC3E}">
        <p14:creationId xmlns:p14="http://schemas.microsoft.com/office/powerpoint/2010/main" val="40585677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217</a:t>
            </a:fld>
            <a:endParaRPr lang="en-ZA"/>
          </a:p>
        </p:txBody>
      </p:sp>
    </p:spTree>
    <p:extLst>
      <p:ext uri="{BB962C8B-B14F-4D97-AF65-F5344CB8AC3E}">
        <p14:creationId xmlns:p14="http://schemas.microsoft.com/office/powerpoint/2010/main" val="9291855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220</a:t>
            </a:fld>
            <a:endParaRPr lang="en-ZA"/>
          </a:p>
        </p:txBody>
      </p:sp>
    </p:spTree>
    <p:extLst>
      <p:ext uri="{BB962C8B-B14F-4D97-AF65-F5344CB8AC3E}">
        <p14:creationId xmlns:p14="http://schemas.microsoft.com/office/powerpoint/2010/main" val="33260279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Audio-visual aids are essential if you wish people to remember points.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It is also much easier to capture children’s attention and keep them interested and occupied if you use visual aids while working with them.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227</a:t>
            </a:fld>
            <a:endParaRPr lang="en-ZA"/>
          </a:p>
        </p:txBody>
      </p:sp>
    </p:spTree>
    <p:extLst>
      <p:ext uri="{BB962C8B-B14F-4D97-AF65-F5344CB8AC3E}">
        <p14:creationId xmlns:p14="http://schemas.microsoft.com/office/powerpoint/2010/main" val="14039261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Audio-visual aids should support the talk.  They should never replace it.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228</a:t>
            </a:fld>
            <a:endParaRPr lang="en-ZA"/>
          </a:p>
        </p:txBody>
      </p:sp>
    </p:spTree>
    <p:extLst>
      <p:ext uri="{BB962C8B-B14F-4D97-AF65-F5344CB8AC3E}">
        <p14:creationId xmlns:p14="http://schemas.microsoft.com/office/powerpoint/2010/main" val="29398997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Audio-visual aids should support the talk.  They should never replace it.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229</a:t>
            </a:fld>
            <a:endParaRPr lang="en-ZA"/>
          </a:p>
        </p:txBody>
      </p:sp>
    </p:spTree>
    <p:extLst>
      <p:ext uri="{BB962C8B-B14F-4D97-AF65-F5344CB8AC3E}">
        <p14:creationId xmlns:p14="http://schemas.microsoft.com/office/powerpoint/2010/main" val="33403960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Practice your flipchart</a:t>
            </a:r>
            <a:r>
              <a:rPr lang="en-GB" baseline="0" dirty="0" smtClean="0"/>
              <a:t> skills!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230</a:t>
            </a:fld>
            <a:endParaRPr lang="en-ZA"/>
          </a:p>
        </p:txBody>
      </p:sp>
    </p:spTree>
    <p:extLst>
      <p:ext uri="{BB962C8B-B14F-4D97-AF65-F5344CB8AC3E}">
        <p14:creationId xmlns:p14="http://schemas.microsoft.com/office/powerpoint/2010/main" val="375320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specific formats of business text will be discussed in detail in Study Unit 2.1.2.</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39</a:t>
            </a:fld>
            <a:endParaRPr lang="en-ZA"/>
          </a:p>
        </p:txBody>
      </p:sp>
    </p:spTree>
    <p:extLst>
      <p:ext uri="{BB962C8B-B14F-4D97-AF65-F5344CB8AC3E}">
        <p14:creationId xmlns:p14="http://schemas.microsoft.com/office/powerpoint/2010/main" val="11113214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Ensure handouts</a:t>
            </a:r>
            <a:r>
              <a:rPr lang="en-GB" baseline="0" dirty="0" smtClean="0"/>
              <a:t> are professional</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232</a:t>
            </a:fld>
            <a:endParaRPr lang="en-ZA"/>
          </a:p>
        </p:txBody>
      </p:sp>
    </p:spTree>
    <p:extLst>
      <p:ext uri="{BB962C8B-B14F-4D97-AF65-F5344CB8AC3E}">
        <p14:creationId xmlns:p14="http://schemas.microsoft.com/office/powerpoint/2010/main" val="27621680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These days more and more presenters are making use of the multimedia projector</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233</a:t>
            </a:fld>
            <a:endParaRPr lang="en-ZA"/>
          </a:p>
        </p:txBody>
      </p:sp>
    </p:spTree>
    <p:extLst>
      <p:ext uri="{BB962C8B-B14F-4D97-AF65-F5344CB8AC3E}">
        <p14:creationId xmlns:p14="http://schemas.microsoft.com/office/powerpoint/2010/main" val="5328953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234</a:t>
            </a:fld>
            <a:endParaRPr lang="en-ZA"/>
          </a:p>
        </p:txBody>
      </p:sp>
    </p:spTree>
    <p:extLst>
      <p:ext uri="{BB962C8B-B14F-4D97-AF65-F5344CB8AC3E}">
        <p14:creationId xmlns:p14="http://schemas.microsoft.com/office/powerpoint/2010/main" val="35554624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235</a:t>
            </a:fld>
            <a:endParaRPr lang="en-ZA"/>
          </a:p>
        </p:txBody>
      </p:sp>
    </p:spTree>
    <p:extLst>
      <p:ext uri="{BB962C8B-B14F-4D97-AF65-F5344CB8AC3E}">
        <p14:creationId xmlns:p14="http://schemas.microsoft.com/office/powerpoint/2010/main" val="23173009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Cue cards are small cards that should fit into your hand comfortably. These cards should be used for noting down the key points of the presentation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236</a:t>
            </a:fld>
            <a:endParaRPr lang="en-ZA"/>
          </a:p>
        </p:txBody>
      </p:sp>
    </p:spTree>
    <p:extLst>
      <p:ext uri="{BB962C8B-B14F-4D97-AF65-F5344CB8AC3E}">
        <p14:creationId xmlns:p14="http://schemas.microsoft.com/office/powerpoint/2010/main" val="13818167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We have all been in the situation when we really didn't believe what someone was saying</a:t>
            </a:r>
          </a:p>
          <a:p>
            <a:r>
              <a:rPr lang="en-ZA" sz="1200" kern="1200" dirty="0" smtClean="0">
                <a:solidFill>
                  <a:schemeClr val="tx1"/>
                </a:solidFill>
                <a:effectLst/>
                <a:latin typeface="+mn-lt"/>
                <a:ea typeface="+mn-ea"/>
                <a:cs typeface="+mn-cs"/>
              </a:rPr>
              <a:t>The difference between the words people speak and our understanding of what they are saying comes from non-verbal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Eye contact is very important. Look your audience in the eye long enough and frequently enough to make them see that you are interested in them, but not too long or often that they feel uncomfortable.</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237</a:t>
            </a:fld>
            <a:endParaRPr lang="en-ZA"/>
          </a:p>
        </p:txBody>
      </p:sp>
    </p:spTree>
    <p:extLst>
      <p:ext uri="{BB962C8B-B14F-4D97-AF65-F5344CB8AC3E}">
        <p14:creationId xmlns:p14="http://schemas.microsoft.com/office/powerpoint/2010/main" val="29025017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Think about the last time you watched a speaker deliver a presentation.</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What were your first impressions?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238</a:t>
            </a:fld>
            <a:endParaRPr lang="en-ZA"/>
          </a:p>
        </p:txBody>
      </p:sp>
    </p:spTree>
    <p:extLst>
      <p:ext uri="{BB962C8B-B14F-4D97-AF65-F5344CB8AC3E}">
        <p14:creationId xmlns:p14="http://schemas.microsoft.com/office/powerpoint/2010/main" val="18690030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and provide examples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240</a:t>
            </a:fld>
            <a:endParaRPr lang="en-ZA"/>
          </a:p>
        </p:txBody>
      </p:sp>
    </p:spTree>
    <p:extLst>
      <p:ext uri="{BB962C8B-B14F-4D97-AF65-F5344CB8AC3E}">
        <p14:creationId xmlns:p14="http://schemas.microsoft.com/office/powerpoint/2010/main" val="14081063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244</a:t>
            </a:fld>
            <a:endParaRPr lang="en-ZA"/>
          </a:p>
        </p:txBody>
      </p:sp>
    </p:spTree>
    <p:extLst>
      <p:ext uri="{BB962C8B-B14F-4D97-AF65-F5344CB8AC3E}">
        <p14:creationId xmlns:p14="http://schemas.microsoft.com/office/powerpoint/2010/main" val="4731748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Our values are influenced by the way we grew up as well as our beliefs and they, in turn, influence our behaviour and decisions.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246</a:t>
            </a:fld>
            <a:endParaRPr lang="en-ZA"/>
          </a:p>
        </p:txBody>
      </p:sp>
    </p:spTree>
    <p:extLst>
      <p:ext uri="{BB962C8B-B14F-4D97-AF65-F5344CB8AC3E}">
        <p14:creationId xmlns:p14="http://schemas.microsoft.com/office/powerpoint/2010/main" val="340297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7" name="Footer Placeholder 16"/>
          <p:cNvSpPr>
            <a:spLocks noGrp="1"/>
          </p:cNvSpPr>
          <p:nvPr>
            <p:ph type="ftr" sz="quarter" idx="11"/>
          </p:nvPr>
        </p:nvSpPr>
        <p:spPr>
          <a:xfrm>
            <a:off x="3416060" y="6381328"/>
            <a:ext cx="2337759" cy="320080"/>
          </a:xfr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rgbClr val="009CAD"/>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solidFill>
                  <a:srgbClr val="009CAD"/>
                </a:solidFill>
              </a:defRPr>
            </a:lvl1pPr>
          </a:lstStyle>
          <a:p>
            <a:r>
              <a:rPr kumimoji="0" lang="en-US" dirty="0"/>
              <a:t>Click to edit Master title style</a:t>
            </a:r>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 ENJO Consultants (Pty) Ltd</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47606" y="6237312"/>
            <a:ext cx="1101039" cy="5692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1">
                <a:solidFill>
                  <a:srgbClr val="009CAD"/>
                </a:solidFill>
              </a:defRPr>
            </a:lvl1pPr>
          </a:lstStyle>
          <a:p>
            <a:r>
              <a:rPr kumimoji="0" lang="en-US" dirty="0"/>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p:spPr>
        <p:txBody>
          <a:bodyPr/>
          <a:lstStyle/>
          <a:p>
            <a:pPr algn="l"/>
            <a:r>
              <a:rPr lang="en-US" dirty="0"/>
              <a:t>© ENJO Consultants (Pty) Ltd</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rgbClr val="009CAD"/>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CAD"/>
                </a:solidFill>
              </a:defRPr>
            </a:lvl1pPr>
          </a:lstStyle>
          <a:p>
            <a:r>
              <a:rPr kumimoji="0" lang="en-US" dirty="0"/>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 ENJO Consultants (Pty) Ltd</a:t>
            </a:r>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lvl1pPr>
              <a:defRPr>
                <a:solidFill>
                  <a:srgbClr val="009CAD"/>
                </a:solidFill>
              </a:defRPr>
            </a:lvl1pPr>
          </a:lstStyle>
          <a:p>
            <a:r>
              <a:rPr kumimoji="0" lang="en-US" dirty="0"/>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 ENJO Consultants (Pty) Ltd</a:t>
            </a:r>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9CAD"/>
                </a:solidFill>
                <a:latin typeface="Calibri" pitchFamily="34" charset="0"/>
              </a:defRPr>
            </a:lvl1pPr>
          </a:lstStyle>
          <a:p>
            <a:r>
              <a:rPr kumimoji="0" lang="en-US" dirty="0"/>
              <a:t>Click to edit Master title style</a:t>
            </a:r>
          </a:p>
        </p:txBody>
      </p:sp>
      <p:sp>
        <p:nvSpPr>
          <p:cNvPr id="5" name="Footer Placeholder 4"/>
          <p:cNvSpPr>
            <a:spLocks noGrp="1"/>
          </p:cNvSpPr>
          <p:nvPr>
            <p:ph type="ftr" sz="quarter" idx="11"/>
          </p:nvPr>
        </p:nvSpPr>
        <p:spPr>
          <a:xfrm>
            <a:off x="3303917" y="6381328"/>
            <a:ext cx="2406770" cy="320080"/>
          </a:xfrm>
        </p:spPr>
        <p:txBody>
          <a:bodyPr anchor="b" anchorCtr="0"/>
          <a:lstStyle>
            <a:lvl1pPr>
              <a:defRPr>
                <a:latin typeface="Calibri" pitchFamily="34" charset="0"/>
              </a:defRPr>
            </a:lvl1pPr>
          </a:lstStyle>
          <a:p>
            <a:r>
              <a:rPr lang="en-US" dirty="0"/>
              <a:t>© ENJO Consultants (Pty) Ltd</a:t>
            </a: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1" name="Picture 10" descr="A picture containing drawing&#10;&#10;Description automatically generated">
            <a:extLst>
              <a:ext uri="{FF2B5EF4-FFF2-40B4-BE49-F238E27FC236}">
                <a16:creationId xmlns:a16="http://schemas.microsoft.com/office/drawing/2014/main" id="{0535BB33-3F21-4423-9A80-8F8752C1B2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9103" y="6137811"/>
            <a:ext cx="1331601" cy="6884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CAD"/>
                </a:solidFill>
              </a:defRPr>
            </a:lvl1pPr>
          </a:lstStyle>
          <a:p>
            <a:r>
              <a:rPr lang="en-ZA" dirty="0"/>
              <a:t>Formative Assessment</a:t>
            </a:r>
          </a:p>
        </p:txBody>
      </p:sp>
      <p:sp>
        <p:nvSpPr>
          <p:cNvPr id="4" name="Footer Placeholder 3"/>
          <p:cNvSpPr>
            <a:spLocks noGrp="1"/>
          </p:cNvSpPr>
          <p:nvPr>
            <p:ph type="ftr" sz="quarter" idx="11"/>
          </p:nvPr>
        </p:nvSpPr>
        <p:spPr>
          <a:xfrm>
            <a:off x="3485072" y="6381328"/>
            <a:ext cx="2294626" cy="320080"/>
          </a:xfrm>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8" name="Picture 7" descr="A picture containing drawing&#10;&#10;Description automatically generated">
            <a:extLst>
              <a:ext uri="{FF2B5EF4-FFF2-40B4-BE49-F238E27FC236}">
                <a16:creationId xmlns:a16="http://schemas.microsoft.com/office/drawing/2014/main" id="{E6A59F03-6ED9-44B0-ADF7-33B3B96500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103" y="6137811"/>
            <a:ext cx="1331601" cy="688437"/>
          </a:xfrm>
          <a:prstGeom prst="rect">
            <a:avLst/>
          </a:prstGeom>
        </p:spPr>
      </p:pic>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CAD"/>
                </a:solidFill>
              </a:defRPr>
            </a:lvl1pPr>
          </a:lstStyle>
          <a:p>
            <a:r>
              <a:rPr lang="en-US" dirty="0"/>
              <a:t>Important</a:t>
            </a:r>
            <a:endParaRPr lang="en-ZA" dirty="0"/>
          </a:p>
        </p:txBody>
      </p:sp>
      <p:sp>
        <p:nvSpPr>
          <p:cNvPr id="4" name="Footer Placeholder 3"/>
          <p:cNvSpPr>
            <a:spLocks noGrp="1"/>
          </p:cNvSpPr>
          <p:nvPr>
            <p:ph type="ftr" sz="quarter" idx="11"/>
          </p:nvPr>
        </p:nvSpPr>
        <p:spPr>
          <a:xfrm>
            <a:off x="3278039" y="6381328"/>
            <a:ext cx="2449902" cy="320080"/>
          </a:xfrm>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pic>
        <p:nvPicPr>
          <p:cNvPr id="8" name="Picture 7" descr="A picture containing drawing&#10;&#10;Description automatically generated">
            <a:extLst>
              <a:ext uri="{FF2B5EF4-FFF2-40B4-BE49-F238E27FC236}">
                <a16:creationId xmlns:a16="http://schemas.microsoft.com/office/drawing/2014/main" id="{66634BB9-BD20-4B39-BAED-96A5FC2D8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103" y="6137811"/>
            <a:ext cx="1331601" cy="688437"/>
          </a:xfrm>
          <a:prstGeom prst="rect">
            <a:avLst/>
          </a:prstGeom>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CAD"/>
                </a:solidFill>
              </a:defRPr>
            </a:lvl1pPr>
          </a:lstStyle>
          <a:p>
            <a:r>
              <a:rPr lang="en-US" dirty="0"/>
              <a:t>Discuss</a:t>
            </a:r>
            <a:endParaRPr lang="en-ZA" dirty="0"/>
          </a:p>
        </p:txBody>
      </p:sp>
      <p:sp>
        <p:nvSpPr>
          <p:cNvPr id="4" name="Footer Placeholder 3"/>
          <p:cNvSpPr>
            <a:spLocks noGrp="1"/>
          </p:cNvSpPr>
          <p:nvPr>
            <p:ph type="ftr" sz="quarter" idx="11"/>
          </p:nvPr>
        </p:nvSpPr>
        <p:spPr>
          <a:xfrm>
            <a:off x="3022600" y="6381328"/>
            <a:ext cx="2722592" cy="320080"/>
          </a:xfrm>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algn="ctr"/>
            <a:r>
              <a:rPr lang="en-ZA" sz="9600" dirty="0">
                <a:solidFill>
                  <a:srgbClr val="FFFFFF"/>
                </a:solidFill>
              </a:rPr>
              <a:t>Activity</a:t>
            </a:r>
            <a:endParaRPr lang="en-ZA" dirty="0">
              <a:solidFill>
                <a:srgbClr val="FFFFFF"/>
              </a:solidFill>
            </a:endParaRP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solidFill>
                  <a:srgbClr val="009CAD"/>
                </a:solidFill>
                <a:latin typeface="Calibri" pitchFamily="34" charset="0"/>
              </a:defRPr>
            </a:lvl1pPr>
          </a:lstStyle>
          <a:p>
            <a:r>
              <a:rPr kumimoji="0" lang="en-US" dirty="0"/>
              <a:t>Click to edit Master title style</a:t>
            </a:r>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a:xfrm>
            <a:off x="3381555" y="6212160"/>
            <a:ext cx="2363637" cy="457200"/>
          </a:xfrm>
        </p:spPr>
        <p:txBody>
          <a:bodyPr/>
          <a:lstStyle/>
          <a:p>
            <a:r>
              <a:rPr lang="en-US" dirty="0"/>
              <a:t>© ENJO Consultants (Pty) Ltd</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rgbClr val="009CAD"/>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47606" y="6237312"/>
            <a:ext cx="1101039" cy="5692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lvl1pPr>
              <a:defRPr>
                <a:solidFill>
                  <a:srgbClr val="009CAD"/>
                </a:solidFill>
              </a:defRPr>
            </a:lvl1pPr>
          </a:lstStyle>
          <a:p>
            <a:r>
              <a:rPr kumimoji="0" lang="en-US" dirty="0"/>
              <a:t>Click to edit Master title style</a:t>
            </a:r>
          </a:p>
        </p:txBody>
      </p:sp>
      <p:sp>
        <p:nvSpPr>
          <p:cNvPr id="6" name="Footer Placeholder 5"/>
          <p:cNvSpPr>
            <a:spLocks noGrp="1"/>
          </p:cNvSpPr>
          <p:nvPr>
            <p:ph type="ftr" sz="quarter" idx="11"/>
          </p:nvPr>
        </p:nvSpPr>
        <p:spPr>
          <a:xfrm>
            <a:off x="3424687" y="6381328"/>
            <a:ext cx="2389517" cy="320080"/>
          </a:xfrm>
        </p:spPr>
        <p:txBody>
          <a:bodyPr/>
          <a:lstStyle/>
          <a:p>
            <a:r>
              <a:rPr lang="en-US" dirty="0"/>
              <a:t>© ENJO Consultants (Pty) Ltd</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solidFill>
                  <a:srgbClr val="009CAD"/>
                </a:solidFill>
              </a:defRPr>
            </a:lvl1pPr>
          </a:lstStyle>
          <a:p>
            <a:r>
              <a:rPr kumimoji="0" lang="en-US" dirty="0"/>
              <a:t>Click to edit Master title style</a:t>
            </a:r>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8" name="Footer Placeholder 7"/>
          <p:cNvSpPr>
            <a:spLocks noGrp="1"/>
          </p:cNvSpPr>
          <p:nvPr>
            <p:ph type="ftr" sz="quarter" idx="11"/>
          </p:nvPr>
        </p:nvSpPr>
        <p:spPr>
          <a:xfrm>
            <a:off x="3604084" y="6381328"/>
            <a:ext cx="1946176" cy="320080"/>
          </a:xfrm>
        </p:spPr>
        <p:txBody>
          <a:bodyPr/>
          <a:lstStyle/>
          <a:p>
            <a:r>
              <a:rPr lang="en-US" dirty="0"/>
              <a:t>© ENJO Consultants (Pty) Ltd</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lvl1pPr>
              <a:defRPr>
                <a:solidFill>
                  <a:srgbClr val="009CAD"/>
                </a:solidFill>
              </a:defRPr>
            </a:lvl1pPr>
          </a:lstStyle>
          <a:p>
            <a:r>
              <a:rPr kumimoji="0" lang="en-US" dirty="0"/>
              <a:t>Click to edit Master title style</a:t>
            </a:r>
          </a:p>
        </p:txBody>
      </p:sp>
      <p:sp>
        <p:nvSpPr>
          <p:cNvPr id="4" name="Footer Placeholder 3"/>
          <p:cNvSpPr>
            <a:spLocks noGrp="1"/>
          </p:cNvSpPr>
          <p:nvPr>
            <p:ph type="ftr" sz="quarter" idx="11"/>
          </p:nvPr>
        </p:nvSpPr>
        <p:spPr>
          <a:xfrm>
            <a:off x="3381555" y="6453336"/>
            <a:ext cx="2356129" cy="241176"/>
          </a:xfrm>
        </p:spPr>
        <p:txBody>
          <a:bodyPr/>
          <a:lstStyle/>
          <a:p>
            <a:r>
              <a:rPr lang="en-US" dirty="0"/>
              <a:t>© ENJO Consultants (Pty) Ltd</a:t>
            </a: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dirty="0"/>
              <a:t>Click to edit Master title style</a:t>
            </a:r>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2020-05-15</a:t>
            </a:fld>
            <a:endParaRPr lang="en-ZA"/>
          </a:p>
        </p:txBody>
      </p:sp>
      <p:sp>
        <p:nvSpPr>
          <p:cNvPr id="3" name="Footer Placeholder 2"/>
          <p:cNvSpPr>
            <a:spLocks noGrp="1"/>
          </p:cNvSpPr>
          <p:nvPr>
            <p:ph type="ftr" sz="quarter" idx="3"/>
          </p:nvPr>
        </p:nvSpPr>
        <p:spPr>
          <a:xfrm>
            <a:off x="3252158" y="6381328"/>
            <a:ext cx="2447966" cy="320080"/>
          </a:xfrm>
          <a:prstGeom prst="rect">
            <a:avLst/>
          </a:prstGeom>
        </p:spPr>
        <p:txBody>
          <a:bodyPr anchor="ctr" anchorCtr="0"/>
          <a:lstStyle>
            <a:lvl1pPr algn="ctr" eaLnBrk="1" latinLnBrk="0" hangingPunct="1">
              <a:defRPr kumimoji="0" sz="1400">
                <a:solidFill>
                  <a:schemeClr val="tx2"/>
                </a:solidFill>
                <a:latin typeface="Calibri" pitchFamily="34" charset="0"/>
              </a:defRPr>
            </a:lvl1pPr>
          </a:lstStyle>
          <a:p>
            <a:r>
              <a:rPr lang="en-US" dirty="0"/>
              <a:t>© ENJO Consultants (Pty) Ltd</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10" name="Content Placeholder 3"/>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547606" y="6237312"/>
            <a:ext cx="1101039" cy="56923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9CAD"/>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ENJO Consultants (Pty) Ltd</a:t>
            </a:r>
          </a:p>
        </p:txBody>
      </p:sp>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lstStyle/>
          <a:p>
            <a:r>
              <a:rPr lang="en-GB" dirty="0" smtClean="0"/>
              <a:t>ECD: Communication</a:t>
            </a:r>
            <a:endParaRPr lang="en-ZA" dirty="0"/>
          </a:p>
        </p:txBody>
      </p:sp>
      <p:sp>
        <p:nvSpPr>
          <p:cNvPr id="5" name="Subtitle 4"/>
          <p:cNvSpPr>
            <a:spLocks noGrp="1"/>
          </p:cNvSpPr>
          <p:nvPr>
            <p:ph type="subTitle" idx="1"/>
          </p:nvPr>
        </p:nvSpPr>
        <p:spPr/>
        <p:txBody>
          <a:bodyPr/>
          <a:lstStyle/>
          <a:p>
            <a:r>
              <a:rPr lang="en-ZA" b="1" dirty="0" smtClean="0"/>
              <a:t>Unit </a:t>
            </a:r>
            <a:r>
              <a:rPr lang="en-ZA" b="1" dirty="0"/>
              <a:t>Standard ID </a:t>
            </a:r>
            <a:r>
              <a:rPr lang="en-ZA" b="1" dirty="0" smtClean="0"/>
              <a:t>119469 </a:t>
            </a:r>
            <a:r>
              <a:rPr lang="en-ZA" b="1" dirty="0"/>
              <a:t>| NQF Level </a:t>
            </a:r>
            <a:r>
              <a:rPr lang="en-ZA" b="1" dirty="0" smtClean="0"/>
              <a:t>4 </a:t>
            </a:r>
            <a:r>
              <a:rPr lang="en-ZA" b="1" dirty="0"/>
              <a:t>| Credits 5</a:t>
            </a:r>
            <a:endParaRPr lang="en-ZA" dirty="0"/>
          </a:p>
          <a:p>
            <a:r>
              <a:rPr lang="en-ZA" b="1" dirty="0"/>
              <a:t>Unit Standard ID </a:t>
            </a:r>
            <a:r>
              <a:rPr lang="en-ZA" b="1" dirty="0" smtClean="0"/>
              <a:t>119459 </a:t>
            </a:r>
            <a:r>
              <a:rPr lang="en-ZA" b="1" dirty="0"/>
              <a:t>| NQF Level </a:t>
            </a:r>
            <a:r>
              <a:rPr lang="en-ZA" b="1" dirty="0" smtClean="0"/>
              <a:t>4 </a:t>
            </a:r>
            <a:r>
              <a:rPr lang="en-ZA" b="1" dirty="0"/>
              <a:t>| Credits </a:t>
            </a:r>
            <a:r>
              <a:rPr lang="en-ZA" b="1" dirty="0" smtClean="0"/>
              <a:t>5</a:t>
            </a:r>
          </a:p>
          <a:p>
            <a:r>
              <a:rPr lang="en-ZA" b="1" dirty="0"/>
              <a:t>Unit Standard ID </a:t>
            </a:r>
            <a:r>
              <a:rPr lang="en-ZA" b="1" dirty="0" smtClean="0"/>
              <a:t>119462 </a:t>
            </a:r>
            <a:r>
              <a:rPr lang="en-ZA" b="1" dirty="0"/>
              <a:t>| NQF Level </a:t>
            </a:r>
            <a:r>
              <a:rPr lang="en-ZA" b="1" dirty="0" smtClean="0"/>
              <a:t>4 </a:t>
            </a:r>
            <a:r>
              <a:rPr lang="en-ZA" b="1" dirty="0"/>
              <a:t>| Credits 5</a:t>
            </a:r>
            <a:endParaRPr lang="en-ZA" dirty="0"/>
          </a:p>
          <a:p>
            <a:r>
              <a:rPr lang="en-ZA" b="1" dirty="0"/>
              <a:t>Unit Standard ID </a:t>
            </a:r>
            <a:r>
              <a:rPr lang="en-ZA" b="1" dirty="0" smtClean="0"/>
              <a:t>119471 </a:t>
            </a:r>
            <a:r>
              <a:rPr lang="en-ZA" b="1" dirty="0"/>
              <a:t>| NQF Level </a:t>
            </a:r>
            <a:r>
              <a:rPr lang="en-ZA" b="1" dirty="0" smtClean="0"/>
              <a:t>4 </a:t>
            </a:r>
            <a:r>
              <a:rPr lang="en-ZA" b="1" dirty="0"/>
              <a:t>| Credits 5</a:t>
            </a:r>
            <a:endParaRPr lang="en-ZA" dirty="0"/>
          </a:p>
          <a:p>
            <a:endParaRPr lang="en-ZA" dirty="0"/>
          </a:p>
          <a:p>
            <a:endParaRPr lang="en-ZA" dirty="0"/>
          </a:p>
        </p:txBody>
      </p:sp>
    </p:spTree>
    <p:extLst>
      <p:ext uri="{BB962C8B-B14F-4D97-AF65-F5344CB8AC3E}">
        <p14:creationId xmlns:p14="http://schemas.microsoft.com/office/powerpoint/2010/main" val="256774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2</a:t>
            </a:r>
            <a:r>
              <a:rPr lang="en-ZA" dirty="0" smtClean="0">
                <a:solidFill>
                  <a:srgbClr val="000066"/>
                </a:solidFill>
              </a:rPr>
              <a:t>0 </a:t>
            </a:r>
            <a:r>
              <a:rPr lang="en-ZA" dirty="0">
                <a:solidFill>
                  <a:srgbClr val="000066"/>
                </a:solidFill>
              </a:rPr>
              <a:t>credits = </a:t>
            </a:r>
            <a:r>
              <a:rPr lang="en-ZA" dirty="0" smtClean="0">
                <a:solidFill>
                  <a:srgbClr val="000066"/>
                </a:solidFill>
              </a:rPr>
              <a:t>200 </a:t>
            </a:r>
            <a:r>
              <a:rPr lang="en-ZA" dirty="0">
                <a:solidFill>
                  <a:srgbClr val="000066"/>
                </a:solidFill>
              </a:rPr>
              <a:t>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Factual Texts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Memorandum</a:t>
            </a:r>
          </a:p>
          <a:p>
            <a:pPr lvl="0" fontAlgn="base"/>
            <a:r>
              <a:rPr lang="en-ZA" dirty="0">
                <a:effectLst>
                  <a:outerShdw sx="0" sy="0">
                    <a:srgbClr val="000000"/>
                  </a:outerShdw>
                </a:effectLst>
              </a:rPr>
              <a:t>Business letter</a:t>
            </a:r>
          </a:p>
          <a:p>
            <a:pPr lvl="0" fontAlgn="base"/>
            <a:r>
              <a:rPr lang="en-ZA" dirty="0">
                <a:effectLst>
                  <a:outerShdw sx="0" sy="0">
                    <a:srgbClr val="000000"/>
                  </a:outerShdw>
                </a:effectLst>
              </a:rPr>
              <a:t>Business report</a:t>
            </a:r>
          </a:p>
          <a:p>
            <a:pPr lvl="0" fontAlgn="base"/>
            <a:r>
              <a:rPr lang="en-ZA" dirty="0">
                <a:effectLst>
                  <a:outerShdw sx="0" sy="0">
                    <a:srgbClr val="000000"/>
                  </a:outerShdw>
                </a:effectLst>
              </a:rPr>
              <a:t>Agenda</a:t>
            </a:r>
          </a:p>
          <a:p>
            <a:pPr lvl="0" fontAlgn="base"/>
            <a:r>
              <a:rPr lang="en-ZA" dirty="0">
                <a:effectLst>
                  <a:outerShdw sx="0" sy="0">
                    <a:srgbClr val="000000"/>
                  </a:outerShdw>
                </a:effectLst>
              </a:rPr>
              <a:t>Minutes of meetings</a:t>
            </a:r>
          </a:p>
          <a:p>
            <a:pPr lvl="0" fontAlgn="base"/>
            <a:r>
              <a:rPr lang="en-ZA" dirty="0">
                <a:effectLst>
                  <a:outerShdw sx="0" sy="0">
                    <a:srgbClr val="000000"/>
                  </a:outerShdw>
                </a:effectLst>
              </a:rPr>
              <a:t>Electronic mail (email)</a:t>
            </a:r>
          </a:p>
          <a:p>
            <a:pPr lvl="0" fontAlgn="base"/>
            <a:r>
              <a:rPr lang="en-ZA" dirty="0">
                <a:effectLst>
                  <a:outerShdw sx="0" sy="0">
                    <a:srgbClr val="000000"/>
                  </a:outerShdw>
                </a:effectLst>
              </a:rPr>
              <a:t>Curriculum vitae</a:t>
            </a:r>
          </a:p>
          <a:p>
            <a:pPr lvl="0" fontAlgn="base"/>
            <a:r>
              <a:rPr lang="en-ZA" dirty="0">
                <a:effectLst>
                  <a:outerShdw sx="0" sy="0">
                    <a:srgbClr val="000000"/>
                  </a:outerShdw>
                </a:effectLst>
              </a:rPr>
              <a:t>Job application</a:t>
            </a:r>
          </a:p>
          <a:p>
            <a:endParaRPr lang="en-ZA" dirty="0"/>
          </a:p>
        </p:txBody>
      </p:sp>
    </p:spTree>
    <p:extLst>
      <p:ext uri="{BB962C8B-B14F-4D97-AF65-F5344CB8AC3E}">
        <p14:creationId xmlns:p14="http://schemas.microsoft.com/office/powerpoint/2010/main" val="13343493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Memorandum</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p:txBody>
          <a:bodyPr/>
          <a:lstStyle/>
          <a:p>
            <a:r>
              <a:rPr lang="en-ZA" dirty="0"/>
              <a:t>A</a:t>
            </a:r>
            <a:r>
              <a:rPr lang="en-ZA" dirty="0" smtClean="0"/>
              <a:t> </a:t>
            </a:r>
            <a:r>
              <a:rPr lang="en-ZA" dirty="0"/>
              <a:t>short notification sent to staff members for passing on </a:t>
            </a:r>
            <a:r>
              <a:rPr lang="en-ZA" dirty="0" smtClean="0"/>
              <a:t>information</a:t>
            </a:r>
          </a:p>
          <a:p>
            <a:r>
              <a:rPr lang="en-ZA" dirty="0"/>
              <a:t>A</a:t>
            </a:r>
            <a:r>
              <a:rPr lang="en-ZA" dirty="0" smtClean="0"/>
              <a:t> </a:t>
            </a:r>
            <a:r>
              <a:rPr lang="en-ZA" dirty="0"/>
              <a:t>factual </a:t>
            </a:r>
            <a:r>
              <a:rPr lang="en-ZA" dirty="0" smtClean="0"/>
              <a:t>document</a:t>
            </a:r>
          </a:p>
          <a:p>
            <a:r>
              <a:rPr lang="en-ZA" dirty="0"/>
              <a:t>G</a:t>
            </a:r>
            <a:r>
              <a:rPr lang="en-ZA" dirty="0" smtClean="0"/>
              <a:t>ives instructions</a:t>
            </a:r>
          </a:p>
          <a:p>
            <a:r>
              <a:rPr lang="en-ZA" dirty="0" smtClean="0"/>
              <a:t>Requests </a:t>
            </a:r>
            <a:r>
              <a:rPr lang="en-ZA" dirty="0"/>
              <a:t>information or </a:t>
            </a:r>
            <a:endParaRPr lang="en-ZA" dirty="0" smtClean="0"/>
          </a:p>
          <a:p>
            <a:r>
              <a:rPr lang="en-ZA" dirty="0" smtClean="0"/>
              <a:t>Conveys </a:t>
            </a:r>
            <a:r>
              <a:rPr lang="en-ZA" dirty="0"/>
              <a:t>details about a situation </a:t>
            </a:r>
          </a:p>
          <a:p>
            <a:r>
              <a:rPr lang="en-ZA" dirty="0" smtClean="0"/>
              <a:t>Can be </a:t>
            </a:r>
            <a:r>
              <a:rPr lang="en-ZA" dirty="0"/>
              <a:t>posted on the notice board of the organisation or </a:t>
            </a:r>
            <a:endParaRPr lang="en-ZA" dirty="0" smtClean="0"/>
          </a:p>
          <a:p>
            <a:r>
              <a:rPr lang="en-ZA" dirty="0" smtClean="0"/>
              <a:t>Sent </a:t>
            </a:r>
            <a:r>
              <a:rPr lang="en-ZA" dirty="0"/>
              <a:t>via e-mail to specific employees.</a:t>
            </a:r>
          </a:p>
          <a:p>
            <a:endParaRPr lang="en-ZA" dirty="0"/>
          </a:p>
        </p:txBody>
      </p:sp>
    </p:spTree>
    <p:extLst>
      <p:ext uri="{BB962C8B-B14F-4D97-AF65-F5344CB8AC3E}">
        <p14:creationId xmlns:p14="http://schemas.microsoft.com/office/powerpoint/2010/main" val="9150802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Elements of a Memo</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Date</a:t>
            </a:r>
          </a:p>
          <a:p>
            <a:pPr lvl="0" fontAlgn="base"/>
            <a:r>
              <a:rPr lang="en-ZA" dirty="0">
                <a:effectLst>
                  <a:outerShdw sx="0" sy="0">
                    <a:srgbClr val="000000"/>
                  </a:outerShdw>
                </a:effectLst>
              </a:rPr>
              <a:t>Who the memo is from</a:t>
            </a:r>
          </a:p>
          <a:p>
            <a:pPr lvl="0" fontAlgn="base"/>
            <a:r>
              <a:rPr lang="en-ZA" dirty="0">
                <a:effectLst>
                  <a:outerShdw sx="0" sy="0">
                    <a:srgbClr val="000000"/>
                  </a:outerShdw>
                </a:effectLst>
              </a:rPr>
              <a:t>Who the memo is intended for</a:t>
            </a:r>
          </a:p>
          <a:p>
            <a:pPr lvl="0" fontAlgn="base"/>
            <a:r>
              <a:rPr lang="en-ZA" dirty="0">
                <a:effectLst>
                  <a:outerShdw sx="0" sy="0">
                    <a:srgbClr val="000000"/>
                  </a:outerShdw>
                </a:effectLst>
              </a:rPr>
              <a:t>A </a:t>
            </a:r>
            <a:r>
              <a:rPr lang="en-ZA" dirty="0" smtClean="0">
                <a:effectLst>
                  <a:outerShdw sx="0" sy="0">
                    <a:srgbClr val="000000"/>
                  </a:outerShdw>
                </a:effectLst>
              </a:rPr>
              <a:t>subject line</a:t>
            </a:r>
            <a:endParaRPr lang="en-ZA" dirty="0">
              <a:effectLst>
                <a:outerShdw sx="0" sy="0">
                  <a:srgbClr val="000000"/>
                </a:outerShdw>
              </a:effectLst>
            </a:endParaRPr>
          </a:p>
          <a:p>
            <a:pPr lvl="0" fontAlgn="base"/>
            <a:r>
              <a:rPr lang="en-ZA" dirty="0">
                <a:effectLst>
                  <a:outerShdw sx="0" sy="0">
                    <a:srgbClr val="000000"/>
                  </a:outerShdw>
                </a:effectLst>
              </a:rPr>
              <a:t>The text </a:t>
            </a:r>
            <a:r>
              <a:rPr lang="en-ZA" dirty="0" smtClean="0">
                <a:effectLst>
                  <a:outerShdw sx="0" sy="0">
                    <a:srgbClr val="000000"/>
                  </a:outerShdw>
                </a:effectLst>
              </a:rPr>
              <a:t>itself </a:t>
            </a:r>
            <a:r>
              <a:rPr lang="en-ZA" smtClean="0">
                <a:effectLst>
                  <a:outerShdw sx="0" sy="0">
                    <a:srgbClr val="000000"/>
                  </a:outerShdw>
                </a:effectLst>
              </a:rPr>
              <a:t>(Content)</a:t>
            </a:r>
            <a:endParaRPr lang="en-ZA" dirty="0" smtClean="0">
              <a:effectLst>
                <a:outerShdw sx="0" sy="0">
                  <a:srgbClr val="000000"/>
                </a:outerShdw>
              </a:effectLst>
            </a:endParaRPr>
          </a:p>
          <a:p>
            <a:pPr lvl="0" fontAlgn="base"/>
            <a:r>
              <a:rPr lang="en-GB" dirty="0" smtClean="0">
                <a:effectLst>
                  <a:outerShdw sx="0" sy="0">
                    <a:srgbClr val="000000"/>
                  </a:outerShdw>
                </a:effectLst>
              </a:rPr>
              <a:t>Sign off</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4902908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Other Characteristics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p:txBody>
          <a:bodyPr/>
          <a:lstStyle/>
          <a:p>
            <a:pPr lvl="0" fontAlgn="base"/>
            <a:r>
              <a:rPr lang="en-ZA" dirty="0" smtClean="0">
                <a:effectLst>
                  <a:outerShdw sx="0" sy="0">
                    <a:srgbClr val="000000"/>
                  </a:outerShdw>
                </a:effectLst>
              </a:rPr>
              <a:t>Always </a:t>
            </a:r>
            <a:r>
              <a:rPr lang="en-ZA" dirty="0">
                <a:effectLst>
                  <a:outerShdw sx="0" sy="0">
                    <a:srgbClr val="000000"/>
                  </a:outerShdw>
                </a:effectLst>
              </a:rPr>
              <a:t>used within an organisation </a:t>
            </a:r>
            <a:endParaRPr lang="en-ZA" dirty="0" smtClean="0">
              <a:effectLst>
                <a:outerShdw sx="0" sy="0">
                  <a:srgbClr val="000000"/>
                </a:outerShdw>
              </a:effectLst>
            </a:endParaRPr>
          </a:p>
          <a:p>
            <a:pPr lvl="0" fontAlgn="base"/>
            <a:r>
              <a:rPr lang="en-ZA" dirty="0">
                <a:effectLst>
                  <a:outerShdw sx="0" sy="0">
                    <a:srgbClr val="000000"/>
                  </a:outerShdw>
                </a:effectLst>
              </a:rPr>
              <a:t>U</a:t>
            </a:r>
            <a:r>
              <a:rPr lang="en-ZA" dirty="0" smtClean="0">
                <a:effectLst>
                  <a:outerShdw sx="0" sy="0">
                    <a:srgbClr val="000000"/>
                  </a:outerShdw>
                </a:effectLst>
              </a:rPr>
              <a:t>sually </a:t>
            </a:r>
            <a:r>
              <a:rPr lang="en-ZA" dirty="0">
                <a:effectLst>
                  <a:outerShdw sx="0" sy="0">
                    <a:srgbClr val="000000"/>
                  </a:outerShdw>
                </a:effectLst>
              </a:rPr>
              <a:t>unceremonious in style </a:t>
            </a:r>
          </a:p>
          <a:p>
            <a:pPr lvl="0" fontAlgn="base"/>
            <a:r>
              <a:rPr lang="en-ZA" dirty="0">
                <a:effectLst>
                  <a:outerShdw sx="0" sy="0">
                    <a:srgbClr val="000000"/>
                  </a:outerShdw>
                </a:effectLst>
              </a:rPr>
              <a:t>N</a:t>
            </a:r>
            <a:r>
              <a:rPr lang="en-ZA" dirty="0" smtClean="0">
                <a:effectLst>
                  <a:outerShdw sx="0" sy="0">
                    <a:srgbClr val="000000"/>
                  </a:outerShdw>
                </a:effectLst>
              </a:rPr>
              <a:t>ormally </a:t>
            </a:r>
            <a:r>
              <a:rPr lang="en-ZA" dirty="0">
                <a:effectLst>
                  <a:outerShdw sx="0" sy="0">
                    <a:srgbClr val="000000"/>
                  </a:outerShdw>
                </a:effectLst>
              </a:rPr>
              <a:t>used for non-sensitive communication (communication to which the reader will not have an emotional reaction) </a:t>
            </a:r>
          </a:p>
          <a:p>
            <a:pPr lvl="0" fontAlgn="base"/>
            <a:r>
              <a:rPr lang="en-ZA" dirty="0">
                <a:effectLst>
                  <a:outerShdw sx="0" sy="0">
                    <a:srgbClr val="000000"/>
                  </a:outerShdw>
                </a:effectLst>
              </a:rPr>
              <a:t>S</a:t>
            </a:r>
            <a:r>
              <a:rPr lang="en-ZA" dirty="0" smtClean="0">
                <a:effectLst>
                  <a:outerShdw sx="0" sy="0">
                    <a:srgbClr val="000000"/>
                  </a:outerShdw>
                </a:effectLst>
              </a:rPr>
              <a:t>hort </a:t>
            </a:r>
            <a:r>
              <a:rPr lang="en-ZA" dirty="0">
                <a:effectLst>
                  <a:outerShdw sx="0" sy="0">
                    <a:srgbClr val="000000"/>
                  </a:outerShdw>
                </a:effectLst>
              </a:rPr>
              <a:t>and to-the-point </a:t>
            </a:r>
          </a:p>
          <a:p>
            <a:pPr lvl="0" fontAlgn="base"/>
            <a:r>
              <a:rPr lang="en-ZA" dirty="0">
                <a:effectLst>
                  <a:outerShdw sx="0" sy="0">
                    <a:srgbClr val="000000"/>
                  </a:outerShdw>
                </a:effectLst>
              </a:rPr>
              <a:t>D</a:t>
            </a:r>
            <a:r>
              <a:rPr lang="en-ZA" dirty="0" smtClean="0">
                <a:effectLst>
                  <a:outerShdw sx="0" sy="0">
                    <a:srgbClr val="000000"/>
                  </a:outerShdw>
                </a:effectLst>
              </a:rPr>
              <a:t>irect </a:t>
            </a:r>
            <a:r>
              <a:rPr lang="en-ZA" dirty="0">
                <a:effectLst>
                  <a:outerShdw sx="0" sy="0">
                    <a:srgbClr val="000000"/>
                  </a:outerShdw>
                </a:effectLst>
              </a:rPr>
              <a:t>style </a:t>
            </a:r>
          </a:p>
          <a:p>
            <a:pPr lvl="0" fontAlgn="base"/>
            <a:r>
              <a:rPr lang="en-ZA" dirty="0">
                <a:effectLst>
                  <a:outerShdw sx="0" sy="0">
                    <a:srgbClr val="000000"/>
                  </a:outerShdw>
                </a:effectLst>
              </a:rPr>
              <a:t>D</a:t>
            </a:r>
            <a:r>
              <a:rPr lang="en-ZA" dirty="0" smtClean="0">
                <a:effectLst>
                  <a:outerShdw sx="0" sy="0">
                    <a:srgbClr val="000000"/>
                  </a:outerShdw>
                </a:effectLst>
              </a:rPr>
              <a:t>o </a:t>
            </a:r>
            <a:r>
              <a:rPr lang="en-ZA" dirty="0">
                <a:effectLst>
                  <a:outerShdw sx="0" sy="0">
                    <a:srgbClr val="000000"/>
                  </a:outerShdw>
                </a:effectLst>
              </a:rPr>
              <a:t>not have a salutation </a:t>
            </a:r>
          </a:p>
          <a:p>
            <a:pPr lvl="0" fontAlgn="base"/>
            <a:r>
              <a:rPr lang="en-ZA" dirty="0">
                <a:effectLst>
                  <a:outerShdw sx="0" sy="0">
                    <a:srgbClr val="000000"/>
                  </a:outerShdw>
                </a:effectLst>
              </a:rPr>
              <a:t>D</a:t>
            </a:r>
            <a:r>
              <a:rPr lang="en-ZA" dirty="0" smtClean="0">
                <a:effectLst>
                  <a:outerShdw sx="0" sy="0">
                    <a:srgbClr val="000000"/>
                  </a:outerShdw>
                </a:effectLst>
              </a:rPr>
              <a:t>o </a:t>
            </a:r>
            <a:r>
              <a:rPr lang="en-ZA" dirty="0">
                <a:effectLst>
                  <a:outerShdw sx="0" sy="0">
                    <a:srgbClr val="000000"/>
                  </a:outerShdw>
                </a:effectLst>
              </a:rPr>
              <a:t>not have a complimentary closing </a:t>
            </a:r>
          </a:p>
          <a:p>
            <a:pPr lvl="0" fontAlgn="base"/>
            <a:r>
              <a:rPr lang="en-ZA" dirty="0">
                <a:effectLst>
                  <a:outerShdw sx="0" sy="0">
                    <a:srgbClr val="000000"/>
                  </a:outerShdw>
                </a:effectLst>
              </a:rPr>
              <a:t>S</a:t>
            </a:r>
            <a:r>
              <a:rPr lang="en-ZA" dirty="0" smtClean="0">
                <a:effectLst>
                  <a:outerShdw sx="0" sy="0">
                    <a:srgbClr val="000000"/>
                  </a:outerShdw>
                </a:effectLst>
              </a:rPr>
              <a:t>pecific </a:t>
            </a:r>
            <a:r>
              <a:rPr lang="en-ZA" dirty="0">
                <a:effectLst>
                  <a:outerShdw sx="0" sy="0">
                    <a:srgbClr val="000000"/>
                  </a:outerShdw>
                </a:effectLst>
              </a:rPr>
              <a:t>format that is very different from a business letter </a:t>
            </a:r>
          </a:p>
          <a:p>
            <a:endParaRPr lang="en-ZA" dirty="0"/>
          </a:p>
        </p:txBody>
      </p:sp>
    </p:spTree>
    <p:extLst>
      <p:ext uri="{BB962C8B-B14F-4D97-AF65-F5344CB8AC3E}">
        <p14:creationId xmlns:p14="http://schemas.microsoft.com/office/powerpoint/2010/main" val="7581078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Letter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p:txBody>
          <a:bodyPr/>
          <a:lstStyle/>
          <a:p>
            <a:r>
              <a:rPr lang="en-GB" dirty="0" smtClean="0"/>
              <a:t>Formal</a:t>
            </a:r>
          </a:p>
          <a:p>
            <a:r>
              <a:rPr lang="en-GB" dirty="0" smtClean="0"/>
              <a:t>Has been replaced by e-mail in some instances</a:t>
            </a:r>
          </a:p>
          <a:p>
            <a:r>
              <a:rPr lang="en-GB" smtClean="0"/>
              <a:t>Usually on a company letterhead</a:t>
            </a:r>
          </a:p>
          <a:p>
            <a:endParaRPr lang="en-ZA"/>
          </a:p>
        </p:txBody>
      </p:sp>
    </p:spTree>
    <p:extLst>
      <p:ext uri="{BB962C8B-B14F-4D97-AF65-F5344CB8AC3E}">
        <p14:creationId xmlns:p14="http://schemas.microsoft.com/office/powerpoint/2010/main" val="7635704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Business Report</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p:txBody>
          <a:bodyPr/>
          <a:lstStyle/>
          <a:p>
            <a:r>
              <a:rPr lang="en-ZA" dirty="0"/>
              <a:t>Title</a:t>
            </a:r>
          </a:p>
          <a:p>
            <a:r>
              <a:rPr lang="en-ZA" dirty="0"/>
              <a:t>Executive Summary (Synopsis)</a:t>
            </a:r>
          </a:p>
          <a:p>
            <a:r>
              <a:rPr lang="en-ZA" dirty="0"/>
              <a:t>Table of content</a:t>
            </a:r>
          </a:p>
          <a:p>
            <a:r>
              <a:rPr lang="en-ZA" dirty="0"/>
              <a:t>List of tables and diagrams</a:t>
            </a:r>
          </a:p>
          <a:p>
            <a:r>
              <a:rPr lang="en-ZA" dirty="0"/>
              <a:t>Introduction</a:t>
            </a:r>
          </a:p>
          <a:p>
            <a:r>
              <a:rPr lang="en-ZA" dirty="0"/>
              <a:t>Body</a:t>
            </a:r>
          </a:p>
          <a:p>
            <a:r>
              <a:rPr lang="en-ZA" dirty="0"/>
              <a:t>Conclusions</a:t>
            </a:r>
          </a:p>
          <a:p>
            <a:r>
              <a:rPr lang="en-ZA" dirty="0"/>
              <a:t>Recommendations</a:t>
            </a:r>
          </a:p>
          <a:p>
            <a:r>
              <a:rPr lang="en-ZA" dirty="0"/>
              <a:t>Bibliography</a:t>
            </a:r>
          </a:p>
          <a:p>
            <a:endParaRPr lang="en-ZA" dirty="0"/>
          </a:p>
        </p:txBody>
      </p:sp>
    </p:spTree>
    <p:extLst>
      <p:ext uri="{BB962C8B-B14F-4D97-AF65-F5344CB8AC3E}">
        <p14:creationId xmlns:p14="http://schemas.microsoft.com/office/powerpoint/2010/main" val="32002224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Agenda (Formal)</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p:txBody>
          <a:bodyPr>
            <a:normAutofit fontScale="77500" lnSpcReduction="20000"/>
          </a:bodyPr>
          <a:lstStyle/>
          <a:p>
            <a:pPr lvl="0" fontAlgn="base"/>
            <a:r>
              <a:rPr lang="en-ZA" dirty="0">
                <a:effectLst>
                  <a:outerShdw sx="0" sy="0">
                    <a:srgbClr val="000000"/>
                  </a:outerShdw>
                </a:effectLst>
              </a:rPr>
              <a:t>Name of the organisation, type of meeting to be held, date time and venue.</a:t>
            </a:r>
          </a:p>
          <a:p>
            <a:pPr lvl="0" fontAlgn="base"/>
            <a:r>
              <a:rPr lang="en-ZA" dirty="0">
                <a:effectLst>
                  <a:outerShdw sx="0" sy="0">
                    <a:srgbClr val="000000"/>
                  </a:outerShdw>
                </a:effectLst>
              </a:rPr>
              <a:t>Opening and welcoming by the chairperson (vice-chairperson)</a:t>
            </a:r>
          </a:p>
          <a:p>
            <a:pPr lvl="0" fontAlgn="base"/>
            <a:r>
              <a:rPr lang="en-ZA" dirty="0">
                <a:effectLst>
                  <a:outerShdw sx="0" sy="0">
                    <a:srgbClr val="000000"/>
                  </a:outerShdw>
                </a:effectLst>
              </a:rPr>
              <a:t>Constituting of the meeting (quorum) if required.</a:t>
            </a:r>
          </a:p>
          <a:p>
            <a:pPr lvl="0" fontAlgn="base"/>
            <a:r>
              <a:rPr lang="en-ZA" dirty="0">
                <a:effectLst>
                  <a:outerShdw sx="0" sy="0">
                    <a:srgbClr val="000000"/>
                  </a:outerShdw>
                </a:effectLst>
              </a:rPr>
              <a:t>Attendance register (with apologies)</a:t>
            </a:r>
          </a:p>
          <a:p>
            <a:pPr lvl="0" fontAlgn="base"/>
            <a:r>
              <a:rPr lang="en-ZA" dirty="0">
                <a:effectLst>
                  <a:outerShdw sx="0" sy="0">
                    <a:srgbClr val="000000"/>
                  </a:outerShdw>
                </a:effectLst>
              </a:rPr>
              <a:t>Minutes of the previous meeting</a:t>
            </a:r>
          </a:p>
          <a:p>
            <a:pPr lvl="0" fontAlgn="base"/>
            <a:r>
              <a:rPr lang="en-ZA" dirty="0">
                <a:effectLst>
                  <a:outerShdw sx="0" sy="0">
                    <a:srgbClr val="000000"/>
                  </a:outerShdw>
                </a:effectLst>
              </a:rPr>
              <a:t>(Reading and ratification by seconding)</a:t>
            </a:r>
          </a:p>
          <a:p>
            <a:pPr lvl="0" fontAlgn="base"/>
            <a:r>
              <a:rPr lang="en-ZA" dirty="0">
                <a:effectLst>
                  <a:outerShdw sx="0" sy="0">
                    <a:srgbClr val="000000"/>
                  </a:outerShdw>
                </a:effectLst>
              </a:rPr>
              <a:t>Matters arising from previous meeting</a:t>
            </a:r>
          </a:p>
          <a:p>
            <a:pPr lvl="0" fontAlgn="base"/>
            <a:r>
              <a:rPr lang="en-ZA" dirty="0">
                <a:effectLst>
                  <a:outerShdw sx="0" sy="0">
                    <a:srgbClr val="000000"/>
                  </a:outerShdw>
                </a:effectLst>
              </a:rPr>
              <a:t>New topics to be discussed </a:t>
            </a:r>
          </a:p>
          <a:p>
            <a:pPr lvl="0" fontAlgn="base"/>
            <a:r>
              <a:rPr lang="en-ZA" dirty="0">
                <a:effectLst>
                  <a:outerShdw sx="0" sy="0">
                    <a:srgbClr val="000000"/>
                  </a:outerShdw>
                </a:effectLst>
              </a:rPr>
              <a:t>(Motions, proposals, points of discussion)</a:t>
            </a:r>
          </a:p>
          <a:p>
            <a:pPr lvl="0" fontAlgn="base"/>
            <a:r>
              <a:rPr lang="en-ZA" dirty="0">
                <a:effectLst>
                  <a:outerShdw sx="0" sy="0">
                    <a:srgbClr val="000000"/>
                  </a:outerShdw>
                </a:effectLst>
              </a:rPr>
              <a:t>Chairpersons report, financial report, executive summaries</a:t>
            </a:r>
          </a:p>
          <a:p>
            <a:pPr lvl="0" fontAlgn="base"/>
            <a:r>
              <a:rPr lang="en-ZA" dirty="0">
                <a:effectLst>
                  <a:outerShdw sx="0" sy="0">
                    <a:srgbClr val="000000"/>
                  </a:outerShdw>
                </a:effectLst>
              </a:rPr>
              <a:t>Election of new committee members</a:t>
            </a:r>
          </a:p>
          <a:p>
            <a:pPr lvl="0" fontAlgn="base"/>
            <a:r>
              <a:rPr lang="en-ZA" dirty="0">
                <a:effectLst>
                  <a:outerShdw sx="0" sy="0">
                    <a:srgbClr val="000000"/>
                  </a:outerShdw>
                </a:effectLst>
              </a:rPr>
              <a:t>Appointment of auditors</a:t>
            </a:r>
          </a:p>
          <a:p>
            <a:pPr lvl="0" fontAlgn="base"/>
            <a:r>
              <a:rPr lang="en-ZA" dirty="0">
                <a:effectLst>
                  <a:outerShdw sx="0" sy="0">
                    <a:srgbClr val="000000"/>
                  </a:outerShdw>
                </a:effectLst>
              </a:rPr>
              <a:t>General (Notice must be given immediately after opening)</a:t>
            </a:r>
          </a:p>
          <a:p>
            <a:pPr lvl="0" fontAlgn="base"/>
            <a:r>
              <a:rPr lang="en-ZA" dirty="0">
                <a:effectLst>
                  <a:outerShdw sx="0" sy="0">
                    <a:srgbClr val="000000"/>
                  </a:outerShdw>
                </a:effectLst>
              </a:rPr>
              <a:t>Deciding on the date and venue of next meeting</a:t>
            </a:r>
          </a:p>
          <a:p>
            <a:pPr lvl="0" fontAlgn="base"/>
            <a:r>
              <a:rPr lang="en-ZA" dirty="0">
                <a:effectLst>
                  <a:outerShdw sx="0" sy="0">
                    <a:srgbClr val="000000"/>
                  </a:outerShdw>
                </a:effectLst>
              </a:rPr>
              <a:t>Conclusion of meeting</a:t>
            </a:r>
          </a:p>
          <a:p>
            <a:endParaRPr lang="en-ZA" dirty="0"/>
          </a:p>
        </p:txBody>
      </p:sp>
    </p:spTree>
    <p:extLst>
      <p:ext uri="{BB962C8B-B14F-4D97-AF65-F5344CB8AC3E}">
        <p14:creationId xmlns:p14="http://schemas.microsoft.com/office/powerpoint/2010/main" val="33766395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Minutes of Meeting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7" name="Content Placeholder 6"/>
          <p:cNvSpPr>
            <a:spLocks noGrp="1"/>
          </p:cNvSpPr>
          <p:nvPr>
            <p:ph sz="quarter" idx="1"/>
          </p:nvPr>
        </p:nvSpPr>
        <p:spPr/>
        <p:txBody>
          <a:bodyPr/>
          <a:lstStyle/>
          <a:p>
            <a:r>
              <a:rPr lang="en-ZA" dirty="0" smtClean="0"/>
              <a:t>A </a:t>
            </a:r>
            <a:r>
              <a:rPr lang="en-ZA" dirty="0"/>
              <a:t>confidential, written report of the proceedings and resolutions discussed and passed at the </a:t>
            </a:r>
            <a:r>
              <a:rPr lang="en-ZA" dirty="0" smtClean="0"/>
              <a:t>meeting</a:t>
            </a:r>
          </a:p>
          <a:p>
            <a:r>
              <a:rPr lang="en-ZA" dirty="0" smtClean="0"/>
              <a:t>Recorded </a:t>
            </a:r>
            <a:r>
              <a:rPr lang="en-ZA" dirty="0"/>
              <a:t>by the secretary of the meeting </a:t>
            </a:r>
          </a:p>
        </p:txBody>
      </p:sp>
    </p:spTree>
    <p:extLst>
      <p:ext uri="{BB962C8B-B14F-4D97-AF65-F5344CB8AC3E}">
        <p14:creationId xmlns:p14="http://schemas.microsoft.com/office/powerpoint/2010/main" val="32088662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Guidelines to minute taking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108</a:t>
            </a:fld>
            <a:endParaRPr lang="en-US" dirty="0"/>
          </a:p>
        </p:txBody>
      </p:sp>
      <p:sp>
        <p:nvSpPr>
          <p:cNvPr id="7" name="Content Placeholder 6"/>
          <p:cNvSpPr>
            <a:spLocks noGrp="1"/>
          </p:cNvSpPr>
          <p:nvPr>
            <p:ph sz="quarter" idx="1"/>
          </p:nvPr>
        </p:nvSpPr>
        <p:spPr/>
        <p:txBody>
          <a:bodyPr/>
          <a:lstStyle/>
          <a:p>
            <a:r>
              <a:rPr lang="en-ZA" dirty="0"/>
              <a:t>Write down only the main points and the decisions </a:t>
            </a:r>
            <a:r>
              <a:rPr lang="en-ZA" dirty="0" smtClean="0"/>
              <a:t>taken</a:t>
            </a:r>
          </a:p>
          <a:p>
            <a:r>
              <a:rPr lang="en-ZA" dirty="0"/>
              <a:t>Ask for </a:t>
            </a:r>
            <a:r>
              <a:rPr lang="en-ZA" dirty="0" smtClean="0"/>
              <a:t>clarification if required</a:t>
            </a:r>
          </a:p>
          <a:p>
            <a:r>
              <a:rPr lang="en-GB" dirty="0" smtClean="0"/>
              <a:t>Use the Agenda as a guideline to </a:t>
            </a:r>
            <a:r>
              <a:rPr lang="en-GB" smtClean="0"/>
              <a:t>record proceedings</a:t>
            </a:r>
            <a:endParaRPr lang="en-ZA" dirty="0" smtClean="0"/>
          </a:p>
          <a:p>
            <a:r>
              <a:rPr lang="en-ZA" dirty="0" smtClean="0"/>
              <a:t>Include:</a:t>
            </a:r>
            <a:endParaRPr lang="en-ZA" dirty="0"/>
          </a:p>
          <a:p>
            <a:pPr lvl="1" fontAlgn="base"/>
            <a:r>
              <a:rPr lang="en-ZA" dirty="0" smtClean="0">
                <a:effectLst>
                  <a:outerShdw sx="0" sy="0">
                    <a:srgbClr val="000000"/>
                  </a:outerShdw>
                </a:effectLst>
              </a:rPr>
              <a:t>Nature </a:t>
            </a:r>
            <a:r>
              <a:rPr lang="en-ZA" dirty="0">
                <a:effectLst>
                  <a:outerShdw sx="0" sy="0">
                    <a:srgbClr val="000000"/>
                  </a:outerShdw>
                </a:effectLst>
              </a:rPr>
              <a:t>of meeting, date, time, venue </a:t>
            </a:r>
          </a:p>
          <a:p>
            <a:pPr lvl="1" fontAlgn="base"/>
            <a:r>
              <a:rPr lang="en-ZA" dirty="0">
                <a:effectLst>
                  <a:outerShdw sx="0" sy="0">
                    <a:srgbClr val="000000"/>
                  </a:outerShdw>
                </a:effectLst>
              </a:rPr>
              <a:t>Names of those present </a:t>
            </a:r>
          </a:p>
          <a:p>
            <a:pPr lvl="1" fontAlgn="base"/>
            <a:r>
              <a:rPr lang="en-ZA" dirty="0">
                <a:effectLst>
                  <a:outerShdw sx="0" sy="0">
                    <a:srgbClr val="000000"/>
                  </a:outerShdw>
                </a:effectLst>
              </a:rPr>
              <a:t>Names of visitors </a:t>
            </a:r>
          </a:p>
          <a:p>
            <a:pPr lvl="1" fontAlgn="base"/>
            <a:r>
              <a:rPr lang="en-ZA" dirty="0">
                <a:effectLst>
                  <a:outerShdw sx="0" sy="0">
                    <a:srgbClr val="000000"/>
                  </a:outerShdw>
                </a:effectLst>
              </a:rPr>
              <a:t>Apologies </a:t>
            </a:r>
          </a:p>
          <a:p>
            <a:pPr lvl="1" fontAlgn="base"/>
            <a:r>
              <a:rPr lang="en-ZA" dirty="0">
                <a:effectLst>
                  <a:outerShdw sx="0" sy="0">
                    <a:srgbClr val="000000"/>
                  </a:outerShdw>
                </a:effectLst>
              </a:rPr>
              <a:t>People absent without apologies</a:t>
            </a:r>
          </a:p>
          <a:p>
            <a:pPr lvl="1" fontAlgn="base"/>
            <a:r>
              <a:rPr lang="en-ZA" dirty="0">
                <a:effectLst>
                  <a:outerShdw sx="0" sy="0">
                    <a:srgbClr val="000000"/>
                  </a:outerShdw>
                </a:effectLst>
              </a:rPr>
              <a:t>Summaries of decisions and discussions</a:t>
            </a:r>
          </a:p>
          <a:p>
            <a:endParaRPr lang="en-ZA" dirty="0"/>
          </a:p>
        </p:txBody>
      </p:sp>
    </p:spTree>
    <p:extLst>
      <p:ext uri="{BB962C8B-B14F-4D97-AF65-F5344CB8AC3E}">
        <p14:creationId xmlns:p14="http://schemas.microsoft.com/office/powerpoint/2010/main" val="12266870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Electronic Mail (E-mail)</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p:txBody>
          <a:bodyPr/>
          <a:lstStyle/>
          <a:p>
            <a:pPr lvl="0" fontAlgn="base"/>
            <a:r>
              <a:rPr lang="en-GB" smtClean="0">
                <a:effectLst>
                  <a:outerShdw sx="0" sy="0">
                    <a:srgbClr val="000000"/>
                  </a:outerShdw>
                </a:effectLst>
              </a:rPr>
              <a:t>Replacing  other forms of business communication</a:t>
            </a:r>
            <a:endParaRPr lang="en-ZA" smtClean="0">
              <a:effectLst>
                <a:outerShdw sx="0" sy="0">
                  <a:srgbClr val="000000"/>
                </a:outerShdw>
              </a:effectLst>
            </a:endParaRPr>
          </a:p>
          <a:p>
            <a:pPr lvl="0" fontAlgn="base"/>
            <a:r>
              <a:rPr lang="en-ZA" dirty="0" smtClean="0">
                <a:effectLst>
                  <a:outerShdw sx="0" sy="0">
                    <a:srgbClr val="000000"/>
                  </a:outerShdw>
                </a:effectLst>
              </a:rPr>
              <a:t>Eliminates </a:t>
            </a:r>
            <a:r>
              <a:rPr lang="en-ZA" dirty="0">
                <a:effectLst>
                  <a:outerShdw sx="0" sy="0">
                    <a:srgbClr val="000000"/>
                  </a:outerShdw>
                </a:effectLst>
              </a:rPr>
              <a:t>frustrating phone tag</a:t>
            </a:r>
          </a:p>
          <a:p>
            <a:pPr lvl="0" fontAlgn="base"/>
            <a:r>
              <a:rPr lang="en-ZA" dirty="0">
                <a:effectLst>
                  <a:outerShdw sx="0" sy="0">
                    <a:srgbClr val="000000"/>
                  </a:outerShdw>
                </a:effectLst>
              </a:rPr>
              <a:t>Saves on expensive overnight delivery charges</a:t>
            </a:r>
          </a:p>
          <a:p>
            <a:pPr lvl="0" fontAlgn="base"/>
            <a:r>
              <a:rPr lang="en-ZA" dirty="0">
                <a:effectLst>
                  <a:outerShdw sx="0" sy="0">
                    <a:srgbClr val="000000"/>
                  </a:outerShdw>
                </a:effectLst>
              </a:rPr>
              <a:t>Makes it easy for customers to place orders and receive immediate support</a:t>
            </a:r>
          </a:p>
          <a:p>
            <a:pPr lvl="0" fontAlgn="base"/>
            <a:r>
              <a:rPr lang="en-ZA" dirty="0">
                <a:effectLst>
                  <a:outerShdw sx="0" sy="0">
                    <a:srgbClr val="000000"/>
                  </a:outerShdw>
                </a:effectLst>
              </a:rPr>
              <a:t>Gives the smallest business access to customers in foreign markets</a:t>
            </a:r>
          </a:p>
          <a:p>
            <a:endParaRPr lang="en-ZA" dirty="0"/>
          </a:p>
        </p:txBody>
      </p:sp>
    </p:spTree>
    <p:extLst>
      <p:ext uri="{BB962C8B-B14F-4D97-AF65-F5344CB8AC3E}">
        <p14:creationId xmlns:p14="http://schemas.microsoft.com/office/powerpoint/2010/main" val="971197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520926187"/>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a:t>
            </a:r>
            <a:r>
              <a:rPr lang="en-ZA" dirty="0" smtClean="0"/>
              <a:t>-mail etiquette: Format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p:txBody>
          <a:bodyPr/>
          <a:lstStyle/>
          <a:p>
            <a:r>
              <a:rPr lang="en-ZA" dirty="0"/>
              <a:t>T</a:t>
            </a:r>
            <a:r>
              <a:rPr lang="en-ZA" dirty="0" smtClean="0"/>
              <a:t>hree </a:t>
            </a:r>
            <a:r>
              <a:rPr lang="en-ZA" dirty="0"/>
              <a:t>components: </a:t>
            </a:r>
          </a:p>
          <a:p>
            <a:pPr lvl="1"/>
            <a:r>
              <a:rPr lang="en-GB"/>
              <a:t>Header</a:t>
            </a:r>
            <a:endParaRPr lang="en-ZA"/>
          </a:p>
          <a:p>
            <a:pPr lvl="1"/>
            <a:r>
              <a:rPr lang="en-GB"/>
              <a:t>Body </a:t>
            </a:r>
            <a:endParaRPr lang="en-ZA"/>
          </a:p>
          <a:p>
            <a:pPr lvl="1"/>
            <a:r>
              <a:rPr lang="en-GB"/>
              <a:t>Signature</a:t>
            </a:r>
            <a:endParaRPr lang="en-ZA"/>
          </a:p>
          <a:p>
            <a:endParaRPr lang="en-ZA" dirty="0"/>
          </a:p>
        </p:txBody>
      </p:sp>
      <p:pic>
        <p:nvPicPr>
          <p:cNvPr id="6" name="Picture 5"/>
          <p:cNvPicPr/>
          <p:nvPr/>
        </p:nvPicPr>
        <p:blipFill rotWithShape="1">
          <a:blip r:embed="rId2">
            <a:extLst>
              <a:ext uri="{28A0092B-C50C-407E-A947-70E740481C1C}">
                <a14:useLocalDpi xmlns:a14="http://schemas.microsoft.com/office/drawing/2010/main" val="0"/>
              </a:ext>
            </a:extLst>
          </a:blip>
          <a:srcRect b="52632"/>
          <a:stretch/>
        </p:blipFill>
        <p:spPr bwMode="auto">
          <a:xfrm>
            <a:off x="664735" y="3192235"/>
            <a:ext cx="7685133" cy="27541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86116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a:t>
            </a:r>
            <a:r>
              <a:rPr lang="en-ZA" dirty="0" smtClean="0"/>
              <a:t>-mail etiquette: Body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p:txBody>
          <a:bodyPr>
            <a:normAutofit lnSpcReduction="10000"/>
          </a:bodyPr>
          <a:lstStyle/>
          <a:p>
            <a:pPr lvl="1" fontAlgn="base"/>
            <a:r>
              <a:rPr lang="en-ZA" dirty="0" smtClean="0">
                <a:effectLst>
                  <a:outerShdw sx="0" sy="0">
                    <a:srgbClr val="000000"/>
                  </a:outerShdw>
                </a:effectLst>
              </a:rPr>
              <a:t>Start </a:t>
            </a:r>
            <a:r>
              <a:rPr lang="en-ZA" dirty="0">
                <a:effectLst>
                  <a:outerShdw sx="0" sy="0">
                    <a:srgbClr val="000000"/>
                  </a:outerShdw>
                </a:effectLst>
              </a:rPr>
              <a:t>with a friendly greeting</a:t>
            </a:r>
          </a:p>
          <a:p>
            <a:pPr lvl="1" fontAlgn="base"/>
            <a:r>
              <a:rPr lang="en-ZA" dirty="0">
                <a:effectLst>
                  <a:outerShdw sx="0" sy="0">
                    <a:srgbClr val="000000"/>
                  </a:outerShdw>
                </a:effectLst>
              </a:rPr>
              <a:t>Tell your reader in the first couple of sentences who you are and what you want</a:t>
            </a:r>
          </a:p>
          <a:p>
            <a:pPr lvl="1" fontAlgn="base"/>
            <a:r>
              <a:rPr lang="en-ZA" dirty="0">
                <a:effectLst>
                  <a:outerShdw sx="0" sy="0">
                    <a:srgbClr val="000000"/>
                  </a:outerShdw>
                </a:effectLst>
              </a:rPr>
              <a:t>Focus on one topic per message</a:t>
            </a:r>
          </a:p>
          <a:p>
            <a:pPr lvl="1" fontAlgn="base"/>
            <a:r>
              <a:rPr lang="en-ZA" dirty="0">
                <a:effectLst>
                  <a:outerShdw sx="0" sy="0">
                    <a:srgbClr val="000000"/>
                  </a:outerShdw>
                </a:effectLst>
              </a:rPr>
              <a:t>Be concise</a:t>
            </a:r>
          </a:p>
          <a:p>
            <a:pPr lvl="1" fontAlgn="base"/>
            <a:r>
              <a:rPr lang="en-ZA" dirty="0">
                <a:effectLst>
                  <a:outerShdw sx="0" sy="0">
                    <a:srgbClr val="000000"/>
                  </a:outerShdw>
                </a:effectLst>
              </a:rPr>
              <a:t>Edit out unnecessary phrases </a:t>
            </a:r>
            <a:endParaRPr lang="en-ZA" dirty="0" smtClean="0">
              <a:effectLst>
                <a:outerShdw sx="0" sy="0">
                  <a:srgbClr val="000000"/>
                </a:outerShdw>
              </a:effectLst>
            </a:endParaRPr>
          </a:p>
          <a:p>
            <a:pPr lvl="1" fontAlgn="base"/>
            <a:r>
              <a:rPr lang="en-ZA" dirty="0" smtClean="0">
                <a:effectLst>
                  <a:outerShdw sx="0" sy="0">
                    <a:srgbClr val="000000"/>
                  </a:outerShdw>
                </a:effectLst>
              </a:rPr>
              <a:t>Use </a:t>
            </a:r>
            <a:r>
              <a:rPr lang="en-ZA" dirty="0">
                <a:effectLst>
                  <a:outerShdw sx="0" sy="0">
                    <a:srgbClr val="000000"/>
                  </a:outerShdw>
                </a:effectLst>
              </a:rPr>
              <a:t>contractions (“I’ve” instead of “I have”)</a:t>
            </a:r>
          </a:p>
          <a:p>
            <a:pPr lvl="1" fontAlgn="base"/>
            <a:r>
              <a:rPr lang="en-ZA" dirty="0">
                <a:effectLst>
                  <a:outerShdw sx="0" sy="0">
                    <a:srgbClr val="000000"/>
                  </a:outerShdw>
                </a:effectLst>
              </a:rPr>
              <a:t>Write positively </a:t>
            </a:r>
            <a:endParaRPr lang="en-ZA" dirty="0" smtClean="0">
              <a:effectLst>
                <a:outerShdw sx="0" sy="0">
                  <a:srgbClr val="000000"/>
                </a:outerShdw>
              </a:effectLst>
            </a:endParaRPr>
          </a:p>
          <a:p>
            <a:pPr lvl="1" fontAlgn="base"/>
            <a:r>
              <a:rPr lang="en-ZA" dirty="0" smtClean="0">
                <a:effectLst>
                  <a:outerShdw sx="0" sy="0">
                    <a:srgbClr val="000000"/>
                  </a:outerShdw>
                </a:effectLst>
              </a:rPr>
              <a:t>Write </a:t>
            </a:r>
            <a:r>
              <a:rPr lang="en-ZA" dirty="0">
                <a:effectLst>
                  <a:outerShdw sx="0" sy="0">
                    <a:srgbClr val="000000"/>
                  </a:outerShdw>
                </a:effectLst>
              </a:rPr>
              <a:t>naturally </a:t>
            </a:r>
            <a:endParaRPr lang="en-ZA" dirty="0" smtClean="0">
              <a:effectLst>
                <a:outerShdw sx="0" sy="0">
                  <a:srgbClr val="000000"/>
                </a:outerShdw>
              </a:effectLst>
            </a:endParaRPr>
          </a:p>
          <a:p>
            <a:pPr lvl="1" fontAlgn="base"/>
            <a:r>
              <a:rPr lang="en-ZA" dirty="0" smtClean="0">
                <a:effectLst>
                  <a:outerShdw sx="0" sy="0">
                    <a:srgbClr val="000000"/>
                  </a:outerShdw>
                </a:effectLst>
              </a:rPr>
              <a:t>Use </a:t>
            </a:r>
            <a:r>
              <a:rPr lang="en-ZA" dirty="0">
                <a:effectLst>
                  <a:outerShdw sx="0" sy="0">
                    <a:srgbClr val="000000"/>
                  </a:outerShdw>
                </a:effectLst>
              </a:rPr>
              <a:t>short paragraphs</a:t>
            </a:r>
          </a:p>
          <a:p>
            <a:pPr lvl="1" fontAlgn="base"/>
            <a:r>
              <a:rPr lang="en-ZA" dirty="0">
                <a:effectLst>
                  <a:outerShdw sx="0" sy="0">
                    <a:srgbClr val="000000"/>
                  </a:outerShdw>
                </a:effectLst>
              </a:rPr>
              <a:t>Use numbered and bulleted messages to indicate points or steps in a process.  </a:t>
            </a:r>
          </a:p>
          <a:p>
            <a:endParaRPr lang="en-ZA" dirty="0"/>
          </a:p>
        </p:txBody>
      </p:sp>
    </p:spTree>
    <p:extLst>
      <p:ext uri="{BB962C8B-B14F-4D97-AF65-F5344CB8AC3E}">
        <p14:creationId xmlns:p14="http://schemas.microsoft.com/office/powerpoint/2010/main" val="14041189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E-mail etiquette</a:t>
            </a:r>
            <a:r>
              <a:rPr lang="en-ZA" dirty="0" smtClean="0"/>
              <a:t>: Signature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5" name="Content Placeholder 4"/>
          <p:cNvSpPr>
            <a:spLocks noGrp="1"/>
          </p:cNvSpPr>
          <p:nvPr>
            <p:ph sz="quarter" idx="1"/>
          </p:nvPr>
        </p:nvSpPr>
        <p:spPr/>
        <p:txBody>
          <a:bodyPr/>
          <a:lstStyle/>
          <a:p>
            <a:r>
              <a:rPr lang="en-ZA" dirty="0"/>
              <a:t>For very formal e-mails, use “Yours sincerely” or “Yours truly” </a:t>
            </a:r>
            <a:endParaRPr lang="en-ZA" dirty="0" smtClean="0"/>
          </a:p>
          <a:p>
            <a:r>
              <a:rPr lang="en-ZA" dirty="0" smtClean="0"/>
              <a:t>If </a:t>
            </a:r>
            <a:r>
              <a:rPr lang="en-ZA" dirty="0"/>
              <a:t>you know the recipient well </a:t>
            </a:r>
            <a:r>
              <a:rPr lang="en-ZA" dirty="0" smtClean="0"/>
              <a:t>use </a:t>
            </a:r>
            <a:r>
              <a:rPr lang="en-ZA" dirty="0"/>
              <a:t>“Regards”, or “Kind regards” </a:t>
            </a:r>
            <a:endParaRPr lang="en-ZA" dirty="0" smtClean="0"/>
          </a:p>
          <a:p>
            <a:r>
              <a:rPr lang="en-ZA" dirty="0" smtClean="0"/>
              <a:t>Information </a:t>
            </a:r>
            <a:r>
              <a:rPr lang="en-ZA" dirty="0"/>
              <a:t>that can also be </a:t>
            </a:r>
            <a:r>
              <a:rPr lang="en-ZA" dirty="0" smtClean="0"/>
              <a:t>included:</a:t>
            </a:r>
            <a:endParaRPr lang="en-ZA" dirty="0"/>
          </a:p>
          <a:p>
            <a:pPr lvl="1" fontAlgn="base"/>
            <a:r>
              <a:rPr lang="en-ZA" dirty="0">
                <a:effectLst>
                  <a:outerShdw sx="0" sy="0">
                    <a:srgbClr val="000000"/>
                  </a:outerShdw>
                </a:effectLst>
              </a:rPr>
              <a:t>Your rank / post name</a:t>
            </a:r>
          </a:p>
          <a:p>
            <a:pPr lvl="1" fontAlgn="base"/>
            <a:r>
              <a:rPr lang="en-ZA" dirty="0">
                <a:effectLst>
                  <a:outerShdw sx="0" sy="0">
                    <a:srgbClr val="000000"/>
                  </a:outerShdw>
                </a:effectLst>
              </a:rPr>
              <a:t>Fax number</a:t>
            </a:r>
          </a:p>
          <a:p>
            <a:pPr lvl="1" fontAlgn="base"/>
            <a:r>
              <a:rPr lang="en-ZA" dirty="0">
                <a:effectLst>
                  <a:outerShdw sx="0" sy="0">
                    <a:srgbClr val="000000"/>
                  </a:outerShdw>
                </a:effectLst>
              </a:rPr>
              <a:t>Telephone number</a:t>
            </a:r>
          </a:p>
          <a:p>
            <a:pPr lvl="1" fontAlgn="base"/>
            <a:r>
              <a:rPr lang="en-ZA" dirty="0">
                <a:effectLst>
                  <a:outerShdw sx="0" sy="0">
                    <a:srgbClr val="000000"/>
                  </a:outerShdw>
                </a:effectLst>
              </a:rPr>
              <a:t>Your organisation’s website</a:t>
            </a:r>
          </a:p>
          <a:p>
            <a:endParaRPr lang="en-ZA" dirty="0"/>
          </a:p>
        </p:txBody>
      </p:sp>
    </p:spTree>
    <p:extLst>
      <p:ext uri="{BB962C8B-B14F-4D97-AF65-F5344CB8AC3E}">
        <p14:creationId xmlns:p14="http://schemas.microsoft.com/office/powerpoint/2010/main" val="7940341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Curriculum Vitae (CV</a:t>
            </a:r>
            <a:r>
              <a:rPr lang="en-ZA" dirty="0" smtClean="0"/>
              <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Your life history </a:t>
            </a:r>
          </a:p>
          <a:p>
            <a:pPr lvl="0" fontAlgn="base"/>
            <a:r>
              <a:rPr lang="en-ZA" dirty="0">
                <a:effectLst>
                  <a:outerShdw sx="0" sy="0">
                    <a:srgbClr val="000000"/>
                  </a:outerShdw>
                </a:effectLst>
              </a:rPr>
              <a:t>Your job history </a:t>
            </a:r>
          </a:p>
          <a:p>
            <a:pPr lvl="0" fontAlgn="base"/>
            <a:r>
              <a:rPr lang="en-ZA" dirty="0">
                <a:effectLst>
                  <a:outerShdw sx="0" sy="0">
                    <a:srgbClr val="000000"/>
                  </a:outerShdw>
                </a:effectLst>
              </a:rPr>
              <a:t>Your achievements </a:t>
            </a:r>
          </a:p>
          <a:p>
            <a:pPr lvl="0" fontAlgn="base"/>
            <a:r>
              <a:rPr lang="en-ZA" dirty="0">
                <a:effectLst>
                  <a:outerShdw sx="0" sy="0">
                    <a:srgbClr val="000000"/>
                  </a:outerShdw>
                </a:effectLst>
              </a:rPr>
              <a:t>Your </a:t>
            </a:r>
            <a:r>
              <a:rPr lang="en-ZA" dirty="0" smtClean="0">
                <a:effectLst>
                  <a:outerShdw sx="0" sy="0">
                    <a:srgbClr val="000000"/>
                  </a:outerShdw>
                </a:effectLst>
              </a:rPr>
              <a:t>skills</a:t>
            </a:r>
          </a:p>
          <a:p>
            <a:pPr lvl="0" fontAlgn="base"/>
            <a:endParaRPr lang="en-GB" dirty="0">
              <a:effectLst>
                <a:outerShdw sx="0" sy="0">
                  <a:srgbClr val="000000"/>
                </a:outerShdw>
              </a:effectLst>
            </a:endParaRPr>
          </a:p>
          <a:p>
            <a:endParaRPr lang="en-ZA" dirty="0"/>
          </a:p>
        </p:txBody>
      </p:sp>
    </p:spTree>
    <p:extLst>
      <p:ext uri="{BB962C8B-B14F-4D97-AF65-F5344CB8AC3E}">
        <p14:creationId xmlns:p14="http://schemas.microsoft.com/office/powerpoint/2010/main" val="35440834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General Guidelines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p:txBody>
          <a:bodyPr/>
          <a:lstStyle/>
          <a:p>
            <a:r>
              <a:rPr lang="en-ZA" dirty="0"/>
              <a:t>CV Heading</a:t>
            </a:r>
          </a:p>
          <a:p>
            <a:pPr lvl="0"/>
            <a:r>
              <a:rPr lang="en-GB"/>
              <a:t>CV Skills Summary</a:t>
            </a:r>
            <a:endParaRPr lang="en-ZA"/>
          </a:p>
          <a:p>
            <a:pPr lvl="0"/>
            <a:r>
              <a:rPr lang="en-GB"/>
              <a:t>CV Objective</a:t>
            </a:r>
            <a:endParaRPr lang="en-ZA"/>
          </a:p>
          <a:p>
            <a:pPr lvl="0"/>
            <a:r>
              <a:rPr lang="en-GB"/>
              <a:t>Education on your CV</a:t>
            </a:r>
            <a:endParaRPr lang="en-ZA"/>
          </a:p>
          <a:p>
            <a:r>
              <a:rPr lang="en-ZA" dirty="0"/>
              <a:t>Honours, Awards and Accomplishments</a:t>
            </a:r>
          </a:p>
          <a:p>
            <a:r>
              <a:rPr lang="en-ZA" dirty="0"/>
              <a:t>Professional and Work Experience</a:t>
            </a:r>
          </a:p>
          <a:p>
            <a:r>
              <a:rPr lang="en-ZA" dirty="0"/>
              <a:t>O</a:t>
            </a:r>
            <a:r>
              <a:rPr lang="en-ZA" dirty="0" smtClean="0"/>
              <a:t>ther </a:t>
            </a:r>
            <a:r>
              <a:rPr lang="en-ZA" dirty="0"/>
              <a:t>activities and </a:t>
            </a:r>
            <a:r>
              <a:rPr lang="en-ZA" dirty="0" smtClean="0"/>
              <a:t>interests</a:t>
            </a:r>
          </a:p>
          <a:p>
            <a:r>
              <a:rPr lang="en-ZA" dirty="0"/>
              <a:t>CV references available on request</a:t>
            </a:r>
          </a:p>
          <a:p>
            <a:endParaRPr lang="en-ZA" dirty="0"/>
          </a:p>
          <a:p>
            <a:endParaRPr lang="en-ZA" dirty="0"/>
          </a:p>
        </p:txBody>
      </p:sp>
    </p:spTree>
    <p:extLst>
      <p:ext uri="{BB962C8B-B14F-4D97-AF65-F5344CB8AC3E}">
        <p14:creationId xmlns:p14="http://schemas.microsoft.com/office/powerpoint/2010/main" val="15893299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a:t>
            </a:r>
            <a:r>
              <a:rPr lang="en-ZA" dirty="0" smtClean="0"/>
              <a:t>nline </a:t>
            </a:r>
            <a:r>
              <a:rPr lang="en-ZA" dirty="0"/>
              <a:t>CV</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p:txBody>
          <a:bodyPr/>
          <a:lstStyle/>
          <a:p>
            <a:r>
              <a:rPr lang="en-GB" dirty="0" smtClean="0"/>
              <a:t>Shorter</a:t>
            </a:r>
          </a:p>
          <a:p>
            <a:r>
              <a:rPr lang="en-GB" dirty="0" smtClean="0"/>
              <a:t>Must be compatible</a:t>
            </a:r>
          </a:p>
          <a:p>
            <a:r>
              <a:rPr lang="en-GB" smtClean="0"/>
              <a:t>Simple format – plain text</a:t>
            </a:r>
            <a:endParaRPr lang="en-ZA"/>
          </a:p>
        </p:txBody>
      </p:sp>
    </p:spTree>
    <p:extLst>
      <p:ext uri="{BB962C8B-B14F-4D97-AF65-F5344CB8AC3E}">
        <p14:creationId xmlns:p14="http://schemas.microsoft.com/office/powerpoint/2010/main" val="22068274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Don’ts when sending your CV via </a:t>
            </a:r>
            <a:r>
              <a:rPr lang="en-ZA" dirty="0" smtClean="0"/>
              <a:t>email</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p:txBody>
          <a:bodyPr/>
          <a:lstStyle/>
          <a:p>
            <a:r>
              <a:rPr lang="en-ZA" dirty="0"/>
              <a:t>Do not send group mails </a:t>
            </a:r>
          </a:p>
          <a:p>
            <a:r>
              <a:rPr lang="en-ZA" dirty="0"/>
              <a:t>Do not send attachments with your CV drawn up in the latest versions of software</a:t>
            </a:r>
          </a:p>
          <a:p>
            <a:r>
              <a:rPr lang="en-ZA" dirty="0"/>
              <a:t>Do not forget to follow up afterward and send a polite follow-up enquiry after 3-4 days </a:t>
            </a:r>
          </a:p>
          <a:p>
            <a:r>
              <a:rPr lang="en-ZA" dirty="0"/>
              <a:t>Put the cover letter in the body of the email </a:t>
            </a:r>
          </a:p>
          <a:p>
            <a:endParaRPr lang="en-ZA" dirty="0"/>
          </a:p>
        </p:txBody>
      </p:sp>
    </p:spTree>
    <p:extLst>
      <p:ext uri="{BB962C8B-B14F-4D97-AF65-F5344CB8AC3E}">
        <p14:creationId xmlns:p14="http://schemas.microsoft.com/office/powerpoint/2010/main" val="32944049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Other Guidelines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5" name="Content Placeholder 4"/>
          <p:cNvSpPr>
            <a:spLocks noGrp="1"/>
          </p:cNvSpPr>
          <p:nvPr>
            <p:ph sz="quarter" idx="1"/>
          </p:nvPr>
        </p:nvSpPr>
        <p:spPr/>
        <p:txBody>
          <a:bodyPr>
            <a:normAutofit fontScale="77500" lnSpcReduction="20000"/>
          </a:bodyPr>
          <a:lstStyle/>
          <a:p>
            <a:pPr lvl="0" fontAlgn="base"/>
            <a:r>
              <a:rPr lang="en-ZA" dirty="0">
                <a:effectLst>
                  <a:outerShdw sx="0" sy="0">
                    <a:srgbClr val="000000"/>
                  </a:outerShdw>
                </a:effectLst>
              </a:rPr>
              <a:t>Use A4 paper </a:t>
            </a:r>
          </a:p>
          <a:p>
            <a:pPr lvl="0" fontAlgn="base"/>
            <a:r>
              <a:rPr lang="en-ZA" dirty="0">
                <a:effectLst>
                  <a:outerShdw sx="0" sy="0">
                    <a:srgbClr val="000000"/>
                  </a:outerShdw>
                </a:effectLst>
              </a:rPr>
              <a:t>Use white paper</a:t>
            </a:r>
          </a:p>
          <a:p>
            <a:pPr lvl="0" fontAlgn="base"/>
            <a:r>
              <a:rPr lang="en-ZA" dirty="0">
                <a:effectLst>
                  <a:outerShdw sx="0" sy="0">
                    <a:srgbClr val="000000"/>
                  </a:outerShdw>
                </a:effectLst>
              </a:rPr>
              <a:t>Print on only one side of the paper</a:t>
            </a:r>
          </a:p>
          <a:p>
            <a:pPr lvl="0" fontAlgn="base"/>
            <a:r>
              <a:rPr lang="en-ZA" dirty="0">
                <a:effectLst>
                  <a:outerShdw sx="0" sy="0">
                    <a:srgbClr val="000000"/>
                  </a:outerShdw>
                </a:effectLst>
              </a:rPr>
              <a:t>Avoid dot matrix printouts</a:t>
            </a:r>
          </a:p>
          <a:p>
            <a:pPr lvl="0" fontAlgn="base"/>
            <a:r>
              <a:rPr lang="en-ZA" dirty="0">
                <a:effectLst>
                  <a:outerShdw sx="0" sy="0">
                    <a:srgbClr val="000000"/>
                  </a:outerShdw>
                </a:effectLst>
              </a:rPr>
              <a:t>Avoid low quality photocopies</a:t>
            </a:r>
          </a:p>
          <a:p>
            <a:pPr lvl="0" fontAlgn="base"/>
            <a:r>
              <a:rPr lang="en-ZA" dirty="0">
                <a:effectLst>
                  <a:outerShdw sx="0" sy="0">
                    <a:srgbClr val="000000"/>
                  </a:outerShdw>
                </a:effectLst>
              </a:rPr>
              <a:t>Use laser printed originals where possible</a:t>
            </a:r>
          </a:p>
          <a:p>
            <a:pPr lvl="0" fontAlgn="base"/>
            <a:r>
              <a:rPr lang="en-ZA" dirty="0">
                <a:effectLst>
                  <a:outerShdw sx="0" sy="0">
                    <a:srgbClr val="000000"/>
                  </a:outerShdw>
                </a:effectLst>
              </a:rPr>
              <a:t>Avoid staples and folding</a:t>
            </a:r>
          </a:p>
          <a:p>
            <a:pPr lvl="0" fontAlgn="base"/>
            <a:r>
              <a:rPr lang="en-ZA" dirty="0">
                <a:effectLst>
                  <a:outerShdw sx="0" sy="0">
                    <a:srgbClr val="000000"/>
                  </a:outerShdw>
                </a:effectLst>
              </a:rPr>
              <a:t>Use common fonts such as Times, Helvetia etc. </a:t>
            </a:r>
          </a:p>
          <a:p>
            <a:pPr lvl="0" fontAlgn="base"/>
            <a:r>
              <a:rPr lang="en-ZA" dirty="0">
                <a:effectLst>
                  <a:outerShdw sx="0" sy="0">
                    <a:srgbClr val="000000"/>
                  </a:outerShdw>
                </a:effectLst>
              </a:rPr>
              <a:t>Font size should be between 10 and 14 points</a:t>
            </a:r>
          </a:p>
          <a:p>
            <a:pPr lvl="0" fontAlgn="base"/>
            <a:r>
              <a:rPr lang="en-ZA" dirty="0">
                <a:effectLst>
                  <a:outerShdw sx="0" sy="0">
                    <a:srgbClr val="000000"/>
                  </a:outerShdw>
                </a:effectLst>
              </a:rPr>
              <a:t>Line spacing should be set at 1.5</a:t>
            </a:r>
          </a:p>
          <a:p>
            <a:pPr lvl="0" fontAlgn="base"/>
            <a:r>
              <a:rPr lang="en-ZA" dirty="0">
                <a:effectLst>
                  <a:outerShdw sx="0" sy="0">
                    <a:srgbClr val="000000"/>
                  </a:outerShdw>
                </a:effectLst>
              </a:rPr>
              <a:t>Use capital letters for section headers</a:t>
            </a:r>
          </a:p>
          <a:p>
            <a:pPr lvl="0" fontAlgn="base"/>
            <a:r>
              <a:rPr lang="en-ZA" dirty="0">
                <a:effectLst>
                  <a:outerShdw sx="0" sy="0">
                    <a:srgbClr val="000000"/>
                  </a:outerShdw>
                </a:effectLst>
              </a:rPr>
              <a:t>Avoid fancy styles such as any word art or italics</a:t>
            </a:r>
          </a:p>
          <a:p>
            <a:pPr lvl="0" fontAlgn="base"/>
            <a:r>
              <a:rPr lang="en-ZA" dirty="0">
                <a:effectLst>
                  <a:outerShdw sx="0" sy="0">
                    <a:srgbClr val="000000"/>
                  </a:outerShdw>
                </a:effectLst>
              </a:rPr>
              <a:t>Graphics and other non-standard text should be avoided</a:t>
            </a:r>
          </a:p>
          <a:p>
            <a:pPr lvl="0" fontAlgn="base"/>
            <a:r>
              <a:rPr lang="en-ZA" dirty="0">
                <a:effectLst>
                  <a:outerShdw sx="0" sy="0">
                    <a:srgbClr val="000000"/>
                  </a:outerShdw>
                </a:effectLst>
              </a:rPr>
              <a:t>Write your CV in one column format (not in newspaper style)</a:t>
            </a:r>
          </a:p>
          <a:p>
            <a:pPr lvl="0" fontAlgn="base"/>
            <a:r>
              <a:rPr lang="en-ZA" dirty="0">
                <a:effectLst>
                  <a:outerShdw sx="0" sy="0">
                    <a:srgbClr val="000000"/>
                  </a:outerShdw>
                </a:effectLst>
              </a:rPr>
              <a:t>List phone numbers on different lines</a:t>
            </a:r>
          </a:p>
          <a:p>
            <a:endParaRPr lang="en-ZA" dirty="0"/>
          </a:p>
        </p:txBody>
      </p:sp>
    </p:spTree>
    <p:extLst>
      <p:ext uri="{BB962C8B-B14F-4D97-AF65-F5344CB8AC3E}">
        <p14:creationId xmlns:p14="http://schemas.microsoft.com/office/powerpoint/2010/main" val="25373638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application </a:t>
            </a:r>
            <a:r>
              <a:rPr lang="en-ZA" dirty="0" smtClean="0"/>
              <a:t>- The </a:t>
            </a:r>
            <a:r>
              <a:rPr lang="en-ZA" dirty="0"/>
              <a:t>Cover </a:t>
            </a:r>
            <a:r>
              <a:rPr lang="en-ZA" dirty="0" smtClean="0"/>
              <a:t>Letter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5" name="Content Placeholder 4"/>
          <p:cNvSpPr>
            <a:spLocks noGrp="1"/>
          </p:cNvSpPr>
          <p:nvPr>
            <p:ph sz="quarter" idx="1"/>
          </p:nvPr>
        </p:nvSpPr>
        <p:spPr/>
        <p:txBody>
          <a:bodyPr/>
          <a:lstStyle/>
          <a:p>
            <a:r>
              <a:rPr lang="en-ZA" dirty="0"/>
              <a:t>O</a:t>
            </a:r>
            <a:r>
              <a:rPr lang="en-ZA" dirty="0" smtClean="0"/>
              <a:t>bjective - present </a:t>
            </a:r>
            <a:r>
              <a:rPr lang="en-ZA" dirty="0"/>
              <a:t>a brief overview of yourself to the </a:t>
            </a:r>
            <a:r>
              <a:rPr lang="en-ZA" dirty="0" smtClean="0"/>
              <a:t>employer</a:t>
            </a:r>
          </a:p>
          <a:p>
            <a:r>
              <a:rPr lang="en-ZA" dirty="0" smtClean="0"/>
              <a:t>Present </a:t>
            </a:r>
            <a:r>
              <a:rPr lang="en-ZA" dirty="0"/>
              <a:t>your personal information in a coherent </a:t>
            </a:r>
            <a:r>
              <a:rPr lang="en-ZA" dirty="0" smtClean="0"/>
              <a:t>format</a:t>
            </a:r>
          </a:p>
          <a:p>
            <a:r>
              <a:rPr lang="en-ZA" dirty="0" smtClean="0"/>
              <a:t>Letter </a:t>
            </a:r>
            <a:r>
              <a:rPr lang="en-ZA" dirty="0"/>
              <a:t>must be easy to </a:t>
            </a:r>
            <a:r>
              <a:rPr lang="en-ZA" dirty="0" smtClean="0"/>
              <a:t>read</a:t>
            </a:r>
          </a:p>
          <a:p>
            <a:r>
              <a:rPr lang="en-ZA" dirty="0" smtClean="0"/>
              <a:t>Must contain </a:t>
            </a:r>
            <a:r>
              <a:rPr lang="en-ZA" dirty="0"/>
              <a:t>useful </a:t>
            </a:r>
            <a:r>
              <a:rPr lang="en-ZA" dirty="0" smtClean="0"/>
              <a:t>information</a:t>
            </a:r>
          </a:p>
          <a:p>
            <a:r>
              <a:rPr lang="en-ZA" dirty="0"/>
              <a:t>B</a:t>
            </a:r>
            <a:r>
              <a:rPr lang="en-ZA" dirty="0" smtClean="0"/>
              <a:t>e straightforward</a:t>
            </a:r>
          </a:p>
          <a:p>
            <a:r>
              <a:rPr lang="en-GB" dirty="0" smtClean="0"/>
              <a:t>Be honest</a:t>
            </a:r>
          </a:p>
          <a:p>
            <a:r>
              <a:rPr lang="en-ZA" dirty="0"/>
              <a:t>Make sure there are no spelling errors, or grammatical </a:t>
            </a:r>
            <a:r>
              <a:rPr lang="en-ZA" dirty="0" smtClean="0"/>
              <a:t>mistakes</a:t>
            </a:r>
          </a:p>
          <a:p>
            <a:r>
              <a:rPr lang="en-GB" dirty="0" smtClean="0"/>
              <a:t>Keep it short and simple</a:t>
            </a:r>
            <a:endParaRPr lang="en-ZA" dirty="0"/>
          </a:p>
        </p:txBody>
      </p:sp>
    </p:spTree>
    <p:extLst>
      <p:ext uri="{BB962C8B-B14F-4D97-AF65-F5344CB8AC3E}">
        <p14:creationId xmlns:p14="http://schemas.microsoft.com/office/powerpoint/2010/main" val="21298186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application </a:t>
            </a:r>
            <a:r>
              <a:rPr lang="en-ZA" dirty="0" smtClean="0"/>
              <a:t>- The </a:t>
            </a:r>
            <a:r>
              <a:rPr lang="en-ZA" dirty="0"/>
              <a:t>Cover </a:t>
            </a:r>
            <a:r>
              <a:rPr lang="en-ZA" dirty="0" smtClean="0"/>
              <a:t>Letter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5" name="Content Placeholder 4"/>
          <p:cNvSpPr>
            <a:spLocks noGrp="1"/>
          </p:cNvSpPr>
          <p:nvPr>
            <p:ph sz="quarter" idx="1"/>
          </p:nvPr>
        </p:nvSpPr>
        <p:spPr/>
        <p:txBody>
          <a:bodyPr/>
          <a:lstStyle/>
          <a:p>
            <a:r>
              <a:rPr lang="en-ZA" dirty="0"/>
              <a:t>Avoid lengthy letters exceeding one </a:t>
            </a:r>
            <a:r>
              <a:rPr lang="en-ZA" dirty="0" smtClean="0"/>
              <a:t>page</a:t>
            </a:r>
          </a:p>
          <a:p>
            <a:r>
              <a:rPr lang="en-ZA" dirty="0"/>
              <a:t>Date your letter</a:t>
            </a:r>
            <a:endParaRPr lang="en-ZA" dirty="0" smtClean="0"/>
          </a:p>
          <a:p>
            <a:r>
              <a:rPr lang="en-ZA" dirty="0" smtClean="0"/>
              <a:t>Always </a:t>
            </a:r>
            <a:r>
              <a:rPr lang="en-ZA" dirty="0"/>
              <a:t>include any employer references</a:t>
            </a:r>
            <a:endParaRPr lang="en-ZA" dirty="0" smtClean="0"/>
          </a:p>
          <a:p>
            <a:r>
              <a:rPr lang="en-ZA" dirty="0" smtClean="0"/>
              <a:t>Most </a:t>
            </a:r>
            <a:r>
              <a:rPr lang="en-ZA" dirty="0"/>
              <a:t>cover letters consist of three </a:t>
            </a:r>
            <a:r>
              <a:rPr lang="en-ZA" dirty="0" smtClean="0"/>
              <a:t>paragraphs</a:t>
            </a:r>
          </a:p>
          <a:p>
            <a:pPr lvl="1"/>
            <a:r>
              <a:rPr lang="en-ZA" i="1" dirty="0"/>
              <a:t>Paragraph 1</a:t>
            </a:r>
            <a:r>
              <a:rPr lang="en-ZA" dirty="0"/>
              <a:t>: Brief self-introduction including a description of your career </a:t>
            </a:r>
            <a:r>
              <a:rPr lang="en-ZA" dirty="0" smtClean="0"/>
              <a:t>objective</a:t>
            </a:r>
          </a:p>
          <a:p>
            <a:pPr lvl="1"/>
            <a:r>
              <a:rPr lang="en-ZA" i="1" dirty="0"/>
              <a:t>Paragraph 2</a:t>
            </a:r>
            <a:r>
              <a:rPr lang="en-ZA" dirty="0"/>
              <a:t>: A short description of your education, skills and other relevant </a:t>
            </a:r>
            <a:r>
              <a:rPr lang="en-ZA" dirty="0" smtClean="0"/>
              <a:t>information</a:t>
            </a:r>
          </a:p>
          <a:p>
            <a:pPr lvl="1"/>
            <a:r>
              <a:rPr lang="en-ZA" i="1" dirty="0"/>
              <a:t>Paragraph 3</a:t>
            </a:r>
            <a:r>
              <a:rPr lang="en-ZA" dirty="0"/>
              <a:t>: A closing paragraph indicating all your contact details</a:t>
            </a:r>
          </a:p>
        </p:txBody>
      </p:sp>
    </p:spTree>
    <p:extLst>
      <p:ext uri="{BB962C8B-B14F-4D97-AF65-F5344CB8AC3E}">
        <p14:creationId xmlns:p14="http://schemas.microsoft.com/office/powerpoint/2010/main" val="11311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221410309"/>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Narrative Voice and Register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7" name="Content Placeholder 6"/>
          <p:cNvSpPr>
            <a:spLocks noGrp="1"/>
          </p:cNvSpPr>
          <p:nvPr>
            <p:ph sz="quarter" idx="1"/>
          </p:nvPr>
        </p:nvSpPr>
        <p:spPr/>
        <p:txBody>
          <a:bodyPr/>
          <a:lstStyle/>
          <a:p>
            <a:r>
              <a:rPr lang="en-ZA" dirty="0"/>
              <a:t>It is essential, especially in business, to communicate appropriately, effectively and concisely</a:t>
            </a:r>
          </a:p>
        </p:txBody>
      </p:sp>
    </p:spTree>
    <p:extLst>
      <p:ext uri="{BB962C8B-B14F-4D97-AF65-F5344CB8AC3E}">
        <p14:creationId xmlns:p14="http://schemas.microsoft.com/office/powerpoint/2010/main" val="38613793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E</a:t>
            </a:r>
            <a:r>
              <a:rPr lang="en-ZA" dirty="0" smtClean="0"/>
              <a:t>lements </a:t>
            </a:r>
            <a:r>
              <a:rPr lang="en-ZA" dirty="0"/>
              <a:t>of written communication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121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79797385"/>
              </p:ext>
            </p:extLst>
          </p:nvPr>
        </p:nvGraphicFramePr>
        <p:xfrm>
          <a:off x="467544" y="1424805"/>
          <a:ext cx="8218487" cy="4572000"/>
        </p:xfrm>
        <a:graphic>
          <a:graphicData uri="http://schemas.openxmlformats.org/drawingml/2006/table">
            <a:tbl>
              <a:tblPr firstRow="1" firstCol="1" lastRow="1" lastCol="1" bandRow="1" bandCol="1">
                <a:tableStyleId>{5C22544A-7EE6-4342-B048-85BDC9FD1C3A}</a:tableStyleId>
              </a:tblPr>
              <a:tblGrid>
                <a:gridCol w="1556430">
                  <a:extLst>
                    <a:ext uri="{9D8B030D-6E8A-4147-A177-3AD203B41FA5}">
                      <a16:colId xmlns:a16="http://schemas.microsoft.com/office/drawing/2014/main" val="1717423934"/>
                    </a:ext>
                  </a:extLst>
                </a:gridCol>
                <a:gridCol w="6662057">
                  <a:extLst>
                    <a:ext uri="{9D8B030D-6E8A-4147-A177-3AD203B41FA5}">
                      <a16:colId xmlns:a16="http://schemas.microsoft.com/office/drawing/2014/main" val="2808535890"/>
                    </a:ext>
                  </a:extLst>
                </a:gridCol>
              </a:tblGrid>
              <a:tr h="0">
                <a:tc>
                  <a:txBody>
                    <a:bodyPr/>
                    <a:lstStyle/>
                    <a:p>
                      <a:pPr>
                        <a:lnSpc>
                          <a:spcPct val="150000"/>
                        </a:lnSpc>
                        <a:spcAft>
                          <a:spcPts val="0"/>
                        </a:spcAft>
                      </a:pPr>
                      <a:r>
                        <a:rPr lang="en-ZA" sz="2000" dirty="0">
                          <a:solidFill>
                            <a:schemeClr val="accent1"/>
                          </a:solidFill>
                          <a:effectLst/>
                        </a:rPr>
                        <a:t>If writing is...</a:t>
                      </a:r>
                      <a:endParaRPr lang="en-ZA"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nSpc>
                          <a:spcPct val="150000"/>
                        </a:lnSpc>
                        <a:spcAft>
                          <a:spcPts val="0"/>
                        </a:spcAft>
                      </a:pPr>
                      <a:r>
                        <a:rPr lang="en-ZA" sz="2000" dirty="0">
                          <a:solidFill>
                            <a:schemeClr val="accent1"/>
                          </a:solidFill>
                          <a:effectLst/>
                        </a:rPr>
                        <a:t>then...</a:t>
                      </a:r>
                      <a:endParaRPr lang="en-ZA"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12763216"/>
                  </a:ext>
                </a:extLst>
              </a:tr>
              <a:tr h="0">
                <a:tc>
                  <a:txBody>
                    <a:bodyPr/>
                    <a:lstStyle/>
                    <a:p>
                      <a:pPr>
                        <a:lnSpc>
                          <a:spcPct val="150000"/>
                        </a:lnSpc>
                        <a:spcAft>
                          <a:spcPts val="0"/>
                        </a:spcAft>
                      </a:pPr>
                      <a:r>
                        <a:rPr lang="en-ZA" sz="2000" b="0" dirty="0">
                          <a:solidFill>
                            <a:schemeClr val="accent1"/>
                          </a:solidFill>
                          <a:effectLst/>
                        </a:rPr>
                        <a:t>appropriate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2000" b="0" dirty="0">
                          <a:solidFill>
                            <a:schemeClr val="accent1"/>
                          </a:solidFill>
                          <a:effectLst/>
                        </a:rPr>
                        <a:t>the sender has chosen the correct words and writing style for the audience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146905"/>
                  </a:ext>
                </a:extLst>
              </a:tr>
              <a:tr h="0">
                <a:tc>
                  <a:txBody>
                    <a:bodyPr/>
                    <a:lstStyle/>
                    <a:p>
                      <a:pPr>
                        <a:lnSpc>
                          <a:spcPct val="150000"/>
                        </a:lnSpc>
                        <a:spcAft>
                          <a:spcPts val="0"/>
                        </a:spcAft>
                      </a:pPr>
                      <a:r>
                        <a:rPr lang="en-ZA" sz="2000" b="0" dirty="0">
                          <a:solidFill>
                            <a:schemeClr val="accent1"/>
                          </a:solidFill>
                          <a:effectLst/>
                        </a:rPr>
                        <a:t>effective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2000" b="0" dirty="0">
                          <a:solidFill>
                            <a:schemeClr val="accent1"/>
                          </a:solidFill>
                          <a:effectLst/>
                        </a:rPr>
                        <a:t>the message is clear and the receiver understands what the sender wants him / her to see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33223"/>
                  </a:ext>
                </a:extLst>
              </a:tr>
              <a:tr h="0">
                <a:tc>
                  <a:txBody>
                    <a:bodyPr/>
                    <a:lstStyle/>
                    <a:p>
                      <a:pPr>
                        <a:lnSpc>
                          <a:spcPct val="150000"/>
                        </a:lnSpc>
                        <a:spcAft>
                          <a:spcPts val="0"/>
                        </a:spcAft>
                      </a:pPr>
                      <a:r>
                        <a:rPr lang="en-ZA" sz="2000" b="0">
                          <a:solidFill>
                            <a:schemeClr val="accent1"/>
                          </a:solidFill>
                          <a:effectLst/>
                        </a:rPr>
                        <a:t>concise</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2000" b="0" dirty="0">
                          <a:solidFill>
                            <a:schemeClr val="accent1"/>
                          </a:solidFill>
                          <a:effectLst/>
                        </a:rPr>
                        <a:t>the sender has said what s/he wants to say as soon as possible; no business document should not be longer that needed to send the message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3281"/>
                  </a:ext>
                </a:extLst>
              </a:tr>
              <a:tr h="0">
                <a:tc>
                  <a:txBody>
                    <a:bodyPr/>
                    <a:lstStyle/>
                    <a:p>
                      <a:pPr>
                        <a:lnSpc>
                          <a:spcPct val="150000"/>
                        </a:lnSpc>
                        <a:spcAft>
                          <a:spcPts val="0"/>
                        </a:spcAft>
                      </a:pPr>
                      <a:r>
                        <a:rPr lang="en-ZA" sz="2000" b="0">
                          <a:solidFill>
                            <a:schemeClr val="accent1"/>
                          </a:solidFill>
                          <a:effectLst/>
                        </a:rPr>
                        <a:t>successful</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2000" b="0" dirty="0">
                          <a:solidFill>
                            <a:schemeClr val="accent1"/>
                          </a:solidFill>
                          <a:effectLst/>
                        </a:rPr>
                        <a:t>it has an element of goodwill in it; no writing should ever condemn, threaten or blame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25948"/>
                  </a:ext>
                </a:extLst>
              </a:tr>
            </a:tbl>
          </a:graphicData>
        </a:graphic>
      </p:graphicFrame>
    </p:spTree>
    <p:extLst>
      <p:ext uri="{BB962C8B-B14F-4D97-AF65-F5344CB8AC3E}">
        <p14:creationId xmlns:p14="http://schemas.microsoft.com/office/powerpoint/2010/main" val="10410415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Written </a:t>
            </a:r>
            <a:r>
              <a:rPr lang="en-ZA" dirty="0" smtClean="0"/>
              <a:t>Text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486810590"/>
              </p:ext>
            </p:extLst>
          </p:nvPr>
        </p:nvGraphicFramePr>
        <p:xfrm>
          <a:off x="467544" y="1260655"/>
          <a:ext cx="8359460" cy="4800600"/>
        </p:xfrm>
        <a:graphic>
          <a:graphicData uri="http://schemas.openxmlformats.org/drawingml/2006/table">
            <a:tbl>
              <a:tblPr firstRow="1" firstCol="1" lastRow="1" lastCol="1" bandRow="1" bandCol="1">
                <a:tableStyleId>{5C22544A-7EE6-4342-B048-85BDC9FD1C3A}</a:tableStyleId>
              </a:tblPr>
              <a:tblGrid>
                <a:gridCol w="1524542">
                  <a:extLst>
                    <a:ext uri="{9D8B030D-6E8A-4147-A177-3AD203B41FA5}">
                      <a16:colId xmlns:a16="http://schemas.microsoft.com/office/drawing/2014/main" val="2171030825"/>
                    </a:ext>
                  </a:extLst>
                </a:gridCol>
                <a:gridCol w="2988128">
                  <a:extLst>
                    <a:ext uri="{9D8B030D-6E8A-4147-A177-3AD203B41FA5}">
                      <a16:colId xmlns:a16="http://schemas.microsoft.com/office/drawing/2014/main" val="490316876"/>
                    </a:ext>
                  </a:extLst>
                </a:gridCol>
                <a:gridCol w="3846790">
                  <a:extLst>
                    <a:ext uri="{9D8B030D-6E8A-4147-A177-3AD203B41FA5}">
                      <a16:colId xmlns:a16="http://schemas.microsoft.com/office/drawing/2014/main" val="492260968"/>
                    </a:ext>
                  </a:extLst>
                </a:gridCol>
              </a:tblGrid>
              <a:tr h="197485">
                <a:tc>
                  <a:txBody>
                    <a:bodyPr/>
                    <a:lstStyle/>
                    <a:p>
                      <a:pPr algn="ctr">
                        <a:lnSpc>
                          <a:spcPct val="150000"/>
                        </a:lnSpc>
                        <a:spcAft>
                          <a:spcPts val="0"/>
                        </a:spcAft>
                      </a:pPr>
                      <a:r>
                        <a:rPr lang="en-ZA" sz="1800" dirty="0">
                          <a:solidFill>
                            <a:schemeClr val="accent1"/>
                          </a:solidFill>
                          <a:effectLst/>
                        </a:rPr>
                        <a:t>Type</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spcAft>
                          <a:spcPts val="0"/>
                        </a:spcAft>
                      </a:pPr>
                      <a:r>
                        <a:rPr lang="en-ZA" sz="1800" dirty="0">
                          <a:solidFill>
                            <a:schemeClr val="accent1"/>
                          </a:solidFill>
                          <a:effectLst/>
                        </a:rPr>
                        <a:t>Origin</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spcAft>
                          <a:spcPts val="0"/>
                        </a:spcAft>
                      </a:pPr>
                      <a:r>
                        <a:rPr lang="en-ZA" sz="1800" dirty="0">
                          <a:solidFill>
                            <a:schemeClr val="accent1"/>
                          </a:solidFill>
                          <a:effectLst/>
                        </a:rPr>
                        <a:t>Use</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55444632"/>
                  </a:ext>
                </a:extLst>
              </a:tr>
              <a:tr h="238125">
                <a:tc>
                  <a:txBody>
                    <a:bodyPr/>
                    <a:lstStyle/>
                    <a:p>
                      <a:pPr>
                        <a:lnSpc>
                          <a:spcPct val="150000"/>
                        </a:lnSpc>
                        <a:spcAft>
                          <a:spcPts val="0"/>
                        </a:spcAft>
                      </a:pPr>
                      <a:r>
                        <a:rPr lang="en-ZA" sz="1600" dirty="0">
                          <a:solidFill>
                            <a:schemeClr val="accent1"/>
                          </a:solidFill>
                          <a:effectLst/>
                        </a:rPr>
                        <a:t>Narrative</a:t>
                      </a:r>
                      <a:endParaRPr lang="en-ZA"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rPr>
                        <a:t>To tell a story, a description of actual or fictional events without analysis or argument.</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smtClean="0">
                          <a:solidFill>
                            <a:schemeClr val="accent1"/>
                          </a:solidFill>
                          <a:effectLst/>
                        </a:rPr>
                        <a:t>Write </a:t>
                      </a:r>
                      <a:r>
                        <a:rPr lang="en-ZA" sz="1600" b="0" dirty="0">
                          <a:solidFill>
                            <a:schemeClr val="accent1"/>
                          </a:solidFill>
                          <a:effectLst/>
                        </a:rPr>
                        <a:t>a passage about an event, or a story for the children.</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606001"/>
                  </a:ext>
                </a:extLst>
              </a:tr>
              <a:tr h="238125">
                <a:tc>
                  <a:txBody>
                    <a:bodyPr/>
                    <a:lstStyle/>
                    <a:p>
                      <a:pPr>
                        <a:lnSpc>
                          <a:spcPct val="150000"/>
                        </a:lnSpc>
                        <a:spcAft>
                          <a:spcPts val="0"/>
                        </a:spcAft>
                      </a:pPr>
                      <a:r>
                        <a:rPr lang="en-ZA" sz="1600" dirty="0">
                          <a:solidFill>
                            <a:schemeClr val="accent1"/>
                          </a:solidFill>
                          <a:effectLst/>
                        </a:rPr>
                        <a:t>Discursive</a:t>
                      </a:r>
                      <a:endParaRPr lang="en-ZA"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smtClean="0">
                          <a:solidFill>
                            <a:schemeClr val="accent1"/>
                          </a:solidFill>
                          <a:effectLst/>
                        </a:rPr>
                        <a:t>Analytical </a:t>
                      </a:r>
                      <a:r>
                        <a:rPr lang="en-ZA" sz="1600" b="0" dirty="0">
                          <a:solidFill>
                            <a:schemeClr val="accent1"/>
                          </a:solidFill>
                          <a:effectLst/>
                        </a:rPr>
                        <a:t>reasoning. </a:t>
                      </a:r>
                      <a:endParaRPr lang="en-ZA" sz="1600" b="0" dirty="0" smtClean="0">
                        <a:solidFill>
                          <a:schemeClr val="accent1"/>
                        </a:solidFill>
                        <a:effectLst/>
                      </a:endParaRPr>
                    </a:p>
                    <a:p>
                      <a:pPr>
                        <a:lnSpc>
                          <a:spcPct val="100000"/>
                        </a:lnSpc>
                        <a:spcAft>
                          <a:spcPts val="0"/>
                        </a:spcAft>
                      </a:pPr>
                      <a:r>
                        <a:rPr lang="en-ZA" sz="1600" b="0" dirty="0" smtClean="0">
                          <a:solidFill>
                            <a:schemeClr val="accent1"/>
                          </a:solidFill>
                          <a:effectLst/>
                        </a:rPr>
                        <a:t>A </a:t>
                      </a:r>
                      <a:r>
                        <a:rPr lang="en-ZA" sz="1600" b="0" dirty="0">
                          <a:solidFill>
                            <a:schemeClr val="accent1"/>
                          </a:solidFill>
                          <a:effectLst/>
                        </a:rPr>
                        <a:t>discussion covering many topics or subjects.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smtClean="0">
                          <a:solidFill>
                            <a:schemeClr val="accent1"/>
                          </a:solidFill>
                          <a:effectLst/>
                        </a:rPr>
                        <a:t>Debate </a:t>
                      </a:r>
                      <a:r>
                        <a:rPr lang="en-ZA" sz="1600" b="0" dirty="0">
                          <a:solidFill>
                            <a:schemeClr val="accent1"/>
                          </a:solidFill>
                          <a:effectLst/>
                        </a:rPr>
                        <a:t>an </a:t>
                      </a:r>
                      <a:r>
                        <a:rPr lang="en-ZA" sz="1600" b="0" dirty="0" smtClean="0">
                          <a:solidFill>
                            <a:schemeClr val="accent1"/>
                          </a:solidFill>
                          <a:effectLst/>
                        </a:rPr>
                        <a:t>issue</a:t>
                      </a:r>
                    </a:p>
                    <a:p>
                      <a:pPr>
                        <a:lnSpc>
                          <a:spcPct val="100000"/>
                        </a:lnSpc>
                        <a:spcAft>
                          <a:spcPts val="0"/>
                        </a:spcAft>
                      </a:pPr>
                      <a:r>
                        <a:rPr lang="en-ZA" sz="1600" b="0" dirty="0" smtClean="0">
                          <a:solidFill>
                            <a:schemeClr val="accent1"/>
                          </a:solidFill>
                          <a:effectLst/>
                        </a:rPr>
                        <a:t>Present </a:t>
                      </a:r>
                      <a:r>
                        <a:rPr lang="en-ZA" sz="1600" b="0" dirty="0">
                          <a:solidFill>
                            <a:schemeClr val="accent1"/>
                          </a:solidFill>
                          <a:effectLst/>
                        </a:rPr>
                        <a:t>arguments for and against the issue.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91046"/>
                  </a:ext>
                </a:extLst>
              </a:tr>
              <a:tr h="238125">
                <a:tc>
                  <a:txBody>
                    <a:bodyPr/>
                    <a:lstStyle/>
                    <a:p>
                      <a:pPr>
                        <a:lnSpc>
                          <a:spcPct val="150000"/>
                        </a:lnSpc>
                        <a:spcAft>
                          <a:spcPts val="0"/>
                        </a:spcAft>
                      </a:pPr>
                      <a:r>
                        <a:rPr lang="en-ZA" sz="1600" dirty="0">
                          <a:solidFill>
                            <a:schemeClr val="accent1"/>
                          </a:solidFill>
                          <a:effectLst/>
                        </a:rPr>
                        <a:t>Reflective</a:t>
                      </a:r>
                      <a:endParaRPr lang="en-ZA"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rPr>
                        <a:t>To reflect is to turn back, realise, consider or to think quietly or calmly.</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a:solidFill>
                            <a:schemeClr val="accent1"/>
                          </a:solidFill>
                          <a:effectLst/>
                        </a:rPr>
                        <a:t>To take a hindsight view of events in order to arrive at a conclusion, like a report on your facility’s successes and failures.</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44848"/>
                  </a:ext>
                </a:extLst>
              </a:tr>
              <a:tr h="238125">
                <a:tc>
                  <a:txBody>
                    <a:bodyPr/>
                    <a:lstStyle/>
                    <a:p>
                      <a:pPr>
                        <a:lnSpc>
                          <a:spcPct val="150000"/>
                        </a:lnSpc>
                        <a:spcAft>
                          <a:spcPts val="0"/>
                        </a:spcAft>
                      </a:pPr>
                      <a:r>
                        <a:rPr lang="en-ZA" sz="1600" dirty="0">
                          <a:solidFill>
                            <a:schemeClr val="accent1"/>
                          </a:solidFill>
                          <a:effectLst/>
                        </a:rPr>
                        <a:t>Descriptive</a:t>
                      </a:r>
                      <a:endParaRPr lang="en-ZA"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rPr>
                        <a:t>To describe, tell about in detail, use adjectives and details to give a mental picture of something.</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rPr>
                        <a:t>The tactical support officer, for example is to keep record of everything that was seen as suspicious throughout the entire day. It can be a description of how a specific child responded in a specific situation.</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879025"/>
                  </a:ext>
                </a:extLst>
              </a:tr>
              <a:tr h="238125">
                <a:tc>
                  <a:txBody>
                    <a:bodyPr/>
                    <a:lstStyle/>
                    <a:p>
                      <a:pPr>
                        <a:lnSpc>
                          <a:spcPct val="150000"/>
                        </a:lnSpc>
                        <a:spcAft>
                          <a:spcPts val="0"/>
                        </a:spcAft>
                      </a:pPr>
                      <a:r>
                        <a:rPr lang="en-ZA" sz="1600" dirty="0">
                          <a:solidFill>
                            <a:schemeClr val="accent1"/>
                          </a:solidFill>
                          <a:effectLst/>
                        </a:rPr>
                        <a:t>Argumentative</a:t>
                      </a:r>
                      <a:endParaRPr lang="en-ZA"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a:solidFill>
                            <a:schemeClr val="accent1"/>
                          </a:solidFill>
                          <a:effectLst/>
                        </a:rPr>
                        <a:t>To argue.  Give reasons both for, and against something.  Facts are presented in order to argue for or against an idea. </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rPr>
                        <a:t>You will probably use this in report writing when presenting your argument and having to argue for something or motivate a decision, like asking for donations.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908489"/>
                  </a:ext>
                </a:extLst>
              </a:tr>
            </a:tbl>
          </a:graphicData>
        </a:graphic>
      </p:graphicFrame>
    </p:spTree>
    <p:extLst>
      <p:ext uri="{BB962C8B-B14F-4D97-AF65-F5344CB8AC3E}">
        <p14:creationId xmlns:p14="http://schemas.microsoft.com/office/powerpoint/2010/main" val="123699282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Written </a:t>
            </a:r>
            <a:r>
              <a:rPr lang="en-ZA" dirty="0" smtClean="0"/>
              <a:t>Text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845547781"/>
              </p:ext>
            </p:extLst>
          </p:nvPr>
        </p:nvGraphicFramePr>
        <p:xfrm>
          <a:off x="467544" y="1281928"/>
          <a:ext cx="8218487" cy="4312920"/>
        </p:xfrm>
        <a:graphic>
          <a:graphicData uri="http://schemas.openxmlformats.org/drawingml/2006/table">
            <a:tbl>
              <a:tblPr firstRow="1" firstCol="1" lastRow="1" lastCol="1" bandRow="1" bandCol="1">
                <a:tableStyleId>{5C22544A-7EE6-4342-B048-85BDC9FD1C3A}</a:tableStyleId>
              </a:tblPr>
              <a:tblGrid>
                <a:gridCol w="1573527">
                  <a:extLst>
                    <a:ext uri="{9D8B030D-6E8A-4147-A177-3AD203B41FA5}">
                      <a16:colId xmlns:a16="http://schemas.microsoft.com/office/drawing/2014/main" val="2171030825"/>
                    </a:ext>
                  </a:extLst>
                </a:gridCol>
                <a:gridCol w="2906486">
                  <a:extLst>
                    <a:ext uri="{9D8B030D-6E8A-4147-A177-3AD203B41FA5}">
                      <a16:colId xmlns:a16="http://schemas.microsoft.com/office/drawing/2014/main" val="490316876"/>
                    </a:ext>
                  </a:extLst>
                </a:gridCol>
                <a:gridCol w="3738474">
                  <a:extLst>
                    <a:ext uri="{9D8B030D-6E8A-4147-A177-3AD203B41FA5}">
                      <a16:colId xmlns:a16="http://schemas.microsoft.com/office/drawing/2014/main" val="492260968"/>
                    </a:ext>
                  </a:extLst>
                </a:gridCol>
              </a:tblGrid>
              <a:tr h="197485">
                <a:tc>
                  <a:txBody>
                    <a:bodyPr/>
                    <a:lstStyle/>
                    <a:p>
                      <a:pPr algn="ctr">
                        <a:lnSpc>
                          <a:spcPct val="150000"/>
                        </a:lnSpc>
                        <a:spcAft>
                          <a:spcPts val="0"/>
                        </a:spcAft>
                      </a:pPr>
                      <a:r>
                        <a:rPr lang="en-ZA" sz="1800" dirty="0">
                          <a:solidFill>
                            <a:schemeClr val="accent1"/>
                          </a:solidFill>
                          <a:effectLst/>
                        </a:rPr>
                        <a:t>Type</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spcAft>
                          <a:spcPts val="0"/>
                        </a:spcAft>
                      </a:pPr>
                      <a:r>
                        <a:rPr lang="en-ZA" sz="1800" dirty="0">
                          <a:solidFill>
                            <a:schemeClr val="accent1"/>
                          </a:solidFill>
                          <a:effectLst/>
                        </a:rPr>
                        <a:t>Origin</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spcAft>
                          <a:spcPts val="0"/>
                        </a:spcAft>
                      </a:pPr>
                      <a:r>
                        <a:rPr lang="en-ZA" sz="1800" dirty="0">
                          <a:solidFill>
                            <a:schemeClr val="accent1"/>
                          </a:solidFill>
                          <a:effectLst/>
                        </a:rPr>
                        <a:t>Use</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55444632"/>
                  </a:ext>
                </a:extLst>
              </a:tr>
              <a:tr h="238125">
                <a:tc>
                  <a:txBody>
                    <a:bodyPr/>
                    <a:lstStyle/>
                    <a:p>
                      <a:pPr>
                        <a:lnSpc>
                          <a:spcPct val="100000"/>
                        </a:lnSpc>
                        <a:spcAft>
                          <a:spcPts val="0"/>
                        </a:spcAft>
                      </a:pPr>
                      <a:r>
                        <a:rPr lang="en-ZA"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Expository</a:t>
                      </a:r>
                      <a:endParaRPr lang="en-ZA"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To expose, show or reveal.</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a:solidFill>
                            <a:schemeClr val="accent1"/>
                          </a:solidFill>
                          <a:effectLst/>
                          <a:latin typeface="Calibri" panose="020F0502020204030204" pitchFamily="34" charset="0"/>
                          <a:ea typeface="Calibri" panose="020F0502020204030204" pitchFamily="34" charset="0"/>
                          <a:cs typeface="Calibri" panose="020F0502020204030204" pitchFamily="34" charset="0"/>
                        </a:rPr>
                        <a:t>You could use this when giving a detailed explanation of how something works – a new system, staff programme, etc.</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606001"/>
                  </a:ext>
                </a:extLst>
              </a:tr>
              <a:tr h="238125">
                <a:tc>
                  <a:txBody>
                    <a:bodyPr/>
                    <a:lstStyle/>
                    <a:p>
                      <a:pPr>
                        <a:lnSpc>
                          <a:spcPct val="100000"/>
                        </a:lnSpc>
                        <a:spcAft>
                          <a:spcPts val="0"/>
                        </a:spcAft>
                      </a:pPr>
                      <a:r>
                        <a:rPr lang="en-ZA"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Transactional</a:t>
                      </a:r>
                      <a:endParaRPr lang="en-ZA"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Transactional writing is writing that is part of a chain of written communication intended to communicate, persuade or inform. </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a:solidFill>
                            <a:schemeClr val="accent1"/>
                          </a:solidFill>
                          <a:effectLst/>
                          <a:latin typeface="Calibri" panose="020F0502020204030204" pitchFamily="34" charset="0"/>
                          <a:ea typeface="Calibri" panose="020F0502020204030204" pitchFamily="34" charset="0"/>
                          <a:cs typeface="Calibri" panose="020F0502020204030204" pitchFamily="34" charset="0"/>
                        </a:rPr>
                        <a:t>Often transactional writing takes the form of letters or emails and is part of a written conversation. Other types of transactional writing include grant proposals and job applications.</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91046"/>
                  </a:ext>
                </a:extLst>
              </a:tr>
              <a:tr h="238125">
                <a:tc>
                  <a:txBody>
                    <a:bodyPr/>
                    <a:lstStyle/>
                    <a:p>
                      <a:pPr>
                        <a:lnSpc>
                          <a:spcPct val="100000"/>
                        </a:lnSpc>
                        <a:spcAft>
                          <a:spcPts val="0"/>
                        </a:spcAft>
                      </a:pPr>
                      <a:r>
                        <a:rPr lang="en-ZA"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Business correspondence</a:t>
                      </a:r>
                      <a:endParaRPr lang="en-ZA"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Business correspondence means the exchange of information in a written format for the process of business activities. Business correspondence can take place between organisations, within organisations or between the customers and the organisation</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This includes business letters, e-mails, memorandums, business reports, agendas, minutes and any other form of business documents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44848"/>
                  </a:ext>
                </a:extLst>
              </a:tr>
            </a:tbl>
          </a:graphicData>
        </a:graphic>
      </p:graphicFrame>
    </p:spTree>
    <p:extLst>
      <p:ext uri="{BB962C8B-B14F-4D97-AF65-F5344CB8AC3E}">
        <p14:creationId xmlns:p14="http://schemas.microsoft.com/office/powerpoint/2010/main" val="328150805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Written </a:t>
            </a:r>
            <a:r>
              <a:rPr lang="en-ZA" dirty="0" smtClean="0"/>
              <a:t>Text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186991761"/>
              </p:ext>
            </p:extLst>
          </p:nvPr>
        </p:nvGraphicFramePr>
        <p:xfrm>
          <a:off x="467544" y="1281928"/>
          <a:ext cx="8218487" cy="3093720"/>
        </p:xfrm>
        <a:graphic>
          <a:graphicData uri="http://schemas.openxmlformats.org/drawingml/2006/table">
            <a:tbl>
              <a:tblPr firstRow="1" firstCol="1" lastRow="1" lastCol="1" bandRow="1" bandCol="1">
                <a:tableStyleId>{5C22544A-7EE6-4342-B048-85BDC9FD1C3A}</a:tableStyleId>
              </a:tblPr>
              <a:tblGrid>
                <a:gridCol w="1475556">
                  <a:extLst>
                    <a:ext uri="{9D8B030D-6E8A-4147-A177-3AD203B41FA5}">
                      <a16:colId xmlns:a16="http://schemas.microsoft.com/office/drawing/2014/main" val="2171030825"/>
                    </a:ext>
                  </a:extLst>
                </a:gridCol>
                <a:gridCol w="3053443">
                  <a:extLst>
                    <a:ext uri="{9D8B030D-6E8A-4147-A177-3AD203B41FA5}">
                      <a16:colId xmlns:a16="http://schemas.microsoft.com/office/drawing/2014/main" val="490316876"/>
                    </a:ext>
                  </a:extLst>
                </a:gridCol>
                <a:gridCol w="3689488">
                  <a:extLst>
                    <a:ext uri="{9D8B030D-6E8A-4147-A177-3AD203B41FA5}">
                      <a16:colId xmlns:a16="http://schemas.microsoft.com/office/drawing/2014/main" val="492260968"/>
                    </a:ext>
                  </a:extLst>
                </a:gridCol>
              </a:tblGrid>
              <a:tr h="197485">
                <a:tc>
                  <a:txBody>
                    <a:bodyPr/>
                    <a:lstStyle/>
                    <a:p>
                      <a:pPr algn="ctr">
                        <a:lnSpc>
                          <a:spcPct val="150000"/>
                        </a:lnSpc>
                        <a:spcAft>
                          <a:spcPts val="0"/>
                        </a:spcAft>
                      </a:pPr>
                      <a:r>
                        <a:rPr lang="en-ZA" sz="1800" dirty="0">
                          <a:solidFill>
                            <a:schemeClr val="accent1"/>
                          </a:solidFill>
                          <a:effectLst/>
                        </a:rPr>
                        <a:t>Type</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spcAft>
                          <a:spcPts val="0"/>
                        </a:spcAft>
                      </a:pPr>
                      <a:r>
                        <a:rPr lang="en-ZA" sz="1800" dirty="0">
                          <a:solidFill>
                            <a:schemeClr val="accent1"/>
                          </a:solidFill>
                          <a:effectLst/>
                        </a:rPr>
                        <a:t>Origin</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spcAft>
                          <a:spcPts val="0"/>
                        </a:spcAft>
                      </a:pPr>
                      <a:r>
                        <a:rPr lang="en-ZA" sz="1800" dirty="0">
                          <a:solidFill>
                            <a:schemeClr val="accent1"/>
                          </a:solidFill>
                          <a:effectLst/>
                        </a:rPr>
                        <a:t>Use</a:t>
                      </a:r>
                      <a:endParaRPr lang="en-ZA"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55444632"/>
                  </a:ext>
                </a:extLst>
              </a:tr>
              <a:tr h="238125">
                <a:tc>
                  <a:txBody>
                    <a:bodyPr/>
                    <a:lstStyle/>
                    <a:p>
                      <a:pPr>
                        <a:lnSpc>
                          <a:spcPct val="100000"/>
                        </a:lnSpc>
                        <a:spcAft>
                          <a:spcPts val="0"/>
                        </a:spcAft>
                      </a:pPr>
                      <a:r>
                        <a:rPr lang="en-ZA"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Electronic texts</a:t>
                      </a:r>
                      <a:endParaRPr lang="en-ZA"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e-text (from "electronic text"; sometimes written as </a:t>
                      </a:r>
                      <a:r>
                        <a:rPr lang="en-ZA" sz="1600" b="0" dirty="0" err="1">
                          <a:solidFill>
                            <a:schemeClr val="accent1"/>
                          </a:solidFill>
                          <a:effectLst/>
                          <a:latin typeface="Calibri" panose="020F0502020204030204" pitchFamily="34" charset="0"/>
                          <a:ea typeface="Calibri" panose="020F0502020204030204" pitchFamily="34" charset="0"/>
                          <a:cs typeface="Calibri" panose="020F0502020204030204" pitchFamily="34" charset="0"/>
                        </a:rPr>
                        <a:t>etext</a:t>
                      </a: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is a general term for any document that is read in digital form, and especially a document that is mainly text. </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 computer based book of art with minimal text, or a set of photographs or scans of pages, would not usually be called an "e-text".</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606001"/>
                  </a:ext>
                </a:extLst>
              </a:tr>
              <a:tr h="238125">
                <a:tc>
                  <a:txBody>
                    <a:bodyPr/>
                    <a:lstStyle/>
                    <a:p>
                      <a:pPr>
                        <a:lnSpc>
                          <a:spcPct val="150000"/>
                        </a:lnSpc>
                        <a:spcAft>
                          <a:spcPts val="0"/>
                        </a:spcAft>
                      </a:pPr>
                      <a:r>
                        <a:rPr lang="en-ZA" sz="16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Multi-media presentations</a:t>
                      </a:r>
                      <a:endParaRPr lang="en-ZA"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 multimedia presentation differs from a normal presentation in that it contains some form of animation or media. </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Typically a multimedia presentation contains at least one of the following elements: Video or movie clip. Animation. Sound (this could be a voice-over, background music or sound clips)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91046"/>
                  </a:ext>
                </a:extLst>
              </a:tr>
            </a:tbl>
          </a:graphicData>
        </a:graphic>
      </p:graphicFrame>
    </p:spTree>
    <p:extLst>
      <p:ext uri="{BB962C8B-B14F-4D97-AF65-F5344CB8AC3E}">
        <p14:creationId xmlns:p14="http://schemas.microsoft.com/office/powerpoint/2010/main" val="17481042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Writing with a </a:t>
            </a:r>
            <a:r>
              <a:rPr lang="en-ZA" dirty="0" smtClean="0"/>
              <a:t>Purpose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Inform or teach</a:t>
            </a:r>
          </a:p>
          <a:p>
            <a:pPr lvl="0" fontAlgn="base"/>
            <a:r>
              <a:rPr lang="en-ZA" dirty="0">
                <a:effectLst>
                  <a:outerShdw sx="0" sy="0">
                    <a:srgbClr val="000000"/>
                  </a:outerShdw>
                </a:effectLst>
              </a:rPr>
              <a:t>Entertain</a:t>
            </a:r>
          </a:p>
          <a:p>
            <a:pPr lvl="0" fontAlgn="base"/>
            <a:r>
              <a:rPr lang="en-ZA" dirty="0">
                <a:effectLst>
                  <a:outerShdw sx="0" sy="0">
                    <a:srgbClr val="000000"/>
                  </a:outerShdw>
                </a:effectLst>
              </a:rPr>
              <a:t>Persuade</a:t>
            </a:r>
          </a:p>
          <a:p>
            <a:pPr lvl="0" fontAlgn="base"/>
            <a:r>
              <a:rPr lang="en-ZA" dirty="0">
                <a:effectLst>
                  <a:outerShdw sx="0" sy="0">
                    <a:srgbClr val="000000"/>
                  </a:outerShdw>
                </a:effectLst>
              </a:rPr>
              <a:t>Convince</a:t>
            </a:r>
          </a:p>
          <a:p>
            <a:endParaRPr lang="en-GB" smtClean="0"/>
          </a:p>
          <a:p>
            <a:r>
              <a:rPr lang="en-ZA"/>
              <a:t>Put yourself in your readers’ shoes and ask the following questions:</a:t>
            </a:r>
          </a:p>
          <a:p>
            <a:pPr lvl="1" fontAlgn="base"/>
            <a:r>
              <a:rPr lang="en-ZA" dirty="0">
                <a:effectLst>
                  <a:outerShdw sx="0" sy="0">
                    <a:srgbClr val="000000"/>
                  </a:outerShdw>
                </a:effectLst>
              </a:rPr>
              <a:t>What is it that is important to them?</a:t>
            </a:r>
          </a:p>
          <a:p>
            <a:pPr lvl="1" fontAlgn="base"/>
            <a:r>
              <a:rPr lang="en-ZA" dirty="0">
                <a:effectLst>
                  <a:outerShdw sx="0" sy="0">
                    <a:srgbClr val="000000"/>
                  </a:outerShdw>
                </a:effectLst>
              </a:rPr>
              <a:t>How can you make sure that what you have to say becomes important to them?</a:t>
            </a:r>
          </a:p>
          <a:p>
            <a:endParaRPr lang="en-ZA" dirty="0"/>
          </a:p>
        </p:txBody>
      </p:sp>
    </p:spTree>
    <p:extLst>
      <p:ext uri="{BB962C8B-B14F-4D97-AF65-F5344CB8AC3E}">
        <p14:creationId xmlns:p14="http://schemas.microsoft.com/office/powerpoint/2010/main" val="8405007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7" name="Content Placeholder 6"/>
          <p:cNvSpPr>
            <a:spLocks noGrp="1"/>
          </p:cNvSpPr>
          <p:nvPr>
            <p:ph sz="quarter" idx="1"/>
          </p:nvPr>
        </p:nvSpPr>
        <p:spPr>
          <a:xfrm>
            <a:off x="1968500" y="2420887"/>
            <a:ext cx="6502400" cy="3212469"/>
          </a:xfrm>
        </p:spPr>
        <p:txBody>
          <a:bodyPr>
            <a:normAutofit/>
          </a:bodyPr>
          <a:lstStyle/>
          <a:p>
            <a:r>
              <a:rPr lang="en-ZA" dirty="0"/>
              <a:t>Purpose and audience are intertwined</a:t>
            </a:r>
            <a:r>
              <a:rPr lang="en-ZA" dirty="0" smtClean="0"/>
              <a:t>.</a:t>
            </a:r>
          </a:p>
          <a:p>
            <a:r>
              <a:rPr lang="en-ZA" dirty="0"/>
              <a:t>If you know why you are writing, but don't pay detailed attention to the needs of your audience, you lose.  </a:t>
            </a:r>
            <a:endParaRPr lang="en-ZA" dirty="0" smtClean="0"/>
          </a:p>
          <a:p>
            <a:r>
              <a:rPr lang="en-ZA" dirty="0" smtClean="0"/>
              <a:t>If</a:t>
            </a:r>
            <a:r>
              <a:rPr lang="en-ZA" dirty="0"/>
              <a:t>, however you have analysed your audience and don't really know what you are writing to them for, you still lose.</a:t>
            </a:r>
          </a:p>
        </p:txBody>
      </p:sp>
    </p:spTree>
    <p:extLst>
      <p:ext uri="{BB962C8B-B14F-4D97-AF65-F5344CB8AC3E}">
        <p14:creationId xmlns:p14="http://schemas.microsoft.com/office/powerpoint/2010/main" val="19812307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The Target Audience (Reader</a:t>
            </a:r>
            <a:r>
              <a:rPr lang="en-ZA" dirty="0" smtClean="0"/>
              <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127</a:t>
            </a:fld>
            <a:endParaRPr lang="en-US" dirty="0"/>
          </a:p>
        </p:txBody>
      </p:sp>
      <p:sp>
        <p:nvSpPr>
          <p:cNvPr id="7" name="Content Placeholder 6"/>
          <p:cNvSpPr>
            <a:spLocks noGrp="1"/>
          </p:cNvSpPr>
          <p:nvPr>
            <p:ph sz="quarter" idx="1"/>
          </p:nvPr>
        </p:nvSpPr>
        <p:spPr/>
        <p:txBody>
          <a:bodyPr/>
          <a:lstStyle/>
          <a:p>
            <a:r>
              <a:rPr lang="en-ZA" dirty="0"/>
              <a:t>N</a:t>
            </a:r>
            <a:r>
              <a:rPr lang="en-ZA" dirty="0" smtClean="0"/>
              <a:t>ever </a:t>
            </a:r>
            <a:r>
              <a:rPr lang="en-ZA" dirty="0"/>
              <a:t>assume that the reader will understand what you are saying</a:t>
            </a:r>
          </a:p>
          <a:p>
            <a:r>
              <a:rPr lang="en-ZA" dirty="0"/>
              <a:t>T</a:t>
            </a:r>
            <a:r>
              <a:rPr lang="en-ZA" dirty="0" smtClean="0"/>
              <a:t>here </a:t>
            </a:r>
            <a:r>
              <a:rPr lang="en-ZA" dirty="0"/>
              <a:t>are always at least two of audiences: real and </a:t>
            </a:r>
            <a:r>
              <a:rPr lang="en-ZA" dirty="0" smtClean="0"/>
              <a:t>intended</a:t>
            </a:r>
          </a:p>
          <a:p>
            <a:r>
              <a:rPr lang="en-ZA" dirty="0"/>
              <a:t>T</a:t>
            </a:r>
            <a:r>
              <a:rPr lang="en-ZA" dirty="0" smtClean="0"/>
              <a:t>he </a:t>
            </a:r>
            <a:r>
              <a:rPr lang="en-ZA" dirty="0"/>
              <a:t>real reader is your supervisor/manager</a:t>
            </a:r>
            <a:endParaRPr lang="en-ZA" dirty="0" smtClean="0"/>
          </a:p>
          <a:p>
            <a:r>
              <a:rPr lang="en-ZA" dirty="0" smtClean="0"/>
              <a:t>The </a:t>
            </a:r>
            <a:r>
              <a:rPr lang="en-ZA" dirty="0"/>
              <a:t>intended audience could be all department </a:t>
            </a:r>
            <a:r>
              <a:rPr lang="en-ZA" dirty="0" smtClean="0"/>
              <a:t>heads</a:t>
            </a:r>
          </a:p>
          <a:p>
            <a:endParaRPr lang="en-ZA" dirty="0"/>
          </a:p>
          <a:p>
            <a:endParaRPr lang="en-ZA" dirty="0"/>
          </a:p>
        </p:txBody>
      </p:sp>
    </p:spTree>
    <p:extLst>
      <p:ext uri="{BB962C8B-B14F-4D97-AF65-F5344CB8AC3E}">
        <p14:creationId xmlns:p14="http://schemas.microsoft.com/office/powerpoint/2010/main" val="19400286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7" name="Content Placeholder 6"/>
          <p:cNvSpPr>
            <a:spLocks noGrp="1"/>
          </p:cNvSpPr>
          <p:nvPr>
            <p:ph sz="quarter" idx="1"/>
          </p:nvPr>
        </p:nvSpPr>
        <p:spPr>
          <a:xfrm>
            <a:off x="1968500" y="2420888"/>
            <a:ext cx="6502400" cy="3343098"/>
          </a:xfrm>
        </p:spPr>
        <p:txBody>
          <a:bodyPr/>
          <a:lstStyle/>
          <a:p>
            <a:r>
              <a:rPr lang="en-ZA" dirty="0"/>
              <a:t>Your style should be appropriate for your intended </a:t>
            </a:r>
            <a:r>
              <a:rPr lang="en-ZA" dirty="0" smtClean="0"/>
              <a:t>reader</a:t>
            </a:r>
            <a:endParaRPr lang="en-ZA" dirty="0"/>
          </a:p>
          <a:p>
            <a:r>
              <a:rPr lang="en-GB" dirty="0" smtClean="0"/>
              <a:t>Writing can be </a:t>
            </a:r>
          </a:p>
          <a:p>
            <a:pPr lvl="1"/>
            <a:r>
              <a:rPr lang="en-GB" dirty="0" smtClean="0"/>
              <a:t>Formal/informal – business always formal</a:t>
            </a:r>
          </a:p>
          <a:p>
            <a:pPr lvl="1"/>
            <a:r>
              <a:rPr lang="en-GB" dirty="0" smtClean="0"/>
              <a:t>Concise / detailed</a:t>
            </a:r>
          </a:p>
          <a:p>
            <a:pPr lvl="1"/>
            <a:r>
              <a:rPr lang="en-GB" dirty="0" smtClean="0"/>
              <a:t>Technical</a:t>
            </a:r>
          </a:p>
          <a:p>
            <a:pPr lvl="1"/>
            <a:r>
              <a:rPr lang="en-GB" dirty="0" smtClean="0"/>
              <a:t>General / specific</a:t>
            </a:r>
            <a:endParaRPr lang="en-ZA" dirty="0"/>
          </a:p>
        </p:txBody>
      </p:sp>
    </p:spTree>
    <p:extLst>
      <p:ext uri="{BB962C8B-B14F-4D97-AF65-F5344CB8AC3E}">
        <p14:creationId xmlns:p14="http://schemas.microsoft.com/office/powerpoint/2010/main" val="383445678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Questions to determine your audience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459034806"/>
              </p:ext>
            </p:extLst>
          </p:nvPr>
        </p:nvGraphicFramePr>
        <p:xfrm>
          <a:off x="467543" y="1260655"/>
          <a:ext cx="8072299" cy="4343311"/>
        </p:xfrm>
        <a:graphic>
          <a:graphicData uri="http://schemas.openxmlformats.org/drawingml/2006/table">
            <a:tbl>
              <a:tblPr firstRow="1" firstCol="1" lastRow="1" lastCol="1" bandRow="1" bandCol="1">
                <a:tableStyleId>{5C22544A-7EE6-4342-B048-85BDC9FD1C3A}</a:tableStyleId>
              </a:tblPr>
              <a:tblGrid>
                <a:gridCol w="2727113">
                  <a:extLst>
                    <a:ext uri="{9D8B030D-6E8A-4147-A177-3AD203B41FA5}">
                      <a16:colId xmlns:a16="http://schemas.microsoft.com/office/drawing/2014/main" val="2171030825"/>
                    </a:ext>
                  </a:extLst>
                </a:gridCol>
                <a:gridCol w="5345186">
                  <a:extLst>
                    <a:ext uri="{9D8B030D-6E8A-4147-A177-3AD203B41FA5}">
                      <a16:colId xmlns:a16="http://schemas.microsoft.com/office/drawing/2014/main" val="490316876"/>
                    </a:ext>
                  </a:extLst>
                </a:gridCol>
              </a:tblGrid>
              <a:tr h="502831">
                <a:tc>
                  <a:txBody>
                    <a:bodyPr/>
                    <a:lstStyle/>
                    <a:p>
                      <a:pPr>
                        <a:lnSpc>
                          <a:spcPct val="100000"/>
                        </a:lnSpc>
                        <a:spcAft>
                          <a:spcPts val="0"/>
                        </a:spcAft>
                      </a:pPr>
                      <a:r>
                        <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What you should ask</a:t>
                      </a:r>
                      <a:endParaRPr lang="en-ZA"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nSpc>
                          <a:spcPct val="100000"/>
                        </a:lnSpc>
                        <a:spcAft>
                          <a:spcPts val="0"/>
                        </a:spcAft>
                      </a:pPr>
                      <a:r>
                        <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What you should do</a:t>
                      </a:r>
                      <a:endParaRPr lang="en-ZA"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55444632"/>
                  </a:ext>
                </a:extLst>
              </a:tr>
              <a:tr h="238125">
                <a:tc>
                  <a:txBody>
                    <a:bodyPr/>
                    <a:lstStyle/>
                    <a:p>
                      <a:pPr>
                        <a:lnSpc>
                          <a:spcPct val="100000"/>
                        </a:lnSpc>
                        <a:spcAft>
                          <a:spcPts val="0"/>
                        </a:spcAft>
                      </a:pPr>
                      <a:r>
                        <a:rPr lang="en-ZA" sz="1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Can they read and write?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If not, read for them.  If they can read, how well do they read?  Writing on a too high level will confuse the readers.  Writing below the level of your audience/reader is arrogant and may bore them.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606001"/>
                  </a:ext>
                </a:extLst>
              </a:tr>
              <a:tr h="238125">
                <a:tc>
                  <a:txBody>
                    <a:bodyPr/>
                    <a:lstStyle/>
                    <a:p>
                      <a:pPr>
                        <a:lnSpc>
                          <a:spcPct val="100000"/>
                        </a:lnSpc>
                        <a:spcAft>
                          <a:spcPts val="0"/>
                        </a:spcAft>
                      </a:pPr>
                      <a:r>
                        <a:rPr lang="en-ZA" sz="1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Will they understand the language?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If not, translate or find someone who can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91046"/>
                  </a:ext>
                </a:extLst>
              </a:tr>
              <a:tr h="238125">
                <a:tc>
                  <a:txBody>
                    <a:bodyPr/>
                    <a:lstStyle/>
                    <a:p>
                      <a:pPr>
                        <a:lnSpc>
                          <a:spcPct val="100000"/>
                        </a:lnSpc>
                        <a:spcAft>
                          <a:spcPts val="0"/>
                        </a:spcAft>
                      </a:pPr>
                      <a:r>
                        <a:rPr lang="en-ZA" sz="1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Do they have the same experience and background to grasp the concepts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If not, you need to give enough background and explanations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44848"/>
                  </a:ext>
                </a:extLst>
              </a:tr>
              <a:tr h="238125">
                <a:tc>
                  <a:txBody>
                    <a:bodyPr/>
                    <a:lstStyle/>
                    <a:p>
                      <a:pPr>
                        <a:lnSpc>
                          <a:spcPct val="100000"/>
                        </a:lnSpc>
                        <a:spcAft>
                          <a:spcPts val="0"/>
                        </a:spcAft>
                      </a:pPr>
                      <a:r>
                        <a:rPr lang="en-ZA" sz="1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Could there be perceptual barriers such as age, education, cultural differences and interest?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Rephrase your writing or decide whether to go ahead with the communication.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879025"/>
                  </a:ext>
                </a:extLst>
              </a:tr>
            </a:tbl>
          </a:graphicData>
        </a:graphic>
      </p:graphicFrame>
    </p:spTree>
    <p:extLst>
      <p:ext uri="{BB962C8B-B14F-4D97-AF65-F5344CB8AC3E}">
        <p14:creationId xmlns:p14="http://schemas.microsoft.com/office/powerpoint/2010/main" val="4203188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686358266"/>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The Context</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7" name="Content Placeholder 6"/>
          <p:cNvSpPr>
            <a:spLocks noGrp="1"/>
          </p:cNvSpPr>
          <p:nvPr>
            <p:ph sz="quarter" idx="1"/>
          </p:nvPr>
        </p:nvSpPr>
        <p:spPr/>
        <p:txBody>
          <a:bodyPr/>
          <a:lstStyle/>
          <a:p>
            <a:r>
              <a:rPr lang="en-ZA" dirty="0"/>
              <a:t>The context refers to the set of circumstances that surround a situation or event</a:t>
            </a:r>
            <a:r>
              <a:rPr lang="en-ZA" dirty="0" smtClean="0"/>
              <a:t>.</a:t>
            </a:r>
          </a:p>
          <a:p>
            <a:r>
              <a:rPr lang="en-ZA" dirty="0"/>
              <a:t>It is the setting in which the communication takes </a:t>
            </a:r>
            <a:r>
              <a:rPr lang="en-ZA" dirty="0" smtClean="0"/>
              <a:t>place</a:t>
            </a:r>
          </a:p>
          <a:p>
            <a:r>
              <a:rPr lang="en-ZA" dirty="0" smtClean="0"/>
              <a:t>It plays </a:t>
            </a:r>
            <a:r>
              <a:rPr lang="en-ZA" dirty="0"/>
              <a:t>an important role in how the message is encoded and decoded</a:t>
            </a:r>
          </a:p>
        </p:txBody>
      </p:sp>
    </p:spTree>
    <p:extLst>
      <p:ext uri="{BB962C8B-B14F-4D97-AF65-F5344CB8AC3E}">
        <p14:creationId xmlns:p14="http://schemas.microsoft.com/office/powerpoint/2010/main" val="33532800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Register</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131</a:t>
            </a:fld>
            <a:endParaRPr lang="en-US" dirty="0"/>
          </a:p>
        </p:txBody>
      </p:sp>
      <p:sp>
        <p:nvSpPr>
          <p:cNvPr id="5" name="Content Placeholder 4"/>
          <p:cNvSpPr>
            <a:spLocks noGrp="1"/>
          </p:cNvSpPr>
          <p:nvPr>
            <p:ph sz="quarter" idx="1"/>
          </p:nvPr>
        </p:nvSpPr>
        <p:spPr/>
        <p:txBody>
          <a:bodyPr/>
          <a:lstStyle/>
          <a:p>
            <a:r>
              <a:rPr lang="en-ZA" dirty="0"/>
              <a:t>Register is the level of formality used when speaking and writing</a:t>
            </a:r>
            <a:r>
              <a:rPr lang="en-ZA" dirty="0" smtClean="0"/>
              <a:t>.</a:t>
            </a:r>
          </a:p>
          <a:p>
            <a:r>
              <a:rPr lang="en-ZA" dirty="0" smtClean="0"/>
              <a:t>It includes </a:t>
            </a:r>
            <a:r>
              <a:rPr lang="en-ZA" dirty="0"/>
              <a:t>the difficulty of the words that are used in writing</a:t>
            </a:r>
          </a:p>
        </p:txBody>
      </p:sp>
    </p:spTree>
    <p:extLst>
      <p:ext uri="{BB962C8B-B14F-4D97-AF65-F5344CB8AC3E}">
        <p14:creationId xmlns:p14="http://schemas.microsoft.com/office/powerpoint/2010/main" val="23866751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mtClean="0"/>
              <a:t>Register Tips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132</a:t>
            </a:fld>
            <a:endParaRPr lang="en-US" dirty="0"/>
          </a:p>
        </p:txBody>
      </p:sp>
      <p:sp>
        <p:nvSpPr>
          <p:cNvPr id="9" name="Content Placeholder 8"/>
          <p:cNvSpPr>
            <a:spLocks noGrp="1"/>
          </p:cNvSpPr>
          <p:nvPr>
            <p:ph sz="quarter" idx="1"/>
          </p:nvPr>
        </p:nvSpPr>
        <p:spPr/>
        <p:txBody>
          <a:bodyPr/>
          <a:lstStyle/>
          <a:p>
            <a:r>
              <a:rPr lang="en-ZA" dirty="0"/>
              <a:t>N</a:t>
            </a:r>
            <a:r>
              <a:rPr lang="en-ZA" dirty="0" smtClean="0"/>
              <a:t>ever </a:t>
            </a:r>
            <a:r>
              <a:rPr lang="en-ZA" dirty="0"/>
              <a:t>to ‘talk down’ to someone that is not as sophisticated </a:t>
            </a:r>
          </a:p>
          <a:p>
            <a:r>
              <a:rPr lang="en-ZA" dirty="0"/>
              <a:t>Always use language that is grammatically correct </a:t>
            </a:r>
          </a:p>
          <a:p>
            <a:r>
              <a:rPr lang="en-ZA" dirty="0" smtClean="0"/>
              <a:t>Portray </a:t>
            </a:r>
            <a:r>
              <a:rPr lang="en-ZA" dirty="0"/>
              <a:t>a professional image to fit the business </a:t>
            </a:r>
            <a:endParaRPr lang="en-ZA" dirty="0" smtClean="0"/>
          </a:p>
          <a:p>
            <a:r>
              <a:rPr lang="en-ZA" dirty="0" smtClean="0"/>
              <a:t>Don’t use </a:t>
            </a:r>
          </a:p>
          <a:p>
            <a:pPr lvl="1"/>
            <a:r>
              <a:rPr lang="en-ZA" dirty="0" smtClean="0"/>
              <a:t>Non-standard </a:t>
            </a:r>
            <a:r>
              <a:rPr lang="en-ZA" dirty="0"/>
              <a:t>English, </a:t>
            </a:r>
            <a:endParaRPr lang="en-ZA" dirty="0" smtClean="0"/>
          </a:p>
          <a:p>
            <a:pPr lvl="1"/>
            <a:r>
              <a:rPr lang="en-ZA" dirty="0" smtClean="0"/>
              <a:t>colloquial </a:t>
            </a:r>
            <a:r>
              <a:rPr lang="en-ZA" dirty="0"/>
              <a:t>language (everyday chit-chat or street talk) </a:t>
            </a:r>
            <a:r>
              <a:rPr lang="en-ZA" dirty="0" smtClean="0"/>
              <a:t>and</a:t>
            </a:r>
          </a:p>
          <a:p>
            <a:pPr lvl="1"/>
            <a:r>
              <a:rPr lang="en-ZA" dirty="0" smtClean="0"/>
              <a:t>frequent </a:t>
            </a:r>
            <a:r>
              <a:rPr lang="en-ZA" dirty="0"/>
              <a:t>use of contractions (e.g. won’t, we’ll, I’ll)</a:t>
            </a:r>
          </a:p>
          <a:p>
            <a:endParaRPr lang="en-ZA" dirty="0"/>
          </a:p>
        </p:txBody>
      </p:sp>
    </p:spTree>
    <p:extLst>
      <p:ext uri="{BB962C8B-B14F-4D97-AF65-F5344CB8AC3E}">
        <p14:creationId xmlns:p14="http://schemas.microsoft.com/office/powerpoint/2010/main" val="20560221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Examples of different register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508981824"/>
              </p:ext>
            </p:extLst>
          </p:nvPr>
        </p:nvGraphicFramePr>
        <p:xfrm>
          <a:off x="467545" y="1281928"/>
          <a:ext cx="8023312" cy="3901988"/>
        </p:xfrm>
        <a:graphic>
          <a:graphicData uri="http://schemas.openxmlformats.org/drawingml/2006/table">
            <a:tbl>
              <a:tblPr firstRow="1" firstCol="1" lastRow="1" lastCol="1" bandRow="1" bandCol="1">
                <a:tableStyleId>{5C22544A-7EE6-4342-B048-85BDC9FD1C3A}</a:tableStyleId>
              </a:tblPr>
              <a:tblGrid>
                <a:gridCol w="2005828">
                  <a:extLst>
                    <a:ext uri="{9D8B030D-6E8A-4147-A177-3AD203B41FA5}">
                      <a16:colId xmlns:a16="http://schemas.microsoft.com/office/drawing/2014/main" val="2171030825"/>
                    </a:ext>
                  </a:extLst>
                </a:gridCol>
                <a:gridCol w="2005828">
                  <a:extLst>
                    <a:ext uri="{9D8B030D-6E8A-4147-A177-3AD203B41FA5}">
                      <a16:colId xmlns:a16="http://schemas.microsoft.com/office/drawing/2014/main" val="490316876"/>
                    </a:ext>
                  </a:extLst>
                </a:gridCol>
                <a:gridCol w="2005828">
                  <a:extLst>
                    <a:ext uri="{9D8B030D-6E8A-4147-A177-3AD203B41FA5}">
                      <a16:colId xmlns:a16="http://schemas.microsoft.com/office/drawing/2014/main" val="1968703385"/>
                    </a:ext>
                  </a:extLst>
                </a:gridCol>
                <a:gridCol w="2005828">
                  <a:extLst>
                    <a:ext uri="{9D8B030D-6E8A-4147-A177-3AD203B41FA5}">
                      <a16:colId xmlns:a16="http://schemas.microsoft.com/office/drawing/2014/main" val="492260968"/>
                    </a:ext>
                  </a:extLst>
                </a:gridCol>
              </a:tblGrid>
              <a:tr h="197485">
                <a:tc gridSpan="2">
                  <a:txBody>
                    <a:bodyPr/>
                    <a:lstStyle/>
                    <a:p>
                      <a:pPr algn="ctr">
                        <a:lnSpc>
                          <a:spcPct val="150000"/>
                        </a:lnSpc>
                        <a:spcAft>
                          <a:spcPts val="0"/>
                        </a:spcAft>
                      </a:pPr>
                      <a:r>
                        <a:rPr lang="en-GB" sz="2000" b="1">
                          <a:effectLst/>
                          <a:latin typeface="Calibri" panose="020F0502020204030204" pitchFamily="34" charset="0"/>
                          <a:ea typeface="Times New Roman" panose="02020603050405020304" pitchFamily="18" charset="0"/>
                          <a:cs typeface="Times New Roman" panose="02020603050405020304" pitchFamily="18" charset="0"/>
                        </a:rPr>
                        <a:t>Formal Writing or Speaking</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algn="ctr">
                        <a:lnSpc>
                          <a:spcPct val="150000"/>
                        </a:lnSpc>
                        <a:spcAft>
                          <a:spcPts val="0"/>
                        </a:spcAf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Informal Situations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55444632"/>
                  </a:ext>
                </a:extLst>
              </a:tr>
              <a:tr h="1085715">
                <a:tc>
                  <a:txBody>
                    <a:bodyPr/>
                    <a:lstStyle/>
                    <a:p>
                      <a:pPr algn="l">
                        <a:lnSpc>
                          <a:spcPct val="100000"/>
                        </a:lnSpc>
                        <a:spcBef>
                          <a:spcPts val="1200"/>
                        </a:spcBef>
                        <a:spcAft>
                          <a:spcPts val="1200"/>
                        </a:spcAft>
                      </a:pPr>
                      <a:r>
                        <a:rPr lang="en-GB" sz="2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Uncommon words</a:t>
                      </a:r>
                      <a:endPar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Faux pas </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200"/>
                        </a:spcBef>
                        <a:spcAft>
                          <a:spcPts val="1200"/>
                        </a:spcAft>
                      </a:pPr>
                      <a:r>
                        <a:rPr lang="en-GB" sz="2000" b="0" dirty="0" err="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Deo</a:t>
                      </a: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Volente </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Standard English</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Mistake</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200"/>
                        </a:spcBef>
                        <a:spcAft>
                          <a:spcPts val="1200"/>
                        </a:spcAft>
                      </a:pPr>
                      <a:r>
                        <a:rPr lang="en-GB" sz="20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God willing</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606001"/>
                  </a:ext>
                </a:extLst>
              </a:tr>
              <a:tr h="742815">
                <a:tc>
                  <a:txBody>
                    <a:bodyPr/>
                    <a:lstStyle/>
                    <a:p>
                      <a:pPr algn="l">
                        <a:lnSpc>
                          <a:spcPct val="100000"/>
                        </a:lnSpc>
                        <a:spcBef>
                          <a:spcPts val="1200"/>
                        </a:spcBef>
                        <a:spcAft>
                          <a:spcPts val="1200"/>
                        </a:spcAft>
                      </a:pPr>
                      <a:r>
                        <a:rPr lang="en-GB" sz="2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Passive voice</a:t>
                      </a:r>
                      <a:endPar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Your efforts are appreciated.</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Active voice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We appreciate your efforts.</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91046"/>
                  </a:ext>
                </a:extLst>
              </a:tr>
              <a:tr h="802686">
                <a:tc>
                  <a:txBody>
                    <a:bodyPr/>
                    <a:lstStyle/>
                    <a:p>
                      <a:pPr algn="l">
                        <a:lnSpc>
                          <a:spcPct val="100000"/>
                        </a:lnSpc>
                        <a:spcBef>
                          <a:spcPts val="1200"/>
                        </a:spcBef>
                        <a:spcAft>
                          <a:spcPts val="1200"/>
                        </a:spcAft>
                      </a:pPr>
                      <a:r>
                        <a:rPr lang="en-GB" sz="2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Jargon</a:t>
                      </a:r>
                      <a:endPar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Subpoena </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Everyday words, avoid jargon</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Summons to appear in court</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44848"/>
                  </a:ext>
                </a:extLst>
              </a:tr>
              <a:tr h="813572">
                <a:tc>
                  <a:txBody>
                    <a:bodyPr/>
                    <a:lstStyle/>
                    <a:p>
                      <a:pPr algn="l">
                        <a:lnSpc>
                          <a:spcPct val="100000"/>
                        </a:lnSpc>
                        <a:spcBef>
                          <a:spcPts val="1200"/>
                        </a:spcBef>
                        <a:spcAft>
                          <a:spcPts val="1200"/>
                        </a:spcAft>
                      </a:pPr>
                      <a:r>
                        <a:rPr lang="en-GB" sz="20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Full words</a:t>
                      </a:r>
                      <a:endPar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They will arrive</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Contractions</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1200"/>
                        </a:spcBef>
                        <a:spcAft>
                          <a:spcPts val="1200"/>
                        </a:spcAft>
                      </a:pPr>
                      <a:r>
                        <a:rPr lang="en-GB" sz="20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They’ll arrive</a:t>
                      </a:r>
                      <a:endParaRPr lang="en-ZA" sz="20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853998"/>
                  </a:ext>
                </a:extLst>
              </a:tr>
            </a:tbl>
          </a:graphicData>
        </a:graphic>
      </p:graphicFrame>
    </p:spTree>
    <p:extLst>
      <p:ext uri="{BB962C8B-B14F-4D97-AF65-F5344CB8AC3E}">
        <p14:creationId xmlns:p14="http://schemas.microsoft.com/office/powerpoint/2010/main" val="42633463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N</a:t>
            </a:r>
            <a:r>
              <a:rPr lang="en-ZA" dirty="0" smtClean="0"/>
              <a:t>arrator </a:t>
            </a:r>
            <a:r>
              <a:rPr lang="en-ZA" dirty="0"/>
              <a:t>/ narrative voice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7" name="Content Placeholder 6"/>
          <p:cNvSpPr>
            <a:spLocks noGrp="1"/>
          </p:cNvSpPr>
          <p:nvPr>
            <p:ph sz="quarter" idx="1"/>
          </p:nvPr>
        </p:nvSpPr>
        <p:spPr>
          <a:xfrm>
            <a:off x="1968500" y="2420887"/>
            <a:ext cx="6502400" cy="2983869"/>
          </a:xfrm>
        </p:spPr>
        <p:txBody>
          <a:bodyPr>
            <a:normAutofit/>
          </a:bodyPr>
          <a:lstStyle/>
          <a:p>
            <a:r>
              <a:rPr lang="en-ZA" dirty="0"/>
              <a:t>T</a:t>
            </a:r>
            <a:r>
              <a:rPr lang="en-ZA" dirty="0" smtClean="0"/>
              <a:t>he </a:t>
            </a:r>
            <a:r>
              <a:rPr lang="en-ZA" dirty="0"/>
              <a:t>voice of the person talking in the text. </a:t>
            </a:r>
            <a:endParaRPr lang="en-ZA" dirty="0" smtClean="0"/>
          </a:p>
          <a:p>
            <a:r>
              <a:rPr lang="en-ZA" dirty="0" smtClean="0"/>
              <a:t>We </a:t>
            </a:r>
            <a:r>
              <a:rPr lang="en-ZA" dirty="0"/>
              <a:t>differentiate between a first person narrator (I-narrator) and a third person narrator. </a:t>
            </a:r>
          </a:p>
          <a:p>
            <a:r>
              <a:rPr lang="en-ZA" dirty="0"/>
              <a:t> </a:t>
            </a:r>
            <a:r>
              <a:rPr lang="en-ZA" dirty="0" smtClean="0"/>
              <a:t>In </a:t>
            </a:r>
            <a:r>
              <a:rPr lang="en-ZA" dirty="0"/>
              <a:t>business letters we make use of the I-narrator. </a:t>
            </a:r>
            <a:endParaRPr lang="en-ZA" dirty="0" smtClean="0"/>
          </a:p>
          <a:p>
            <a:r>
              <a:rPr lang="en-ZA" dirty="0" smtClean="0"/>
              <a:t>In </a:t>
            </a:r>
            <a:r>
              <a:rPr lang="en-ZA" dirty="0"/>
              <a:t>very formal reports, we will use the third person narrator. </a:t>
            </a:r>
          </a:p>
          <a:p>
            <a:endParaRPr lang="en-ZA" dirty="0"/>
          </a:p>
        </p:txBody>
      </p:sp>
    </p:spTree>
    <p:extLst>
      <p:ext uri="{BB962C8B-B14F-4D97-AF65-F5344CB8AC3E}">
        <p14:creationId xmlns:p14="http://schemas.microsoft.com/office/powerpoint/2010/main" val="91735322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135</a:t>
            </a:fld>
            <a:endParaRPr lang="en-US" dirty="0"/>
          </a:p>
        </p:txBody>
      </p:sp>
      <p:sp>
        <p:nvSpPr>
          <p:cNvPr id="5" name="Content Placeholder 4"/>
          <p:cNvSpPr>
            <a:spLocks noGrp="1"/>
          </p:cNvSpPr>
          <p:nvPr>
            <p:ph sz="quarter" idx="1"/>
          </p:nvPr>
        </p:nvSpPr>
        <p:spPr/>
        <p:txBody>
          <a:bodyPr/>
          <a:lstStyle/>
          <a:p>
            <a:pPr fontAlgn="base" hangingPunct="0"/>
            <a:r>
              <a:rPr lang="en-ZA" b="1" dirty="0"/>
              <a:t>Active</a:t>
            </a:r>
            <a:r>
              <a:rPr lang="en-ZA" dirty="0"/>
              <a:t>: The form of the verb where subject is the person or thing that performs the  action</a:t>
            </a:r>
          </a:p>
          <a:p>
            <a:r>
              <a:rPr lang="en-ZA" b="1" dirty="0"/>
              <a:t>Passive</a:t>
            </a:r>
            <a:r>
              <a:rPr lang="en-ZA" dirty="0"/>
              <a:t>: The form of the verb where the subject is affected by the action</a:t>
            </a:r>
          </a:p>
        </p:txBody>
      </p:sp>
    </p:spTree>
    <p:extLst>
      <p:ext uri="{BB962C8B-B14F-4D97-AF65-F5344CB8AC3E}">
        <p14:creationId xmlns:p14="http://schemas.microsoft.com/office/powerpoint/2010/main" val="385010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Active Voice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5" name="Content Placeholder 4"/>
          <p:cNvSpPr>
            <a:spLocks noGrp="1"/>
          </p:cNvSpPr>
          <p:nvPr>
            <p:ph sz="quarter" idx="1"/>
          </p:nvPr>
        </p:nvSpPr>
        <p:spPr/>
        <p:txBody>
          <a:bodyPr/>
          <a:lstStyle/>
          <a:p>
            <a:r>
              <a:rPr lang="en-ZA" dirty="0"/>
              <a:t>T</a:t>
            </a:r>
            <a:r>
              <a:rPr lang="en-ZA" dirty="0" smtClean="0"/>
              <a:t>he </a:t>
            </a:r>
            <a:r>
              <a:rPr lang="en-ZA" dirty="0"/>
              <a:t>subject performs the action expressed in the verb (the subject does what the verb describes).</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21499" y="2357197"/>
            <a:ext cx="6144715" cy="3736099"/>
          </a:xfrm>
          <a:prstGeom prst="rect">
            <a:avLst/>
          </a:prstGeom>
          <a:noFill/>
        </p:spPr>
      </p:pic>
    </p:spTree>
    <p:extLst>
      <p:ext uri="{BB962C8B-B14F-4D97-AF65-F5344CB8AC3E}">
        <p14:creationId xmlns:p14="http://schemas.microsoft.com/office/powerpoint/2010/main" val="191242823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Passive Voice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137</a:t>
            </a:fld>
            <a:endParaRPr lang="en-US" dirty="0"/>
          </a:p>
        </p:txBody>
      </p:sp>
      <p:sp>
        <p:nvSpPr>
          <p:cNvPr id="7" name="Content Placeholder 6"/>
          <p:cNvSpPr>
            <a:spLocks noGrp="1"/>
          </p:cNvSpPr>
          <p:nvPr>
            <p:ph sz="quarter" idx="1"/>
          </p:nvPr>
        </p:nvSpPr>
        <p:spPr/>
        <p:txBody>
          <a:bodyPr/>
          <a:lstStyle/>
          <a:p>
            <a:r>
              <a:rPr lang="en-ZA" dirty="0"/>
              <a:t>U</a:t>
            </a:r>
            <a:r>
              <a:rPr lang="en-ZA" dirty="0" smtClean="0"/>
              <a:t>sually </a:t>
            </a:r>
            <a:r>
              <a:rPr lang="en-ZA" dirty="0"/>
              <a:t>used for scientific </a:t>
            </a:r>
            <a:r>
              <a:rPr lang="en-ZA" dirty="0" smtClean="0"/>
              <a:t>writing</a:t>
            </a:r>
          </a:p>
          <a:p>
            <a:r>
              <a:rPr lang="en-ZA" dirty="0" smtClean="0"/>
              <a:t>The </a:t>
            </a:r>
            <a:r>
              <a:rPr lang="en-ZA" dirty="0"/>
              <a:t>subject receives the action expressed in the verb; the subject is acted upon.</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35561" y="2747054"/>
            <a:ext cx="6849110" cy="3634274"/>
          </a:xfrm>
          <a:prstGeom prst="rect">
            <a:avLst/>
          </a:prstGeom>
          <a:noFill/>
        </p:spPr>
      </p:pic>
    </p:spTree>
    <p:extLst>
      <p:ext uri="{BB962C8B-B14F-4D97-AF65-F5344CB8AC3E}">
        <p14:creationId xmlns:p14="http://schemas.microsoft.com/office/powerpoint/2010/main" val="17452204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Persona in Narratives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7" name="Content Placeholder 6"/>
          <p:cNvSpPr>
            <a:spLocks noGrp="1"/>
          </p:cNvSpPr>
          <p:nvPr>
            <p:ph sz="quarter" idx="1"/>
          </p:nvPr>
        </p:nvSpPr>
        <p:spPr/>
        <p:txBody>
          <a:bodyPr/>
          <a:lstStyle/>
          <a:p>
            <a:r>
              <a:rPr lang="en-GB" smtClean="0"/>
              <a:t>A role or a character adopted by the author</a:t>
            </a:r>
          </a:p>
          <a:p>
            <a:r>
              <a:rPr lang="en-ZA"/>
              <a:t>U</a:t>
            </a:r>
            <a:r>
              <a:rPr lang="en-ZA" smtClean="0"/>
              <a:t>sually </a:t>
            </a:r>
            <a:r>
              <a:rPr lang="en-ZA"/>
              <a:t>only used in story-telling, novels, etc</a:t>
            </a:r>
          </a:p>
        </p:txBody>
      </p:sp>
    </p:spTree>
    <p:extLst>
      <p:ext uri="{BB962C8B-B14F-4D97-AF65-F5344CB8AC3E}">
        <p14:creationId xmlns:p14="http://schemas.microsoft.com/office/powerpoint/2010/main" val="16425547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First Person</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139</a:t>
            </a:fld>
            <a:endParaRPr lang="en-US" dirty="0"/>
          </a:p>
        </p:txBody>
      </p:sp>
      <p:sp>
        <p:nvSpPr>
          <p:cNvPr id="7" name="Content Placeholder 6"/>
          <p:cNvSpPr>
            <a:spLocks noGrp="1"/>
          </p:cNvSpPr>
          <p:nvPr>
            <p:ph sz="quarter" idx="1"/>
          </p:nvPr>
        </p:nvSpPr>
        <p:spPr>
          <a:xfrm>
            <a:off x="467544" y="1413296"/>
            <a:ext cx="8219256" cy="1068647"/>
          </a:xfrm>
        </p:spPr>
        <p:txBody>
          <a:bodyPr/>
          <a:lstStyle/>
          <a:p>
            <a:r>
              <a:rPr lang="en-ZA" dirty="0"/>
              <a:t>First person writing is usually used in personal essays, and in business texts it is used in memo writing</a:t>
            </a:r>
          </a:p>
        </p:txBody>
      </p:sp>
      <p:graphicFrame>
        <p:nvGraphicFramePr>
          <p:cNvPr id="8" name="Table 7"/>
          <p:cNvGraphicFramePr>
            <a:graphicFrameLocks noGrp="1"/>
          </p:cNvGraphicFramePr>
          <p:nvPr>
            <p:extLst>
              <p:ext uri="{D42A27DB-BD31-4B8C-83A1-F6EECF244321}">
                <p14:modId xmlns:p14="http://schemas.microsoft.com/office/powerpoint/2010/main" val="356384209"/>
              </p:ext>
            </p:extLst>
          </p:nvPr>
        </p:nvGraphicFramePr>
        <p:xfrm>
          <a:off x="1257301" y="2792187"/>
          <a:ext cx="6629400" cy="2139042"/>
        </p:xfrm>
        <a:graphic>
          <a:graphicData uri="http://schemas.openxmlformats.org/drawingml/2006/table">
            <a:tbl>
              <a:tblPr firstRow="1" firstCol="1" bandRow="1">
                <a:tableStyleId>{5C22544A-7EE6-4342-B048-85BDC9FD1C3A}</a:tableStyleId>
              </a:tblPr>
              <a:tblGrid>
                <a:gridCol w="1657167">
                  <a:extLst>
                    <a:ext uri="{9D8B030D-6E8A-4147-A177-3AD203B41FA5}">
                      <a16:colId xmlns:a16="http://schemas.microsoft.com/office/drawing/2014/main" val="3731862942"/>
                    </a:ext>
                  </a:extLst>
                </a:gridCol>
                <a:gridCol w="1657167">
                  <a:extLst>
                    <a:ext uri="{9D8B030D-6E8A-4147-A177-3AD203B41FA5}">
                      <a16:colId xmlns:a16="http://schemas.microsoft.com/office/drawing/2014/main" val="4054704700"/>
                    </a:ext>
                  </a:extLst>
                </a:gridCol>
                <a:gridCol w="1657167">
                  <a:extLst>
                    <a:ext uri="{9D8B030D-6E8A-4147-A177-3AD203B41FA5}">
                      <a16:colId xmlns:a16="http://schemas.microsoft.com/office/drawing/2014/main" val="3082668652"/>
                    </a:ext>
                  </a:extLst>
                </a:gridCol>
                <a:gridCol w="1657899">
                  <a:extLst>
                    <a:ext uri="{9D8B030D-6E8A-4147-A177-3AD203B41FA5}">
                      <a16:colId xmlns:a16="http://schemas.microsoft.com/office/drawing/2014/main" val="3847276062"/>
                    </a:ext>
                  </a:extLst>
                </a:gridCol>
              </a:tblGrid>
              <a:tr h="713014">
                <a:tc>
                  <a:txBody>
                    <a:bodyPr/>
                    <a:lstStyle/>
                    <a:p>
                      <a:pPr algn="just">
                        <a:lnSpc>
                          <a:spcPct val="100000"/>
                        </a:lnSpc>
                        <a:spcAft>
                          <a:spcPts val="0"/>
                        </a:spcAft>
                      </a:pPr>
                      <a:r>
                        <a:rPr lang="en-US" sz="2000">
                          <a:solidFill>
                            <a:schemeClr val="accent1"/>
                          </a:solidFill>
                          <a:effectLst/>
                        </a:rPr>
                        <a:t>First Person</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0000"/>
                        </a:lnSpc>
                        <a:spcAft>
                          <a:spcPts val="0"/>
                        </a:spcAft>
                      </a:pPr>
                      <a:r>
                        <a:rPr lang="en-US" sz="2000">
                          <a:solidFill>
                            <a:schemeClr val="accent1"/>
                          </a:solidFill>
                          <a:effectLst/>
                        </a:rPr>
                        <a:t>Subjective Case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0000"/>
                        </a:lnSpc>
                        <a:spcAft>
                          <a:spcPts val="0"/>
                        </a:spcAft>
                      </a:pPr>
                      <a:r>
                        <a:rPr lang="en-US" sz="2000">
                          <a:solidFill>
                            <a:schemeClr val="accent1"/>
                          </a:solidFill>
                          <a:effectLst/>
                        </a:rPr>
                        <a:t>Objective Case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0000"/>
                        </a:lnSpc>
                        <a:spcAft>
                          <a:spcPts val="0"/>
                        </a:spcAft>
                      </a:pPr>
                      <a:r>
                        <a:rPr lang="en-US" sz="2000">
                          <a:solidFill>
                            <a:schemeClr val="accent1"/>
                          </a:solidFill>
                          <a:effectLst/>
                        </a:rPr>
                        <a:t>Possessive Case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2553126"/>
                  </a:ext>
                </a:extLst>
              </a:tr>
              <a:tr h="713014">
                <a:tc>
                  <a:txBody>
                    <a:bodyPr/>
                    <a:lstStyle/>
                    <a:p>
                      <a:pPr algn="just">
                        <a:lnSpc>
                          <a:spcPct val="150000"/>
                        </a:lnSpc>
                        <a:spcAft>
                          <a:spcPts val="0"/>
                        </a:spcAft>
                      </a:pPr>
                      <a:r>
                        <a:rPr lang="en-US" sz="2000">
                          <a:solidFill>
                            <a:schemeClr val="accent1"/>
                          </a:solidFill>
                          <a:effectLst/>
                        </a:rPr>
                        <a:t>Singular</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I</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me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My/mine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11804"/>
                  </a:ext>
                </a:extLst>
              </a:tr>
              <a:tr h="713014">
                <a:tc>
                  <a:txBody>
                    <a:bodyPr/>
                    <a:lstStyle/>
                    <a:p>
                      <a:pPr algn="just">
                        <a:lnSpc>
                          <a:spcPct val="150000"/>
                        </a:lnSpc>
                        <a:spcAft>
                          <a:spcPts val="0"/>
                        </a:spcAft>
                      </a:pPr>
                      <a:r>
                        <a:rPr lang="en-US" sz="2000">
                          <a:solidFill>
                            <a:schemeClr val="accent1"/>
                          </a:solidFill>
                          <a:effectLst/>
                        </a:rPr>
                        <a:t>Plural</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we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us</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Our/ours</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8316522"/>
                  </a:ext>
                </a:extLst>
              </a:tr>
            </a:tbl>
          </a:graphicData>
        </a:graphic>
      </p:graphicFrame>
    </p:spTree>
    <p:extLst>
      <p:ext uri="{BB962C8B-B14F-4D97-AF65-F5344CB8AC3E}">
        <p14:creationId xmlns:p14="http://schemas.microsoft.com/office/powerpoint/2010/main" val="69347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Third Person</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a:xfrm>
            <a:off x="467544" y="1413296"/>
            <a:ext cx="8219256" cy="1182947"/>
          </a:xfrm>
        </p:spPr>
        <p:txBody>
          <a:bodyPr/>
          <a:lstStyle/>
          <a:p>
            <a:r>
              <a:rPr lang="en-ZA" dirty="0"/>
              <a:t>T</a:t>
            </a:r>
            <a:r>
              <a:rPr lang="en-ZA" dirty="0" smtClean="0"/>
              <a:t>he </a:t>
            </a:r>
            <a:r>
              <a:rPr lang="en-ZA" dirty="0"/>
              <a:t>most common point of view used in business </a:t>
            </a:r>
            <a:r>
              <a:rPr lang="en-ZA" dirty="0" smtClean="0"/>
              <a:t>writing</a:t>
            </a:r>
          </a:p>
          <a:p>
            <a:r>
              <a:rPr lang="en-ZA" dirty="0"/>
              <a:t>U</a:t>
            </a:r>
            <a:r>
              <a:rPr lang="en-ZA" dirty="0" smtClean="0"/>
              <a:t>sually </a:t>
            </a:r>
            <a:r>
              <a:rPr lang="en-ZA" dirty="0"/>
              <a:t>used in minutes and in report writing</a:t>
            </a:r>
          </a:p>
        </p:txBody>
      </p:sp>
      <p:graphicFrame>
        <p:nvGraphicFramePr>
          <p:cNvPr id="6" name="Table 5"/>
          <p:cNvGraphicFramePr>
            <a:graphicFrameLocks noGrp="1"/>
          </p:cNvGraphicFramePr>
          <p:nvPr>
            <p:extLst>
              <p:ext uri="{D42A27DB-BD31-4B8C-83A1-F6EECF244321}">
                <p14:modId xmlns:p14="http://schemas.microsoft.com/office/powerpoint/2010/main" val="4174126024"/>
              </p:ext>
            </p:extLst>
          </p:nvPr>
        </p:nvGraphicFramePr>
        <p:xfrm>
          <a:off x="767444" y="2383969"/>
          <a:ext cx="7674427" cy="3069772"/>
        </p:xfrm>
        <a:graphic>
          <a:graphicData uri="http://schemas.openxmlformats.org/drawingml/2006/table">
            <a:tbl>
              <a:tblPr firstRow="1" firstCol="1" bandRow="1">
                <a:tableStyleId>{5C22544A-7EE6-4342-B048-85BDC9FD1C3A}</a:tableStyleId>
              </a:tblPr>
              <a:tblGrid>
                <a:gridCol w="1918395">
                  <a:extLst>
                    <a:ext uri="{9D8B030D-6E8A-4147-A177-3AD203B41FA5}">
                      <a16:colId xmlns:a16="http://schemas.microsoft.com/office/drawing/2014/main" val="250475096"/>
                    </a:ext>
                  </a:extLst>
                </a:gridCol>
                <a:gridCol w="1918395">
                  <a:extLst>
                    <a:ext uri="{9D8B030D-6E8A-4147-A177-3AD203B41FA5}">
                      <a16:colId xmlns:a16="http://schemas.microsoft.com/office/drawing/2014/main" val="2201301637"/>
                    </a:ext>
                  </a:extLst>
                </a:gridCol>
                <a:gridCol w="1918395">
                  <a:extLst>
                    <a:ext uri="{9D8B030D-6E8A-4147-A177-3AD203B41FA5}">
                      <a16:colId xmlns:a16="http://schemas.microsoft.com/office/drawing/2014/main" val="3326468301"/>
                    </a:ext>
                  </a:extLst>
                </a:gridCol>
                <a:gridCol w="1919242">
                  <a:extLst>
                    <a:ext uri="{9D8B030D-6E8A-4147-A177-3AD203B41FA5}">
                      <a16:colId xmlns:a16="http://schemas.microsoft.com/office/drawing/2014/main" val="1867937160"/>
                    </a:ext>
                  </a:extLst>
                </a:gridCol>
              </a:tblGrid>
              <a:tr h="462643">
                <a:tc>
                  <a:txBody>
                    <a:bodyPr/>
                    <a:lstStyle/>
                    <a:p>
                      <a:pPr algn="ctr">
                        <a:lnSpc>
                          <a:spcPct val="100000"/>
                        </a:lnSpc>
                        <a:spcAft>
                          <a:spcPts val="0"/>
                        </a:spcAft>
                      </a:pPr>
                      <a:r>
                        <a:rPr lang="en-US" sz="2000">
                          <a:solidFill>
                            <a:schemeClr val="accent1"/>
                          </a:solidFill>
                          <a:effectLst/>
                        </a:rPr>
                        <a:t>Third Person Singular</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2000">
                          <a:solidFill>
                            <a:schemeClr val="accent1"/>
                          </a:solidFill>
                          <a:effectLst/>
                        </a:rPr>
                        <a:t>Subjective Case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2000">
                          <a:solidFill>
                            <a:schemeClr val="accent1"/>
                          </a:solidFill>
                          <a:effectLst/>
                        </a:rPr>
                        <a:t>Objective Case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2000">
                          <a:solidFill>
                            <a:schemeClr val="accent1"/>
                          </a:solidFill>
                          <a:effectLst/>
                        </a:rPr>
                        <a:t>Possessive Case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57374109"/>
                  </a:ext>
                </a:extLst>
              </a:tr>
              <a:tr h="462643">
                <a:tc>
                  <a:txBody>
                    <a:bodyPr/>
                    <a:lstStyle/>
                    <a:p>
                      <a:pPr algn="just">
                        <a:lnSpc>
                          <a:spcPct val="150000"/>
                        </a:lnSpc>
                        <a:spcAft>
                          <a:spcPts val="0"/>
                        </a:spcAft>
                      </a:pPr>
                      <a:r>
                        <a:rPr lang="en-US" sz="2000" b="0">
                          <a:solidFill>
                            <a:schemeClr val="accent1"/>
                          </a:solidFill>
                          <a:effectLst/>
                        </a:rPr>
                        <a:t>Masculine</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he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him</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his/his</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313195"/>
                  </a:ext>
                </a:extLst>
              </a:tr>
              <a:tr h="462643">
                <a:tc>
                  <a:txBody>
                    <a:bodyPr/>
                    <a:lstStyle/>
                    <a:p>
                      <a:pPr algn="just">
                        <a:lnSpc>
                          <a:spcPct val="150000"/>
                        </a:lnSpc>
                        <a:spcAft>
                          <a:spcPts val="0"/>
                        </a:spcAft>
                      </a:pPr>
                      <a:r>
                        <a:rPr lang="en-US" sz="2000" b="0">
                          <a:solidFill>
                            <a:schemeClr val="accent1"/>
                          </a:solidFill>
                          <a:effectLst/>
                        </a:rPr>
                        <a:t>Feminine</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she</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her</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her/hers</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325951"/>
                  </a:ext>
                </a:extLst>
              </a:tr>
              <a:tr h="462643">
                <a:tc>
                  <a:txBody>
                    <a:bodyPr/>
                    <a:lstStyle/>
                    <a:p>
                      <a:pPr algn="just">
                        <a:lnSpc>
                          <a:spcPct val="150000"/>
                        </a:lnSpc>
                        <a:spcAft>
                          <a:spcPts val="0"/>
                        </a:spcAft>
                      </a:pPr>
                      <a:r>
                        <a:rPr lang="en-US" sz="2000" b="0">
                          <a:solidFill>
                            <a:schemeClr val="accent1"/>
                          </a:solidFill>
                          <a:effectLst/>
                        </a:rPr>
                        <a:t>Neuter</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it</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it</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It/its</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1550708"/>
                  </a:ext>
                </a:extLst>
              </a:tr>
              <a:tr h="462643">
                <a:tc>
                  <a:txBody>
                    <a:bodyPr/>
                    <a:lstStyle/>
                    <a:p>
                      <a:pPr algn="ctr">
                        <a:lnSpc>
                          <a:spcPct val="100000"/>
                        </a:lnSpc>
                        <a:spcAft>
                          <a:spcPts val="0"/>
                        </a:spcAft>
                      </a:pPr>
                      <a:r>
                        <a:rPr lang="en-US" sz="2000" b="1">
                          <a:solidFill>
                            <a:schemeClr val="accent1"/>
                          </a:solidFill>
                          <a:effectLst/>
                        </a:rPr>
                        <a:t>Third Person Plural</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2000" b="1">
                          <a:solidFill>
                            <a:schemeClr val="accent1"/>
                          </a:solidFill>
                          <a:effectLst/>
                        </a:rPr>
                        <a:t>Subjective Case</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2000" b="1">
                          <a:solidFill>
                            <a:schemeClr val="accent1"/>
                          </a:solidFill>
                          <a:effectLst/>
                        </a:rPr>
                        <a:t>Objective Case</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2000" b="1">
                          <a:solidFill>
                            <a:schemeClr val="accent1"/>
                          </a:solidFill>
                          <a:effectLst/>
                        </a:rPr>
                        <a:t>Possessive Case</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98840687"/>
                  </a:ext>
                </a:extLst>
              </a:tr>
              <a:tr h="462643">
                <a:tc>
                  <a:txBody>
                    <a:bodyPr/>
                    <a:lstStyle/>
                    <a:p>
                      <a:pPr algn="just">
                        <a:lnSpc>
                          <a:spcPct val="150000"/>
                        </a:lnSpc>
                        <a:spcAft>
                          <a:spcPts val="0"/>
                        </a:spcAft>
                      </a:pPr>
                      <a:r>
                        <a:rPr lang="en-US" sz="2000">
                          <a:solidFill>
                            <a:schemeClr val="accent1"/>
                          </a:solidFill>
                          <a:effectLst/>
                        </a:rPr>
                        <a:t> </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they</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them</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accent1"/>
                          </a:solidFill>
                          <a:effectLst/>
                        </a:rPr>
                        <a:t>their/theirs</a:t>
                      </a:r>
                      <a:endParaRPr lang="en-ZA" sz="20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763706"/>
                  </a:ext>
                </a:extLst>
              </a:tr>
            </a:tbl>
          </a:graphicData>
        </a:graphic>
      </p:graphicFrame>
    </p:spTree>
    <p:extLst>
      <p:ext uri="{BB962C8B-B14F-4D97-AF65-F5344CB8AC3E}">
        <p14:creationId xmlns:p14="http://schemas.microsoft.com/office/powerpoint/2010/main" val="124401821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a:t>Authorial Comment within Narrative </a:t>
            </a:r>
            <a:r>
              <a:rPr lang="en-ZA" smtClean="0"/>
              <a:t>Voice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5" name="Content Placeholder 4"/>
          <p:cNvSpPr>
            <a:spLocks noGrp="1"/>
          </p:cNvSpPr>
          <p:nvPr>
            <p:ph sz="quarter" idx="1"/>
          </p:nvPr>
        </p:nvSpPr>
        <p:spPr/>
        <p:txBody>
          <a:bodyPr/>
          <a:lstStyle/>
          <a:p>
            <a:r>
              <a:rPr lang="en-ZA" dirty="0"/>
              <a:t>Authorial Intrusion or comment is an interesting literary device wherein the author telling the story, poem or prose steps away from the text and speaks out to the reader. </a:t>
            </a:r>
            <a:endParaRPr lang="en-ZA" dirty="0" smtClean="0"/>
          </a:p>
          <a:p>
            <a:r>
              <a:rPr lang="en-ZA" dirty="0" smtClean="0"/>
              <a:t>Through </a:t>
            </a:r>
            <a:r>
              <a:rPr lang="en-ZA" dirty="0"/>
              <a:t>authorial comments a one to one relationship is created between the writer and the reader where the reader becomes the main subject of the author’s attention.</a:t>
            </a:r>
          </a:p>
          <a:p>
            <a:endParaRPr lang="en-ZA" dirty="0"/>
          </a:p>
        </p:txBody>
      </p:sp>
    </p:spTree>
    <p:extLst>
      <p:ext uri="{BB962C8B-B14F-4D97-AF65-F5344CB8AC3E}">
        <p14:creationId xmlns:p14="http://schemas.microsoft.com/office/powerpoint/2010/main" val="4678427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Comedic Register for Humorous </a:t>
            </a:r>
            <a:r>
              <a:rPr lang="en-ZA" dirty="0" smtClean="0"/>
              <a:t>Narrative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5" name="Content Placeholder 4"/>
          <p:cNvSpPr>
            <a:spLocks noGrp="1"/>
          </p:cNvSpPr>
          <p:nvPr>
            <p:ph sz="quarter" idx="1"/>
          </p:nvPr>
        </p:nvSpPr>
        <p:spPr/>
        <p:txBody>
          <a:bodyPr/>
          <a:lstStyle/>
          <a:p>
            <a:r>
              <a:rPr lang="en-GB"/>
              <a:t>Be Strategic</a:t>
            </a:r>
            <a:endParaRPr lang="en-ZA"/>
          </a:p>
          <a:p>
            <a:r>
              <a:rPr lang="en-GB"/>
              <a:t>Use it Sparingly</a:t>
            </a:r>
            <a:endParaRPr lang="en-ZA"/>
          </a:p>
          <a:p>
            <a:r>
              <a:rPr lang="en-GB"/>
              <a:t>Keep your Focus in Mind</a:t>
            </a:r>
            <a:endParaRPr lang="en-ZA"/>
          </a:p>
          <a:p>
            <a:r>
              <a:rPr lang="en-GB"/>
              <a:t>Let your Readers Know you’re Laughing</a:t>
            </a:r>
            <a:endParaRPr lang="en-ZA"/>
          </a:p>
          <a:p>
            <a:r>
              <a:rPr lang="en-GB"/>
              <a:t>Steer Clear of Sarcasm</a:t>
            </a:r>
            <a:endParaRPr lang="en-ZA"/>
          </a:p>
          <a:p>
            <a:endParaRPr lang="en-ZA" dirty="0"/>
          </a:p>
        </p:txBody>
      </p:sp>
    </p:spTree>
    <p:extLst>
      <p:ext uri="{BB962C8B-B14F-4D97-AF65-F5344CB8AC3E}">
        <p14:creationId xmlns:p14="http://schemas.microsoft.com/office/powerpoint/2010/main" val="38425461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Formulating a Point of </a:t>
            </a:r>
            <a:r>
              <a:rPr lang="en-ZA" dirty="0" smtClean="0"/>
              <a:t>View</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5" name="Content Placeholder 4"/>
          <p:cNvSpPr>
            <a:spLocks noGrp="1"/>
          </p:cNvSpPr>
          <p:nvPr>
            <p:ph sz="quarter" idx="1"/>
          </p:nvPr>
        </p:nvSpPr>
        <p:spPr/>
        <p:txBody>
          <a:bodyPr/>
          <a:lstStyle/>
          <a:p>
            <a:r>
              <a:rPr lang="en-ZA" dirty="0"/>
              <a:t>Y</a:t>
            </a:r>
            <a:r>
              <a:rPr lang="en-ZA" dirty="0" smtClean="0"/>
              <a:t>our </a:t>
            </a:r>
            <a:r>
              <a:rPr lang="en-ZA" dirty="0"/>
              <a:t>mental position from which you view </a:t>
            </a:r>
            <a:r>
              <a:rPr lang="en-ZA" dirty="0" smtClean="0"/>
              <a:t>things</a:t>
            </a:r>
          </a:p>
          <a:p>
            <a:r>
              <a:rPr lang="en-ZA" dirty="0"/>
              <a:t>S</a:t>
            </a:r>
            <a:r>
              <a:rPr lang="en-ZA" dirty="0" smtClean="0"/>
              <a:t>upport </a:t>
            </a:r>
            <a:r>
              <a:rPr lang="en-ZA" dirty="0"/>
              <a:t>your arguments with sound reasons and </a:t>
            </a:r>
            <a:r>
              <a:rPr lang="en-ZA" dirty="0" smtClean="0"/>
              <a:t>facts</a:t>
            </a:r>
          </a:p>
          <a:p>
            <a:r>
              <a:rPr lang="en-ZA" dirty="0"/>
              <a:t>You should also be able to develop a logical </a:t>
            </a:r>
            <a:r>
              <a:rPr lang="en-ZA" dirty="0" smtClean="0"/>
              <a:t>argument</a:t>
            </a:r>
          </a:p>
          <a:p>
            <a:r>
              <a:rPr lang="en-ZA" dirty="0"/>
              <a:t>Don't assume that an audience will easily follow the logic that seems clear to you</a:t>
            </a:r>
          </a:p>
          <a:p>
            <a:endParaRPr lang="en-ZA" dirty="0"/>
          </a:p>
        </p:txBody>
      </p:sp>
    </p:spTree>
    <p:extLst>
      <p:ext uri="{BB962C8B-B14F-4D97-AF65-F5344CB8AC3E}">
        <p14:creationId xmlns:p14="http://schemas.microsoft.com/office/powerpoint/2010/main" val="17755556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Socio-Cultural </a:t>
            </a:r>
            <a:r>
              <a:rPr lang="en-ZA" dirty="0" smtClean="0"/>
              <a:t>Sensitivity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7" name="Content Placeholder 6"/>
          <p:cNvSpPr>
            <a:spLocks noGrp="1"/>
          </p:cNvSpPr>
          <p:nvPr>
            <p:ph sz="quarter" idx="1"/>
          </p:nvPr>
        </p:nvSpPr>
        <p:spPr/>
        <p:txBody>
          <a:bodyPr/>
          <a:lstStyle/>
          <a:p>
            <a:r>
              <a:rPr lang="en-ZA"/>
              <a:t>Socio-cultural sensitivity means that one needs to respect people from different social and cultural backgrounds.</a:t>
            </a:r>
          </a:p>
        </p:txBody>
      </p:sp>
    </p:spTree>
    <p:extLst>
      <p:ext uri="{BB962C8B-B14F-4D97-AF65-F5344CB8AC3E}">
        <p14:creationId xmlns:p14="http://schemas.microsoft.com/office/powerpoint/2010/main" val="22782300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7" name="Content Placeholder 6"/>
          <p:cNvSpPr>
            <a:spLocks noGrp="1"/>
          </p:cNvSpPr>
          <p:nvPr>
            <p:ph sz="quarter" idx="1"/>
          </p:nvPr>
        </p:nvSpPr>
        <p:spPr/>
        <p:txBody>
          <a:bodyPr/>
          <a:lstStyle/>
          <a:p>
            <a:r>
              <a:rPr lang="en-GB" dirty="0" smtClean="0"/>
              <a:t>Complete Formative Activity 2.1</a:t>
            </a:r>
          </a:p>
          <a:p>
            <a:r>
              <a:rPr lang="en-GB" dirty="0" smtClean="0"/>
              <a:t>Homework – Knowledge Questions </a:t>
            </a:r>
            <a:endParaRPr lang="en-ZA" dirty="0"/>
          </a:p>
        </p:txBody>
      </p:sp>
    </p:spTree>
    <p:extLst>
      <p:ext uri="{BB962C8B-B14F-4D97-AF65-F5344CB8AC3E}">
        <p14:creationId xmlns:p14="http://schemas.microsoft.com/office/powerpoint/2010/main" val="23450569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a:t>
            </a:r>
            <a:r>
              <a:rPr lang="en-US" sz="4400"/>
              <a:t>Unit </a:t>
            </a:r>
            <a:r>
              <a:rPr lang="en-US" sz="4400" smtClean="0"/>
              <a:t>2.2:</a:t>
            </a:r>
            <a:r>
              <a:rPr lang="en-US" sz="4400"/>
              <a:t/>
            </a:r>
            <a:br>
              <a:rPr lang="en-US" sz="4400"/>
            </a:br>
            <a:r>
              <a:rPr lang="en-ZA"/>
              <a:t>Choosing Language Structures and Features to Suit Communicative Purposes</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146</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484644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Points in Argument</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147</a:t>
            </a:fld>
            <a:endParaRPr lang="en-ZA"/>
          </a:p>
        </p:txBody>
      </p:sp>
      <p:sp>
        <p:nvSpPr>
          <p:cNvPr id="7" name="Content Placeholder 6"/>
          <p:cNvSpPr>
            <a:spLocks noGrp="1"/>
          </p:cNvSpPr>
          <p:nvPr>
            <p:ph sz="quarter" idx="1"/>
          </p:nvPr>
        </p:nvSpPr>
        <p:spPr/>
        <p:txBody>
          <a:bodyPr/>
          <a:lstStyle/>
          <a:p>
            <a:r>
              <a:rPr lang="en-ZA" dirty="0" smtClean="0"/>
              <a:t>Must be </a:t>
            </a:r>
            <a:r>
              <a:rPr lang="en-ZA" dirty="0"/>
              <a:t>logically and deliberately sequenced to build up to a convincing </a:t>
            </a:r>
            <a:r>
              <a:rPr lang="en-ZA" dirty="0" smtClean="0"/>
              <a:t>conclusion</a:t>
            </a:r>
          </a:p>
          <a:p>
            <a:r>
              <a:rPr lang="en-ZA" dirty="0"/>
              <a:t>M</a:t>
            </a:r>
            <a:r>
              <a:rPr lang="en-ZA" dirty="0" smtClean="0"/>
              <a:t>ain </a:t>
            </a:r>
            <a:r>
              <a:rPr lang="en-ZA" dirty="0"/>
              <a:t>aim is to influence the reader to agree with your point of </a:t>
            </a:r>
            <a:r>
              <a:rPr lang="en-ZA" dirty="0" smtClean="0"/>
              <a:t>view</a:t>
            </a:r>
          </a:p>
          <a:p>
            <a:r>
              <a:rPr lang="en-ZA" dirty="0"/>
              <a:t>T</a:t>
            </a:r>
            <a:r>
              <a:rPr lang="en-ZA" dirty="0" smtClean="0"/>
              <a:t>o </a:t>
            </a:r>
            <a:r>
              <a:rPr lang="en-ZA" b="1" dirty="0"/>
              <a:t>persuade</a:t>
            </a:r>
            <a:r>
              <a:rPr lang="en-ZA" dirty="0"/>
              <a:t> someone, you want him/her to accept your opinion on an issue </a:t>
            </a:r>
            <a:endParaRPr lang="en-ZA" dirty="0" smtClean="0"/>
          </a:p>
          <a:p>
            <a:r>
              <a:rPr lang="en-GB" dirty="0" smtClean="0"/>
              <a:t>You can be passionate, emotional</a:t>
            </a:r>
            <a:endParaRPr lang="en-ZA" dirty="0" smtClean="0"/>
          </a:p>
          <a:p>
            <a:r>
              <a:rPr lang="en-ZA" dirty="0"/>
              <a:t>When writing an </a:t>
            </a:r>
            <a:r>
              <a:rPr lang="en-ZA" b="1" dirty="0"/>
              <a:t>argument</a:t>
            </a:r>
            <a:r>
              <a:rPr lang="en-ZA" dirty="0"/>
              <a:t>, your reader will expect you to address both </a:t>
            </a:r>
            <a:r>
              <a:rPr lang="en-ZA" dirty="0" smtClean="0"/>
              <a:t>views</a:t>
            </a:r>
          </a:p>
          <a:p>
            <a:r>
              <a:rPr lang="en-ZA" dirty="0" smtClean="0"/>
              <a:t>Support </a:t>
            </a:r>
            <a:r>
              <a:rPr lang="en-ZA" dirty="0"/>
              <a:t>your argument with well-reasoned </a:t>
            </a:r>
            <a:r>
              <a:rPr lang="en-ZA" dirty="0" smtClean="0"/>
              <a:t>points</a:t>
            </a:r>
            <a:endParaRPr lang="en-ZA" dirty="0"/>
          </a:p>
        </p:txBody>
      </p:sp>
    </p:spTree>
    <p:extLst>
      <p:ext uri="{BB962C8B-B14F-4D97-AF65-F5344CB8AC3E}">
        <p14:creationId xmlns:p14="http://schemas.microsoft.com/office/powerpoint/2010/main" val="40858117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Expressing </a:t>
            </a:r>
            <a:r>
              <a:rPr lang="en-ZA" dirty="0" smtClean="0"/>
              <a:t>Meaning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p:txBody>
          <a:bodyPr/>
          <a:lstStyle/>
          <a:p>
            <a:r>
              <a:rPr lang="en-ZA" dirty="0" smtClean="0"/>
              <a:t>An </a:t>
            </a:r>
            <a:r>
              <a:rPr lang="en-ZA" dirty="0"/>
              <a:t>important aspect of writing is to communicate as effectively as possible.  </a:t>
            </a:r>
            <a:endParaRPr lang="en-ZA" dirty="0" smtClean="0"/>
          </a:p>
          <a:p>
            <a:r>
              <a:rPr lang="en-ZA" dirty="0" smtClean="0"/>
              <a:t>Keep </a:t>
            </a:r>
            <a:r>
              <a:rPr lang="en-ZA" dirty="0"/>
              <a:t>it short and simple</a:t>
            </a:r>
          </a:p>
        </p:txBody>
      </p:sp>
    </p:spTree>
    <p:extLst>
      <p:ext uri="{BB962C8B-B14F-4D97-AF65-F5344CB8AC3E}">
        <p14:creationId xmlns:p14="http://schemas.microsoft.com/office/powerpoint/2010/main" val="20558282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mtClean="0"/>
              <a:t>Writing Tips</a:t>
            </a:r>
            <a:br>
              <a:rPr lang="en-GB" smtClean="0"/>
            </a:br>
            <a:r>
              <a:rPr lang="en-GB" smtClean="0"/>
              <a:t>* Refer to whole table in LG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149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05430610"/>
              </p:ext>
            </p:extLst>
          </p:nvPr>
        </p:nvGraphicFramePr>
        <p:xfrm>
          <a:off x="374904" y="1417865"/>
          <a:ext cx="8218487" cy="4526280"/>
        </p:xfrm>
        <a:graphic>
          <a:graphicData uri="http://schemas.openxmlformats.org/drawingml/2006/table">
            <a:tbl>
              <a:tblPr firstRow="1" firstCol="1" lastRow="1" lastCol="1" bandRow="1" bandCol="1">
                <a:tableStyleId>{5C22544A-7EE6-4342-B048-85BDC9FD1C3A}</a:tableStyleId>
              </a:tblPr>
              <a:tblGrid>
                <a:gridCol w="3596410">
                  <a:extLst>
                    <a:ext uri="{9D8B030D-6E8A-4147-A177-3AD203B41FA5}">
                      <a16:colId xmlns:a16="http://schemas.microsoft.com/office/drawing/2014/main" val="210364242"/>
                    </a:ext>
                  </a:extLst>
                </a:gridCol>
                <a:gridCol w="4622077">
                  <a:extLst>
                    <a:ext uri="{9D8B030D-6E8A-4147-A177-3AD203B41FA5}">
                      <a16:colId xmlns:a16="http://schemas.microsoft.com/office/drawing/2014/main" val="3238001109"/>
                    </a:ext>
                  </a:extLst>
                </a:gridCol>
              </a:tblGrid>
              <a:tr h="285750">
                <a:tc>
                  <a:txBody>
                    <a:bodyPr/>
                    <a:lstStyle/>
                    <a:p>
                      <a:pPr algn="ctr">
                        <a:lnSpc>
                          <a:spcPct val="150000"/>
                        </a:lnSpc>
                        <a:spcAft>
                          <a:spcPts val="0"/>
                        </a:spcAft>
                      </a:pPr>
                      <a:r>
                        <a:rPr lang="en-ZA" sz="2000" b="1" dirty="0">
                          <a:solidFill>
                            <a:schemeClr val="accent1"/>
                          </a:solidFill>
                          <a:effectLst/>
                        </a:rPr>
                        <a:t>Tip</a:t>
                      </a:r>
                      <a:endPar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ZA" sz="2000" b="1" dirty="0">
                          <a:solidFill>
                            <a:schemeClr val="accent1"/>
                          </a:solidFill>
                          <a:effectLst/>
                        </a:rPr>
                        <a:t>Reason</a:t>
                      </a:r>
                      <a:endParaRPr lang="en-ZA"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gn="just">
                        <a:lnSpc>
                          <a:spcPct val="100000"/>
                        </a:lnSpc>
                        <a:spcAft>
                          <a:spcPts val="0"/>
                        </a:spcAft>
                      </a:pPr>
                      <a:r>
                        <a:rPr lang="en-ZA" sz="1600" b="0" dirty="0">
                          <a:solidFill>
                            <a:schemeClr val="accent1"/>
                          </a:solidFill>
                          <a:effectLst/>
                        </a:rPr>
                        <a:t>Vary the length of </a:t>
                      </a:r>
                      <a:r>
                        <a:rPr lang="en-ZA" sz="1600" b="0" dirty="0" smtClean="0">
                          <a:solidFill>
                            <a:schemeClr val="accent1"/>
                          </a:solidFill>
                          <a:effectLst/>
                        </a:rPr>
                        <a:t>sentences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This improves the effectiveness of writing.  </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gn="just">
                        <a:lnSpc>
                          <a:spcPct val="100000"/>
                        </a:lnSpc>
                        <a:spcAft>
                          <a:spcPts val="0"/>
                        </a:spcAft>
                      </a:pPr>
                      <a:r>
                        <a:rPr lang="en-ZA" sz="1600" b="0" dirty="0">
                          <a:solidFill>
                            <a:schemeClr val="accent1"/>
                          </a:solidFill>
                          <a:effectLst/>
                        </a:rPr>
                        <a:t>Questions are very effective.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It could be very effective to ask the reader a question and then reveal or discuss the </a:t>
                      </a:r>
                      <a:r>
                        <a:rPr lang="en-ZA" sz="1600" b="0" dirty="0" smtClean="0">
                          <a:solidFill>
                            <a:schemeClr val="accent1"/>
                          </a:solidFill>
                          <a:effectLst/>
                        </a:rPr>
                        <a:t>answer</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285750">
                <a:tc>
                  <a:txBody>
                    <a:bodyPr/>
                    <a:lstStyle/>
                    <a:p>
                      <a:pPr algn="just">
                        <a:lnSpc>
                          <a:spcPct val="100000"/>
                        </a:lnSpc>
                        <a:spcAft>
                          <a:spcPts val="0"/>
                        </a:spcAft>
                      </a:pPr>
                      <a:r>
                        <a:rPr lang="en-ZA" sz="1600" b="0" dirty="0">
                          <a:solidFill>
                            <a:schemeClr val="accent1"/>
                          </a:solidFill>
                          <a:effectLst/>
                        </a:rPr>
                        <a:t>Avoid dead </a:t>
                      </a:r>
                      <a:r>
                        <a:rPr lang="en-ZA" sz="1600" b="0" dirty="0" smtClean="0">
                          <a:solidFill>
                            <a:schemeClr val="accent1"/>
                          </a:solidFill>
                          <a:effectLst/>
                        </a:rPr>
                        <a:t>words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These are </a:t>
                      </a:r>
                      <a:r>
                        <a:rPr lang="en-ZA" sz="1600" b="0" dirty="0" smtClean="0">
                          <a:solidFill>
                            <a:schemeClr val="accent1"/>
                          </a:solidFill>
                          <a:effectLst/>
                        </a:rPr>
                        <a:t>vague </a:t>
                      </a:r>
                      <a:r>
                        <a:rPr lang="en-ZA" sz="1600" b="0" dirty="0">
                          <a:solidFill>
                            <a:schemeClr val="accent1"/>
                          </a:solidFill>
                          <a:effectLst/>
                        </a:rPr>
                        <a:t>and do not carry direct meaning.  </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r h="285750">
                <a:tc>
                  <a:txBody>
                    <a:bodyPr/>
                    <a:lstStyle/>
                    <a:p>
                      <a:pPr algn="just">
                        <a:lnSpc>
                          <a:spcPct val="100000"/>
                        </a:lnSpc>
                        <a:spcAft>
                          <a:spcPts val="0"/>
                        </a:spcAft>
                      </a:pPr>
                      <a:r>
                        <a:rPr lang="en-ZA" sz="1600" b="0" dirty="0">
                          <a:solidFill>
                            <a:schemeClr val="accent1"/>
                          </a:solidFill>
                          <a:effectLst/>
                        </a:rPr>
                        <a:t>Avoid dead expressions.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a:solidFill>
                            <a:schemeClr val="accent1"/>
                          </a:solidFill>
                          <a:effectLst/>
                        </a:rPr>
                        <a:t>There is no doubt that, tends to, at this point in time.</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49548"/>
                  </a:ext>
                </a:extLst>
              </a:tr>
              <a:tr h="285750">
                <a:tc>
                  <a:txBody>
                    <a:bodyPr/>
                    <a:lstStyle/>
                    <a:p>
                      <a:pPr algn="just">
                        <a:lnSpc>
                          <a:spcPct val="100000"/>
                        </a:lnSpc>
                        <a:spcAft>
                          <a:spcPts val="0"/>
                        </a:spcAft>
                      </a:pPr>
                      <a:r>
                        <a:rPr lang="en-ZA" sz="1600" b="0">
                          <a:solidFill>
                            <a:schemeClr val="accent1"/>
                          </a:solidFill>
                          <a:effectLst/>
                        </a:rPr>
                        <a:t>Avoid at at the beginning of a sentence and prepositions at the end.</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“Are you coming with?” should read: “Are you coming with us/me?”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18841"/>
                  </a:ext>
                </a:extLst>
              </a:tr>
              <a:tr h="285750">
                <a:tc>
                  <a:txBody>
                    <a:bodyPr/>
                    <a:lstStyle/>
                    <a:p>
                      <a:pPr algn="just">
                        <a:lnSpc>
                          <a:spcPct val="100000"/>
                        </a:lnSpc>
                        <a:spcAft>
                          <a:spcPts val="0"/>
                        </a:spcAft>
                      </a:pPr>
                      <a:r>
                        <a:rPr lang="en-ZA" sz="1600" b="0">
                          <a:solidFill>
                            <a:schemeClr val="accent1"/>
                          </a:solidFill>
                          <a:effectLst/>
                        </a:rPr>
                        <a:t>Avoid incomplete sentences.</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Always try to answer who, what, where, whom, how, why and when.</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911939"/>
                  </a:ext>
                </a:extLst>
              </a:tr>
              <a:tr h="285750">
                <a:tc>
                  <a:txBody>
                    <a:bodyPr/>
                    <a:lstStyle/>
                    <a:p>
                      <a:pPr algn="just">
                        <a:lnSpc>
                          <a:spcPct val="100000"/>
                        </a:lnSpc>
                        <a:spcAft>
                          <a:spcPts val="0"/>
                        </a:spcAft>
                      </a:pPr>
                      <a:r>
                        <a:rPr lang="en-ZA" sz="1600" b="0" dirty="0">
                          <a:solidFill>
                            <a:schemeClr val="accent1"/>
                          </a:solidFill>
                          <a:effectLst/>
                        </a:rPr>
                        <a:t>Avoid changing tenses</a:t>
                      </a:r>
                      <a:r>
                        <a:rPr lang="en-ZA" sz="1600" b="0" dirty="0" smtClean="0">
                          <a:solidFill>
                            <a:schemeClr val="accent1"/>
                          </a:solidFill>
                          <a:effectLst/>
                        </a:rPr>
                        <a:t>..</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Stories should be written in the past tense.  Instructions and general truths in the present tense.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878437"/>
                  </a:ext>
                </a:extLst>
              </a:tr>
              <a:tr h="285750">
                <a:tc>
                  <a:txBody>
                    <a:bodyPr/>
                    <a:lstStyle/>
                    <a:p>
                      <a:pPr algn="just">
                        <a:lnSpc>
                          <a:spcPct val="100000"/>
                        </a:lnSpc>
                        <a:spcAft>
                          <a:spcPts val="0"/>
                        </a:spcAft>
                      </a:pPr>
                      <a:r>
                        <a:rPr lang="en-ZA" sz="1600" b="0" dirty="0">
                          <a:solidFill>
                            <a:schemeClr val="accent1"/>
                          </a:solidFill>
                          <a:effectLst/>
                        </a:rPr>
                        <a:t>Avoid writing in the passive </a:t>
                      </a:r>
                      <a:r>
                        <a:rPr lang="en-ZA" sz="1600" b="0" dirty="0" smtClean="0">
                          <a:solidFill>
                            <a:schemeClr val="accent1"/>
                          </a:solidFill>
                          <a:effectLst/>
                        </a:rPr>
                        <a:t>voice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rPr>
                        <a:t>“...your gesture was appreciated” should be “we appreciated your gesture.”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609551"/>
                  </a:ext>
                </a:extLst>
              </a:tr>
              <a:tr h="285750">
                <a:tc>
                  <a:txBody>
                    <a:bodyPr/>
                    <a:lstStyle/>
                    <a:p>
                      <a:pPr algn="just">
                        <a:lnSpc>
                          <a:spcPct val="15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Be specific, rather than general.</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smtClean="0">
                          <a:solidFill>
                            <a:schemeClr val="accent1"/>
                          </a:solidFill>
                          <a:effectLst/>
                          <a:latin typeface="Calibri" panose="020F0502020204030204" pitchFamily="34" charset="0"/>
                          <a:ea typeface="Calibri" panose="020F0502020204030204" pitchFamily="34" charset="0"/>
                          <a:cs typeface="Calibri" panose="020F0502020204030204" pitchFamily="34" charset="0"/>
                        </a:rPr>
                        <a:t>Rather </a:t>
                      </a: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use words that communicate a direct meaning that everyone understands.</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7132792"/>
                  </a:ext>
                </a:extLst>
              </a:tr>
              <a:tr h="285750">
                <a:tc>
                  <a:txBody>
                    <a:bodyPr/>
                    <a:lstStyle/>
                    <a:p>
                      <a:pPr algn="just">
                        <a:lnSpc>
                          <a:spcPct val="100000"/>
                        </a:lnSpc>
                        <a:spcAft>
                          <a:spcPts val="0"/>
                        </a:spcAft>
                      </a:pPr>
                      <a:r>
                        <a:rPr lang="en-ZA" sz="1600" b="0">
                          <a:solidFill>
                            <a:schemeClr val="accent1"/>
                          </a:solidFill>
                          <a:effectLst/>
                          <a:latin typeface="Calibri" panose="020F0502020204030204" pitchFamily="34" charset="0"/>
                          <a:ea typeface="Calibri" panose="020F0502020204030204" pitchFamily="34" charset="0"/>
                          <a:cs typeface="Calibri" panose="020F0502020204030204" pitchFamily="34" charset="0"/>
                        </a:rPr>
                        <a:t>Don’t try to impress: rather try to please.</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ZA" sz="1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Make it as simple as possible.</a:t>
                      </a:r>
                      <a:endParaRPr lang="en-ZA"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7150561"/>
                  </a:ext>
                </a:extLst>
              </a:tr>
            </a:tbl>
          </a:graphicData>
        </a:graphic>
      </p:graphicFrame>
    </p:spTree>
    <p:extLst>
      <p:ext uri="{BB962C8B-B14F-4D97-AF65-F5344CB8AC3E}">
        <p14:creationId xmlns:p14="http://schemas.microsoft.com/office/powerpoint/2010/main" val="155983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GB" dirty="0" smtClean="0">
                <a:solidFill>
                  <a:srgbClr val="000066"/>
                </a:solidFill>
                <a:effectLst>
                  <a:outerShdw sx="0" sy="0">
                    <a:srgbClr val="000000"/>
                  </a:outerShdw>
                </a:effectLst>
              </a:rPr>
              <a:t>20 working days after submission</a:t>
            </a:r>
            <a:endParaRPr lang="en-ZA" dirty="0" smtClean="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smtClean="0">
                <a:solidFill>
                  <a:srgbClr val="000066"/>
                </a:solidFill>
                <a:effectLst>
                  <a:outerShdw sx="0" sy="0">
                    <a:srgbClr val="000000"/>
                  </a:outerShdw>
                </a:effectLst>
              </a:rPr>
              <a:t>Specific </a:t>
            </a:r>
            <a:r>
              <a:rPr lang="en-ZA" dirty="0">
                <a:solidFill>
                  <a:srgbClr val="000066"/>
                </a:solidFill>
                <a:effectLst>
                  <a:outerShdw sx="0" sy="0">
                    <a:srgbClr val="000000"/>
                  </a:outerShdw>
                </a:effectLst>
              </a:rPr>
              <a:t>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1" y="3924743"/>
            <a:ext cx="4293736" cy="1815882"/>
          </a:xfrm>
          <a:prstGeom prst="rect">
            <a:avLst/>
          </a:prstGeom>
          <a:noFill/>
          <a:scene3d>
            <a:camera prst="orthographicFront"/>
            <a:lightRig rig="threePt" dir="t"/>
          </a:scene3d>
          <a:sp3d>
            <a:bevelT/>
          </a:sp3d>
        </p:spPr>
        <p:txBody>
          <a:bodyPr wrap="square" rtlCol="0">
            <a:spAutoFit/>
          </a:bodyPr>
          <a:lstStyle/>
          <a:p>
            <a:r>
              <a:rPr lang="en-ZA" sz="2800" b="1" u="sng" dirty="0">
                <a:solidFill>
                  <a:schemeClr val="bg2"/>
                </a:solidFill>
                <a:latin typeface="Calibri" panose="020F0502020204030204" pitchFamily="34" charset="0"/>
              </a:rPr>
              <a:t>ENJO’s policy:</a:t>
            </a:r>
          </a:p>
          <a:p>
            <a:r>
              <a:rPr lang="en-ZA" sz="2800" dirty="0">
                <a:solidFill>
                  <a:schemeClr val="bg2"/>
                </a:solidFill>
                <a:latin typeface="Calibri" panose="020F0502020204030204" pitchFamily="34" charset="0"/>
              </a:rPr>
              <a:t>One (1) Initial Assessment +</a:t>
            </a:r>
            <a:br>
              <a:rPr lang="en-ZA" sz="2800" dirty="0">
                <a:solidFill>
                  <a:schemeClr val="bg2"/>
                </a:solidFill>
                <a:latin typeface="Calibri" panose="020F0502020204030204" pitchFamily="34" charset="0"/>
              </a:rPr>
            </a:br>
            <a:r>
              <a:rPr lang="en-ZA" sz="2800" dirty="0">
                <a:solidFill>
                  <a:schemeClr val="bg2"/>
                </a:solidFill>
                <a:latin typeface="Calibri" panose="020F0502020204030204" pitchFamily="34" charset="0"/>
              </a:rPr>
              <a:t>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p>
          <a:p>
            <a:r>
              <a:rPr lang="en-ZA" sz="2800" dirty="0">
                <a:solidFill>
                  <a:schemeClr val="bg2"/>
                </a:solidFill>
                <a:latin typeface="Calibri" panose="020F0502020204030204" pitchFamily="34" charset="0"/>
              </a:rPr>
              <a:t>per Person per Portfolio</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t>Sentence </a:t>
            </a:r>
            <a:r>
              <a:rPr lang="en-ZA" smtClean="0"/>
              <a:t>Structure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009400676"/>
              </p:ext>
            </p:extLst>
          </p:nvPr>
        </p:nvGraphicFramePr>
        <p:xfrm>
          <a:off x="579953" y="1609209"/>
          <a:ext cx="7854697" cy="3810000"/>
        </p:xfrm>
        <a:graphic>
          <a:graphicData uri="http://schemas.openxmlformats.org/drawingml/2006/table">
            <a:tbl>
              <a:tblPr firstRow="1" firstCol="1" bandRow="1">
                <a:tableStyleId>{5C22544A-7EE6-4342-B048-85BDC9FD1C3A}</a:tableStyleId>
              </a:tblPr>
              <a:tblGrid>
                <a:gridCol w="2057080">
                  <a:extLst>
                    <a:ext uri="{9D8B030D-6E8A-4147-A177-3AD203B41FA5}">
                      <a16:colId xmlns:a16="http://schemas.microsoft.com/office/drawing/2014/main" val="3739934845"/>
                    </a:ext>
                  </a:extLst>
                </a:gridCol>
                <a:gridCol w="2731503">
                  <a:extLst>
                    <a:ext uri="{9D8B030D-6E8A-4147-A177-3AD203B41FA5}">
                      <a16:colId xmlns:a16="http://schemas.microsoft.com/office/drawing/2014/main" val="2856864532"/>
                    </a:ext>
                  </a:extLst>
                </a:gridCol>
                <a:gridCol w="3066114">
                  <a:extLst>
                    <a:ext uri="{9D8B030D-6E8A-4147-A177-3AD203B41FA5}">
                      <a16:colId xmlns:a16="http://schemas.microsoft.com/office/drawing/2014/main" val="3495141632"/>
                    </a:ext>
                  </a:extLst>
                </a:gridCol>
              </a:tblGrid>
              <a:tr h="0">
                <a:tc>
                  <a:txBody>
                    <a:bodyPr/>
                    <a:lstStyle/>
                    <a:p>
                      <a:pPr algn="ctr">
                        <a:lnSpc>
                          <a:spcPct val="150000"/>
                        </a:lnSpc>
                        <a:spcAft>
                          <a:spcPts val="0"/>
                        </a:spcAft>
                      </a:pPr>
                      <a:r>
                        <a:rPr lang="en-US" sz="2000" b="1">
                          <a:solidFill>
                            <a:schemeClr val="accent1"/>
                          </a:solidFill>
                          <a:effectLst/>
                        </a:rPr>
                        <a:t>Type of Sentence</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en-US" sz="2000" b="1">
                          <a:solidFill>
                            <a:schemeClr val="accent1"/>
                          </a:solidFill>
                          <a:effectLst/>
                        </a:rPr>
                        <a:t>Characteristics</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en-US" sz="2000" b="1">
                          <a:solidFill>
                            <a:schemeClr val="accent1"/>
                          </a:solidFill>
                          <a:effectLst/>
                        </a:rPr>
                        <a:t>Example</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02434621"/>
                  </a:ext>
                </a:extLst>
              </a:tr>
              <a:tr h="0">
                <a:tc>
                  <a:txBody>
                    <a:bodyPr/>
                    <a:lstStyle/>
                    <a:p>
                      <a:pPr algn="just">
                        <a:lnSpc>
                          <a:spcPct val="150000"/>
                        </a:lnSpc>
                        <a:spcAft>
                          <a:spcPts val="0"/>
                        </a:spcAft>
                      </a:pPr>
                      <a:r>
                        <a:rPr lang="en-US" sz="2000" b="1">
                          <a:solidFill>
                            <a:schemeClr val="accent1"/>
                          </a:solidFill>
                          <a:effectLst/>
                        </a:rPr>
                        <a:t>Simple Sentences </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b="0">
                          <a:solidFill>
                            <a:schemeClr val="accent1"/>
                          </a:solidFill>
                          <a:effectLst/>
                        </a:rPr>
                        <a:t>One subject and one verb</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b="0">
                          <a:solidFill>
                            <a:schemeClr val="accent1"/>
                          </a:solidFill>
                          <a:effectLst/>
                        </a:rPr>
                        <a:t>The building collapsed.  </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01092"/>
                  </a:ext>
                </a:extLst>
              </a:tr>
              <a:tr h="0">
                <a:tc>
                  <a:txBody>
                    <a:bodyPr/>
                    <a:lstStyle/>
                    <a:p>
                      <a:pPr algn="just">
                        <a:lnSpc>
                          <a:spcPct val="150000"/>
                        </a:lnSpc>
                        <a:spcAft>
                          <a:spcPts val="0"/>
                        </a:spcAft>
                      </a:pPr>
                      <a:r>
                        <a:rPr lang="en-US" sz="2000" b="1">
                          <a:solidFill>
                            <a:schemeClr val="accent1"/>
                          </a:solidFill>
                          <a:effectLst/>
                        </a:rPr>
                        <a:t>Compound Sentences </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b="0">
                          <a:solidFill>
                            <a:schemeClr val="accent1"/>
                          </a:solidFill>
                          <a:effectLst/>
                        </a:rPr>
                        <a:t>Two main clauses(simple sentences) that can each standalone but are joined with a connecting word such as ‘but’ or ‘and’</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b="0">
                          <a:solidFill>
                            <a:schemeClr val="accent1"/>
                          </a:solidFill>
                          <a:effectLst/>
                        </a:rPr>
                        <a:t>The building collapsed, and we had no insurance.</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426991"/>
                  </a:ext>
                </a:extLst>
              </a:tr>
              <a:tr h="0">
                <a:tc>
                  <a:txBody>
                    <a:bodyPr/>
                    <a:lstStyle/>
                    <a:p>
                      <a:pPr algn="just">
                        <a:lnSpc>
                          <a:spcPct val="150000"/>
                        </a:lnSpc>
                        <a:spcAft>
                          <a:spcPts val="0"/>
                        </a:spcAft>
                      </a:pPr>
                      <a:r>
                        <a:rPr lang="en-US" sz="2000" b="1">
                          <a:solidFill>
                            <a:schemeClr val="accent1"/>
                          </a:solidFill>
                          <a:effectLst/>
                        </a:rPr>
                        <a:t>Complex Sentences</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b="0">
                          <a:solidFill>
                            <a:schemeClr val="accent1"/>
                          </a:solidFill>
                          <a:effectLst/>
                        </a:rPr>
                        <a:t>One main clause and one or more subordinate or dependent clauses.</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000" b="0">
                          <a:solidFill>
                            <a:schemeClr val="accent1"/>
                          </a:solidFill>
                          <a:effectLst/>
                        </a:rPr>
                        <a:t>When the bridge collapsed, we had no insurance, but no one was injured.</a:t>
                      </a:r>
                      <a:endParaRPr lang="en-ZA" sz="20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5366084"/>
                  </a:ext>
                </a:extLst>
              </a:tr>
            </a:tbl>
          </a:graphicData>
        </a:graphic>
      </p:graphicFrame>
    </p:spTree>
    <p:extLst>
      <p:ext uri="{BB962C8B-B14F-4D97-AF65-F5344CB8AC3E}">
        <p14:creationId xmlns:p14="http://schemas.microsoft.com/office/powerpoint/2010/main" val="92747477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7" name="Content Placeholder 6"/>
          <p:cNvSpPr>
            <a:spLocks noGrp="1"/>
          </p:cNvSpPr>
          <p:nvPr>
            <p:ph sz="quarter" idx="1"/>
          </p:nvPr>
        </p:nvSpPr>
        <p:spPr>
          <a:xfrm>
            <a:off x="1968500" y="2420888"/>
            <a:ext cx="6502400" cy="3473726"/>
          </a:xfrm>
        </p:spPr>
        <p:txBody>
          <a:bodyPr>
            <a:normAutofit/>
          </a:bodyPr>
          <a:lstStyle/>
          <a:p>
            <a:r>
              <a:rPr lang="en-ZA" dirty="0"/>
              <a:t>The general rule when writing English is to keep sentences short and compact because that makes it much easier to read and to understand</a:t>
            </a:r>
            <a:r>
              <a:rPr lang="en-ZA" dirty="0" smtClean="0"/>
              <a:t>.</a:t>
            </a:r>
          </a:p>
          <a:p>
            <a:r>
              <a:rPr lang="en-ZA" dirty="0"/>
              <a:t>To ensure clarity in business text use:</a:t>
            </a:r>
          </a:p>
          <a:p>
            <a:pPr lvl="1" fontAlgn="base"/>
            <a:r>
              <a:rPr lang="en-ZA" dirty="0">
                <a:effectLst>
                  <a:outerShdw sx="0" sy="0">
                    <a:srgbClr val="000000"/>
                  </a:outerShdw>
                </a:effectLst>
              </a:rPr>
              <a:t>One idea per sentence</a:t>
            </a:r>
          </a:p>
          <a:p>
            <a:pPr lvl="1" fontAlgn="base"/>
            <a:r>
              <a:rPr lang="en-ZA" dirty="0">
                <a:effectLst>
                  <a:outerShdw sx="0" sy="0">
                    <a:srgbClr val="000000"/>
                  </a:outerShdw>
                </a:effectLst>
              </a:rPr>
              <a:t>One central theme per paragraph</a:t>
            </a:r>
          </a:p>
          <a:p>
            <a:endParaRPr lang="en-ZA" dirty="0"/>
          </a:p>
        </p:txBody>
      </p:sp>
    </p:spTree>
    <p:extLst>
      <p:ext uri="{BB962C8B-B14F-4D97-AF65-F5344CB8AC3E}">
        <p14:creationId xmlns:p14="http://schemas.microsoft.com/office/powerpoint/2010/main" val="7746433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Paragraphs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152</a:t>
            </a:fld>
            <a:endParaRPr lang="en-US" dirty="0"/>
          </a:p>
        </p:txBody>
      </p:sp>
      <p:sp>
        <p:nvSpPr>
          <p:cNvPr id="7" name="Content Placeholder 6"/>
          <p:cNvSpPr>
            <a:spLocks noGrp="1"/>
          </p:cNvSpPr>
          <p:nvPr>
            <p:ph sz="quarter" idx="1"/>
          </p:nvPr>
        </p:nvSpPr>
        <p:spPr/>
        <p:txBody>
          <a:bodyPr/>
          <a:lstStyle/>
          <a:p>
            <a:r>
              <a:rPr lang="en-ZA" dirty="0"/>
              <a:t>Paragraphs are used to:</a:t>
            </a:r>
          </a:p>
          <a:p>
            <a:pPr lvl="1" fontAlgn="base"/>
            <a:r>
              <a:rPr lang="en-ZA" dirty="0">
                <a:effectLst>
                  <a:outerShdw sx="0" sy="0">
                    <a:srgbClr val="000000"/>
                  </a:outerShdw>
                </a:effectLst>
              </a:rPr>
              <a:t>Divide writing into easily manageable sections</a:t>
            </a:r>
          </a:p>
          <a:p>
            <a:pPr lvl="1" fontAlgn="base"/>
            <a:r>
              <a:rPr lang="en-ZA" dirty="0">
                <a:effectLst>
                  <a:outerShdw sx="0" sy="0">
                    <a:srgbClr val="000000"/>
                  </a:outerShdw>
                </a:effectLst>
              </a:rPr>
              <a:t>Indicate a change of direction in an argument</a:t>
            </a:r>
          </a:p>
          <a:p>
            <a:pPr lvl="1" fontAlgn="base"/>
            <a:r>
              <a:rPr lang="en-ZA" dirty="0">
                <a:effectLst>
                  <a:outerShdw sx="0" sy="0">
                    <a:srgbClr val="000000"/>
                  </a:outerShdw>
                </a:effectLst>
              </a:rPr>
              <a:t>Indicate the introduction of a new idea</a:t>
            </a:r>
          </a:p>
          <a:p>
            <a:pPr lvl="1" fontAlgn="base"/>
            <a:r>
              <a:rPr lang="en-ZA" dirty="0">
                <a:effectLst>
                  <a:outerShdw sx="0" sy="0">
                    <a:srgbClr val="000000"/>
                  </a:outerShdw>
                </a:effectLst>
              </a:rPr>
              <a:t>Be containers for separate points in your argument</a:t>
            </a:r>
          </a:p>
          <a:p>
            <a:r>
              <a:rPr lang="en-ZA" dirty="0"/>
              <a:t>O</a:t>
            </a:r>
            <a:r>
              <a:rPr lang="en-ZA" dirty="0" smtClean="0"/>
              <a:t>rganise </a:t>
            </a:r>
            <a:r>
              <a:rPr lang="en-ZA" dirty="0"/>
              <a:t>your material well so that it flows from one paragraph to another </a:t>
            </a:r>
          </a:p>
        </p:txBody>
      </p:sp>
    </p:spTree>
    <p:extLst>
      <p:ext uri="{BB962C8B-B14F-4D97-AF65-F5344CB8AC3E}">
        <p14:creationId xmlns:p14="http://schemas.microsoft.com/office/powerpoint/2010/main" val="58528997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a:t>
            </a:r>
            <a:r>
              <a:rPr lang="en-ZA" dirty="0" smtClean="0"/>
              <a:t>ink </a:t>
            </a:r>
            <a:r>
              <a:rPr lang="en-ZA" dirty="0"/>
              <a:t>words and phrases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5" name="Content Placeholder 4"/>
          <p:cNvSpPr>
            <a:spLocks noGrp="1"/>
          </p:cNvSpPr>
          <p:nvPr>
            <p:ph sz="quarter" idx="1"/>
          </p:nvPr>
        </p:nvSpPr>
        <p:spPr/>
        <p:txBody>
          <a:bodyPr>
            <a:normAutofit lnSpcReduction="10000"/>
          </a:bodyPr>
          <a:lstStyle/>
          <a:p>
            <a:r>
              <a:rPr lang="en-ZA" dirty="0"/>
              <a:t>It is a question that can only be answered by…</a:t>
            </a:r>
          </a:p>
          <a:p>
            <a:r>
              <a:rPr lang="en-ZA" dirty="0"/>
              <a:t>At this point…</a:t>
            </a:r>
          </a:p>
          <a:p>
            <a:r>
              <a:rPr lang="en-ZA" dirty="0"/>
              <a:t>We need, at this point, to go back briefly to…</a:t>
            </a:r>
          </a:p>
          <a:p>
            <a:r>
              <a:rPr lang="en-ZA" dirty="0"/>
              <a:t>So far we have only examined X…</a:t>
            </a:r>
          </a:p>
          <a:p>
            <a:r>
              <a:rPr lang="en-ZA" dirty="0"/>
              <a:t>This helps explain why…</a:t>
            </a:r>
          </a:p>
          <a:p>
            <a:r>
              <a:rPr lang="en-ZA" dirty="0"/>
              <a:t>For X, on the contrary,…</a:t>
            </a:r>
          </a:p>
          <a:p>
            <a:r>
              <a:rPr lang="en-ZA" dirty="0"/>
              <a:t>Such a reading, however,…</a:t>
            </a:r>
          </a:p>
          <a:p>
            <a:r>
              <a:rPr lang="en-ZA" dirty="0"/>
              <a:t>However, what is most important…</a:t>
            </a:r>
          </a:p>
          <a:p>
            <a:r>
              <a:rPr lang="en-ZA" dirty="0"/>
              <a:t>Following the model of X, we can see that…</a:t>
            </a:r>
          </a:p>
          <a:p>
            <a:r>
              <a:rPr lang="en-ZA" dirty="0"/>
              <a:t>A significant implication of </a:t>
            </a:r>
            <a:r>
              <a:rPr lang="en-ZA" dirty="0" err="1"/>
              <a:t>Bloggs’s</a:t>
            </a:r>
            <a:r>
              <a:rPr lang="en-ZA" dirty="0"/>
              <a:t> theory is…</a:t>
            </a:r>
          </a:p>
          <a:p>
            <a:r>
              <a:rPr lang="en-ZA" dirty="0"/>
              <a:t>What distinguishes X from Y is…</a:t>
            </a:r>
          </a:p>
          <a:p>
            <a:endParaRPr lang="en-ZA" dirty="0"/>
          </a:p>
        </p:txBody>
      </p:sp>
    </p:spTree>
    <p:extLst>
      <p:ext uri="{BB962C8B-B14F-4D97-AF65-F5344CB8AC3E}">
        <p14:creationId xmlns:p14="http://schemas.microsoft.com/office/powerpoint/2010/main" val="97876176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Writing a Good </a:t>
            </a:r>
            <a:r>
              <a:rPr lang="en-ZA" dirty="0" smtClean="0"/>
              <a:t>Paragraph</a:t>
            </a:r>
            <a:endParaRPr lang="en-ZA" dirty="0"/>
          </a:p>
        </p:txBody>
      </p:sp>
      <p:sp>
        <p:nvSpPr>
          <p:cNvPr id="3" name="Footer Placeholder 2"/>
          <p:cNvSpPr>
            <a:spLocks noGrp="1"/>
          </p:cNvSpPr>
          <p:nvPr>
            <p:ph type="ftr" sz="quarter" idx="11"/>
          </p:nvPr>
        </p:nvSpPr>
        <p:spPr/>
        <p:txBody>
          <a:bodyPr/>
          <a:lstStyle/>
          <a:p>
            <a:r>
              <a:rPr lang="en-US" dirty="0"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973138672"/>
              </p:ext>
            </p:extLst>
          </p:nvPr>
        </p:nvGraphicFramePr>
        <p:xfrm>
          <a:off x="467544" y="1485900"/>
          <a:ext cx="8218486" cy="4296197"/>
        </p:xfrm>
        <a:graphic>
          <a:graphicData uri="http://schemas.openxmlformats.org/drawingml/2006/table">
            <a:tbl>
              <a:tblPr firstRow="1" firstCol="1" bandRow="1">
                <a:tableStyleId>{5C22544A-7EE6-4342-B048-85BDC9FD1C3A}</a:tableStyleId>
              </a:tblPr>
              <a:tblGrid>
                <a:gridCol w="2128699">
                  <a:extLst>
                    <a:ext uri="{9D8B030D-6E8A-4147-A177-3AD203B41FA5}">
                      <a16:colId xmlns:a16="http://schemas.microsoft.com/office/drawing/2014/main" val="1224278926"/>
                    </a:ext>
                  </a:extLst>
                </a:gridCol>
                <a:gridCol w="6089787">
                  <a:extLst>
                    <a:ext uri="{9D8B030D-6E8A-4147-A177-3AD203B41FA5}">
                      <a16:colId xmlns:a16="http://schemas.microsoft.com/office/drawing/2014/main" val="276140206"/>
                    </a:ext>
                  </a:extLst>
                </a:gridCol>
              </a:tblGrid>
              <a:tr h="1351102">
                <a:tc>
                  <a:txBody>
                    <a:bodyPr/>
                    <a:lstStyle/>
                    <a:p>
                      <a:pPr>
                        <a:lnSpc>
                          <a:spcPct val="150000"/>
                        </a:lnSpc>
                        <a:spcAft>
                          <a:spcPts val="0"/>
                        </a:spcAft>
                      </a:pPr>
                      <a:r>
                        <a:rPr lang="en-ZA" sz="1800" b="1" dirty="0">
                          <a:solidFill>
                            <a:schemeClr val="accent1"/>
                          </a:solidFill>
                          <a:effectLst/>
                        </a:rPr>
                        <a:t>Topic Sentence</a:t>
                      </a:r>
                    </a:p>
                    <a:p>
                      <a:pPr>
                        <a:lnSpc>
                          <a:spcPct val="150000"/>
                        </a:lnSpc>
                        <a:spcAft>
                          <a:spcPts val="0"/>
                        </a:spcAft>
                      </a:pPr>
                      <a:r>
                        <a:rPr lang="en-ZA" sz="1800" b="1" dirty="0">
                          <a:solidFill>
                            <a:schemeClr val="accent1"/>
                          </a:solidFill>
                          <a:effectLst/>
                        </a:rPr>
                        <a:t> </a:t>
                      </a:r>
                      <a:endParaRPr lang="en-ZA"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dirty="0">
                          <a:ln>
                            <a:noFill/>
                          </a:ln>
                          <a:solidFill>
                            <a:schemeClr val="accent1"/>
                          </a:solidFill>
                          <a:effectLst>
                            <a:outerShdw sx="0" sy="0">
                              <a:srgbClr val="000000"/>
                            </a:outerShdw>
                          </a:effectLst>
                        </a:rPr>
                        <a:t>The first sentence of a paragraph</a:t>
                      </a:r>
                    </a:p>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dirty="0">
                          <a:ln>
                            <a:noFill/>
                          </a:ln>
                          <a:solidFill>
                            <a:schemeClr val="accent1"/>
                          </a:solidFill>
                          <a:effectLst>
                            <a:outerShdw sx="0" sy="0">
                              <a:srgbClr val="000000"/>
                            </a:outerShdw>
                          </a:effectLst>
                        </a:rPr>
                        <a:t>Introduces the main idea of a paragraph</a:t>
                      </a:r>
                    </a:p>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dirty="0">
                          <a:ln>
                            <a:noFill/>
                          </a:ln>
                          <a:solidFill>
                            <a:schemeClr val="accent1"/>
                          </a:solidFill>
                          <a:effectLst>
                            <a:outerShdw sx="0" sy="0">
                              <a:srgbClr val="000000"/>
                            </a:outerShdw>
                          </a:effectLst>
                        </a:rPr>
                        <a:t>Summarises the main idea of a paragraph</a:t>
                      </a:r>
                    </a:p>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dirty="0">
                          <a:ln>
                            <a:noFill/>
                          </a:ln>
                          <a:solidFill>
                            <a:schemeClr val="accent1"/>
                          </a:solidFill>
                          <a:effectLst>
                            <a:outerShdw sx="0" sy="0">
                              <a:srgbClr val="000000"/>
                            </a:outerShdw>
                          </a:effectLst>
                        </a:rPr>
                        <a:t>Indicates what the paragraph is about</a:t>
                      </a:r>
                      <a:endParaRPr lang="en-ZA" sz="1800" b="0" u="none" strike="noStrike" kern="0" dirty="0">
                        <a:ln>
                          <a:noFill/>
                        </a:ln>
                        <a:solidFill>
                          <a:schemeClr val="accent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4369383"/>
                  </a:ext>
                </a:extLst>
              </a:tr>
              <a:tr h="1351102">
                <a:tc>
                  <a:txBody>
                    <a:bodyPr/>
                    <a:lstStyle/>
                    <a:p>
                      <a:pPr>
                        <a:lnSpc>
                          <a:spcPct val="150000"/>
                        </a:lnSpc>
                        <a:spcAft>
                          <a:spcPts val="0"/>
                        </a:spcAft>
                      </a:pPr>
                      <a:r>
                        <a:rPr lang="en-ZA" sz="1800" b="1">
                          <a:solidFill>
                            <a:schemeClr val="accent1"/>
                          </a:solidFill>
                          <a:effectLst/>
                        </a:rPr>
                        <a:t>Supporting Details</a:t>
                      </a:r>
                    </a:p>
                    <a:p>
                      <a:pPr>
                        <a:lnSpc>
                          <a:spcPct val="150000"/>
                        </a:lnSpc>
                        <a:spcAft>
                          <a:spcPts val="0"/>
                        </a:spcAft>
                      </a:pPr>
                      <a:r>
                        <a:rPr lang="en-ZA" sz="1800" b="1">
                          <a:solidFill>
                            <a:schemeClr val="accent1"/>
                          </a:solidFill>
                          <a:effectLst/>
                        </a:rPr>
                        <a:t> </a:t>
                      </a:r>
                      <a:endParaRPr lang="en-ZA"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a:ln>
                            <a:noFill/>
                          </a:ln>
                          <a:solidFill>
                            <a:schemeClr val="accent1"/>
                          </a:solidFill>
                          <a:effectLst>
                            <a:outerShdw sx="0" sy="0">
                              <a:srgbClr val="000000"/>
                            </a:outerShdw>
                          </a:effectLst>
                        </a:rPr>
                        <a:t>Come after the topic sentence</a:t>
                      </a:r>
                    </a:p>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a:ln>
                            <a:noFill/>
                          </a:ln>
                          <a:solidFill>
                            <a:schemeClr val="accent1"/>
                          </a:solidFill>
                          <a:effectLst>
                            <a:outerShdw sx="0" sy="0">
                              <a:srgbClr val="000000"/>
                            </a:outerShdw>
                          </a:effectLst>
                        </a:rPr>
                        <a:t>Provide the body of a paragraph</a:t>
                      </a:r>
                    </a:p>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a:ln>
                            <a:noFill/>
                          </a:ln>
                          <a:solidFill>
                            <a:schemeClr val="accent1"/>
                          </a:solidFill>
                          <a:effectLst>
                            <a:outerShdw sx="0" sy="0">
                              <a:srgbClr val="000000"/>
                            </a:outerShdw>
                          </a:effectLst>
                        </a:rPr>
                        <a:t>Give details, supporting ides and examples to develop and support the main idea</a:t>
                      </a:r>
                      <a:endParaRPr lang="en-ZA" sz="1800" b="0" u="none" strike="noStrike" kern="0">
                        <a:ln>
                          <a:noFill/>
                        </a:ln>
                        <a:solidFill>
                          <a:schemeClr val="accent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809713"/>
                  </a:ext>
                </a:extLst>
              </a:tr>
              <a:tr h="1004357">
                <a:tc>
                  <a:txBody>
                    <a:bodyPr/>
                    <a:lstStyle/>
                    <a:p>
                      <a:pPr>
                        <a:lnSpc>
                          <a:spcPct val="150000"/>
                        </a:lnSpc>
                        <a:spcAft>
                          <a:spcPts val="0"/>
                        </a:spcAft>
                      </a:pPr>
                      <a:r>
                        <a:rPr lang="en-ZA" sz="1800" b="1" dirty="0">
                          <a:solidFill>
                            <a:schemeClr val="accent1"/>
                          </a:solidFill>
                          <a:effectLst/>
                        </a:rPr>
                        <a:t>Closing Sentence</a:t>
                      </a:r>
                      <a:endParaRPr lang="en-ZA"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dirty="0">
                          <a:ln>
                            <a:noFill/>
                          </a:ln>
                          <a:solidFill>
                            <a:schemeClr val="accent1"/>
                          </a:solidFill>
                          <a:effectLst>
                            <a:outerShdw sx="0" sy="0">
                              <a:srgbClr val="000000"/>
                            </a:outerShdw>
                          </a:effectLst>
                        </a:rPr>
                        <a:t>Last sentence of a paragraph</a:t>
                      </a:r>
                    </a:p>
                    <a:p>
                      <a:pPr marL="342900" lvl="0" indent="-342900" fontAlgn="base">
                        <a:lnSpc>
                          <a:spcPct val="150000"/>
                        </a:lnSpc>
                        <a:spcAft>
                          <a:spcPts val="0"/>
                        </a:spcAft>
                        <a:buClr>
                          <a:srgbClr val="7F7F7F"/>
                        </a:buClr>
                        <a:buSzPts val="1100"/>
                        <a:buFont typeface="Symbol" panose="05050102010706020507" pitchFamily="18" charset="2"/>
                        <a:buChar char=""/>
                      </a:pPr>
                      <a:r>
                        <a:rPr lang="en-ZA" sz="1800" b="0" u="none" strike="noStrike" kern="0" dirty="0">
                          <a:ln>
                            <a:noFill/>
                          </a:ln>
                          <a:solidFill>
                            <a:schemeClr val="accent1"/>
                          </a:solidFill>
                          <a:effectLst>
                            <a:outerShdw sx="0" sy="0">
                              <a:srgbClr val="000000"/>
                            </a:outerShdw>
                          </a:effectLst>
                        </a:rPr>
                        <a:t>Restates the main idea, using different words</a:t>
                      </a:r>
                      <a:endParaRPr lang="en-ZA" sz="1800" b="0" u="none" strike="noStrike" kern="0" dirty="0">
                        <a:ln>
                          <a:noFill/>
                        </a:ln>
                        <a:solidFill>
                          <a:schemeClr val="accent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244250"/>
                  </a:ext>
                </a:extLst>
              </a:tr>
            </a:tbl>
          </a:graphicData>
        </a:graphic>
      </p:graphicFrame>
    </p:spTree>
    <p:extLst>
      <p:ext uri="{BB962C8B-B14F-4D97-AF65-F5344CB8AC3E}">
        <p14:creationId xmlns:p14="http://schemas.microsoft.com/office/powerpoint/2010/main" val="398537619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Types of </a:t>
            </a:r>
            <a:r>
              <a:rPr lang="en-US" smtClean="0"/>
              <a:t>Transitions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155</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29757055"/>
              </p:ext>
            </p:extLst>
          </p:nvPr>
        </p:nvGraphicFramePr>
        <p:xfrm>
          <a:off x="535524" y="1373290"/>
          <a:ext cx="8083296" cy="4114800"/>
        </p:xfrm>
        <a:graphic>
          <a:graphicData uri="http://schemas.openxmlformats.org/drawingml/2006/table">
            <a:tbl>
              <a:tblPr firstRow="1" firstCol="1" bandRow="1">
                <a:tableStyleId>{5C22544A-7EE6-4342-B048-85BDC9FD1C3A}</a:tableStyleId>
              </a:tblPr>
              <a:tblGrid>
                <a:gridCol w="2370962">
                  <a:extLst>
                    <a:ext uri="{9D8B030D-6E8A-4147-A177-3AD203B41FA5}">
                      <a16:colId xmlns:a16="http://schemas.microsoft.com/office/drawing/2014/main" val="700567455"/>
                    </a:ext>
                  </a:extLst>
                </a:gridCol>
                <a:gridCol w="5712334">
                  <a:extLst>
                    <a:ext uri="{9D8B030D-6E8A-4147-A177-3AD203B41FA5}">
                      <a16:colId xmlns:a16="http://schemas.microsoft.com/office/drawing/2014/main" val="3814021164"/>
                    </a:ext>
                  </a:extLst>
                </a:gridCol>
              </a:tblGrid>
              <a:tr h="0">
                <a:tc>
                  <a:txBody>
                    <a:bodyPr/>
                    <a:lstStyle/>
                    <a:p>
                      <a:pPr algn="ctr">
                        <a:lnSpc>
                          <a:spcPct val="150000"/>
                        </a:lnSpc>
                        <a:spcAft>
                          <a:spcPts val="0"/>
                        </a:spcAft>
                      </a:pPr>
                      <a:r>
                        <a:rPr lang="en-US" sz="2000" b="1">
                          <a:solidFill>
                            <a:schemeClr val="accent1"/>
                          </a:solidFill>
                          <a:effectLst/>
                        </a:rPr>
                        <a:t>Type of Transition</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000" b="1">
                          <a:solidFill>
                            <a:schemeClr val="accent1"/>
                          </a:solidFill>
                          <a:effectLst/>
                        </a:rPr>
                        <a:t>Function</a:t>
                      </a:r>
                      <a:endParaRPr lang="en-ZA" sz="20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76469560"/>
                  </a:ext>
                </a:extLst>
              </a:tr>
              <a:tr h="0">
                <a:tc>
                  <a:txBody>
                    <a:bodyPr/>
                    <a:lstStyle/>
                    <a:p>
                      <a:pPr algn="l">
                        <a:lnSpc>
                          <a:spcPct val="150000"/>
                        </a:lnSpc>
                        <a:spcAft>
                          <a:spcPts val="0"/>
                        </a:spcAft>
                      </a:pPr>
                      <a:r>
                        <a:rPr lang="en-US" sz="1600" b="1">
                          <a:solidFill>
                            <a:schemeClr val="accent1"/>
                          </a:solidFill>
                          <a:effectLst/>
                        </a:rPr>
                        <a:t>Transitions between sections</a:t>
                      </a:r>
                      <a:endParaRPr lang="en-ZA" sz="16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600" b="0">
                          <a:solidFill>
                            <a:schemeClr val="accent1"/>
                          </a:solidFill>
                          <a:effectLst/>
                        </a:rPr>
                        <a:t>Used in longer works to summarise the information in the previous section, and then to show how this is related to the information in the next section</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23164"/>
                  </a:ext>
                </a:extLst>
              </a:tr>
              <a:tr h="0">
                <a:tc>
                  <a:txBody>
                    <a:bodyPr/>
                    <a:lstStyle/>
                    <a:p>
                      <a:pPr algn="l">
                        <a:lnSpc>
                          <a:spcPct val="150000"/>
                        </a:lnSpc>
                        <a:spcAft>
                          <a:spcPts val="0"/>
                        </a:spcAft>
                      </a:pPr>
                      <a:r>
                        <a:rPr lang="en-US" sz="1600" b="1">
                          <a:solidFill>
                            <a:schemeClr val="accent1"/>
                          </a:solidFill>
                          <a:effectLst/>
                        </a:rPr>
                        <a:t>Transitions between paragraphs</a:t>
                      </a:r>
                      <a:endParaRPr lang="en-ZA" sz="16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600" b="0">
                          <a:solidFill>
                            <a:schemeClr val="accent1"/>
                          </a:solidFill>
                          <a:effectLst/>
                        </a:rPr>
                        <a:t>It shows the relationship between two paragraphs by summarising the content of the previous paragraph and suggesting something about what is going to be said in the next paragraph. It can either be at the end of the first paragraph or at the beginning of the next paragraph.</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991777"/>
                  </a:ext>
                </a:extLst>
              </a:tr>
              <a:tr h="0">
                <a:tc>
                  <a:txBody>
                    <a:bodyPr/>
                    <a:lstStyle/>
                    <a:p>
                      <a:pPr algn="l">
                        <a:lnSpc>
                          <a:spcPct val="150000"/>
                        </a:lnSpc>
                        <a:spcAft>
                          <a:spcPts val="0"/>
                        </a:spcAft>
                      </a:pPr>
                      <a:r>
                        <a:rPr lang="en-US" sz="1600" b="1">
                          <a:solidFill>
                            <a:schemeClr val="accent1"/>
                          </a:solidFill>
                          <a:effectLst/>
                        </a:rPr>
                        <a:t>Transitions within paragraphs</a:t>
                      </a:r>
                      <a:endParaRPr lang="en-ZA" sz="16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600" b="0">
                          <a:solidFill>
                            <a:schemeClr val="accent1"/>
                          </a:solidFill>
                          <a:effectLst/>
                        </a:rPr>
                        <a:t>They are cues inside paragraphs to help the reader to make sense of how different things said link together.</a:t>
                      </a:r>
                      <a:endParaRPr lang="en-ZA" sz="1600" b="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2564129"/>
                  </a:ext>
                </a:extLst>
              </a:tr>
            </a:tbl>
          </a:graphicData>
        </a:graphic>
      </p:graphicFrame>
    </p:spTree>
    <p:extLst>
      <p:ext uri="{BB962C8B-B14F-4D97-AF65-F5344CB8AC3E}">
        <p14:creationId xmlns:p14="http://schemas.microsoft.com/office/powerpoint/2010/main" val="292976691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8" name="Text Placeholder 7"/>
          <p:cNvSpPr>
            <a:spLocks noGrp="1"/>
          </p:cNvSpPr>
          <p:nvPr>
            <p:ph type="body" idx="2"/>
          </p:nvPr>
        </p:nvSpPr>
        <p:spPr/>
        <p:txBody>
          <a:bodyPr/>
          <a:lstStyle/>
          <a:p>
            <a:pPr algn="ctr"/>
            <a:r>
              <a:rPr lang="en-GB" dirty="0" smtClean="0"/>
              <a:t>Transitional expressions</a:t>
            </a:r>
            <a:endParaRPr lang="en-ZA" dirty="0"/>
          </a:p>
        </p:txBody>
      </p:sp>
      <p:sp>
        <p:nvSpPr>
          <p:cNvPr id="7" name="Content Placeholder 6"/>
          <p:cNvSpPr>
            <a:spLocks noGrp="1"/>
          </p:cNvSpPr>
          <p:nvPr>
            <p:ph sz="quarter" idx="1"/>
          </p:nvPr>
        </p:nvSpPr>
        <p:spPr/>
        <p:txBody>
          <a:bodyPr/>
          <a:lstStyle/>
          <a:p>
            <a:r>
              <a:rPr lang="en-US" dirty="0" smtClean="0"/>
              <a:t>Look at the table with examples </a:t>
            </a:r>
            <a:r>
              <a:rPr lang="en-US" dirty="0"/>
              <a:t>of words or phrases that can be used as </a:t>
            </a:r>
            <a:r>
              <a:rPr lang="en-US" dirty="0" smtClean="0"/>
              <a:t>transitions in the</a:t>
            </a:r>
            <a:endParaRPr lang="en-ZA" dirty="0"/>
          </a:p>
        </p:txBody>
      </p:sp>
    </p:spTree>
    <p:extLst>
      <p:ext uri="{BB962C8B-B14F-4D97-AF65-F5344CB8AC3E}">
        <p14:creationId xmlns:p14="http://schemas.microsoft.com/office/powerpoint/2010/main" val="35360822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ZA" dirty="0"/>
              <a:t>Control Overall Structure of </a:t>
            </a:r>
            <a:r>
              <a:rPr lang="en-ZA" dirty="0" smtClean="0"/>
              <a:t>Writing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157</a:t>
            </a:fld>
            <a:endParaRPr lang="en-US" dirty="0"/>
          </a:p>
        </p:txBody>
      </p:sp>
      <p:sp>
        <p:nvSpPr>
          <p:cNvPr id="8" name="Content Placeholder 7"/>
          <p:cNvSpPr>
            <a:spLocks noGrp="1"/>
          </p:cNvSpPr>
          <p:nvPr>
            <p:ph sz="quarter" idx="1"/>
          </p:nvPr>
        </p:nvSpPr>
        <p:spPr/>
        <p:txBody>
          <a:bodyPr/>
          <a:lstStyle/>
          <a:p>
            <a:r>
              <a:rPr lang="en-ZA" dirty="0"/>
              <a:t>Make sure that each paragraph has only one topic sentence</a:t>
            </a:r>
          </a:p>
          <a:p>
            <a:r>
              <a:rPr lang="en-ZA" dirty="0"/>
              <a:t>Y</a:t>
            </a:r>
            <a:r>
              <a:rPr lang="en-ZA" dirty="0" smtClean="0"/>
              <a:t>our </a:t>
            </a:r>
            <a:r>
              <a:rPr lang="en-ZA" dirty="0"/>
              <a:t>sentences </a:t>
            </a:r>
            <a:r>
              <a:rPr lang="en-ZA" dirty="0" smtClean="0"/>
              <a:t>must look </a:t>
            </a:r>
            <a:r>
              <a:rPr lang="en-ZA" dirty="0"/>
              <a:t>backward as well as forward</a:t>
            </a:r>
          </a:p>
          <a:p>
            <a:r>
              <a:rPr lang="en-ZA" dirty="0"/>
              <a:t>Follow the principle of moving from old to new</a:t>
            </a:r>
          </a:p>
          <a:p>
            <a:r>
              <a:rPr lang="en-ZA" dirty="0"/>
              <a:t>Use repetition to create a sense of unity</a:t>
            </a:r>
          </a:p>
          <a:p>
            <a:r>
              <a:rPr lang="en-ZA" dirty="0"/>
              <a:t>Use transition markers</a:t>
            </a:r>
          </a:p>
          <a:p>
            <a:endParaRPr lang="en-ZA" dirty="0"/>
          </a:p>
        </p:txBody>
      </p:sp>
    </p:spTree>
    <p:extLst>
      <p:ext uri="{BB962C8B-B14F-4D97-AF65-F5344CB8AC3E}">
        <p14:creationId xmlns:p14="http://schemas.microsoft.com/office/powerpoint/2010/main" val="319349700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Formulating a Good </a:t>
            </a:r>
            <a:r>
              <a:rPr lang="en-ZA" dirty="0" smtClean="0"/>
              <a:t>Conclusion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5" name="Content Placeholder 4"/>
          <p:cNvSpPr>
            <a:spLocks noGrp="1"/>
          </p:cNvSpPr>
          <p:nvPr>
            <p:ph sz="quarter" idx="1"/>
          </p:nvPr>
        </p:nvSpPr>
        <p:spPr/>
        <p:txBody>
          <a:bodyPr>
            <a:normAutofit/>
          </a:bodyPr>
          <a:lstStyle/>
          <a:p>
            <a:pPr lvl="0" fontAlgn="base"/>
            <a:r>
              <a:rPr lang="en-ZA" dirty="0">
                <a:effectLst>
                  <a:outerShdw sx="0" sy="0">
                    <a:srgbClr val="000000"/>
                  </a:outerShdw>
                </a:effectLst>
              </a:rPr>
              <a:t>Emphasise the importance of what you have discovered during your research</a:t>
            </a:r>
          </a:p>
          <a:p>
            <a:pPr lvl="0" fontAlgn="base"/>
            <a:r>
              <a:rPr lang="en-ZA" dirty="0">
                <a:effectLst>
                  <a:outerShdw sx="0" sy="0">
                    <a:srgbClr val="000000"/>
                  </a:outerShdw>
                </a:effectLst>
              </a:rPr>
              <a:t>Consider </a:t>
            </a:r>
            <a:r>
              <a:rPr lang="en-ZA" dirty="0" smtClean="0">
                <a:effectLst>
                  <a:outerShdw sx="0" sy="0">
                    <a:srgbClr val="000000"/>
                  </a:outerShdw>
                </a:effectLst>
              </a:rPr>
              <a:t>the </a:t>
            </a:r>
            <a:r>
              <a:rPr lang="en-ZA" dirty="0">
                <a:effectLst>
                  <a:outerShdw sx="0" sy="0">
                    <a:srgbClr val="000000"/>
                  </a:outerShdw>
                </a:effectLst>
              </a:rPr>
              <a:t>background </a:t>
            </a:r>
            <a:r>
              <a:rPr lang="en-ZA" dirty="0" smtClean="0">
                <a:effectLst>
                  <a:outerShdw sx="0" sy="0">
                    <a:srgbClr val="000000"/>
                  </a:outerShdw>
                </a:effectLst>
              </a:rPr>
              <a:t>information </a:t>
            </a:r>
            <a:r>
              <a:rPr lang="en-ZA" dirty="0">
                <a:effectLst>
                  <a:outerShdw sx="0" sy="0">
                    <a:srgbClr val="000000"/>
                  </a:outerShdw>
                </a:effectLst>
              </a:rPr>
              <a:t>and illustrate how your research has shed new light on that information</a:t>
            </a:r>
          </a:p>
          <a:p>
            <a:pPr lvl="0" fontAlgn="base"/>
            <a:r>
              <a:rPr lang="en-ZA" dirty="0">
                <a:effectLst>
                  <a:outerShdw sx="0" sy="0">
                    <a:srgbClr val="000000"/>
                  </a:outerShdw>
                </a:effectLst>
              </a:rPr>
              <a:t>Return to the key terms and point out how what you have written has added some new dimension to their meanings</a:t>
            </a:r>
          </a:p>
          <a:p>
            <a:pPr lvl="0" fontAlgn="base"/>
            <a:r>
              <a:rPr lang="en-ZA" dirty="0">
                <a:effectLst>
                  <a:outerShdw sx="0" sy="0">
                    <a:srgbClr val="000000"/>
                  </a:outerShdw>
                </a:effectLst>
              </a:rPr>
              <a:t>Use an anecdote or quotation that summarises or reflects your main idea</a:t>
            </a:r>
          </a:p>
          <a:p>
            <a:pPr lvl="0" fontAlgn="base"/>
            <a:r>
              <a:rPr lang="en-ZA" dirty="0">
                <a:effectLst>
                  <a:outerShdw sx="0" sy="0">
                    <a:srgbClr val="000000"/>
                  </a:outerShdw>
                </a:effectLst>
              </a:rPr>
              <a:t>Remember: language is especially important to a conclusion. </a:t>
            </a:r>
            <a:endParaRPr lang="en-ZA" dirty="0" smtClean="0">
              <a:effectLst>
                <a:outerShdw sx="0" sy="0">
                  <a:srgbClr val="000000"/>
                </a:outerShdw>
              </a:effectLst>
            </a:endParaRPr>
          </a:p>
          <a:p>
            <a:pPr lvl="0" fontAlgn="base"/>
            <a:r>
              <a:rPr lang="en-ZA" dirty="0" smtClean="0">
                <a:effectLst>
                  <a:outerShdw sx="0" sy="0">
                    <a:srgbClr val="000000"/>
                  </a:outerShdw>
                </a:effectLst>
              </a:rPr>
              <a:t>Give </a:t>
            </a:r>
            <a:r>
              <a:rPr lang="en-ZA" dirty="0">
                <a:effectLst>
                  <a:outerShdw sx="0" sy="0">
                    <a:srgbClr val="000000"/>
                  </a:outerShdw>
                </a:effectLst>
              </a:rPr>
              <a:t>them something to think about. </a:t>
            </a:r>
          </a:p>
          <a:p>
            <a:endParaRPr lang="en-ZA" dirty="0"/>
          </a:p>
        </p:txBody>
      </p:sp>
    </p:spTree>
    <p:extLst>
      <p:ext uri="{BB962C8B-B14F-4D97-AF65-F5344CB8AC3E}">
        <p14:creationId xmlns:p14="http://schemas.microsoft.com/office/powerpoint/2010/main" val="19496152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Rhetorical </a:t>
            </a:r>
            <a:r>
              <a:rPr lang="en-ZA" dirty="0" smtClean="0"/>
              <a:t>Devices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5" name="Content Placeholder 4"/>
          <p:cNvSpPr>
            <a:spLocks noGrp="1"/>
          </p:cNvSpPr>
          <p:nvPr>
            <p:ph sz="quarter" idx="1"/>
          </p:nvPr>
        </p:nvSpPr>
        <p:spPr/>
        <p:txBody>
          <a:bodyPr/>
          <a:lstStyle/>
          <a:p>
            <a:r>
              <a:rPr lang="en-ZA" dirty="0"/>
              <a:t>Rule of three</a:t>
            </a:r>
          </a:p>
          <a:p>
            <a:r>
              <a:rPr lang="en-ZA" dirty="0"/>
              <a:t>Emotive language</a:t>
            </a:r>
          </a:p>
          <a:p>
            <a:r>
              <a:rPr lang="en-ZA" dirty="0"/>
              <a:t>Parallel structures</a:t>
            </a:r>
          </a:p>
          <a:p>
            <a:r>
              <a:rPr lang="en-ZA" dirty="0"/>
              <a:t>Figures of speech (figurative language)</a:t>
            </a:r>
          </a:p>
          <a:p>
            <a:r>
              <a:rPr lang="en-ZA" dirty="0"/>
              <a:t>Repetition</a:t>
            </a:r>
          </a:p>
          <a:p>
            <a:r>
              <a:rPr lang="en-ZA" dirty="0"/>
              <a:t>Anecdotes</a:t>
            </a:r>
          </a:p>
          <a:p>
            <a:r>
              <a:rPr lang="en-ZA" dirty="0"/>
              <a:t>Contrast</a:t>
            </a:r>
          </a:p>
          <a:p>
            <a:r>
              <a:rPr lang="en-ZA" dirty="0"/>
              <a:t>Rhetorical questions</a:t>
            </a:r>
          </a:p>
          <a:p>
            <a:endParaRPr lang="en-ZA" dirty="0"/>
          </a:p>
        </p:txBody>
      </p:sp>
    </p:spTree>
    <p:extLst>
      <p:ext uri="{BB962C8B-B14F-4D97-AF65-F5344CB8AC3E}">
        <p14:creationId xmlns:p14="http://schemas.microsoft.com/office/powerpoint/2010/main" val="117633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965714475"/>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Punctuation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5" name="Content Placeholder 4"/>
          <p:cNvSpPr>
            <a:spLocks noGrp="1"/>
          </p:cNvSpPr>
          <p:nvPr>
            <p:ph sz="quarter" idx="1"/>
          </p:nvPr>
        </p:nvSpPr>
        <p:spPr/>
        <p:txBody>
          <a:bodyPr/>
          <a:lstStyle/>
          <a:p>
            <a:r>
              <a:rPr lang="en-ZA" dirty="0"/>
              <a:t>Ellipses marks (...)</a:t>
            </a:r>
          </a:p>
          <a:p>
            <a:r>
              <a:rPr lang="en-ZA" dirty="0"/>
              <a:t>Semi-colons (;)</a:t>
            </a:r>
          </a:p>
          <a:p>
            <a:r>
              <a:rPr lang="en-ZA" dirty="0"/>
              <a:t>Dashes ( - )</a:t>
            </a:r>
          </a:p>
          <a:p>
            <a:endParaRPr lang="en-ZA" dirty="0"/>
          </a:p>
        </p:txBody>
      </p:sp>
    </p:spTree>
    <p:extLst>
      <p:ext uri="{BB962C8B-B14F-4D97-AF65-F5344CB8AC3E}">
        <p14:creationId xmlns:p14="http://schemas.microsoft.com/office/powerpoint/2010/main" val="124163294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Stylistic Devices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5" name="Content Placeholder 4"/>
          <p:cNvSpPr>
            <a:spLocks noGrp="1"/>
          </p:cNvSpPr>
          <p:nvPr>
            <p:ph sz="quarter" idx="1"/>
          </p:nvPr>
        </p:nvSpPr>
        <p:spPr/>
        <p:txBody>
          <a:bodyPr/>
          <a:lstStyle/>
          <a:p>
            <a:r>
              <a:rPr lang="en-ZA" dirty="0"/>
              <a:t>Symbol</a:t>
            </a:r>
          </a:p>
          <a:p>
            <a:r>
              <a:rPr lang="en-ZA" dirty="0"/>
              <a:t>Imagery</a:t>
            </a:r>
          </a:p>
          <a:p>
            <a:r>
              <a:rPr lang="en-ZA" dirty="0"/>
              <a:t>Irony</a:t>
            </a:r>
          </a:p>
          <a:p>
            <a:r>
              <a:rPr lang="en-ZA" dirty="0"/>
              <a:t>Understatement</a:t>
            </a:r>
          </a:p>
          <a:p>
            <a:r>
              <a:rPr lang="en-ZA" dirty="0"/>
              <a:t>Index</a:t>
            </a:r>
          </a:p>
          <a:p>
            <a:r>
              <a:rPr lang="en-ZA" dirty="0"/>
              <a:t>Icon</a:t>
            </a:r>
          </a:p>
          <a:p>
            <a:r>
              <a:rPr lang="en-ZA" dirty="0"/>
              <a:t>Logos</a:t>
            </a:r>
          </a:p>
          <a:p>
            <a:r>
              <a:rPr lang="en-ZA" dirty="0"/>
              <a:t>Hyperbole</a:t>
            </a:r>
          </a:p>
          <a:p>
            <a:r>
              <a:rPr lang="en-ZA" dirty="0"/>
              <a:t>Visuals</a:t>
            </a:r>
          </a:p>
          <a:p>
            <a:r>
              <a:rPr lang="en-ZA" dirty="0"/>
              <a:t>Graphics</a:t>
            </a:r>
          </a:p>
          <a:p>
            <a:endParaRPr lang="en-ZA" dirty="0"/>
          </a:p>
        </p:txBody>
      </p:sp>
    </p:spTree>
    <p:extLst>
      <p:ext uri="{BB962C8B-B14F-4D97-AF65-F5344CB8AC3E}">
        <p14:creationId xmlns:p14="http://schemas.microsoft.com/office/powerpoint/2010/main" val="395098255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7" name="Content Placeholder 6"/>
          <p:cNvSpPr>
            <a:spLocks noGrp="1"/>
          </p:cNvSpPr>
          <p:nvPr>
            <p:ph sz="quarter" idx="1"/>
          </p:nvPr>
        </p:nvSpPr>
        <p:spPr/>
        <p:txBody>
          <a:bodyPr/>
          <a:lstStyle/>
          <a:p>
            <a:r>
              <a:rPr lang="en-GB" dirty="0" smtClean="0"/>
              <a:t>Complete Formative Activity 2.2</a:t>
            </a:r>
          </a:p>
          <a:p>
            <a:r>
              <a:rPr lang="en-GB" dirty="0" smtClean="0"/>
              <a:t>Homework – Knowledge Questions </a:t>
            </a:r>
            <a:endParaRPr lang="en-ZA" dirty="0"/>
          </a:p>
        </p:txBody>
      </p:sp>
    </p:spTree>
    <p:extLst>
      <p:ext uri="{BB962C8B-B14F-4D97-AF65-F5344CB8AC3E}">
        <p14:creationId xmlns:p14="http://schemas.microsoft.com/office/powerpoint/2010/main" val="203083855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a:t>
            </a:r>
            <a:r>
              <a:rPr lang="en-US" sz="4400"/>
              <a:t>Unit </a:t>
            </a:r>
            <a:r>
              <a:rPr lang="en-US" sz="4400" smtClean="0"/>
              <a:t>2.3:</a:t>
            </a:r>
            <a:r>
              <a:rPr lang="en-US" sz="4400"/>
              <a:t/>
            </a:r>
            <a:br>
              <a:rPr lang="en-US" sz="4400"/>
            </a:br>
            <a:r>
              <a:rPr lang="en-GB"/>
              <a:t>Editing Writing for Fluency and Unity</a:t>
            </a:r>
            <a:endParaRPr lang="en-ZA"/>
          </a:p>
        </p:txBody>
      </p:sp>
      <p:sp>
        <p:nvSpPr>
          <p:cNvPr id="5" name="Slide Number Placeholder 4"/>
          <p:cNvSpPr>
            <a:spLocks noGrp="1"/>
          </p:cNvSpPr>
          <p:nvPr>
            <p:ph type="sldNum" sz="quarter" idx="12"/>
          </p:nvPr>
        </p:nvSpPr>
        <p:spPr/>
        <p:txBody>
          <a:bodyPr/>
          <a:lstStyle/>
          <a:p>
            <a:fld id="{4980778A-6F9D-4141-8080-B8192EADCD40}" type="slidenum">
              <a:rPr lang="en-ZA" smtClean="0"/>
              <a:pPr/>
              <a:t>163</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46783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Editing</a:t>
            </a:r>
            <a:endParaRPr lang="en-ZA"/>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164</a:t>
            </a:fld>
            <a:endParaRPr lang="en-ZA"/>
          </a:p>
        </p:txBody>
      </p:sp>
      <p:sp>
        <p:nvSpPr>
          <p:cNvPr id="7" name="Content Placeholder 6"/>
          <p:cNvSpPr>
            <a:spLocks noGrp="1"/>
          </p:cNvSpPr>
          <p:nvPr>
            <p:ph sz="quarter" idx="1"/>
          </p:nvPr>
        </p:nvSpPr>
        <p:spPr/>
        <p:txBody>
          <a:bodyPr/>
          <a:lstStyle/>
          <a:p>
            <a:r>
              <a:rPr lang="en-US"/>
              <a:t>Check for such things as grammar, mechanics, and spelling</a:t>
            </a:r>
            <a:endParaRPr lang="en-ZA"/>
          </a:p>
          <a:p>
            <a:r>
              <a:rPr lang="en-US"/>
              <a:t>You need to edit your writing to</a:t>
            </a:r>
            <a:endParaRPr lang="en-ZA"/>
          </a:p>
          <a:p>
            <a:pPr lvl="1" fontAlgn="base"/>
            <a:r>
              <a:rPr lang="en-ZA" dirty="0">
                <a:effectLst>
                  <a:outerShdw sx="0" sy="0">
                    <a:srgbClr val="000000"/>
                  </a:outerShdw>
                </a:effectLst>
              </a:rPr>
              <a:t>Improve clarity </a:t>
            </a:r>
          </a:p>
          <a:p>
            <a:pPr lvl="1" fontAlgn="base"/>
            <a:r>
              <a:rPr lang="en-ZA" dirty="0">
                <a:effectLst>
                  <a:outerShdw sx="0" sy="0">
                    <a:srgbClr val="000000"/>
                  </a:outerShdw>
                </a:effectLst>
              </a:rPr>
              <a:t>Recognise errors and check for accuracy</a:t>
            </a:r>
          </a:p>
          <a:p>
            <a:pPr lvl="1" fontAlgn="base"/>
            <a:r>
              <a:rPr lang="en-ZA" dirty="0">
                <a:effectLst>
                  <a:outerShdw sx="0" sy="0">
                    <a:srgbClr val="000000"/>
                  </a:outerShdw>
                </a:effectLst>
              </a:rPr>
              <a:t>Ensure fluency and unity</a:t>
            </a:r>
          </a:p>
          <a:p>
            <a:r>
              <a:rPr lang="en-ZA" dirty="0"/>
              <a:t>Editing will make the difference between good text and great text!</a:t>
            </a:r>
          </a:p>
          <a:p>
            <a:r>
              <a:rPr lang="en-ZA" dirty="0"/>
              <a:t>Ensure that the content is clear and concise, factual and objective.</a:t>
            </a:r>
          </a:p>
          <a:p>
            <a:endParaRPr lang="en-ZA" dirty="0"/>
          </a:p>
        </p:txBody>
      </p:sp>
    </p:spTree>
    <p:extLst>
      <p:ext uri="{BB962C8B-B14F-4D97-AF65-F5344CB8AC3E}">
        <p14:creationId xmlns:p14="http://schemas.microsoft.com/office/powerpoint/2010/main" val="38379349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Coherence and </a:t>
            </a:r>
            <a:r>
              <a:rPr lang="en-ZA" dirty="0" smtClean="0"/>
              <a:t>Flow</a:t>
            </a:r>
            <a:endParaRPr lang="en-ZA" dirty="0"/>
          </a:p>
        </p:txBody>
      </p:sp>
      <p:sp>
        <p:nvSpPr>
          <p:cNvPr id="8" name="Text Placeholder 7"/>
          <p:cNvSpPr>
            <a:spLocks noGrp="1"/>
          </p:cNvSpPr>
          <p:nvPr>
            <p:ph type="body" idx="1"/>
          </p:nvPr>
        </p:nvSpPr>
        <p:spPr/>
        <p:txBody>
          <a:bodyPr/>
          <a:lstStyle/>
          <a:p>
            <a:r>
              <a:rPr lang="en-GB" smtClean="0"/>
              <a:t>Paragraph </a:t>
            </a:r>
            <a:r>
              <a:rPr lang="en-GB"/>
              <a:t>unity </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9" name="Content Placeholder 8"/>
          <p:cNvSpPr>
            <a:spLocks noGrp="1"/>
          </p:cNvSpPr>
          <p:nvPr>
            <p:ph sz="half" idx="2"/>
          </p:nvPr>
        </p:nvSpPr>
        <p:spPr>
          <a:xfrm>
            <a:off x="467543" y="2247900"/>
            <a:ext cx="7337513" cy="3886200"/>
          </a:xfrm>
        </p:spPr>
        <p:txBody>
          <a:bodyPr/>
          <a:lstStyle/>
          <a:p>
            <a:r>
              <a:rPr lang="en-GB" dirty="0" smtClean="0"/>
              <a:t>Paragraphs </a:t>
            </a:r>
            <a:r>
              <a:rPr lang="en-GB" dirty="0"/>
              <a:t>must have a good topic sentence </a:t>
            </a:r>
            <a:endParaRPr lang="en-ZA" dirty="0"/>
          </a:p>
          <a:p>
            <a:r>
              <a:rPr lang="en-GB"/>
              <a:t>C</a:t>
            </a:r>
            <a:r>
              <a:rPr lang="en-GB" smtClean="0"/>
              <a:t>ontrol </a:t>
            </a:r>
            <a:r>
              <a:rPr lang="en-GB"/>
              <a:t>the content of every other </a:t>
            </a:r>
            <a:r>
              <a:rPr lang="en-GB" smtClean="0"/>
              <a:t>sentence, ensure</a:t>
            </a:r>
          </a:p>
          <a:p>
            <a:pPr lvl="1"/>
            <a:r>
              <a:rPr lang="en-GB" dirty="0" smtClean="0">
                <a:effectLst>
                  <a:outerShdw sx="0" sy="0">
                    <a:srgbClr val="000000"/>
                  </a:outerShdw>
                </a:effectLst>
              </a:rPr>
              <a:t>it </a:t>
            </a:r>
            <a:r>
              <a:rPr lang="en-GB" dirty="0">
                <a:effectLst>
                  <a:outerShdw sx="0" sy="0">
                    <a:srgbClr val="000000"/>
                  </a:outerShdw>
                </a:effectLst>
              </a:rPr>
              <a:t>contains more specific information than the topic sentence </a:t>
            </a:r>
            <a:endParaRPr lang="en-ZA">
              <a:effectLst>
                <a:outerShdw sx="0" sy="0">
                  <a:srgbClr val="000000"/>
                </a:outerShdw>
              </a:effectLst>
            </a:endParaRPr>
          </a:p>
          <a:p>
            <a:pPr lvl="1"/>
            <a:r>
              <a:rPr lang="en-GB" smtClean="0">
                <a:effectLst>
                  <a:outerShdw sx="0" sy="0">
                    <a:srgbClr val="000000"/>
                  </a:outerShdw>
                </a:effectLst>
              </a:rPr>
              <a:t>it </a:t>
            </a:r>
            <a:r>
              <a:rPr lang="en-GB">
                <a:effectLst>
                  <a:outerShdw sx="0" sy="0">
                    <a:srgbClr val="000000"/>
                  </a:outerShdw>
                </a:effectLst>
              </a:rPr>
              <a:t>maintains the same focus of attention as the topic sentence</a:t>
            </a:r>
            <a:endParaRPr lang="en-ZA">
              <a:effectLst>
                <a:outerShdw sx="0" sy="0">
                  <a:srgbClr val="000000"/>
                </a:outerShdw>
              </a:effectLst>
            </a:endParaRPr>
          </a:p>
          <a:p>
            <a:endParaRPr lang="en-ZA" dirty="0"/>
          </a:p>
          <a:p>
            <a:endParaRPr lang="en-ZA" dirty="0"/>
          </a:p>
        </p:txBody>
      </p:sp>
    </p:spTree>
    <p:extLst>
      <p:ext uri="{BB962C8B-B14F-4D97-AF65-F5344CB8AC3E}">
        <p14:creationId xmlns:p14="http://schemas.microsoft.com/office/powerpoint/2010/main" val="166923897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Coherence and </a:t>
            </a:r>
            <a:r>
              <a:rPr lang="en-ZA" dirty="0" smtClean="0"/>
              <a:t>Flow</a:t>
            </a:r>
            <a:endParaRPr lang="en-ZA" dirty="0"/>
          </a:p>
        </p:txBody>
      </p:sp>
      <p:sp>
        <p:nvSpPr>
          <p:cNvPr id="8" name="Text Placeholder 7"/>
          <p:cNvSpPr>
            <a:spLocks noGrp="1"/>
          </p:cNvSpPr>
          <p:nvPr>
            <p:ph type="body" idx="1"/>
          </p:nvPr>
        </p:nvSpPr>
        <p:spPr/>
        <p:txBody>
          <a:bodyPr/>
          <a:lstStyle/>
          <a:p>
            <a:r>
              <a:rPr lang="en-GB" smtClean="0"/>
              <a:t>Paragraph </a:t>
            </a:r>
            <a:r>
              <a:rPr lang="en-GB"/>
              <a:t>unity </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9" name="Content Placeholder 8"/>
          <p:cNvSpPr>
            <a:spLocks noGrp="1"/>
          </p:cNvSpPr>
          <p:nvPr>
            <p:ph sz="half" idx="2"/>
          </p:nvPr>
        </p:nvSpPr>
        <p:spPr>
          <a:xfrm>
            <a:off x="467543" y="2247900"/>
            <a:ext cx="7337513" cy="3886200"/>
          </a:xfrm>
        </p:spPr>
        <p:txBody>
          <a:bodyPr/>
          <a:lstStyle/>
          <a:p>
            <a:r>
              <a:rPr lang="en-GB" dirty="0" smtClean="0"/>
              <a:t>Paragraphs </a:t>
            </a:r>
            <a:r>
              <a:rPr lang="en-GB" dirty="0"/>
              <a:t>must have a good topic sentence </a:t>
            </a:r>
            <a:endParaRPr lang="en-ZA" dirty="0"/>
          </a:p>
          <a:p>
            <a:r>
              <a:rPr lang="en-GB"/>
              <a:t>C</a:t>
            </a:r>
            <a:r>
              <a:rPr lang="en-GB" smtClean="0"/>
              <a:t>ontrol </a:t>
            </a:r>
            <a:r>
              <a:rPr lang="en-GB"/>
              <a:t>the content of every other </a:t>
            </a:r>
            <a:r>
              <a:rPr lang="en-GB" smtClean="0"/>
              <a:t>sentence, ensure</a:t>
            </a:r>
          </a:p>
          <a:p>
            <a:pPr lvl="1"/>
            <a:r>
              <a:rPr lang="en-GB" dirty="0" smtClean="0">
                <a:effectLst>
                  <a:outerShdw sx="0" sy="0">
                    <a:srgbClr val="000000"/>
                  </a:outerShdw>
                </a:effectLst>
              </a:rPr>
              <a:t>it </a:t>
            </a:r>
            <a:r>
              <a:rPr lang="en-GB" dirty="0">
                <a:effectLst>
                  <a:outerShdw sx="0" sy="0">
                    <a:srgbClr val="000000"/>
                  </a:outerShdw>
                </a:effectLst>
              </a:rPr>
              <a:t>contains more specific information than the topic sentence </a:t>
            </a:r>
            <a:endParaRPr lang="en-ZA">
              <a:effectLst>
                <a:outerShdw sx="0" sy="0">
                  <a:srgbClr val="000000"/>
                </a:outerShdw>
              </a:effectLst>
            </a:endParaRPr>
          </a:p>
          <a:p>
            <a:pPr lvl="1"/>
            <a:r>
              <a:rPr lang="en-GB" smtClean="0">
                <a:effectLst>
                  <a:outerShdw sx="0" sy="0">
                    <a:srgbClr val="000000"/>
                  </a:outerShdw>
                </a:effectLst>
              </a:rPr>
              <a:t>it </a:t>
            </a:r>
            <a:r>
              <a:rPr lang="en-GB">
                <a:effectLst>
                  <a:outerShdw sx="0" sy="0">
                    <a:srgbClr val="000000"/>
                  </a:outerShdw>
                </a:effectLst>
              </a:rPr>
              <a:t>maintains the same focus of attention as the topic sentence</a:t>
            </a:r>
            <a:endParaRPr lang="en-ZA">
              <a:effectLst>
                <a:outerShdw sx="0" sy="0">
                  <a:srgbClr val="000000"/>
                </a:outerShdw>
              </a:effectLst>
            </a:endParaRPr>
          </a:p>
          <a:p>
            <a:endParaRPr lang="en-ZA" dirty="0"/>
          </a:p>
          <a:p>
            <a:endParaRPr lang="en-ZA" dirty="0"/>
          </a:p>
        </p:txBody>
      </p:sp>
    </p:spTree>
    <p:extLst>
      <p:ext uri="{BB962C8B-B14F-4D97-AF65-F5344CB8AC3E}">
        <p14:creationId xmlns:p14="http://schemas.microsoft.com/office/powerpoint/2010/main" val="389913416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Coherence and </a:t>
            </a:r>
            <a:r>
              <a:rPr lang="en-ZA" dirty="0" smtClean="0"/>
              <a:t>Flow</a:t>
            </a:r>
            <a:endParaRPr lang="en-ZA" dirty="0"/>
          </a:p>
        </p:txBody>
      </p:sp>
      <p:sp>
        <p:nvSpPr>
          <p:cNvPr id="8" name="Text Placeholder 7"/>
          <p:cNvSpPr>
            <a:spLocks noGrp="1"/>
          </p:cNvSpPr>
          <p:nvPr>
            <p:ph type="body" idx="1"/>
          </p:nvPr>
        </p:nvSpPr>
        <p:spPr>
          <a:xfrm>
            <a:off x="467543" y="1238672"/>
            <a:ext cx="3960000" cy="762000"/>
          </a:xfrm>
        </p:spPr>
        <p:txBody>
          <a:bodyPr/>
          <a:lstStyle/>
          <a:p>
            <a:r>
              <a:rPr lang="en-ZA" dirty="0"/>
              <a:t>Sentence Coherence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9" name="Content Placeholder 8"/>
          <p:cNvSpPr>
            <a:spLocks noGrp="1"/>
          </p:cNvSpPr>
          <p:nvPr>
            <p:ph sz="half" idx="2"/>
          </p:nvPr>
        </p:nvSpPr>
        <p:spPr>
          <a:xfrm>
            <a:off x="467543" y="2120415"/>
            <a:ext cx="7337513" cy="3886200"/>
          </a:xfrm>
        </p:spPr>
        <p:txBody>
          <a:bodyPr/>
          <a:lstStyle/>
          <a:p>
            <a:r>
              <a:rPr lang="en-GB" dirty="0"/>
              <a:t>Repetition</a:t>
            </a:r>
            <a:endParaRPr lang="en-ZA" dirty="0"/>
          </a:p>
          <a:p>
            <a:r>
              <a:rPr lang="en-GB"/>
              <a:t>Synonymy</a:t>
            </a:r>
            <a:endParaRPr lang="en-ZA"/>
          </a:p>
          <a:p>
            <a:r>
              <a:rPr lang="en-GB"/>
              <a:t>Antonymy</a:t>
            </a:r>
            <a:endParaRPr lang="en-ZA"/>
          </a:p>
          <a:p>
            <a:r>
              <a:rPr lang="en-GB"/>
              <a:t>Pro-forms</a:t>
            </a:r>
            <a:endParaRPr lang="en-ZA"/>
          </a:p>
          <a:p>
            <a:r>
              <a:rPr lang="en-GB"/>
              <a:t>Collocation</a:t>
            </a:r>
            <a:endParaRPr lang="en-ZA"/>
          </a:p>
          <a:p>
            <a:r>
              <a:rPr lang="en-GB"/>
              <a:t>Enumeration</a:t>
            </a:r>
            <a:endParaRPr lang="en-ZA"/>
          </a:p>
          <a:p>
            <a:r>
              <a:rPr lang="en-GB"/>
              <a:t>Parallelism</a:t>
            </a:r>
            <a:endParaRPr lang="en-ZA"/>
          </a:p>
          <a:p>
            <a:r>
              <a:rPr lang="en-GB" smtClean="0"/>
              <a:t>Transitions</a:t>
            </a:r>
            <a:endParaRPr lang="en-ZA" dirty="0"/>
          </a:p>
          <a:p>
            <a:endParaRPr lang="en-ZA" dirty="0"/>
          </a:p>
        </p:txBody>
      </p:sp>
    </p:spTree>
    <p:extLst>
      <p:ext uri="{BB962C8B-B14F-4D97-AF65-F5344CB8AC3E}">
        <p14:creationId xmlns:p14="http://schemas.microsoft.com/office/powerpoint/2010/main" val="306670437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ZA" dirty="0"/>
              <a:t>Purpose, Focus and </a:t>
            </a:r>
            <a:r>
              <a:rPr lang="en-ZA" dirty="0" smtClean="0"/>
              <a:t>Context - Check</a:t>
            </a:r>
            <a:endParaRPr lang="en-ZA" dirty="0"/>
          </a:p>
        </p:txBody>
      </p:sp>
      <p:sp>
        <p:nvSpPr>
          <p:cNvPr id="5" name="Footer Placeholder 4"/>
          <p:cNvSpPr>
            <a:spLocks noGrp="1"/>
          </p:cNvSpPr>
          <p:nvPr>
            <p:ph type="ftr" sz="quarter" idx="11"/>
          </p:nvPr>
        </p:nvSpPr>
        <p:spPr/>
        <p:txBody>
          <a:bodyPr/>
          <a:lstStyle/>
          <a:p>
            <a:r>
              <a:rPr lang="en-US" smtClean="0"/>
              <a:t>© ENJO Consultants (Pty) Ltd</a:t>
            </a:r>
            <a:endParaRPr lang="en-US"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168</a:t>
            </a:fld>
            <a:endParaRPr lang="en-ZA"/>
          </a:p>
        </p:txBody>
      </p:sp>
      <p:sp>
        <p:nvSpPr>
          <p:cNvPr id="10" name="Content Placeholder 9"/>
          <p:cNvSpPr>
            <a:spLocks noGrp="1"/>
          </p:cNvSpPr>
          <p:nvPr>
            <p:ph sz="quarter" idx="1"/>
          </p:nvPr>
        </p:nvSpPr>
        <p:spPr/>
        <p:txBody>
          <a:bodyPr>
            <a:normAutofit fontScale="92500" lnSpcReduction="10000"/>
          </a:bodyPr>
          <a:lstStyle/>
          <a:p>
            <a:pPr lvl="0" fontAlgn="base"/>
            <a:r>
              <a:rPr lang="en-ZA" dirty="0">
                <a:effectLst>
                  <a:outerShdw sx="0" sy="0">
                    <a:srgbClr val="000000"/>
                  </a:outerShdw>
                </a:effectLst>
              </a:rPr>
              <a:t>What is the purpose in writing this document?</a:t>
            </a:r>
          </a:p>
          <a:p>
            <a:pPr lvl="0" fontAlgn="base"/>
            <a:r>
              <a:rPr lang="en-ZA" dirty="0">
                <a:effectLst>
                  <a:outerShdw sx="0" sy="0">
                    <a:srgbClr val="000000"/>
                  </a:outerShdw>
                </a:effectLst>
              </a:rPr>
              <a:t>What is the document intended to do or accomplish? </a:t>
            </a:r>
          </a:p>
          <a:p>
            <a:pPr lvl="0" fontAlgn="base"/>
            <a:r>
              <a:rPr lang="en-ZA" dirty="0">
                <a:effectLst>
                  <a:outerShdw sx="0" sy="0">
                    <a:srgbClr val="000000"/>
                  </a:outerShdw>
                </a:effectLst>
              </a:rPr>
              <a:t>Will the purpose be clear to the reader? </a:t>
            </a:r>
          </a:p>
          <a:p>
            <a:pPr lvl="0" fontAlgn="base"/>
            <a:r>
              <a:rPr lang="en-ZA" dirty="0">
                <a:effectLst>
                  <a:outerShdw sx="0" sy="0">
                    <a:srgbClr val="000000"/>
                  </a:outerShdw>
                </a:effectLst>
              </a:rPr>
              <a:t>Can a one-sentence summary of the document’s purpose be offered? </a:t>
            </a:r>
          </a:p>
          <a:p>
            <a:pPr lvl="0" fontAlgn="base"/>
            <a:r>
              <a:rPr lang="en-ZA" dirty="0">
                <a:effectLst>
                  <a:outerShdw sx="0" sy="0">
                    <a:srgbClr val="000000"/>
                  </a:outerShdw>
                </a:effectLst>
              </a:rPr>
              <a:t>Is the main point stated early in the document?</a:t>
            </a:r>
          </a:p>
          <a:p>
            <a:pPr lvl="0" fontAlgn="base"/>
            <a:r>
              <a:rPr lang="en-ZA" dirty="0">
                <a:effectLst>
                  <a:outerShdw sx="0" sy="0">
                    <a:srgbClr val="000000"/>
                  </a:outerShdw>
                </a:effectLst>
              </a:rPr>
              <a:t>Does the letter/report give all the information needed to accomplish this purpose? </a:t>
            </a:r>
          </a:p>
          <a:p>
            <a:pPr lvl="0" fontAlgn="base"/>
            <a:r>
              <a:rPr lang="en-ZA" dirty="0">
                <a:effectLst>
                  <a:outerShdw sx="0" sy="0">
                    <a:srgbClr val="000000"/>
                  </a:outerShdw>
                </a:effectLst>
              </a:rPr>
              <a:t>What must the reader do when he or she finishes reading the letter or report?</a:t>
            </a:r>
          </a:p>
          <a:p>
            <a:pPr lvl="0" fontAlgn="base"/>
            <a:r>
              <a:rPr lang="en-ZA" dirty="0">
                <a:effectLst>
                  <a:outerShdw sx="0" sy="0">
                    <a:srgbClr val="000000"/>
                  </a:outerShdw>
                </a:effectLst>
              </a:rPr>
              <a:t>Has all the information been included that will enable the reader to easily take this action or make this decision?</a:t>
            </a:r>
          </a:p>
          <a:p>
            <a:pPr lvl="0" fontAlgn="base"/>
            <a:r>
              <a:rPr lang="en-ZA" dirty="0">
                <a:effectLst>
                  <a:outerShdw sx="0" sy="0">
                    <a:srgbClr val="000000"/>
                  </a:outerShdw>
                </a:effectLst>
              </a:rPr>
              <a:t>Is the context in which the document placed correct?</a:t>
            </a:r>
          </a:p>
          <a:p>
            <a:endParaRPr lang="en-ZA" dirty="0"/>
          </a:p>
        </p:txBody>
      </p:sp>
    </p:spTree>
    <p:extLst>
      <p:ext uri="{BB962C8B-B14F-4D97-AF65-F5344CB8AC3E}">
        <p14:creationId xmlns:p14="http://schemas.microsoft.com/office/powerpoint/2010/main" val="159511746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Audience - check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5" name="Content Placeholder 4"/>
          <p:cNvSpPr>
            <a:spLocks noGrp="1"/>
          </p:cNvSpPr>
          <p:nvPr>
            <p:ph sz="quarter" idx="1"/>
          </p:nvPr>
        </p:nvSpPr>
        <p:spPr/>
        <p:txBody>
          <a:bodyPr>
            <a:normAutofit fontScale="85000" lnSpcReduction="10000"/>
          </a:bodyPr>
          <a:lstStyle/>
          <a:p>
            <a:pPr lvl="0" fontAlgn="base"/>
            <a:r>
              <a:rPr lang="en-ZA" dirty="0">
                <a:effectLst>
                  <a:outerShdw sx="0" sy="0">
                    <a:srgbClr val="000000"/>
                  </a:outerShdw>
                </a:effectLst>
              </a:rPr>
              <a:t>Is there a specific and appropriate audience? Can they be described? </a:t>
            </a:r>
          </a:p>
          <a:p>
            <a:pPr lvl="0" fontAlgn="base"/>
            <a:r>
              <a:rPr lang="en-ZA" dirty="0">
                <a:effectLst>
                  <a:outerShdw sx="0" sy="0">
                    <a:srgbClr val="000000"/>
                  </a:outerShdw>
                </a:effectLst>
              </a:rPr>
              <a:t>What is their position? What is the relationship with them? </a:t>
            </a:r>
          </a:p>
          <a:p>
            <a:pPr lvl="0" fontAlgn="base"/>
            <a:r>
              <a:rPr lang="en-ZA" dirty="0">
                <a:effectLst>
                  <a:outerShdw sx="0" sy="0">
                    <a:srgbClr val="000000"/>
                  </a:outerShdw>
                </a:effectLst>
              </a:rPr>
              <a:t>How much do they already know about this topic? </a:t>
            </a:r>
          </a:p>
          <a:p>
            <a:pPr lvl="0" fontAlgn="base"/>
            <a:r>
              <a:rPr lang="en-ZA" dirty="0">
                <a:effectLst>
                  <a:outerShdw sx="0" sy="0">
                    <a:srgbClr val="000000"/>
                  </a:outerShdw>
                </a:effectLst>
              </a:rPr>
              <a:t>Can their feelings toward the document be determined? </a:t>
            </a:r>
          </a:p>
          <a:p>
            <a:pPr lvl="0" fontAlgn="base"/>
            <a:r>
              <a:rPr lang="en-ZA" dirty="0">
                <a:effectLst>
                  <a:outerShdw sx="0" sy="0">
                    <a:srgbClr val="000000"/>
                  </a:outerShdw>
                </a:effectLst>
              </a:rPr>
              <a:t>Is the language used understandable? </a:t>
            </a:r>
          </a:p>
          <a:p>
            <a:pPr lvl="0" fontAlgn="base"/>
            <a:r>
              <a:rPr lang="en-ZA" dirty="0">
                <a:effectLst>
                  <a:outerShdw sx="0" sy="0">
                    <a:srgbClr val="000000"/>
                  </a:outerShdw>
                </a:effectLst>
              </a:rPr>
              <a:t>Is the selected tone appropriate to the audience? </a:t>
            </a:r>
          </a:p>
          <a:p>
            <a:pPr lvl="0" fontAlgn="base"/>
            <a:r>
              <a:rPr lang="en-ZA" dirty="0">
                <a:effectLst>
                  <a:outerShdw sx="0" sy="0">
                    <a:srgbClr val="000000"/>
                  </a:outerShdw>
                </a:effectLst>
              </a:rPr>
              <a:t>What does the reader want or need to know to enable him or her to understand the message?</a:t>
            </a:r>
          </a:p>
          <a:p>
            <a:pPr lvl="0" fontAlgn="base"/>
            <a:r>
              <a:rPr lang="en-ZA" dirty="0">
                <a:effectLst>
                  <a:outerShdw sx="0" sy="0">
                    <a:srgbClr val="000000"/>
                  </a:outerShdw>
                </a:effectLst>
              </a:rPr>
              <a:t>Does the letter/report answer all the questions the reader has asked or questions he or she may have in mind?</a:t>
            </a:r>
          </a:p>
          <a:p>
            <a:pPr lvl="0" fontAlgn="base"/>
            <a:r>
              <a:rPr lang="en-ZA" dirty="0">
                <a:effectLst>
                  <a:outerShdw sx="0" sy="0">
                    <a:srgbClr val="000000"/>
                  </a:outerShdw>
                </a:effectLst>
              </a:rPr>
              <a:t>What purpose does this communication serve for the reader?</a:t>
            </a:r>
          </a:p>
          <a:p>
            <a:pPr lvl="0" fontAlgn="base"/>
            <a:r>
              <a:rPr lang="en-ZA" dirty="0">
                <a:effectLst>
                  <a:outerShdw sx="0" sy="0">
                    <a:srgbClr val="000000"/>
                  </a:outerShdw>
                </a:effectLst>
              </a:rPr>
              <a:t>Has the material essential to the reader's purpose and understanding been included? Or does the writing bore or distract the reader with unessential and/or obvious information?</a:t>
            </a:r>
          </a:p>
          <a:p>
            <a:endParaRPr lang="en-ZA" dirty="0"/>
          </a:p>
        </p:txBody>
      </p:sp>
    </p:spTree>
    <p:extLst>
      <p:ext uri="{BB962C8B-B14F-4D97-AF65-F5344CB8AC3E}">
        <p14:creationId xmlns:p14="http://schemas.microsoft.com/office/powerpoint/2010/main" val="3963575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Layout, Spelling, Punctuation and </a:t>
            </a:r>
            <a:r>
              <a:rPr lang="en-ZA" dirty="0" smtClean="0"/>
              <a:t>Syntax - check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5" name="Content Placeholder 4"/>
          <p:cNvSpPr>
            <a:spLocks noGrp="1"/>
          </p:cNvSpPr>
          <p:nvPr>
            <p:ph sz="quarter" idx="1"/>
          </p:nvPr>
        </p:nvSpPr>
        <p:spPr/>
        <p:txBody>
          <a:bodyPr/>
          <a:lstStyle/>
          <a:p>
            <a:r>
              <a:rPr lang="en-ZA" dirty="0" smtClean="0"/>
              <a:t>Relevance of information </a:t>
            </a:r>
          </a:p>
          <a:p>
            <a:r>
              <a:rPr lang="en-ZA" dirty="0" smtClean="0"/>
              <a:t>Ideas follow logically</a:t>
            </a:r>
          </a:p>
          <a:p>
            <a:r>
              <a:rPr lang="en-ZA" dirty="0" smtClean="0"/>
              <a:t>Unity within paragraphs </a:t>
            </a:r>
          </a:p>
          <a:p>
            <a:r>
              <a:rPr lang="en-ZA" dirty="0" smtClean="0"/>
              <a:t>Crosscheck numerical data </a:t>
            </a:r>
          </a:p>
          <a:p>
            <a:pPr lvl="0" fontAlgn="base"/>
            <a:r>
              <a:rPr lang="en-ZA" dirty="0" smtClean="0">
                <a:effectLst>
                  <a:outerShdw sx="0" sy="0">
                    <a:srgbClr val="000000"/>
                  </a:outerShdw>
                </a:effectLst>
              </a:rPr>
              <a:t>Review page layout, headings, page referencing and spacing.</a:t>
            </a:r>
          </a:p>
          <a:p>
            <a:r>
              <a:rPr lang="en-ZA" dirty="0" smtClean="0"/>
              <a:t>Quotes, paraphrasing and references to sources consulted are accurately displayed </a:t>
            </a:r>
          </a:p>
          <a:p>
            <a:r>
              <a:rPr lang="en-ZA" dirty="0" smtClean="0"/>
              <a:t>Spell-check the text</a:t>
            </a:r>
          </a:p>
          <a:p>
            <a:endParaRPr lang="en-ZA" dirty="0"/>
          </a:p>
        </p:txBody>
      </p:sp>
    </p:spTree>
    <p:extLst>
      <p:ext uri="{BB962C8B-B14F-4D97-AF65-F5344CB8AC3E}">
        <p14:creationId xmlns:p14="http://schemas.microsoft.com/office/powerpoint/2010/main" val="293186765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Grammar - check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p:cNvSpPr>
            <a:spLocks noGrp="1"/>
          </p:cNvSpPr>
          <p:nvPr>
            <p:ph sz="quarter" idx="1"/>
          </p:nvPr>
        </p:nvSpPr>
        <p:spPr/>
        <p:txBody>
          <a:bodyPr/>
          <a:lstStyle/>
          <a:p>
            <a:r>
              <a:rPr lang="en-ZA" dirty="0"/>
              <a:t>Your vs you’re</a:t>
            </a:r>
          </a:p>
          <a:p>
            <a:r>
              <a:rPr lang="en-ZA" dirty="0"/>
              <a:t>It’s vs its</a:t>
            </a:r>
          </a:p>
          <a:p>
            <a:r>
              <a:rPr lang="en-ZA" dirty="0"/>
              <a:t>There vs their</a:t>
            </a:r>
          </a:p>
          <a:p>
            <a:r>
              <a:rPr lang="en-ZA" dirty="0"/>
              <a:t>Affect vs effect</a:t>
            </a:r>
          </a:p>
          <a:p>
            <a:r>
              <a:rPr lang="en-ZA" dirty="0"/>
              <a:t>The dangling participle</a:t>
            </a:r>
          </a:p>
          <a:p>
            <a:r>
              <a:rPr lang="en-US"/>
              <a:t>Then and than</a:t>
            </a:r>
            <a:endParaRPr lang="en-ZA"/>
          </a:p>
          <a:p>
            <a:r>
              <a:rPr lang="en-US"/>
              <a:t>Lay and lie</a:t>
            </a:r>
            <a:endParaRPr lang="en-ZA"/>
          </a:p>
          <a:p>
            <a:endParaRPr lang="en-ZA" dirty="0"/>
          </a:p>
        </p:txBody>
      </p:sp>
    </p:spTree>
    <p:extLst>
      <p:ext uri="{BB962C8B-B14F-4D97-AF65-F5344CB8AC3E}">
        <p14:creationId xmlns:p14="http://schemas.microsoft.com/office/powerpoint/2010/main" val="311495421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Vocabulary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6" name="Content Placeholder 5"/>
          <p:cNvSpPr>
            <a:spLocks noGrp="1"/>
          </p:cNvSpPr>
          <p:nvPr>
            <p:ph sz="quarter" idx="1"/>
          </p:nvPr>
        </p:nvSpPr>
        <p:spPr/>
        <p:txBody>
          <a:bodyPr>
            <a:normAutofit/>
          </a:bodyPr>
          <a:lstStyle/>
          <a:p>
            <a:r>
              <a:rPr lang="en-ZA" dirty="0" smtClean="0"/>
              <a:t>Accept /Except</a:t>
            </a:r>
            <a:endParaRPr lang="en-ZA" dirty="0"/>
          </a:p>
          <a:p>
            <a:r>
              <a:rPr lang="en-ZA" dirty="0"/>
              <a:t>Advice (</a:t>
            </a:r>
            <a:r>
              <a:rPr lang="en-ZA" dirty="0" smtClean="0"/>
              <a:t>noun)/Advise </a:t>
            </a:r>
            <a:r>
              <a:rPr lang="en-ZA" dirty="0"/>
              <a:t>(verb)</a:t>
            </a:r>
          </a:p>
          <a:p>
            <a:r>
              <a:rPr lang="en-ZA" dirty="0"/>
              <a:t>All </a:t>
            </a:r>
            <a:r>
              <a:rPr lang="en-ZA" dirty="0" smtClean="0"/>
              <a:t>ready / Already</a:t>
            </a:r>
            <a:endParaRPr lang="en-ZA" dirty="0"/>
          </a:p>
          <a:p>
            <a:r>
              <a:rPr lang="en-ZA" dirty="0"/>
              <a:t>Alternative (</a:t>
            </a:r>
            <a:r>
              <a:rPr lang="en-ZA" dirty="0" smtClean="0"/>
              <a:t>noun) /Alternate </a:t>
            </a:r>
            <a:r>
              <a:rPr lang="en-ZA" dirty="0"/>
              <a:t>(verb) (adjective)</a:t>
            </a:r>
          </a:p>
          <a:p>
            <a:r>
              <a:rPr lang="en-ZA" dirty="0" smtClean="0"/>
              <a:t>Annoy /Aggravate </a:t>
            </a:r>
            <a:endParaRPr lang="en-ZA" dirty="0"/>
          </a:p>
          <a:p>
            <a:r>
              <a:rPr lang="en-ZA" dirty="0" smtClean="0"/>
              <a:t>Cease /Seize</a:t>
            </a:r>
            <a:endParaRPr lang="en-ZA" dirty="0"/>
          </a:p>
          <a:p>
            <a:endParaRPr lang="en-ZA" dirty="0"/>
          </a:p>
        </p:txBody>
      </p:sp>
      <p:sp>
        <p:nvSpPr>
          <p:cNvPr id="7" name="Content Placeholder 6"/>
          <p:cNvSpPr>
            <a:spLocks noGrp="1"/>
          </p:cNvSpPr>
          <p:nvPr>
            <p:ph sz="quarter" idx="2"/>
          </p:nvPr>
        </p:nvSpPr>
        <p:spPr/>
        <p:txBody>
          <a:bodyPr>
            <a:normAutofit/>
          </a:bodyPr>
          <a:lstStyle/>
          <a:p>
            <a:r>
              <a:rPr lang="en-ZA" dirty="0" smtClean="0"/>
              <a:t>Cite / Site</a:t>
            </a:r>
            <a:r>
              <a:rPr lang="en-ZA" dirty="0"/>
              <a:t> </a:t>
            </a:r>
            <a:r>
              <a:rPr lang="en-ZA" dirty="0" smtClean="0"/>
              <a:t>/ Sight</a:t>
            </a:r>
            <a:endParaRPr lang="en-ZA" dirty="0"/>
          </a:p>
          <a:p>
            <a:r>
              <a:rPr lang="en-ZA" dirty="0"/>
              <a:t>Personal </a:t>
            </a:r>
            <a:r>
              <a:rPr lang="en-ZA" dirty="0" smtClean="0"/>
              <a:t>/ Personnel</a:t>
            </a:r>
            <a:endParaRPr lang="en-ZA" dirty="0"/>
          </a:p>
          <a:p>
            <a:r>
              <a:rPr lang="en-ZA" dirty="0" smtClean="0"/>
              <a:t>Principal / Principle</a:t>
            </a:r>
            <a:endParaRPr lang="en-ZA" dirty="0"/>
          </a:p>
          <a:p>
            <a:r>
              <a:rPr lang="en-ZA" dirty="0" smtClean="0"/>
              <a:t>Stationary /Stationery</a:t>
            </a:r>
            <a:endParaRPr lang="en-ZA" dirty="0"/>
          </a:p>
          <a:p>
            <a:r>
              <a:rPr lang="en-ZA" dirty="0" smtClean="0"/>
              <a:t>To /Too </a:t>
            </a:r>
            <a:endParaRPr lang="en-ZA" dirty="0"/>
          </a:p>
          <a:p>
            <a:endParaRPr lang="en-ZA" dirty="0"/>
          </a:p>
        </p:txBody>
      </p:sp>
    </p:spTree>
    <p:extLst>
      <p:ext uri="{BB962C8B-B14F-4D97-AF65-F5344CB8AC3E}">
        <p14:creationId xmlns:p14="http://schemas.microsoft.com/office/powerpoint/2010/main" val="49079443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ZA" dirty="0"/>
              <a:t>Removing Inappropriate and Offensive </a:t>
            </a:r>
            <a:r>
              <a:rPr lang="en-ZA" dirty="0" smtClean="0"/>
              <a:t>Language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a:p>
        </p:txBody>
      </p:sp>
      <p:sp>
        <p:nvSpPr>
          <p:cNvPr id="8" name="Content Placeholder 7"/>
          <p:cNvSpPr>
            <a:spLocks noGrp="1"/>
          </p:cNvSpPr>
          <p:nvPr>
            <p:ph sz="quarter" idx="1"/>
          </p:nvPr>
        </p:nvSpPr>
        <p:spPr/>
        <p:txBody>
          <a:bodyPr/>
          <a:lstStyle/>
          <a:p>
            <a:pPr lvl="0" fontAlgn="base"/>
            <a:r>
              <a:rPr lang="en-ZA" dirty="0">
                <a:effectLst>
                  <a:outerShdw sx="0" sy="0">
                    <a:srgbClr val="000000"/>
                  </a:outerShdw>
                </a:effectLst>
              </a:rPr>
              <a:t>Excessive use of jargon used to exclude those who do not understand it</a:t>
            </a:r>
          </a:p>
          <a:p>
            <a:pPr lvl="0" fontAlgn="base"/>
            <a:r>
              <a:rPr lang="en-ZA" dirty="0">
                <a:effectLst>
                  <a:outerShdw sx="0" sy="0">
                    <a:srgbClr val="000000"/>
                  </a:outerShdw>
                </a:effectLst>
              </a:rPr>
              <a:t>Any form of bias, stereotyping, racism, ageism, jargon</a:t>
            </a:r>
          </a:p>
          <a:p>
            <a:pPr lvl="0" fontAlgn="base"/>
            <a:r>
              <a:rPr lang="en-ZA" dirty="0">
                <a:effectLst>
                  <a:outerShdw sx="0" sy="0">
                    <a:srgbClr val="000000"/>
                  </a:outerShdw>
                </a:effectLst>
              </a:rPr>
              <a:t>Insensitive choice of words, (gender, rank, hierarchies in familiar settings or organisations, family, sports, wealth)</a:t>
            </a:r>
          </a:p>
          <a:p>
            <a:pPr lvl="0" fontAlgn="base"/>
            <a:r>
              <a:rPr lang="en-ZA" dirty="0">
                <a:effectLst>
                  <a:outerShdw sx="0" sy="0">
                    <a:srgbClr val="000000"/>
                  </a:outerShdw>
                </a:effectLst>
              </a:rPr>
              <a:t>Offensive or incorrect register</a:t>
            </a:r>
          </a:p>
          <a:p>
            <a:pPr lvl="0" fontAlgn="base"/>
            <a:r>
              <a:rPr lang="en-ZA" dirty="0">
                <a:effectLst>
                  <a:outerShdw sx="0" sy="0">
                    <a:srgbClr val="000000"/>
                  </a:outerShdw>
                </a:effectLst>
              </a:rPr>
              <a:t>Swear or inappropriate words</a:t>
            </a:r>
          </a:p>
          <a:p>
            <a:r>
              <a:rPr lang="en-ZA" dirty="0"/>
              <a:t>Obfuscation, which is the deliberate use of words, phrases or idioms that will not be understood by the reader</a:t>
            </a:r>
          </a:p>
        </p:txBody>
      </p:sp>
    </p:spTree>
    <p:extLst>
      <p:ext uri="{BB962C8B-B14F-4D97-AF65-F5344CB8AC3E}">
        <p14:creationId xmlns:p14="http://schemas.microsoft.com/office/powerpoint/2010/main" val="290384935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Editing Checklist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5" name="Content Placeholder 4"/>
          <p:cNvSpPr>
            <a:spLocks noGrp="1"/>
          </p:cNvSpPr>
          <p:nvPr>
            <p:ph sz="quarter" idx="1"/>
          </p:nvPr>
        </p:nvSpPr>
        <p:spPr/>
        <p:txBody>
          <a:bodyPr/>
          <a:lstStyle/>
          <a:p>
            <a:r>
              <a:rPr lang="en-GB" dirty="0" smtClean="0"/>
              <a:t>Check the following:</a:t>
            </a:r>
          </a:p>
          <a:p>
            <a:pPr lvl="1"/>
            <a:r>
              <a:rPr lang="en-US" dirty="0" err="1"/>
              <a:t>Organisation</a:t>
            </a:r>
            <a:endParaRPr lang="en-ZA" dirty="0"/>
          </a:p>
          <a:p>
            <a:pPr lvl="1"/>
            <a:r>
              <a:rPr lang="en-US" dirty="0"/>
              <a:t>Development</a:t>
            </a:r>
            <a:endParaRPr lang="en-ZA" dirty="0"/>
          </a:p>
          <a:p>
            <a:pPr lvl="1"/>
            <a:r>
              <a:rPr lang="en-US" dirty="0"/>
              <a:t>Formatting</a:t>
            </a:r>
            <a:endParaRPr lang="en-ZA" dirty="0"/>
          </a:p>
          <a:p>
            <a:pPr lvl="1"/>
            <a:r>
              <a:rPr lang="en-ZA" dirty="0"/>
              <a:t>Check the meaning</a:t>
            </a:r>
          </a:p>
          <a:p>
            <a:pPr lvl="1"/>
            <a:r>
              <a:rPr lang="en-ZA" dirty="0"/>
              <a:t>Check expression techniques</a:t>
            </a:r>
          </a:p>
          <a:p>
            <a:endParaRPr lang="en-ZA" dirty="0"/>
          </a:p>
        </p:txBody>
      </p:sp>
    </p:spTree>
    <p:extLst>
      <p:ext uri="{BB962C8B-B14F-4D97-AF65-F5344CB8AC3E}">
        <p14:creationId xmlns:p14="http://schemas.microsoft.com/office/powerpoint/2010/main" val="114299341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7" name="Content Placeholder 6"/>
          <p:cNvSpPr>
            <a:spLocks noGrp="1"/>
          </p:cNvSpPr>
          <p:nvPr>
            <p:ph sz="quarter" idx="1"/>
          </p:nvPr>
        </p:nvSpPr>
        <p:spPr/>
        <p:txBody>
          <a:bodyPr/>
          <a:lstStyle/>
          <a:p>
            <a:r>
              <a:rPr lang="en-GB" dirty="0" smtClean="0"/>
              <a:t>Complete Formative Activity 2.3</a:t>
            </a:r>
          </a:p>
          <a:p>
            <a:r>
              <a:rPr lang="en-GB" dirty="0" smtClean="0"/>
              <a:t>Homework – Knowledge Questions </a:t>
            </a:r>
            <a:endParaRPr lang="en-ZA" dirty="0"/>
          </a:p>
        </p:txBody>
      </p:sp>
    </p:spTree>
    <p:extLst>
      <p:ext uri="{BB962C8B-B14F-4D97-AF65-F5344CB8AC3E}">
        <p14:creationId xmlns:p14="http://schemas.microsoft.com/office/powerpoint/2010/main" val="50887306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3.1:</a:t>
            </a:r>
            <a:r>
              <a:rPr lang="en-US" sz="4400" dirty="0"/>
              <a:t/>
            </a:r>
            <a:br>
              <a:rPr lang="en-US" sz="4400" dirty="0"/>
            </a:br>
            <a:r>
              <a:rPr lang="en-GB" dirty="0"/>
              <a:t>Respond Critically yet Sensitively as a Listener/Audience</a:t>
            </a:r>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176</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42022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4" name="Footer Placeholder 3"/>
          <p:cNvSpPr>
            <a:spLocks noGrp="1"/>
          </p:cNvSpPr>
          <p:nvPr>
            <p:ph type="ftr" sz="quarter" idx="11"/>
          </p:nvPr>
        </p:nvSpPr>
        <p:spPr/>
        <p:txBody>
          <a:bodyPr/>
          <a:lstStyle/>
          <a:p>
            <a:r>
              <a:rPr lang="en-US" dirty="0"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177</a:t>
            </a:fld>
            <a:endParaRPr lang="en-ZA"/>
          </a:p>
        </p:txBody>
      </p:sp>
      <p:sp>
        <p:nvSpPr>
          <p:cNvPr id="8" name="Text Placeholder 7"/>
          <p:cNvSpPr>
            <a:spLocks noGrp="1"/>
          </p:cNvSpPr>
          <p:nvPr>
            <p:ph type="body" idx="2"/>
          </p:nvPr>
        </p:nvSpPr>
        <p:spPr/>
        <p:txBody>
          <a:bodyPr>
            <a:normAutofit/>
          </a:bodyPr>
          <a:lstStyle/>
          <a:p>
            <a:pPr algn="ctr"/>
            <a:r>
              <a:rPr lang="en-GB" sz="4400" dirty="0" smtClean="0"/>
              <a:t>Listening</a:t>
            </a:r>
            <a:endParaRPr lang="en-ZA" sz="4400" dirty="0"/>
          </a:p>
        </p:txBody>
      </p:sp>
      <p:sp>
        <p:nvSpPr>
          <p:cNvPr id="7" name="Content Placeholder 6"/>
          <p:cNvSpPr>
            <a:spLocks noGrp="1"/>
          </p:cNvSpPr>
          <p:nvPr>
            <p:ph sz="quarter" idx="1"/>
          </p:nvPr>
        </p:nvSpPr>
        <p:spPr/>
        <p:txBody>
          <a:bodyPr/>
          <a:lstStyle/>
          <a:p>
            <a:endParaRPr lang="en-GB" dirty="0" smtClean="0"/>
          </a:p>
          <a:p>
            <a:endParaRPr lang="en-GB" dirty="0"/>
          </a:p>
          <a:p>
            <a:endParaRPr lang="en-GB" dirty="0" smtClean="0"/>
          </a:p>
          <a:p>
            <a:r>
              <a:rPr lang="en-GB" dirty="0" smtClean="0"/>
              <a:t>Why is listening important?</a:t>
            </a:r>
            <a:endParaRPr lang="en-ZA" dirty="0"/>
          </a:p>
        </p:txBody>
      </p:sp>
    </p:spTree>
    <p:extLst>
      <p:ext uri="{BB962C8B-B14F-4D97-AF65-F5344CB8AC3E}">
        <p14:creationId xmlns:p14="http://schemas.microsoft.com/office/powerpoint/2010/main" val="190166520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Reasons for listening</a:t>
            </a:r>
            <a:endParaRPr lang="en-ZA" dirty="0"/>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178</a:t>
            </a:fld>
            <a:endParaRPr lang="en-ZA"/>
          </a:p>
        </p:txBody>
      </p:sp>
      <p:sp>
        <p:nvSpPr>
          <p:cNvPr id="7" name="Content Placeholder 6"/>
          <p:cNvSpPr>
            <a:spLocks noGrp="1"/>
          </p:cNvSpPr>
          <p:nvPr>
            <p:ph sz="quarter" idx="1"/>
          </p:nvPr>
        </p:nvSpPr>
        <p:spPr/>
        <p:txBody>
          <a:bodyPr/>
          <a:lstStyle/>
          <a:p>
            <a:pPr lvl="0" fontAlgn="base"/>
            <a:r>
              <a:rPr lang="en-ZA" dirty="0">
                <a:effectLst>
                  <a:outerShdw sx="0" sy="0">
                    <a:srgbClr val="000000"/>
                  </a:outerShdw>
                </a:effectLst>
              </a:rPr>
              <a:t>To get information</a:t>
            </a:r>
          </a:p>
          <a:p>
            <a:pPr lvl="0" fontAlgn="base"/>
            <a:r>
              <a:rPr lang="en-ZA" dirty="0">
                <a:effectLst>
                  <a:outerShdw sx="0" sy="0">
                    <a:srgbClr val="000000"/>
                  </a:outerShdw>
                </a:effectLst>
              </a:rPr>
              <a:t>Out of interest – cultural/general</a:t>
            </a:r>
          </a:p>
          <a:p>
            <a:pPr lvl="0" fontAlgn="base"/>
            <a:r>
              <a:rPr lang="en-ZA" dirty="0">
                <a:effectLst>
                  <a:outerShdw sx="0" sy="0">
                    <a:srgbClr val="000000"/>
                  </a:outerShdw>
                </a:effectLst>
              </a:rPr>
              <a:t>To understand people’s attitudes and opinions</a:t>
            </a:r>
          </a:p>
          <a:p>
            <a:pPr lvl="0" fontAlgn="base"/>
            <a:r>
              <a:rPr lang="en-ZA" dirty="0">
                <a:effectLst>
                  <a:outerShdw sx="0" sy="0">
                    <a:srgbClr val="000000"/>
                  </a:outerShdw>
                </a:effectLst>
              </a:rPr>
              <a:t>To place events in sequence</a:t>
            </a:r>
          </a:p>
          <a:p>
            <a:pPr lvl="0" fontAlgn="base"/>
            <a:r>
              <a:rPr lang="en-ZA" dirty="0">
                <a:effectLst>
                  <a:outerShdw sx="0" sy="0">
                    <a:srgbClr val="000000"/>
                  </a:outerShdw>
                </a:effectLst>
              </a:rPr>
              <a:t>To organise ideas</a:t>
            </a:r>
          </a:p>
          <a:p>
            <a:pPr lvl="0" fontAlgn="base"/>
            <a:r>
              <a:rPr lang="en-ZA" dirty="0">
                <a:effectLst>
                  <a:outerShdw sx="0" sy="0">
                    <a:srgbClr val="000000"/>
                  </a:outerShdw>
                </a:effectLst>
              </a:rPr>
              <a:t>To identify the use and meaning of language structures</a:t>
            </a:r>
          </a:p>
          <a:p>
            <a:pPr lvl="0" fontAlgn="base"/>
            <a:r>
              <a:rPr lang="en-ZA" dirty="0">
                <a:effectLst>
                  <a:outerShdw sx="0" sy="0">
                    <a:srgbClr val="000000"/>
                  </a:outerShdw>
                </a:effectLst>
              </a:rPr>
              <a:t>To identify the form and use of functional items </a:t>
            </a:r>
          </a:p>
          <a:p>
            <a:endParaRPr lang="en-ZA" dirty="0"/>
          </a:p>
        </p:txBody>
      </p:sp>
    </p:spTree>
    <p:extLst>
      <p:ext uri="{BB962C8B-B14F-4D97-AF65-F5344CB8AC3E}">
        <p14:creationId xmlns:p14="http://schemas.microsoft.com/office/powerpoint/2010/main" val="213644569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a:t>
            </a:r>
            <a:r>
              <a:rPr lang="en-ZA" dirty="0" smtClean="0"/>
              <a:t>Listening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p:cNvSpPr>
            <a:spLocks noGrp="1"/>
          </p:cNvSpPr>
          <p:nvPr>
            <p:ph sz="quarter" idx="1"/>
          </p:nvPr>
        </p:nvSpPr>
        <p:spPr/>
        <p:txBody>
          <a:bodyPr/>
          <a:lstStyle/>
          <a:p>
            <a:r>
              <a:rPr lang="en-ZA" b="1" dirty="0"/>
              <a:t>Attentive Listening</a:t>
            </a:r>
            <a:r>
              <a:rPr lang="en-ZA" dirty="0"/>
              <a:t> </a:t>
            </a:r>
            <a:r>
              <a:rPr lang="en-ZA" dirty="0" smtClean="0"/>
              <a:t>- identify </a:t>
            </a:r>
            <a:r>
              <a:rPr lang="en-ZA" dirty="0"/>
              <a:t>the speaker’s main point and how it can benefit you.</a:t>
            </a:r>
          </a:p>
          <a:p>
            <a:r>
              <a:rPr lang="en-ZA" b="1" dirty="0"/>
              <a:t>Critical Listening</a:t>
            </a:r>
            <a:r>
              <a:rPr lang="en-ZA" dirty="0"/>
              <a:t> </a:t>
            </a:r>
            <a:r>
              <a:rPr lang="en-ZA" dirty="0" smtClean="0"/>
              <a:t>-</a:t>
            </a:r>
            <a:r>
              <a:rPr lang="en-ZA" dirty="0"/>
              <a:t> </a:t>
            </a:r>
            <a:r>
              <a:rPr lang="en-ZA" dirty="0" smtClean="0"/>
              <a:t>listen </a:t>
            </a:r>
            <a:r>
              <a:rPr lang="en-ZA" dirty="0"/>
              <a:t>in order to determine the aim of the </a:t>
            </a:r>
            <a:r>
              <a:rPr lang="en-ZA" dirty="0" smtClean="0"/>
              <a:t>message.</a:t>
            </a:r>
            <a:endParaRPr lang="en-ZA" dirty="0"/>
          </a:p>
          <a:p>
            <a:r>
              <a:rPr lang="en-ZA" b="1" dirty="0"/>
              <a:t>Appreciative Listening</a:t>
            </a:r>
            <a:r>
              <a:rPr lang="en-ZA" dirty="0"/>
              <a:t> </a:t>
            </a:r>
            <a:r>
              <a:rPr lang="en-ZA" dirty="0" smtClean="0"/>
              <a:t> - when </a:t>
            </a:r>
            <a:r>
              <a:rPr lang="en-ZA" dirty="0"/>
              <a:t>you understand what has been said and react to the message without being influenced by culture, personality, personal </a:t>
            </a:r>
            <a:r>
              <a:rPr lang="en-ZA" dirty="0" smtClean="0"/>
              <a:t>opinion.</a:t>
            </a:r>
            <a:endParaRPr lang="en-ZA" dirty="0"/>
          </a:p>
          <a:p>
            <a:endParaRPr lang="en-ZA" dirty="0"/>
          </a:p>
        </p:txBody>
      </p:sp>
    </p:spTree>
    <p:extLst>
      <p:ext uri="{BB962C8B-B14F-4D97-AF65-F5344CB8AC3E}">
        <p14:creationId xmlns:p14="http://schemas.microsoft.com/office/powerpoint/2010/main" val="929040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Good Listeners and Bad </a:t>
            </a:r>
            <a:r>
              <a:rPr lang="en-ZA" dirty="0" smtClean="0"/>
              <a:t>Listeners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81922753"/>
              </p:ext>
            </p:extLst>
          </p:nvPr>
        </p:nvGraphicFramePr>
        <p:xfrm>
          <a:off x="374904" y="1417865"/>
          <a:ext cx="8218487" cy="4405992"/>
        </p:xfrm>
        <a:graphic>
          <a:graphicData uri="http://schemas.openxmlformats.org/drawingml/2006/table">
            <a:tbl>
              <a:tblPr firstRow="1" firstCol="1" lastRow="1" lastCol="1" bandRow="1" bandCol="1">
                <a:tableStyleId>{5C22544A-7EE6-4342-B048-85BDC9FD1C3A}</a:tableStyleId>
              </a:tblPr>
              <a:tblGrid>
                <a:gridCol w="3903182">
                  <a:extLst>
                    <a:ext uri="{9D8B030D-6E8A-4147-A177-3AD203B41FA5}">
                      <a16:colId xmlns:a16="http://schemas.microsoft.com/office/drawing/2014/main" val="210364242"/>
                    </a:ext>
                  </a:extLst>
                </a:gridCol>
                <a:gridCol w="4315305">
                  <a:extLst>
                    <a:ext uri="{9D8B030D-6E8A-4147-A177-3AD203B41FA5}">
                      <a16:colId xmlns:a16="http://schemas.microsoft.com/office/drawing/2014/main" val="3238001109"/>
                    </a:ext>
                  </a:extLst>
                </a:gridCol>
              </a:tblGrid>
              <a:tr h="443592">
                <a:tc>
                  <a:txBody>
                    <a:bodyPr/>
                    <a:lstStyle/>
                    <a:p>
                      <a:pPr>
                        <a:lnSpc>
                          <a:spcPct val="10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Bad Listener: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Good Listener: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nSpc>
                          <a:spcPct val="100000"/>
                        </a:lnSpc>
                        <a:spcAft>
                          <a:spcPts val="0"/>
                        </a:spcAft>
                      </a:pPr>
                      <a:r>
                        <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Interrupts the speaker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Allows the speaker to finish talking and then asks appropriate questions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nSpc>
                          <a:spcPct val="100000"/>
                        </a:lnSpc>
                        <a:spcAft>
                          <a:spcPts val="0"/>
                        </a:spcAft>
                      </a:pPr>
                      <a:r>
                        <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Contradicts people, makes wisecracks and offends or humiliates others.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Shows empathy and tries to see the other person’s point of view, agrees to disagree and is tolerant of other people’s views.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285750">
                <a:tc>
                  <a:txBody>
                    <a:bodyPr/>
                    <a:lstStyle/>
                    <a:p>
                      <a:pPr>
                        <a:lnSpc>
                          <a:spcPct val="100000"/>
                        </a:lnSpc>
                        <a:spcAft>
                          <a:spcPts val="0"/>
                        </a:spcAft>
                      </a:pPr>
                      <a:r>
                        <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Switches off when he disagrees or does not like the topic, is easily distracted, or focuses on what he/she wants to say next.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Concentrates, ignores distractions and always shows genuine interest.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r h="285750">
                <a:tc>
                  <a:txBody>
                    <a:bodyPr/>
                    <a:lstStyle/>
                    <a:p>
                      <a:pPr>
                        <a:lnSpc>
                          <a:spcPct val="100000"/>
                        </a:lnSpc>
                        <a:spcAft>
                          <a:spcPts val="0"/>
                        </a:spcAft>
                      </a:pPr>
                      <a:r>
                        <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Gets angry, excited, or rude if his/her ideas differ from the speaker’s.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Shows respect and responsibility by listening attentively.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49548"/>
                  </a:ext>
                </a:extLst>
              </a:tr>
            </a:tbl>
          </a:graphicData>
        </a:graphic>
      </p:graphicFrame>
    </p:spTree>
    <p:extLst>
      <p:ext uri="{BB962C8B-B14F-4D97-AF65-F5344CB8AC3E}">
        <p14:creationId xmlns:p14="http://schemas.microsoft.com/office/powerpoint/2010/main" val="156221446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Active </a:t>
            </a:r>
            <a:r>
              <a:rPr lang="en-ZA" dirty="0" smtClean="0"/>
              <a:t>Listening - Face-to-Face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dirty="0" smtClean="0">
                <a:effectLst>
                  <a:outerShdw sx="0" sy="0">
                    <a:srgbClr val="000000"/>
                  </a:outerShdw>
                </a:effectLst>
              </a:rPr>
              <a:t>Look </a:t>
            </a:r>
            <a:r>
              <a:rPr lang="en-ZA" dirty="0">
                <a:effectLst>
                  <a:outerShdw sx="0" sy="0">
                    <a:srgbClr val="000000"/>
                  </a:outerShdw>
                </a:effectLst>
              </a:rPr>
              <a:t>the person in the eye.</a:t>
            </a:r>
          </a:p>
          <a:p>
            <a:r>
              <a:rPr lang="en-ZA" dirty="0" smtClean="0"/>
              <a:t>Use </a:t>
            </a:r>
            <a:r>
              <a:rPr lang="en-ZA" dirty="0"/>
              <a:t>body language that shows you are paying attention </a:t>
            </a:r>
          </a:p>
          <a:p>
            <a:r>
              <a:rPr lang="en-ZA" dirty="0"/>
              <a:t>Try to eliminate outside noise and interruptions</a:t>
            </a:r>
          </a:p>
          <a:p>
            <a:r>
              <a:rPr lang="en-ZA" dirty="0"/>
              <a:t>Do not accept an interruption from someone not involved in the discussion</a:t>
            </a:r>
          </a:p>
          <a:p>
            <a:r>
              <a:rPr lang="en-ZA" dirty="0"/>
              <a:t>Make interjections that tell the person that you are listening </a:t>
            </a:r>
          </a:p>
          <a:p>
            <a:r>
              <a:rPr lang="en-ZA" dirty="0"/>
              <a:t>Do not be distracted or fidget</a:t>
            </a:r>
          </a:p>
          <a:p>
            <a:r>
              <a:rPr lang="en-ZA" dirty="0"/>
              <a:t>Do not be so focused on what you want to say next that you do not hear what the other person is saying</a:t>
            </a:r>
          </a:p>
          <a:p>
            <a:r>
              <a:rPr lang="en-ZA" dirty="0"/>
              <a:t>Do not interrupt the person </a:t>
            </a:r>
          </a:p>
          <a:p>
            <a:r>
              <a:rPr lang="en-ZA" dirty="0"/>
              <a:t>Do not finish someone’s sentences for them</a:t>
            </a:r>
          </a:p>
          <a:p>
            <a:r>
              <a:rPr lang="en-ZA" dirty="0"/>
              <a:t>Ask appropriate questions to </a:t>
            </a:r>
            <a:r>
              <a:rPr lang="en-ZA" dirty="0" smtClean="0"/>
              <a:t>clarify</a:t>
            </a:r>
            <a:endParaRPr lang="en-ZA" dirty="0"/>
          </a:p>
        </p:txBody>
      </p:sp>
    </p:spTree>
    <p:extLst>
      <p:ext uri="{BB962C8B-B14F-4D97-AF65-F5344CB8AC3E}">
        <p14:creationId xmlns:p14="http://schemas.microsoft.com/office/powerpoint/2010/main" val="411811733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Active Listening </a:t>
            </a:r>
            <a:r>
              <a:rPr lang="en-ZA" dirty="0" smtClean="0"/>
              <a:t>- </a:t>
            </a:r>
            <a:r>
              <a:rPr lang="en-ZA" dirty="0"/>
              <a:t>On the </a:t>
            </a:r>
            <a:r>
              <a:rPr lang="en-ZA" dirty="0" smtClean="0"/>
              <a:t>Telephone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p:cNvSpPr>
            <a:spLocks noGrp="1"/>
          </p:cNvSpPr>
          <p:nvPr>
            <p:ph sz="quarter" idx="1"/>
          </p:nvPr>
        </p:nvSpPr>
        <p:spPr/>
        <p:txBody>
          <a:bodyPr/>
          <a:lstStyle/>
          <a:p>
            <a:r>
              <a:rPr lang="en-ZA" dirty="0"/>
              <a:t>Your body language is reflected in your voice and shows in your tone </a:t>
            </a:r>
          </a:p>
          <a:p>
            <a:r>
              <a:rPr lang="en-ZA" dirty="0"/>
              <a:t>Treat everyone that you deal with as though they are the most important person in the world </a:t>
            </a:r>
          </a:p>
          <a:p>
            <a:r>
              <a:rPr lang="en-ZA" dirty="0"/>
              <a:t>Use the person’s name when clarifying or giving information</a:t>
            </a:r>
          </a:p>
          <a:p>
            <a:r>
              <a:rPr lang="en-ZA" b="1" i="1" dirty="0"/>
              <a:t>Active listening then becomes even more important</a:t>
            </a:r>
            <a:r>
              <a:rPr lang="en-ZA" dirty="0"/>
              <a:t>.</a:t>
            </a:r>
          </a:p>
        </p:txBody>
      </p:sp>
    </p:spTree>
    <p:extLst>
      <p:ext uri="{BB962C8B-B14F-4D97-AF65-F5344CB8AC3E}">
        <p14:creationId xmlns:p14="http://schemas.microsoft.com/office/powerpoint/2010/main" val="279123550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Active Listening </a:t>
            </a:r>
            <a:r>
              <a:rPr lang="en-ZA" dirty="0" smtClean="0"/>
              <a:t>- </a:t>
            </a:r>
            <a:r>
              <a:rPr lang="en-ZA" dirty="0"/>
              <a:t>On the </a:t>
            </a:r>
            <a:r>
              <a:rPr lang="en-ZA" dirty="0" smtClean="0"/>
              <a:t>Telephone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5" name="Content Placeholder 4"/>
          <p:cNvSpPr>
            <a:spLocks noGrp="1"/>
          </p:cNvSpPr>
          <p:nvPr>
            <p:ph sz="quarter" idx="1"/>
          </p:nvPr>
        </p:nvSpPr>
        <p:spPr>
          <a:xfrm>
            <a:off x="467544" y="1159329"/>
            <a:ext cx="8219256" cy="5221999"/>
          </a:xfrm>
        </p:spPr>
        <p:txBody>
          <a:bodyPr>
            <a:normAutofit fontScale="77500" lnSpcReduction="20000"/>
          </a:bodyPr>
          <a:lstStyle/>
          <a:p>
            <a:r>
              <a:rPr lang="en-ZA" dirty="0" smtClean="0"/>
              <a:t>Have </a:t>
            </a:r>
            <a:r>
              <a:rPr lang="en-ZA" dirty="0"/>
              <a:t>a pen and notepad/message pad/diary on your desk</a:t>
            </a:r>
          </a:p>
          <a:p>
            <a:pPr lvl="0" fontAlgn="base"/>
            <a:r>
              <a:rPr lang="en-ZA" dirty="0">
                <a:effectLst>
                  <a:outerShdw sx="0" sy="0">
                    <a:srgbClr val="000000"/>
                  </a:outerShdw>
                </a:effectLst>
              </a:rPr>
              <a:t>Answer the phone </a:t>
            </a:r>
            <a:r>
              <a:rPr lang="en-ZA" dirty="0" smtClean="0">
                <a:effectLst>
                  <a:outerShdw sx="0" sy="0">
                    <a:srgbClr val="000000"/>
                  </a:outerShdw>
                </a:effectLst>
              </a:rPr>
              <a:t>promptly</a:t>
            </a:r>
          </a:p>
          <a:p>
            <a:pPr lvl="0" fontAlgn="base"/>
            <a:r>
              <a:rPr lang="en-ZA" dirty="0" smtClean="0">
                <a:effectLst>
                  <a:outerShdw sx="0" sy="0">
                    <a:srgbClr val="000000"/>
                  </a:outerShdw>
                </a:effectLst>
              </a:rPr>
              <a:t>State </a:t>
            </a:r>
            <a:r>
              <a:rPr lang="en-ZA" dirty="0">
                <a:effectLst>
                  <a:outerShdw sx="0" sy="0">
                    <a:srgbClr val="000000"/>
                  </a:outerShdw>
                </a:effectLst>
              </a:rPr>
              <a:t>the name of the company (department if you are on an extension) and your name.</a:t>
            </a:r>
          </a:p>
          <a:p>
            <a:r>
              <a:rPr lang="en-ZA" dirty="0"/>
              <a:t>Listen to the caller’s name and conversation and make notes </a:t>
            </a:r>
          </a:p>
          <a:p>
            <a:r>
              <a:rPr lang="en-ZA" dirty="0"/>
              <a:t> </a:t>
            </a:r>
            <a:r>
              <a:rPr lang="en-ZA" dirty="0" smtClean="0"/>
              <a:t>When placing a person on hold - ask </a:t>
            </a:r>
            <a:r>
              <a:rPr lang="en-ZA" dirty="0"/>
              <a:t>if he/she is prepared or willing to do so</a:t>
            </a:r>
          </a:p>
          <a:p>
            <a:r>
              <a:rPr lang="en-ZA" dirty="0"/>
              <a:t>If the person is holding for more than a minute, return to the call frequently </a:t>
            </a:r>
            <a:endParaRPr lang="en-ZA" dirty="0" smtClean="0"/>
          </a:p>
          <a:p>
            <a:r>
              <a:rPr lang="en-ZA" dirty="0" smtClean="0"/>
              <a:t>Apologise </a:t>
            </a:r>
            <a:r>
              <a:rPr lang="en-ZA" dirty="0"/>
              <a:t>for wrong numbers</a:t>
            </a:r>
          </a:p>
          <a:p>
            <a:r>
              <a:rPr lang="en-ZA" dirty="0"/>
              <a:t>If you have promised to call back, do so promptly </a:t>
            </a:r>
          </a:p>
          <a:p>
            <a:r>
              <a:rPr lang="en-ZA" dirty="0"/>
              <a:t>Do not hang up on someone</a:t>
            </a:r>
          </a:p>
          <a:p>
            <a:r>
              <a:rPr lang="en-ZA" dirty="0"/>
              <a:t>Do not get over familiar and unprofessional</a:t>
            </a:r>
          </a:p>
          <a:p>
            <a:r>
              <a:rPr lang="en-ZA" dirty="0"/>
              <a:t>Don’t use slang or words </a:t>
            </a:r>
          </a:p>
          <a:p>
            <a:r>
              <a:rPr lang="en-ZA" dirty="0"/>
              <a:t>Do not shout into the telephone</a:t>
            </a:r>
          </a:p>
          <a:p>
            <a:r>
              <a:rPr lang="en-ZA" dirty="0"/>
              <a:t>Never be rude or moody on the phone </a:t>
            </a:r>
          </a:p>
          <a:p>
            <a:r>
              <a:rPr lang="en-ZA" dirty="0"/>
              <a:t>Be aware if you have a harsh sounding, husky or breathless voice </a:t>
            </a:r>
          </a:p>
          <a:p>
            <a:pPr lvl="0" fontAlgn="base"/>
            <a:r>
              <a:rPr lang="en-ZA" dirty="0">
                <a:effectLst>
                  <a:outerShdw sx="0" sy="0">
                    <a:srgbClr val="000000"/>
                  </a:outerShdw>
                </a:effectLst>
              </a:rPr>
              <a:t>Speak as fluently as possible without non-words like, ‘um’, ‘</a:t>
            </a:r>
            <a:r>
              <a:rPr lang="en-ZA" dirty="0" err="1">
                <a:effectLst>
                  <a:outerShdw sx="0" sy="0">
                    <a:srgbClr val="000000"/>
                  </a:outerShdw>
                </a:effectLst>
              </a:rPr>
              <a:t>er</a:t>
            </a:r>
            <a:r>
              <a:rPr lang="en-ZA" dirty="0">
                <a:effectLst>
                  <a:outerShdw sx="0" sy="0">
                    <a:srgbClr val="000000"/>
                  </a:outerShdw>
                </a:effectLst>
              </a:rPr>
              <a:t>’ and, ‘ah</a:t>
            </a:r>
            <a:r>
              <a:rPr lang="en-ZA" dirty="0" smtClean="0">
                <a:effectLst>
                  <a:outerShdw sx="0" sy="0">
                    <a:srgbClr val="000000"/>
                  </a:outerShdw>
                </a:effectLst>
              </a:rPr>
              <a:t>’.</a:t>
            </a:r>
            <a:endParaRPr lang="en-ZA" dirty="0">
              <a:effectLst>
                <a:outerShdw sx="0" sy="0">
                  <a:srgbClr val="000000"/>
                </a:outerShdw>
              </a:effectLst>
            </a:endParaRPr>
          </a:p>
        </p:txBody>
      </p:sp>
    </p:spTree>
    <p:extLst>
      <p:ext uri="{BB962C8B-B14F-4D97-AF65-F5344CB8AC3E}">
        <p14:creationId xmlns:p14="http://schemas.microsoft.com/office/powerpoint/2010/main" val="234044324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Active Listening - </a:t>
            </a:r>
            <a:r>
              <a:rPr lang="en-ZA" dirty="0" smtClean="0"/>
              <a:t>Group </a:t>
            </a:r>
            <a:r>
              <a:rPr lang="en-ZA" dirty="0"/>
              <a:t>Discussions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p:cNvSpPr>
            <a:spLocks noGrp="1"/>
          </p:cNvSpPr>
          <p:nvPr>
            <p:ph sz="quarter" idx="1"/>
          </p:nvPr>
        </p:nvSpPr>
        <p:spPr/>
        <p:txBody>
          <a:bodyPr/>
          <a:lstStyle/>
          <a:p>
            <a:r>
              <a:rPr lang="en-ZA" dirty="0" smtClean="0"/>
              <a:t>Take </a:t>
            </a:r>
            <a:r>
              <a:rPr lang="en-ZA" dirty="0"/>
              <a:t>notes </a:t>
            </a:r>
            <a:r>
              <a:rPr lang="en-ZA" dirty="0" smtClean="0"/>
              <a:t>- key </a:t>
            </a:r>
            <a:r>
              <a:rPr lang="en-ZA" dirty="0"/>
              <a:t>words and points </a:t>
            </a:r>
          </a:p>
          <a:p>
            <a:r>
              <a:rPr lang="en-ZA" dirty="0"/>
              <a:t>Be familiar with the subject beforehand</a:t>
            </a:r>
          </a:p>
          <a:p>
            <a:r>
              <a:rPr lang="en-ZA" dirty="0"/>
              <a:t>Be prepared psychologically </a:t>
            </a:r>
          </a:p>
          <a:p>
            <a:r>
              <a:rPr lang="en-ZA" dirty="0"/>
              <a:t>Focus on the message rather than the speaker</a:t>
            </a:r>
          </a:p>
          <a:p>
            <a:pPr lvl="0" fontAlgn="base"/>
            <a:r>
              <a:rPr lang="en-ZA" dirty="0">
                <a:effectLst>
                  <a:outerShdw sx="0" sy="0">
                    <a:srgbClr val="000000"/>
                  </a:outerShdw>
                </a:effectLst>
              </a:rPr>
              <a:t>Try to relate the points that the person is making to the knowledge that you already have on the subject.</a:t>
            </a:r>
          </a:p>
          <a:p>
            <a:pPr lvl="0" fontAlgn="base"/>
            <a:r>
              <a:rPr lang="en-ZA" dirty="0">
                <a:effectLst>
                  <a:outerShdw sx="0" sy="0">
                    <a:srgbClr val="000000"/>
                  </a:outerShdw>
                </a:effectLst>
              </a:rPr>
              <a:t>Have your own opinions, but be open and willing to accept those of others.</a:t>
            </a:r>
          </a:p>
          <a:p>
            <a:r>
              <a:rPr lang="en-ZA" dirty="0"/>
              <a:t>Be aware of non-verbal signals that you make</a:t>
            </a:r>
          </a:p>
          <a:p>
            <a:endParaRPr lang="en-ZA" dirty="0"/>
          </a:p>
        </p:txBody>
      </p:sp>
    </p:spTree>
    <p:extLst>
      <p:ext uri="{BB962C8B-B14F-4D97-AF65-F5344CB8AC3E}">
        <p14:creationId xmlns:p14="http://schemas.microsoft.com/office/powerpoint/2010/main" val="428992212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Disagreements and Agreements in Groups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5" name="Content Placeholder 4"/>
          <p:cNvSpPr>
            <a:spLocks noGrp="1"/>
          </p:cNvSpPr>
          <p:nvPr>
            <p:ph sz="quarter" idx="1"/>
          </p:nvPr>
        </p:nvSpPr>
        <p:spPr/>
        <p:txBody>
          <a:bodyPr>
            <a:normAutofit/>
          </a:bodyPr>
          <a:lstStyle/>
          <a:p>
            <a:r>
              <a:rPr lang="en-ZA" dirty="0"/>
              <a:t>B</a:t>
            </a:r>
            <a:r>
              <a:rPr lang="en-ZA" dirty="0" smtClean="0"/>
              <a:t>ody </a:t>
            </a:r>
            <a:r>
              <a:rPr lang="en-ZA" dirty="0"/>
              <a:t>language is important to show that you are a part of the discussion</a:t>
            </a:r>
          </a:p>
          <a:p>
            <a:r>
              <a:rPr lang="en-ZA" dirty="0" smtClean="0"/>
              <a:t>Active </a:t>
            </a:r>
            <a:r>
              <a:rPr lang="en-ZA" dirty="0"/>
              <a:t>listening again plays a </a:t>
            </a:r>
            <a:r>
              <a:rPr lang="en-ZA" dirty="0" smtClean="0"/>
              <a:t>part</a:t>
            </a:r>
          </a:p>
          <a:p>
            <a:r>
              <a:rPr lang="en-ZA" dirty="0" smtClean="0"/>
              <a:t>Ask appropriate </a:t>
            </a:r>
            <a:r>
              <a:rPr lang="en-ZA" dirty="0"/>
              <a:t>questions at the appropriate </a:t>
            </a:r>
            <a:r>
              <a:rPr lang="en-ZA" dirty="0" smtClean="0"/>
              <a:t>time</a:t>
            </a:r>
          </a:p>
          <a:p>
            <a:r>
              <a:rPr lang="en-ZA" dirty="0" smtClean="0"/>
              <a:t>Avoiding </a:t>
            </a:r>
            <a:r>
              <a:rPr lang="en-ZA" dirty="0"/>
              <a:t>interrupting the speaker unnecessarily. </a:t>
            </a:r>
            <a:endParaRPr lang="en-ZA" dirty="0" smtClean="0"/>
          </a:p>
          <a:p>
            <a:r>
              <a:rPr lang="en-ZA" dirty="0" smtClean="0"/>
              <a:t>Put </a:t>
            </a:r>
            <a:r>
              <a:rPr lang="en-ZA" dirty="0"/>
              <a:t>your point across </a:t>
            </a:r>
            <a:r>
              <a:rPr lang="en-ZA" dirty="0" smtClean="0"/>
              <a:t>clearly</a:t>
            </a:r>
          </a:p>
          <a:p>
            <a:r>
              <a:rPr lang="en-ZA" dirty="0" smtClean="0"/>
              <a:t>Be </a:t>
            </a:r>
            <a:r>
              <a:rPr lang="en-ZA" dirty="0"/>
              <a:t>open to the opinions of </a:t>
            </a:r>
            <a:r>
              <a:rPr lang="en-ZA" dirty="0" smtClean="0"/>
              <a:t>others</a:t>
            </a:r>
          </a:p>
          <a:p>
            <a:r>
              <a:rPr lang="en-ZA" dirty="0"/>
              <a:t>M</a:t>
            </a:r>
            <a:r>
              <a:rPr lang="en-ZA" dirty="0" smtClean="0"/>
              <a:t>ake </a:t>
            </a:r>
            <a:r>
              <a:rPr lang="en-ZA" dirty="0"/>
              <a:t>notes during the discussion to help you </a:t>
            </a:r>
            <a:r>
              <a:rPr lang="en-ZA" dirty="0" smtClean="0"/>
              <a:t>to </a:t>
            </a:r>
          </a:p>
          <a:p>
            <a:pPr lvl="1"/>
            <a:r>
              <a:rPr lang="en-ZA" dirty="0" smtClean="0"/>
              <a:t>remember </a:t>
            </a:r>
            <a:r>
              <a:rPr lang="en-ZA" dirty="0"/>
              <a:t>main points and points that you want to raise, </a:t>
            </a:r>
            <a:r>
              <a:rPr lang="en-ZA" dirty="0" smtClean="0"/>
              <a:t> </a:t>
            </a:r>
          </a:p>
          <a:p>
            <a:pPr lvl="1"/>
            <a:r>
              <a:rPr lang="en-ZA" dirty="0" smtClean="0"/>
              <a:t>to </a:t>
            </a:r>
            <a:r>
              <a:rPr lang="en-ZA" dirty="0"/>
              <a:t>help you to concentrate and pay attention.</a:t>
            </a:r>
          </a:p>
          <a:p>
            <a:endParaRPr lang="en-ZA" dirty="0"/>
          </a:p>
        </p:txBody>
      </p:sp>
    </p:spTree>
    <p:extLst>
      <p:ext uri="{BB962C8B-B14F-4D97-AF65-F5344CB8AC3E}">
        <p14:creationId xmlns:p14="http://schemas.microsoft.com/office/powerpoint/2010/main" val="301039836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Personality </a:t>
            </a:r>
            <a:r>
              <a:rPr lang="en-ZA" dirty="0" smtClean="0"/>
              <a:t>Clashes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5" name="Content Placeholder 4"/>
          <p:cNvSpPr>
            <a:spLocks noGrp="1"/>
          </p:cNvSpPr>
          <p:nvPr>
            <p:ph sz="quarter" idx="1"/>
          </p:nvPr>
        </p:nvSpPr>
        <p:spPr/>
        <p:txBody>
          <a:bodyPr/>
          <a:lstStyle/>
          <a:p>
            <a:r>
              <a:rPr lang="en-ZA" dirty="0"/>
              <a:t>Think about the situation first</a:t>
            </a:r>
          </a:p>
          <a:p>
            <a:r>
              <a:rPr lang="en-ZA" dirty="0"/>
              <a:t>Use non-accusatory communications and words</a:t>
            </a:r>
          </a:p>
          <a:p>
            <a:r>
              <a:rPr lang="en-ZA" dirty="0"/>
              <a:t>Identify an acceptable compromise</a:t>
            </a:r>
          </a:p>
          <a:p>
            <a:r>
              <a:rPr lang="en-ZA" dirty="0"/>
              <a:t>Respect and maintain privacy</a:t>
            </a:r>
          </a:p>
          <a:p>
            <a:endParaRPr lang="en-ZA" dirty="0"/>
          </a:p>
        </p:txBody>
      </p:sp>
    </p:spTree>
    <p:extLst>
      <p:ext uri="{BB962C8B-B14F-4D97-AF65-F5344CB8AC3E}">
        <p14:creationId xmlns:p14="http://schemas.microsoft.com/office/powerpoint/2010/main" val="326901520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7" name="Content Placeholder 6"/>
          <p:cNvSpPr>
            <a:spLocks noGrp="1"/>
          </p:cNvSpPr>
          <p:nvPr>
            <p:ph sz="quarter" idx="1"/>
          </p:nvPr>
        </p:nvSpPr>
        <p:spPr/>
        <p:txBody>
          <a:bodyPr/>
          <a:lstStyle/>
          <a:p>
            <a:r>
              <a:rPr lang="en-ZA" dirty="0"/>
              <a:t>Conflict Management is the practice of recognising and dealing with disputes in a rational, balanced and effective way.</a:t>
            </a:r>
          </a:p>
        </p:txBody>
      </p:sp>
    </p:spTree>
    <p:extLst>
      <p:ext uri="{BB962C8B-B14F-4D97-AF65-F5344CB8AC3E}">
        <p14:creationId xmlns:p14="http://schemas.microsoft.com/office/powerpoint/2010/main" val="360156901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C</a:t>
            </a:r>
            <a:r>
              <a:rPr lang="en-ZA" dirty="0" smtClean="0"/>
              <a:t>auses </a:t>
            </a:r>
            <a:r>
              <a:rPr lang="en-ZA" dirty="0"/>
              <a:t>of </a:t>
            </a:r>
            <a:r>
              <a:rPr lang="en-ZA" dirty="0" smtClean="0"/>
              <a:t>conflict - </a:t>
            </a:r>
            <a:r>
              <a:rPr lang="en-ZA" dirty="0"/>
              <a:t>Communication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188</a:t>
            </a:fld>
            <a:endParaRPr lang="en-US" dirty="0"/>
          </a:p>
        </p:txBody>
      </p:sp>
      <p:sp>
        <p:nvSpPr>
          <p:cNvPr id="7" name="Content Placeholder 6"/>
          <p:cNvSpPr>
            <a:spLocks noGrp="1"/>
          </p:cNvSpPr>
          <p:nvPr>
            <p:ph sz="quarter" idx="1"/>
          </p:nvPr>
        </p:nvSpPr>
        <p:spPr/>
        <p:txBody>
          <a:bodyPr>
            <a:normAutofit/>
          </a:bodyPr>
          <a:lstStyle/>
          <a:p>
            <a:r>
              <a:rPr lang="en-ZA" dirty="0"/>
              <a:t>Frame of Reference </a:t>
            </a:r>
            <a:r>
              <a:rPr lang="en-ZA" dirty="0" smtClean="0"/>
              <a:t>Barriers</a:t>
            </a:r>
            <a:r>
              <a:rPr lang="en-ZA" dirty="0"/>
              <a:t> </a:t>
            </a:r>
            <a:r>
              <a:rPr lang="en-ZA" dirty="0" smtClean="0"/>
              <a:t>– we have our own </a:t>
            </a:r>
            <a:r>
              <a:rPr lang="en-ZA" dirty="0"/>
              <a:t>unique frame of reference </a:t>
            </a:r>
            <a:endParaRPr lang="en-ZA" dirty="0" smtClean="0"/>
          </a:p>
          <a:p>
            <a:r>
              <a:rPr lang="en-ZA" dirty="0" smtClean="0"/>
              <a:t>Perceptual Barriers</a:t>
            </a:r>
            <a:r>
              <a:rPr lang="en-ZA" dirty="0"/>
              <a:t> </a:t>
            </a:r>
            <a:r>
              <a:rPr lang="en-ZA" dirty="0" smtClean="0"/>
              <a:t>- we </a:t>
            </a:r>
            <a:r>
              <a:rPr lang="en-ZA" dirty="0"/>
              <a:t>can ‘choose’ how we perceive events </a:t>
            </a:r>
            <a:endParaRPr lang="en-ZA" dirty="0" smtClean="0"/>
          </a:p>
          <a:p>
            <a:r>
              <a:rPr lang="en-ZA" dirty="0" smtClean="0"/>
              <a:t>Noise Barriers</a:t>
            </a:r>
            <a:r>
              <a:rPr lang="en-ZA" dirty="0"/>
              <a:t> </a:t>
            </a:r>
            <a:r>
              <a:rPr lang="en-ZA" dirty="0" smtClean="0"/>
              <a:t>- physical </a:t>
            </a:r>
            <a:r>
              <a:rPr lang="en-ZA" dirty="0"/>
              <a:t>and psychological.</a:t>
            </a:r>
          </a:p>
          <a:p>
            <a:r>
              <a:rPr lang="en-ZA" dirty="0"/>
              <a:t>Language Barriers</a:t>
            </a:r>
          </a:p>
          <a:p>
            <a:r>
              <a:rPr lang="en-ZA" dirty="0"/>
              <a:t>Feedback Barriers</a:t>
            </a:r>
          </a:p>
          <a:p>
            <a:endParaRPr lang="en-ZA" dirty="0"/>
          </a:p>
        </p:txBody>
      </p:sp>
    </p:spTree>
    <p:extLst>
      <p:ext uri="{BB962C8B-B14F-4D97-AF65-F5344CB8AC3E}">
        <p14:creationId xmlns:p14="http://schemas.microsoft.com/office/powerpoint/2010/main" val="11573503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Group Conflict </a:t>
            </a:r>
            <a:r>
              <a:rPr lang="en-ZA" dirty="0" smtClean="0"/>
              <a:t>Management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5" name="Content Placeholder 4"/>
          <p:cNvSpPr>
            <a:spLocks noGrp="1"/>
          </p:cNvSpPr>
          <p:nvPr>
            <p:ph sz="quarter" idx="1"/>
          </p:nvPr>
        </p:nvSpPr>
        <p:spPr/>
        <p:txBody>
          <a:bodyPr/>
          <a:lstStyle/>
          <a:p>
            <a:pPr lvl="0"/>
            <a:r>
              <a:rPr lang="en-GB" dirty="0" smtClean="0">
                <a:solidFill>
                  <a:sysClr val="windowText" lastClr="000000">
                    <a:hueOff val="0"/>
                    <a:satOff val="0"/>
                    <a:lumOff val="0"/>
                    <a:alphaOff val="0"/>
                  </a:sysClr>
                </a:solidFill>
                <a:latin typeface="Calibri"/>
              </a:rPr>
              <a:t>Relax - Stay </a:t>
            </a:r>
            <a:r>
              <a:rPr lang="en-GB" dirty="0">
                <a:solidFill>
                  <a:sysClr val="windowText" lastClr="000000">
                    <a:hueOff val="0"/>
                    <a:satOff val="0"/>
                    <a:lumOff val="0"/>
                    <a:alphaOff val="0"/>
                  </a:sysClr>
                </a:solidFill>
                <a:latin typeface="Calibri"/>
              </a:rPr>
              <a:t>calm</a:t>
            </a:r>
            <a:endParaRPr lang="en-US" dirty="0"/>
          </a:p>
          <a:p>
            <a:pPr lvl="0"/>
            <a:r>
              <a:rPr lang="en-GB" dirty="0" smtClean="0">
                <a:solidFill>
                  <a:sysClr val="windowText" lastClr="000000">
                    <a:hueOff val="0"/>
                    <a:satOff val="0"/>
                    <a:lumOff val="0"/>
                    <a:alphaOff val="0"/>
                  </a:sysClr>
                </a:solidFill>
                <a:latin typeface="Calibri"/>
              </a:rPr>
              <a:t>Listen - Maintain </a:t>
            </a:r>
            <a:r>
              <a:rPr lang="en-GB" dirty="0">
                <a:solidFill>
                  <a:sysClr val="windowText" lastClr="000000">
                    <a:hueOff val="0"/>
                    <a:satOff val="0"/>
                    <a:lumOff val="0"/>
                    <a:alphaOff val="0"/>
                  </a:sysClr>
                </a:solidFill>
                <a:latin typeface="Calibri"/>
              </a:rPr>
              <a:t>eye contact and don’t interrupt</a:t>
            </a:r>
            <a:endParaRPr lang="en-US" dirty="0"/>
          </a:p>
          <a:p>
            <a:pPr lvl="0"/>
            <a:r>
              <a:rPr lang="en-GB" dirty="0" smtClean="0">
                <a:solidFill>
                  <a:sysClr val="windowText" lastClr="000000">
                    <a:hueOff val="0"/>
                    <a:satOff val="0"/>
                    <a:lumOff val="0"/>
                    <a:alphaOff val="0"/>
                  </a:sysClr>
                </a:solidFill>
                <a:latin typeface="Calibri"/>
              </a:rPr>
              <a:t>Accept - You </a:t>
            </a:r>
            <a:r>
              <a:rPr lang="en-GB" dirty="0">
                <a:solidFill>
                  <a:sysClr val="windowText" lastClr="000000">
                    <a:hueOff val="0"/>
                    <a:satOff val="0"/>
                    <a:lumOff val="0"/>
                    <a:alphaOff val="0"/>
                  </a:sysClr>
                </a:solidFill>
                <a:latin typeface="Calibri"/>
              </a:rPr>
              <a:t>don’t have to agree with the opposition</a:t>
            </a:r>
            <a:endParaRPr lang="en-US" dirty="0"/>
          </a:p>
          <a:p>
            <a:pPr lvl="0"/>
            <a:r>
              <a:rPr lang="en-GB" dirty="0">
                <a:solidFill>
                  <a:sysClr val="windowText" lastClr="000000">
                    <a:hueOff val="0"/>
                    <a:satOff val="0"/>
                    <a:lumOff val="0"/>
                    <a:alphaOff val="0"/>
                  </a:sysClr>
                </a:solidFill>
                <a:latin typeface="Calibri"/>
              </a:rPr>
              <a:t>Make it a group issue</a:t>
            </a:r>
            <a:endParaRPr lang="en-US" dirty="0"/>
          </a:p>
          <a:p>
            <a:r>
              <a:rPr lang="en-GB" dirty="0" smtClean="0">
                <a:solidFill>
                  <a:sysClr val="windowText" lastClr="000000">
                    <a:hueOff val="0"/>
                    <a:satOff val="0"/>
                    <a:lumOff val="0"/>
                    <a:alphaOff val="0"/>
                  </a:sysClr>
                </a:solidFill>
                <a:latin typeface="Calibri"/>
              </a:rPr>
              <a:t>Answer - </a:t>
            </a:r>
            <a:r>
              <a:rPr lang="en-GB" dirty="0">
                <a:solidFill>
                  <a:sysClr val="windowText" lastClr="000000">
                    <a:hueOff val="0"/>
                    <a:satOff val="0"/>
                    <a:lumOff val="0"/>
                    <a:alphaOff val="0"/>
                  </a:sysClr>
                </a:solidFill>
                <a:latin typeface="Calibri"/>
              </a:rPr>
              <a:t>respond to the entire team and not to an individual</a:t>
            </a:r>
            <a:endParaRPr lang="en-US" dirty="0"/>
          </a:p>
          <a:p>
            <a:pPr lvl="0"/>
            <a:endParaRPr lang="en-US" dirty="0"/>
          </a:p>
          <a:p>
            <a:endParaRPr lang="en-ZA" dirty="0"/>
          </a:p>
        </p:txBody>
      </p:sp>
    </p:spTree>
    <p:extLst>
      <p:ext uri="{BB962C8B-B14F-4D97-AF65-F5344CB8AC3E}">
        <p14:creationId xmlns:p14="http://schemas.microsoft.com/office/powerpoint/2010/main" val="194833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7" name="Content Placeholder 6"/>
          <p:cNvSpPr>
            <a:spLocks noGrp="1"/>
          </p:cNvSpPr>
          <p:nvPr>
            <p:ph sz="quarter" idx="1"/>
          </p:nvPr>
        </p:nvSpPr>
        <p:spPr>
          <a:xfrm>
            <a:off x="1968500" y="2420888"/>
            <a:ext cx="6502400" cy="3571698"/>
          </a:xfrm>
        </p:spPr>
        <p:txBody>
          <a:bodyPr>
            <a:normAutofit/>
          </a:bodyPr>
          <a:lstStyle/>
          <a:p>
            <a:pPr lvl="0" fontAlgn="base"/>
            <a:r>
              <a:rPr lang="en-GB" b="1" dirty="0">
                <a:effectLst>
                  <a:outerShdw sx="0" sy="0">
                    <a:srgbClr val="000000"/>
                  </a:outerShdw>
                </a:effectLst>
              </a:rPr>
              <a:t>Functional conflict</a:t>
            </a:r>
            <a:r>
              <a:rPr lang="en-GB" dirty="0">
                <a:effectLst>
                  <a:outerShdw sx="0" sy="0">
                    <a:srgbClr val="000000"/>
                  </a:outerShdw>
                </a:effectLst>
              </a:rPr>
              <a:t> is commonly referred to as constructive or cooperative conflict.  Such conflicts support the goals of the organisation / team and improve performance.</a:t>
            </a:r>
            <a:endParaRPr lang="en-ZA" dirty="0">
              <a:effectLst>
                <a:outerShdw sx="0" sy="0">
                  <a:srgbClr val="000000"/>
                </a:outerShdw>
              </a:effectLst>
            </a:endParaRPr>
          </a:p>
          <a:p>
            <a:pPr lvl="0" fontAlgn="base"/>
            <a:r>
              <a:rPr lang="en-GB" b="1" dirty="0">
                <a:effectLst>
                  <a:outerShdw sx="0" sy="0">
                    <a:srgbClr val="000000"/>
                  </a:outerShdw>
                </a:effectLst>
              </a:rPr>
              <a:t>Dysfunctional conflict</a:t>
            </a:r>
            <a:r>
              <a:rPr lang="en-GB" dirty="0">
                <a:effectLst>
                  <a:outerShdw sx="0" sy="0">
                    <a:srgbClr val="000000"/>
                  </a:outerShdw>
                </a:effectLst>
              </a:rPr>
              <a:t> hinders organisational / team performance.  They are undesirable and destructive in nature and the manager / team leader should seek their eradication.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99380140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Cooperative conflict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191</a:t>
            </a:fld>
            <a:endParaRPr lang="en-US" dirty="0"/>
          </a:p>
        </p:txBody>
      </p:sp>
      <p:pic>
        <p:nvPicPr>
          <p:cNvPr id="8" name="Picture 7"/>
          <p:cNvPicPr/>
          <p:nvPr/>
        </p:nvPicPr>
        <p:blipFill rotWithShape="1">
          <a:blip r:embed="rId2"/>
          <a:srcRect l="12733" t="15583" r="22445" b="14445"/>
          <a:stretch/>
        </p:blipFill>
        <p:spPr bwMode="auto">
          <a:xfrm>
            <a:off x="1216478" y="1282638"/>
            <a:ext cx="5984422" cy="44486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809310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Resolving </a:t>
            </a:r>
            <a:r>
              <a:rPr lang="en-ZA" dirty="0" smtClean="0"/>
              <a:t>Deadlocks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7" name="Content Placeholder 6"/>
          <p:cNvSpPr>
            <a:spLocks noGrp="1"/>
          </p:cNvSpPr>
          <p:nvPr>
            <p:ph sz="quarter" idx="1"/>
          </p:nvPr>
        </p:nvSpPr>
        <p:spPr/>
        <p:txBody>
          <a:bodyPr/>
          <a:lstStyle/>
          <a:p>
            <a:r>
              <a:rPr lang="en-ZA" dirty="0"/>
              <a:t>A deadlock is when conflict is at its peak. Parties blame each other and communications stops. No resolution seems possible</a:t>
            </a:r>
            <a:r>
              <a:rPr lang="en-ZA" dirty="0" smtClean="0"/>
              <a:t>.</a:t>
            </a:r>
          </a:p>
          <a:p>
            <a:r>
              <a:rPr lang="en-ZA" dirty="0"/>
              <a:t>O</a:t>
            </a:r>
            <a:r>
              <a:rPr lang="en-ZA" dirty="0" smtClean="0"/>
              <a:t>rganisations </a:t>
            </a:r>
            <a:r>
              <a:rPr lang="en-ZA" dirty="0"/>
              <a:t>sometimes uses mediation to overcome the conflict</a:t>
            </a:r>
          </a:p>
        </p:txBody>
      </p:sp>
    </p:spTree>
    <p:extLst>
      <p:ext uri="{BB962C8B-B14F-4D97-AF65-F5344CB8AC3E}">
        <p14:creationId xmlns:p14="http://schemas.microsoft.com/office/powerpoint/2010/main" val="79892029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Characteristics of a Speaker's Style and Tone that Attract or Alienate an Audience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193</a:t>
            </a:fld>
            <a:endParaRPr lang="en-US" dirty="0"/>
          </a:p>
        </p:txBody>
      </p:sp>
      <p:sp>
        <p:nvSpPr>
          <p:cNvPr id="7" name="Content Placeholder 6"/>
          <p:cNvSpPr>
            <a:spLocks noGrp="1"/>
          </p:cNvSpPr>
          <p:nvPr>
            <p:ph sz="quarter" idx="1"/>
          </p:nvPr>
        </p:nvSpPr>
        <p:spPr/>
        <p:txBody>
          <a:bodyPr/>
          <a:lstStyle/>
          <a:p>
            <a:r>
              <a:rPr lang="en-ZA" dirty="0"/>
              <a:t>Tempo – this is the pace at which you speak </a:t>
            </a:r>
          </a:p>
          <a:p>
            <a:r>
              <a:rPr lang="en-ZA" dirty="0"/>
              <a:t>Pitch – a high pitched voice sounds nervous and in a woman appears girlish</a:t>
            </a:r>
          </a:p>
          <a:p>
            <a:r>
              <a:rPr lang="en-ZA" dirty="0"/>
              <a:t>Volume</a:t>
            </a:r>
          </a:p>
          <a:p>
            <a:r>
              <a:rPr lang="en-ZA" dirty="0"/>
              <a:t>Quality </a:t>
            </a:r>
            <a:r>
              <a:rPr lang="en-ZA" dirty="0" smtClean="0"/>
              <a:t> - reflected </a:t>
            </a:r>
            <a:r>
              <a:rPr lang="en-ZA" dirty="0"/>
              <a:t>in your tone </a:t>
            </a:r>
            <a:r>
              <a:rPr lang="en-ZA" dirty="0" smtClean="0"/>
              <a:t>of </a:t>
            </a:r>
            <a:r>
              <a:rPr lang="en-ZA" dirty="0"/>
              <a:t>voice</a:t>
            </a:r>
          </a:p>
          <a:p>
            <a:r>
              <a:rPr lang="en-ZA" dirty="0"/>
              <a:t>Register -this involves the level of difficulty of the language that you use </a:t>
            </a:r>
          </a:p>
          <a:p>
            <a:endParaRPr lang="en-ZA" dirty="0"/>
          </a:p>
        </p:txBody>
      </p:sp>
    </p:spTree>
    <p:extLst>
      <p:ext uri="{BB962C8B-B14F-4D97-AF65-F5344CB8AC3E}">
        <p14:creationId xmlns:p14="http://schemas.microsoft.com/office/powerpoint/2010/main" val="158301039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Pedantic Language versus Plain </a:t>
            </a:r>
            <a:r>
              <a:rPr lang="en-ZA" dirty="0" smtClean="0"/>
              <a:t>English</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5" name="Content Placeholder 4"/>
          <p:cNvSpPr>
            <a:spLocks noGrp="1"/>
          </p:cNvSpPr>
          <p:nvPr>
            <p:ph sz="quarter" idx="1"/>
          </p:nvPr>
        </p:nvSpPr>
        <p:spPr/>
        <p:txBody>
          <a:bodyPr/>
          <a:lstStyle/>
          <a:p>
            <a:r>
              <a:rPr lang="en-ZA" dirty="0"/>
              <a:t>U</a:t>
            </a:r>
            <a:r>
              <a:rPr lang="en-ZA" dirty="0" smtClean="0"/>
              <a:t>se </a:t>
            </a:r>
            <a:r>
              <a:rPr lang="en-ZA" dirty="0"/>
              <a:t>language that is grammatically correct and that portrays a professional image </a:t>
            </a:r>
          </a:p>
          <a:p>
            <a:r>
              <a:rPr lang="en-ZA" dirty="0" smtClean="0"/>
              <a:t>Avoid </a:t>
            </a:r>
            <a:r>
              <a:rPr lang="en-ZA" dirty="0"/>
              <a:t>slang, jargon or colloquialisms in business texts</a:t>
            </a:r>
          </a:p>
          <a:p>
            <a:r>
              <a:rPr lang="en-ZA" dirty="0"/>
              <a:t>D</a:t>
            </a:r>
            <a:r>
              <a:rPr lang="en-ZA" dirty="0" smtClean="0"/>
              <a:t>o </a:t>
            </a:r>
            <a:r>
              <a:rPr lang="en-ZA" dirty="0"/>
              <a:t>not speak to them as though they are stupid</a:t>
            </a:r>
          </a:p>
          <a:p>
            <a:r>
              <a:rPr lang="en-ZA" dirty="0"/>
              <a:t>W</a:t>
            </a:r>
            <a:r>
              <a:rPr lang="en-ZA" dirty="0" smtClean="0"/>
              <a:t>hen </a:t>
            </a:r>
            <a:r>
              <a:rPr lang="en-ZA" dirty="0"/>
              <a:t>communicating with someone who speaks a different language, </a:t>
            </a:r>
            <a:r>
              <a:rPr lang="en-ZA" dirty="0" smtClean="0"/>
              <a:t>do not assume </a:t>
            </a:r>
            <a:r>
              <a:rPr lang="en-ZA" dirty="0"/>
              <a:t>that </a:t>
            </a:r>
            <a:r>
              <a:rPr lang="en-ZA" dirty="0" smtClean="0"/>
              <a:t>they are stupid </a:t>
            </a:r>
            <a:r>
              <a:rPr lang="en-ZA" dirty="0"/>
              <a:t>because </a:t>
            </a:r>
            <a:r>
              <a:rPr lang="en-ZA" dirty="0" smtClean="0"/>
              <a:t>they </a:t>
            </a:r>
            <a:r>
              <a:rPr lang="en-ZA" dirty="0"/>
              <a:t>cannot speak English</a:t>
            </a:r>
          </a:p>
          <a:p>
            <a:endParaRPr lang="en-ZA" dirty="0"/>
          </a:p>
        </p:txBody>
      </p:sp>
    </p:spTree>
    <p:extLst>
      <p:ext uri="{BB962C8B-B14F-4D97-AF65-F5344CB8AC3E}">
        <p14:creationId xmlns:p14="http://schemas.microsoft.com/office/powerpoint/2010/main" val="266181885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Tips - Second </a:t>
            </a:r>
            <a:r>
              <a:rPr lang="en-ZA" dirty="0"/>
              <a:t>or foreign language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5" name="Content Placeholder 4"/>
          <p:cNvSpPr>
            <a:spLocks noGrp="1"/>
          </p:cNvSpPr>
          <p:nvPr>
            <p:ph sz="quarter" idx="1"/>
          </p:nvPr>
        </p:nvSpPr>
        <p:spPr/>
        <p:txBody>
          <a:bodyPr/>
          <a:lstStyle/>
          <a:p>
            <a:r>
              <a:rPr lang="en-ZA" dirty="0"/>
              <a:t>Try to eliminate </a:t>
            </a:r>
            <a:r>
              <a:rPr lang="en-ZA" dirty="0" smtClean="0"/>
              <a:t>noise</a:t>
            </a:r>
          </a:p>
          <a:p>
            <a:r>
              <a:rPr lang="en-ZA" dirty="0" smtClean="0"/>
              <a:t>Pronounce </a:t>
            </a:r>
            <a:r>
              <a:rPr lang="en-ZA" dirty="0"/>
              <a:t>words clearly, </a:t>
            </a:r>
            <a:endParaRPr lang="en-ZA" dirty="0" smtClean="0"/>
          </a:p>
          <a:p>
            <a:r>
              <a:rPr lang="en-ZA" dirty="0" smtClean="0"/>
              <a:t>Stop </a:t>
            </a:r>
            <a:r>
              <a:rPr lang="en-ZA" dirty="0"/>
              <a:t>and pause at distinct points of punctuation, </a:t>
            </a:r>
            <a:endParaRPr lang="en-ZA" dirty="0" smtClean="0"/>
          </a:p>
          <a:p>
            <a:r>
              <a:rPr lang="en-ZA" dirty="0" smtClean="0"/>
              <a:t>Make </a:t>
            </a:r>
            <a:r>
              <a:rPr lang="en-ZA" dirty="0"/>
              <a:t>one point at a time. </a:t>
            </a:r>
            <a:endParaRPr lang="en-ZA" dirty="0" smtClean="0"/>
          </a:p>
          <a:p>
            <a:r>
              <a:rPr lang="en-ZA" dirty="0" smtClean="0"/>
              <a:t>Slow </a:t>
            </a:r>
            <a:r>
              <a:rPr lang="en-ZA" dirty="0"/>
              <a:t>down your speech</a:t>
            </a:r>
          </a:p>
          <a:p>
            <a:r>
              <a:rPr lang="en-ZA" dirty="0"/>
              <a:t>Look for feedback from your listener </a:t>
            </a:r>
          </a:p>
          <a:p>
            <a:r>
              <a:rPr lang="en-ZA" dirty="0"/>
              <a:t>Rephrase your sentences if necessary </a:t>
            </a:r>
          </a:p>
          <a:p>
            <a:r>
              <a:rPr lang="en-ZA" dirty="0"/>
              <a:t>Do not talk down to the person </a:t>
            </a:r>
          </a:p>
          <a:p>
            <a:r>
              <a:rPr lang="en-ZA" dirty="0"/>
              <a:t>Use language that is objective and accurate </a:t>
            </a:r>
          </a:p>
          <a:p>
            <a:r>
              <a:rPr lang="en-ZA" dirty="0"/>
              <a:t>Let other people finish what they have to say </a:t>
            </a:r>
          </a:p>
          <a:p>
            <a:endParaRPr lang="en-ZA" dirty="0"/>
          </a:p>
        </p:txBody>
      </p:sp>
    </p:spTree>
    <p:extLst>
      <p:ext uri="{BB962C8B-B14F-4D97-AF65-F5344CB8AC3E}">
        <p14:creationId xmlns:p14="http://schemas.microsoft.com/office/powerpoint/2010/main" val="9721304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Aggressive Language versus Polite Ways of </a:t>
            </a:r>
            <a:r>
              <a:rPr lang="en-ZA" dirty="0" smtClean="0"/>
              <a:t>Speaking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5" name="Content Placeholder 4"/>
          <p:cNvSpPr>
            <a:spLocks noGrp="1"/>
          </p:cNvSpPr>
          <p:nvPr>
            <p:ph sz="quarter" idx="1"/>
          </p:nvPr>
        </p:nvSpPr>
        <p:spPr/>
        <p:txBody>
          <a:bodyPr/>
          <a:lstStyle/>
          <a:p>
            <a:r>
              <a:rPr lang="en-ZA" dirty="0"/>
              <a:t>Business language should never be aggressive or rude </a:t>
            </a:r>
          </a:p>
          <a:p>
            <a:r>
              <a:rPr lang="en-ZA" dirty="0"/>
              <a:t>B</a:t>
            </a:r>
            <a:r>
              <a:rPr lang="en-ZA" dirty="0" smtClean="0"/>
              <a:t>e </a:t>
            </a:r>
            <a:r>
              <a:rPr lang="en-ZA" dirty="0"/>
              <a:t>straightforward and direct</a:t>
            </a:r>
          </a:p>
          <a:p>
            <a:r>
              <a:rPr lang="en-ZA" dirty="0"/>
              <a:t>D</a:t>
            </a:r>
            <a:r>
              <a:rPr lang="en-ZA" dirty="0" smtClean="0"/>
              <a:t>o </a:t>
            </a:r>
            <a:r>
              <a:rPr lang="en-ZA" dirty="0"/>
              <a:t>not cross the line and be impolite and unprofessional</a:t>
            </a:r>
          </a:p>
          <a:p>
            <a:r>
              <a:rPr lang="en-ZA" dirty="0"/>
              <a:t>Polite language costs nothing </a:t>
            </a:r>
          </a:p>
          <a:p>
            <a:endParaRPr lang="en-ZA" dirty="0"/>
          </a:p>
        </p:txBody>
      </p:sp>
    </p:spTree>
    <p:extLst>
      <p:ext uri="{BB962C8B-B14F-4D97-AF65-F5344CB8AC3E}">
        <p14:creationId xmlns:p14="http://schemas.microsoft.com/office/powerpoint/2010/main" val="409025985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dirty="0"/>
              <a:t>Stay calm </a:t>
            </a:r>
          </a:p>
          <a:p>
            <a:r>
              <a:rPr lang="en-ZA" dirty="0"/>
              <a:t>Be assertive rather than aggressive</a:t>
            </a:r>
          </a:p>
          <a:p>
            <a:r>
              <a:rPr lang="en-ZA" dirty="0"/>
              <a:t>Use inclusive rather than exclusive personal pronouns</a:t>
            </a:r>
          </a:p>
          <a:p>
            <a:r>
              <a:rPr lang="en-ZA" dirty="0"/>
              <a:t>State your points clearly and logically </a:t>
            </a:r>
          </a:p>
          <a:p>
            <a:r>
              <a:rPr lang="en-ZA" dirty="0"/>
              <a:t>Do not use repetition </a:t>
            </a:r>
          </a:p>
          <a:p>
            <a:r>
              <a:rPr lang="en-ZA" dirty="0"/>
              <a:t>Do not use rhetorical questions incorrectly </a:t>
            </a:r>
          </a:p>
          <a:p>
            <a:r>
              <a:rPr lang="en-ZA" dirty="0"/>
              <a:t>Do not interrupt and try to listen more than you speak </a:t>
            </a:r>
          </a:p>
          <a:p>
            <a:r>
              <a:rPr lang="en-ZA" dirty="0"/>
              <a:t>Show that you are really listening </a:t>
            </a:r>
          </a:p>
          <a:p>
            <a:r>
              <a:rPr lang="en-ZA" dirty="0"/>
              <a:t>Be careful not to give negative non-verbal signals </a:t>
            </a:r>
          </a:p>
          <a:p>
            <a:r>
              <a:rPr lang="en-ZA" dirty="0"/>
              <a:t>Show that you understand his/her position </a:t>
            </a:r>
          </a:p>
          <a:p>
            <a:r>
              <a:rPr lang="en-ZA" dirty="0"/>
              <a:t>Acknowledge the other person’s viewpoint </a:t>
            </a:r>
          </a:p>
          <a:p>
            <a:r>
              <a:rPr lang="en-ZA" dirty="0"/>
              <a:t>Show that you understand his/her position </a:t>
            </a:r>
            <a:r>
              <a:rPr lang="en-ZA" dirty="0" smtClean="0"/>
              <a:t> </a:t>
            </a:r>
            <a:endParaRPr lang="en-ZA" dirty="0"/>
          </a:p>
          <a:p>
            <a:endParaRPr lang="en-ZA" dirty="0"/>
          </a:p>
        </p:txBody>
      </p:sp>
    </p:spTree>
    <p:extLst>
      <p:ext uri="{BB962C8B-B14F-4D97-AF65-F5344CB8AC3E}">
        <p14:creationId xmlns:p14="http://schemas.microsoft.com/office/powerpoint/2010/main" val="305529200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ZA" dirty="0" smtClean="0"/>
              <a:t>Assumptions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9" name="Content Placeholder 8"/>
          <p:cNvSpPr>
            <a:spLocks noGrp="1"/>
          </p:cNvSpPr>
          <p:nvPr>
            <p:ph sz="quarter" idx="1"/>
          </p:nvPr>
        </p:nvSpPr>
        <p:spPr/>
        <p:txBody>
          <a:bodyPr/>
          <a:lstStyle/>
          <a:p>
            <a:r>
              <a:rPr lang="en-ZA" dirty="0"/>
              <a:t>Assumption is an idea, theory or principle that someone believes to be true without having any proof for it</a:t>
            </a:r>
            <a:r>
              <a:rPr lang="en-ZA" dirty="0" smtClean="0"/>
              <a:t>.</a:t>
            </a:r>
          </a:p>
          <a:p>
            <a:r>
              <a:rPr lang="en-ZA" dirty="0"/>
              <a:t>People make assumptions on a daily </a:t>
            </a:r>
            <a:r>
              <a:rPr lang="en-ZA" dirty="0" smtClean="0"/>
              <a:t>basis</a:t>
            </a:r>
          </a:p>
          <a:p>
            <a:r>
              <a:rPr lang="en-ZA" dirty="0" smtClean="0"/>
              <a:t>Are based </a:t>
            </a:r>
            <a:r>
              <a:rPr lang="en-ZA" dirty="0"/>
              <a:t>on </a:t>
            </a:r>
            <a:r>
              <a:rPr lang="en-ZA" dirty="0" smtClean="0"/>
              <a:t>own </a:t>
            </a:r>
            <a:r>
              <a:rPr lang="en-ZA" dirty="0"/>
              <a:t>values and </a:t>
            </a:r>
            <a:r>
              <a:rPr lang="en-ZA" dirty="0" smtClean="0"/>
              <a:t>beliefs</a:t>
            </a:r>
          </a:p>
          <a:p>
            <a:r>
              <a:rPr lang="en-ZA" dirty="0"/>
              <a:t>Assumptions are powerful</a:t>
            </a:r>
          </a:p>
        </p:txBody>
      </p:sp>
    </p:spTree>
    <p:extLst>
      <p:ext uri="{BB962C8B-B14F-4D97-AF65-F5344CB8AC3E}">
        <p14:creationId xmlns:p14="http://schemas.microsoft.com/office/powerpoint/2010/main" val="284325717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74638"/>
            <a:ext cx="8431527" cy="1008000"/>
          </a:xfrm>
        </p:spPr>
        <p:txBody>
          <a:bodyPr>
            <a:normAutofit fontScale="90000"/>
          </a:bodyPr>
          <a:lstStyle/>
          <a:p>
            <a:r>
              <a:rPr lang="en-ZA" dirty="0"/>
              <a:t>Assumptions are deadly in communication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199</a:t>
            </a:fld>
            <a:endParaRPr lang="en-US" dirty="0"/>
          </a:p>
        </p:txBody>
      </p:sp>
      <p:sp>
        <p:nvSpPr>
          <p:cNvPr id="7" name="Content Placeholder 6"/>
          <p:cNvSpPr>
            <a:spLocks noGrp="1"/>
          </p:cNvSpPr>
          <p:nvPr>
            <p:ph sz="quarter" idx="1"/>
          </p:nvPr>
        </p:nvSpPr>
        <p:spPr/>
        <p:txBody>
          <a:bodyPr/>
          <a:lstStyle/>
          <a:p>
            <a:r>
              <a:rPr lang="en-ZA" dirty="0"/>
              <a:t>We assume something has been done, that has not. </a:t>
            </a:r>
          </a:p>
          <a:p>
            <a:r>
              <a:rPr lang="en-ZA" dirty="0" smtClean="0"/>
              <a:t>We </a:t>
            </a:r>
            <a:r>
              <a:rPr lang="en-ZA" dirty="0"/>
              <a:t>assume something has not been done that has. </a:t>
            </a:r>
          </a:p>
          <a:p>
            <a:r>
              <a:rPr lang="en-ZA" dirty="0" smtClean="0"/>
              <a:t>We </a:t>
            </a:r>
            <a:r>
              <a:rPr lang="en-ZA" dirty="0"/>
              <a:t>assume someone believes something that they don't. </a:t>
            </a:r>
          </a:p>
          <a:p>
            <a:r>
              <a:rPr lang="en-ZA" dirty="0" smtClean="0"/>
              <a:t>We </a:t>
            </a:r>
            <a:r>
              <a:rPr lang="en-ZA" dirty="0"/>
              <a:t>assume someone knows something that they don't. </a:t>
            </a:r>
          </a:p>
          <a:p>
            <a:r>
              <a:rPr lang="en-ZA" dirty="0" smtClean="0"/>
              <a:t>We </a:t>
            </a:r>
            <a:r>
              <a:rPr lang="en-ZA" dirty="0"/>
              <a:t>assume someone doesn't know something that they do</a:t>
            </a:r>
            <a:r>
              <a:rPr lang="en-ZA" dirty="0" smtClean="0"/>
              <a:t>.</a:t>
            </a:r>
          </a:p>
          <a:p>
            <a:endParaRPr lang="en-ZA" dirty="0"/>
          </a:p>
          <a:p>
            <a:endParaRPr lang="en-ZA" dirty="0" smtClean="0"/>
          </a:p>
          <a:p>
            <a:pPr marL="0" indent="0" algn="ctr">
              <a:buNone/>
            </a:pPr>
            <a:r>
              <a:rPr lang="en-ZA" b="1" i="1" dirty="0"/>
              <a:t>I</a:t>
            </a:r>
            <a:r>
              <a:rPr lang="en-ZA" b="1" i="1" dirty="0" smtClean="0"/>
              <a:t>t </a:t>
            </a:r>
            <a:r>
              <a:rPr lang="en-ZA" b="1" i="1" dirty="0"/>
              <a:t>is important to avoid making </a:t>
            </a:r>
            <a:r>
              <a:rPr lang="en-ZA" b="1" i="1" dirty="0" smtClean="0"/>
              <a:t>assumptions</a:t>
            </a:r>
          </a:p>
          <a:p>
            <a:pPr marL="0" indent="0" algn="ctr">
              <a:buNone/>
            </a:pPr>
            <a:r>
              <a:rPr lang="en-ZA" b="1" i="1" dirty="0" smtClean="0"/>
              <a:t>Assumptions affect the credibility of our communication </a:t>
            </a:r>
            <a:endParaRPr lang="en-ZA" b="1" i="1" dirty="0"/>
          </a:p>
          <a:p>
            <a:endParaRPr lang="en-ZA" dirty="0"/>
          </a:p>
        </p:txBody>
      </p:sp>
    </p:spTree>
    <p:extLst>
      <p:ext uri="{BB962C8B-B14F-4D97-AF65-F5344CB8AC3E}">
        <p14:creationId xmlns:p14="http://schemas.microsoft.com/office/powerpoint/2010/main" val="360800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smtClean="0">
                <a:cs typeface="Arial" pitchFamily="34" charset="0"/>
              </a:rPr>
              <a:t>Hygiene &amp; Safety</a:t>
            </a:r>
            <a:endParaRPr lang="en-US" altLang="en-US" b="1" dirty="0" smtClean="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smtClean="0">
                <a:cs typeface="Arial" pitchFamily="34" charset="0"/>
              </a:rPr>
              <a:t>Breaks</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Points of </a:t>
            </a:r>
            <a:r>
              <a:rPr lang="en-ZA" dirty="0" smtClean="0"/>
              <a:t>View</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7" name="Content Placeholder 6"/>
          <p:cNvSpPr>
            <a:spLocks noGrp="1"/>
          </p:cNvSpPr>
          <p:nvPr>
            <p:ph sz="quarter" idx="1"/>
          </p:nvPr>
        </p:nvSpPr>
        <p:spPr/>
        <p:txBody>
          <a:bodyPr/>
          <a:lstStyle/>
          <a:p>
            <a:r>
              <a:rPr lang="en-ZA" dirty="0"/>
              <a:t>Your point of view is how you perceive something and your attitude towards it – this attitude is reflected either consciously or subconsciously when you communicate with people.</a:t>
            </a:r>
          </a:p>
        </p:txBody>
      </p:sp>
    </p:spTree>
    <p:extLst>
      <p:ext uri="{BB962C8B-B14F-4D97-AF65-F5344CB8AC3E}">
        <p14:creationId xmlns:p14="http://schemas.microsoft.com/office/powerpoint/2010/main" val="374812980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Points of View</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201</a:t>
            </a:fld>
            <a:endParaRPr lang="en-US" dirty="0"/>
          </a:p>
        </p:txBody>
      </p:sp>
      <p:sp>
        <p:nvSpPr>
          <p:cNvPr id="7" name="Content Placeholder 6"/>
          <p:cNvSpPr>
            <a:spLocks noGrp="1"/>
          </p:cNvSpPr>
          <p:nvPr>
            <p:ph sz="quarter" idx="1"/>
          </p:nvPr>
        </p:nvSpPr>
        <p:spPr/>
        <p:txBody>
          <a:bodyPr/>
          <a:lstStyle/>
          <a:p>
            <a:r>
              <a:rPr lang="en-GB" dirty="0"/>
              <a:t>W</a:t>
            </a:r>
            <a:r>
              <a:rPr lang="en-GB" dirty="0" smtClean="0"/>
              <a:t>e </a:t>
            </a:r>
            <a:r>
              <a:rPr lang="en-GB" dirty="0"/>
              <a:t>communicate not only facts, but also </a:t>
            </a:r>
            <a:r>
              <a:rPr lang="en-GB" dirty="0" smtClean="0"/>
              <a:t>opinions</a:t>
            </a:r>
          </a:p>
          <a:p>
            <a:r>
              <a:rPr lang="en-GB" dirty="0" smtClean="0"/>
              <a:t>It is important to present </a:t>
            </a:r>
            <a:r>
              <a:rPr lang="en-GB" dirty="0"/>
              <a:t>facts as honestly as possible without allowing our opinions to </a:t>
            </a:r>
            <a:r>
              <a:rPr lang="en-GB" dirty="0" smtClean="0"/>
              <a:t>influence the communication</a:t>
            </a:r>
          </a:p>
          <a:p>
            <a:r>
              <a:rPr lang="en-GB" dirty="0" smtClean="0"/>
              <a:t>Expressing opinion = point of view</a:t>
            </a:r>
          </a:p>
          <a:p>
            <a:r>
              <a:rPr lang="en-AU" dirty="0" smtClean="0"/>
              <a:t>Be open-minded </a:t>
            </a:r>
            <a:r>
              <a:rPr lang="en-AU" dirty="0"/>
              <a:t>so as to learn from </a:t>
            </a:r>
            <a:r>
              <a:rPr lang="en-AU" dirty="0" smtClean="0"/>
              <a:t>others</a:t>
            </a:r>
          </a:p>
          <a:p>
            <a:r>
              <a:rPr lang="en-AU" b="1" dirty="0" smtClean="0"/>
              <a:t>NB!  </a:t>
            </a:r>
            <a:r>
              <a:rPr lang="en-AU" dirty="0" smtClean="0"/>
              <a:t>Identify </a:t>
            </a:r>
            <a:r>
              <a:rPr lang="en-AU" dirty="0"/>
              <a:t>the difference between fact and opinion </a:t>
            </a:r>
            <a:endParaRPr lang="en-ZA" b="1" dirty="0"/>
          </a:p>
        </p:txBody>
      </p:sp>
    </p:spTree>
    <p:extLst>
      <p:ext uri="{BB962C8B-B14F-4D97-AF65-F5344CB8AC3E}">
        <p14:creationId xmlns:p14="http://schemas.microsoft.com/office/powerpoint/2010/main" val="374779861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Fact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7" name="Content Placeholder 6"/>
          <p:cNvSpPr>
            <a:spLocks noGrp="1"/>
          </p:cNvSpPr>
          <p:nvPr>
            <p:ph sz="quarter" idx="1"/>
          </p:nvPr>
        </p:nvSpPr>
        <p:spPr/>
        <p:txBody>
          <a:bodyPr/>
          <a:lstStyle/>
          <a:p>
            <a:r>
              <a:rPr lang="en-ZA" dirty="0"/>
              <a:t>A fact is something that has been verified or that can be verified by direct observation and tested.</a:t>
            </a:r>
          </a:p>
          <a:p>
            <a:endParaRPr lang="en-ZA" dirty="0"/>
          </a:p>
        </p:txBody>
      </p:sp>
    </p:spTree>
    <p:extLst>
      <p:ext uri="{BB962C8B-B14F-4D97-AF65-F5344CB8AC3E}">
        <p14:creationId xmlns:p14="http://schemas.microsoft.com/office/powerpoint/2010/main" val="418157492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203</a:t>
            </a:fld>
            <a:endParaRPr lang="en-US" dirty="0"/>
          </a:p>
        </p:txBody>
      </p:sp>
      <p:sp>
        <p:nvSpPr>
          <p:cNvPr id="5" name="Content Placeholder 4"/>
          <p:cNvSpPr>
            <a:spLocks noGrp="1"/>
          </p:cNvSpPr>
          <p:nvPr>
            <p:ph sz="quarter" idx="1"/>
          </p:nvPr>
        </p:nvSpPr>
        <p:spPr/>
        <p:txBody>
          <a:bodyPr/>
          <a:lstStyle/>
          <a:p>
            <a:r>
              <a:rPr lang="en-ZA" dirty="0"/>
              <a:t>An opinion is a subjective value judgement that might be based on fact, but it is a personal viewpoint.</a:t>
            </a:r>
          </a:p>
          <a:p>
            <a:endParaRPr lang="en-ZA" dirty="0"/>
          </a:p>
        </p:txBody>
      </p:sp>
    </p:spTree>
    <p:extLst>
      <p:ext uri="{BB962C8B-B14F-4D97-AF65-F5344CB8AC3E}">
        <p14:creationId xmlns:p14="http://schemas.microsoft.com/office/powerpoint/2010/main" val="254340669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Subtext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204</a:t>
            </a:fld>
            <a:endParaRPr lang="en-US" dirty="0"/>
          </a:p>
        </p:txBody>
      </p:sp>
      <p:sp>
        <p:nvSpPr>
          <p:cNvPr id="7" name="Content Placeholder 6"/>
          <p:cNvSpPr>
            <a:spLocks noGrp="1"/>
          </p:cNvSpPr>
          <p:nvPr>
            <p:ph sz="quarter" idx="1"/>
          </p:nvPr>
        </p:nvSpPr>
        <p:spPr/>
        <p:txBody>
          <a:bodyPr>
            <a:normAutofit lnSpcReduction="10000"/>
          </a:bodyPr>
          <a:lstStyle/>
          <a:p>
            <a:r>
              <a:rPr lang="en-ZA" dirty="0"/>
              <a:t>It is the unspoken between people in the midst of an </a:t>
            </a:r>
            <a:r>
              <a:rPr lang="en-ZA" dirty="0" smtClean="0"/>
              <a:t>exchange</a:t>
            </a:r>
          </a:p>
          <a:p>
            <a:r>
              <a:rPr lang="en-ZA" dirty="0"/>
              <a:t>It is everywhere </a:t>
            </a:r>
            <a:endParaRPr lang="en-ZA" dirty="0" smtClean="0"/>
          </a:p>
          <a:p>
            <a:r>
              <a:rPr lang="en-ZA" dirty="0" smtClean="0"/>
              <a:t>It </a:t>
            </a:r>
            <a:r>
              <a:rPr lang="en-ZA" dirty="0"/>
              <a:t>is an important part of our </a:t>
            </a:r>
            <a:r>
              <a:rPr lang="en-ZA" dirty="0" smtClean="0"/>
              <a:t>communication</a:t>
            </a:r>
          </a:p>
          <a:p>
            <a:r>
              <a:rPr lang="en-ZA" dirty="0" smtClean="0"/>
              <a:t>Is </a:t>
            </a:r>
            <a:r>
              <a:rPr lang="en-ZA" dirty="0"/>
              <a:t>communicated by </a:t>
            </a:r>
          </a:p>
          <a:p>
            <a:pPr lvl="1"/>
            <a:r>
              <a:rPr lang="en-ZA" dirty="0" smtClean="0"/>
              <a:t>small </a:t>
            </a:r>
            <a:r>
              <a:rPr lang="en-ZA" dirty="0"/>
              <a:t>and large gestures, </a:t>
            </a:r>
          </a:p>
          <a:p>
            <a:pPr lvl="1"/>
            <a:r>
              <a:rPr lang="en-ZA" dirty="0" smtClean="0"/>
              <a:t>smiles</a:t>
            </a:r>
            <a:r>
              <a:rPr lang="en-ZA" dirty="0"/>
              <a:t>, </a:t>
            </a:r>
            <a:endParaRPr lang="en-ZA" dirty="0" smtClean="0"/>
          </a:p>
          <a:p>
            <a:pPr lvl="1"/>
            <a:r>
              <a:rPr lang="en-ZA" dirty="0" smtClean="0"/>
              <a:t>glances</a:t>
            </a:r>
            <a:r>
              <a:rPr lang="en-ZA" dirty="0"/>
              <a:t>, </a:t>
            </a:r>
            <a:endParaRPr lang="en-ZA" dirty="0" smtClean="0"/>
          </a:p>
          <a:p>
            <a:pPr lvl="1"/>
            <a:r>
              <a:rPr lang="en-ZA" dirty="0" smtClean="0"/>
              <a:t>hand </a:t>
            </a:r>
            <a:r>
              <a:rPr lang="en-ZA" dirty="0"/>
              <a:t>movements, </a:t>
            </a:r>
            <a:endParaRPr lang="en-ZA" dirty="0" smtClean="0"/>
          </a:p>
          <a:p>
            <a:pPr lvl="1"/>
            <a:r>
              <a:rPr lang="en-ZA" dirty="0" smtClean="0"/>
              <a:t>vocal </a:t>
            </a:r>
            <a:r>
              <a:rPr lang="en-ZA" dirty="0"/>
              <a:t>tone </a:t>
            </a:r>
          </a:p>
          <a:p>
            <a:pPr lvl="1"/>
            <a:r>
              <a:rPr lang="en-ZA" dirty="0" smtClean="0"/>
              <a:t>body </a:t>
            </a:r>
            <a:r>
              <a:rPr lang="en-ZA" dirty="0"/>
              <a:t>positions</a:t>
            </a:r>
            <a:r>
              <a:rPr lang="en-ZA" dirty="0" smtClean="0"/>
              <a:t>.</a:t>
            </a:r>
          </a:p>
          <a:p>
            <a:r>
              <a:rPr lang="en-ZA" dirty="0"/>
              <a:t>I</a:t>
            </a:r>
            <a:r>
              <a:rPr lang="en-ZA" dirty="0" smtClean="0"/>
              <a:t>t </a:t>
            </a:r>
            <a:r>
              <a:rPr lang="en-ZA" dirty="0"/>
              <a:t>is learned</a:t>
            </a:r>
          </a:p>
        </p:txBody>
      </p:sp>
    </p:spTree>
    <p:extLst>
      <p:ext uri="{BB962C8B-B14F-4D97-AF65-F5344CB8AC3E}">
        <p14:creationId xmlns:p14="http://schemas.microsoft.com/office/powerpoint/2010/main" val="200086770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Subtext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10000"/>
          </a:bodyPr>
          <a:lstStyle/>
          <a:p>
            <a:r>
              <a:rPr lang="en-ZA" dirty="0" smtClean="0"/>
              <a:t>In business it is influenced </a:t>
            </a:r>
            <a:r>
              <a:rPr lang="en-ZA" dirty="0"/>
              <a:t>by a number of factors: </a:t>
            </a:r>
            <a:endParaRPr lang="en-ZA" dirty="0" smtClean="0"/>
          </a:p>
          <a:p>
            <a:pPr lvl="1"/>
            <a:r>
              <a:rPr lang="en-ZA" dirty="0" smtClean="0"/>
              <a:t>relationships,</a:t>
            </a:r>
          </a:p>
          <a:p>
            <a:pPr lvl="1"/>
            <a:r>
              <a:rPr lang="en-ZA" dirty="0" smtClean="0"/>
              <a:t> </a:t>
            </a:r>
            <a:r>
              <a:rPr lang="en-ZA" dirty="0"/>
              <a:t>gender, </a:t>
            </a:r>
            <a:endParaRPr lang="en-ZA" dirty="0" smtClean="0"/>
          </a:p>
          <a:p>
            <a:pPr lvl="1"/>
            <a:r>
              <a:rPr lang="en-ZA" dirty="0" smtClean="0"/>
              <a:t>age</a:t>
            </a:r>
            <a:r>
              <a:rPr lang="en-ZA" dirty="0"/>
              <a:t>, </a:t>
            </a:r>
            <a:endParaRPr lang="en-ZA" dirty="0" smtClean="0"/>
          </a:p>
          <a:p>
            <a:pPr lvl="1"/>
            <a:r>
              <a:rPr lang="en-ZA" dirty="0" smtClean="0"/>
              <a:t>appearance</a:t>
            </a:r>
            <a:r>
              <a:rPr lang="en-ZA" dirty="0"/>
              <a:t>, </a:t>
            </a:r>
            <a:endParaRPr lang="en-ZA" dirty="0" smtClean="0"/>
          </a:p>
          <a:p>
            <a:pPr lvl="1"/>
            <a:r>
              <a:rPr lang="en-ZA" dirty="0" smtClean="0"/>
              <a:t>power </a:t>
            </a:r>
            <a:r>
              <a:rPr lang="en-ZA" dirty="0"/>
              <a:t>dynamics, </a:t>
            </a:r>
            <a:endParaRPr lang="en-ZA" dirty="0" smtClean="0"/>
          </a:p>
          <a:p>
            <a:pPr lvl="1"/>
            <a:r>
              <a:rPr lang="en-ZA" dirty="0" smtClean="0"/>
              <a:t>yesterday’s meeting</a:t>
            </a:r>
          </a:p>
          <a:p>
            <a:r>
              <a:rPr lang="en-ZA" dirty="0"/>
              <a:t>A</a:t>
            </a:r>
            <a:r>
              <a:rPr lang="en-ZA" dirty="0" smtClean="0"/>
              <a:t>sk </a:t>
            </a:r>
            <a:r>
              <a:rPr lang="en-ZA" dirty="0"/>
              <a:t>yourself three questions:</a:t>
            </a:r>
          </a:p>
          <a:p>
            <a:pPr lvl="1" fontAlgn="base"/>
            <a:r>
              <a:rPr lang="en-ZA" dirty="0">
                <a:effectLst>
                  <a:outerShdw sx="0" sy="0">
                    <a:srgbClr val="000000"/>
                  </a:outerShdw>
                </a:effectLst>
              </a:rPr>
              <a:t>What is dominating the exchange, the words spoken or the subtext?</a:t>
            </a:r>
          </a:p>
          <a:p>
            <a:pPr lvl="1" fontAlgn="base"/>
            <a:r>
              <a:rPr lang="en-ZA" dirty="0">
                <a:effectLst>
                  <a:outerShdw sx="0" sy="0">
                    <a:srgbClr val="000000"/>
                  </a:outerShdw>
                </a:effectLst>
              </a:rPr>
              <a:t>If the subtext dominates, does it have a negative influence on the communication?</a:t>
            </a:r>
          </a:p>
          <a:p>
            <a:pPr lvl="1" fontAlgn="base"/>
            <a:r>
              <a:rPr lang="en-ZA" dirty="0">
                <a:effectLst>
                  <a:outerShdw sx="0" sy="0">
                    <a:srgbClr val="000000"/>
                  </a:outerShdw>
                </a:effectLst>
              </a:rPr>
              <a:t>How can the unspoken be artfully brought into the conversation?</a:t>
            </a:r>
          </a:p>
          <a:p>
            <a:endParaRPr lang="en-ZA" dirty="0"/>
          </a:p>
        </p:txBody>
      </p:sp>
    </p:spTree>
    <p:extLst>
      <p:ext uri="{BB962C8B-B14F-4D97-AF65-F5344CB8AC3E}">
        <p14:creationId xmlns:p14="http://schemas.microsoft.com/office/powerpoint/2010/main" val="394086958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Subtext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5" name="Content Placeholder 4"/>
          <p:cNvSpPr>
            <a:spLocks noGrp="1"/>
          </p:cNvSpPr>
          <p:nvPr>
            <p:ph sz="quarter" idx="1"/>
          </p:nvPr>
        </p:nvSpPr>
        <p:spPr/>
        <p:txBody>
          <a:bodyPr/>
          <a:lstStyle/>
          <a:p>
            <a:r>
              <a:rPr lang="en-ZA" dirty="0"/>
              <a:t>Use curious, non-confrontational </a:t>
            </a:r>
            <a:r>
              <a:rPr lang="en-ZA" dirty="0" smtClean="0"/>
              <a:t>language</a:t>
            </a:r>
          </a:p>
          <a:p>
            <a:pPr lvl="1"/>
            <a:r>
              <a:rPr lang="en-GB" dirty="0" smtClean="0"/>
              <a:t>Find out what is happening</a:t>
            </a:r>
            <a:endParaRPr lang="en-ZA" dirty="0" smtClean="0"/>
          </a:p>
          <a:p>
            <a:r>
              <a:rPr lang="en-ZA" dirty="0"/>
              <a:t>Ask, don’t assume</a:t>
            </a:r>
          </a:p>
          <a:p>
            <a:r>
              <a:rPr lang="en-ZA" dirty="0"/>
              <a:t>Carry On</a:t>
            </a:r>
          </a:p>
          <a:p>
            <a:endParaRPr lang="en-ZA" dirty="0"/>
          </a:p>
        </p:txBody>
      </p:sp>
    </p:spTree>
    <p:extLst>
      <p:ext uri="{BB962C8B-B14F-4D97-AF65-F5344CB8AC3E}">
        <p14:creationId xmlns:p14="http://schemas.microsoft.com/office/powerpoint/2010/main" val="311421882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Omission of Necessary </a:t>
            </a:r>
            <a:r>
              <a:rPr lang="en-ZA" dirty="0" smtClean="0"/>
              <a:t>Information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7" name="Content Placeholder 6"/>
          <p:cNvSpPr>
            <a:spLocks noGrp="1"/>
          </p:cNvSpPr>
          <p:nvPr>
            <p:ph sz="quarter" idx="1"/>
          </p:nvPr>
        </p:nvSpPr>
        <p:spPr>
          <a:xfrm>
            <a:off x="1968500" y="2420887"/>
            <a:ext cx="6502400" cy="3441069"/>
          </a:xfrm>
        </p:spPr>
        <p:txBody>
          <a:bodyPr>
            <a:normAutofit/>
          </a:bodyPr>
          <a:lstStyle/>
          <a:p>
            <a:r>
              <a:rPr lang="en-ZA" dirty="0"/>
              <a:t>We all omit information from time to time and most of the time it is for a specific reason.  </a:t>
            </a:r>
            <a:endParaRPr lang="en-ZA" dirty="0" smtClean="0"/>
          </a:p>
          <a:p>
            <a:r>
              <a:rPr lang="en-ZA" dirty="0" smtClean="0"/>
              <a:t>Usually </a:t>
            </a:r>
            <a:r>
              <a:rPr lang="en-ZA" dirty="0"/>
              <a:t>it is to put ourselves in a better </a:t>
            </a:r>
            <a:r>
              <a:rPr lang="en-ZA" dirty="0" smtClean="0"/>
              <a:t>light</a:t>
            </a:r>
          </a:p>
          <a:p>
            <a:r>
              <a:rPr lang="en-ZA" dirty="0"/>
              <a:t>Manipulative texts often omit necessary </a:t>
            </a:r>
            <a:r>
              <a:rPr lang="en-ZA" dirty="0" smtClean="0"/>
              <a:t>information</a:t>
            </a:r>
          </a:p>
          <a:p>
            <a:r>
              <a:rPr lang="en-ZA" dirty="0"/>
              <a:t>Such omissions need to be identified and addressed.</a:t>
            </a:r>
          </a:p>
        </p:txBody>
      </p:sp>
    </p:spTree>
    <p:extLst>
      <p:ext uri="{BB962C8B-B14F-4D97-AF65-F5344CB8AC3E}">
        <p14:creationId xmlns:p14="http://schemas.microsoft.com/office/powerpoint/2010/main" val="39205889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Identifying Manipulative </a:t>
            </a:r>
            <a:r>
              <a:rPr lang="en-ZA" dirty="0" smtClean="0"/>
              <a:t>Texts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208</a:t>
            </a:fld>
            <a:endParaRPr lang="en-US" dirty="0"/>
          </a:p>
        </p:txBody>
      </p:sp>
      <p:sp>
        <p:nvSpPr>
          <p:cNvPr id="7" name="Content Placeholder 6"/>
          <p:cNvSpPr>
            <a:spLocks noGrp="1"/>
          </p:cNvSpPr>
          <p:nvPr>
            <p:ph sz="quarter" idx="1"/>
          </p:nvPr>
        </p:nvSpPr>
        <p:spPr/>
        <p:txBody>
          <a:bodyPr/>
          <a:lstStyle/>
          <a:p>
            <a:r>
              <a:rPr lang="en-ZA" dirty="0"/>
              <a:t>Consider the speaker’s motives</a:t>
            </a:r>
          </a:p>
          <a:p>
            <a:r>
              <a:rPr lang="en-ZA" dirty="0"/>
              <a:t>Consider the evidence provided</a:t>
            </a:r>
          </a:p>
          <a:p>
            <a:r>
              <a:rPr lang="en-ZA" dirty="0"/>
              <a:t>Consider the speakers credentials</a:t>
            </a:r>
          </a:p>
          <a:p>
            <a:r>
              <a:rPr lang="en-ZA" dirty="0"/>
              <a:t>Consider the emotional appeals of the person</a:t>
            </a:r>
          </a:p>
          <a:p>
            <a:endParaRPr lang="en-ZA" dirty="0"/>
          </a:p>
        </p:txBody>
      </p:sp>
    </p:spTree>
    <p:extLst>
      <p:ext uri="{BB962C8B-B14F-4D97-AF65-F5344CB8AC3E}">
        <p14:creationId xmlns:p14="http://schemas.microsoft.com/office/powerpoint/2010/main" val="332893106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Other forms of </a:t>
            </a:r>
            <a:r>
              <a:rPr lang="en-ZA" dirty="0"/>
              <a:t>Manipulative </a:t>
            </a:r>
            <a:r>
              <a:rPr lang="en-ZA" dirty="0" smtClean="0"/>
              <a:t>Texts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209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84568751"/>
              </p:ext>
            </p:extLst>
          </p:nvPr>
        </p:nvGraphicFramePr>
        <p:xfrm>
          <a:off x="374904" y="1417865"/>
          <a:ext cx="8218487" cy="4983480"/>
        </p:xfrm>
        <a:graphic>
          <a:graphicData uri="http://schemas.openxmlformats.org/drawingml/2006/table">
            <a:tbl>
              <a:tblPr firstRow="1" firstCol="1" lastRow="1" lastCol="1" bandRow="1" bandCol="1">
                <a:tableStyleId>{5C22544A-7EE6-4342-B048-85BDC9FD1C3A}</a:tableStyleId>
              </a:tblPr>
              <a:tblGrid>
                <a:gridCol w="1992739">
                  <a:extLst>
                    <a:ext uri="{9D8B030D-6E8A-4147-A177-3AD203B41FA5}">
                      <a16:colId xmlns:a16="http://schemas.microsoft.com/office/drawing/2014/main" val="210364242"/>
                    </a:ext>
                  </a:extLst>
                </a:gridCol>
                <a:gridCol w="6225748">
                  <a:extLst>
                    <a:ext uri="{9D8B030D-6E8A-4147-A177-3AD203B41FA5}">
                      <a16:colId xmlns:a16="http://schemas.microsoft.com/office/drawing/2014/main" val="3238001109"/>
                    </a:ext>
                  </a:extLst>
                </a:gridCol>
              </a:tblGrid>
              <a:tr h="443592">
                <a:tc>
                  <a:txBody>
                    <a:bodyPr/>
                    <a:lstStyle/>
                    <a:p>
                      <a:pPr algn="ctr">
                        <a:lnSpc>
                          <a:spcPct val="15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Explanation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opinion or feeling that strongly favours one side in an argument of one thing in a group, sometimes unfairly e.g. </a:t>
                      </a:r>
                      <a:r>
                        <a:rPr lang="en-ZA"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judge should be completely without bias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Stereotyping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fixed idea, image, etc. that many people have of a particular type of person or thing, but which is often not true in reality e.g. </a:t>
                      </a:r>
                      <a:r>
                        <a:rPr lang="en-ZA"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stereotype view that all women should be housewives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28575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Ethnocentricity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Making a judgement about another race and culture using a standard of one’s own e.g. </a:t>
                      </a:r>
                      <a:r>
                        <a:rPr lang="en-ZA"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Americans are big-mouthed</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r h="28575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Racism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belief that some races are superior to others; unfair treatment or dislike of somebody because he/she is of different race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584737"/>
                  </a:ext>
                </a:extLst>
              </a:tr>
            </a:tbl>
          </a:graphicData>
        </a:graphic>
      </p:graphicFrame>
    </p:spTree>
    <p:extLst>
      <p:ext uri="{BB962C8B-B14F-4D97-AF65-F5344CB8AC3E}">
        <p14:creationId xmlns:p14="http://schemas.microsoft.com/office/powerpoint/2010/main" val="2592472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Other forms of </a:t>
            </a:r>
            <a:r>
              <a:rPr lang="en-ZA" dirty="0"/>
              <a:t>Manipulative </a:t>
            </a:r>
            <a:r>
              <a:rPr lang="en-ZA" dirty="0" smtClean="0"/>
              <a:t>Texts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60018814"/>
              </p:ext>
            </p:extLst>
          </p:nvPr>
        </p:nvGraphicFramePr>
        <p:xfrm>
          <a:off x="374904" y="1417865"/>
          <a:ext cx="8218487" cy="4189366"/>
        </p:xfrm>
        <a:graphic>
          <a:graphicData uri="http://schemas.openxmlformats.org/drawingml/2006/table">
            <a:tbl>
              <a:tblPr firstRow="1" firstCol="1" lastRow="1" lastCol="1" bandRow="1" bandCol="1">
                <a:tableStyleId>{5C22544A-7EE6-4342-B048-85BDC9FD1C3A}</a:tableStyleId>
              </a:tblPr>
              <a:tblGrid>
                <a:gridCol w="2384625">
                  <a:extLst>
                    <a:ext uri="{9D8B030D-6E8A-4147-A177-3AD203B41FA5}">
                      <a16:colId xmlns:a16="http://schemas.microsoft.com/office/drawing/2014/main" val="210364242"/>
                    </a:ext>
                  </a:extLst>
                </a:gridCol>
                <a:gridCol w="5833862">
                  <a:extLst>
                    <a:ext uri="{9D8B030D-6E8A-4147-A177-3AD203B41FA5}">
                      <a16:colId xmlns:a16="http://schemas.microsoft.com/office/drawing/2014/main" val="3238001109"/>
                    </a:ext>
                  </a:extLst>
                </a:gridCol>
              </a:tblGrid>
              <a:tr h="443592">
                <a:tc>
                  <a:txBody>
                    <a:bodyPr/>
                    <a:lstStyle/>
                    <a:p>
                      <a:pPr algn="ctr">
                        <a:lnSpc>
                          <a:spcPct val="15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Explanation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557983">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Sexism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Unfair treatment of people because of their sex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57150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practice of treating people unfairly because of their 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r h="28575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Ambiguity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state of having more than one possible meaning, e.g. Those are the parents of the girl that also have two other children (who have the children – the parents or the girl?)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49548"/>
                  </a:ext>
                </a:extLst>
              </a:tr>
              <a:tr h="545283">
                <a:tc>
                  <a:txBody>
                    <a:bodyPr/>
                    <a:lstStyle/>
                    <a:p>
                      <a:pPr>
                        <a:lnSpc>
                          <a:spcPct val="150000"/>
                        </a:lnSpc>
                        <a:spcAft>
                          <a:spcPts val="0"/>
                        </a:spcAft>
                      </a:pPr>
                      <a:r>
                        <a:rPr lang="en-ZA"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Misinterpretation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understand or assume something wrongly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544616"/>
                  </a:ext>
                </a:extLst>
              </a:tr>
              <a:tr h="285750">
                <a:tc>
                  <a:txBody>
                    <a:bodyPr/>
                    <a:lstStyle/>
                    <a:p>
                      <a:pPr>
                        <a:lnSpc>
                          <a:spcPct val="150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Omission and Silence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deliberately leave something out, or to create silence by means of punctuation to create effect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250854"/>
                  </a:ext>
                </a:extLst>
              </a:tr>
            </a:tbl>
          </a:graphicData>
        </a:graphic>
      </p:graphicFrame>
    </p:spTree>
    <p:extLst>
      <p:ext uri="{BB962C8B-B14F-4D97-AF65-F5344CB8AC3E}">
        <p14:creationId xmlns:p14="http://schemas.microsoft.com/office/powerpoint/2010/main" val="218641755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7" name="Content Placeholder 6"/>
          <p:cNvSpPr>
            <a:spLocks noGrp="1"/>
          </p:cNvSpPr>
          <p:nvPr>
            <p:ph sz="quarter" idx="1"/>
          </p:nvPr>
        </p:nvSpPr>
        <p:spPr/>
        <p:txBody>
          <a:bodyPr/>
          <a:lstStyle/>
          <a:p>
            <a:r>
              <a:rPr lang="en-GB" dirty="0" smtClean="0"/>
              <a:t>Complete Formative Activity 3.1</a:t>
            </a:r>
          </a:p>
          <a:p>
            <a:r>
              <a:rPr lang="en-GB" dirty="0" smtClean="0"/>
              <a:t>Homework – Knowledge Questions </a:t>
            </a:r>
            <a:endParaRPr lang="en-ZA" dirty="0"/>
          </a:p>
        </p:txBody>
      </p:sp>
    </p:spTree>
    <p:extLst>
      <p:ext uri="{BB962C8B-B14F-4D97-AF65-F5344CB8AC3E}">
        <p14:creationId xmlns:p14="http://schemas.microsoft.com/office/powerpoint/2010/main" val="259324881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3.2:</a:t>
            </a:r>
            <a:r>
              <a:rPr lang="en-US" sz="4400" dirty="0"/>
              <a:t/>
            </a:r>
            <a:br>
              <a:rPr lang="en-US" sz="4400" dirty="0"/>
            </a:br>
            <a:r>
              <a:rPr lang="en-ZA" dirty="0"/>
              <a:t>Analysing Own Responses to Spoken Texts and Adjusting as Required</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212</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510542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C</a:t>
            </a:r>
            <a:r>
              <a:rPr lang="en-ZA" dirty="0" smtClean="0"/>
              <a:t>onsider </a:t>
            </a:r>
            <a:r>
              <a:rPr lang="en-ZA" dirty="0"/>
              <a:t>your audience when speaking</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213</a:t>
            </a:fld>
            <a:endParaRPr lang="en-ZA"/>
          </a:p>
        </p:txBody>
      </p:sp>
      <p:sp>
        <p:nvSpPr>
          <p:cNvPr id="7" name="Content Placeholder 6"/>
          <p:cNvSpPr>
            <a:spLocks noGrp="1"/>
          </p:cNvSpPr>
          <p:nvPr>
            <p:ph sz="quarter" idx="1"/>
          </p:nvPr>
        </p:nvSpPr>
        <p:spPr/>
        <p:txBody>
          <a:bodyPr/>
          <a:lstStyle/>
          <a:p>
            <a:pPr lvl="0" fontAlgn="base"/>
            <a:r>
              <a:rPr lang="en-ZA" b="1" dirty="0">
                <a:effectLst>
                  <a:outerShdw sx="0" sy="0">
                    <a:srgbClr val="000000"/>
                  </a:outerShdw>
                </a:effectLst>
              </a:rPr>
              <a:t>Size:</a:t>
            </a:r>
            <a:r>
              <a:rPr lang="en-ZA" dirty="0">
                <a:effectLst>
                  <a:outerShdw sx="0" sy="0">
                    <a:srgbClr val="000000"/>
                  </a:outerShdw>
                </a:effectLst>
              </a:rPr>
              <a:t> How many people are you speaking to?</a:t>
            </a:r>
          </a:p>
          <a:p>
            <a:pPr lvl="0" fontAlgn="base"/>
            <a:r>
              <a:rPr lang="en-ZA" b="1" dirty="0">
                <a:effectLst>
                  <a:outerShdw sx="0" sy="0">
                    <a:srgbClr val="000000"/>
                  </a:outerShdw>
                </a:effectLst>
              </a:rPr>
              <a:t>Age:</a:t>
            </a:r>
            <a:r>
              <a:rPr lang="en-ZA" dirty="0">
                <a:effectLst>
                  <a:outerShdw sx="0" sy="0">
                    <a:srgbClr val="000000"/>
                  </a:outerShdw>
                </a:effectLst>
              </a:rPr>
              <a:t> What is their average age?</a:t>
            </a:r>
          </a:p>
          <a:p>
            <a:pPr lvl="0" fontAlgn="base"/>
            <a:r>
              <a:rPr lang="en-ZA" b="1" dirty="0">
                <a:effectLst>
                  <a:outerShdw sx="0" sy="0">
                    <a:srgbClr val="000000"/>
                  </a:outerShdw>
                </a:effectLst>
              </a:rPr>
              <a:t>Education:</a:t>
            </a:r>
            <a:r>
              <a:rPr lang="en-ZA" dirty="0">
                <a:effectLst>
                  <a:outerShdw sx="0" sy="0">
                    <a:srgbClr val="000000"/>
                  </a:outerShdw>
                </a:effectLst>
              </a:rPr>
              <a:t> What is their level of education?</a:t>
            </a:r>
          </a:p>
          <a:p>
            <a:pPr lvl="0" fontAlgn="base"/>
            <a:r>
              <a:rPr lang="en-ZA" b="1" dirty="0">
                <a:effectLst>
                  <a:outerShdw sx="0" sy="0">
                    <a:srgbClr val="000000"/>
                  </a:outerShdw>
                </a:effectLst>
              </a:rPr>
              <a:t>Knowledge:</a:t>
            </a:r>
            <a:r>
              <a:rPr lang="en-ZA" dirty="0">
                <a:effectLst>
                  <a:outerShdw sx="0" sy="0">
                    <a:srgbClr val="000000"/>
                  </a:outerShdw>
                </a:effectLst>
              </a:rPr>
              <a:t> How much do they already know about the topic you are discussing?</a:t>
            </a:r>
          </a:p>
          <a:p>
            <a:pPr lvl="0" fontAlgn="base"/>
            <a:r>
              <a:rPr lang="en-ZA" b="1" dirty="0">
                <a:effectLst>
                  <a:outerShdw sx="0" sy="0">
                    <a:srgbClr val="000000"/>
                  </a:outerShdw>
                </a:effectLst>
              </a:rPr>
              <a:t>Occupation:</a:t>
            </a:r>
            <a:r>
              <a:rPr lang="en-ZA" dirty="0">
                <a:effectLst>
                  <a:outerShdw sx="0" sy="0">
                    <a:srgbClr val="000000"/>
                  </a:outerShdw>
                </a:effectLst>
              </a:rPr>
              <a:t> What kind of work do they do/ what industry are they in and at what level?</a:t>
            </a:r>
          </a:p>
          <a:p>
            <a:pPr lvl="0" fontAlgn="base"/>
            <a:r>
              <a:rPr lang="en-ZA" b="1" dirty="0">
                <a:effectLst>
                  <a:outerShdw sx="0" sy="0">
                    <a:srgbClr val="000000"/>
                  </a:outerShdw>
                </a:effectLst>
              </a:rPr>
              <a:t>Social background:</a:t>
            </a:r>
            <a:r>
              <a:rPr lang="en-ZA" dirty="0">
                <a:effectLst>
                  <a:outerShdw sx="0" sy="0">
                    <a:srgbClr val="000000"/>
                  </a:outerShdw>
                </a:effectLst>
              </a:rPr>
              <a:t> What language do they speak? What is their cultural and social background?</a:t>
            </a:r>
          </a:p>
          <a:p>
            <a:pPr lvl="0" fontAlgn="base"/>
            <a:r>
              <a:rPr lang="en-ZA" b="1" dirty="0">
                <a:effectLst>
                  <a:outerShdw sx="0" sy="0">
                    <a:srgbClr val="000000"/>
                  </a:outerShdw>
                </a:effectLst>
              </a:rPr>
              <a:t>Religion:</a:t>
            </a:r>
            <a:r>
              <a:rPr lang="en-ZA" dirty="0">
                <a:effectLst>
                  <a:outerShdw sx="0" sy="0">
                    <a:srgbClr val="000000"/>
                  </a:outerShdw>
                </a:effectLst>
              </a:rPr>
              <a:t> What religion do they practise?</a:t>
            </a:r>
          </a:p>
          <a:p>
            <a:pPr lvl="0" fontAlgn="base"/>
            <a:r>
              <a:rPr lang="en-ZA" b="1" dirty="0">
                <a:effectLst>
                  <a:outerShdw sx="0" sy="0">
                    <a:srgbClr val="000000"/>
                  </a:outerShdw>
                </a:effectLst>
              </a:rPr>
              <a:t>Gender:</a:t>
            </a:r>
            <a:r>
              <a:rPr lang="en-ZA" dirty="0">
                <a:effectLst>
                  <a:outerShdw sx="0" sy="0">
                    <a:srgbClr val="000000"/>
                  </a:outerShdw>
                </a:effectLst>
              </a:rPr>
              <a:t> Are they males or females?</a:t>
            </a:r>
          </a:p>
          <a:p>
            <a:endParaRPr lang="en-ZA" dirty="0"/>
          </a:p>
        </p:txBody>
      </p:sp>
    </p:spTree>
    <p:extLst>
      <p:ext uri="{BB962C8B-B14F-4D97-AF65-F5344CB8AC3E}">
        <p14:creationId xmlns:p14="http://schemas.microsoft.com/office/powerpoint/2010/main" val="268239220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Analyse how People Respond to Spoken Texts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5" name="Content Placeholder 4"/>
          <p:cNvSpPr>
            <a:spLocks noGrp="1"/>
          </p:cNvSpPr>
          <p:nvPr>
            <p:ph sz="quarter" idx="1"/>
          </p:nvPr>
        </p:nvSpPr>
        <p:spPr/>
        <p:txBody>
          <a:bodyPr/>
          <a:lstStyle/>
          <a:p>
            <a:r>
              <a:rPr lang="en-ZA" dirty="0"/>
              <a:t>C</a:t>
            </a:r>
            <a:r>
              <a:rPr lang="en-ZA" dirty="0" smtClean="0"/>
              <a:t>hoose the </a:t>
            </a:r>
            <a:r>
              <a:rPr lang="en-ZA" dirty="0"/>
              <a:t>correct </a:t>
            </a:r>
            <a:r>
              <a:rPr lang="en-ZA" dirty="0" smtClean="0"/>
              <a:t>words</a:t>
            </a:r>
          </a:p>
          <a:p>
            <a:r>
              <a:rPr lang="en-ZA" dirty="0" smtClean="0"/>
              <a:t>The  audience are </a:t>
            </a:r>
            <a:r>
              <a:rPr lang="en-ZA" dirty="0"/>
              <a:t>also reading your ‘body language</a:t>
            </a:r>
            <a:r>
              <a:rPr lang="en-ZA" dirty="0" smtClean="0"/>
              <a:t>’</a:t>
            </a:r>
          </a:p>
          <a:p>
            <a:r>
              <a:rPr lang="en-ZA" dirty="0" smtClean="0"/>
              <a:t>You need </a:t>
            </a:r>
            <a:r>
              <a:rPr lang="en-ZA" dirty="0"/>
              <a:t>to be a good </a:t>
            </a:r>
            <a:r>
              <a:rPr lang="en-ZA" dirty="0" smtClean="0"/>
              <a:t>listener</a:t>
            </a:r>
          </a:p>
          <a:p>
            <a:r>
              <a:rPr lang="en-ZA" dirty="0" smtClean="0"/>
              <a:t>Think </a:t>
            </a:r>
            <a:r>
              <a:rPr lang="en-ZA" dirty="0"/>
              <a:t>how you say those </a:t>
            </a:r>
            <a:r>
              <a:rPr lang="en-ZA" dirty="0" smtClean="0"/>
              <a:t>words</a:t>
            </a:r>
          </a:p>
          <a:p>
            <a:pPr lvl="1" fontAlgn="base"/>
            <a:r>
              <a:rPr lang="en-ZA" dirty="0">
                <a:effectLst>
                  <a:outerShdw sx="0" sy="0">
                    <a:srgbClr val="000000"/>
                  </a:outerShdw>
                </a:effectLst>
              </a:rPr>
              <a:t>Pronunciation </a:t>
            </a:r>
          </a:p>
          <a:p>
            <a:pPr lvl="1" fontAlgn="base"/>
            <a:r>
              <a:rPr lang="en-ZA" dirty="0">
                <a:effectLst>
                  <a:outerShdw sx="0" sy="0">
                    <a:srgbClr val="000000"/>
                  </a:outerShdw>
                </a:effectLst>
              </a:rPr>
              <a:t>Pitch</a:t>
            </a:r>
          </a:p>
          <a:p>
            <a:pPr lvl="1" fontAlgn="base"/>
            <a:r>
              <a:rPr lang="en-ZA" dirty="0">
                <a:effectLst>
                  <a:outerShdw sx="0" sy="0">
                    <a:srgbClr val="000000"/>
                  </a:outerShdw>
                </a:effectLst>
              </a:rPr>
              <a:t>Pace</a:t>
            </a:r>
          </a:p>
          <a:p>
            <a:pPr lvl="1" fontAlgn="base"/>
            <a:r>
              <a:rPr lang="en-ZA" dirty="0">
                <a:effectLst>
                  <a:outerShdw sx="0" sy="0">
                    <a:srgbClr val="000000"/>
                  </a:outerShdw>
                </a:effectLst>
              </a:rPr>
              <a:t>Volume</a:t>
            </a:r>
          </a:p>
          <a:p>
            <a:endParaRPr lang="en-ZA" dirty="0"/>
          </a:p>
        </p:txBody>
      </p:sp>
    </p:spTree>
    <p:extLst>
      <p:ext uri="{BB962C8B-B14F-4D97-AF65-F5344CB8AC3E}">
        <p14:creationId xmlns:p14="http://schemas.microsoft.com/office/powerpoint/2010/main" val="279786219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Putting your Own Position Forward Confidently and </a:t>
            </a:r>
            <a:r>
              <a:rPr lang="en-ZA" dirty="0" smtClean="0"/>
              <a:t>Appropriately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5" name="Content Placeholder 4"/>
          <p:cNvSpPr>
            <a:spLocks noGrp="1"/>
          </p:cNvSpPr>
          <p:nvPr>
            <p:ph sz="quarter" idx="1"/>
          </p:nvPr>
        </p:nvSpPr>
        <p:spPr/>
        <p:txBody>
          <a:bodyPr>
            <a:normAutofit fontScale="92500" lnSpcReduction="20000"/>
          </a:bodyPr>
          <a:lstStyle/>
          <a:p>
            <a:r>
              <a:rPr lang="en-GB" dirty="0"/>
              <a:t>Do not pre-judge the situation</a:t>
            </a:r>
            <a:endParaRPr lang="en-ZA" dirty="0"/>
          </a:p>
          <a:p>
            <a:r>
              <a:rPr lang="en-GB" dirty="0"/>
              <a:t>Take on the role of a mediator even if you are an active part of the conflict</a:t>
            </a:r>
            <a:endParaRPr lang="en-ZA" dirty="0"/>
          </a:p>
          <a:p>
            <a:r>
              <a:rPr lang="en-GB" dirty="0"/>
              <a:t>Where possible negotiate with people in isolation instead of letting a conflict flare up at a meeting or during a speech or presentation</a:t>
            </a:r>
            <a:endParaRPr lang="en-ZA" dirty="0"/>
          </a:p>
          <a:p>
            <a:r>
              <a:rPr lang="en-GB" dirty="0"/>
              <a:t>Do not attack, blame or defend anyone</a:t>
            </a:r>
            <a:endParaRPr lang="en-ZA" dirty="0"/>
          </a:p>
          <a:p>
            <a:r>
              <a:rPr lang="en-GB" dirty="0"/>
              <a:t>Identify the root cause of the disagreement</a:t>
            </a:r>
            <a:endParaRPr lang="en-ZA" dirty="0"/>
          </a:p>
          <a:p>
            <a:r>
              <a:rPr lang="en-GB" dirty="0"/>
              <a:t>Make a BIG effort to listen and understand the different parties</a:t>
            </a:r>
            <a:endParaRPr lang="en-ZA" dirty="0"/>
          </a:p>
          <a:p>
            <a:r>
              <a:rPr lang="en-GB" dirty="0"/>
              <a:t>Only speak up about your own views once you fully understand the other’s position</a:t>
            </a:r>
            <a:endParaRPr lang="en-ZA" dirty="0"/>
          </a:p>
          <a:p>
            <a:r>
              <a:rPr lang="en-GB" dirty="0"/>
              <a:t>Summarise everyone’s position as accurately as you can</a:t>
            </a:r>
            <a:endParaRPr lang="en-ZA" dirty="0"/>
          </a:p>
          <a:p>
            <a:r>
              <a:rPr lang="en-GB" dirty="0"/>
              <a:t>Make people feel good and look good </a:t>
            </a:r>
            <a:endParaRPr lang="en-ZA" dirty="0"/>
          </a:p>
          <a:p>
            <a:r>
              <a:rPr lang="en-GB" dirty="0"/>
              <a:t>Maintain an open and positive mind </a:t>
            </a:r>
            <a:endParaRPr lang="en-ZA" dirty="0"/>
          </a:p>
          <a:p>
            <a:endParaRPr lang="en-ZA" dirty="0"/>
          </a:p>
        </p:txBody>
      </p:sp>
    </p:spTree>
    <p:extLst>
      <p:ext uri="{BB962C8B-B14F-4D97-AF65-F5344CB8AC3E}">
        <p14:creationId xmlns:p14="http://schemas.microsoft.com/office/powerpoint/2010/main" val="217719349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7" name="Content Placeholder 6"/>
          <p:cNvSpPr>
            <a:spLocks noGrp="1"/>
          </p:cNvSpPr>
          <p:nvPr>
            <p:ph sz="quarter" idx="1"/>
          </p:nvPr>
        </p:nvSpPr>
        <p:spPr/>
        <p:txBody>
          <a:bodyPr/>
          <a:lstStyle/>
          <a:p>
            <a:r>
              <a:rPr lang="en-GB" dirty="0" smtClean="0"/>
              <a:t>Complete Formative Activity 3.2</a:t>
            </a:r>
          </a:p>
          <a:p>
            <a:r>
              <a:rPr lang="en-GB" dirty="0" smtClean="0"/>
              <a:t>Homework – Knowledge Questions </a:t>
            </a:r>
            <a:endParaRPr lang="en-ZA" dirty="0"/>
          </a:p>
        </p:txBody>
      </p:sp>
    </p:spTree>
    <p:extLst>
      <p:ext uri="{BB962C8B-B14F-4D97-AF65-F5344CB8AC3E}">
        <p14:creationId xmlns:p14="http://schemas.microsoft.com/office/powerpoint/2010/main" val="97837638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3.3:</a:t>
            </a:r>
            <a:r>
              <a:rPr lang="en-US" sz="4400" dirty="0"/>
              <a:t/>
            </a:r>
            <a:br>
              <a:rPr lang="en-US" sz="4400" dirty="0"/>
            </a:br>
            <a:r>
              <a:rPr lang="en-GB" dirty="0"/>
              <a:t>Using Strategies to be an Effective Speaker in Sustained Oral Interactions</a:t>
            </a:r>
            <a:endParaRPr lang="en-ZA" dirty="0"/>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217</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070924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Planning a Presentation</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218</a:t>
            </a:fld>
            <a:endParaRPr lang="en-ZA"/>
          </a:p>
        </p:txBody>
      </p:sp>
      <p:sp>
        <p:nvSpPr>
          <p:cNvPr id="9" name="Content Placeholder 8"/>
          <p:cNvSpPr>
            <a:spLocks noGrp="1"/>
          </p:cNvSpPr>
          <p:nvPr>
            <p:ph sz="quarter" idx="1"/>
          </p:nvPr>
        </p:nvSpPr>
        <p:spPr/>
        <p:txBody>
          <a:bodyPr/>
          <a:lstStyle/>
          <a:p>
            <a:r>
              <a:rPr lang="en-ZA" dirty="0"/>
              <a:t>The planning aspect of a presentation is very important </a:t>
            </a:r>
            <a:endParaRPr lang="en-ZA" dirty="0" smtClean="0"/>
          </a:p>
          <a:p>
            <a:r>
              <a:rPr lang="en-ZA" dirty="0"/>
              <a:t>I</a:t>
            </a:r>
            <a:r>
              <a:rPr lang="en-ZA" dirty="0" smtClean="0"/>
              <a:t>t </a:t>
            </a:r>
            <a:r>
              <a:rPr lang="en-ZA" dirty="0"/>
              <a:t>can guarantee success if done properly, or failure if not enough attention was paid to the planning</a:t>
            </a:r>
          </a:p>
        </p:txBody>
      </p:sp>
    </p:spTree>
    <p:extLst>
      <p:ext uri="{BB962C8B-B14F-4D97-AF65-F5344CB8AC3E}">
        <p14:creationId xmlns:p14="http://schemas.microsoft.com/office/powerpoint/2010/main" val="291887232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Structure of Presentation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219</a:t>
            </a:fld>
            <a:endParaRPr lang="en-US" dirty="0"/>
          </a:p>
        </p:txBody>
      </p:sp>
      <p:sp>
        <p:nvSpPr>
          <p:cNvPr id="7" name="Content Placeholder 6"/>
          <p:cNvSpPr>
            <a:spLocks noGrp="1"/>
          </p:cNvSpPr>
          <p:nvPr>
            <p:ph sz="quarter" idx="1"/>
          </p:nvPr>
        </p:nvSpPr>
        <p:spPr/>
        <p:txBody>
          <a:bodyPr/>
          <a:lstStyle/>
          <a:p>
            <a:r>
              <a:rPr lang="en-ZA" dirty="0"/>
              <a:t>Introduction:  		</a:t>
            </a:r>
            <a:r>
              <a:rPr lang="en-ZA" dirty="0" smtClean="0"/>
              <a:t>10</a:t>
            </a:r>
            <a:r>
              <a:rPr lang="en-ZA" dirty="0"/>
              <a:t>% </a:t>
            </a:r>
          </a:p>
          <a:p>
            <a:r>
              <a:rPr lang="en-ZA" dirty="0"/>
              <a:t>Body: 		 	</a:t>
            </a:r>
            <a:r>
              <a:rPr lang="en-ZA" dirty="0" smtClean="0"/>
              <a:t>60</a:t>
            </a:r>
            <a:r>
              <a:rPr lang="en-ZA" dirty="0"/>
              <a:t>%</a:t>
            </a:r>
          </a:p>
          <a:p>
            <a:r>
              <a:rPr lang="en-ZA" dirty="0"/>
              <a:t>Conclusion:			10%</a:t>
            </a:r>
          </a:p>
          <a:p>
            <a:r>
              <a:rPr lang="en-ZA" dirty="0"/>
              <a:t>Discussion and questions:	20%</a:t>
            </a:r>
          </a:p>
          <a:p>
            <a:endParaRPr lang="en-ZA"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767944" y="3298137"/>
            <a:ext cx="3514316" cy="2416863"/>
          </a:xfrm>
          <a:prstGeom prst="rect">
            <a:avLst/>
          </a:prstGeom>
        </p:spPr>
      </p:pic>
    </p:spTree>
    <p:extLst>
      <p:ext uri="{BB962C8B-B14F-4D97-AF65-F5344CB8AC3E}">
        <p14:creationId xmlns:p14="http://schemas.microsoft.com/office/powerpoint/2010/main" val="905166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  Introduction (10%)</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p:txBody>
          <a:bodyPr/>
          <a:lstStyle/>
          <a:p>
            <a:r>
              <a:rPr lang="en-ZA" dirty="0"/>
              <a:t>G</a:t>
            </a:r>
            <a:r>
              <a:rPr lang="en-ZA" dirty="0" smtClean="0"/>
              <a:t>et </a:t>
            </a:r>
            <a:r>
              <a:rPr lang="en-ZA" dirty="0"/>
              <a:t>the audience's attention</a:t>
            </a:r>
          </a:p>
          <a:p>
            <a:r>
              <a:rPr lang="en-ZA" dirty="0"/>
              <a:t>I</a:t>
            </a:r>
            <a:r>
              <a:rPr lang="en-ZA" dirty="0" smtClean="0"/>
              <a:t>ntroduce </a:t>
            </a:r>
            <a:r>
              <a:rPr lang="en-ZA" dirty="0"/>
              <a:t>the topic </a:t>
            </a:r>
          </a:p>
          <a:p>
            <a:r>
              <a:rPr lang="en-ZA" dirty="0"/>
              <a:t>P</a:t>
            </a:r>
            <a:r>
              <a:rPr lang="en-ZA" dirty="0" smtClean="0"/>
              <a:t>repare </a:t>
            </a:r>
            <a:r>
              <a:rPr lang="en-ZA" dirty="0"/>
              <a:t>the audience for the rest of the </a:t>
            </a:r>
            <a:r>
              <a:rPr lang="en-ZA" dirty="0" smtClean="0"/>
              <a:t>presentation</a:t>
            </a:r>
          </a:p>
          <a:p>
            <a:endParaRPr lang="en-ZA" dirty="0"/>
          </a:p>
          <a:p>
            <a:pPr marL="0" indent="0" algn="ctr">
              <a:buNone/>
            </a:pPr>
            <a:r>
              <a:rPr lang="en-ZA" b="1" i="1" dirty="0" smtClean="0"/>
              <a:t>Remember </a:t>
            </a:r>
            <a:r>
              <a:rPr lang="en-ZA" b="1" i="1" dirty="0"/>
              <a:t>that it takes a few minutes for an audience to establish a relationship with a new speaker</a:t>
            </a:r>
          </a:p>
        </p:txBody>
      </p:sp>
    </p:spTree>
    <p:extLst>
      <p:ext uri="{BB962C8B-B14F-4D97-AF65-F5344CB8AC3E}">
        <p14:creationId xmlns:p14="http://schemas.microsoft.com/office/powerpoint/2010/main" val="2252703483"/>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Body (60%)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5" name="Content Placeholder 4"/>
          <p:cNvSpPr>
            <a:spLocks noGrp="1"/>
          </p:cNvSpPr>
          <p:nvPr>
            <p:ph sz="quarter" idx="1"/>
          </p:nvPr>
        </p:nvSpPr>
        <p:spPr/>
        <p:txBody>
          <a:bodyPr/>
          <a:lstStyle/>
          <a:p>
            <a:r>
              <a:rPr lang="en-ZA" dirty="0"/>
              <a:t>I</a:t>
            </a:r>
            <a:r>
              <a:rPr lang="en-ZA" dirty="0" smtClean="0"/>
              <a:t>nclude </a:t>
            </a:r>
            <a:r>
              <a:rPr lang="en-ZA" dirty="0"/>
              <a:t>the bulk of your information and content</a:t>
            </a:r>
          </a:p>
          <a:p>
            <a:r>
              <a:rPr lang="en-ZA" dirty="0"/>
              <a:t>A</a:t>
            </a:r>
            <a:r>
              <a:rPr lang="en-ZA" dirty="0" smtClean="0"/>
              <a:t>dapt </a:t>
            </a:r>
            <a:r>
              <a:rPr lang="en-ZA" dirty="0"/>
              <a:t>the number of main ideas covered in your presentation according to the time that you have at your disposal</a:t>
            </a:r>
          </a:p>
          <a:p>
            <a:r>
              <a:rPr lang="en-ZA" dirty="0"/>
              <a:t>P</a:t>
            </a:r>
            <a:r>
              <a:rPr lang="en-ZA" dirty="0" smtClean="0"/>
              <a:t>rovide </a:t>
            </a:r>
            <a:r>
              <a:rPr lang="en-ZA" dirty="0"/>
              <a:t>supporting evidence for each main point</a:t>
            </a:r>
          </a:p>
          <a:p>
            <a:r>
              <a:rPr lang="en-ZA" dirty="0"/>
              <a:t>Take the audience through your story step-by-step at a reasonable pace </a:t>
            </a:r>
            <a:endParaRPr lang="en-ZA" dirty="0" smtClean="0"/>
          </a:p>
          <a:p>
            <a:r>
              <a:rPr lang="en-ZA" dirty="0"/>
              <a:t>P</a:t>
            </a:r>
            <a:r>
              <a:rPr lang="en-ZA" dirty="0" smtClean="0"/>
              <a:t>lan </a:t>
            </a:r>
            <a:r>
              <a:rPr lang="en-ZA" dirty="0"/>
              <a:t>how you will transition from your introduction to the body of presentation, between your main points and into the conclusion</a:t>
            </a:r>
          </a:p>
          <a:p>
            <a:endParaRPr lang="en-ZA" dirty="0"/>
          </a:p>
        </p:txBody>
      </p:sp>
    </p:spTree>
    <p:extLst>
      <p:ext uri="{BB962C8B-B14F-4D97-AF65-F5344CB8AC3E}">
        <p14:creationId xmlns:p14="http://schemas.microsoft.com/office/powerpoint/2010/main" val="410663967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Conclusion (10%)</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5" name="Content Placeholder 4"/>
          <p:cNvSpPr>
            <a:spLocks noGrp="1"/>
          </p:cNvSpPr>
          <p:nvPr>
            <p:ph sz="quarter" idx="1"/>
          </p:nvPr>
        </p:nvSpPr>
        <p:spPr/>
        <p:txBody>
          <a:bodyPr/>
          <a:lstStyle/>
          <a:p>
            <a:r>
              <a:rPr lang="en-ZA" dirty="0"/>
              <a:t>I</a:t>
            </a:r>
            <a:r>
              <a:rPr lang="en-ZA" dirty="0" smtClean="0"/>
              <a:t>mportant </a:t>
            </a:r>
            <a:r>
              <a:rPr lang="en-ZA" dirty="0"/>
              <a:t>to have a strong conclusion </a:t>
            </a:r>
          </a:p>
          <a:p>
            <a:r>
              <a:rPr lang="en-ZA" dirty="0"/>
              <a:t>Finish as strongly and as clearly as you started</a:t>
            </a:r>
          </a:p>
          <a:p>
            <a:r>
              <a:rPr lang="en-ZA" dirty="0"/>
              <a:t>Signal the end of your talk by saying “Finally,…” or “In conclusion</a:t>
            </a:r>
            <a:r>
              <a:rPr lang="en-ZA" dirty="0" smtClean="0"/>
              <a:t>,…”</a:t>
            </a:r>
          </a:p>
          <a:p>
            <a:r>
              <a:rPr lang="en-GB" dirty="0" smtClean="0"/>
              <a:t>Allow time for questions and discussions</a:t>
            </a:r>
            <a:endParaRPr lang="en-ZA" dirty="0"/>
          </a:p>
          <a:p>
            <a:endParaRPr lang="en-ZA" dirty="0"/>
          </a:p>
        </p:txBody>
      </p:sp>
    </p:spTree>
    <p:extLst>
      <p:ext uri="{BB962C8B-B14F-4D97-AF65-F5344CB8AC3E}">
        <p14:creationId xmlns:p14="http://schemas.microsoft.com/office/powerpoint/2010/main" val="66417941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Determine the </a:t>
            </a:r>
            <a:r>
              <a:rPr lang="en-ZA" dirty="0" smtClean="0"/>
              <a:t>Purpose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5" name="Content Placeholder 4"/>
          <p:cNvSpPr>
            <a:spLocks noGrp="1"/>
          </p:cNvSpPr>
          <p:nvPr>
            <p:ph sz="quarter" idx="1"/>
          </p:nvPr>
        </p:nvSpPr>
        <p:spPr/>
        <p:txBody>
          <a:bodyPr/>
          <a:lstStyle/>
          <a:p>
            <a:pPr marL="0" indent="0">
              <a:buNone/>
            </a:pPr>
            <a:r>
              <a:rPr lang="en-ZA" dirty="0"/>
              <a:t>It is very important to clarify and define the exact purpose of the presentation</a:t>
            </a:r>
          </a:p>
          <a:p>
            <a:pPr lvl="0" fontAlgn="base"/>
            <a:r>
              <a:rPr lang="en-ZA" dirty="0">
                <a:effectLst>
                  <a:outerShdw sx="0" sy="0">
                    <a:srgbClr val="000000"/>
                  </a:outerShdw>
                </a:effectLst>
              </a:rPr>
              <a:t>Who is the target audience?</a:t>
            </a:r>
          </a:p>
          <a:p>
            <a:pPr lvl="0" fontAlgn="base"/>
            <a:r>
              <a:rPr lang="en-ZA" dirty="0">
                <a:effectLst>
                  <a:outerShdw sx="0" sy="0">
                    <a:srgbClr val="000000"/>
                  </a:outerShdw>
                </a:effectLst>
              </a:rPr>
              <a:t>What is the content or purpose?</a:t>
            </a:r>
          </a:p>
          <a:p>
            <a:pPr lvl="0" fontAlgn="base"/>
            <a:r>
              <a:rPr lang="en-ZA" dirty="0">
                <a:effectLst>
                  <a:outerShdw sx="0" sy="0">
                    <a:srgbClr val="000000"/>
                  </a:outerShdw>
                </a:effectLst>
              </a:rPr>
              <a:t>When is the presentation taking place?</a:t>
            </a:r>
          </a:p>
          <a:p>
            <a:pPr lvl="0" fontAlgn="base"/>
            <a:r>
              <a:rPr lang="en-ZA" dirty="0">
                <a:effectLst>
                  <a:outerShdw sx="0" sy="0">
                    <a:srgbClr val="000000"/>
                  </a:outerShdw>
                </a:effectLst>
              </a:rPr>
              <a:t>How long must the presentation be?</a:t>
            </a:r>
          </a:p>
          <a:p>
            <a:pPr lvl="0" fontAlgn="base"/>
            <a:r>
              <a:rPr lang="en-ZA" dirty="0">
                <a:effectLst>
                  <a:outerShdw sx="0" sy="0">
                    <a:srgbClr val="000000"/>
                  </a:outerShdw>
                </a:effectLst>
              </a:rPr>
              <a:t>Where will the presentation be?</a:t>
            </a:r>
          </a:p>
          <a:p>
            <a:pPr lvl="0" fontAlgn="base"/>
            <a:r>
              <a:rPr lang="en-ZA" dirty="0">
                <a:effectLst>
                  <a:outerShdw sx="0" sy="0">
                    <a:srgbClr val="000000"/>
                  </a:outerShdw>
                </a:effectLst>
              </a:rPr>
              <a:t>Why is the presentation required?</a:t>
            </a:r>
          </a:p>
          <a:p>
            <a:pPr lvl="0" fontAlgn="base"/>
            <a:r>
              <a:rPr lang="en-ZA" dirty="0">
                <a:effectLst>
                  <a:outerShdw sx="0" sy="0">
                    <a:srgbClr val="000000"/>
                  </a:outerShdw>
                </a:effectLst>
              </a:rPr>
              <a:t>How will the presentation take place? (methodology)</a:t>
            </a:r>
          </a:p>
          <a:p>
            <a:endParaRPr lang="en-ZA" dirty="0"/>
          </a:p>
        </p:txBody>
      </p:sp>
    </p:spTree>
    <p:extLst>
      <p:ext uri="{BB962C8B-B14F-4D97-AF65-F5344CB8AC3E}">
        <p14:creationId xmlns:p14="http://schemas.microsoft.com/office/powerpoint/2010/main" val="3759930514"/>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Content </a:t>
            </a:r>
            <a:r>
              <a:rPr lang="en-ZA" dirty="0" smtClean="0"/>
              <a:t>Organisation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5" name="Content Placeholder 4"/>
          <p:cNvSpPr>
            <a:spLocks noGrp="1"/>
          </p:cNvSpPr>
          <p:nvPr>
            <p:ph sz="quarter" idx="1"/>
          </p:nvPr>
        </p:nvSpPr>
        <p:spPr/>
        <p:txBody>
          <a:bodyPr>
            <a:normAutofit fontScale="85000" lnSpcReduction="10000"/>
          </a:bodyPr>
          <a:lstStyle/>
          <a:p>
            <a:pPr lvl="0" fontAlgn="base"/>
            <a:r>
              <a:rPr lang="en-ZA" dirty="0">
                <a:effectLst>
                  <a:outerShdw sx="0" sy="0">
                    <a:srgbClr val="000000"/>
                  </a:outerShdw>
                </a:effectLst>
              </a:rPr>
              <a:t>Think carefully about everything that needs to be said</a:t>
            </a:r>
          </a:p>
          <a:p>
            <a:pPr lvl="0" fontAlgn="base"/>
            <a:r>
              <a:rPr lang="en-ZA" dirty="0">
                <a:effectLst>
                  <a:outerShdw sx="0" sy="0">
                    <a:srgbClr val="000000"/>
                  </a:outerShdw>
                </a:effectLst>
              </a:rPr>
              <a:t>Consider the pitched level and amount of information that is required</a:t>
            </a:r>
          </a:p>
          <a:p>
            <a:pPr lvl="0" fontAlgn="base"/>
            <a:r>
              <a:rPr lang="en-ZA" dirty="0">
                <a:effectLst>
                  <a:outerShdw sx="0" sy="0">
                    <a:srgbClr val="000000"/>
                  </a:outerShdw>
                </a:effectLst>
              </a:rPr>
              <a:t>Write everything down, </a:t>
            </a:r>
            <a:r>
              <a:rPr lang="en-ZA" dirty="0" smtClean="0">
                <a:effectLst>
                  <a:outerShdw sx="0" sy="0">
                    <a:srgbClr val="000000"/>
                  </a:outerShdw>
                </a:effectLst>
              </a:rPr>
              <a:t>ensure that </a:t>
            </a:r>
            <a:r>
              <a:rPr lang="en-ZA" dirty="0">
                <a:effectLst>
                  <a:outerShdw sx="0" sy="0">
                    <a:srgbClr val="000000"/>
                  </a:outerShdw>
                </a:effectLst>
              </a:rPr>
              <a:t>all the important points </a:t>
            </a:r>
            <a:r>
              <a:rPr lang="en-ZA" dirty="0" smtClean="0">
                <a:effectLst>
                  <a:outerShdw sx="0" sy="0">
                    <a:srgbClr val="000000"/>
                  </a:outerShdw>
                </a:effectLst>
              </a:rPr>
              <a:t>are covered</a:t>
            </a:r>
            <a:endParaRPr lang="en-ZA" dirty="0">
              <a:effectLst>
                <a:outerShdw sx="0" sy="0">
                  <a:srgbClr val="000000"/>
                </a:outerShdw>
              </a:effectLst>
            </a:endParaRPr>
          </a:p>
          <a:p>
            <a:pPr lvl="0" fontAlgn="base"/>
            <a:r>
              <a:rPr lang="en-ZA" dirty="0">
                <a:effectLst>
                  <a:outerShdw sx="0" sy="0">
                    <a:srgbClr val="000000"/>
                  </a:outerShdw>
                </a:effectLst>
              </a:rPr>
              <a:t>Arrange all the points in a logical order</a:t>
            </a:r>
          </a:p>
          <a:p>
            <a:pPr lvl="0" fontAlgn="base"/>
            <a:r>
              <a:rPr lang="en-ZA" dirty="0">
                <a:effectLst>
                  <a:outerShdw sx="0" sy="0">
                    <a:srgbClr val="000000"/>
                  </a:outerShdw>
                </a:effectLst>
              </a:rPr>
              <a:t>Break a long or complex message up into smaller parts that are easy to understand</a:t>
            </a:r>
          </a:p>
          <a:p>
            <a:pPr lvl="0" fontAlgn="base"/>
            <a:r>
              <a:rPr lang="en-ZA" dirty="0">
                <a:effectLst>
                  <a:outerShdw sx="0" sy="0">
                    <a:srgbClr val="000000"/>
                  </a:outerShdw>
                </a:effectLst>
              </a:rPr>
              <a:t>Plan for the specific type of presentation, </a:t>
            </a:r>
            <a:endParaRPr lang="en-ZA" dirty="0" smtClean="0">
              <a:effectLst>
                <a:outerShdw sx="0" sy="0">
                  <a:srgbClr val="000000"/>
                </a:outerShdw>
              </a:effectLst>
            </a:endParaRPr>
          </a:p>
          <a:p>
            <a:pPr lvl="0" fontAlgn="base"/>
            <a:r>
              <a:rPr lang="en-ZA" dirty="0" smtClean="0">
                <a:effectLst>
                  <a:outerShdw sx="0" sy="0">
                    <a:srgbClr val="000000"/>
                  </a:outerShdw>
                </a:effectLst>
              </a:rPr>
              <a:t>Plan </a:t>
            </a:r>
            <a:r>
              <a:rPr lang="en-ZA" dirty="0">
                <a:effectLst>
                  <a:outerShdw sx="0" sy="0">
                    <a:srgbClr val="000000"/>
                  </a:outerShdw>
                </a:effectLst>
              </a:rPr>
              <a:t>the introduction -</a:t>
            </a:r>
            <a:r>
              <a:rPr lang="en-ZA" dirty="0" smtClean="0">
                <a:effectLst>
                  <a:outerShdw sx="0" sy="0">
                    <a:srgbClr val="000000"/>
                  </a:outerShdw>
                </a:effectLst>
              </a:rPr>
              <a:t> </a:t>
            </a:r>
            <a:r>
              <a:rPr lang="en-ZA" dirty="0">
                <a:effectLst>
                  <a:outerShdw sx="0" sy="0">
                    <a:srgbClr val="000000"/>
                  </a:outerShdw>
                </a:effectLst>
              </a:rPr>
              <a:t>ensure that the attention and interest of audience is captured</a:t>
            </a:r>
          </a:p>
          <a:p>
            <a:pPr lvl="0" fontAlgn="base"/>
            <a:r>
              <a:rPr lang="en-ZA" dirty="0">
                <a:effectLst>
                  <a:outerShdw sx="0" sy="0">
                    <a:srgbClr val="000000"/>
                  </a:outerShdw>
                </a:effectLst>
              </a:rPr>
              <a:t>A short wrap-up or summary should follow the presentation of the content</a:t>
            </a:r>
          </a:p>
          <a:p>
            <a:pPr lvl="0" fontAlgn="base"/>
            <a:r>
              <a:rPr lang="en-ZA" dirty="0">
                <a:effectLst>
                  <a:outerShdw sx="0" sy="0">
                    <a:srgbClr val="000000"/>
                  </a:outerShdw>
                </a:effectLst>
              </a:rPr>
              <a:t>Plan for a strong and effective conclusion that is in line with the </a:t>
            </a:r>
            <a:r>
              <a:rPr lang="en-ZA" dirty="0" smtClean="0">
                <a:effectLst>
                  <a:outerShdw sx="0" sy="0">
                    <a:srgbClr val="000000"/>
                  </a:outerShdw>
                </a:effectLst>
              </a:rPr>
              <a:t>purpose</a:t>
            </a:r>
          </a:p>
          <a:p>
            <a:pPr lvl="0" fontAlgn="base"/>
            <a:r>
              <a:rPr lang="en-ZA" dirty="0" smtClean="0">
                <a:effectLst>
                  <a:outerShdw sx="0" sy="0">
                    <a:srgbClr val="000000"/>
                  </a:outerShdw>
                </a:effectLst>
              </a:rPr>
              <a:t>Focus </a:t>
            </a:r>
            <a:r>
              <a:rPr lang="en-ZA" dirty="0">
                <a:effectLst>
                  <a:outerShdw sx="0" sy="0">
                    <a:srgbClr val="000000"/>
                  </a:outerShdw>
                </a:effectLst>
              </a:rPr>
              <a:t>on personal strong points</a:t>
            </a:r>
          </a:p>
          <a:p>
            <a:endParaRPr lang="en-ZA" dirty="0"/>
          </a:p>
        </p:txBody>
      </p:sp>
    </p:spTree>
    <p:extLst>
      <p:ext uri="{BB962C8B-B14F-4D97-AF65-F5344CB8AC3E}">
        <p14:creationId xmlns:p14="http://schemas.microsoft.com/office/powerpoint/2010/main" val="763215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Preparing the </a:t>
            </a:r>
            <a:r>
              <a:rPr lang="en-ZA" dirty="0" smtClean="0"/>
              <a:t>Presentation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5" name="Content Placeholder 4"/>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Ensure that the purpose and message is inspiring</a:t>
            </a:r>
          </a:p>
          <a:p>
            <a:pPr lvl="0" fontAlgn="base"/>
            <a:r>
              <a:rPr lang="en-ZA" dirty="0">
                <a:effectLst>
                  <a:outerShdw sx="0" sy="0">
                    <a:srgbClr val="000000"/>
                  </a:outerShdw>
                </a:effectLst>
              </a:rPr>
              <a:t>Use clear and simple language</a:t>
            </a:r>
          </a:p>
          <a:p>
            <a:pPr lvl="0" fontAlgn="base"/>
            <a:r>
              <a:rPr lang="en-ZA" dirty="0">
                <a:effectLst>
                  <a:outerShdw sx="0" sy="0">
                    <a:srgbClr val="000000"/>
                  </a:outerShdw>
                </a:effectLst>
              </a:rPr>
              <a:t>Give a short, active and lively presentation </a:t>
            </a:r>
          </a:p>
          <a:p>
            <a:pPr lvl="0" fontAlgn="base"/>
            <a:r>
              <a:rPr lang="en-ZA" dirty="0">
                <a:effectLst>
                  <a:outerShdw sx="0" sy="0">
                    <a:srgbClr val="000000"/>
                  </a:outerShdw>
                </a:effectLst>
              </a:rPr>
              <a:t>Make sure that there are clear breaks between each point </a:t>
            </a:r>
          </a:p>
          <a:p>
            <a:pPr lvl="0" fontAlgn="base"/>
            <a:r>
              <a:rPr lang="en-ZA" dirty="0">
                <a:effectLst>
                  <a:outerShdw sx="0" sy="0">
                    <a:srgbClr val="000000"/>
                  </a:outerShdw>
                </a:effectLst>
              </a:rPr>
              <a:t>Check that the message was understood, by giving lively examples, clever questions, etc.</a:t>
            </a:r>
          </a:p>
          <a:p>
            <a:pPr lvl="0" fontAlgn="base"/>
            <a:r>
              <a:rPr lang="en-ZA" dirty="0">
                <a:effectLst>
                  <a:outerShdw sx="0" sy="0">
                    <a:srgbClr val="000000"/>
                  </a:outerShdw>
                </a:effectLst>
              </a:rPr>
              <a:t>Keep checking notes to make sure that important points are not missed</a:t>
            </a:r>
          </a:p>
          <a:p>
            <a:pPr lvl="0" fontAlgn="base"/>
            <a:r>
              <a:rPr lang="en-ZA" dirty="0">
                <a:effectLst>
                  <a:outerShdw sx="0" sy="0">
                    <a:srgbClr val="000000"/>
                  </a:outerShdw>
                </a:effectLst>
              </a:rPr>
              <a:t>Summarise by repeating the important points; a summary of the presentation can be distributed</a:t>
            </a:r>
          </a:p>
          <a:p>
            <a:pPr lvl="0" fontAlgn="base"/>
            <a:r>
              <a:rPr lang="en-ZA" dirty="0">
                <a:effectLst>
                  <a:outerShdw sx="0" sy="0">
                    <a:srgbClr val="000000"/>
                  </a:outerShdw>
                </a:effectLst>
              </a:rPr>
              <a:t>Concentrate:  Think carefully and prepare, try not to make mistakes       </a:t>
            </a:r>
          </a:p>
          <a:p>
            <a:pPr lvl="0" fontAlgn="base"/>
            <a:r>
              <a:rPr lang="en-ZA" dirty="0">
                <a:effectLst>
                  <a:outerShdw sx="0" sy="0">
                    <a:srgbClr val="000000"/>
                  </a:outerShdw>
                </a:effectLst>
              </a:rPr>
              <a:t>Encourage the audience to ask questions</a:t>
            </a:r>
          </a:p>
          <a:p>
            <a:pPr lvl="0" fontAlgn="base"/>
            <a:r>
              <a:rPr lang="en-ZA" dirty="0">
                <a:effectLst>
                  <a:outerShdw sx="0" sy="0">
                    <a:srgbClr val="000000"/>
                  </a:outerShdw>
                </a:effectLst>
              </a:rPr>
              <a:t>Use positive statements rather than negative statements</a:t>
            </a:r>
          </a:p>
          <a:p>
            <a:r>
              <a:rPr lang="en-ZA" dirty="0"/>
              <a:t>Rehearse properly</a:t>
            </a:r>
          </a:p>
        </p:txBody>
      </p:sp>
    </p:spTree>
    <p:extLst>
      <p:ext uri="{BB962C8B-B14F-4D97-AF65-F5344CB8AC3E}">
        <p14:creationId xmlns:p14="http://schemas.microsoft.com/office/powerpoint/2010/main" val="135204865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 Aids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Flipchart</a:t>
            </a:r>
          </a:p>
          <a:p>
            <a:pPr lvl="0" fontAlgn="base"/>
            <a:r>
              <a:rPr lang="en-ZA" dirty="0">
                <a:effectLst>
                  <a:outerShdw sx="0" sy="0">
                    <a:srgbClr val="000000"/>
                  </a:outerShdw>
                </a:effectLst>
              </a:rPr>
              <a:t>TV and video</a:t>
            </a:r>
          </a:p>
          <a:p>
            <a:pPr lvl="0" fontAlgn="base"/>
            <a:r>
              <a:rPr lang="en-ZA" dirty="0">
                <a:effectLst>
                  <a:outerShdw sx="0" sy="0">
                    <a:srgbClr val="000000"/>
                  </a:outerShdw>
                </a:effectLst>
              </a:rPr>
              <a:t>Handouts</a:t>
            </a:r>
          </a:p>
          <a:p>
            <a:pPr lvl="0" fontAlgn="base"/>
            <a:r>
              <a:rPr lang="en-ZA" dirty="0">
                <a:effectLst>
                  <a:outerShdw sx="0" sy="0">
                    <a:srgbClr val="000000"/>
                  </a:outerShdw>
                </a:effectLst>
              </a:rPr>
              <a:t>Multimedia</a:t>
            </a:r>
          </a:p>
          <a:p>
            <a:endParaRPr lang="en-ZA" dirty="0"/>
          </a:p>
        </p:txBody>
      </p:sp>
    </p:spTree>
    <p:extLst>
      <p:ext uri="{BB962C8B-B14F-4D97-AF65-F5344CB8AC3E}">
        <p14:creationId xmlns:p14="http://schemas.microsoft.com/office/powerpoint/2010/main" val="285710773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Visual Aids - Advantages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5" name="Content Placeholder 4"/>
          <p:cNvSpPr>
            <a:spLocks noGrp="1"/>
          </p:cNvSpPr>
          <p:nvPr>
            <p:ph sz="quarter" idx="1"/>
          </p:nvPr>
        </p:nvSpPr>
        <p:spPr/>
        <p:txBody>
          <a:bodyPr/>
          <a:lstStyle/>
          <a:p>
            <a:pPr fontAlgn="base"/>
            <a:r>
              <a:rPr lang="en-ZA" dirty="0">
                <a:effectLst>
                  <a:outerShdw sx="0" sy="0">
                    <a:srgbClr val="000000"/>
                  </a:outerShdw>
                </a:effectLst>
              </a:rPr>
              <a:t>They create an immediate </a:t>
            </a:r>
            <a:r>
              <a:rPr lang="en-ZA" dirty="0" smtClean="0">
                <a:effectLst>
                  <a:outerShdw sx="0" sy="0">
                    <a:srgbClr val="000000"/>
                  </a:outerShdw>
                </a:effectLst>
              </a:rPr>
              <a:t>impact</a:t>
            </a:r>
          </a:p>
          <a:p>
            <a:pPr lvl="0" fontAlgn="base"/>
            <a:r>
              <a:rPr lang="en-ZA" dirty="0" smtClean="0">
                <a:effectLst>
                  <a:outerShdw sx="0" sy="0">
                    <a:srgbClr val="000000"/>
                  </a:outerShdw>
                </a:effectLst>
              </a:rPr>
              <a:t>They </a:t>
            </a:r>
            <a:r>
              <a:rPr lang="en-ZA" dirty="0">
                <a:effectLst>
                  <a:outerShdw sx="0" sy="0">
                    <a:srgbClr val="000000"/>
                  </a:outerShdw>
                </a:effectLst>
              </a:rPr>
              <a:t>make ideas more concrete</a:t>
            </a:r>
          </a:p>
          <a:p>
            <a:pPr lvl="0" fontAlgn="base"/>
            <a:r>
              <a:rPr lang="en-ZA" dirty="0">
                <a:effectLst>
                  <a:outerShdw sx="0" sy="0">
                    <a:srgbClr val="000000"/>
                  </a:outerShdw>
                </a:effectLst>
              </a:rPr>
              <a:t>They emphasise and reinforce key points</a:t>
            </a:r>
          </a:p>
          <a:p>
            <a:pPr lvl="0" fontAlgn="base"/>
            <a:r>
              <a:rPr lang="en-ZA" dirty="0">
                <a:effectLst>
                  <a:outerShdw sx="0" sy="0">
                    <a:srgbClr val="000000"/>
                  </a:outerShdw>
                </a:effectLst>
              </a:rPr>
              <a:t>They give variety to a presentation</a:t>
            </a:r>
          </a:p>
          <a:p>
            <a:pPr lvl="0" fontAlgn="base"/>
            <a:r>
              <a:rPr lang="en-ZA" dirty="0">
                <a:effectLst>
                  <a:outerShdw sx="0" sy="0">
                    <a:srgbClr val="000000"/>
                  </a:outerShdw>
                </a:effectLst>
              </a:rPr>
              <a:t>They help convey ideas if time is limited</a:t>
            </a:r>
          </a:p>
          <a:p>
            <a:pPr lvl="0" fontAlgn="base"/>
            <a:r>
              <a:rPr lang="en-ZA" dirty="0">
                <a:effectLst>
                  <a:outerShdw sx="0" sy="0">
                    <a:srgbClr val="000000"/>
                  </a:outerShdw>
                </a:effectLst>
              </a:rPr>
              <a:t>They create an aura of professional competence if well presented</a:t>
            </a:r>
          </a:p>
          <a:p>
            <a:pPr lvl="0" fontAlgn="base"/>
            <a:r>
              <a:rPr lang="en-ZA" dirty="0">
                <a:effectLst>
                  <a:outerShdw sx="0" sy="0">
                    <a:srgbClr val="000000"/>
                  </a:outerShdw>
                </a:effectLst>
              </a:rPr>
              <a:t>They guide the speaker and the audience</a:t>
            </a:r>
          </a:p>
          <a:p>
            <a:pPr lvl="0" fontAlgn="base"/>
            <a:r>
              <a:rPr lang="en-ZA" dirty="0">
                <a:effectLst>
                  <a:outerShdw sx="0" sy="0">
                    <a:srgbClr val="000000"/>
                  </a:outerShdw>
                </a:effectLst>
              </a:rPr>
              <a:t>They help to keep the attention of the audience</a:t>
            </a:r>
          </a:p>
          <a:p>
            <a:endParaRPr lang="en-ZA" dirty="0"/>
          </a:p>
        </p:txBody>
      </p:sp>
    </p:spTree>
    <p:extLst>
      <p:ext uri="{BB962C8B-B14F-4D97-AF65-F5344CB8AC3E}">
        <p14:creationId xmlns:p14="http://schemas.microsoft.com/office/powerpoint/2010/main" val="210778857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a:t>
            </a:r>
            <a:r>
              <a:rPr lang="en-ZA" dirty="0" smtClean="0"/>
              <a:t>udio-visual </a:t>
            </a:r>
            <a:r>
              <a:rPr lang="en-ZA" dirty="0"/>
              <a:t>aids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They should not be over-used because they could destroy the balance of the talk</a:t>
            </a:r>
          </a:p>
          <a:p>
            <a:pPr lvl="0" fontAlgn="base"/>
            <a:r>
              <a:rPr lang="en-ZA" dirty="0">
                <a:effectLst>
                  <a:outerShdw sx="0" sy="0">
                    <a:srgbClr val="000000"/>
                  </a:outerShdw>
                </a:effectLst>
              </a:rPr>
              <a:t>They should be audible, visible, simple and immediately understandable</a:t>
            </a:r>
          </a:p>
          <a:p>
            <a:pPr lvl="0" fontAlgn="base"/>
            <a:r>
              <a:rPr lang="en-ZA" dirty="0">
                <a:effectLst>
                  <a:outerShdw sx="0" sy="0">
                    <a:srgbClr val="000000"/>
                  </a:outerShdw>
                </a:effectLst>
              </a:rPr>
              <a:t>They should be well-planned</a:t>
            </a:r>
          </a:p>
          <a:p>
            <a:pPr lvl="0" fontAlgn="base"/>
            <a:r>
              <a:rPr lang="en-ZA" dirty="0">
                <a:effectLst>
                  <a:outerShdw sx="0" sy="0">
                    <a:srgbClr val="000000"/>
                  </a:outerShdw>
                </a:effectLst>
              </a:rPr>
              <a:t>They should be kept on long enough for the audience to listen, look at and absorb the material</a:t>
            </a:r>
          </a:p>
          <a:p>
            <a:pPr lvl="0" fontAlgn="base"/>
            <a:r>
              <a:rPr lang="en-ZA" dirty="0">
                <a:effectLst>
                  <a:outerShdw sx="0" sy="0">
                    <a:srgbClr val="000000"/>
                  </a:outerShdw>
                </a:effectLst>
              </a:rPr>
              <a:t>They need to work efficiently</a:t>
            </a:r>
          </a:p>
          <a:p>
            <a:endParaRPr lang="en-ZA" dirty="0"/>
          </a:p>
        </p:txBody>
      </p:sp>
    </p:spTree>
    <p:extLst>
      <p:ext uri="{BB962C8B-B14F-4D97-AF65-F5344CB8AC3E}">
        <p14:creationId xmlns:p14="http://schemas.microsoft.com/office/powerpoint/2010/main" val="3876360647"/>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a:t>
            </a:r>
            <a:r>
              <a:rPr lang="en-ZA" dirty="0" smtClean="0"/>
              <a:t>udio-visual aids - Advantages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Structures the session during the preparation</a:t>
            </a:r>
          </a:p>
          <a:p>
            <a:pPr lvl="0" fontAlgn="base"/>
            <a:r>
              <a:rPr lang="en-ZA" dirty="0">
                <a:effectLst>
                  <a:outerShdw sx="0" sy="0">
                    <a:srgbClr val="000000"/>
                  </a:outerShdw>
                </a:effectLst>
              </a:rPr>
              <a:t>Allows you to move more freely during the presentation</a:t>
            </a:r>
          </a:p>
          <a:p>
            <a:pPr lvl="0" fontAlgn="base"/>
            <a:r>
              <a:rPr lang="en-ZA" dirty="0">
                <a:effectLst>
                  <a:outerShdw sx="0" sy="0">
                    <a:srgbClr val="000000"/>
                  </a:outerShdw>
                </a:effectLst>
              </a:rPr>
              <a:t>Emphasises key learning points for you</a:t>
            </a:r>
          </a:p>
          <a:p>
            <a:endParaRPr lang="en-ZA" dirty="0"/>
          </a:p>
        </p:txBody>
      </p:sp>
    </p:spTree>
    <p:extLst>
      <p:ext uri="{BB962C8B-B14F-4D97-AF65-F5344CB8AC3E}">
        <p14:creationId xmlns:p14="http://schemas.microsoft.com/office/powerpoint/2010/main" val="4112543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4" name="Footer Placeholder 3"/>
          <p:cNvSpPr>
            <a:spLocks noGrp="1"/>
          </p:cNvSpPr>
          <p:nvPr>
            <p:ph type="ftr" sz="quarter" idx="11"/>
          </p:nvPr>
        </p:nvSpPr>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23</a:t>
            </a:fld>
            <a:endParaRPr lang="en-ZA"/>
          </a:p>
        </p:txBody>
      </p:sp>
    </p:spTree>
    <p:extLst>
      <p:ext uri="{BB962C8B-B14F-4D97-AF65-F5344CB8AC3E}">
        <p14:creationId xmlns:p14="http://schemas.microsoft.com/office/powerpoint/2010/main" val="319890949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Flipchart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5" name="Content Placeholder 4"/>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Position the chart so that everybody can see </a:t>
            </a:r>
          </a:p>
          <a:p>
            <a:pPr lvl="0" fontAlgn="base"/>
            <a:r>
              <a:rPr lang="en-ZA" dirty="0">
                <a:effectLst>
                  <a:outerShdw sx="0" sy="0">
                    <a:srgbClr val="000000"/>
                  </a:outerShdw>
                </a:effectLst>
              </a:rPr>
              <a:t>Place it where you will feel comfortable with it</a:t>
            </a:r>
          </a:p>
          <a:p>
            <a:pPr lvl="0" fontAlgn="base"/>
            <a:r>
              <a:rPr lang="en-ZA" dirty="0">
                <a:effectLst>
                  <a:outerShdw sx="0" sy="0">
                    <a:srgbClr val="000000"/>
                  </a:outerShdw>
                </a:effectLst>
              </a:rPr>
              <a:t>Each page must have a heading</a:t>
            </a:r>
          </a:p>
          <a:p>
            <a:pPr lvl="0" fontAlgn="base"/>
            <a:r>
              <a:rPr lang="en-ZA" dirty="0">
                <a:effectLst>
                  <a:outerShdw sx="0" sy="0">
                    <a:srgbClr val="000000"/>
                  </a:outerShdw>
                </a:effectLst>
              </a:rPr>
              <a:t>Write in capital letters	</a:t>
            </a:r>
          </a:p>
          <a:p>
            <a:pPr lvl="0" fontAlgn="base"/>
            <a:r>
              <a:rPr lang="en-ZA" dirty="0">
                <a:effectLst>
                  <a:outerShdw sx="0" sy="0">
                    <a:srgbClr val="000000"/>
                  </a:outerShdw>
                </a:effectLst>
              </a:rPr>
              <a:t>Do not write more than 10 lines per page</a:t>
            </a:r>
          </a:p>
          <a:p>
            <a:pPr lvl="0" fontAlgn="base"/>
            <a:r>
              <a:rPr lang="en-ZA" dirty="0">
                <a:effectLst>
                  <a:outerShdw sx="0" sy="0">
                    <a:srgbClr val="000000"/>
                  </a:outerShdw>
                </a:effectLst>
              </a:rPr>
              <a:t>Use only key words or phrases</a:t>
            </a:r>
          </a:p>
          <a:p>
            <a:pPr lvl="0" fontAlgn="base"/>
            <a:r>
              <a:rPr lang="en-ZA" dirty="0">
                <a:effectLst>
                  <a:outerShdw sx="0" sy="0">
                    <a:srgbClr val="000000"/>
                  </a:outerShdw>
                </a:effectLst>
              </a:rPr>
              <a:t>Use colour for emphasis – not decoration</a:t>
            </a:r>
          </a:p>
          <a:p>
            <a:pPr lvl="0" fontAlgn="base"/>
            <a:r>
              <a:rPr lang="en-ZA" dirty="0">
                <a:effectLst>
                  <a:outerShdw sx="0" sy="0">
                    <a:srgbClr val="000000"/>
                  </a:outerShdw>
                </a:effectLst>
              </a:rPr>
              <a:t>Do not use red- colour blind people cannot read it</a:t>
            </a:r>
          </a:p>
          <a:p>
            <a:pPr lvl="0" fontAlgn="base"/>
            <a:r>
              <a:rPr lang="en-ZA" dirty="0">
                <a:effectLst>
                  <a:outerShdw sx="0" sy="0">
                    <a:srgbClr val="000000"/>
                  </a:outerShdw>
                </a:effectLst>
              </a:rPr>
              <a:t>Keep every page simple, clear and </a:t>
            </a:r>
            <a:r>
              <a:rPr lang="en-ZA" dirty="0" smtClean="0">
                <a:effectLst>
                  <a:outerShdw sx="0" sy="0">
                    <a:srgbClr val="000000"/>
                  </a:outerShdw>
                </a:effectLst>
              </a:rPr>
              <a:t>concise</a:t>
            </a:r>
          </a:p>
          <a:p>
            <a:pPr lvl="1" fontAlgn="base"/>
            <a:r>
              <a:rPr lang="en-ZA" dirty="0" smtClean="0">
                <a:effectLst>
                  <a:outerShdw sx="0" sy="0">
                    <a:srgbClr val="000000"/>
                  </a:outerShdw>
                </a:effectLst>
              </a:rPr>
              <a:t>Do </a:t>
            </a:r>
            <a:r>
              <a:rPr lang="en-ZA" dirty="0">
                <a:effectLst>
                  <a:outerShdw sx="0" sy="0">
                    <a:srgbClr val="000000"/>
                  </a:outerShdw>
                </a:effectLst>
              </a:rPr>
              <a:t>not use </a:t>
            </a:r>
            <a:r>
              <a:rPr lang="en-ZA" dirty="0" smtClean="0">
                <a:effectLst>
                  <a:outerShdw sx="0" sy="0">
                    <a:srgbClr val="000000"/>
                  </a:outerShdw>
                </a:effectLst>
              </a:rPr>
              <a:t>abbreviations</a:t>
            </a:r>
          </a:p>
          <a:p>
            <a:pPr lvl="1" fontAlgn="base"/>
            <a:r>
              <a:rPr lang="en-ZA" dirty="0" smtClean="0">
                <a:effectLst>
                  <a:outerShdw sx="0" sy="0">
                    <a:srgbClr val="000000"/>
                  </a:outerShdw>
                </a:effectLst>
              </a:rPr>
              <a:t>First </a:t>
            </a:r>
            <a:r>
              <a:rPr lang="en-ZA" dirty="0">
                <a:effectLst>
                  <a:outerShdw sx="0" sy="0">
                    <a:srgbClr val="000000"/>
                  </a:outerShdw>
                </a:effectLst>
              </a:rPr>
              <a:t>write the statement, then turn around and make eye contact with the </a:t>
            </a:r>
            <a:r>
              <a:rPr lang="en-ZA" dirty="0" smtClean="0">
                <a:effectLst>
                  <a:outerShdw sx="0" sy="0">
                    <a:srgbClr val="000000"/>
                  </a:outerShdw>
                </a:effectLst>
              </a:rPr>
              <a:t>learners</a:t>
            </a:r>
          </a:p>
          <a:p>
            <a:pPr lvl="1" fontAlgn="base"/>
            <a:r>
              <a:rPr lang="en-ZA" dirty="0" smtClean="0">
                <a:effectLst>
                  <a:outerShdw sx="0" sy="0">
                    <a:srgbClr val="000000"/>
                  </a:outerShdw>
                </a:effectLst>
              </a:rPr>
              <a:t>Do </a:t>
            </a:r>
            <a:r>
              <a:rPr lang="en-ZA" dirty="0">
                <a:effectLst>
                  <a:outerShdw sx="0" sy="0">
                    <a:srgbClr val="000000"/>
                  </a:outerShdw>
                </a:effectLst>
              </a:rPr>
              <a:t>not talk while you are writing on the flipchart</a:t>
            </a:r>
          </a:p>
          <a:p>
            <a:endParaRPr lang="en-ZA" dirty="0"/>
          </a:p>
        </p:txBody>
      </p:sp>
    </p:spTree>
    <p:extLst>
      <p:ext uri="{BB962C8B-B14F-4D97-AF65-F5344CB8AC3E}">
        <p14:creationId xmlns:p14="http://schemas.microsoft.com/office/powerpoint/2010/main" val="143141610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TV and </a:t>
            </a:r>
            <a:r>
              <a:rPr lang="en-ZA" dirty="0" smtClean="0"/>
              <a:t>Video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Check the equipment before the start of the video</a:t>
            </a:r>
          </a:p>
          <a:p>
            <a:pPr fontAlgn="base"/>
            <a:r>
              <a:rPr lang="en-GB" dirty="0"/>
              <a:t>Ensure sound is working!</a:t>
            </a:r>
            <a:endParaRPr lang="en-ZA" dirty="0"/>
          </a:p>
          <a:p>
            <a:pPr lvl="0" fontAlgn="base"/>
            <a:r>
              <a:rPr lang="en-ZA" dirty="0" smtClean="0">
                <a:effectLst>
                  <a:outerShdw sx="0" sy="0">
                    <a:srgbClr val="000000"/>
                  </a:outerShdw>
                </a:effectLst>
              </a:rPr>
              <a:t>Ensure </a:t>
            </a:r>
            <a:r>
              <a:rPr lang="en-ZA" dirty="0">
                <a:effectLst>
                  <a:outerShdw sx="0" sy="0">
                    <a:srgbClr val="000000"/>
                  </a:outerShdw>
                </a:effectLst>
              </a:rPr>
              <a:t>that the video is already at the required part you want to show the learners</a:t>
            </a:r>
          </a:p>
          <a:p>
            <a:pPr lvl="0" fontAlgn="base"/>
            <a:r>
              <a:rPr lang="en-ZA" dirty="0">
                <a:effectLst>
                  <a:outerShdw sx="0" sy="0">
                    <a:srgbClr val="000000"/>
                  </a:outerShdw>
                </a:effectLst>
              </a:rPr>
              <a:t>Do not show more than 7 – 10 minutes of video if you want to emphasise a key learning point</a:t>
            </a:r>
          </a:p>
          <a:p>
            <a:pPr lvl="0" fontAlgn="base"/>
            <a:r>
              <a:rPr lang="en-ZA" dirty="0">
                <a:effectLst>
                  <a:outerShdw sx="0" sy="0">
                    <a:srgbClr val="000000"/>
                  </a:outerShdw>
                </a:effectLst>
              </a:rPr>
              <a:t>Give the audience instructions what they have to look for</a:t>
            </a:r>
          </a:p>
          <a:p>
            <a:pPr lvl="0" fontAlgn="base"/>
            <a:r>
              <a:rPr lang="en-ZA" dirty="0">
                <a:effectLst>
                  <a:outerShdw sx="0" sy="0">
                    <a:srgbClr val="000000"/>
                  </a:outerShdw>
                </a:effectLst>
              </a:rPr>
              <a:t>Summarise after the </a:t>
            </a:r>
            <a:r>
              <a:rPr lang="en-ZA" dirty="0" smtClean="0">
                <a:effectLst>
                  <a:outerShdw sx="0" sy="0">
                    <a:srgbClr val="000000"/>
                  </a:outerShdw>
                </a:effectLst>
              </a:rPr>
              <a:t>video</a:t>
            </a:r>
            <a:endParaRPr lang="en-ZA" dirty="0">
              <a:effectLst>
                <a:outerShdw sx="0" sy="0">
                  <a:srgbClr val="000000"/>
                </a:outerShdw>
              </a:effectLst>
            </a:endParaRPr>
          </a:p>
        </p:txBody>
      </p:sp>
    </p:spTree>
    <p:extLst>
      <p:ext uri="{BB962C8B-B14F-4D97-AF65-F5344CB8AC3E}">
        <p14:creationId xmlns:p14="http://schemas.microsoft.com/office/powerpoint/2010/main" val="238981238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Handouts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Give each copy a title and date</a:t>
            </a:r>
          </a:p>
          <a:p>
            <a:pPr lvl="0" fontAlgn="base"/>
            <a:r>
              <a:rPr lang="en-ZA" dirty="0">
                <a:effectLst>
                  <a:outerShdw sx="0" sy="0">
                    <a:srgbClr val="000000"/>
                  </a:outerShdw>
                </a:effectLst>
              </a:rPr>
              <a:t>Avoid unnecessary information</a:t>
            </a:r>
          </a:p>
          <a:p>
            <a:pPr lvl="0" fontAlgn="base"/>
            <a:r>
              <a:rPr lang="en-ZA" dirty="0">
                <a:effectLst>
                  <a:outerShdw sx="0" sy="0">
                    <a:srgbClr val="000000"/>
                  </a:outerShdw>
                </a:effectLst>
              </a:rPr>
              <a:t>Use bold to emphasise key learning points</a:t>
            </a:r>
          </a:p>
          <a:p>
            <a:pPr lvl="0" fontAlgn="base"/>
            <a:r>
              <a:rPr lang="en-ZA" dirty="0">
                <a:effectLst>
                  <a:outerShdw sx="0" sy="0">
                    <a:srgbClr val="000000"/>
                  </a:outerShdw>
                </a:effectLst>
              </a:rPr>
              <a:t>Use short sentences</a:t>
            </a:r>
          </a:p>
          <a:p>
            <a:pPr lvl="0" fontAlgn="base"/>
            <a:r>
              <a:rPr lang="en-ZA" dirty="0">
                <a:effectLst>
                  <a:outerShdw sx="0" sy="0">
                    <a:srgbClr val="000000"/>
                  </a:outerShdw>
                </a:effectLst>
              </a:rPr>
              <a:t>Arrange information in a logical sequence</a:t>
            </a:r>
          </a:p>
          <a:p>
            <a:endParaRPr lang="en-ZA" dirty="0"/>
          </a:p>
        </p:txBody>
      </p:sp>
    </p:spTree>
    <p:extLst>
      <p:ext uri="{BB962C8B-B14F-4D97-AF65-F5344CB8AC3E}">
        <p14:creationId xmlns:p14="http://schemas.microsoft.com/office/powerpoint/2010/main" val="365632291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Multimedia - Advantages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Can use it for large groups</a:t>
            </a:r>
          </a:p>
          <a:p>
            <a:pPr lvl="0" fontAlgn="base"/>
            <a:r>
              <a:rPr lang="en-ZA" dirty="0">
                <a:effectLst>
                  <a:outerShdw sx="0" sy="0">
                    <a:srgbClr val="000000"/>
                  </a:outerShdw>
                </a:effectLst>
              </a:rPr>
              <a:t>Can maintain eye contact</a:t>
            </a:r>
          </a:p>
          <a:p>
            <a:pPr lvl="0" fontAlgn="base"/>
            <a:r>
              <a:rPr lang="en-ZA" dirty="0">
                <a:effectLst>
                  <a:outerShdw sx="0" sy="0">
                    <a:srgbClr val="000000"/>
                  </a:outerShdw>
                </a:effectLst>
              </a:rPr>
              <a:t>Looks professional</a:t>
            </a:r>
          </a:p>
          <a:p>
            <a:pPr lvl="0" fontAlgn="base"/>
            <a:r>
              <a:rPr lang="en-ZA" dirty="0">
                <a:effectLst>
                  <a:outerShdw sx="0" sy="0">
                    <a:srgbClr val="000000"/>
                  </a:outerShdw>
                </a:effectLst>
              </a:rPr>
              <a:t>Can save it on disk – portable</a:t>
            </a:r>
          </a:p>
          <a:p>
            <a:pPr lvl="0" fontAlgn="base"/>
            <a:r>
              <a:rPr lang="en-ZA" dirty="0">
                <a:effectLst>
                  <a:outerShdw sx="0" sy="0">
                    <a:srgbClr val="000000"/>
                  </a:outerShdw>
                </a:effectLst>
              </a:rPr>
              <a:t>Easy to prepare</a:t>
            </a:r>
          </a:p>
          <a:p>
            <a:pPr lvl="0" fontAlgn="base"/>
            <a:r>
              <a:rPr lang="en-ZA" dirty="0">
                <a:effectLst>
                  <a:outerShdw sx="0" sy="0">
                    <a:srgbClr val="000000"/>
                  </a:outerShdw>
                </a:effectLst>
              </a:rPr>
              <a:t>Can add sound and special effects</a:t>
            </a:r>
          </a:p>
          <a:p>
            <a:endParaRPr lang="en-ZA" dirty="0"/>
          </a:p>
        </p:txBody>
      </p:sp>
    </p:spTree>
    <p:extLst>
      <p:ext uri="{BB962C8B-B14F-4D97-AF65-F5344CB8AC3E}">
        <p14:creationId xmlns:p14="http://schemas.microsoft.com/office/powerpoint/2010/main" val="271267038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Multimedia - 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dirty="0">
                <a:effectLst>
                  <a:outerShdw sx="0" sy="0">
                    <a:srgbClr val="000000"/>
                  </a:outerShdw>
                </a:effectLst>
              </a:rPr>
              <a:t>Use key words or phrases</a:t>
            </a:r>
          </a:p>
          <a:p>
            <a:pPr lvl="0" fontAlgn="base"/>
            <a:r>
              <a:rPr lang="en-ZA" dirty="0">
                <a:effectLst>
                  <a:outerShdw sx="0" sy="0">
                    <a:srgbClr val="000000"/>
                  </a:outerShdw>
                </a:effectLst>
              </a:rPr>
              <a:t>Have a title for each slide</a:t>
            </a:r>
          </a:p>
          <a:p>
            <a:pPr lvl="0" fontAlgn="base"/>
            <a:r>
              <a:rPr lang="en-ZA" dirty="0">
                <a:effectLst>
                  <a:outerShdw sx="0" sy="0">
                    <a:srgbClr val="000000"/>
                  </a:outerShdw>
                </a:effectLst>
              </a:rPr>
              <a:t>Check spelling</a:t>
            </a:r>
          </a:p>
          <a:p>
            <a:pPr lvl="0" fontAlgn="base"/>
            <a:r>
              <a:rPr lang="en-ZA" dirty="0">
                <a:effectLst>
                  <a:outerShdw sx="0" sy="0">
                    <a:srgbClr val="000000"/>
                  </a:outerShdw>
                </a:effectLst>
              </a:rPr>
              <a:t>Do not use too many colours</a:t>
            </a:r>
          </a:p>
          <a:p>
            <a:pPr lvl="0" fontAlgn="base"/>
            <a:r>
              <a:rPr lang="en-ZA" dirty="0">
                <a:effectLst>
                  <a:outerShdw sx="0" sy="0">
                    <a:srgbClr val="000000"/>
                  </a:outerShdw>
                </a:effectLst>
              </a:rPr>
              <a:t>Be consistent with effects</a:t>
            </a:r>
          </a:p>
          <a:p>
            <a:pPr lvl="0" fontAlgn="base"/>
            <a:r>
              <a:rPr lang="en-ZA" dirty="0">
                <a:effectLst>
                  <a:outerShdw sx="0" sy="0">
                    <a:srgbClr val="000000"/>
                  </a:outerShdw>
                </a:effectLst>
              </a:rPr>
              <a:t>Use pictures or graphs to illustrate ideas and concepts</a:t>
            </a:r>
          </a:p>
          <a:p>
            <a:pPr lvl="0" fontAlgn="base"/>
            <a:r>
              <a:rPr lang="en-ZA" dirty="0">
                <a:effectLst>
                  <a:outerShdw sx="0" sy="0">
                    <a:srgbClr val="000000"/>
                  </a:outerShdw>
                </a:effectLst>
              </a:rPr>
              <a:t>Each slide should have a separate topic</a:t>
            </a:r>
          </a:p>
          <a:p>
            <a:pPr lvl="0" fontAlgn="base"/>
            <a:r>
              <a:rPr lang="en-ZA" b="1" dirty="0">
                <a:effectLst>
                  <a:outerShdw sx="0" sy="0">
                    <a:srgbClr val="000000"/>
                  </a:outerShdw>
                </a:effectLst>
              </a:rPr>
              <a:t>Use diagrams</a:t>
            </a:r>
            <a:r>
              <a:rPr lang="en-ZA" dirty="0">
                <a:effectLst>
                  <a:outerShdw sx="0" sy="0">
                    <a:srgbClr val="000000"/>
                  </a:outerShdw>
                </a:effectLst>
              </a:rPr>
              <a:t> to explain difficult concepts</a:t>
            </a:r>
          </a:p>
          <a:p>
            <a:pPr lvl="0" fontAlgn="base"/>
            <a:r>
              <a:rPr lang="en-ZA" b="1" dirty="0">
                <a:effectLst>
                  <a:outerShdw sx="0" sy="0">
                    <a:srgbClr val="000000"/>
                  </a:outerShdw>
                </a:effectLst>
              </a:rPr>
              <a:t>Use large fonts - o</a:t>
            </a:r>
            <a:r>
              <a:rPr lang="en-ZA" dirty="0">
                <a:effectLst>
                  <a:outerShdw sx="0" sy="0">
                    <a:srgbClr val="000000"/>
                  </a:outerShdw>
                </a:effectLst>
              </a:rPr>
              <a:t>n your Power Point presentation, use the biggest fonts realistically possible as small fonts are hard to read </a:t>
            </a:r>
          </a:p>
          <a:p>
            <a:pPr lvl="0" fontAlgn="base"/>
            <a:r>
              <a:rPr lang="en-ZA" b="1" dirty="0">
                <a:effectLst>
                  <a:outerShdw sx="0" sy="0">
                    <a:srgbClr val="000000"/>
                  </a:outerShdw>
                </a:effectLst>
              </a:rPr>
              <a:t>Use contrasting colours. </a:t>
            </a:r>
            <a:r>
              <a:rPr lang="en-ZA" dirty="0">
                <a:effectLst>
                  <a:outerShdw sx="0" sy="0">
                    <a:srgbClr val="000000"/>
                  </a:outerShdw>
                </a:effectLst>
              </a:rPr>
              <a:t>A dark background with light text is easily readable</a:t>
            </a:r>
            <a:r>
              <a:rPr lang="en-ZA" dirty="0" smtClean="0">
                <a:effectLst>
                  <a:outerShdw sx="0" sy="0">
                    <a:srgbClr val="000000"/>
                  </a:outerShdw>
                </a:effectLst>
              </a:rPr>
              <a:t>.</a:t>
            </a:r>
            <a:endParaRPr lang="en-ZA" dirty="0">
              <a:effectLst>
                <a:outerShdw sx="0" sy="0">
                  <a:srgbClr val="000000"/>
                </a:outerShdw>
              </a:effectLst>
            </a:endParaRPr>
          </a:p>
        </p:txBody>
      </p:sp>
    </p:spTree>
    <p:extLst>
      <p:ext uri="{BB962C8B-B14F-4D97-AF65-F5344CB8AC3E}">
        <p14:creationId xmlns:p14="http://schemas.microsoft.com/office/powerpoint/2010/main" val="2881587883"/>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Multimedia - 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b="1" dirty="0" smtClean="0">
                <a:effectLst>
                  <a:outerShdw sx="0" sy="0">
                    <a:srgbClr val="000000"/>
                  </a:outerShdw>
                </a:effectLst>
              </a:rPr>
              <a:t>Use </a:t>
            </a:r>
            <a:r>
              <a:rPr lang="en-ZA" b="1" dirty="0">
                <a:effectLst>
                  <a:outerShdw sx="0" sy="0">
                    <a:srgbClr val="000000"/>
                  </a:outerShdw>
                </a:effectLst>
              </a:rPr>
              <a:t>drop shadows. </a:t>
            </a:r>
            <a:r>
              <a:rPr lang="en-ZA" dirty="0">
                <a:effectLst>
                  <a:outerShdw sx="0" sy="0">
                    <a:srgbClr val="000000"/>
                  </a:outerShdw>
                </a:effectLst>
              </a:rPr>
              <a:t>Adding drop shadows to text makes it more legible.</a:t>
            </a:r>
          </a:p>
          <a:p>
            <a:pPr lvl="0" fontAlgn="base"/>
            <a:r>
              <a:rPr lang="en-ZA" b="1" dirty="0">
                <a:effectLst>
                  <a:outerShdw sx="0" sy="0">
                    <a:srgbClr val="000000"/>
                  </a:outerShdw>
                </a:effectLst>
              </a:rPr>
              <a:t>Avoid busy backgrounds. </a:t>
            </a:r>
            <a:r>
              <a:rPr lang="en-ZA" dirty="0">
                <a:effectLst>
                  <a:outerShdw sx="0" sy="0">
                    <a:srgbClr val="000000"/>
                  </a:outerShdw>
                </a:effectLst>
              </a:rPr>
              <a:t>Keep the background </a:t>
            </a:r>
            <a:r>
              <a:rPr lang="en-ZA" dirty="0" smtClean="0">
                <a:effectLst>
                  <a:outerShdw sx="0" sy="0">
                    <a:srgbClr val="000000"/>
                  </a:outerShdw>
                </a:effectLst>
              </a:rPr>
              <a:t>simple</a:t>
            </a:r>
          </a:p>
          <a:p>
            <a:pPr lvl="0" fontAlgn="base"/>
            <a:r>
              <a:rPr lang="en-ZA" b="1" dirty="0" smtClean="0">
                <a:effectLst>
                  <a:outerShdw sx="0" sy="0">
                    <a:srgbClr val="000000"/>
                  </a:outerShdw>
                </a:effectLst>
              </a:rPr>
              <a:t>Avoid </a:t>
            </a:r>
            <a:r>
              <a:rPr lang="en-ZA" b="1" dirty="0">
                <a:effectLst>
                  <a:outerShdw sx="0" sy="0">
                    <a:srgbClr val="000000"/>
                  </a:outerShdw>
                </a:effectLst>
              </a:rPr>
              <a:t>using red text. </a:t>
            </a:r>
            <a:r>
              <a:rPr lang="en-ZA" dirty="0">
                <a:effectLst>
                  <a:outerShdw sx="0" sy="0">
                    <a:srgbClr val="000000"/>
                  </a:outerShdw>
                </a:effectLst>
              </a:rPr>
              <a:t>Red text is often hard to read.</a:t>
            </a:r>
          </a:p>
          <a:p>
            <a:pPr lvl="0" fontAlgn="base"/>
            <a:r>
              <a:rPr lang="en-ZA" b="1" dirty="0">
                <a:effectLst>
                  <a:outerShdw sx="0" sy="0">
                    <a:srgbClr val="000000"/>
                  </a:outerShdw>
                </a:effectLst>
              </a:rPr>
              <a:t>AVOID ALL CAPS! </a:t>
            </a:r>
            <a:r>
              <a:rPr lang="en-ZA" dirty="0">
                <a:effectLst>
                  <a:outerShdw sx="0" sy="0">
                    <a:srgbClr val="000000"/>
                  </a:outerShdw>
                </a:effectLst>
              </a:rPr>
              <a:t>All caps look like you're shouting. </a:t>
            </a:r>
          </a:p>
          <a:p>
            <a:r>
              <a:rPr lang="en-ZA" dirty="0"/>
              <a:t>Include a good combination of words, pictures, and graphics</a:t>
            </a:r>
            <a:r>
              <a:rPr lang="en-ZA" dirty="0" smtClean="0"/>
              <a:t>.</a:t>
            </a:r>
          </a:p>
          <a:p>
            <a:pPr lvl="0" fontAlgn="base"/>
            <a:r>
              <a:rPr lang="en-ZA" b="1" dirty="0">
                <a:effectLst>
                  <a:outerShdw sx="0" sy="0">
                    <a:srgbClr val="000000"/>
                  </a:outerShdw>
                </a:effectLst>
              </a:rPr>
              <a:t>Display information by progressive building.</a:t>
            </a:r>
            <a:r>
              <a:rPr lang="en-ZA" dirty="0">
                <a:effectLst>
                  <a:outerShdw sx="0" sy="0">
                    <a:srgbClr val="000000"/>
                  </a:outerShdw>
                </a:effectLst>
              </a:rPr>
              <a:t> </a:t>
            </a:r>
          </a:p>
          <a:p>
            <a:pPr lvl="0" fontAlgn="base"/>
            <a:r>
              <a:rPr lang="en-ZA" b="1" dirty="0">
                <a:effectLst>
                  <a:outerShdw sx="0" sy="0">
                    <a:srgbClr val="000000"/>
                  </a:outerShdw>
                </a:effectLst>
              </a:rPr>
              <a:t>Incorporate audio into computer presentations</a:t>
            </a:r>
            <a:r>
              <a:rPr lang="en-ZA" b="1" dirty="0" smtClean="0">
                <a:effectLst>
                  <a:outerShdw sx="0" sy="0">
                    <a:srgbClr val="000000"/>
                  </a:outerShdw>
                </a:effectLst>
              </a:rPr>
              <a:t>.</a:t>
            </a:r>
            <a:r>
              <a:rPr lang="en-ZA" dirty="0" smtClean="0">
                <a:effectLst>
                  <a:outerShdw sx="0" sy="0">
                    <a:srgbClr val="000000"/>
                  </a:outerShdw>
                </a:effectLst>
              </a:rPr>
              <a:t>. </a:t>
            </a:r>
            <a:endParaRPr lang="en-ZA" dirty="0">
              <a:effectLst>
                <a:outerShdw sx="0" sy="0">
                  <a:srgbClr val="000000"/>
                </a:outerShdw>
              </a:effectLst>
            </a:endParaRPr>
          </a:p>
          <a:p>
            <a:pPr lvl="0" fontAlgn="base"/>
            <a:r>
              <a:rPr lang="en-ZA" b="1" dirty="0">
                <a:effectLst>
                  <a:outerShdw sx="0" sy="0">
                    <a:srgbClr val="000000"/>
                  </a:outerShdw>
                </a:effectLst>
              </a:rPr>
              <a:t>Try not to rely on the Internet. </a:t>
            </a:r>
            <a:r>
              <a:rPr lang="en-ZA" dirty="0">
                <a:effectLst>
                  <a:outerShdw sx="0" sy="0">
                    <a:srgbClr val="000000"/>
                  </a:outerShdw>
                </a:effectLst>
              </a:rPr>
              <a:t>If you are displaying web pages, download them before class and save them to disk. </a:t>
            </a:r>
          </a:p>
          <a:p>
            <a:pPr lvl="0" fontAlgn="base"/>
            <a:r>
              <a:rPr lang="en-ZA" b="1" dirty="0">
                <a:effectLst>
                  <a:outerShdw sx="0" sy="0">
                    <a:srgbClr val="000000"/>
                  </a:outerShdw>
                </a:effectLst>
              </a:rPr>
              <a:t>Invest in a wireless </a:t>
            </a:r>
            <a:r>
              <a:rPr lang="en-ZA" b="1" dirty="0" smtClean="0">
                <a:effectLst>
                  <a:outerShdw sx="0" sy="0">
                    <a:srgbClr val="000000"/>
                  </a:outerShdw>
                </a:effectLst>
              </a:rPr>
              <a:t>mouse / Pointer.</a:t>
            </a:r>
            <a:r>
              <a:rPr lang="en-ZA" dirty="0" smtClean="0">
                <a:effectLst>
                  <a:outerShdw sx="0" sy="0">
                    <a:srgbClr val="000000"/>
                  </a:outerShdw>
                </a:effectLst>
              </a:rPr>
              <a:t> </a:t>
            </a:r>
          </a:p>
          <a:p>
            <a:pPr lvl="0" fontAlgn="base"/>
            <a:r>
              <a:rPr lang="en-ZA" b="1" dirty="0" smtClean="0">
                <a:effectLst>
                  <a:outerShdw sx="0" sy="0">
                    <a:srgbClr val="000000"/>
                  </a:outerShdw>
                </a:effectLst>
              </a:rPr>
              <a:t>Experiment</a:t>
            </a:r>
            <a:r>
              <a:rPr lang="en-ZA" b="1" dirty="0">
                <a:effectLst>
                  <a:outerShdw sx="0" sy="0">
                    <a:srgbClr val="000000"/>
                  </a:outerShdw>
                </a:effectLst>
              </a:rPr>
              <a:t>! </a:t>
            </a:r>
            <a:endParaRPr lang="en-ZA" dirty="0"/>
          </a:p>
        </p:txBody>
      </p:sp>
    </p:spTree>
    <p:extLst>
      <p:ext uri="{BB962C8B-B14F-4D97-AF65-F5344CB8AC3E}">
        <p14:creationId xmlns:p14="http://schemas.microsoft.com/office/powerpoint/2010/main" val="222996512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Cue </a:t>
            </a:r>
            <a:r>
              <a:rPr lang="en-ZA" dirty="0" smtClean="0"/>
              <a:t>Cards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Write on cards rather than paper</a:t>
            </a:r>
          </a:p>
          <a:p>
            <a:pPr lvl="0" fontAlgn="base"/>
            <a:r>
              <a:rPr lang="en-ZA" dirty="0">
                <a:effectLst>
                  <a:outerShdw sx="0" sy="0">
                    <a:srgbClr val="000000"/>
                  </a:outerShdw>
                </a:effectLst>
              </a:rPr>
              <a:t>Use one side of the card only</a:t>
            </a:r>
          </a:p>
          <a:p>
            <a:pPr lvl="0" fontAlgn="base"/>
            <a:r>
              <a:rPr lang="en-ZA" dirty="0">
                <a:effectLst>
                  <a:outerShdw sx="0" sy="0">
                    <a:srgbClr val="000000"/>
                  </a:outerShdw>
                </a:effectLst>
              </a:rPr>
              <a:t>Write clearly and big enough</a:t>
            </a:r>
          </a:p>
          <a:p>
            <a:pPr lvl="0" fontAlgn="base"/>
            <a:r>
              <a:rPr lang="en-ZA" dirty="0">
                <a:effectLst>
                  <a:outerShdw sx="0" sy="0">
                    <a:srgbClr val="000000"/>
                  </a:outerShdw>
                </a:effectLst>
              </a:rPr>
              <a:t>Do not put too much information on the cue card – just use the key points (5 max. per card)</a:t>
            </a:r>
          </a:p>
          <a:p>
            <a:pPr lvl="0" fontAlgn="base"/>
            <a:r>
              <a:rPr lang="en-ZA" dirty="0">
                <a:effectLst>
                  <a:outerShdw sx="0" sy="0">
                    <a:srgbClr val="000000"/>
                  </a:outerShdw>
                </a:effectLst>
              </a:rPr>
              <a:t>Do not have too many cards and remember to leave a space for your thumb</a:t>
            </a:r>
          </a:p>
          <a:p>
            <a:pPr lvl="0" fontAlgn="base"/>
            <a:r>
              <a:rPr lang="en-ZA" dirty="0">
                <a:effectLst>
                  <a:outerShdw sx="0" sy="0">
                    <a:srgbClr val="000000"/>
                  </a:outerShdw>
                </a:effectLst>
              </a:rPr>
              <a:t>Number the cards just in case you drop them at a crucial </a:t>
            </a:r>
            <a:r>
              <a:rPr lang="en-ZA" dirty="0" smtClean="0">
                <a:effectLst>
                  <a:outerShdw sx="0" sy="0">
                    <a:srgbClr val="000000"/>
                  </a:outerShdw>
                </a:effectLst>
              </a:rPr>
              <a:t>moment</a:t>
            </a:r>
            <a:endParaRPr lang="en-ZA" dirty="0">
              <a:effectLst>
                <a:outerShdw sx="0" sy="0">
                  <a:srgbClr val="000000"/>
                </a:outerShdw>
              </a:effectLst>
            </a:endParaRPr>
          </a:p>
          <a:p>
            <a:pPr lvl="0" fontAlgn="base"/>
            <a:r>
              <a:rPr lang="en-ZA" dirty="0">
                <a:effectLst>
                  <a:outerShdw sx="0" sy="0">
                    <a:srgbClr val="000000"/>
                  </a:outerShdw>
                </a:effectLst>
              </a:rPr>
              <a:t>Do not play with the cue cards – hold them in one hand</a:t>
            </a:r>
          </a:p>
          <a:p>
            <a:pPr lvl="0" fontAlgn="base"/>
            <a:r>
              <a:rPr lang="en-ZA" dirty="0">
                <a:effectLst>
                  <a:outerShdw sx="0" sy="0">
                    <a:srgbClr val="000000"/>
                  </a:outerShdw>
                </a:effectLst>
              </a:rPr>
              <a:t>Memorise the key points on each card</a:t>
            </a:r>
          </a:p>
          <a:p>
            <a:endParaRPr lang="en-ZA" dirty="0"/>
          </a:p>
        </p:txBody>
      </p:sp>
    </p:spTree>
    <p:extLst>
      <p:ext uri="{BB962C8B-B14F-4D97-AF65-F5344CB8AC3E}">
        <p14:creationId xmlns:p14="http://schemas.microsoft.com/office/powerpoint/2010/main" val="357531321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Non-Verbal Cues and Body </a:t>
            </a:r>
            <a:r>
              <a:rPr lang="en-ZA" dirty="0" smtClean="0"/>
              <a:t>Language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237</a:t>
            </a:fld>
            <a:endParaRPr lang="en-ZA" dirty="0"/>
          </a:p>
        </p:txBody>
      </p:sp>
      <p:pic>
        <p:nvPicPr>
          <p:cNvPr id="2050" name="Picture 2" descr="Statistical Pie Chart | Body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189" y="1521051"/>
            <a:ext cx="5630700" cy="425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8434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First </a:t>
            </a:r>
            <a:r>
              <a:rPr lang="en-ZA" dirty="0" smtClean="0"/>
              <a:t>Impressions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5" name="Content Placeholder 4"/>
          <p:cNvSpPr>
            <a:spLocks noGrp="1"/>
          </p:cNvSpPr>
          <p:nvPr>
            <p:ph sz="quarter" idx="1"/>
          </p:nvPr>
        </p:nvSpPr>
        <p:spPr/>
        <p:txBody>
          <a:bodyPr>
            <a:normAutofit fontScale="92500"/>
          </a:bodyPr>
          <a:lstStyle/>
          <a:p>
            <a:pPr lvl="0" fontAlgn="base"/>
            <a:r>
              <a:rPr lang="en-ZA" dirty="0">
                <a:effectLst>
                  <a:outerShdw sx="0" sy="0">
                    <a:srgbClr val="000000"/>
                  </a:outerShdw>
                </a:effectLst>
              </a:rPr>
              <a:t>Did you sense confidence or a lack of confidence in him/her? </a:t>
            </a:r>
          </a:p>
          <a:p>
            <a:pPr lvl="0" fontAlgn="base"/>
            <a:r>
              <a:rPr lang="en-ZA" dirty="0">
                <a:effectLst>
                  <a:outerShdw sx="0" sy="0">
                    <a:srgbClr val="000000"/>
                  </a:outerShdw>
                </a:effectLst>
              </a:rPr>
              <a:t>Did you want to associate with him/her or not? </a:t>
            </a:r>
          </a:p>
          <a:p>
            <a:pPr lvl="0" fontAlgn="base"/>
            <a:r>
              <a:rPr lang="en-ZA" dirty="0">
                <a:effectLst>
                  <a:outerShdw sx="0" sy="0">
                    <a:srgbClr val="000000"/>
                  </a:outerShdw>
                </a:effectLst>
              </a:rPr>
              <a:t>Were you convinced by him/her?</a:t>
            </a:r>
          </a:p>
          <a:p>
            <a:pPr lvl="0" fontAlgn="base"/>
            <a:r>
              <a:rPr lang="en-ZA" dirty="0">
                <a:effectLst>
                  <a:outerShdw sx="0" sy="0">
                    <a:srgbClr val="000000"/>
                  </a:outerShdw>
                </a:effectLst>
              </a:rPr>
              <a:t>Did they stride into the room, engage you and maintain eye contact or was he/she tentative, shuffling towards you with eyes averted? </a:t>
            </a:r>
          </a:p>
          <a:p>
            <a:pPr lvl="0" fontAlgn="base"/>
            <a:r>
              <a:rPr lang="en-ZA" dirty="0">
                <a:effectLst>
                  <a:outerShdw sx="0" sy="0">
                    <a:srgbClr val="000000"/>
                  </a:outerShdw>
                </a:effectLst>
              </a:rPr>
              <a:t>What about his/her handshake – firm and strong or weak and limp?</a:t>
            </a:r>
          </a:p>
          <a:p>
            <a:pPr lvl="0" fontAlgn="base"/>
            <a:r>
              <a:rPr lang="en-ZA" dirty="0">
                <a:effectLst>
                  <a:outerShdw sx="0" sy="0">
                    <a:srgbClr val="000000"/>
                  </a:outerShdw>
                </a:effectLst>
              </a:rPr>
              <a:t>Did he/she maintain solid eye contact or did they look vaguely into the distance? </a:t>
            </a:r>
          </a:p>
          <a:p>
            <a:pPr lvl="0" fontAlgn="base"/>
            <a:r>
              <a:rPr lang="en-ZA" dirty="0">
                <a:effectLst>
                  <a:outerShdw sx="0" sy="0">
                    <a:srgbClr val="000000"/>
                  </a:outerShdw>
                </a:effectLst>
              </a:rPr>
              <a:t>Did his/her face appear relaxed or was it tight and tense? </a:t>
            </a:r>
          </a:p>
          <a:p>
            <a:pPr lvl="0" fontAlgn="base"/>
            <a:r>
              <a:rPr lang="en-ZA" dirty="0">
                <a:effectLst>
                  <a:outerShdw sx="0" sy="0">
                    <a:srgbClr val="000000"/>
                  </a:outerShdw>
                </a:effectLst>
              </a:rPr>
              <a:t>Were his/her hand and arm movements and gestures wide, flowing and open or were they tight, jerky and closed?</a:t>
            </a:r>
          </a:p>
          <a:p>
            <a:endParaRPr lang="en-ZA" dirty="0"/>
          </a:p>
        </p:txBody>
      </p:sp>
    </p:spTree>
    <p:extLst>
      <p:ext uri="{BB962C8B-B14F-4D97-AF65-F5344CB8AC3E}">
        <p14:creationId xmlns:p14="http://schemas.microsoft.com/office/powerpoint/2010/main" val="171572225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Confidence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5" name="Content Placeholder 4"/>
          <p:cNvSpPr>
            <a:spLocks noGrp="1"/>
          </p:cNvSpPr>
          <p:nvPr>
            <p:ph sz="quarter" idx="1"/>
          </p:nvPr>
        </p:nvSpPr>
        <p:spPr/>
        <p:txBody>
          <a:bodyPr/>
          <a:lstStyle/>
          <a:p>
            <a:pPr lvl="0" fontAlgn="base"/>
            <a:r>
              <a:rPr lang="en-ZA" b="1" dirty="0">
                <a:effectLst>
                  <a:outerShdw sx="0" sy="0">
                    <a:srgbClr val="000000"/>
                  </a:outerShdw>
                </a:effectLst>
              </a:rPr>
              <a:t>Posture</a:t>
            </a:r>
            <a:r>
              <a:rPr lang="en-ZA" dirty="0">
                <a:effectLst>
                  <a:outerShdw sx="0" sy="0">
                    <a:srgbClr val="000000"/>
                  </a:outerShdw>
                </a:effectLst>
              </a:rPr>
              <a:t> – standing tall with shoulders back</a:t>
            </a:r>
          </a:p>
          <a:p>
            <a:pPr lvl="0" fontAlgn="base"/>
            <a:r>
              <a:rPr lang="en-ZA" b="1" dirty="0">
                <a:effectLst>
                  <a:outerShdw sx="0" sy="0">
                    <a:srgbClr val="000000"/>
                  </a:outerShdw>
                </a:effectLst>
              </a:rPr>
              <a:t>Eye contact</a:t>
            </a:r>
            <a:r>
              <a:rPr lang="en-ZA" dirty="0">
                <a:effectLst>
                  <a:outerShdw sx="0" sy="0">
                    <a:srgbClr val="000000"/>
                  </a:outerShdw>
                </a:effectLst>
              </a:rPr>
              <a:t> – solid, and with all members of the audience</a:t>
            </a:r>
          </a:p>
          <a:p>
            <a:pPr lvl="0" fontAlgn="base"/>
            <a:r>
              <a:rPr lang="en-ZA" b="1" dirty="0">
                <a:effectLst>
                  <a:outerShdw sx="0" sy="0">
                    <a:srgbClr val="000000"/>
                  </a:outerShdw>
                </a:effectLst>
              </a:rPr>
              <a:t>Gestures with hands and arms</a:t>
            </a:r>
            <a:r>
              <a:rPr lang="en-ZA" dirty="0">
                <a:effectLst>
                  <a:outerShdw sx="0" sy="0">
                    <a:srgbClr val="000000"/>
                  </a:outerShdw>
                </a:effectLst>
              </a:rPr>
              <a:t> – purposeful and deliberate</a:t>
            </a:r>
          </a:p>
          <a:p>
            <a:pPr lvl="0" fontAlgn="base"/>
            <a:r>
              <a:rPr lang="en-ZA" b="1" dirty="0">
                <a:effectLst>
                  <a:outerShdw sx="0" sy="0">
                    <a:srgbClr val="000000"/>
                  </a:outerShdw>
                </a:effectLst>
              </a:rPr>
              <a:t>Speech</a:t>
            </a:r>
            <a:r>
              <a:rPr lang="en-ZA" dirty="0">
                <a:effectLst>
                  <a:outerShdw sx="0" sy="0">
                    <a:srgbClr val="000000"/>
                  </a:outerShdw>
                </a:effectLst>
              </a:rPr>
              <a:t> – slow and clear</a:t>
            </a:r>
          </a:p>
          <a:p>
            <a:pPr lvl="0" fontAlgn="base"/>
            <a:r>
              <a:rPr lang="en-ZA" b="1" dirty="0">
                <a:effectLst>
                  <a:outerShdw sx="0" sy="0">
                    <a:srgbClr val="000000"/>
                  </a:outerShdw>
                </a:effectLst>
              </a:rPr>
              <a:t>Tone of voice</a:t>
            </a:r>
            <a:r>
              <a:rPr lang="en-ZA" dirty="0">
                <a:effectLst>
                  <a:outerShdw sx="0" sy="0">
                    <a:srgbClr val="000000"/>
                  </a:outerShdw>
                </a:effectLst>
              </a:rPr>
              <a:t> – moderate to low</a:t>
            </a:r>
          </a:p>
          <a:p>
            <a:pPr lvl="0" fontAlgn="base"/>
            <a:r>
              <a:rPr lang="en-ZA" b="1" dirty="0">
                <a:effectLst>
                  <a:outerShdw sx="0" sy="0">
                    <a:srgbClr val="000000"/>
                  </a:outerShdw>
                </a:effectLst>
              </a:rPr>
              <a:t>Pitch </a:t>
            </a:r>
            <a:r>
              <a:rPr lang="en-ZA" dirty="0">
                <a:effectLst>
                  <a:outerShdw sx="0" sy="0">
                    <a:srgbClr val="000000"/>
                  </a:outerShdw>
                </a:effectLst>
              </a:rPr>
              <a:t>– moderate, not too low or too high</a:t>
            </a:r>
          </a:p>
          <a:p>
            <a:endParaRPr lang="en-ZA" dirty="0"/>
          </a:p>
        </p:txBody>
      </p:sp>
    </p:spTree>
    <p:extLst>
      <p:ext uri="{BB962C8B-B14F-4D97-AF65-F5344CB8AC3E}">
        <p14:creationId xmlns:p14="http://schemas.microsoft.com/office/powerpoint/2010/main" val="1495716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Rhetorical </a:t>
            </a:r>
            <a:r>
              <a:rPr lang="en-ZA" dirty="0" smtClean="0"/>
              <a:t>Devices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5" name="Content Placeholder 4"/>
          <p:cNvSpPr>
            <a:spLocks noGrp="1"/>
          </p:cNvSpPr>
          <p:nvPr>
            <p:ph sz="quarter" idx="1"/>
          </p:nvPr>
        </p:nvSpPr>
        <p:spPr/>
        <p:txBody>
          <a:bodyPr/>
          <a:lstStyle/>
          <a:p>
            <a:r>
              <a:rPr lang="en-ZA" dirty="0" smtClean="0"/>
              <a:t>Pausing –emphasises a point</a:t>
            </a:r>
          </a:p>
          <a:p>
            <a:r>
              <a:rPr lang="en-ZA" dirty="0"/>
              <a:t>Rhetorical </a:t>
            </a:r>
            <a:r>
              <a:rPr lang="en-ZA" dirty="0" smtClean="0"/>
              <a:t>Questions – you do not expect an answer</a:t>
            </a:r>
            <a:endParaRPr lang="en-ZA" dirty="0"/>
          </a:p>
          <a:p>
            <a:r>
              <a:rPr lang="en-ZA" dirty="0"/>
              <a:t>Exclamations </a:t>
            </a:r>
          </a:p>
          <a:p>
            <a:r>
              <a:rPr lang="en-ZA" dirty="0" smtClean="0"/>
              <a:t>Analogies - </a:t>
            </a:r>
            <a:r>
              <a:rPr lang="en-ZA" dirty="0"/>
              <a:t>appropriate illustrations and similarities </a:t>
            </a:r>
          </a:p>
          <a:p>
            <a:r>
              <a:rPr lang="en-ZA" dirty="0"/>
              <a:t>Repetition and </a:t>
            </a:r>
            <a:r>
              <a:rPr lang="en-ZA" dirty="0" smtClean="0"/>
              <a:t>Emphasis - </a:t>
            </a:r>
            <a:r>
              <a:rPr lang="en-ZA" dirty="0"/>
              <a:t>help </a:t>
            </a:r>
            <a:r>
              <a:rPr lang="en-ZA" dirty="0" smtClean="0"/>
              <a:t>to </a:t>
            </a:r>
            <a:r>
              <a:rPr lang="en-ZA" dirty="0"/>
              <a:t>remember </a:t>
            </a:r>
            <a:r>
              <a:rPr lang="en-ZA" dirty="0" smtClean="0"/>
              <a:t>important points</a:t>
            </a:r>
            <a:endParaRPr lang="en-ZA" dirty="0"/>
          </a:p>
          <a:p>
            <a:endParaRPr lang="en-ZA" dirty="0"/>
          </a:p>
        </p:txBody>
      </p:sp>
    </p:spTree>
    <p:extLst>
      <p:ext uri="{BB962C8B-B14F-4D97-AF65-F5344CB8AC3E}">
        <p14:creationId xmlns:p14="http://schemas.microsoft.com/office/powerpoint/2010/main" val="375320906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Inclusive </a:t>
            </a:r>
            <a:r>
              <a:rPr lang="en-ZA" dirty="0" smtClean="0"/>
              <a:t>Pronouns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6" name="Content Placeholder 5"/>
          <p:cNvSpPr>
            <a:spLocks noGrp="1"/>
          </p:cNvSpPr>
          <p:nvPr>
            <p:ph sz="quarter" idx="1"/>
          </p:nvPr>
        </p:nvSpPr>
        <p:spPr/>
        <p:txBody>
          <a:bodyPr/>
          <a:lstStyle/>
          <a:p>
            <a:r>
              <a:rPr lang="en-ZA" dirty="0"/>
              <a:t>Inclusive pronouns are a use of the first person plural pronouns </a:t>
            </a:r>
            <a:endParaRPr lang="en-ZA" dirty="0" smtClean="0"/>
          </a:p>
          <a:p>
            <a:r>
              <a:rPr lang="en-ZA" dirty="0" smtClean="0"/>
              <a:t>Example - we</a:t>
            </a:r>
            <a:r>
              <a:rPr lang="en-ZA" dirty="0"/>
              <a:t>, us, our, ours, ourselves</a:t>
            </a:r>
            <a:r>
              <a:rPr lang="en-ZA" dirty="0" smtClean="0"/>
              <a:t>.</a:t>
            </a:r>
          </a:p>
          <a:p>
            <a:r>
              <a:rPr lang="en-ZA" dirty="0"/>
              <a:t>C</a:t>
            </a:r>
            <a:r>
              <a:rPr lang="en-ZA" dirty="0" smtClean="0"/>
              <a:t>ommonly </a:t>
            </a:r>
            <a:r>
              <a:rPr lang="en-ZA" dirty="0"/>
              <a:t>used in politics and by the </a:t>
            </a:r>
            <a:r>
              <a:rPr lang="en-ZA" dirty="0" smtClean="0"/>
              <a:t>media</a:t>
            </a:r>
          </a:p>
          <a:p>
            <a:r>
              <a:rPr lang="en-ZA" dirty="0" smtClean="0"/>
              <a:t>Gives </a:t>
            </a:r>
            <a:r>
              <a:rPr lang="en-ZA" dirty="0"/>
              <a:t>an effect of unity</a:t>
            </a:r>
          </a:p>
        </p:txBody>
      </p:sp>
    </p:spTree>
    <p:extLst>
      <p:ext uri="{BB962C8B-B14F-4D97-AF65-F5344CB8AC3E}">
        <p14:creationId xmlns:p14="http://schemas.microsoft.com/office/powerpoint/2010/main" val="125373944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Exclusive Pronouns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242</a:t>
            </a:fld>
            <a:endParaRPr lang="en-US" dirty="0"/>
          </a:p>
        </p:txBody>
      </p:sp>
      <p:sp>
        <p:nvSpPr>
          <p:cNvPr id="5" name="Content Placeholder 4"/>
          <p:cNvSpPr>
            <a:spLocks noGrp="1"/>
          </p:cNvSpPr>
          <p:nvPr>
            <p:ph sz="quarter" idx="1"/>
          </p:nvPr>
        </p:nvSpPr>
        <p:spPr/>
        <p:txBody>
          <a:bodyPr/>
          <a:lstStyle/>
          <a:p>
            <a:r>
              <a:rPr lang="en-ZA" dirty="0"/>
              <a:t>The exclusive use is limited to the pronouns taking the place of nouns for specific </a:t>
            </a:r>
            <a:r>
              <a:rPr lang="en-ZA" dirty="0" smtClean="0"/>
              <a:t>people</a:t>
            </a:r>
          </a:p>
          <a:p>
            <a:r>
              <a:rPr lang="en-ZA" dirty="0" smtClean="0"/>
              <a:t>Example -  </a:t>
            </a:r>
            <a:r>
              <a:rPr lang="en-ZA" dirty="0"/>
              <a:t>he, she, it they, them, their.</a:t>
            </a:r>
          </a:p>
        </p:txBody>
      </p:sp>
    </p:spTree>
    <p:extLst>
      <p:ext uri="{BB962C8B-B14F-4D97-AF65-F5344CB8AC3E}">
        <p14:creationId xmlns:p14="http://schemas.microsoft.com/office/powerpoint/2010/main" val="117935275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7" name="Content Placeholder 6"/>
          <p:cNvSpPr>
            <a:spLocks noGrp="1"/>
          </p:cNvSpPr>
          <p:nvPr>
            <p:ph sz="quarter" idx="1"/>
          </p:nvPr>
        </p:nvSpPr>
        <p:spPr/>
        <p:txBody>
          <a:bodyPr/>
          <a:lstStyle/>
          <a:p>
            <a:r>
              <a:rPr lang="en-GB" dirty="0" smtClean="0"/>
              <a:t>Complete Formative Activity 3.3</a:t>
            </a:r>
          </a:p>
          <a:p>
            <a:r>
              <a:rPr lang="en-GB" dirty="0" smtClean="0"/>
              <a:t>Homework – Knowledge Questions </a:t>
            </a:r>
            <a:endParaRPr lang="en-ZA" dirty="0"/>
          </a:p>
        </p:txBody>
      </p:sp>
    </p:spTree>
    <p:extLst>
      <p:ext uri="{BB962C8B-B14F-4D97-AF65-F5344CB8AC3E}">
        <p14:creationId xmlns:p14="http://schemas.microsoft.com/office/powerpoint/2010/main" val="18736166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3.4:</a:t>
            </a:r>
            <a:r>
              <a:rPr lang="en-US" sz="4400" dirty="0"/>
              <a:t/>
            </a:r>
            <a:br>
              <a:rPr lang="en-US" sz="4400" dirty="0"/>
            </a:br>
            <a:r>
              <a:rPr lang="en-ZA" dirty="0"/>
              <a:t>Evaluating Spoken Discourse</a:t>
            </a:r>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244</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096873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Identify the Point of View </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245</a:t>
            </a:fld>
            <a:endParaRPr lang="en-ZA"/>
          </a:p>
        </p:txBody>
      </p:sp>
      <p:sp>
        <p:nvSpPr>
          <p:cNvPr id="7" name="Content Placeholder 6"/>
          <p:cNvSpPr>
            <a:spLocks noGrp="1"/>
          </p:cNvSpPr>
          <p:nvPr>
            <p:ph sz="quarter" idx="1"/>
          </p:nvPr>
        </p:nvSpPr>
        <p:spPr/>
        <p:txBody>
          <a:bodyPr/>
          <a:lstStyle/>
          <a:p>
            <a:r>
              <a:rPr lang="en-ZA" dirty="0"/>
              <a:t>What main idea is the speaker / author trying to convince you to agree with?</a:t>
            </a:r>
          </a:p>
          <a:p>
            <a:r>
              <a:rPr lang="en-ZA" dirty="0" smtClean="0"/>
              <a:t>How </a:t>
            </a:r>
            <a:r>
              <a:rPr lang="en-ZA" dirty="0"/>
              <a:t>does the speaker’s / author’s choice of words influence how you think about the topic?</a:t>
            </a:r>
          </a:p>
          <a:p>
            <a:r>
              <a:rPr lang="en-ZA" dirty="0" smtClean="0"/>
              <a:t>How </a:t>
            </a:r>
            <a:r>
              <a:rPr lang="en-ZA" dirty="0"/>
              <a:t>does the speaker’s / author’s choice of facts or examples influence how you think about the topic?</a:t>
            </a:r>
          </a:p>
          <a:p>
            <a:r>
              <a:rPr lang="en-ZA" dirty="0" smtClean="0"/>
              <a:t>What </a:t>
            </a:r>
            <a:r>
              <a:rPr lang="en-ZA" dirty="0"/>
              <a:t>does the speaker / author want to accomplish in this speech / text?</a:t>
            </a:r>
          </a:p>
          <a:p>
            <a:endParaRPr lang="en-ZA" dirty="0"/>
          </a:p>
        </p:txBody>
      </p:sp>
    </p:spTree>
    <p:extLst>
      <p:ext uri="{BB962C8B-B14F-4D97-AF65-F5344CB8AC3E}">
        <p14:creationId xmlns:p14="http://schemas.microsoft.com/office/powerpoint/2010/main" val="3420848439"/>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&amp; Beliefs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5" name="Content Placeholder 4"/>
          <p:cNvSpPr>
            <a:spLocks noGrp="1"/>
          </p:cNvSpPr>
          <p:nvPr>
            <p:ph sz="quarter" idx="1"/>
          </p:nvPr>
        </p:nvSpPr>
        <p:spPr/>
        <p:txBody>
          <a:bodyPr/>
          <a:lstStyle/>
          <a:p>
            <a:r>
              <a:rPr lang="en-ZA" dirty="0"/>
              <a:t>W</a:t>
            </a:r>
            <a:r>
              <a:rPr lang="en-ZA" dirty="0" smtClean="0"/>
              <a:t>e </a:t>
            </a:r>
            <a:r>
              <a:rPr lang="en-ZA" dirty="0"/>
              <a:t>all have certain values and </a:t>
            </a:r>
            <a:r>
              <a:rPr lang="en-ZA" dirty="0" smtClean="0"/>
              <a:t>beliefs</a:t>
            </a:r>
            <a:endParaRPr lang="en-ZA" dirty="0"/>
          </a:p>
          <a:p>
            <a:r>
              <a:rPr lang="en-ZA" dirty="0" smtClean="0"/>
              <a:t>It influences </a:t>
            </a:r>
            <a:r>
              <a:rPr lang="en-ZA" dirty="0"/>
              <a:t>our </a:t>
            </a:r>
            <a:r>
              <a:rPr lang="en-ZA" dirty="0" smtClean="0"/>
              <a:t>attitude</a:t>
            </a:r>
            <a:endParaRPr lang="en-ZA" dirty="0"/>
          </a:p>
          <a:p>
            <a:r>
              <a:rPr lang="en-ZA" dirty="0" smtClean="0"/>
              <a:t>It helps </a:t>
            </a:r>
            <a:r>
              <a:rPr lang="en-ZA" dirty="0"/>
              <a:t>us to make decisions </a:t>
            </a:r>
            <a:endParaRPr lang="en-ZA" dirty="0" smtClean="0"/>
          </a:p>
          <a:p>
            <a:r>
              <a:rPr lang="en-ZA" dirty="0" smtClean="0"/>
              <a:t>Helps us to decide </a:t>
            </a:r>
            <a:r>
              <a:rPr lang="en-ZA" dirty="0"/>
              <a:t>between right and wrong</a:t>
            </a:r>
          </a:p>
          <a:p>
            <a:r>
              <a:rPr lang="en-ZA" dirty="0" smtClean="0"/>
              <a:t>Affects </a:t>
            </a:r>
            <a:r>
              <a:rPr lang="en-ZA" dirty="0"/>
              <a:t>our perceptions of the world </a:t>
            </a:r>
          </a:p>
          <a:p>
            <a:r>
              <a:rPr lang="en-ZA" dirty="0"/>
              <a:t>A</a:t>
            </a:r>
            <a:r>
              <a:rPr lang="en-ZA" dirty="0" smtClean="0"/>
              <a:t>ffects </a:t>
            </a:r>
            <a:r>
              <a:rPr lang="en-ZA" dirty="0"/>
              <a:t>how we deliver a </a:t>
            </a:r>
            <a:r>
              <a:rPr lang="en-ZA" dirty="0" smtClean="0"/>
              <a:t>message</a:t>
            </a:r>
          </a:p>
          <a:p>
            <a:endParaRPr lang="en-GB" dirty="0"/>
          </a:p>
          <a:p>
            <a:r>
              <a:rPr lang="en-ZA" b="1" i="1" dirty="0"/>
              <a:t>Beliefs are judgements about ourselves and the world around us. They are the ideas that we think are true</a:t>
            </a:r>
            <a:r>
              <a:rPr lang="en-ZA" b="1" i="1" dirty="0" smtClean="0"/>
              <a:t>.</a:t>
            </a:r>
          </a:p>
          <a:p>
            <a:r>
              <a:rPr lang="en-ZA" b="1" i="1" dirty="0"/>
              <a:t>Values are the things that we attach meaning or worth to</a:t>
            </a:r>
            <a:r>
              <a:rPr lang="en-ZA" dirty="0"/>
              <a:t>.</a:t>
            </a:r>
            <a:endParaRPr lang="en-ZA" b="1" i="1" dirty="0"/>
          </a:p>
          <a:p>
            <a:endParaRPr lang="en-ZA" dirty="0"/>
          </a:p>
        </p:txBody>
      </p:sp>
    </p:spTree>
    <p:extLst>
      <p:ext uri="{BB962C8B-B14F-4D97-AF65-F5344CB8AC3E}">
        <p14:creationId xmlns:p14="http://schemas.microsoft.com/office/powerpoint/2010/main" val="175478186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Influence of Values and Beliefs on </a:t>
            </a:r>
            <a:r>
              <a:rPr lang="en-ZA" dirty="0" smtClean="0"/>
              <a:t>Communication</a:t>
            </a:r>
            <a:endParaRPr lang="en-ZA" dirty="0"/>
          </a:p>
        </p:txBody>
      </p:sp>
      <p:sp>
        <p:nvSpPr>
          <p:cNvPr id="6" name="Text Placeholder 5"/>
          <p:cNvSpPr>
            <a:spLocks noGrp="1"/>
          </p:cNvSpPr>
          <p:nvPr>
            <p:ph type="body" idx="1"/>
          </p:nvPr>
        </p:nvSpPr>
        <p:spPr/>
        <p:txBody>
          <a:bodyPr/>
          <a:lstStyle/>
          <a:p>
            <a:r>
              <a:rPr lang="en-ZA" dirty="0"/>
              <a:t>Explicit messages </a:t>
            </a:r>
          </a:p>
        </p:txBody>
      </p:sp>
      <p:sp>
        <p:nvSpPr>
          <p:cNvPr id="7" name="Text Placeholder 6"/>
          <p:cNvSpPr>
            <a:spLocks noGrp="1"/>
          </p:cNvSpPr>
          <p:nvPr>
            <p:ph type="body" sz="half" idx="3"/>
          </p:nvPr>
        </p:nvSpPr>
        <p:spPr/>
        <p:txBody>
          <a:bodyPr/>
          <a:lstStyle/>
          <a:p>
            <a:r>
              <a:rPr lang="en-ZA" dirty="0"/>
              <a:t>Implicit messages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5" name="Content Placeholder 4"/>
          <p:cNvSpPr>
            <a:spLocks noGrp="1"/>
          </p:cNvSpPr>
          <p:nvPr>
            <p:ph sz="half" idx="2"/>
          </p:nvPr>
        </p:nvSpPr>
        <p:spPr/>
        <p:txBody>
          <a:bodyPr>
            <a:normAutofit/>
          </a:bodyPr>
          <a:lstStyle/>
          <a:p>
            <a:pPr lvl="1"/>
            <a:r>
              <a:rPr lang="en-ZA" dirty="0" smtClean="0"/>
              <a:t>Are the </a:t>
            </a:r>
            <a:r>
              <a:rPr lang="en-ZA" dirty="0"/>
              <a:t>obvious </a:t>
            </a:r>
            <a:r>
              <a:rPr lang="en-ZA" dirty="0" smtClean="0"/>
              <a:t>message </a:t>
            </a:r>
          </a:p>
          <a:p>
            <a:pPr lvl="1"/>
            <a:r>
              <a:rPr lang="en-ZA" dirty="0" smtClean="0"/>
              <a:t>They come </a:t>
            </a:r>
            <a:r>
              <a:rPr lang="en-ZA" dirty="0"/>
              <a:t>across when we read or hear something for the first time. </a:t>
            </a:r>
            <a:endParaRPr lang="en-ZA" dirty="0" smtClean="0"/>
          </a:p>
          <a:p>
            <a:pPr lvl="1"/>
            <a:r>
              <a:rPr lang="en-ZA" dirty="0" smtClean="0"/>
              <a:t>It </a:t>
            </a:r>
            <a:r>
              <a:rPr lang="en-ZA" dirty="0"/>
              <a:t>is the first message that we get from a particular piece of communication</a:t>
            </a:r>
            <a:r>
              <a:rPr lang="en-ZA" dirty="0" smtClean="0"/>
              <a:t>.</a:t>
            </a:r>
          </a:p>
          <a:p>
            <a:endParaRPr lang="en-ZA" dirty="0"/>
          </a:p>
        </p:txBody>
      </p:sp>
      <p:sp>
        <p:nvSpPr>
          <p:cNvPr id="8" name="Content Placeholder 7"/>
          <p:cNvSpPr>
            <a:spLocks noGrp="1"/>
          </p:cNvSpPr>
          <p:nvPr>
            <p:ph sz="half" idx="4"/>
          </p:nvPr>
        </p:nvSpPr>
        <p:spPr/>
        <p:txBody>
          <a:bodyPr/>
          <a:lstStyle/>
          <a:p>
            <a:pPr lvl="1"/>
            <a:r>
              <a:rPr lang="en-ZA" dirty="0"/>
              <a:t>Tend to be vague</a:t>
            </a:r>
          </a:p>
          <a:p>
            <a:pPr lvl="1"/>
            <a:r>
              <a:rPr lang="en-ZA" dirty="0"/>
              <a:t>Are not always as easy to identify</a:t>
            </a:r>
          </a:p>
          <a:p>
            <a:pPr lvl="1"/>
            <a:r>
              <a:rPr lang="en-ZA" dirty="0"/>
              <a:t>These are the ‘hidden’ messages in what is being communicated and this is often where we can find out what the sender’s beliefs and opinions are. </a:t>
            </a:r>
          </a:p>
          <a:p>
            <a:endParaRPr lang="en-ZA" dirty="0"/>
          </a:p>
        </p:txBody>
      </p:sp>
    </p:spTree>
    <p:extLst>
      <p:ext uri="{BB962C8B-B14F-4D97-AF65-F5344CB8AC3E}">
        <p14:creationId xmlns:p14="http://schemas.microsoft.com/office/powerpoint/2010/main" val="389057261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Influence of Values and Beliefs on Communication</a:t>
            </a:r>
          </a:p>
        </p:txBody>
      </p:sp>
      <p:sp>
        <p:nvSpPr>
          <p:cNvPr id="5" name="Footer Placeholder 4"/>
          <p:cNvSpPr>
            <a:spLocks noGrp="1"/>
          </p:cNvSpPr>
          <p:nvPr>
            <p:ph type="ftr" sz="quarter" idx="11"/>
          </p:nvPr>
        </p:nvSpPr>
        <p:spPr/>
        <p:txBody>
          <a:bodyPr/>
          <a:lstStyle/>
          <a:p>
            <a:r>
              <a:rPr lang="en-US" smtClean="0"/>
              <a:t>© ENJO Consultants (Pty) Ltd</a:t>
            </a:r>
            <a:endParaRPr lang="en-US"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248</a:t>
            </a:fld>
            <a:endParaRPr lang="en-ZA"/>
          </a:p>
        </p:txBody>
      </p:sp>
      <p:sp>
        <p:nvSpPr>
          <p:cNvPr id="3" name="Text Placeholder 2"/>
          <p:cNvSpPr>
            <a:spLocks noGrp="1"/>
          </p:cNvSpPr>
          <p:nvPr>
            <p:ph sz="quarter" idx="1"/>
          </p:nvPr>
        </p:nvSpPr>
        <p:spPr/>
        <p:txBody>
          <a:bodyPr/>
          <a:lstStyle/>
          <a:p>
            <a:r>
              <a:rPr lang="en-ZA" dirty="0">
                <a:latin typeface="+mn-lt"/>
              </a:rPr>
              <a:t>Our values and beliefs also impact what we choose to include or exclude from our communication</a:t>
            </a:r>
            <a:endParaRPr lang="en-ZA" dirty="0"/>
          </a:p>
          <a:p>
            <a:r>
              <a:rPr lang="en-ZA" dirty="0"/>
              <a:t>W</a:t>
            </a:r>
            <a:r>
              <a:rPr lang="en-ZA" dirty="0" smtClean="0"/>
              <a:t>e </a:t>
            </a:r>
            <a:r>
              <a:rPr lang="en-ZA" dirty="0"/>
              <a:t>are influenced by our audience and context in deciding what to include or omit</a:t>
            </a:r>
          </a:p>
        </p:txBody>
      </p:sp>
    </p:spTree>
    <p:extLst>
      <p:ext uri="{BB962C8B-B14F-4D97-AF65-F5344CB8AC3E}">
        <p14:creationId xmlns:p14="http://schemas.microsoft.com/office/powerpoint/2010/main" val="105286447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Evaluating the Impact of the Message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5" name="Content Placeholder 4"/>
          <p:cNvSpPr>
            <a:spLocks noGrp="1"/>
          </p:cNvSpPr>
          <p:nvPr>
            <p:ph sz="quarter" idx="1"/>
          </p:nvPr>
        </p:nvSpPr>
        <p:spPr/>
        <p:txBody>
          <a:bodyPr/>
          <a:lstStyle/>
          <a:p>
            <a:r>
              <a:rPr lang="en-GB" dirty="0" smtClean="0"/>
              <a:t>How has the audience responded?</a:t>
            </a:r>
          </a:p>
          <a:p>
            <a:r>
              <a:rPr lang="en-GB" dirty="0" smtClean="0"/>
              <a:t>Solicit feedback</a:t>
            </a:r>
            <a:endParaRPr lang="en-ZA" dirty="0"/>
          </a:p>
        </p:txBody>
      </p:sp>
    </p:spTree>
    <p:extLst>
      <p:ext uri="{BB962C8B-B14F-4D97-AF65-F5344CB8AC3E}">
        <p14:creationId xmlns:p14="http://schemas.microsoft.com/office/powerpoint/2010/main" val="2473596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7" name="Content Placeholder 6"/>
          <p:cNvSpPr>
            <a:spLocks noGrp="1"/>
          </p:cNvSpPr>
          <p:nvPr>
            <p:ph sz="quarter" idx="1"/>
          </p:nvPr>
        </p:nvSpPr>
        <p:spPr/>
        <p:txBody>
          <a:bodyPr/>
          <a:lstStyle/>
          <a:p>
            <a:r>
              <a:rPr lang="en-GB" dirty="0" smtClean="0"/>
              <a:t>Complete Formative Activity 3.4</a:t>
            </a:r>
          </a:p>
          <a:p>
            <a:r>
              <a:rPr lang="en-GB" dirty="0" smtClean="0"/>
              <a:t>Homework – Knowledge Questions </a:t>
            </a:r>
            <a:endParaRPr lang="en-ZA" dirty="0"/>
          </a:p>
        </p:txBody>
      </p:sp>
    </p:spTree>
    <p:extLst>
      <p:ext uri="{BB962C8B-B14F-4D97-AF65-F5344CB8AC3E}">
        <p14:creationId xmlns:p14="http://schemas.microsoft.com/office/powerpoint/2010/main" val="365414624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4.1:</a:t>
            </a:r>
            <a:r>
              <a:rPr lang="en-US" sz="4400" dirty="0"/>
              <a:t/>
            </a:r>
            <a:br>
              <a:rPr lang="en-US" sz="4400" dirty="0"/>
            </a:br>
            <a:r>
              <a:rPr lang="en-ZA" dirty="0"/>
              <a:t>Accessing and Using Available Learning Resources</a:t>
            </a:r>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251</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495558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Learning Resources</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252</a:t>
            </a:fld>
            <a:endParaRPr lang="en-ZA"/>
          </a:p>
        </p:txBody>
      </p:sp>
      <p:sp>
        <p:nvSpPr>
          <p:cNvPr id="7" name="Content Placeholder 6"/>
          <p:cNvSpPr>
            <a:spLocks noGrp="1"/>
          </p:cNvSpPr>
          <p:nvPr>
            <p:ph sz="quarter" idx="1"/>
          </p:nvPr>
        </p:nvSpPr>
        <p:spPr/>
        <p:txBody>
          <a:bodyPr/>
          <a:lstStyle/>
          <a:p>
            <a:r>
              <a:rPr lang="en-ZA" dirty="0"/>
              <a:t>Other people </a:t>
            </a:r>
            <a:r>
              <a:rPr lang="en-ZA" dirty="0" smtClean="0"/>
              <a:t>are our primary </a:t>
            </a:r>
            <a:r>
              <a:rPr lang="en-ZA" dirty="0"/>
              <a:t>(main) source of </a:t>
            </a:r>
            <a:r>
              <a:rPr lang="en-ZA" dirty="0" smtClean="0"/>
              <a:t>information</a:t>
            </a:r>
          </a:p>
          <a:p>
            <a:pPr lvl="0" fontAlgn="base"/>
            <a:r>
              <a:rPr lang="en-ZA" dirty="0">
                <a:effectLst>
                  <a:outerShdw sx="0" sy="0">
                    <a:srgbClr val="000000"/>
                  </a:outerShdw>
                </a:effectLst>
              </a:rPr>
              <a:t>Articles in newspapers and magazines</a:t>
            </a:r>
          </a:p>
          <a:p>
            <a:pPr lvl="0" fontAlgn="base"/>
            <a:r>
              <a:rPr lang="en-ZA" dirty="0">
                <a:effectLst>
                  <a:outerShdw sx="0" sy="0">
                    <a:srgbClr val="000000"/>
                  </a:outerShdw>
                </a:effectLst>
              </a:rPr>
              <a:t>Books</a:t>
            </a:r>
          </a:p>
          <a:p>
            <a:pPr lvl="0" fontAlgn="base"/>
            <a:r>
              <a:rPr lang="en-ZA" dirty="0">
                <a:effectLst>
                  <a:outerShdw sx="0" sy="0">
                    <a:srgbClr val="000000"/>
                  </a:outerShdw>
                </a:effectLst>
              </a:rPr>
              <a:t>The Internet</a:t>
            </a:r>
          </a:p>
          <a:p>
            <a:r>
              <a:rPr lang="en-ZA" dirty="0"/>
              <a:t>Workplace documentation </a:t>
            </a:r>
          </a:p>
        </p:txBody>
      </p:sp>
    </p:spTree>
    <p:extLst>
      <p:ext uri="{BB962C8B-B14F-4D97-AF65-F5344CB8AC3E}">
        <p14:creationId xmlns:p14="http://schemas.microsoft.com/office/powerpoint/2010/main" val="142143633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Resource </a:t>
            </a:r>
            <a:r>
              <a:rPr lang="en-ZA" dirty="0" smtClean="0"/>
              <a:t>Centres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5" name="Content Placeholder 4"/>
          <p:cNvSpPr>
            <a:spLocks noGrp="1"/>
          </p:cNvSpPr>
          <p:nvPr>
            <p:ph sz="quarter" idx="1"/>
          </p:nvPr>
        </p:nvSpPr>
        <p:spPr/>
        <p:txBody>
          <a:bodyPr/>
          <a:lstStyle/>
          <a:p>
            <a:r>
              <a:rPr lang="en-ZA" dirty="0" smtClean="0"/>
              <a:t>Literature </a:t>
            </a:r>
            <a:r>
              <a:rPr lang="en-ZA" dirty="0"/>
              <a:t>is classified and catalogued so that it is relatively easy to find several possible sources of information on a subject.</a:t>
            </a:r>
          </a:p>
        </p:txBody>
      </p:sp>
    </p:spTree>
    <p:extLst>
      <p:ext uri="{BB962C8B-B14F-4D97-AF65-F5344CB8AC3E}">
        <p14:creationId xmlns:p14="http://schemas.microsoft.com/office/powerpoint/2010/main" val="1181610858"/>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Dewey system</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5" name="Content Placeholder 4"/>
          <p:cNvSpPr>
            <a:spLocks noGrp="1"/>
          </p:cNvSpPr>
          <p:nvPr>
            <p:ph sz="quarter" idx="1"/>
          </p:nvPr>
        </p:nvSpPr>
        <p:spPr/>
        <p:txBody>
          <a:bodyPr/>
          <a:lstStyle/>
          <a:p>
            <a:pPr marL="0" indent="0">
              <a:buNone/>
            </a:pPr>
            <a:r>
              <a:rPr lang="en-ZA" dirty="0"/>
              <a:t>000	Generalities</a:t>
            </a:r>
          </a:p>
          <a:p>
            <a:pPr marL="0" indent="0">
              <a:buNone/>
            </a:pPr>
            <a:r>
              <a:rPr lang="en-ZA" dirty="0"/>
              <a:t>100	Philosophy and Psychology</a:t>
            </a:r>
          </a:p>
          <a:p>
            <a:pPr marL="0" indent="0">
              <a:buNone/>
            </a:pPr>
            <a:r>
              <a:rPr lang="en-ZA" dirty="0"/>
              <a:t>200	Religion</a:t>
            </a:r>
          </a:p>
          <a:p>
            <a:pPr marL="0" indent="0">
              <a:buNone/>
            </a:pPr>
            <a:r>
              <a:rPr lang="en-ZA" dirty="0"/>
              <a:t>300	Social Sciences</a:t>
            </a:r>
          </a:p>
          <a:p>
            <a:pPr marL="0" indent="0">
              <a:buNone/>
            </a:pPr>
            <a:r>
              <a:rPr lang="en-ZA" dirty="0"/>
              <a:t>400	Language</a:t>
            </a:r>
          </a:p>
          <a:p>
            <a:pPr marL="0" indent="0">
              <a:buNone/>
            </a:pPr>
            <a:r>
              <a:rPr lang="en-ZA" dirty="0"/>
              <a:t>500	Natural Sciences and Mathematics</a:t>
            </a:r>
          </a:p>
          <a:p>
            <a:pPr marL="0" indent="0">
              <a:buNone/>
            </a:pPr>
            <a:r>
              <a:rPr lang="en-ZA" dirty="0"/>
              <a:t>600	Technology (Applied Sciences)</a:t>
            </a:r>
          </a:p>
          <a:p>
            <a:pPr marL="0" indent="0">
              <a:buNone/>
            </a:pPr>
            <a:r>
              <a:rPr lang="en-ZA" dirty="0"/>
              <a:t>700	The Arts – Fine and Decorative Arts</a:t>
            </a:r>
          </a:p>
          <a:p>
            <a:pPr marL="0" indent="0">
              <a:buNone/>
            </a:pPr>
            <a:r>
              <a:rPr lang="en-ZA" dirty="0"/>
              <a:t>800	Literature and Rhetoric</a:t>
            </a:r>
          </a:p>
          <a:p>
            <a:pPr marL="0" indent="0">
              <a:buNone/>
            </a:pPr>
            <a:r>
              <a:rPr lang="en-ZA" dirty="0"/>
              <a:t>900	Geography and History</a:t>
            </a:r>
          </a:p>
          <a:p>
            <a:endParaRPr lang="en-ZA" dirty="0"/>
          </a:p>
        </p:txBody>
      </p:sp>
    </p:spTree>
    <p:extLst>
      <p:ext uri="{BB962C8B-B14F-4D97-AF65-F5344CB8AC3E}">
        <p14:creationId xmlns:p14="http://schemas.microsoft.com/office/powerpoint/2010/main" val="417904421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Dewey system</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5" name="Content Placeholder 4"/>
          <p:cNvSpPr>
            <a:spLocks noGrp="1"/>
          </p:cNvSpPr>
          <p:nvPr>
            <p:ph sz="quarter" idx="1"/>
          </p:nvPr>
        </p:nvSpPr>
        <p:spPr/>
        <p:txBody>
          <a:bodyPr/>
          <a:lstStyle/>
          <a:p>
            <a:pPr marL="0" indent="0">
              <a:buNone/>
            </a:pPr>
            <a:r>
              <a:rPr lang="en-ZA" dirty="0"/>
              <a:t>600	Technology</a:t>
            </a:r>
          </a:p>
          <a:p>
            <a:pPr marL="0" indent="0">
              <a:buNone/>
            </a:pPr>
            <a:r>
              <a:rPr lang="en-ZA" dirty="0"/>
              <a:t>610	Medical Sciences and Medicine</a:t>
            </a:r>
          </a:p>
          <a:p>
            <a:pPr marL="0" indent="0">
              <a:buNone/>
            </a:pPr>
            <a:r>
              <a:rPr lang="en-ZA" dirty="0"/>
              <a:t>620	Engineering and Allied Operations</a:t>
            </a:r>
          </a:p>
          <a:p>
            <a:pPr marL="0" indent="0">
              <a:buNone/>
            </a:pPr>
            <a:r>
              <a:rPr lang="en-ZA" dirty="0"/>
              <a:t>630	Agriculture and Related Technologies</a:t>
            </a:r>
          </a:p>
          <a:p>
            <a:pPr marL="0" indent="0">
              <a:buNone/>
            </a:pPr>
            <a:r>
              <a:rPr lang="en-ZA" dirty="0"/>
              <a:t>640	Home Economics and Family Living</a:t>
            </a:r>
          </a:p>
          <a:p>
            <a:pPr marL="0" indent="0">
              <a:buNone/>
            </a:pPr>
            <a:r>
              <a:rPr lang="en-ZA" dirty="0"/>
              <a:t>650	Management and Auxiliary Services</a:t>
            </a:r>
          </a:p>
          <a:p>
            <a:pPr marL="0" indent="0">
              <a:buNone/>
            </a:pPr>
            <a:r>
              <a:rPr lang="en-ZA" dirty="0"/>
              <a:t>660	Chemical Engineering</a:t>
            </a:r>
          </a:p>
          <a:p>
            <a:pPr marL="0" indent="0">
              <a:buNone/>
            </a:pPr>
            <a:r>
              <a:rPr lang="en-ZA" dirty="0"/>
              <a:t>670	Manufacturing</a:t>
            </a:r>
          </a:p>
          <a:p>
            <a:pPr marL="0" indent="0">
              <a:buNone/>
            </a:pPr>
            <a:r>
              <a:rPr lang="en-ZA" dirty="0"/>
              <a:t>680	Manufacture for Specific Uses</a:t>
            </a:r>
          </a:p>
          <a:p>
            <a:pPr marL="0" indent="0">
              <a:buNone/>
            </a:pPr>
            <a:r>
              <a:rPr lang="en-ZA" dirty="0"/>
              <a:t>690	Buildings</a:t>
            </a:r>
          </a:p>
          <a:p>
            <a:endParaRPr lang="en-ZA" dirty="0"/>
          </a:p>
        </p:txBody>
      </p:sp>
    </p:spTree>
    <p:extLst>
      <p:ext uri="{BB962C8B-B14F-4D97-AF65-F5344CB8AC3E}">
        <p14:creationId xmlns:p14="http://schemas.microsoft.com/office/powerpoint/2010/main" val="250488237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Finding Information in a Book</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Checking the contents page in the front of the book; and</a:t>
            </a:r>
          </a:p>
          <a:p>
            <a:pPr lvl="0" fontAlgn="base"/>
            <a:r>
              <a:rPr lang="en-ZA" dirty="0">
                <a:effectLst>
                  <a:outerShdw sx="0" sy="0">
                    <a:srgbClr val="000000"/>
                  </a:outerShdw>
                </a:effectLst>
              </a:rPr>
              <a:t>Checking the Index</a:t>
            </a:r>
            <a:r>
              <a:rPr lang="en-ZA" dirty="0" smtClean="0">
                <a:effectLst>
                  <a:outerShdw sx="0" sy="0">
                    <a:srgbClr val="000000"/>
                  </a:outerShdw>
                </a:effectLst>
              </a:rPr>
              <a:t>..</a:t>
            </a:r>
            <a:endParaRPr lang="en-ZA" dirty="0">
              <a:effectLst>
                <a:outerShdw sx="0" sy="0">
                  <a:srgbClr val="000000"/>
                </a:outerShdw>
              </a:effectLst>
            </a:endParaRPr>
          </a:p>
          <a:p>
            <a:endParaRPr lang="en-ZA"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914900" y="3400223"/>
            <a:ext cx="3494083" cy="2282120"/>
          </a:xfrm>
          <a:prstGeom prst="rect">
            <a:avLst/>
          </a:prstGeom>
          <a:noFill/>
          <a:ln>
            <a:noFill/>
          </a:ln>
        </p:spPr>
      </p:pic>
    </p:spTree>
    <p:extLst>
      <p:ext uri="{BB962C8B-B14F-4D97-AF65-F5344CB8AC3E}">
        <p14:creationId xmlns:p14="http://schemas.microsoft.com/office/powerpoint/2010/main" val="263315403"/>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Finding Information on the </a:t>
            </a:r>
            <a:r>
              <a:rPr lang="en-ZA" dirty="0" smtClean="0"/>
              <a:t>Internet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257</a:t>
            </a:fld>
            <a:endParaRPr lang="en-ZA"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03504" y="1159329"/>
            <a:ext cx="8219256" cy="5050971"/>
          </a:xfrm>
          <a:prstGeom prst="rect">
            <a:avLst/>
          </a:prstGeom>
          <a:noFill/>
        </p:spPr>
      </p:pic>
    </p:spTree>
    <p:extLst>
      <p:ext uri="{BB962C8B-B14F-4D97-AF65-F5344CB8AC3E}">
        <p14:creationId xmlns:p14="http://schemas.microsoft.com/office/powerpoint/2010/main" val="3692686218"/>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Tips when using the Google Search Engine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5" name="Content Placeholder 4"/>
          <p:cNvSpPr>
            <a:spLocks noGrp="1"/>
          </p:cNvSpPr>
          <p:nvPr>
            <p:ph sz="quarter" idx="1"/>
          </p:nvPr>
        </p:nvSpPr>
        <p:spPr/>
        <p:txBody>
          <a:bodyPr>
            <a:normAutofit/>
          </a:bodyPr>
          <a:lstStyle/>
          <a:p>
            <a:r>
              <a:rPr lang="en-ZA" dirty="0"/>
              <a:t>Definitions </a:t>
            </a:r>
            <a:endParaRPr lang="en-ZA" dirty="0" smtClean="0"/>
          </a:p>
          <a:p>
            <a:r>
              <a:rPr lang="en-ZA" dirty="0" smtClean="0"/>
              <a:t>Local </a:t>
            </a:r>
            <a:r>
              <a:rPr lang="en-ZA" dirty="0"/>
              <a:t>search </a:t>
            </a:r>
            <a:endParaRPr lang="en-ZA" dirty="0" smtClean="0"/>
          </a:p>
          <a:p>
            <a:r>
              <a:rPr lang="en-ZA" dirty="0" smtClean="0"/>
              <a:t>Phone </a:t>
            </a:r>
            <a:r>
              <a:rPr lang="en-ZA" dirty="0"/>
              <a:t>number lookup </a:t>
            </a:r>
          </a:p>
          <a:p>
            <a:r>
              <a:rPr lang="en-ZA" dirty="0"/>
              <a:t>Find weather </a:t>
            </a:r>
          </a:p>
          <a:p>
            <a:r>
              <a:rPr lang="en-ZA" dirty="0"/>
              <a:t>Track airline flight </a:t>
            </a:r>
          </a:p>
          <a:p>
            <a:r>
              <a:rPr lang="en-ZA" dirty="0"/>
              <a:t>Track packages </a:t>
            </a:r>
          </a:p>
          <a:p>
            <a:r>
              <a:rPr lang="en-ZA" dirty="0"/>
              <a:t>Pages linked to you </a:t>
            </a:r>
          </a:p>
          <a:p>
            <a:r>
              <a:rPr lang="en-ZA" dirty="0"/>
              <a:t>Find PDF results only </a:t>
            </a:r>
          </a:p>
          <a:p>
            <a:r>
              <a:rPr lang="en-ZA" dirty="0"/>
              <a:t>Calculator </a:t>
            </a:r>
          </a:p>
          <a:p>
            <a:r>
              <a:rPr lang="en-ZA" dirty="0"/>
              <a:t>Stocks </a:t>
            </a:r>
          </a:p>
          <a:p>
            <a:endParaRPr lang="en-ZA" dirty="0"/>
          </a:p>
        </p:txBody>
      </p:sp>
    </p:spTree>
    <p:extLst>
      <p:ext uri="{BB962C8B-B14F-4D97-AF65-F5344CB8AC3E}">
        <p14:creationId xmlns:p14="http://schemas.microsoft.com/office/powerpoint/2010/main" val="419824556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Evaluating Learning </a:t>
            </a:r>
            <a:r>
              <a:rPr lang="en-ZA" dirty="0" smtClean="0"/>
              <a:t>Resources - Book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5" name="Content Placeholder 4"/>
          <p:cNvSpPr>
            <a:spLocks noGrp="1"/>
          </p:cNvSpPr>
          <p:nvPr>
            <p:ph sz="quarter" idx="1"/>
          </p:nvPr>
        </p:nvSpPr>
        <p:spPr>
          <a:xfrm>
            <a:off x="467544" y="1413296"/>
            <a:ext cx="8219256" cy="4797004"/>
          </a:xfrm>
        </p:spPr>
        <p:txBody>
          <a:bodyPr>
            <a:normAutofit fontScale="92500" lnSpcReduction="10000"/>
          </a:bodyPr>
          <a:lstStyle/>
          <a:p>
            <a:r>
              <a:rPr lang="en-ZA" b="1" dirty="0" smtClean="0"/>
              <a:t>Purpose</a:t>
            </a:r>
            <a:r>
              <a:rPr lang="en-ZA" dirty="0"/>
              <a:t> </a:t>
            </a:r>
            <a:r>
              <a:rPr lang="en-ZA" dirty="0" smtClean="0"/>
              <a:t>- Why </a:t>
            </a:r>
            <a:r>
              <a:rPr lang="en-ZA" dirty="0"/>
              <a:t>was the book written</a:t>
            </a:r>
            <a:r>
              <a:rPr lang="en-ZA" dirty="0" smtClean="0"/>
              <a:t>?</a:t>
            </a:r>
          </a:p>
          <a:p>
            <a:r>
              <a:rPr lang="en-ZA" b="1" dirty="0"/>
              <a:t>The </a:t>
            </a:r>
            <a:r>
              <a:rPr lang="en-ZA" b="1" dirty="0" smtClean="0"/>
              <a:t>Publisher</a:t>
            </a:r>
            <a:r>
              <a:rPr lang="en-ZA" dirty="0"/>
              <a:t> </a:t>
            </a:r>
            <a:r>
              <a:rPr lang="en-ZA" dirty="0" smtClean="0"/>
              <a:t>- Who </a:t>
            </a:r>
            <a:r>
              <a:rPr lang="en-ZA" dirty="0"/>
              <a:t>published the book?</a:t>
            </a:r>
          </a:p>
          <a:p>
            <a:r>
              <a:rPr lang="en-ZA" dirty="0" smtClean="0"/>
              <a:t> </a:t>
            </a:r>
            <a:r>
              <a:rPr lang="en-ZA" b="1" dirty="0"/>
              <a:t>Organisation and </a:t>
            </a:r>
            <a:r>
              <a:rPr lang="en-ZA" b="1" dirty="0" smtClean="0"/>
              <a:t>Content</a:t>
            </a:r>
            <a:r>
              <a:rPr lang="en-ZA" dirty="0"/>
              <a:t> </a:t>
            </a:r>
            <a:r>
              <a:rPr lang="en-ZA" dirty="0" smtClean="0"/>
              <a:t>- Examine </a:t>
            </a:r>
            <a:r>
              <a:rPr lang="en-ZA" dirty="0"/>
              <a:t>the table of contents and/or headings </a:t>
            </a:r>
            <a:endParaRPr lang="en-ZA" dirty="0" smtClean="0"/>
          </a:p>
          <a:p>
            <a:r>
              <a:rPr lang="en-ZA" b="1" dirty="0"/>
              <a:t>Date of Publication</a:t>
            </a:r>
            <a:endParaRPr lang="en-ZA" dirty="0"/>
          </a:p>
          <a:p>
            <a:r>
              <a:rPr lang="en-ZA" b="1" dirty="0"/>
              <a:t>The </a:t>
            </a:r>
            <a:r>
              <a:rPr lang="en-ZA" b="1" dirty="0" smtClean="0"/>
              <a:t>Author</a:t>
            </a:r>
            <a:r>
              <a:rPr lang="en-ZA" dirty="0"/>
              <a:t> </a:t>
            </a:r>
            <a:r>
              <a:rPr lang="en-ZA" dirty="0" smtClean="0"/>
              <a:t>- Is </a:t>
            </a:r>
            <a:r>
              <a:rPr lang="en-ZA" dirty="0"/>
              <a:t>the author an expert in this field? </a:t>
            </a:r>
            <a:endParaRPr lang="en-ZA" dirty="0" smtClean="0"/>
          </a:p>
          <a:p>
            <a:r>
              <a:rPr lang="en-ZA" b="1" dirty="0" smtClean="0"/>
              <a:t>Bibliography</a:t>
            </a:r>
            <a:r>
              <a:rPr lang="en-ZA" dirty="0"/>
              <a:t> </a:t>
            </a:r>
            <a:r>
              <a:rPr lang="en-ZA" dirty="0" smtClean="0"/>
              <a:t>- The </a:t>
            </a:r>
            <a:r>
              <a:rPr lang="en-ZA" dirty="0"/>
              <a:t>references </a:t>
            </a:r>
            <a:r>
              <a:rPr lang="en-ZA" dirty="0" smtClean="0"/>
              <a:t>should </a:t>
            </a:r>
            <a:r>
              <a:rPr lang="en-ZA" dirty="0"/>
              <a:t>be in sufficient quantity and </a:t>
            </a:r>
            <a:r>
              <a:rPr lang="en-ZA" dirty="0" smtClean="0"/>
              <a:t>appropriate </a:t>
            </a:r>
            <a:r>
              <a:rPr lang="en-ZA" dirty="0"/>
              <a:t>for the content. </a:t>
            </a:r>
            <a:endParaRPr lang="en-ZA" dirty="0" smtClean="0"/>
          </a:p>
          <a:p>
            <a:r>
              <a:rPr lang="en-ZA" b="1" dirty="0" smtClean="0"/>
              <a:t>Usefulness</a:t>
            </a:r>
            <a:r>
              <a:rPr lang="en-ZA" dirty="0"/>
              <a:t> </a:t>
            </a:r>
            <a:r>
              <a:rPr lang="en-ZA" dirty="0" smtClean="0"/>
              <a:t>- Is </a:t>
            </a:r>
            <a:r>
              <a:rPr lang="en-ZA" dirty="0"/>
              <a:t>the book relevant to the current research project? </a:t>
            </a:r>
            <a:endParaRPr lang="en-ZA" dirty="0" smtClean="0"/>
          </a:p>
          <a:p>
            <a:r>
              <a:rPr lang="en-ZA" b="1" dirty="0" smtClean="0"/>
              <a:t>Coverage</a:t>
            </a:r>
            <a:r>
              <a:rPr lang="en-ZA" dirty="0"/>
              <a:t> </a:t>
            </a:r>
            <a:r>
              <a:rPr lang="en-ZA" dirty="0" smtClean="0"/>
              <a:t>- Does </a:t>
            </a:r>
            <a:r>
              <a:rPr lang="en-ZA" dirty="0"/>
              <a:t>the book cover the topic </a:t>
            </a:r>
            <a:r>
              <a:rPr lang="en-ZA" dirty="0" smtClean="0"/>
              <a:t>comprehensively</a:t>
            </a:r>
          </a:p>
          <a:p>
            <a:r>
              <a:rPr lang="en-ZA" b="1" dirty="0" smtClean="0"/>
              <a:t>The audience </a:t>
            </a:r>
            <a:r>
              <a:rPr lang="en-ZA" dirty="0" smtClean="0"/>
              <a:t>- For </a:t>
            </a:r>
            <a:r>
              <a:rPr lang="en-ZA" dirty="0"/>
              <a:t>what type of reader is the author </a:t>
            </a:r>
            <a:r>
              <a:rPr lang="en-ZA" dirty="0" smtClean="0"/>
              <a:t>writing</a:t>
            </a:r>
          </a:p>
          <a:p>
            <a:r>
              <a:rPr lang="en-ZA" b="1" dirty="0" smtClean="0"/>
              <a:t>Illustrations</a:t>
            </a:r>
            <a:r>
              <a:rPr lang="en-ZA" dirty="0"/>
              <a:t> </a:t>
            </a:r>
            <a:r>
              <a:rPr lang="en-ZA" dirty="0" smtClean="0"/>
              <a:t>- Are </a:t>
            </a:r>
            <a:r>
              <a:rPr lang="en-ZA" dirty="0"/>
              <a:t>charts, graphs, maps, photographs, etc. used to illustrate concepts</a:t>
            </a:r>
            <a:r>
              <a:rPr lang="en-ZA" dirty="0" smtClean="0"/>
              <a:t>?</a:t>
            </a:r>
            <a:endParaRPr lang="en-ZA" dirty="0"/>
          </a:p>
          <a:p>
            <a:endParaRPr lang="en-ZA" dirty="0"/>
          </a:p>
        </p:txBody>
      </p:sp>
    </p:spTree>
    <p:extLst>
      <p:ext uri="{BB962C8B-B14F-4D97-AF65-F5344CB8AC3E}">
        <p14:creationId xmlns:p14="http://schemas.microsoft.com/office/powerpoint/2010/main" val="347755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
        <p:nvSpPr>
          <p:cNvPr id="6" name="TextBox 5"/>
          <p:cNvSpPr txBox="1"/>
          <p:nvPr/>
        </p:nvSpPr>
        <p:spPr>
          <a:xfrm>
            <a:off x="374904" y="4640010"/>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smtClean="0">
                <a:solidFill>
                  <a:schemeClr val="bg2"/>
                </a:solidFill>
                <a:latin typeface="Calibri" panose="020F0502020204030204" pitchFamily="34" charset="0"/>
              </a:rPr>
              <a:t>Refer to Learner Guide</a:t>
            </a:r>
            <a:r>
              <a:rPr lang="en-ZA" sz="2800" b="1" dirty="0">
                <a:solidFill>
                  <a:schemeClr val="bg2"/>
                </a:solidFill>
                <a:latin typeface="Calibri" panose="020F0502020204030204" pitchFamily="34" charset="0"/>
              </a:rPr>
              <a:t> </a:t>
            </a:r>
          </a:p>
        </p:txBody>
      </p:sp>
    </p:spTree>
    <p:extLst>
      <p:ext uri="{BB962C8B-B14F-4D97-AF65-F5344CB8AC3E}">
        <p14:creationId xmlns:p14="http://schemas.microsoft.com/office/powerpoint/2010/main" val="261088467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Evaluating Learning Resources </a:t>
            </a:r>
            <a:r>
              <a:rPr lang="en-ZA" dirty="0" smtClean="0"/>
              <a:t>- Website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5" name="Content Placeholder 4"/>
          <p:cNvSpPr>
            <a:spLocks noGrp="1"/>
          </p:cNvSpPr>
          <p:nvPr>
            <p:ph sz="quarter" idx="1"/>
          </p:nvPr>
        </p:nvSpPr>
        <p:spPr/>
        <p:txBody>
          <a:bodyPr>
            <a:normAutofit fontScale="77500" lnSpcReduction="20000"/>
          </a:bodyPr>
          <a:lstStyle/>
          <a:p>
            <a:r>
              <a:rPr lang="en-ZA" b="1" dirty="0" smtClean="0"/>
              <a:t>Purpose</a:t>
            </a:r>
            <a:r>
              <a:rPr lang="en-ZA" dirty="0"/>
              <a:t> </a:t>
            </a:r>
            <a:r>
              <a:rPr lang="en-ZA" dirty="0" smtClean="0"/>
              <a:t>- Why </a:t>
            </a:r>
            <a:r>
              <a:rPr lang="en-ZA" dirty="0"/>
              <a:t>was the page created</a:t>
            </a:r>
            <a:r>
              <a:rPr lang="en-ZA" dirty="0" smtClean="0"/>
              <a:t>?</a:t>
            </a:r>
          </a:p>
          <a:p>
            <a:r>
              <a:rPr lang="en-ZA" b="1" dirty="0"/>
              <a:t>Sponsor / </a:t>
            </a:r>
            <a:r>
              <a:rPr lang="en-ZA" b="1" dirty="0" smtClean="0"/>
              <a:t>Owner</a:t>
            </a:r>
            <a:r>
              <a:rPr lang="en-ZA" dirty="0"/>
              <a:t> </a:t>
            </a:r>
            <a:r>
              <a:rPr lang="en-ZA" dirty="0" smtClean="0"/>
              <a:t>- On </a:t>
            </a:r>
            <a:r>
              <a:rPr lang="en-ZA" dirty="0"/>
              <a:t>what type of Internet provider or organization does the page reside</a:t>
            </a:r>
            <a:r>
              <a:rPr lang="en-ZA" dirty="0" smtClean="0"/>
              <a:t>?</a:t>
            </a:r>
          </a:p>
          <a:p>
            <a:r>
              <a:rPr lang="en-ZA" b="1" dirty="0"/>
              <a:t>Organisation and </a:t>
            </a:r>
            <a:r>
              <a:rPr lang="en-ZA" b="1" dirty="0" smtClean="0"/>
              <a:t>Content</a:t>
            </a:r>
            <a:r>
              <a:rPr lang="en-ZA" dirty="0"/>
              <a:t> </a:t>
            </a:r>
            <a:r>
              <a:rPr lang="en-ZA" dirty="0" smtClean="0"/>
              <a:t>- Is </a:t>
            </a:r>
            <a:r>
              <a:rPr lang="en-ZA" dirty="0"/>
              <a:t>the page organised and focused?  Is it well designed?  Is the text well written? Are the links relevant and appropriate?  Are the links evaluated? </a:t>
            </a:r>
            <a:endParaRPr lang="en-ZA" dirty="0" smtClean="0"/>
          </a:p>
          <a:p>
            <a:r>
              <a:rPr lang="en-ZA" b="1" dirty="0"/>
              <a:t>Bias – Political or Issue Stance</a:t>
            </a:r>
            <a:endParaRPr lang="en-ZA" dirty="0"/>
          </a:p>
          <a:p>
            <a:r>
              <a:rPr lang="en-ZA" b="1" dirty="0"/>
              <a:t>Date of Production/Revision</a:t>
            </a:r>
            <a:endParaRPr lang="en-ZA" dirty="0"/>
          </a:p>
          <a:p>
            <a:r>
              <a:rPr lang="en-ZA" b="1" dirty="0"/>
              <a:t>Usefulness</a:t>
            </a:r>
            <a:endParaRPr lang="en-ZA" dirty="0"/>
          </a:p>
          <a:p>
            <a:r>
              <a:rPr lang="en-ZA" b="1" dirty="0"/>
              <a:t>Authority / Author</a:t>
            </a:r>
            <a:endParaRPr lang="en-ZA" dirty="0"/>
          </a:p>
          <a:p>
            <a:r>
              <a:rPr lang="en-ZA" b="1" dirty="0"/>
              <a:t>What is It</a:t>
            </a:r>
            <a:r>
              <a:rPr lang="en-ZA" b="1" dirty="0" smtClean="0"/>
              <a:t>? - </a:t>
            </a:r>
            <a:r>
              <a:rPr lang="en-ZA" dirty="0"/>
              <a:t>Web-only page, journal article, </a:t>
            </a:r>
            <a:r>
              <a:rPr lang="en-ZA" dirty="0" smtClean="0"/>
              <a:t>blog</a:t>
            </a:r>
            <a:endParaRPr lang="en-ZA" dirty="0"/>
          </a:p>
          <a:p>
            <a:r>
              <a:rPr lang="en-ZA" b="1" dirty="0" smtClean="0"/>
              <a:t>Audience</a:t>
            </a:r>
            <a:r>
              <a:rPr lang="en-ZA" dirty="0"/>
              <a:t> </a:t>
            </a:r>
            <a:r>
              <a:rPr lang="en-ZA" dirty="0" smtClean="0"/>
              <a:t>- To </a:t>
            </a:r>
            <a:r>
              <a:rPr lang="en-ZA" dirty="0"/>
              <a:t>what type of reader is the Web page directed?</a:t>
            </a:r>
          </a:p>
          <a:p>
            <a:r>
              <a:rPr lang="en-ZA" b="1" dirty="0" smtClean="0"/>
              <a:t>Coverage</a:t>
            </a:r>
            <a:r>
              <a:rPr lang="en-ZA" dirty="0"/>
              <a:t> </a:t>
            </a:r>
            <a:r>
              <a:rPr lang="en-ZA" dirty="0" smtClean="0"/>
              <a:t>- Does </a:t>
            </a:r>
            <a:r>
              <a:rPr lang="en-ZA" dirty="0"/>
              <a:t>the page cover the topic comprehensively</a:t>
            </a:r>
          </a:p>
          <a:p>
            <a:r>
              <a:rPr lang="en-ZA" b="1" dirty="0"/>
              <a:t>Illustrations</a:t>
            </a:r>
            <a:endParaRPr lang="en-ZA" dirty="0"/>
          </a:p>
          <a:p>
            <a:r>
              <a:rPr lang="en-ZA" b="1" dirty="0" smtClean="0"/>
              <a:t>Security</a:t>
            </a:r>
            <a:r>
              <a:rPr lang="en-ZA" dirty="0"/>
              <a:t> </a:t>
            </a:r>
            <a:r>
              <a:rPr lang="en-ZA" dirty="0" smtClean="0"/>
              <a:t>- Are </a:t>
            </a:r>
            <a:r>
              <a:rPr lang="en-ZA" dirty="0"/>
              <a:t>security and/or encryption systems employed when necessary?</a:t>
            </a:r>
          </a:p>
          <a:p>
            <a:endParaRPr lang="en-ZA" dirty="0"/>
          </a:p>
          <a:p>
            <a:endParaRPr lang="en-ZA" dirty="0"/>
          </a:p>
        </p:txBody>
      </p:sp>
    </p:spTree>
    <p:extLst>
      <p:ext uri="{BB962C8B-B14F-4D97-AF65-F5344CB8AC3E}">
        <p14:creationId xmlns:p14="http://schemas.microsoft.com/office/powerpoint/2010/main" val="14525997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Using Learning </a:t>
            </a:r>
            <a:r>
              <a:rPr lang="en-ZA" dirty="0" smtClean="0"/>
              <a:t>Resources - </a:t>
            </a:r>
            <a:r>
              <a:rPr lang="en-ZA" dirty="0"/>
              <a:t>Referencing a </a:t>
            </a:r>
            <a:r>
              <a:rPr lang="en-ZA" dirty="0" smtClean="0"/>
              <a:t>Book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Give the author’s </a:t>
            </a:r>
            <a:r>
              <a:rPr lang="en-ZA" b="1" dirty="0">
                <a:effectLst>
                  <a:outerShdw sx="0" sy="0">
                    <a:srgbClr val="000000"/>
                  </a:outerShdw>
                </a:effectLst>
              </a:rPr>
              <a:t>surname</a:t>
            </a:r>
            <a:r>
              <a:rPr lang="en-ZA" dirty="0">
                <a:effectLst>
                  <a:outerShdw sx="0" sy="0">
                    <a:srgbClr val="000000"/>
                  </a:outerShdw>
                </a:effectLst>
              </a:rPr>
              <a:t> first and then the </a:t>
            </a:r>
            <a:r>
              <a:rPr lang="en-ZA" b="1" dirty="0">
                <a:effectLst>
                  <a:outerShdw sx="0" sy="0">
                    <a:srgbClr val="000000"/>
                  </a:outerShdw>
                </a:effectLst>
              </a:rPr>
              <a:t>name or initials</a:t>
            </a:r>
            <a:r>
              <a:rPr lang="en-ZA" dirty="0">
                <a:effectLst>
                  <a:outerShdw sx="0" sy="0">
                    <a:srgbClr val="000000"/>
                  </a:outerShdw>
                </a:effectLst>
              </a:rPr>
              <a:t>.</a:t>
            </a:r>
          </a:p>
          <a:p>
            <a:pPr lvl="0" fontAlgn="base"/>
            <a:r>
              <a:rPr lang="en-ZA" dirty="0">
                <a:effectLst>
                  <a:outerShdw sx="0" sy="0">
                    <a:srgbClr val="000000"/>
                  </a:outerShdw>
                </a:effectLst>
              </a:rPr>
              <a:t>Give the </a:t>
            </a:r>
            <a:r>
              <a:rPr lang="en-ZA" u="sng" dirty="0">
                <a:effectLst>
                  <a:outerShdw sx="0" sy="0">
                    <a:srgbClr val="000000"/>
                  </a:outerShdw>
                </a:effectLst>
              </a:rPr>
              <a:t>title underlined </a:t>
            </a:r>
            <a:r>
              <a:rPr lang="en-ZA" dirty="0">
                <a:effectLst>
                  <a:outerShdw sx="0" sy="0">
                    <a:srgbClr val="000000"/>
                  </a:outerShdw>
                </a:effectLst>
              </a:rPr>
              <a:t>or in italics.</a:t>
            </a:r>
          </a:p>
          <a:p>
            <a:pPr lvl="0" fontAlgn="base"/>
            <a:r>
              <a:rPr lang="en-ZA" dirty="0">
                <a:effectLst>
                  <a:outerShdw sx="0" sy="0">
                    <a:srgbClr val="000000"/>
                  </a:outerShdw>
                </a:effectLst>
              </a:rPr>
              <a:t>Give the name of the publishers and where it was published.</a:t>
            </a:r>
          </a:p>
          <a:p>
            <a:pPr lvl="0" fontAlgn="base"/>
            <a:r>
              <a:rPr lang="en-ZA" dirty="0">
                <a:effectLst>
                  <a:outerShdw sx="0" sy="0">
                    <a:srgbClr val="000000"/>
                  </a:outerShdw>
                </a:effectLst>
              </a:rPr>
              <a:t>Give the date it was published.</a:t>
            </a:r>
          </a:p>
          <a:p>
            <a:endParaRPr lang="en-GB" dirty="0" smtClean="0"/>
          </a:p>
          <a:p>
            <a:endParaRPr lang="en-GB" dirty="0"/>
          </a:p>
          <a:p>
            <a:pPr marL="0" indent="0">
              <a:buNone/>
            </a:pPr>
            <a:r>
              <a:rPr lang="en-ZA" b="1" dirty="0" err="1"/>
              <a:t>Bredenberg</a:t>
            </a:r>
            <a:r>
              <a:rPr lang="en-ZA" b="1" dirty="0"/>
              <a:t>, J</a:t>
            </a:r>
            <a:r>
              <a:rPr lang="en-ZA" dirty="0"/>
              <a:t>. </a:t>
            </a:r>
            <a:r>
              <a:rPr lang="en-ZA" u="sng" dirty="0"/>
              <a:t>How to Cheat at Cleaning, </a:t>
            </a:r>
            <a:r>
              <a:rPr lang="en-ZA" dirty="0"/>
              <a:t>The Taunton Press, Newton, 2007.</a:t>
            </a:r>
          </a:p>
          <a:p>
            <a:endParaRPr lang="en-ZA" dirty="0"/>
          </a:p>
        </p:txBody>
      </p:sp>
    </p:spTree>
    <p:extLst>
      <p:ext uri="{BB962C8B-B14F-4D97-AF65-F5344CB8AC3E}">
        <p14:creationId xmlns:p14="http://schemas.microsoft.com/office/powerpoint/2010/main" val="414087470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Using Learning </a:t>
            </a:r>
            <a:r>
              <a:rPr lang="en-ZA" dirty="0" smtClean="0"/>
              <a:t>Resources – Internet Referencing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Give the name of the site or the author.</a:t>
            </a:r>
          </a:p>
          <a:p>
            <a:pPr lvl="0" fontAlgn="base"/>
            <a:r>
              <a:rPr lang="en-ZA" dirty="0">
                <a:effectLst>
                  <a:outerShdw sx="0" sy="0">
                    <a:srgbClr val="000000"/>
                  </a:outerShdw>
                </a:effectLst>
              </a:rPr>
              <a:t>Give the date on which you retrieved the information.</a:t>
            </a:r>
          </a:p>
          <a:p>
            <a:pPr lvl="0" fontAlgn="base"/>
            <a:r>
              <a:rPr lang="en-ZA" dirty="0">
                <a:effectLst>
                  <a:outerShdw sx="0" sy="0">
                    <a:srgbClr val="000000"/>
                  </a:outerShdw>
                </a:effectLst>
              </a:rPr>
              <a:t>Give the site address.  This is also called the URL and always begins with www.</a:t>
            </a:r>
          </a:p>
          <a:p>
            <a:endParaRPr lang="en-GB" dirty="0" smtClean="0"/>
          </a:p>
          <a:p>
            <a:endParaRPr lang="en-GB" dirty="0"/>
          </a:p>
          <a:p>
            <a:pPr marL="0" indent="0">
              <a:buNone/>
            </a:pPr>
            <a:r>
              <a:rPr lang="en-ZA" dirty="0"/>
              <a:t>http://en.wikipedia.org/wiki/Non-verbal_communication (Date retrieved: 26 October </a:t>
            </a:r>
            <a:r>
              <a:rPr lang="en-ZA" dirty="0" smtClean="0"/>
              <a:t>2008) </a:t>
            </a:r>
            <a:endParaRPr lang="en-ZA" dirty="0"/>
          </a:p>
          <a:p>
            <a:endParaRPr lang="en-ZA" dirty="0"/>
          </a:p>
        </p:txBody>
      </p:sp>
    </p:spTree>
    <p:extLst>
      <p:ext uri="{BB962C8B-B14F-4D97-AF65-F5344CB8AC3E}">
        <p14:creationId xmlns:p14="http://schemas.microsoft.com/office/powerpoint/2010/main" val="178735648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Selecting the Necessary Information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Have a very clear outline of the topic in your mind.</a:t>
            </a:r>
          </a:p>
          <a:p>
            <a:pPr lvl="0" fontAlgn="base"/>
            <a:r>
              <a:rPr lang="en-ZA" dirty="0">
                <a:effectLst>
                  <a:outerShdw sx="0" sy="0">
                    <a:srgbClr val="000000"/>
                  </a:outerShdw>
                </a:effectLst>
              </a:rPr>
              <a:t>Once you have accessed the section of the book or Internet site which seems to contain the information you need, you need to apply skimming and scanning reading techniques.</a:t>
            </a:r>
          </a:p>
          <a:p>
            <a:pPr lvl="0" fontAlgn="base"/>
            <a:r>
              <a:rPr lang="en-ZA" dirty="0">
                <a:effectLst>
                  <a:outerShdw sx="0" sy="0">
                    <a:srgbClr val="000000"/>
                  </a:outerShdw>
                </a:effectLst>
              </a:rPr>
              <a:t>After having done this, you will know whether or not the text really contains the needed information.  Now read it intensively and summarise the relevant sections.</a:t>
            </a:r>
          </a:p>
          <a:p>
            <a:endParaRPr lang="en-ZA" dirty="0"/>
          </a:p>
        </p:txBody>
      </p:sp>
    </p:spTree>
    <p:extLst>
      <p:ext uri="{BB962C8B-B14F-4D97-AF65-F5344CB8AC3E}">
        <p14:creationId xmlns:p14="http://schemas.microsoft.com/office/powerpoint/2010/main" val="1605065157"/>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7" name="Content Placeholder 6"/>
          <p:cNvSpPr>
            <a:spLocks noGrp="1"/>
          </p:cNvSpPr>
          <p:nvPr>
            <p:ph sz="quarter" idx="1"/>
          </p:nvPr>
        </p:nvSpPr>
        <p:spPr/>
        <p:txBody>
          <a:bodyPr/>
          <a:lstStyle/>
          <a:p>
            <a:r>
              <a:rPr lang="en-GB" dirty="0" smtClean="0"/>
              <a:t>Complete Formative Activity 4.1</a:t>
            </a:r>
          </a:p>
          <a:p>
            <a:r>
              <a:rPr lang="en-GB" dirty="0" smtClean="0"/>
              <a:t>Homework – Knowledge Questions </a:t>
            </a:r>
            <a:endParaRPr lang="en-ZA" dirty="0"/>
          </a:p>
        </p:txBody>
      </p:sp>
    </p:spTree>
    <p:extLst>
      <p:ext uri="{BB962C8B-B14F-4D97-AF65-F5344CB8AC3E}">
        <p14:creationId xmlns:p14="http://schemas.microsoft.com/office/powerpoint/2010/main" val="101333880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4.2:</a:t>
            </a:r>
            <a:r>
              <a:rPr lang="en-US" sz="4400" dirty="0"/>
              <a:t/>
            </a:r>
            <a:br>
              <a:rPr lang="en-US" sz="4400" dirty="0"/>
            </a:br>
            <a:r>
              <a:rPr lang="en-ZA" dirty="0"/>
              <a:t>Using Learning Strategies</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265</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3859609"/>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Summarising Information </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266</a:t>
            </a:fld>
            <a:endParaRPr lang="en-ZA"/>
          </a:p>
        </p:txBody>
      </p:sp>
      <p:sp>
        <p:nvSpPr>
          <p:cNvPr id="7" name="Content Placeholder 6"/>
          <p:cNvSpPr>
            <a:spLocks noGrp="1"/>
          </p:cNvSpPr>
          <p:nvPr>
            <p:ph sz="quarter" idx="1"/>
          </p:nvPr>
        </p:nvSpPr>
        <p:spPr/>
        <p:txBody>
          <a:bodyPr/>
          <a:lstStyle/>
          <a:p>
            <a:r>
              <a:rPr lang="en-ZA" dirty="0"/>
              <a:t>Skimming and Scanning</a:t>
            </a:r>
          </a:p>
          <a:p>
            <a:r>
              <a:rPr lang="en-ZA" dirty="0"/>
              <a:t>Questioning Text</a:t>
            </a:r>
          </a:p>
          <a:p>
            <a:r>
              <a:rPr lang="en-ZA" dirty="0"/>
              <a:t>Finding the Main Idea</a:t>
            </a:r>
          </a:p>
          <a:p>
            <a:r>
              <a:rPr lang="en-ZA" dirty="0"/>
              <a:t>Arrange Key Ideas </a:t>
            </a:r>
          </a:p>
          <a:p>
            <a:r>
              <a:rPr lang="en-GB" dirty="0"/>
              <a:t>Finding and Underlining of Key Words</a:t>
            </a:r>
            <a:endParaRPr lang="en-ZA" dirty="0"/>
          </a:p>
          <a:p>
            <a:r>
              <a:rPr lang="en-GB" dirty="0"/>
              <a:t>Making Notes</a:t>
            </a:r>
            <a:endParaRPr lang="en-ZA" dirty="0"/>
          </a:p>
          <a:p>
            <a:r>
              <a:rPr lang="en-GB" dirty="0"/>
              <a:t>Mind Maps</a:t>
            </a:r>
            <a:endParaRPr lang="en-ZA" dirty="0"/>
          </a:p>
          <a:p>
            <a:endParaRPr lang="en-ZA" dirty="0"/>
          </a:p>
        </p:txBody>
      </p:sp>
    </p:spTree>
    <p:extLst>
      <p:ext uri="{BB962C8B-B14F-4D97-AF65-F5344CB8AC3E}">
        <p14:creationId xmlns:p14="http://schemas.microsoft.com/office/powerpoint/2010/main" val="252540635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Summarising Information </a:t>
            </a:r>
            <a:r>
              <a:rPr lang="en-ZA" dirty="0" smtClean="0"/>
              <a:t>- </a:t>
            </a:r>
            <a:r>
              <a:rPr lang="en-GB" dirty="0" smtClean="0"/>
              <a:t>Mind Map</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5" name="Content Placeholder 4"/>
          <p:cNvSpPr>
            <a:spLocks noGrp="1"/>
          </p:cNvSpPr>
          <p:nvPr>
            <p:ph sz="quarter" idx="1"/>
          </p:nvPr>
        </p:nvSpPr>
        <p:spPr/>
        <p:txBody>
          <a:bodyPr/>
          <a:lstStyle/>
          <a:p>
            <a:r>
              <a:rPr lang="en-GB" dirty="0"/>
              <a:t>Write the title of the subject in the </a:t>
            </a:r>
            <a:r>
              <a:rPr lang="en-GB" dirty="0" err="1"/>
              <a:t>center</a:t>
            </a:r>
            <a:r>
              <a:rPr lang="en-GB" dirty="0"/>
              <a:t> of the page and draw a circle around it.</a:t>
            </a:r>
            <a:endParaRPr lang="en-ZA" dirty="0"/>
          </a:p>
          <a:p>
            <a:r>
              <a:rPr lang="en-GB" dirty="0" smtClean="0"/>
              <a:t>As </a:t>
            </a:r>
            <a:r>
              <a:rPr lang="en-GB" dirty="0"/>
              <a:t>your find important facts that relate to the topic, draw lines out from this circle. Name these lines.</a:t>
            </a:r>
            <a:endParaRPr lang="en-ZA" dirty="0"/>
          </a:p>
          <a:p>
            <a:r>
              <a:rPr lang="en-GB" dirty="0" smtClean="0"/>
              <a:t>You </a:t>
            </a:r>
            <a:r>
              <a:rPr lang="en-GB" dirty="0"/>
              <a:t>may then find more information belonging to the subsection above, draw these as lines linked to the subsection lines.</a:t>
            </a:r>
            <a:endParaRPr lang="en-ZA" dirty="0"/>
          </a:p>
          <a:p>
            <a:r>
              <a:rPr lang="en-GB" dirty="0" smtClean="0"/>
              <a:t>For </a:t>
            </a:r>
            <a:r>
              <a:rPr lang="en-GB" dirty="0"/>
              <a:t>individual facts or ideas, draw lines out from the appropriate heading line and name them.</a:t>
            </a:r>
            <a:endParaRPr lang="en-ZA" dirty="0"/>
          </a:p>
          <a:p>
            <a:r>
              <a:rPr lang="en-GB" dirty="0" smtClean="0"/>
              <a:t>If </a:t>
            </a:r>
            <a:r>
              <a:rPr lang="en-GB" dirty="0"/>
              <a:t>you find new information, link it to your Mind Map in the right place.</a:t>
            </a:r>
            <a:endParaRPr lang="en-ZA" dirty="0"/>
          </a:p>
          <a:p>
            <a:endParaRPr lang="en-ZA" dirty="0"/>
          </a:p>
        </p:txBody>
      </p:sp>
    </p:spTree>
    <p:extLst>
      <p:ext uri="{BB962C8B-B14F-4D97-AF65-F5344CB8AC3E}">
        <p14:creationId xmlns:p14="http://schemas.microsoft.com/office/powerpoint/2010/main" val="3497453027"/>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268</a:t>
            </a:fld>
            <a:endParaRPr lang="en-ZA" dirty="0"/>
          </a:p>
        </p:txBody>
      </p:sp>
      <p:pic>
        <p:nvPicPr>
          <p:cNvPr id="10" name="Picture 9"/>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36463742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Summarising Information </a:t>
            </a:r>
            <a:r>
              <a:rPr lang="en-ZA" dirty="0" smtClean="0"/>
              <a:t>- </a:t>
            </a:r>
            <a:r>
              <a:rPr lang="en-US" dirty="0" err="1" smtClean="0"/>
              <a:t>Memorising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5" name="Content Placeholder 4"/>
          <p:cNvSpPr>
            <a:spLocks noGrp="1"/>
          </p:cNvSpPr>
          <p:nvPr>
            <p:ph sz="quarter" idx="1"/>
          </p:nvPr>
        </p:nvSpPr>
        <p:spPr/>
        <p:txBody>
          <a:bodyPr/>
          <a:lstStyle/>
          <a:p>
            <a:r>
              <a:rPr lang="en-ZA" dirty="0"/>
              <a:t>Memorising through association</a:t>
            </a:r>
          </a:p>
          <a:p>
            <a:r>
              <a:rPr lang="en-ZA" dirty="0"/>
              <a:t>Memorising through visual, auditory, and kinaesthetic systems</a:t>
            </a:r>
          </a:p>
          <a:p>
            <a:r>
              <a:rPr lang="en-ZA" dirty="0"/>
              <a:t>Memorising through grouping</a:t>
            </a:r>
          </a:p>
          <a:p>
            <a:r>
              <a:rPr lang="en-ZA" dirty="0"/>
              <a:t>Memorising through repetition</a:t>
            </a:r>
          </a:p>
          <a:p>
            <a:r>
              <a:rPr lang="en-ZA" dirty="0"/>
              <a:t>Memorising through mnemonic techniques</a:t>
            </a:r>
          </a:p>
          <a:p>
            <a:endParaRPr lang="en-ZA" dirty="0"/>
          </a:p>
        </p:txBody>
      </p:sp>
    </p:spTree>
    <p:extLst>
      <p:ext uri="{BB962C8B-B14F-4D97-AF65-F5344CB8AC3E}">
        <p14:creationId xmlns:p14="http://schemas.microsoft.com/office/powerpoint/2010/main" val="4145377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
        <p:nvSpPr>
          <p:cNvPr id="6" name="TextBox 5"/>
          <p:cNvSpPr txBox="1"/>
          <p:nvPr/>
        </p:nvSpPr>
        <p:spPr>
          <a:xfrm>
            <a:off x="427760" y="4626362"/>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smtClean="0">
                <a:solidFill>
                  <a:schemeClr val="bg2"/>
                </a:solidFill>
                <a:latin typeface="Calibri" panose="020F0502020204030204" pitchFamily="34" charset="0"/>
              </a:rPr>
              <a:t>Refer to Learner Guide</a:t>
            </a:r>
            <a:r>
              <a:rPr lang="en-ZA" sz="2800" b="1" dirty="0">
                <a:solidFill>
                  <a:schemeClr val="bg2"/>
                </a:solidFill>
                <a:latin typeface="Calibri" panose="020F0502020204030204" pitchFamily="34" charset="0"/>
              </a:rPr>
              <a:t> </a:t>
            </a:r>
          </a:p>
        </p:txBody>
      </p:sp>
    </p:spTree>
    <p:extLst>
      <p:ext uri="{BB962C8B-B14F-4D97-AF65-F5344CB8AC3E}">
        <p14:creationId xmlns:p14="http://schemas.microsoft.com/office/powerpoint/2010/main" val="52645117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Summarising Information </a:t>
            </a:r>
            <a:r>
              <a:rPr lang="en-ZA" dirty="0" smtClean="0"/>
              <a:t>- Brainstorming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5" name="Content Placeholder 4"/>
          <p:cNvSpPr>
            <a:spLocks noGrp="1"/>
          </p:cNvSpPr>
          <p:nvPr>
            <p:ph sz="quarter" idx="1"/>
          </p:nvPr>
        </p:nvSpPr>
        <p:spPr/>
        <p:txBody>
          <a:bodyPr/>
          <a:lstStyle/>
          <a:p>
            <a:r>
              <a:rPr lang="en-ZA" dirty="0"/>
              <a:t>State the problem or issues to be brainstormed clearly.</a:t>
            </a:r>
          </a:p>
          <a:p>
            <a:r>
              <a:rPr lang="en-ZA" dirty="0"/>
              <a:t>Stay within a time limit</a:t>
            </a:r>
          </a:p>
          <a:p>
            <a:r>
              <a:rPr lang="en-ZA" dirty="0"/>
              <a:t>Gather </a:t>
            </a:r>
            <a:r>
              <a:rPr lang="en-ZA" dirty="0" smtClean="0"/>
              <a:t>ideas – don’t judge ideas</a:t>
            </a:r>
            <a:endParaRPr lang="en-ZA" dirty="0"/>
          </a:p>
          <a:p>
            <a:r>
              <a:rPr lang="en-ZA" dirty="0"/>
              <a:t>Select the best five ideas</a:t>
            </a:r>
          </a:p>
          <a:p>
            <a:pPr lvl="1"/>
            <a:r>
              <a:rPr lang="en-ZA" dirty="0"/>
              <a:t>Write down about five criteria</a:t>
            </a:r>
          </a:p>
          <a:p>
            <a:pPr lvl="1"/>
            <a:r>
              <a:rPr lang="en-ZA" dirty="0"/>
              <a:t>Give each idea a score of 0 to 5 points</a:t>
            </a:r>
          </a:p>
          <a:p>
            <a:pPr lvl="1"/>
            <a:r>
              <a:rPr lang="en-ZA" dirty="0"/>
              <a:t>The idea with the highest score will best solve the </a:t>
            </a:r>
            <a:r>
              <a:rPr lang="en-ZA" dirty="0" smtClean="0"/>
              <a:t>problem</a:t>
            </a:r>
          </a:p>
          <a:p>
            <a:r>
              <a:rPr lang="en-GB" dirty="0" smtClean="0"/>
              <a:t>Group analysis method can also be used</a:t>
            </a:r>
          </a:p>
          <a:p>
            <a:pPr lvl="1"/>
            <a:r>
              <a:rPr lang="en-ZA" dirty="0" smtClean="0"/>
              <a:t>Organise </a:t>
            </a:r>
            <a:r>
              <a:rPr lang="en-ZA" dirty="0"/>
              <a:t>and </a:t>
            </a:r>
            <a:r>
              <a:rPr lang="en-ZA" dirty="0" smtClean="0"/>
              <a:t>sort </a:t>
            </a:r>
            <a:r>
              <a:rPr lang="en-ZA" dirty="0"/>
              <a:t>the ideas </a:t>
            </a:r>
            <a:endParaRPr lang="en-ZA" dirty="0" smtClean="0"/>
          </a:p>
          <a:p>
            <a:pPr lvl="1"/>
            <a:r>
              <a:rPr lang="en-ZA" dirty="0"/>
              <a:t>A</a:t>
            </a:r>
            <a:r>
              <a:rPr lang="en-ZA" dirty="0" smtClean="0"/>
              <a:t>rrange </a:t>
            </a:r>
            <a:r>
              <a:rPr lang="en-ZA" dirty="0"/>
              <a:t>them into three </a:t>
            </a:r>
            <a:r>
              <a:rPr lang="en-ZA" dirty="0" smtClean="0"/>
              <a:t>lists Excellent, Interesting, Not workable </a:t>
            </a:r>
            <a:endParaRPr lang="en-ZA" dirty="0"/>
          </a:p>
          <a:p>
            <a:endParaRPr lang="en-ZA" dirty="0"/>
          </a:p>
        </p:txBody>
      </p:sp>
    </p:spTree>
    <p:extLst>
      <p:ext uri="{BB962C8B-B14F-4D97-AF65-F5344CB8AC3E}">
        <p14:creationId xmlns:p14="http://schemas.microsoft.com/office/powerpoint/2010/main" val="312600274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Making a Good </a:t>
            </a:r>
            <a:r>
              <a:rPr lang="en-ZA" dirty="0" smtClean="0"/>
              <a:t>Summary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5" name="Content Placeholder 4"/>
          <p:cNvSpPr>
            <a:spLocks noGrp="1"/>
          </p:cNvSpPr>
          <p:nvPr>
            <p:ph sz="quarter" idx="1"/>
          </p:nvPr>
        </p:nvSpPr>
        <p:spPr/>
        <p:txBody>
          <a:bodyPr/>
          <a:lstStyle/>
          <a:p>
            <a:pPr marL="0" indent="0">
              <a:buNone/>
            </a:pPr>
            <a:r>
              <a:rPr lang="en-ZA" b="1" dirty="0"/>
              <a:t>Step </a:t>
            </a:r>
            <a:r>
              <a:rPr lang="en-ZA" b="1" dirty="0" smtClean="0"/>
              <a:t>1</a:t>
            </a:r>
            <a:r>
              <a:rPr lang="en-ZA" dirty="0"/>
              <a:t> </a:t>
            </a:r>
            <a:r>
              <a:rPr lang="en-ZA" dirty="0" smtClean="0"/>
              <a:t>- Read </a:t>
            </a:r>
            <a:r>
              <a:rPr lang="en-ZA" dirty="0"/>
              <a:t>the passage very carefully; try to grasp the general meaning</a:t>
            </a:r>
            <a:r>
              <a:rPr lang="en-ZA" dirty="0" smtClean="0"/>
              <a:t>.</a:t>
            </a:r>
          </a:p>
          <a:p>
            <a:pPr marL="0" indent="0">
              <a:buNone/>
            </a:pPr>
            <a:endParaRPr lang="en-ZA" dirty="0"/>
          </a:p>
          <a:p>
            <a:pPr marL="0" indent="0">
              <a:buNone/>
            </a:pPr>
            <a:r>
              <a:rPr lang="en-ZA" b="1" dirty="0"/>
              <a:t>Step </a:t>
            </a:r>
            <a:r>
              <a:rPr lang="en-ZA" b="1" dirty="0" smtClean="0"/>
              <a:t>2</a:t>
            </a:r>
            <a:r>
              <a:rPr lang="en-ZA" dirty="0"/>
              <a:t> </a:t>
            </a:r>
            <a:r>
              <a:rPr lang="en-ZA" dirty="0" smtClean="0"/>
              <a:t>- Underline </a:t>
            </a:r>
            <a:r>
              <a:rPr lang="en-ZA" dirty="0"/>
              <a:t>the topic sentences and main </a:t>
            </a:r>
            <a:r>
              <a:rPr lang="en-ZA" dirty="0" smtClean="0"/>
              <a:t>points</a:t>
            </a:r>
          </a:p>
          <a:p>
            <a:pPr marL="0" indent="0">
              <a:buNone/>
            </a:pPr>
            <a:endParaRPr lang="en-ZA" dirty="0"/>
          </a:p>
          <a:p>
            <a:pPr marL="0" indent="0">
              <a:buNone/>
            </a:pPr>
            <a:r>
              <a:rPr lang="en-ZA" b="1" dirty="0"/>
              <a:t>Step </a:t>
            </a:r>
            <a:r>
              <a:rPr lang="en-ZA" b="1" dirty="0" smtClean="0"/>
              <a:t>3</a:t>
            </a:r>
            <a:r>
              <a:rPr lang="en-ZA" dirty="0"/>
              <a:t> </a:t>
            </a:r>
            <a:r>
              <a:rPr lang="en-ZA" dirty="0" smtClean="0"/>
              <a:t>- Write </a:t>
            </a:r>
            <a:r>
              <a:rPr lang="en-ZA" dirty="0"/>
              <a:t>a rough summary in point form, including the main points.  </a:t>
            </a:r>
            <a:endParaRPr lang="en-ZA" dirty="0" smtClean="0"/>
          </a:p>
          <a:p>
            <a:pPr marL="0" indent="0">
              <a:buNone/>
            </a:pPr>
            <a:endParaRPr lang="en-ZA" dirty="0"/>
          </a:p>
          <a:p>
            <a:pPr marL="0" indent="0">
              <a:buNone/>
            </a:pPr>
            <a:r>
              <a:rPr lang="en-ZA" b="1" dirty="0"/>
              <a:t>Step </a:t>
            </a:r>
            <a:r>
              <a:rPr lang="en-ZA" b="1" dirty="0" smtClean="0"/>
              <a:t>4</a:t>
            </a:r>
            <a:r>
              <a:rPr lang="en-ZA" dirty="0"/>
              <a:t> </a:t>
            </a:r>
            <a:r>
              <a:rPr lang="en-ZA" dirty="0" smtClean="0"/>
              <a:t>- Combine </a:t>
            </a:r>
            <a:r>
              <a:rPr lang="en-ZA" dirty="0"/>
              <a:t>the points to form a clear, logically developed paragraph</a:t>
            </a:r>
          </a:p>
          <a:p>
            <a:endParaRPr lang="en-ZA" dirty="0"/>
          </a:p>
        </p:txBody>
      </p:sp>
    </p:spTree>
    <p:extLst>
      <p:ext uri="{BB962C8B-B14F-4D97-AF65-F5344CB8AC3E}">
        <p14:creationId xmlns:p14="http://schemas.microsoft.com/office/powerpoint/2010/main" val="8059095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Synthesising information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5" name="Content Placeholder 4"/>
          <p:cNvSpPr>
            <a:spLocks noGrp="1"/>
          </p:cNvSpPr>
          <p:nvPr>
            <p:ph sz="quarter" idx="1"/>
          </p:nvPr>
        </p:nvSpPr>
        <p:spPr/>
        <p:txBody>
          <a:bodyPr/>
          <a:lstStyle/>
          <a:p>
            <a:r>
              <a:rPr lang="en-ZA" dirty="0"/>
              <a:t>Accurately write down the information that you obtained from the particular sources</a:t>
            </a:r>
          </a:p>
          <a:p>
            <a:r>
              <a:rPr lang="en-ZA" dirty="0"/>
              <a:t>Check that you have understood the scope of the topic</a:t>
            </a:r>
          </a:p>
          <a:p>
            <a:r>
              <a:rPr lang="en-ZA" dirty="0"/>
              <a:t>Check that all information is factually correct</a:t>
            </a:r>
          </a:p>
          <a:p>
            <a:r>
              <a:rPr lang="en-ZA" dirty="0"/>
              <a:t>Contextualise this information </a:t>
            </a:r>
          </a:p>
          <a:p>
            <a:r>
              <a:rPr lang="en-ZA" dirty="0"/>
              <a:t>Organise that information </a:t>
            </a:r>
          </a:p>
          <a:p>
            <a:r>
              <a:rPr lang="en-ZA" dirty="0"/>
              <a:t>Communicate and help the reader better understand the sources</a:t>
            </a:r>
          </a:p>
          <a:p>
            <a:endParaRPr lang="en-ZA" dirty="0"/>
          </a:p>
        </p:txBody>
      </p:sp>
    </p:spTree>
    <p:extLst>
      <p:ext uri="{BB962C8B-B14F-4D97-AF65-F5344CB8AC3E}">
        <p14:creationId xmlns:p14="http://schemas.microsoft.com/office/powerpoint/2010/main" val="68975881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a:t>
            </a:r>
            <a:r>
              <a:rPr lang="en-ZA" dirty="0" smtClean="0"/>
              <a:t>dentify </a:t>
            </a:r>
            <a:r>
              <a:rPr lang="en-ZA" dirty="0"/>
              <a:t>the main </a:t>
            </a:r>
            <a:r>
              <a:rPr lang="en-ZA" dirty="0" smtClean="0"/>
              <a:t>ideas from spoken texts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5" name="Content Placeholder 4"/>
          <p:cNvSpPr>
            <a:spLocks noGrp="1"/>
          </p:cNvSpPr>
          <p:nvPr>
            <p:ph sz="quarter" idx="1"/>
          </p:nvPr>
        </p:nvSpPr>
        <p:spPr/>
        <p:txBody>
          <a:bodyPr/>
          <a:lstStyle/>
          <a:p>
            <a:r>
              <a:rPr lang="en-ZA" dirty="0"/>
              <a:t>Watch the speaker’s body </a:t>
            </a:r>
            <a:r>
              <a:rPr lang="en-ZA" dirty="0" smtClean="0"/>
              <a:t>language</a:t>
            </a:r>
          </a:p>
          <a:p>
            <a:pPr lvl="1"/>
            <a:r>
              <a:rPr lang="en-GB" dirty="0" smtClean="0"/>
              <a:t>Gestures</a:t>
            </a:r>
          </a:p>
          <a:p>
            <a:pPr lvl="1"/>
            <a:r>
              <a:rPr lang="en-GB" dirty="0" smtClean="0"/>
              <a:t>Tone of voice etc.</a:t>
            </a:r>
            <a:endParaRPr lang="en-ZA" dirty="0"/>
          </a:p>
          <a:p>
            <a:r>
              <a:rPr lang="en-ZA" dirty="0"/>
              <a:t>Listen carefully for the following speaking </a:t>
            </a:r>
            <a:r>
              <a:rPr lang="en-ZA" dirty="0" smtClean="0"/>
              <a:t>techniques</a:t>
            </a:r>
          </a:p>
          <a:p>
            <a:pPr lvl="1"/>
            <a:r>
              <a:rPr lang="en-GB" dirty="0" smtClean="0"/>
              <a:t>Repetition</a:t>
            </a:r>
          </a:p>
          <a:p>
            <a:pPr lvl="1"/>
            <a:r>
              <a:rPr lang="en-GB" dirty="0" smtClean="0"/>
              <a:t>Signals</a:t>
            </a:r>
          </a:p>
          <a:p>
            <a:pPr lvl="1"/>
            <a:r>
              <a:rPr lang="en-GB" dirty="0" smtClean="0"/>
              <a:t>Summaries</a:t>
            </a:r>
            <a:endParaRPr lang="en-ZA" dirty="0"/>
          </a:p>
          <a:p>
            <a:r>
              <a:rPr lang="en-ZA" dirty="0"/>
              <a:t>Prepare to ask question</a:t>
            </a:r>
            <a:r>
              <a:rPr lang="en-ZA" b="1" dirty="0"/>
              <a:t>s</a:t>
            </a:r>
            <a:endParaRPr lang="en-ZA" dirty="0"/>
          </a:p>
          <a:p>
            <a:endParaRPr lang="en-ZA" dirty="0"/>
          </a:p>
        </p:txBody>
      </p:sp>
    </p:spTree>
    <p:extLst>
      <p:ext uri="{BB962C8B-B14F-4D97-AF65-F5344CB8AC3E}">
        <p14:creationId xmlns:p14="http://schemas.microsoft.com/office/powerpoint/2010/main" val="157000809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Role Players in </a:t>
            </a:r>
            <a:r>
              <a:rPr lang="en-ZA" dirty="0"/>
              <a:t>the learning process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5" name="Content Placeholder 4"/>
          <p:cNvSpPr>
            <a:spLocks noGrp="1"/>
          </p:cNvSpPr>
          <p:nvPr>
            <p:ph sz="quarter" idx="1"/>
          </p:nvPr>
        </p:nvSpPr>
        <p:spPr/>
        <p:txBody>
          <a:bodyPr/>
          <a:lstStyle/>
          <a:p>
            <a:r>
              <a:rPr lang="en-ZA" dirty="0" smtClean="0">
                <a:effectLst>
                  <a:outerShdw sx="0" sy="0">
                    <a:srgbClr val="000000"/>
                  </a:outerShdw>
                </a:effectLst>
              </a:rPr>
              <a:t>Facilitators - </a:t>
            </a:r>
            <a:r>
              <a:rPr lang="en-ZA" dirty="0"/>
              <a:t>Provide you with </a:t>
            </a:r>
            <a:r>
              <a:rPr lang="en-ZA" dirty="0" smtClean="0"/>
              <a:t>information, advise </a:t>
            </a:r>
            <a:r>
              <a:rPr lang="en-ZA" dirty="0"/>
              <a:t>and </a:t>
            </a:r>
            <a:r>
              <a:rPr lang="en-ZA" dirty="0" smtClean="0"/>
              <a:t>support, feedback</a:t>
            </a:r>
            <a:endParaRPr lang="en-ZA" dirty="0">
              <a:effectLst>
                <a:outerShdw sx="0" sy="0">
                  <a:srgbClr val="000000"/>
                </a:outerShdw>
              </a:effectLst>
            </a:endParaRPr>
          </a:p>
          <a:p>
            <a:pPr lvl="0" fontAlgn="base"/>
            <a:r>
              <a:rPr lang="en-ZA" dirty="0">
                <a:effectLst>
                  <a:outerShdw sx="0" sy="0">
                    <a:srgbClr val="000000"/>
                  </a:outerShdw>
                </a:effectLst>
              </a:rPr>
              <a:t>Other </a:t>
            </a:r>
            <a:r>
              <a:rPr lang="en-ZA" dirty="0" smtClean="0">
                <a:effectLst>
                  <a:outerShdw sx="0" sy="0">
                    <a:srgbClr val="000000"/>
                  </a:outerShdw>
                </a:effectLst>
              </a:rPr>
              <a:t>Learners – support, explain…</a:t>
            </a:r>
            <a:endParaRPr lang="en-ZA" dirty="0">
              <a:effectLst>
                <a:outerShdw sx="0" sy="0">
                  <a:srgbClr val="000000"/>
                </a:outerShdw>
              </a:effectLst>
            </a:endParaRPr>
          </a:p>
          <a:p>
            <a:pPr lvl="0" fontAlgn="base"/>
            <a:r>
              <a:rPr lang="en-ZA" dirty="0" smtClean="0">
                <a:effectLst>
                  <a:outerShdw sx="0" sy="0">
                    <a:srgbClr val="000000"/>
                  </a:outerShdw>
                </a:effectLst>
              </a:rPr>
              <a:t>Colleagues – mentor, coach, provide information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580287662"/>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7" name="Content Placeholder 6"/>
          <p:cNvSpPr>
            <a:spLocks noGrp="1"/>
          </p:cNvSpPr>
          <p:nvPr>
            <p:ph sz="quarter" idx="1"/>
          </p:nvPr>
        </p:nvSpPr>
        <p:spPr/>
        <p:txBody>
          <a:bodyPr/>
          <a:lstStyle/>
          <a:p>
            <a:r>
              <a:rPr lang="en-GB" dirty="0" smtClean="0"/>
              <a:t>Complete Formative Activity 4.2</a:t>
            </a:r>
          </a:p>
          <a:p>
            <a:r>
              <a:rPr lang="en-GB" dirty="0" smtClean="0"/>
              <a:t>Homework – Knowledge Questions </a:t>
            </a:r>
            <a:endParaRPr lang="en-ZA" dirty="0"/>
          </a:p>
        </p:txBody>
      </p:sp>
    </p:spTree>
    <p:extLst>
      <p:ext uri="{BB962C8B-B14F-4D97-AF65-F5344CB8AC3E}">
        <p14:creationId xmlns:p14="http://schemas.microsoft.com/office/powerpoint/2010/main" val="259169984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4.3:</a:t>
            </a:r>
            <a:r>
              <a:rPr lang="en-US" sz="4400" dirty="0"/>
              <a:t/>
            </a:r>
            <a:br>
              <a:rPr lang="en-US" sz="4400" dirty="0"/>
            </a:br>
            <a:r>
              <a:rPr lang="en-GB" dirty="0"/>
              <a:t>Managing Occupational Learning Materials</a:t>
            </a:r>
            <a:endParaRPr lang="en-ZA" dirty="0"/>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276</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72636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3" y="274638"/>
            <a:ext cx="8480513" cy="1008000"/>
          </a:xfrm>
        </p:spPr>
        <p:txBody>
          <a:bodyPr>
            <a:normAutofit fontScale="90000"/>
          </a:bodyPr>
          <a:lstStyle/>
          <a:p>
            <a:r>
              <a:rPr lang="en-ZA" dirty="0"/>
              <a:t>Organising Occupational Learning Materials</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277</a:t>
            </a:fld>
            <a:endParaRPr lang="en-ZA"/>
          </a:p>
        </p:txBody>
      </p:sp>
      <p:sp>
        <p:nvSpPr>
          <p:cNvPr id="7" name="Content Placeholder 6"/>
          <p:cNvSpPr>
            <a:spLocks noGrp="1"/>
          </p:cNvSpPr>
          <p:nvPr>
            <p:ph sz="quarter" idx="1"/>
          </p:nvPr>
        </p:nvSpPr>
        <p:spPr/>
        <p:txBody>
          <a:bodyPr/>
          <a:lstStyle/>
          <a:p>
            <a:pPr lvl="0" fontAlgn="base"/>
            <a:r>
              <a:rPr lang="en-ZA" dirty="0">
                <a:effectLst>
                  <a:outerShdw sx="0" sy="0">
                    <a:srgbClr val="000000"/>
                  </a:outerShdw>
                </a:effectLst>
              </a:rPr>
              <a:t>A contents page at the beginning; you can only do this when the file is complete</a:t>
            </a:r>
          </a:p>
          <a:p>
            <a:pPr lvl="0" fontAlgn="base"/>
            <a:r>
              <a:rPr lang="en-ZA" dirty="0">
                <a:effectLst>
                  <a:outerShdw sx="0" sy="0">
                    <a:srgbClr val="000000"/>
                  </a:outerShdw>
                </a:effectLst>
              </a:rPr>
              <a:t>The ability to sort your work into sections</a:t>
            </a:r>
          </a:p>
          <a:p>
            <a:pPr lvl="0" fontAlgn="base"/>
            <a:r>
              <a:rPr lang="en-ZA" dirty="0">
                <a:effectLst>
                  <a:outerShdw sx="0" sy="0">
                    <a:srgbClr val="000000"/>
                  </a:outerShdw>
                </a:effectLst>
              </a:rPr>
              <a:t>Dividers between sections (preferably coloured hard board)</a:t>
            </a:r>
          </a:p>
          <a:p>
            <a:endParaRPr lang="en-ZA" dirty="0"/>
          </a:p>
        </p:txBody>
      </p:sp>
    </p:spTree>
    <p:extLst>
      <p:ext uri="{BB962C8B-B14F-4D97-AF65-F5344CB8AC3E}">
        <p14:creationId xmlns:p14="http://schemas.microsoft.com/office/powerpoint/2010/main" val="143979658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Assignments Research</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5" name="Content Placeholder 4"/>
          <p:cNvSpPr>
            <a:spLocks noGrp="1"/>
          </p:cNvSpPr>
          <p:nvPr>
            <p:ph sz="quarter" idx="1"/>
          </p:nvPr>
        </p:nvSpPr>
        <p:spPr/>
        <p:txBody>
          <a:bodyPr/>
          <a:lstStyle/>
          <a:p>
            <a:r>
              <a:rPr lang="en-ZA" dirty="0"/>
              <a:t>Videos</a:t>
            </a:r>
          </a:p>
          <a:p>
            <a:r>
              <a:rPr lang="en-ZA" dirty="0"/>
              <a:t>Internet and Electronic Texts</a:t>
            </a:r>
          </a:p>
          <a:p>
            <a:r>
              <a:rPr lang="en-ZA" dirty="0"/>
              <a:t>Texts </a:t>
            </a:r>
          </a:p>
          <a:p>
            <a:r>
              <a:rPr lang="en-ZA" dirty="0"/>
              <a:t>Handouts and Text Books</a:t>
            </a:r>
          </a:p>
          <a:p>
            <a:r>
              <a:rPr lang="en-ZA" dirty="0"/>
              <a:t>Charts, Maps, Plans and Diagrams</a:t>
            </a:r>
          </a:p>
          <a:p>
            <a:endParaRPr lang="en-ZA" dirty="0"/>
          </a:p>
        </p:txBody>
      </p:sp>
    </p:spTree>
    <p:extLst>
      <p:ext uri="{BB962C8B-B14F-4D97-AF65-F5344CB8AC3E}">
        <p14:creationId xmlns:p14="http://schemas.microsoft.com/office/powerpoint/2010/main" val="1167855002"/>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Layout and Presentation of Learning </a:t>
            </a:r>
            <a:r>
              <a:rPr lang="en-ZA" dirty="0" smtClean="0"/>
              <a:t>Materials – Textbook / Learner Guide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5" name="Content Placeholder 4"/>
          <p:cNvSpPr>
            <a:spLocks noGrp="1"/>
          </p:cNvSpPr>
          <p:nvPr>
            <p:ph sz="quarter" idx="1"/>
          </p:nvPr>
        </p:nvSpPr>
        <p:spPr/>
        <p:txBody>
          <a:bodyPr/>
          <a:lstStyle/>
          <a:p>
            <a:r>
              <a:rPr lang="en-ZA" dirty="0"/>
              <a:t>Table of Contents </a:t>
            </a:r>
          </a:p>
          <a:p>
            <a:r>
              <a:rPr lang="en-ZA" dirty="0"/>
              <a:t>Index</a:t>
            </a:r>
          </a:p>
          <a:p>
            <a:r>
              <a:rPr lang="en-ZA" dirty="0" smtClean="0"/>
              <a:t>Glossary - list </a:t>
            </a:r>
            <a:r>
              <a:rPr lang="en-ZA" dirty="0"/>
              <a:t>of special or technical words </a:t>
            </a:r>
            <a:endParaRPr lang="en-ZA" dirty="0" smtClean="0"/>
          </a:p>
          <a:p>
            <a:r>
              <a:rPr lang="en-ZA" dirty="0"/>
              <a:t>Organisational </a:t>
            </a:r>
            <a:r>
              <a:rPr lang="en-ZA" dirty="0" smtClean="0"/>
              <a:t>Features (Refer to table in LG)</a:t>
            </a:r>
          </a:p>
          <a:p>
            <a:r>
              <a:rPr lang="en-GB" dirty="0" smtClean="0"/>
              <a:t>Technical Terms</a:t>
            </a:r>
            <a:endParaRPr lang="en-ZA" dirty="0" smtClean="0"/>
          </a:p>
          <a:p>
            <a:endParaRPr lang="en-ZA" dirty="0"/>
          </a:p>
          <a:p>
            <a:endParaRPr lang="en-ZA" dirty="0"/>
          </a:p>
        </p:txBody>
      </p:sp>
    </p:spTree>
    <p:extLst>
      <p:ext uri="{BB962C8B-B14F-4D97-AF65-F5344CB8AC3E}">
        <p14:creationId xmlns:p14="http://schemas.microsoft.com/office/powerpoint/2010/main" val="1662841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1.1:</a:t>
            </a:r>
            <a:r>
              <a:rPr lang="en-US" sz="4400" dirty="0"/>
              <a:t/>
            </a:r>
            <a:br>
              <a:rPr lang="en-US" sz="4400" dirty="0"/>
            </a:br>
            <a:r>
              <a:rPr lang="en-ZA" sz="4400" dirty="0" smtClean="0"/>
              <a:t>Critically Analysing Texts Produced for a Range of Purposes, Audiences and Context.</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28</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06233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7" name="Content Placeholder 6"/>
          <p:cNvSpPr>
            <a:spLocks noGrp="1"/>
          </p:cNvSpPr>
          <p:nvPr>
            <p:ph sz="quarter" idx="1"/>
          </p:nvPr>
        </p:nvSpPr>
        <p:spPr/>
        <p:txBody>
          <a:bodyPr/>
          <a:lstStyle/>
          <a:p>
            <a:r>
              <a:rPr lang="en-GB" dirty="0" smtClean="0"/>
              <a:t>Complete Formative Activity 4.3</a:t>
            </a:r>
          </a:p>
          <a:p>
            <a:r>
              <a:rPr lang="en-GB" dirty="0" smtClean="0"/>
              <a:t>Homework – Knowledge Questions </a:t>
            </a:r>
            <a:endParaRPr lang="en-ZA" dirty="0"/>
          </a:p>
        </p:txBody>
      </p:sp>
    </p:spTree>
    <p:extLst>
      <p:ext uri="{BB962C8B-B14F-4D97-AF65-F5344CB8AC3E}">
        <p14:creationId xmlns:p14="http://schemas.microsoft.com/office/powerpoint/2010/main" val="3964119938"/>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4.4:</a:t>
            </a:r>
            <a:r>
              <a:rPr lang="en-US" sz="4400" dirty="0"/>
              <a:t/>
            </a:r>
            <a:br>
              <a:rPr lang="en-US" sz="4400" dirty="0"/>
            </a:br>
            <a:r>
              <a:rPr lang="en-ZA" dirty="0"/>
              <a:t>Conducting Basic Research and Analysing and Presenting Findings</a:t>
            </a:r>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281</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78208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7" name="Content Placeholder 6"/>
          <p:cNvSpPr>
            <a:spLocks noGrp="1"/>
          </p:cNvSpPr>
          <p:nvPr>
            <p:ph sz="quarter" idx="1"/>
          </p:nvPr>
        </p:nvSpPr>
        <p:spPr/>
        <p:txBody>
          <a:bodyPr/>
          <a:lstStyle/>
          <a:p>
            <a:r>
              <a:rPr lang="en-ZA" dirty="0"/>
              <a:t>Research is the process of collecting information and data about a topic being </a:t>
            </a:r>
            <a:r>
              <a:rPr lang="en-ZA" dirty="0" smtClean="0"/>
              <a:t>studied</a:t>
            </a:r>
          </a:p>
          <a:p>
            <a:r>
              <a:rPr lang="en-ZA" dirty="0"/>
              <a:t>The right question will guide you in the right direction to do research</a:t>
            </a:r>
          </a:p>
        </p:txBody>
      </p:sp>
    </p:spTree>
    <p:extLst>
      <p:ext uri="{BB962C8B-B14F-4D97-AF65-F5344CB8AC3E}">
        <p14:creationId xmlns:p14="http://schemas.microsoft.com/office/powerpoint/2010/main" val="2873073463"/>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Selecting a </a:t>
            </a:r>
            <a:r>
              <a:rPr lang="en-ZA" dirty="0" smtClean="0"/>
              <a:t>Topic</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283</a:t>
            </a:fld>
            <a:endParaRPr lang="en-US" dirty="0"/>
          </a:p>
        </p:txBody>
      </p:sp>
      <p:sp>
        <p:nvSpPr>
          <p:cNvPr id="7" name="Content Placeholder 6"/>
          <p:cNvSpPr>
            <a:spLocks noGrp="1"/>
          </p:cNvSpPr>
          <p:nvPr>
            <p:ph sz="quarter" idx="1"/>
          </p:nvPr>
        </p:nvSpPr>
        <p:spPr/>
        <p:txBody>
          <a:bodyPr/>
          <a:lstStyle/>
          <a:p>
            <a:r>
              <a:rPr lang="en-GB" dirty="0"/>
              <a:t>A topic is what your research is about</a:t>
            </a:r>
            <a:endParaRPr lang="en-ZA" dirty="0"/>
          </a:p>
          <a:p>
            <a:r>
              <a:rPr lang="en-GB" dirty="0"/>
              <a:t>It provides a focus for the writing</a:t>
            </a:r>
            <a:endParaRPr lang="en-ZA" dirty="0"/>
          </a:p>
          <a:p>
            <a:r>
              <a:rPr lang="en-GB" dirty="0"/>
              <a:t>A major topic can be broken up into smaller topics</a:t>
            </a:r>
            <a:endParaRPr lang="en-ZA" dirty="0"/>
          </a:p>
          <a:p>
            <a:r>
              <a:rPr lang="en-GB" dirty="0"/>
              <a:t>T</a:t>
            </a:r>
            <a:r>
              <a:rPr lang="en-GB" dirty="0" smtClean="0"/>
              <a:t>hree </a:t>
            </a:r>
            <a:r>
              <a:rPr lang="en-GB" dirty="0"/>
              <a:t>ways for getting a topic</a:t>
            </a:r>
            <a:endParaRPr lang="en-ZA" dirty="0"/>
          </a:p>
          <a:p>
            <a:pPr lvl="1"/>
            <a:r>
              <a:rPr lang="en-GB" dirty="0"/>
              <a:t>A</a:t>
            </a:r>
            <a:r>
              <a:rPr lang="en-GB" dirty="0" smtClean="0"/>
              <a:t>ssigned </a:t>
            </a:r>
            <a:r>
              <a:rPr lang="en-GB" dirty="0"/>
              <a:t>to a topic </a:t>
            </a:r>
            <a:endParaRPr lang="en-ZA" dirty="0"/>
          </a:p>
          <a:p>
            <a:pPr lvl="1"/>
            <a:r>
              <a:rPr lang="en-GB" dirty="0" smtClean="0"/>
              <a:t>Guidelines are provided</a:t>
            </a:r>
            <a:endParaRPr lang="en-ZA" dirty="0"/>
          </a:p>
          <a:p>
            <a:pPr lvl="1"/>
            <a:r>
              <a:rPr lang="en-GB" dirty="0"/>
              <a:t>F</a:t>
            </a:r>
            <a:r>
              <a:rPr lang="en-GB" dirty="0" smtClean="0"/>
              <a:t>reedom </a:t>
            </a:r>
            <a:r>
              <a:rPr lang="en-GB" dirty="0"/>
              <a:t>to choose your own </a:t>
            </a:r>
            <a:r>
              <a:rPr lang="en-GB" dirty="0" smtClean="0"/>
              <a:t>topic</a:t>
            </a:r>
          </a:p>
          <a:p>
            <a:endParaRPr lang="en-ZA" dirty="0"/>
          </a:p>
          <a:p>
            <a:endParaRPr lang="en-ZA" dirty="0"/>
          </a:p>
        </p:txBody>
      </p:sp>
    </p:spTree>
    <p:extLst>
      <p:ext uri="{BB962C8B-B14F-4D97-AF65-F5344CB8AC3E}">
        <p14:creationId xmlns:p14="http://schemas.microsoft.com/office/powerpoint/2010/main" val="302544110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Writing a Scope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5" name="Content Placeholder 4"/>
          <p:cNvSpPr>
            <a:spLocks noGrp="1"/>
          </p:cNvSpPr>
          <p:nvPr>
            <p:ph sz="quarter" idx="1"/>
          </p:nvPr>
        </p:nvSpPr>
        <p:spPr/>
        <p:txBody>
          <a:bodyPr/>
          <a:lstStyle/>
          <a:p>
            <a:r>
              <a:rPr lang="en-GB" dirty="0"/>
              <a:t>O</a:t>
            </a:r>
            <a:r>
              <a:rPr lang="en-GB" dirty="0" smtClean="0"/>
              <a:t>utline </a:t>
            </a:r>
            <a:r>
              <a:rPr lang="en-GB" dirty="0"/>
              <a:t>what the limitations or problems are that you expected or encountered during the research</a:t>
            </a:r>
            <a:r>
              <a:rPr lang="en-GB" dirty="0" smtClean="0"/>
              <a:t>,</a:t>
            </a:r>
          </a:p>
          <a:p>
            <a:r>
              <a:rPr lang="en-GB" dirty="0" smtClean="0"/>
              <a:t> </a:t>
            </a:r>
            <a:r>
              <a:rPr lang="en-GB" dirty="0"/>
              <a:t>T</a:t>
            </a:r>
            <a:r>
              <a:rPr lang="en-GB" dirty="0" smtClean="0"/>
              <a:t>he </a:t>
            </a:r>
            <a:r>
              <a:rPr lang="en-GB" dirty="0"/>
              <a:t>specific data used for the research </a:t>
            </a:r>
          </a:p>
          <a:p>
            <a:r>
              <a:rPr lang="en-GB" dirty="0" smtClean="0"/>
              <a:t>The </a:t>
            </a:r>
            <a:r>
              <a:rPr lang="en-GB" dirty="0"/>
              <a:t>theories that you used to interpret the data.</a:t>
            </a:r>
            <a:endParaRPr lang="en-ZA" dirty="0"/>
          </a:p>
          <a:p>
            <a:endParaRPr lang="en-ZA" dirty="0"/>
          </a:p>
        </p:txBody>
      </p:sp>
    </p:spTree>
    <p:extLst>
      <p:ext uri="{BB962C8B-B14F-4D97-AF65-F5344CB8AC3E}">
        <p14:creationId xmlns:p14="http://schemas.microsoft.com/office/powerpoint/2010/main" val="4115393315"/>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Research </a:t>
            </a:r>
            <a:r>
              <a:rPr lang="en-ZA" dirty="0" smtClean="0"/>
              <a:t>Steps – Research Questions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5" name="Content Placeholder 4"/>
          <p:cNvSpPr>
            <a:spLocks noGrp="1"/>
          </p:cNvSpPr>
          <p:nvPr>
            <p:ph sz="quarter" idx="1"/>
          </p:nvPr>
        </p:nvSpPr>
        <p:spPr/>
        <p:txBody>
          <a:bodyPr>
            <a:normAutofit fontScale="92500" lnSpcReduction="20000"/>
          </a:bodyPr>
          <a:lstStyle/>
          <a:p>
            <a:r>
              <a:rPr lang="en-ZA" b="1" dirty="0"/>
              <a:t>Formulate all Possible Questions</a:t>
            </a:r>
          </a:p>
          <a:p>
            <a:pPr lvl="1"/>
            <a:r>
              <a:rPr lang="en-GB" dirty="0"/>
              <a:t>G</a:t>
            </a:r>
            <a:r>
              <a:rPr lang="en-GB" dirty="0" smtClean="0"/>
              <a:t>et </a:t>
            </a:r>
            <a:r>
              <a:rPr lang="en-GB" dirty="0"/>
              <a:t>an overview of the subject you want to do research</a:t>
            </a:r>
            <a:endParaRPr lang="en-ZA" dirty="0"/>
          </a:p>
          <a:p>
            <a:pPr lvl="1"/>
            <a:r>
              <a:rPr lang="en-GB" dirty="0"/>
              <a:t>L</a:t>
            </a:r>
            <a:r>
              <a:rPr lang="en-GB" dirty="0" smtClean="0"/>
              <a:t>ist </a:t>
            </a:r>
            <a:r>
              <a:rPr lang="en-GB" dirty="0"/>
              <a:t>of key words that you find interest in</a:t>
            </a:r>
            <a:endParaRPr lang="en-ZA" dirty="0"/>
          </a:p>
          <a:p>
            <a:pPr lvl="1"/>
            <a:r>
              <a:rPr lang="en-GB" dirty="0"/>
              <a:t>F</a:t>
            </a:r>
            <a:r>
              <a:rPr lang="en-GB" dirty="0" smtClean="0"/>
              <a:t>ormulate a list of questions </a:t>
            </a:r>
            <a:endParaRPr lang="en-ZA" dirty="0"/>
          </a:p>
          <a:p>
            <a:pPr lvl="1"/>
            <a:r>
              <a:rPr lang="en-GB" dirty="0"/>
              <a:t>D</a:t>
            </a:r>
            <a:r>
              <a:rPr lang="en-GB" dirty="0" smtClean="0"/>
              <a:t>etermine </a:t>
            </a:r>
            <a:r>
              <a:rPr lang="en-GB" dirty="0"/>
              <a:t>what questions are more relevant </a:t>
            </a:r>
            <a:endParaRPr lang="en-ZA" dirty="0"/>
          </a:p>
          <a:p>
            <a:pPr lvl="1"/>
            <a:r>
              <a:rPr lang="en-GB" dirty="0"/>
              <a:t>O</a:t>
            </a:r>
            <a:r>
              <a:rPr lang="en-GB" dirty="0" smtClean="0"/>
              <a:t>rganise </a:t>
            </a:r>
            <a:r>
              <a:rPr lang="en-GB" dirty="0"/>
              <a:t>your questions under similar headings </a:t>
            </a:r>
            <a:endParaRPr lang="en-ZA" dirty="0"/>
          </a:p>
          <a:p>
            <a:pPr lvl="1"/>
            <a:r>
              <a:rPr lang="en-GB" dirty="0"/>
              <a:t>E</a:t>
            </a:r>
            <a:r>
              <a:rPr lang="en-GB" dirty="0" smtClean="0"/>
              <a:t>valuate questions </a:t>
            </a:r>
            <a:r>
              <a:rPr lang="en-GB" dirty="0"/>
              <a:t>against the following </a:t>
            </a:r>
            <a:r>
              <a:rPr lang="en-GB" dirty="0" smtClean="0"/>
              <a:t>criteria:</a:t>
            </a:r>
          </a:p>
          <a:p>
            <a:pPr lvl="2" fontAlgn="base"/>
            <a:r>
              <a:rPr lang="en-GB" dirty="0">
                <a:effectLst>
                  <a:outerShdw sx="0" sy="0">
                    <a:srgbClr val="000000"/>
                  </a:outerShdw>
                </a:effectLst>
              </a:rPr>
              <a:t>Is it feasible (adequate subjects, technical expertise, time, money and scope)?</a:t>
            </a:r>
            <a:endParaRPr lang="en-ZA" dirty="0">
              <a:effectLst>
                <a:outerShdw sx="0" sy="0">
                  <a:srgbClr val="000000"/>
                </a:outerShdw>
              </a:effectLst>
            </a:endParaRPr>
          </a:p>
          <a:p>
            <a:pPr lvl="2" fontAlgn="base"/>
            <a:r>
              <a:rPr lang="en-GB" dirty="0">
                <a:effectLst>
                  <a:outerShdw sx="0" sy="0">
                    <a:srgbClr val="000000"/>
                  </a:outerShdw>
                </a:effectLst>
              </a:rPr>
              <a:t>Is it interesting to the researcher?</a:t>
            </a:r>
            <a:endParaRPr lang="en-ZA" dirty="0">
              <a:effectLst>
                <a:outerShdw sx="0" sy="0">
                  <a:srgbClr val="000000"/>
                </a:outerShdw>
              </a:effectLst>
            </a:endParaRPr>
          </a:p>
          <a:p>
            <a:pPr lvl="2" fontAlgn="base"/>
            <a:r>
              <a:rPr lang="en-GB" dirty="0">
                <a:effectLst>
                  <a:outerShdw sx="0" sy="0">
                    <a:srgbClr val="000000"/>
                  </a:outerShdw>
                </a:effectLst>
              </a:rPr>
              <a:t>Novel this refers to if the previous findings provides new findings?</a:t>
            </a:r>
            <a:endParaRPr lang="en-ZA" dirty="0">
              <a:effectLst>
                <a:outerShdw sx="0" sy="0">
                  <a:srgbClr val="000000"/>
                </a:outerShdw>
              </a:effectLst>
            </a:endParaRPr>
          </a:p>
          <a:p>
            <a:pPr lvl="2" fontAlgn="base"/>
            <a:r>
              <a:rPr lang="en-GB" dirty="0">
                <a:effectLst>
                  <a:outerShdw sx="0" sy="0">
                    <a:srgbClr val="000000"/>
                  </a:outerShdw>
                </a:effectLst>
              </a:rPr>
              <a:t>Is the question ethical?</a:t>
            </a:r>
            <a:endParaRPr lang="en-ZA" dirty="0">
              <a:effectLst>
                <a:outerShdw sx="0" sy="0">
                  <a:srgbClr val="000000"/>
                </a:outerShdw>
              </a:effectLst>
            </a:endParaRPr>
          </a:p>
          <a:p>
            <a:pPr lvl="2" fontAlgn="base"/>
            <a:r>
              <a:rPr lang="en-GB" dirty="0">
                <a:effectLst>
                  <a:outerShdw sx="0" sy="0">
                    <a:srgbClr val="000000"/>
                  </a:outerShdw>
                </a:effectLst>
              </a:rPr>
              <a:t>If the questions are relevant?</a:t>
            </a:r>
            <a:endParaRPr lang="en-ZA" dirty="0">
              <a:effectLst>
                <a:outerShdw sx="0" sy="0">
                  <a:srgbClr val="000000"/>
                </a:outerShdw>
              </a:effectLst>
            </a:endParaRPr>
          </a:p>
          <a:p>
            <a:pPr lvl="1"/>
            <a:endParaRPr lang="en-ZA" dirty="0"/>
          </a:p>
          <a:p>
            <a:endParaRPr lang="en-ZA" dirty="0"/>
          </a:p>
        </p:txBody>
      </p:sp>
    </p:spTree>
    <p:extLst>
      <p:ext uri="{BB962C8B-B14F-4D97-AF65-F5344CB8AC3E}">
        <p14:creationId xmlns:p14="http://schemas.microsoft.com/office/powerpoint/2010/main" val="1872688399"/>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Research Steps </a:t>
            </a:r>
            <a:r>
              <a:rPr lang="en-ZA" dirty="0" smtClean="0"/>
              <a:t> - The Scope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5" name="Content Placeholder 4"/>
          <p:cNvSpPr>
            <a:spLocks noGrp="1"/>
          </p:cNvSpPr>
          <p:nvPr>
            <p:ph sz="quarter" idx="1"/>
          </p:nvPr>
        </p:nvSpPr>
        <p:spPr/>
        <p:txBody>
          <a:bodyPr/>
          <a:lstStyle/>
          <a:p>
            <a:r>
              <a:rPr lang="en-GB" dirty="0" smtClean="0"/>
              <a:t>Ensure the scope is clear</a:t>
            </a:r>
          </a:p>
          <a:p>
            <a:r>
              <a:rPr lang="en-GB" dirty="0"/>
              <a:t>B</a:t>
            </a:r>
            <a:r>
              <a:rPr lang="en-GB" dirty="0" smtClean="0"/>
              <a:t>alance the </a:t>
            </a:r>
            <a:r>
              <a:rPr lang="en-GB" dirty="0"/>
              <a:t>project’s time, cost and quality.</a:t>
            </a:r>
            <a:endParaRPr lang="en-ZA" dirty="0"/>
          </a:p>
          <a:p>
            <a:r>
              <a:rPr lang="en-GB" dirty="0" smtClean="0"/>
              <a:t>If you </a:t>
            </a:r>
            <a:r>
              <a:rPr lang="en-GB" dirty="0"/>
              <a:t>miss a deadline, there is a direct impact on the other elements of the project</a:t>
            </a:r>
            <a:endParaRPr lang="en-ZA" dirty="0"/>
          </a:p>
          <a:p>
            <a:endParaRPr lang="en-ZA" dirty="0"/>
          </a:p>
        </p:txBody>
      </p:sp>
    </p:spTree>
    <p:extLst>
      <p:ext uri="{BB962C8B-B14F-4D97-AF65-F5344CB8AC3E}">
        <p14:creationId xmlns:p14="http://schemas.microsoft.com/office/powerpoint/2010/main" val="252579816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Research </a:t>
            </a:r>
            <a:r>
              <a:rPr lang="en-ZA" dirty="0" smtClean="0"/>
              <a:t>Steps - Collect Data</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5" name="Content Placeholder 4"/>
          <p:cNvSpPr>
            <a:spLocks noGrp="1"/>
          </p:cNvSpPr>
          <p:nvPr>
            <p:ph sz="quarter" idx="1"/>
          </p:nvPr>
        </p:nvSpPr>
        <p:spPr/>
        <p:txBody>
          <a:bodyPr/>
          <a:lstStyle/>
          <a:p>
            <a:r>
              <a:rPr lang="en-GB" dirty="0" smtClean="0"/>
              <a:t>Plan </a:t>
            </a:r>
            <a:r>
              <a:rPr lang="en-GB" dirty="0"/>
              <a:t>to make full use of the physical training resources</a:t>
            </a:r>
            <a:endParaRPr lang="en-ZA" dirty="0"/>
          </a:p>
          <a:p>
            <a:r>
              <a:rPr lang="en-GB" dirty="0"/>
              <a:t>It is </a:t>
            </a:r>
            <a:r>
              <a:rPr lang="en-GB" dirty="0" smtClean="0"/>
              <a:t>your </a:t>
            </a:r>
            <a:r>
              <a:rPr lang="en-GB" dirty="0"/>
              <a:t>responsibility to draw up a schedule for the use of </a:t>
            </a:r>
            <a:r>
              <a:rPr lang="en-GB" dirty="0" smtClean="0"/>
              <a:t>equipment / resources</a:t>
            </a:r>
            <a:endParaRPr lang="en-ZA" dirty="0"/>
          </a:p>
          <a:p>
            <a:endParaRPr lang="en-GB" dirty="0" smtClean="0"/>
          </a:p>
          <a:p>
            <a:r>
              <a:rPr lang="en-GB" dirty="0" smtClean="0"/>
              <a:t>Gather </a:t>
            </a:r>
            <a:r>
              <a:rPr lang="en-GB" dirty="0"/>
              <a:t>your information</a:t>
            </a:r>
            <a:endParaRPr lang="en-ZA" dirty="0"/>
          </a:p>
          <a:p>
            <a:pPr lvl="1" fontAlgn="base"/>
            <a:r>
              <a:rPr lang="en-GB" dirty="0">
                <a:effectLst>
                  <a:outerShdw sx="0" sy="0">
                    <a:srgbClr val="000000"/>
                  </a:outerShdw>
                </a:effectLst>
              </a:rPr>
              <a:t>Reading / viewing</a:t>
            </a:r>
            <a:endParaRPr lang="en-ZA" dirty="0">
              <a:effectLst>
                <a:outerShdw sx="0" sy="0">
                  <a:srgbClr val="000000"/>
                </a:outerShdw>
              </a:effectLst>
            </a:endParaRPr>
          </a:p>
          <a:p>
            <a:pPr lvl="1" fontAlgn="base"/>
            <a:r>
              <a:rPr lang="en-GB" dirty="0">
                <a:effectLst>
                  <a:outerShdw sx="0" sy="0">
                    <a:srgbClr val="000000"/>
                  </a:outerShdw>
                </a:effectLst>
              </a:rPr>
              <a:t>Interviewing</a:t>
            </a:r>
            <a:endParaRPr lang="en-ZA" dirty="0">
              <a:effectLst>
                <a:outerShdw sx="0" sy="0">
                  <a:srgbClr val="000000"/>
                </a:outerShdw>
              </a:effectLst>
            </a:endParaRPr>
          </a:p>
          <a:p>
            <a:pPr lvl="1" fontAlgn="base"/>
            <a:r>
              <a:rPr lang="en-GB" dirty="0">
                <a:effectLst>
                  <a:outerShdw sx="0" sy="0">
                    <a:srgbClr val="000000"/>
                  </a:outerShdw>
                </a:effectLst>
              </a:rPr>
              <a:t>Observing</a:t>
            </a:r>
            <a:endParaRPr lang="en-ZA" dirty="0">
              <a:effectLst>
                <a:outerShdw sx="0" sy="0">
                  <a:srgbClr val="000000"/>
                </a:outerShdw>
              </a:effectLst>
            </a:endParaRPr>
          </a:p>
          <a:p>
            <a:pPr lvl="1" fontAlgn="base"/>
            <a:r>
              <a:rPr lang="en-GB" dirty="0">
                <a:effectLst>
                  <a:outerShdw sx="0" sy="0">
                    <a:srgbClr val="000000"/>
                  </a:outerShdw>
                </a:effectLst>
              </a:rPr>
              <a:t>Using appropriate electronic </a:t>
            </a:r>
            <a:r>
              <a:rPr lang="en-GB" dirty="0" smtClean="0">
                <a:effectLst>
                  <a:outerShdw sx="0" sy="0">
                    <a:srgbClr val="000000"/>
                  </a:outerShdw>
                </a:effectLst>
              </a:rPr>
              <a:t>resources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80147953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Identify Research </a:t>
            </a:r>
            <a:r>
              <a:rPr lang="en-ZA" dirty="0" smtClean="0"/>
              <a:t>Resources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5" name="Content Placeholder 4"/>
          <p:cNvSpPr>
            <a:spLocks noGrp="1"/>
          </p:cNvSpPr>
          <p:nvPr>
            <p:ph sz="quarter" idx="1"/>
          </p:nvPr>
        </p:nvSpPr>
        <p:spPr/>
        <p:txBody>
          <a:bodyPr/>
          <a:lstStyle/>
          <a:p>
            <a:r>
              <a:rPr lang="en-GB" dirty="0"/>
              <a:t>Libraries and other Resource Centres</a:t>
            </a:r>
            <a:endParaRPr lang="en-ZA" dirty="0"/>
          </a:p>
          <a:p>
            <a:r>
              <a:rPr lang="en-GB" dirty="0"/>
              <a:t>Internet</a:t>
            </a:r>
            <a:endParaRPr lang="en-ZA" dirty="0"/>
          </a:p>
          <a:p>
            <a:r>
              <a:rPr lang="en-GB" dirty="0"/>
              <a:t>Trade Magazines and other Print Media</a:t>
            </a:r>
            <a:endParaRPr lang="en-ZA" dirty="0"/>
          </a:p>
          <a:p>
            <a:r>
              <a:rPr lang="en-GB" dirty="0"/>
              <a:t>Subject Matter Experts</a:t>
            </a:r>
            <a:endParaRPr lang="en-ZA" dirty="0"/>
          </a:p>
          <a:p>
            <a:r>
              <a:rPr lang="en-GB" dirty="0"/>
              <a:t>Research material</a:t>
            </a:r>
            <a:endParaRPr lang="en-ZA" dirty="0"/>
          </a:p>
          <a:p>
            <a:r>
              <a:rPr lang="en-GB" dirty="0"/>
              <a:t>Occupational Learning Material</a:t>
            </a:r>
            <a:endParaRPr lang="en-ZA" dirty="0"/>
          </a:p>
          <a:p>
            <a:endParaRPr lang="en-ZA" dirty="0"/>
          </a:p>
        </p:txBody>
      </p:sp>
    </p:spTree>
    <p:extLst>
      <p:ext uri="{BB962C8B-B14F-4D97-AF65-F5344CB8AC3E}">
        <p14:creationId xmlns:p14="http://schemas.microsoft.com/office/powerpoint/2010/main" val="11634795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elect </a:t>
            </a:r>
            <a:r>
              <a:rPr lang="en-GB" dirty="0"/>
              <a:t>your </a:t>
            </a:r>
            <a:r>
              <a:rPr lang="en-GB" dirty="0" smtClean="0"/>
              <a:t>material / Information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5" name="Content Placeholder 4"/>
          <p:cNvSpPr>
            <a:spLocks noGrp="1"/>
          </p:cNvSpPr>
          <p:nvPr>
            <p:ph sz="quarter" idx="1"/>
          </p:nvPr>
        </p:nvSpPr>
        <p:spPr/>
        <p:txBody>
          <a:bodyPr/>
          <a:lstStyle/>
          <a:p>
            <a:r>
              <a:rPr lang="en-GB" dirty="0"/>
              <a:t>Reading </a:t>
            </a:r>
            <a:r>
              <a:rPr lang="en-GB" dirty="0" smtClean="0"/>
              <a:t>Strategies – skimming, scanning etc..</a:t>
            </a:r>
            <a:endParaRPr lang="en-ZA" dirty="0"/>
          </a:p>
          <a:p>
            <a:r>
              <a:rPr lang="en-GB" dirty="0"/>
              <a:t>Asking Questions</a:t>
            </a:r>
            <a:endParaRPr lang="en-ZA" dirty="0"/>
          </a:p>
          <a:p>
            <a:pPr lvl="1"/>
            <a:r>
              <a:rPr lang="en-GB" dirty="0"/>
              <a:t>What does the topic indicate? </a:t>
            </a:r>
            <a:endParaRPr lang="en-ZA" dirty="0"/>
          </a:p>
          <a:p>
            <a:pPr lvl="1"/>
            <a:r>
              <a:rPr lang="en-GB" dirty="0"/>
              <a:t>What is the scope of the research? </a:t>
            </a:r>
            <a:endParaRPr lang="en-ZA" dirty="0"/>
          </a:p>
          <a:p>
            <a:pPr lvl="1"/>
            <a:r>
              <a:rPr lang="en-GB" dirty="0"/>
              <a:t>What is the audience? </a:t>
            </a:r>
            <a:endParaRPr lang="en-ZA" dirty="0"/>
          </a:p>
          <a:p>
            <a:pPr lvl="1"/>
            <a:r>
              <a:rPr lang="en-GB" dirty="0"/>
              <a:t>Relevance to the topic</a:t>
            </a:r>
            <a:endParaRPr lang="en-ZA" dirty="0"/>
          </a:p>
          <a:p>
            <a:endParaRPr lang="en-ZA" dirty="0"/>
          </a:p>
        </p:txBody>
      </p:sp>
    </p:spTree>
    <p:extLst>
      <p:ext uri="{BB962C8B-B14F-4D97-AF65-F5344CB8AC3E}">
        <p14:creationId xmlns:p14="http://schemas.microsoft.com/office/powerpoint/2010/main" val="2496482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Communication?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29</a:t>
            </a:fld>
            <a:endParaRPr lang="en-US" dirty="0"/>
          </a:p>
        </p:txBody>
      </p:sp>
      <p:sp>
        <p:nvSpPr>
          <p:cNvPr id="5" name="Content Placeholder 4"/>
          <p:cNvSpPr>
            <a:spLocks noGrp="1"/>
          </p:cNvSpPr>
          <p:nvPr>
            <p:ph sz="quarter" idx="1"/>
          </p:nvPr>
        </p:nvSpPr>
        <p:spPr>
          <a:xfrm>
            <a:off x="1968500" y="2420888"/>
            <a:ext cx="6502400" cy="1496019"/>
          </a:xfrm>
        </p:spPr>
        <p:txBody>
          <a:bodyPr/>
          <a:lstStyle/>
          <a:p>
            <a:r>
              <a:rPr lang="en-ZA" dirty="0"/>
              <a:t>Communication can be defined as a transaction whereby participants together create meaning through the exchange of symbols.</a:t>
            </a:r>
          </a:p>
        </p:txBody>
      </p:sp>
    </p:spTree>
    <p:extLst>
      <p:ext uri="{BB962C8B-B14F-4D97-AF65-F5344CB8AC3E}">
        <p14:creationId xmlns:p14="http://schemas.microsoft.com/office/powerpoint/2010/main" val="148419059"/>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Sift Information for Relevance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Accuracy</a:t>
            </a:r>
          </a:p>
          <a:p>
            <a:pPr lvl="0" fontAlgn="base"/>
            <a:r>
              <a:rPr lang="en-ZA" dirty="0">
                <a:effectLst>
                  <a:outerShdw sx="0" sy="0">
                    <a:srgbClr val="000000"/>
                  </a:outerShdw>
                </a:effectLst>
              </a:rPr>
              <a:t>Objectivity</a:t>
            </a:r>
          </a:p>
          <a:p>
            <a:pPr lvl="0" fontAlgn="base"/>
            <a:r>
              <a:rPr lang="en-ZA" dirty="0">
                <a:effectLst>
                  <a:outerShdw sx="0" sy="0">
                    <a:srgbClr val="000000"/>
                  </a:outerShdw>
                </a:effectLst>
              </a:rPr>
              <a:t>Currency</a:t>
            </a:r>
          </a:p>
          <a:p>
            <a:pPr lvl="0" fontAlgn="base"/>
            <a:r>
              <a:rPr lang="en-ZA" dirty="0">
                <a:effectLst>
                  <a:outerShdw sx="0" sy="0">
                    <a:srgbClr val="000000"/>
                  </a:outerShdw>
                </a:effectLst>
              </a:rPr>
              <a:t>Reliability</a:t>
            </a:r>
          </a:p>
          <a:p>
            <a:pPr lvl="0" fontAlgn="base"/>
            <a:r>
              <a:rPr lang="en-ZA" dirty="0" smtClean="0">
                <a:effectLst>
                  <a:outerShdw sx="0" sy="0">
                    <a:srgbClr val="000000"/>
                  </a:outerShdw>
                </a:effectLst>
              </a:rPr>
              <a:t>Coverage</a:t>
            </a:r>
          </a:p>
          <a:p>
            <a:pPr lvl="0" fontAlgn="base"/>
            <a:endParaRPr lang="en-GB" dirty="0">
              <a:effectLst>
                <a:outerShdw sx="0" sy="0">
                  <a:srgbClr val="000000"/>
                </a:outerShdw>
              </a:effectLst>
            </a:endParaRPr>
          </a:p>
          <a:p>
            <a:r>
              <a:rPr lang="en-GB" dirty="0"/>
              <a:t>Further questions to ask yourself</a:t>
            </a:r>
            <a:endParaRPr lang="en-ZA" dirty="0"/>
          </a:p>
          <a:p>
            <a:pPr lvl="1"/>
            <a:r>
              <a:rPr lang="en-GB" dirty="0"/>
              <a:t>Is the article relevant to my current research project? </a:t>
            </a:r>
            <a:endParaRPr lang="en-ZA" dirty="0"/>
          </a:p>
          <a:p>
            <a:pPr lvl="1" fontAlgn="base"/>
            <a:r>
              <a:rPr lang="en-GB" dirty="0">
                <a:effectLst>
                  <a:outerShdw sx="0" sy="0">
                    <a:srgbClr val="000000"/>
                  </a:outerShdw>
                </a:effectLst>
              </a:rPr>
              <a:t>Is this article useful to me?</a:t>
            </a:r>
            <a:endParaRPr lang="en-ZA" dirty="0">
              <a:effectLst>
                <a:outerShdw sx="0" sy="0">
                  <a:srgbClr val="000000"/>
                </a:outerShdw>
              </a:effectLst>
            </a:endParaRPr>
          </a:p>
          <a:p>
            <a:pPr lvl="0" fontAlgn="base"/>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7145034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Classify, Categorise and Sort Information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5" name="Content Placeholder 4"/>
          <p:cNvSpPr>
            <a:spLocks noGrp="1"/>
          </p:cNvSpPr>
          <p:nvPr>
            <p:ph sz="quarter" idx="1"/>
          </p:nvPr>
        </p:nvSpPr>
        <p:spPr/>
        <p:txBody>
          <a:bodyPr/>
          <a:lstStyle/>
          <a:p>
            <a:r>
              <a:rPr lang="en-ZA" dirty="0"/>
              <a:t>Make sure that that the information you are using is applicable.</a:t>
            </a:r>
          </a:p>
          <a:p>
            <a:r>
              <a:rPr lang="en-ZA" dirty="0" smtClean="0"/>
              <a:t>Cluster </a:t>
            </a:r>
            <a:r>
              <a:rPr lang="en-ZA" dirty="0"/>
              <a:t>the information underneath each main heading either by listing or by using a mind-map </a:t>
            </a:r>
          </a:p>
          <a:p>
            <a:r>
              <a:rPr lang="en-ZA" dirty="0" smtClean="0"/>
              <a:t>Think </a:t>
            </a:r>
            <a:r>
              <a:rPr lang="en-ZA" dirty="0"/>
              <a:t>of how you will make use of and write about those different pieces of information</a:t>
            </a:r>
          </a:p>
          <a:p>
            <a:endParaRPr lang="en-ZA" dirty="0"/>
          </a:p>
        </p:txBody>
      </p:sp>
    </p:spTree>
    <p:extLst>
      <p:ext uri="{BB962C8B-B14F-4D97-AF65-F5344CB8AC3E}">
        <p14:creationId xmlns:p14="http://schemas.microsoft.com/office/powerpoint/2010/main" val="241149747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a:t>
            </a:r>
            <a:r>
              <a:rPr lang="en-ZA" dirty="0" smtClean="0"/>
              <a:t>ays </a:t>
            </a:r>
            <a:r>
              <a:rPr lang="en-ZA" dirty="0"/>
              <a:t>to sort, categorise and classify </a:t>
            </a:r>
            <a:r>
              <a:rPr lang="en-ZA" dirty="0" smtClean="0"/>
              <a:t>evidence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Organise information in time order – past to present</a:t>
            </a:r>
          </a:p>
          <a:p>
            <a:pPr lvl="0" fontAlgn="base"/>
            <a:r>
              <a:rPr lang="en-ZA" dirty="0">
                <a:effectLst>
                  <a:outerShdw sx="0" sy="0">
                    <a:srgbClr val="000000"/>
                  </a:outerShdw>
                </a:effectLst>
              </a:rPr>
              <a:t>Familiar to unfamiliar</a:t>
            </a:r>
          </a:p>
          <a:p>
            <a:pPr lvl="0" fontAlgn="base"/>
            <a:r>
              <a:rPr lang="en-ZA" dirty="0">
                <a:effectLst>
                  <a:outerShdw sx="0" sy="0">
                    <a:srgbClr val="000000"/>
                  </a:outerShdw>
                </a:effectLst>
              </a:rPr>
              <a:t>Simple to complex</a:t>
            </a:r>
          </a:p>
          <a:p>
            <a:pPr lvl="0" fontAlgn="base"/>
            <a:r>
              <a:rPr lang="en-ZA" dirty="0">
                <a:effectLst>
                  <a:outerShdw sx="0" sy="0">
                    <a:srgbClr val="000000"/>
                  </a:outerShdw>
                </a:effectLst>
              </a:rPr>
              <a:t>General to particular, or particular to general</a:t>
            </a:r>
          </a:p>
          <a:p>
            <a:pPr lvl="0" fontAlgn="base"/>
            <a:r>
              <a:rPr lang="en-ZA" dirty="0">
                <a:effectLst>
                  <a:outerShdw sx="0" sy="0">
                    <a:srgbClr val="000000"/>
                  </a:outerShdw>
                </a:effectLst>
              </a:rPr>
              <a:t>Comparisons</a:t>
            </a:r>
          </a:p>
          <a:p>
            <a:pPr lvl="0" fontAlgn="base"/>
            <a:r>
              <a:rPr lang="en-ZA" dirty="0">
                <a:effectLst>
                  <a:outerShdw sx="0" sy="0">
                    <a:srgbClr val="000000"/>
                  </a:outerShdw>
                </a:effectLst>
              </a:rPr>
              <a:t>Problem to solution</a:t>
            </a:r>
          </a:p>
          <a:p>
            <a:pPr lvl="0" fontAlgn="base"/>
            <a:r>
              <a:rPr lang="en-ZA" dirty="0">
                <a:effectLst>
                  <a:outerShdw sx="0" sy="0">
                    <a:srgbClr val="000000"/>
                  </a:outerShdw>
                </a:effectLst>
              </a:rPr>
              <a:t>Cause to result</a:t>
            </a:r>
          </a:p>
          <a:p>
            <a:endParaRPr lang="en-ZA" dirty="0"/>
          </a:p>
        </p:txBody>
      </p:sp>
    </p:spTree>
    <p:extLst>
      <p:ext uri="{BB962C8B-B14F-4D97-AF65-F5344CB8AC3E}">
        <p14:creationId xmlns:p14="http://schemas.microsoft.com/office/powerpoint/2010/main" val="3831905234"/>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
            </a:r>
            <a:r>
              <a:rPr lang="en-GB" dirty="0" smtClean="0"/>
              <a:t>eneral </a:t>
            </a:r>
            <a:r>
              <a:rPr lang="en-GB" dirty="0"/>
              <a:t>rules of classification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5" name="Content Placeholder 4"/>
          <p:cNvSpPr>
            <a:spLocks noGrp="1"/>
          </p:cNvSpPr>
          <p:nvPr>
            <p:ph sz="quarter" idx="1"/>
          </p:nvPr>
        </p:nvSpPr>
        <p:spPr/>
        <p:txBody>
          <a:bodyPr/>
          <a:lstStyle/>
          <a:p>
            <a:r>
              <a:rPr lang="en-GB" dirty="0"/>
              <a:t>Establish clear objectives</a:t>
            </a:r>
            <a:endParaRPr lang="en-ZA" dirty="0"/>
          </a:p>
          <a:p>
            <a:r>
              <a:rPr lang="en-GB" dirty="0"/>
              <a:t>Design classifications as if they were ‘written in stone’</a:t>
            </a:r>
            <a:endParaRPr lang="en-ZA" dirty="0"/>
          </a:p>
          <a:p>
            <a:r>
              <a:rPr lang="en-GB" dirty="0"/>
              <a:t>Be practical</a:t>
            </a:r>
            <a:endParaRPr lang="en-ZA" dirty="0"/>
          </a:p>
          <a:p>
            <a:r>
              <a:rPr lang="en-GB" dirty="0"/>
              <a:t>Avoid duplication</a:t>
            </a:r>
            <a:endParaRPr lang="en-ZA" dirty="0"/>
          </a:p>
          <a:p>
            <a:r>
              <a:rPr lang="en-GB" dirty="0"/>
              <a:t>Test.</a:t>
            </a:r>
            <a:endParaRPr lang="en-ZA" dirty="0"/>
          </a:p>
          <a:p>
            <a:r>
              <a:rPr lang="en-GB" dirty="0"/>
              <a:t>Take your time</a:t>
            </a:r>
            <a:endParaRPr lang="en-ZA" dirty="0"/>
          </a:p>
          <a:p>
            <a:endParaRPr lang="en-ZA" dirty="0"/>
          </a:p>
        </p:txBody>
      </p:sp>
    </p:spTree>
    <p:extLst>
      <p:ext uri="{BB962C8B-B14F-4D97-AF65-F5344CB8AC3E}">
        <p14:creationId xmlns:p14="http://schemas.microsoft.com/office/powerpoint/2010/main" val="3279814761"/>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Research Steps </a:t>
            </a:r>
            <a:r>
              <a:rPr lang="en-ZA" dirty="0" smtClean="0"/>
              <a:t>- </a:t>
            </a:r>
            <a:r>
              <a:rPr lang="en-GB" dirty="0"/>
              <a:t>Present Findings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5" name="Content Placeholder 4"/>
          <p:cNvSpPr>
            <a:spLocks noGrp="1"/>
          </p:cNvSpPr>
          <p:nvPr>
            <p:ph sz="quarter" idx="1"/>
          </p:nvPr>
        </p:nvSpPr>
        <p:spPr/>
        <p:txBody>
          <a:bodyPr/>
          <a:lstStyle/>
          <a:p>
            <a:r>
              <a:rPr lang="en-GB" dirty="0"/>
              <a:t>Findings are usually presented in Report </a:t>
            </a:r>
            <a:r>
              <a:rPr lang="en-GB" dirty="0" smtClean="0"/>
              <a:t>format</a:t>
            </a:r>
          </a:p>
          <a:p>
            <a:r>
              <a:rPr lang="en-GB" dirty="0" smtClean="0"/>
              <a:t>Ensure conclusions </a:t>
            </a:r>
            <a:r>
              <a:rPr lang="en-GB" dirty="0"/>
              <a:t>and </a:t>
            </a:r>
            <a:r>
              <a:rPr lang="en-GB" dirty="0" smtClean="0"/>
              <a:t>recommendations are included</a:t>
            </a:r>
            <a:endParaRPr lang="en-ZA" dirty="0"/>
          </a:p>
        </p:txBody>
      </p:sp>
    </p:spTree>
    <p:extLst>
      <p:ext uri="{BB962C8B-B14F-4D97-AF65-F5344CB8AC3E}">
        <p14:creationId xmlns:p14="http://schemas.microsoft.com/office/powerpoint/2010/main" val="3427425082"/>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7" name="Content Placeholder 6"/>
          <p:cNvSpPr>
            <a:spLocks noGrp="1"/>
          </p:cNvSpPr>
          <p:nvPr>
            <p:ph sz="quarter" idx="1"/>
          </p:nvPr>
        </p:nvSpPr>
        <p:spPr/>
        <p:txBody>
          <a:bodyPr/>
          <a:lstStyle/>
          <a:p>
            <a:r>
              <a:rPr lang="en-GB" dirty="0" smtClean="0"/>
              <a:t>Complete Formative Activity 4.4</a:t>
            </a:r>
          </a:p>
          <a:p>
            <a:r>
              <a:rPr lang="en-GB" dirty="0" smtClean="0"/>
              <a:t>Homework – Knowledge Questions </a:t>
            </a:r>
            <a:endParaRPr lang="en-ZA" dirty="0"/>
          </a:p>
        </p:txBody>
      </p:sp>
    </p:spTree>
    <p:extLst>
      <p:ext uri="{BB962C8B-B14F-4D97-AF65-F5344CB8AC3E}">
        <p14:creationId xmlns:p14="http://schemas.microsoft.com/office/powerpoint/2010/main" val="419622963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4.5:</a:t>
            </a:r>
            <a:r>
              <a:rPr lang="en-US" sz="4400" dirty="0"/>
              <a:t/>
            </a:r>
            <a:br>
              <a:rPr lang="en-US" sz="4400" dirty="0"/>
            </a:br>
            <a:r>
              <a:rPr lang="en-ZA" dirty="0"/>
              <a:t>Functioning in a Team</a:t>
            </a:r>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296</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0487570"/>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Group Learning Situations</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297</a:t>
            </a:fld>
            <a:endParaRPr lang="en-ZA"/>
          </a:p>
        </p:txBody>
      </p:sp>
      <p:sp>
        <p:nvSpPr>
          <p:cNvPr id="7" name="Content Placeholder 6"/>
          <p:cNvSpPr>
            <a:spLocks noGrp="1"/>
          </p:cNvSpPr>
          <p:nvPr>
            <p:ph sz="quarter" idx="1"/>
          </p:nvPr>
        </p:nvSpPr>
        <p:spPr/>
        <p:txBody>
          <a:bodyPr/>
          <a:lstStyle/>
          <a:p>
            <a:r>
              <a:rPr lang="en-GB" dirty="0"/>
              <a:t>Formal </a:t>
            </a:r>
            <a:r>
              <a:rPr lang="en-GB" dirty="0" smtClean="0"/>
              <a:t>groups (Structured) </a:t>
            </a:r>
            <a:endParaRPr lang="en-ZA" dirty="0"/>
          </a:p>
          <a:p>
            <a:pPr lvl="1"/>
            <a:r>
              <a:rPr lang="en-GB" dirty="0"/>
              <a:t>A command group is one that is specified in the organisation structure</a:t>
            </a:r>
            <a:endParaRPr lang="en-ZA" dirty="0"/>
          </a:p>
          <a:p>
            <a:pPr lvl="1"/>
            <a:r>
              <a:rPr lang="en-GB" dirty="0"/>
              <a:t>A task group is formed for a specific task or project</a:t>
            </a:r>
            <a:endParaRPr lang="en-ZA" dirty="0"/>
          </a:p>
          <a:p>
            <a:r>
              <a:rPr lang="en-GB" dirty="0"/>
              <a:t>Informal groups form naturally in the workplace </a:t>
            </a:r>
            <a:endParaRPr lang="en-ZA" dirty="0"/>
          </a:p>
          <a:p>
            <a:r>
              <a:rPr lang="en-GB" dirty="0"/>
              <a:t>Interest groups form because members have common interests and objectives</a:t>
            </a:r>
            <a:endParaRPr lang="en-ZA" dirty="0"/>
          </a:p>
          <a:p>
            <a:endParaRPr lang="en-ZA" dirty="0"/>
          </a:p>
        </p:txBody>
      </p:sp>
    </p:spTree>
    <p:extLst>
      <p:ext uri="{BB962C8B-B14F-4D97-AF65-F5344CB8AC3E}">
        <p14:creationId xmlns:p14="http://schemas.microsoft.com/office/powerpoint/2010/main" val="3750009370"/>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
            </a:r>
            <a:r>
              <a:rPr lang="en-GB" dirty="0" smtClean="0"/>
              <a:t>roup </a:t>
            </a:r>
            <a:r>
              <a:rPr lang="en-GB" dirty="0"/>
              <a:t>learning </a:t>
            </a:r>
            <a:r>
              <a:rPr lang="en-GB" dirty="0" smtClean="0"/>
              <a:t>situations - Meetings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5" name="Content Placeholder 4"/>
          <p:cNvSpPr>
            <a:spLocks noGrp="1"/>
          </p:cNvSpPr>
          <p:nvPr>
            <p:ph sz="quarter" idx="1"/>
          </p:nvPr>
        </p:nvSpPr>
        <p:spPr/>
        <p:txBody>
          <a:bodyPr/>
          <a:lstStyle/>
          <a:p>
            <a:r>
              <a:rPr lang="en-ZA" dirty="0"/>
              <a:t>There is general protocol that needs to be followed when conducting a meeting</a:t>
            </a:r>
          </a:p>
          <a:p>
            <a:r>
              <a:rPr lang="en-ZA" dirty="0"/>
              <a:t>A</a:t>
            </a:r>
            <a:r>
              <a:rPr lang="en-ZA" dirty="0" smtClean="0"/>
              <a:t>genda </a:t>
            </a:r>
            <a:r>
              <a:rPr lang="en-ZA" dirty="0"/>
              <a:t>and minutes of meetings </a:t>
            </a:r>
            <a:r>
              <a:rPr lang="en-ZA" dirty="0" smtClean="0"/>
              <a:t>to be produced</a:t>
            </a:r>
          </a:p>
          <a:p>
            <a:r>
              <a:rPr lang="en-ZA" dirty="0" smtClean="0"/>
              <a:t>Office </a:t>
            </a:r>
            <a:r>
              <a:rPr lang="en-ZA" dirty="0"/>
              <a:t>bearers </a:t>
            </a:r>
            <a:r>
              <a:rPr lang="en-ZA" dirty="0" smtClean="0"/>
              <a:t>have their own </a:t>
            </a:r>
            <a:r>
              <a:rPr lang="en-ZA" dirty="0"/>
              <a:t>role, responsibility and duties:</a:t>
            </a:r>
          </a:p>
          <a:p>
            <a:pPr lvl="1" fontAlgn="base"/>
            <a:r>
              <a:rPr lang="en-ZA" dirty="0">
                <a:effectLst>
                  <a:outerShdw sx="0" sy="0">
                    <a:srgbClr val="000000"/>
                  </a:outerShdw>
                </a:effectLst>
              </a:rPr>
              <a:t>The chairperson</a:t>
            </a:r>
          </a:p>
          <a:p>
            <a:pPr lvl="1" fontAlgn="base"/>
            <a:r>
              <a:rPr lang="en-ZA" dirty="0">
                <a:effectLst>
                  <a:outerShdw sx="0" sy="0">
                    <a:srgbClr val="000000"/>
                  </a:outerShdw>
                </a:effectLst>
              </a:rPr>
              <a:t>The secretary</a:t>
            </a:r>
          </a:p>
          <a:p>
            <a:pPr lvl="1" fontAlgn="base"/>
            <a:r>
              <a:rPr lang="en-ZA" dirty="0">
                <a:effectLst>
                  <a:outerShdw sx="0" sy="0">
                    <a:srgbClr val="000000"/>
                  </a:outerShdw>
                </a:effectLst>
              </a:rPr>
              <a:t>The treasurer</a:t>
            </a:r>
          </a:p>
          <a:p>
            <a:pPr lvl="1" fontAlgn="base"/>
            <a:r>
              <a:rPr lang="en-ZA" dirty="0">
                <a:effectLst>
                  <a:outerShdw sx="0" sy="0">
                    <a:srgbClr val="000000"/>
                  </a:outerShdw>
                </a:effectLst>
              </a:rPr>
              <a:t>The auditor</a:t>
            </a:r>
          </a:p>
          <a:p>
            <a:endParaRPr lang="en-ZA" dirty="0"/>
          </a:p>
          <a:p>
            <a:endParaRPr lang="en-ZA" dirty="0"/>
          </a:p>
        </p:txBody>
      </p:sp>
    </p:spTree>
    <p:extLst>
      <p:ext uri="{BB962C8B-B14F-4D97-AF65-F5344CB8AC3E}">
        <p14:creationId xmlns:p14="http://schemas.microsoft.com/office/powerpoint/2010/main" val="3027300799"/>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a:t>
            </a:r>
            <a:r>
              <a:rPr lang="en-ZA" dirty="0" smtClean="0"/>
              <a:t>Secretary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dirty="0">
                <a:effectLst>
                  <a:outerShdw sx="0" sy="0">
                    <a:srgbClr val="000000"/>
                  </a:outerShdw>
                </a:effectLst>
              </a:rPr>
              <a:t>Prepare and issue notices</a:t>
            </a:r>
          </a:p>
          <a:p>
            <a:pPr lvl="0" fontAlgn="base"/>
            <a:r>
              <a:rPr lang="en-ZA" dirty="0" smtClean="0">
                <a:effectLst>
                  <a:outerShdw sx="0" sy="0">
                    <a:srgbClr val="000000"/>
                  </a:outerShdw>
                </a:effectLst>
              </a:rPr>
              <a:t>Prepare </a:t>
            </a:r>
            <a:r>
              <a:rPr lang="en-ZA" dirty="0">
                <a:effectLst>
                  <a:outerShdw sx="0" sy="0">
                    <a:srgbClr val="000000"/>
                  </a:outerShdw>
                </a:effectLst>
              </a:rPr>
              <a:t>an agenda and </a:t>
            </a:r>
            <a:r>
              <a:rPr lang="en-ZA" dirty="0" smtClean="0">
                <a:effectLst>
                  <a:outerShdw sx="0" sy="0">
                    <a:srgbClr val="000000"/>
                  </a:outerShdw>
                </a:effectLst>
              </a:rPr>
              <a:t>distributed </a:t>
            </a:r>
            <a:r>
              <a:rPr lang="en-ZA" dirty="0">
                <a:effectLst>
                  <a:outerShdw sx="0" sy="0">
                    <a:srgbClr val="000000"/>
                  </a:outerShdw>
                </a:effectLst>
              </a:rPr>
              <a:t>to the </a:t>
            </a:r>
            <a:r>
              <a:rPr lang="en-ZA" dirty="0" smtClean="0">
                <a:effectLst>
                  <a:outerShdw sx="0" sy="0">
                    <a:srgbClr val="000000"/>
                  </a:outerShdw>
                </a:effectLst>
              </a:rPr>
              <a:t>members with the chairman.</a:t>
            </a:r>
            <a:endParaRPr lang="en-ZA" dirty="0">
              <a:effectLst>
                <a:outerShdw sx="0" sy="0">
                  <a:srgbClr val="000000"/>
                </a:outerShdw>
              </a:effectLst>
            </a:endParaRPr>
          </a:p>
          <a:p>
            <a:pPr lvl="0" fontAlgn="base"/>
            <a:r>
              <a:rPr lang="en-ZA" dirty="0">
                <a:effectLst>
                  <a:outerShdw sx="0" sy="0">
                    <a:srgbClr val="000000"/>
                  </a:outerShdw>
                </a:effectLst>
              </a:rPr>
              <a:t>Prepare the minutes after the meeting</a:t>
            </a:r>
          </a:p>
          <a:p>
            <a:pPr lvl="0" fontAlgn="base"/>
            <a:r>
              <a:rPr lang="en-ZA" dirty="0">
                <a:effectLst>
                  <a:outerShdw sx="0" sy="0">
                    <a:srgbClr val="000000"/>
                  </a:outerShdw>
                </a:effectLst>
              </a:rPr>
              <a:t>Have the minutes approved by the chairperson.  </a:t>
            </a:r>
          </a:p>
          <a:p>
            <a:pPr lvl="0" fontAlgn="base"/>
            <a:r>
              <a:rPr lang="en-ZA" dirty="0">
                <a:effectLst>
                  <a:outerShdw sx="0" sy="0">
                    <a:srgbClr val="000000"/>
                  </a:outerShdw>
                </a:effectLst>
              </a:rPr>
              <a:t>Correspondence which may evolve from the meeting and minutes.</a:t>
            </a:r>
          </a:p>
          <a:p>
            <a:pPr lvl="0" fontAlgn="base"/>
            <a:r>
              <a:rPr lang="en-ZA" dirty="0">
                <a:effectLst>
                  <a:outerShdw sx="0" sy="0">
                    <a:srgbClr val="000000"/>
                  </a:outerShdw>
                </a:effectLst>
              </a:rPr>
              <a:t>Miscellaneous.  </a:t>
            </a:r>
            <a:endParaRPr lang="en-ZA" dirty="0" smtClean="0">
              <a:effectLst>
                <a:outerShdw sx="0" sy="0">
                  <a:srgbClr val="000000"/>
                </a:outerShdw>
              </a:effectLst>
            </a:endParaRPr>
          </a:p>
          <a:p>
            <a:pPr lvl="1" fontAlgn="base"/>
            <a:r>
              <a:rPr lang="en-ZA" dirty="0" smtClean="0">
                <a:effectLst>
                  <a:outerShdw sx="0" sy="0">
                    <a:srgbClr val="000000"/>
                  </a:outerShdw>
                </a:effectLst>
              </a:rPr>
              <a:t>The </a:t>
            </a:r>
            <a:r>
              <a:rPr lang="en-ZA" dirty="0">
                <a:effectLst>
                  <a:outerShdw sx="0" sy="0">
                    <a:srgbClr val="000000"/>
                  </a:outerShdw>
                </a:effectLst>
              </a:rPr>
              <a:t>secretary must see that the venue is in order, </a:t>
            </a:r>
            <a:endParaRPr lang="en-ZA" dirty="0" smtClean="0">
              <a:effectLst>
                <a:outerShdw sx="0" sy="0">
                  <a:srgbClr val="000000"/>
                </a:outerShdw>
              </a:effectLst>
            </a:endParaRPr>
          </a:p>
          <a:p>
            <a:pPr lvl="1" fontAlgn="base"/>
            <a:r>
              <a:rPr lang="en-ZA" dirty="0">
                <a:effectLst>
                  <a:outerShdw sx="0" sy="0">
                    <a:srgbClr val="000000"/>
                  </a:outerShdw>
                </a:effectLst>
              </a:rPr>
              <a:t>T</a:t>
            </a:r>
            <a:r>
              <a:rPr lang="en-ZA" dirty="0" smtClean="0">
                <a:effectLst>
                  <a:outerShdw sx="0" sy="0">
                    <a:srgbClr val="000000"/>
                  </a:outerShdw>
                </a:effectLst>
              </a:rPr>
              <a:t>he </a:t>
            </a:r>
            <a:r>
              <a:rPr lang="en-ZA" dirty="0">
                <a:effectLst>
                  <a:outerShdw sx="0" sy="0">
                    <a:srgbClr val="000000"/>
                  </a:outerShdw>
                </a:effectLst>
              </a:rPr>
              <a:t>attendance register is signed, </a:t>
            </a:r>
            <a:endParaRPr lang="en-ZA" dirty="0" smtClean="0">
              <a:effectLst>
                <a:outerShdw sx="0" sy="0">
                  <a:srgbClr val="000000"/>
                </a:outerShdw>
              </a:effectLst>
            </a:endParaRPr>
          </a:p>
          <a:p>
            <a:pPr lvl="1" fontAlgn="base"/>
            <a:r>
              <a:rPr lang="en-ZA" dirty="0" smtClean="0">
                <a:effectLst>
                  <a:outerShdw sx="0" sy="0">
                    <a:srgbClr val="000000"/>
                  </a:outerShdw>
                </a:effectLst>
              </a:rPr>
              <a:t>The </a:t>
            </a:r>
            <a:r>
              <a:rPr lang="en-ZA" dirty="0">
                <a:effectLst>
                  <a:outerShdw sx="0" sy="0">
                    <a:srgbClr val="000000"/>
                  </a:outerShdw>
                </a:effectLst>
              </a:rPr>
              <a:t>microphone and recording equipment works </a:t>
            </a:r>
            <a:r>
              <a:rPr lang="en-ZA" dirty="0" smtClean="0">
                <a:effectLst>
                  <a:outerShdw sx="0" sy="0">
                    <a:srgbClr val="000000"/>
                  </a:outerShdw>
                </a:effectLst>
              </a:rPr>
              <a:t>properly</a:t>
            </a:r>
          </a:p>
          <a:p>
            <a:pPr lvl="1" fontAlgn="base"/>
            <a:r>
              <a:rPr lang="en-ZA" dirty="0" smtClean="0">
                <a:effectLst>
                  <a:outerShdw sx="0" sy="0">
                    <a:srgbClr val="000000"/>
                  </a:outerShdw>
                </a:effectLst>
              </a:rPr>
              <a:t>Refreshments </a:t>
            </a:r>
            <a:r>
              <a:rPr lang="en-ZA" dirty="0">
                <a:effectLst>
                  <a:outerShdw sx="0" sy="0">
                    <a:srgbClr val="000000"/>
                  </a:outerShdw>
                </a:effectLst>
              </a:rPr>
              <a:t>are </a:t>
            </a:r>
            <a:r>
              <a:rPr lang="en-ZA" dirty="0" smtClean="0">
                <a:effectLst>
                  <a:outerShdw sx="0" sy="0">
                    <a:srgbClr val="000000"/>
                  </a:outerShdw>
                </a:effectLst>
              </a:rPr>
              <a:t>arranged </a:t>
            </a:r>
            <a:r>
              <a:rPr lang="en-ZA" dirty="0">
                <a:effectLst>
                  <a:outerShdw sx="0" sy="0">
                    <a:srgbClr val="000000"/>
                  </a:outerShdw>
                </a:effectLst>
              </a:rPr>
              <a:t>when required.</a:t>
            </a:r>
          </a:p>
          <a:p>
            <a:pPr lvl="0" fontAlgn="base"/>
            <a:r>
              <a:rPr lang="en-ZA" dirty="0">
                <a:effectLst>
                  <a:outerShdw sx="0" sy="0">
                    <a:srgbClr val="000000"/>
                  </a:outerShdw>
                </a:effectLst>
              </a:rPr>
              <a:t>Amendments to minutes.</a:t>
            </a:r>
          </a:p>
          <a:p>
            <a:endParaRPr lang="en-ZA" dirty="0"/>
          </a:p>
        </p:txBody>
      </p:sp>
    </p:spTree>
    <p:extLst>
      <p:ext uri="{BB962C8B-B14F-4D97-AF65-F5344CB8AC3E}">
        <p14:creationId xmlns:p14="http://schemas.microsoft.com/office/powerpoint/2010/main" val="95983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defined</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lstStyle/>
          <a:p>
            <a:r>
              <a:rPr lang="en-ZA" b="1" dirty="0"/>
              <a:t>Communication is a transaction</a:t>
            </a:r>
            <a:endParaRPr lang="en-ZA" dirty="0"/>
          </a:p>
          <a:p>
            <a:r>
              <a:rPr lang="en-ZA" b="1" dirty="0"/>
              <a:t>People are working together</a:t>
            </a:r>
            <a:endParaRPr lang="en-ZA" dirty="0"/>
          </a:p>
          <a:p>
            <a:r>
              <a:rPr lang="en-ZA" b="1" dirty="0"/>
              <a:t>Meaning is created</a:t>
            </a:r>
            <a:endParaRPr lang="en-ZA" dirty="0"/>
          </a:p>
          <a:p>
            <a:r>
              <a:rPr lang="en-ZA" b="1" dirty="0"/>
              <a:t>Symbols are exchanged</a:t>
            </a:r>
            <a:endParaRPr lang="en-ZA" dirty="0"/>
          </a:p>
          <a:p>
            <a:endParaRPr lang="en-ZA"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31809" y="2156874"/>
            <a:ext cx="2402005" cy="3233991"/>
          </a:xfrm>
          <a:prstGeom prst="rect">
            <a:avLst/>
          </a:prstGeom>
          <a:noFill/>
        </p:spPr>
      </p:pic>
    </p:spTree>
    <p:extLst>
      <p:ext uri="{BB962C8B-B14F-4D97-AF65-F5344CB8AC3E}">
        <p14:creationId xmlns:p14="http://schemas.microsoft.com/office/powerpoint/2010/main" val="1937755220"/>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The </a:t>
            </a:r>
            <a:r>
              <a:rPr lang="en-ZA" dirty="0" smtClean="0"/>
              <a:t>Treasurer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300</a:t>
            </a:fld>
            <a:endParaRPr lang="en-ZA" dirty="0"/>
          </a:p>
        </p:txBody>
      </p:sp>
      <p:sp>
        <p:nvSpPr>
          <p:cNvPr id="7" name="Content Placeholder 6"/>
          <p:cNvSpPr>
            <a:spLocks noGrp="1"/>
          </p:cNvSpPr>
          <p:nvPr>
            <p:ph sz="quarter" idx="1"/>
          </p:nvPr>
        </p:nvSpPr>
        <p:spPr/>
        <p:txBody>
          <a:bodyPr/>
          <a:lstStyle/>
          <a:p>
            <a:r>
              <a:rPr lang="en-ZA" dirty="0"/>
              <a:t>The treasurer is the official for the finances of a society or club who looks after the organisation’s </a:t>
            </a:r>
            <a:r>
              <a:rPr lang="en-ZA" dirty="0" smtClean="0"/>
              <a:t>finances.</a:t>
            </a:r>
          </a:p>
          <a:p>
            <a:r>
              <a:rPr lang="en-ZA" dirty="0" smtClean="0"/>
              <a:t>Keeps </a:t>
            </a:r>
            <a:r>
              <a:rPr lang="en-ZA" dirty="0"/>
              <a:t>the executive committee and the members fully acquainted with the financial position of the organisation.</a:t>
            </a:r>
          </a:p>
          <a:p>
            <a:endParaRPr lang="en-ZA" dirty="0"/>
          </a:p>
        </p:txBody>
      </p:sp>
    </p:spTree>
    <p:extLst>
      <p:ext uri="{BB962C8B-B14F-4D97-AF65-F5344CB8AC3E}">
        <p14:creationId xmlns:p14="http://schemas.microsoft.com/office/powerpoint/2010/main" val="95701874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Auditor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301</a:t>
            </a:fld>
            <a:endParaRPr lang="en-US" dirty="0"/>
          </a:p>
        </p:txBody>
      </p:sp>
      <p:sp>
        <p:nvSpPr>
          <p:cNvPr id="5" name="Content Placeholder 4"/>
          <p:cNvSpPr>
            <a:spLocks noGrp="1"/>
          </p:cNvSpPr>
          <p:nvPr>
            <p:ph sz="quarter" idx="1"/>
          </p:nvPr>
        </p:nvSpPr>
        <p:spPr/>
        <p:txBody>
          <a:bodyPr/>
          <a:lstStyle/>
          <a:p>
            <a:r>
              <a:rPr lang="en-ZA" dirty="0"/>
              <a:t>The duty of an auditor is to see that the funds, the investments and the financial affairs of the organisation have been handled honestly and correctly.</a:t>
            </a:r>
          </a:p>
          <a:p>
            <a:endParaRPr lang="en-ZA" dirty="0"/>
          </a:p>
        </p:txBody>
      </p:sp>
    </p:spTree>
    <p:extLst>
      <p:ext uri="{BB962C8B-B14F-4D97-AF65-F5344CB8AC3E}">
        <p14:creationId xmlns:p14="http://schemas.microsoft.com/office/powerpoint/2010/main" val="3892137289"/>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Meeting Rules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302</a:t>
            </a:fld>
            <a:endParaRPr lang="en-US" dirty="0"/>
          </a:p>
        </p:txBody>
      </p:sp>
      <p:sp>
        <p:nvSpPr>
          <p:cNvPr id="7" name="Content Placeholder 6"/>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Discuss items in the same order as they appear on the agenda.</a:t>
            </a:r>
          </a:p>
          <a:p>
            <a:pPr lvl="0" fontAlgn="base"/>
            <a:r>
              <a:rPr lang="en-ZA" dirty="0">
                <a:effectLst>
                  <a:outerShdw sx="0" sy="0">
                    <a:srgbClr val="000000"/>
                  </a:outerShdw>
                </a:effectLst>
              </a:rPr>
              <a:t>If a member wishes to add something important that does not appear on the agenda, s/he should wait and add it when the item General is reached.</a:t>
            </a:r>
          </a:p>
          <a:p>
            <a:pPr lvl="0" fontAlgn="base"/>
            <a:r>
              <a:rPr lang="en-ZA" dirty="0">
                <a:effectLst>
                  <a:outerShdw sx="0" sy="0">
                    <a:srgbClr val="000000"/>
                  </a:outerShdw>
                </a:effectLst>
              </a:rPr>
              <a:t>The chairperson is the only one to address the meeting, unless the chairperson gives a member permission to speak.</a:t>
            </a:r>
          </a:p>
          <a:p>
            <a:pPr lvl="0" fontAlgn="base"/>
            <a:r>
              <a:rPr lang="en-ZA" dirty="0">
                <a:effectLst>
                  <a:outerShdw sx="0" sy="0">
                    <a:srgbClr val="000000"/>
                  </a:outerShdw>
                </a:effectLst>
              </a:rPr>
              <a:t>Address all remarks to the chair, e.g. Mr Chairperson or Madam Chair.</a:t>
            </a:r>
          </a:p>
          <a:p>
            <a:pPr lvl="0" fontAlgn="base"/>
            <a:r>
              <a:rPr lang="en-ZA" dirty="0">
                <a:effectLst>
                  <a:outerShdw sx="0" sy="0">
                    <a:srgbClr val="000000"/>
                  </a:outerShdw>
                </a:effectLst>
              </a:rPr>
              <a:t>A member may not interrupt a speaker.</a:t>
            </a:r>
          </a:p>
          <a:p>
            <a:pPr lvl="0" fontAlgn="base"/>
            <a:r>
              <a:rPr lang="en-ZA" dirty="0">
                <a:effectLst>
                  <a:outerShdw sx="0" sy="0">
                    <a:srgbClr val="000000"/>
                  </a:outerShdw>
                </a:effectLst>
              </a:rPr>
              <a:t>Handle a motion or proposal as follows: The speaker raises his/her hand and when the chairperson acknowledges. s/he says, “I propose that...”  The chairperson normally asks for a seconder and the seconder usually says, “I second the motion.”  The chairperson then allows for discussion and if necessary, calls for a vote.</a:t>
            </a:r>
          </a:p>
          <a:p>
            <a:endParaRPr lang="en-ZA" dirty="0"/>
          </a:p>
        </p:txBody>
      </p:sp>
    </p:spTree>
    <p:extLst>
      <p:ext uri="{BB962C8B-B14F-4D97-AF65-F5344CB8AC3E}">
        <p14:creationId xmlns:p14="http://schemas.microsoft.com/office/powerpoint/2010/main" val="316677810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Meeting Terms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303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286730"/>
              </p:ext>
            </p:extLst>
          </p:nvPr>
        </p:nvGraphicFramePr>
        <p:xfrm>
          <a:off x="374904" y="1417865"/>
          <a:ext cx="8218487" cy="4983480"/>
        </p:xfrm>
        <a:graphic>
          <a:graphicData uri="http://schemas.openxmlformats.org/drawingml/2006/table">
            <a:tbl>
              <a:tblPr firstRow="1" firstCol="1" lastRow="1" lastCol="1" bandRow="1" bandCol="1">
                <a:tableStyleId>{5C22544A-7EE6-4342-B048-85BDC9FD1C3A}</a:tableStyleId>
              </a:tblPr>
              <a:tblGrid>
                <a:gridCol w="1992739">
                  <a:extLst>
                    <a:ext uri="{9D8B030D-6E8A-4147-A177-3AD203B41FA5}">
                      <a16:colId xmlns:a16="http://schemas.microsoft.com/office/drawing/2014/main" val="210364242"/>
                    </a:ext>
                  </a:extLst>
                </a:gridCol>
                <a:gridCol w="6225748">
                  <a:extLst>
                    <a:ext uri="{9D8B030D-6E8A-4147-A177-3AD203B41FA5}">
                      <a16:colId xmlns:a16="http://schemas.microsoft.com/office/drawing/2014/main" val="3238001109"/>
                    </a:ext>
                  </a:extLst>
                </a:gridCol>
              </a:tblGrid>
              <a:tr h="443592">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nSpc>
                          <a:spcPct val="150000"/>
                        </a:lnSpc>
                        <a:spcAft>
                          <a:spcPts val="0"/>
                        </a:spcAft>
                      </a:pPr>
                      <a:r>
                        <a:rPr lang="en-ZA"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Mandates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If you cannot attend a meeting and send someone to your place ensure that you give this person a mandate, the authority to make decisions on your behalf.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nSpc>
                          <a:spcPct val="150000"/>
                        </a:lnSpc>
                        <a:spcAft>
                          <a:spcPts val="0"/>
                        </a:spcAft>
                      </a:pPr>
                      <a:r>
                        <a:rPr lang="en-ZA"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Caucusing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This can play a role when the decision process is being held up by people who cannot agree.  In this situation, they may be allowed to hold a sub meeting to reach agreement.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285750">
                <a:tc>
                  <a:txBody>
                    <a:bodyPr/>
                    <a:lstStyle/>
                    <a:p>
                      <a:pPr>
                        <a:lnSpc>
                          <a:spcPct val="150000"/>
                        </a:lnSpc>
                        <a:spcAft>
                          <a:spcPts val="0"/>
                        </a:spcAft>
                      </a:pPr>
                      <a:r>
                        <a:rPr lang="en-ZA"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Lobbying</a:t>
                      </a:r>
                      <a:endParaRPr lang="en-ZA"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When committees make decisions, lobbying plays an important role in helping people understand the implications of a decision from all angles.  For example:  When trying to sell on value lobbying can be used to gain support, prior to the decision process.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bl>
          </a:graphicData>
        </a:graphic>
      </p:graphicFrame>
    </p:spTree>
    <p:extLst>
      <p:ext uri="{BB962C8B-B14F-4D97-AF65-F5344CB8AC3E}">
        <p14:creationId xmlns:p14="http://schemas.microsoft.com/office/powerpoint/2010/main" val="816520681"/>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Meeting Terms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304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56590134"/>
              </p:ext>
            </p:extLst>
          </p:nvPr>
        </p:nvGraphicFramePr>
        <p:xfrm>
          <a:off x="374904" y="1417865"/>
          <a:ext cx="8218487" cy="3565252"/>
        </p:xfrm>
        <a:graphic>
          <a:graphicData uri="http://schemas.openxmlformats.org/drawingml/2006/table">
            <a:tbl>
              <a:tblPr firstRow="1" firstCol="1" lastRow="1" lastCol="1" bandRow="1" bandCol="1">
                <a:tableStyleId>{5C22544A-7EE6-4342-B048-85BDC9FD1C3A}</a:tableStyleId>
              </a:tblPr>
              <a:tblGrid>
                <a:gridCol w="1992739">
                  <a:extLst>
                    <a:ext uri="{9D8B030D-6E8A-4147-A177-3AD203B41FA5}">
                      <a16:colId xmlns:a16="http://schemas.microsoft.com/office/drawing/2014/main" val="210364242"/>
                    </a:ext>
                  </a:extLst>
                </a:gridCol>
                <a:gridCol w="6225748">
                  <a:extLst>
                    <a:ext uri="{9D8B030D-6E8A-4147-A177-3AD203B41FA5}">
                      <a16:colId xmlns:a16="http://schemas.microsoft.com/office/drawing/2014/main" val="3238001109"/>
                    </a:ext>
                  </a:extLst>
                </a:gridCol>
              </a:tblGrid>
              <a:tr h="443592">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Motions</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motion is a proposal formally submitted by a member to a meeting for adoption.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Resolution</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When submitted to a meeting, it is the suggestion, and when and if it is adopted by the meeting, it becomes a resolution.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Counter-proposal</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member who is not in favour of a proposal, may make a counter proposal.  It is an indication of the member’s objection to the proposal.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Objection</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Objection to a proposal can be indicated by voting against it</a:t>
                      </a:r>
                      <a:r>
                        <a:rPr lang="en-ZA"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054357"/>
                  </a:ext>
                </a:extLst>
              </a:tr>
            </a:tbl>
          </a:graphicData>
        </a:graphic>
      </p:graphicFrame>
    </p:spTree>
    <p:extLst>
      <p:ext uri="{BB962C8B-B14F-4D97-AF65-F5344CB8AC3E}">
        <p14:creationId xmlns:p14="http://schemas.microsoft.com/office/powerpoint/2010/main" val="3507134227"/>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Meeting Terms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305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13080476"/>
              </p:ext>
            </p:extLst>
          </p:nvPr>
        </p:nvGraphicFramePr>
        <p:xfrm>
          <a:off x="374904" y="1417865"/>
          <a:ext cx="8218487" cy="4898390"/>
        </p:xfrm>
        <a:graphic>
          <a:graphicData uri="http://schemas.openxmlformats.org/drawingml/2006/table">
            <a:tbl>
              <a:tblPr firstRow="1" firstCol="1" lastRow="1" lastCol="1" bandRow="1" bandCol="1">
                <a:tableStyleId>{5C22544A-7EE6-4342-B048-85BDC9FD1C3A}</a:tableStyleId>
              </a:tblPr>
              <a:tblGrid>
                <a:gridCol w="1992739">
                  <a:extLst>
                    <a:ext uri="{9D8B030D-6E8A-4147-A177-3AD203B41FA5}">
                      <a16:colId xmlns:a16="http://schemas.microsoft.com/office/drawing/2014/main" val="210364242"/>
                    </a:ext>
                  </a:extLst>
                </a:gridCol>
                <a:gridCol w="6225748">
                  <a:extLst>
                    <a:ext uri="{9D8B030D-6E8A-4147-A177-3AD203B41FA5}">
                      <a16:colId xmlns:a16="http://schemas.microsoft.com/office/drawing/2014/main" val="3238001109"/>
                    </a:ext>
                  </a:extLst>
                </a:gridCol>
              </a:tblGrid>
              <a:tr h="443592">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Amendments</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Is </a:t>
                      </a: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 alteration to a motion that is considered at a meeting.  </a:t>
                      </a:r>
                      <a:r>
                        <a:rPr lang="en-ZA" sz="18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It </a:t>
                      </a: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can either be an addition, replacement or omission of words, a change in the punctuation or arrangement of certain words.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Point of order</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Is </a:t>
                      </a: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question raised at a meeting calling attention to some irregularity in the manner in which the meeting is being conducted, such as the absence of a quorum or a speaker speaking twice on an amendment or motion.  It can also be as a result of a deviation from the requirements of the constitution.</a:t>
                      </a:r>
                    </a:p>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a:t>
                      </a: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member may submit a point of order at any time during debates.  The chairperson should respond immediately as a point of order enjoys preference over other matters for discussion.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bl>
          </a:graphicData>
        </a:graphic>
      </p:graphicFrame>
    </p:spTree>
    <p:extLst>
      <p:ext uri="{BB962C8B-B14F-4D97-AF65-F5344CB8AC3E}">
        <p14:creationId xmlns:p14="http://schemas.microsoft.com/office/powerpoint/2010/main" val="3049965080"/>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Meeting Terms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306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43863794"/>
              </p:ext>
            </p:extLst>
          </p:nvPr>
        </p:nvGraphicFramePr>
        <p:xfrm>
          <a:off x="374904" y="1417865"/>
          <a:ext cx="8218487" cy="4813300"/>
        </p:xfrm>
        <a:graphic>
          <a:graphicData uri="http://schemas.openxmlformats.org/drawingml/2006/table">
            <a:tbl>
              <a:tblPr firstRow="1" firstCol="1" lastRow="1" lastCol="1" bandRow="1" bandCol="1">
                <a:tableStyleId>{5C22544A-7EE6-4342-B048-85BDC9FD1C3A}</a:tableStyleId>
              </a:tblPr>
              <a:tblGrid>
                <a:gridCol w="1992739">
                  <a:extLst>
                    <a:ext uri="{9D8B030D-6E8A-4147-A177-3AD203B41FA5}">
                      <a16:colId xmlns:a16="http://schemas.microsoft.com/office/drawing/2014/main" val="210364242"/>
                    </a:ext>
                  </a:extLst>
                </a:gridCol>
                <a:gridCol w="6225748">
                  <a:extLst>
                    <a:ext uri="{9D8B030D-6E8A-4147-A177-3AD203B41FA5}">
                      <a16:colId xmlns:a16="http://schemas.microsoft.com/office/drawing/2014/main" val="3238001109"/>
                    </a:ext>
                  </a:extLst>
                </a:gridCol>
              </a:tblGrid>
              <a:tr h="443592">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GB"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Point of information</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point of information is a request for more information on the motion put to vote at the meeting.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Out of order</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When an individual is not sticking to meeting procedure, being rude, interjecting or misbehaving in some way, the chairperson might rule him/her out of order.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022601"/>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Protection</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speaker who is being harassed when he/she is speaking can ask for the protection of the Chairperson.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004608"/>
                  </a:ext>
                </a:extLst>
              </a:tr>
              <a:tr h="285750">
                <a:tc>
                  <a:txBody>
                    <a:bodyPr/>
                    <a:lstStyle/>
                    <a:p>
                      <a:pPr>
                        <a:lnSpc>
                          <a:spcPct val="150000"/>
                        </a:lnSpc>
                        <a:spcAft>
                          <a:spcPts val="0"/>
                        </a:spcAft>
                      </a:pPr>
                      <a:r>
                        <a:rPr lang="en-ZA" sz="1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Quorum</a:t>
                      </a:r>
                      <a:endParaRPr lang="en-Z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ZA"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This is the minimum number of people who must be present for the meeting to conduct business and take decisions. This minimum number is stated in the organisations constitution. The meeting cannot start until there is a quorum.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054357"/>
                  </a:ext>
                </a:extLst>
              </a:tr>
            </a:tbl>
          </a:graphicData>
        </a:graphic>
      </p:graphicFrame>
    </p:spTree>
    <p:extLst>
      <p:ext uri="{BB962C8B-B14F-4D97-AF65-F5344CB8AC3E}">
        <p14:creationId xmlns:p14="http://schemas.microsoft.com/office/powerpoint/2010/main" val="2827250080"/>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Voting on a </a:t>
            </a:r>
            <a:r>
              <a:rPr lang="en-ZA" dirty="0" smtClean="0"/>
              <a:t>Motion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307</a:t>
            </a:fld>
            <a:endParaRPr lang="en-ZA" dirty="0"/>
          </a:p>
        </p:txBody>
      </p:sp>
      <p:sp>
        <p:nvSpPr>
          <p:cNvPr id="5" name="Content Placeholder 4"/>
          <p:cNvSpPr>
            <a:spLocks noGrp="1"/>
          </p:cNvSpPr>
          <p:nvPr>
            <p:ph sz="quarter" idx="1"/>
          </p:nvPr>
        </p:nvSpPr>
        <p:spPr/>
        <p:txBody>
          <a:bodyPr/>
          <a:lstStyle/>
          <a:p>
            <a:r>
              <a:rPr lang="en-ZA" dirty="0" smtClean="0"/>
              <a:t>Once the </a:t>
            </a:r>
            <a:r>
              <a:rPr lang="en-ZA" dirty="0"/>
              <a:t>motion has been thoroughly discussed and sufficient arguments for and against the issue have been heard, it is put to vote.  </a:t>
            </a:r>
            <a:endParaRPr lang="en-ZA" dirty="0" smtClean="0"/>
          </a:p>
          <a:p>
            <a:r>
              <a:rPr lang="en-ZA" dirty="0" smtClean="0"/>
              <a:t>Voting </a:t>
            </a:r>
            <a:r>
              <a:rPr lang="en-ZA" dirty="0"/>
              <a:t>means members are granted the opportunity to decide whether they are for or against a proposal.  </a:t>
            </a:r>
          </a:p>
          <a:p>
            <a:r>
              <a:rPr lang="en-ZA" dirty="0" smtClean="0"/>
              <a:t>The </a:t>
            </a:r>
            <a:r>
              <a:rPr lang="en-ZA" dirty="0"/>
              <a:t>chairperson usually decides on the method of voting to be used, such as a show of hands or by ballot</a:t>
            </a:r>
            <a:r>
              <a:rPr lang="en-ZA" dirty="0" smtClean="0"/>
              <a:t>.</a:t>
            </a:r>
          </a:p>
          <a:p>
            <a:endParaRPr lang="en-GB" dirty="0"/>
          </a:p>
          <a:p>
            <a:pPr marL="0" indent="0" algn="ctr">
              <a:buNone/>
            </a:pPr>
            <a:r>
              <a:rPr lang="en-ZA" b="1" i="1" dirty="0"/>
              <a:t>A ballot is a method of secret voting, </a:t>
            </a:r>
            <a:endParaRPr lang="en-ZA" b="1" i="1" dirty="0" smtClean="0"/>
          </a:p>
          <a:p>
            <a:pPr marL="0" indent="0" algn="ctr">
              <a:buNone/>
            </a:pPr>
            <a:r>
              <a:rPr lang="en-ZA" b="1" i="1" dirty="0" smtClean="0"/>
              <a:t>normally </a:t>
            </a:r>
            <a:r>
              <a:rPr lang="en-ZA" b="1" i="1" dirty="0"/>
              <a:t>in a written form.</a:t>
            </a:r>
          </a:p>
          <a:p>
            <a:endParaRPr lang="en-ZA" dirty="0"/>
          </a:p>
        </p:txBody>
      </p:sp>
    </p:spTree>
    <p:extLst>
      <p:ext uri="{BB962C8B-B14F-4D97-AF65-F5344CB8AC3E}">
        <p14:creationId xmlns:p14="http://schemas.microsoft.com/office/powerpoint/2010/main" val="316724761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Listening in meetings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308</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Avoid misunderstanding </a:t>
            </a:r>
          </a:p>
          <a:p>
            <a:pPr lvl="0" fontAlgn="base"/>
            <a:r>
              <a:rPr lang="en-ZA" dirty="0">
                <a:effectLst>
                  <a:outerShdw sx="0" sy="0">
                    <a:srgbClr val="000000"/>
                  </a:outerShdw>
                </a:effectLst>
              </a:rPr>
              <a:t>Avoid jumping to conclusions</a:t>
            </a:r>
          </a:p>
          <a:p>
            <a:pPr lvl="0" fontAlgn="base"/>
            <a:r>
              <a:rPr lang="en-ZA" dirty="0">
                <a:effectLst>
                  <a:outerShdw sx="0" sy="0">
                    <a:srgbClr val="000000"/>
                  </a:outerShdw>
                </a:effectLst>
              </a:rPr>
              <a:t>To give correct information</a:t>
            </a:r>
          </a:p>
          <a:p>
            <a:pPr lvl="0" fontAlgn="base"/>
            <a:r>
              <a:rPr lang="en-ZA" dirty="0">
                <a:effectLst>
                  <a:outerShdw sx="0" sy="0">
                    <a:srgbClr val="000000"/>
                  </a:outerShdw>
                </a:effectLst>
              </a:rPr>
              <a:t>To avoid confusing people</a:t>
            </a:r>
          </a:p>
          <a:p>
            <a:endParaRPr lang="en-ZA" dirty="0"/>
          </a:p>
        </p:txBody>
      </p:sp>
    </p:spTree>
    <p:extLst>
      <p:ext uri="{BB962C8B-B14F-4D97-AF65-F5344CB8AC3E}">
        <p14:creationId xmlns:p14="http://schemas.microsoft.com/office/powerpoint/2010/main" val="311998395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Listening to Misinterpretation </a:t>
            </a:r>
            <a:r>
              <a:rPr lang="en-ZA" dirty="0"/>
              <a:t>of Speakers Comments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309</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Be ready to listen.  </a:t>
            </a:r>
            <a:endParaRPr lang="en-ZA" dirty="0" smtClean="0">
              <a:effectLst>
                <a:outerShdw sx="0" sy="0">
                  <a:srgbClr val="000000"/>
                </a:outerShdw>
              </a:effectLst>
            </a:endParaRPr>
          </a:p>
          <a:p>
            <a:pPr lvl="0" fontAlgn="base"/>
            <a:r>
              <a:rPr lang="en-ZA" dirty="0" smtClean="0">
                <a:effectLst>
                  <a:outerShdw sx="0" sy="0">
                    <a:srgbClr val="000000"/>
                  </a:outerShdw>
                </a:effectLst>
              </a:rPr>
              <a:t>Don’t </a:t>
            </a:r>
            <a:r>
              <a:rPr lang="en-ZA" dirty="0">
                <a:effectLst>
                  <a:outerShdw sx="0" sy="0">
                    <a:srgbClr val="000000"/>
                  </a:outerShdw>
                </a:effectLst>
              </a:rPr>
              <a:t>fiddle, maintain eye contact, clear your mind.</a:t>
            </a:r>
          </a:p>
          <a:p>
            <a:pPr lvl="0" fontAlgn="base"/>
            <a:r>
              <a:rPr lang="en-ZA" dirty="0">
                <a:effectLst>
                  <a:outerShdw sx="0" sy="0">
                    <a:srgbClr val="000000"/>
                  </a:outerShdw>
                </a:effectLst>
              </a:rPr>
              <a:t>Pay attention, make eye </a:t>
            </a:r>
            <a:r>
              <a:rPr lang="en-ZA" dirty="0" smtClean="0">
                <a:effectLst>
                  <a:outerShdw sx="0" sy="0">
                    <a:srgbClr val="000000"/>
                  </a:outerShdw>
                </a:effectLst>
              </a:rPr>
              <a:t>contact</a:t>
            </a:r>
          </a:p>
          <a:p>
            <a:pPr lvl="0" fontAlgn="base"/>
            <a:r>
              <a:rPr lang="en-ZA" dirty="0" smtClean="0">
                <a:effectLst>
                  <a:outerShdw sx="0" sy="0">
                    <a:srgbClr val="000000"/>
                  </a:outerShdw>
                </a:effectLst>
              </a:rPr>
              <a:t>Listen </a:t>
            </a:r>
            <a:r>
              <a:rPr lang="en-ZA" dirty="0">
                <a:effectLst>
                  <a:outerShdw sx="0" sy="0">
                    <a:srgbClr val="000000"/>
                  </a:outerShdw>
                </a:effectLst>
              </a:rPr>
              <a:t>to the facts and the feelings behind the speaker.  </a:t>
            </a:r>
            <a:endParaRPr lang="en-ZA" dirty="0" smtClean="0">
              <a:effectLst>
                <a:outerShdw sx="0" sy="0">
                  <a:srgbClr val="000000"/>
                </a:outerShdw>
              </a:effectLst>
            </a:endParaRPr>
          </a:p>
          <a:p>
            <a:pPr lvl="0" fontAlgn="base"/>
            <a:r>
              <a:rPr lang="en-ZA" dirty="0" smtClean="0">
                <a:effectLst>
                  <a:outerShdw sx="0" sy="0">
                    <a:srgbClr val="000000"/>
                  </a:outerShdw>
                </a:effectLst>
              </a:rPr>
              <a:t>Don’t </a:t>
            </a:r>
            <a:r>
              <a:rPr lang="en-ZA" dirty="0">
                <a:effectLst>
                  <a:outerShdw sx="0" sy="0">
                    <a:srgbClr val="000000"/>
                  </a:outerShdw>
                </a:effectLst>
              </a:rPr>
              <a:t>just listen to what they say.</a:t>
            </a:r>
          </a:p>
          <a:p>
            <a:pPr lvl="0" fontAlgn="base"/>
            <a:r>
              <a:rPr lang="en-ZA" dirty="0">
                <a:effectLst>
                  <a:outerShdw sx="0" sy="0">
                    <a:srgbClr val="000000"/>
                  </a:outerShdw>
                </a:effectLst>
              </a:rPr>
              <a:t>Do not interrupt ask if they have finished before you dive in.</a:t>
            </a:r>
          </a:p>
          <a:p>
            <a:pPr lvl="0" fontAlgn="base"/>
            <a:r>
              <a:rPr lang="en-ZA" dirty="0">
                <a:effectLst>
                  <a:outerShdw sx="0" sy="0">
                    <a:srgbClr val="000000"/>
                  </a:outerShdw>
                </a:effectLst>
              </a:rPr>
              <a:t>Control your feelings if you do not agree keep your feelings to yourself remain neutral.</a:t>
            </a:r>
          </a:p>
          <a:p>
            <a:pPr lvl="0" fontAlgn="base"/>
            <a:r>
              <a:rPr lang="en-ZA" dirty="0">
                <a:effectLst>
                  <a:outerShdw sx="0" sy="0">
                    <a:srgbClr val="000000"/>
                  </a:outerShdw>
                </a:effectLst>
              </a:rPr>
              <a:t>Separate fact from feeling listen to what the person is saying and not the way they say it, act on the fact not the </a:t>
            </a:r>
            <a:r>
              <a:rPr lang="en-ZA" dirty="0" smtClean="0">
                <a:effectLst>
                  <a:outerShdw sx="0" sy="0">
                    <a:srgbClr val="000000"/>
                  </a:outerShdw>
                </a:effectLst>
              </a:rPr>
              <a:t>emotion.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44339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Process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3504" y="1698572"/>
            <a:ext cx="7626095" cy="3119087"/>
          </a:xfrm>
          <a:prstGeom prst="rect">
            <a:avLst/>
          </a:prstGeom>
        </p:spPr>
      </p:pic>
    </p:spTree>
    <p:extLst>
      <p:ext uri="{BB962C8B-B14F-4D97-AF65-F5344CB8AC3E}">
        <p14:creationId xmlns:p14="http://schemas.microsoft.com/office/powerpoint/2010/main" val="4018654848"/>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Site or Field Visits and </a:t>
            </a:r>
            <a:r>
              <a:rPr lang="en-GB" dirty="0" smtClean="0"/>
              <a:t>Excursions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310</a:t>
            </a:fld>
            <a:endParaRPr lang="en-ZA" dirty="0"/>
          </a:p>
        </p:txBody>
      </p:sp>
      <p:sp>
        <p:nvSpPr>
          <p:cNvPr id="5" name="Content Placeholder 4"/>
          <p:cNvSpPr>
            <a:spLocks noGrp="1"/>
          </p:cNvSpPr>
          <p:nvPr>
            <p:ph sz="quarter" idx="1"/>
          </p:nvPr>
        </p:nvSpPr>
        <p:spPr/>
        <p:txBody>
          <a:bodyPr/>
          <a:lstStyle/>
          <a:p>
            <a:r>
              <a:rPr lang="en-GB" dirty="0"/>
              <a:t>F</a:t>
            </a:r>
            <a:r>
              <a:rPr lang="en-GB" dirty="0" smtClean="0"/>
              <a:t>or </a:t>
            </a:r>
            <a:r>
              <a:rPr lang="en-GB" dirty="0"/>
              <a:t>effective research </a:t>
            </a:r>
            <a:r>
              <a:rPr lang="en-GB" dirty="0" smtClean="0"/>
              <a:t>when </a:t>
            </a:r>
            <a:r>
              <a:rPr lang="en-GB" dirty="0"/>
              <a:t>a group must gain on-hand experience or information </a:t>
            </a:r>
            <a:endParaRPr lang="en-GB" dirty="0" smtClean="0"/>
          </a:p>
          <a:p>
            <a:pPr lvl="1"/>
            <a:r>
              <a:rPr lang="en-GB" dirty="0" smtClean="0"/>
              <a:t>Visit </a:t>
            </a:r>
            <a:r>
              <a:rPr lang="en-GB" dirty="0"/>
              <a:t>the company, or </a:t>
            </a:r>
            <a:endParaRPr lang="en-GB" dirty="0" smtClean="0"/>
          </a:p>
          <a:p>
            <a:pPr lvl="1"/>
            <a:r>
              <a:rPr lang="en-GB" dirty="0"/>
              <a:t>G</a:t>
            </a:r>
            <a:r>
              <a:rPr lang="en-GB" dirty="0" smtClean="0"/>
              <a:t>o </a:t>
            </a:r>
            <a:r>
              <a:rPr lang="en-GB" dirty="0"/>
              <a:t>on an </a:t>
            </a:r>
            <a:r>
              <a:rPr lang="en-GB" dirty="0" smtClean="0"/>
              <a:t>excursion </a:t>
            </a:r>
          </a:p>
          <a:p>
            <a:r>
              <a:rPr lang="en-GB" dirty="0"/>
              <a:t>E</a:t>
            </a:r>
            <a:r>
              <a:rPr lang="en-GB" dirty="0" smtClean="0"/>
              <a:t>nsure that the research or study in such a case stays focused, </a:t>
            </a:r>
          </a:p>
          <a:p>
            <a:r>
              <a:rPr lang="en-GB" dirty="0" smtClean="0"/>
              <a:t>The members of the study group should meet before the time </a:t>
            </a:r>
            <a:endParaRPr lang="en-GB" dirty="0"/>
          </a:p>
          <a:p>
            <a:r>
              <a:rPr lang="en-GB" dirty="0" smtClean="0"/>
              <a:t>Draw up a checklist - what is going to be studied or researched.</a:t>
            </a:r>
            <a:endParaRPr lang="en-ZA" dirty="0"/>
          </a:p>
        </p:txBody>
      </p:sp>
    </p:spTree>
    <p:extLst>
      <p:ext uri="{BB962C8B-B14F-4D97-AF65-F5344CB8AC3E}">
        <p14:creationId xmlns:p14="http://schemas.microsoft.com/office/powerpoint/2010/main" val="289900172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Workshops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311</a:t>
            </a:fld>
            <a:endParaRPr lang="en-ZA" dirty="0"/>
          </a:p>
        </p:txBody>
      </p:sp>
      <p:sp>
        <p:nvSpPr>
          <p:cNvPr id="5" name="Content Placeholder 4"/>
          <p:cNvSpPr>
            <a:spLocks noGrp="1"/>
          </p:cNvSpPr>
          <p:nvPr>
            <p:ph sz="quarter" idx="1"/>
          </p:nvPr>
        </p:nvSpPr>
        <p:spPr/>
        <p:txBody>
          <a:bodyPr/>
          <a:lstStyle/>
          <a:p>
            <a:r>
              <a:rPr lang="en-GB" dirty="0"/>
              <a:t>Workshops are effective ways to manage change and achieve improvement</a:t>
            </a:r>
            <a:endParaRPr lang="en-ZA" dirty="0"/>
          </a:p>
          <a:p>
            <a:r>
              <a:rPr lang="en-GB" dirty="0"/>
              <a:t>U</a:t>
            </a:r>
            <a:r>
              <a:rPr lang="en-GB" dirty="0" smtClean="0"/>
              <a:t>seful </a:t>
            </a:r>
            <a:r>
              <a:rPr lang="en-GB" dirty="0"/>
              <a:t>for the creation of initiatives, plans, process and actions </a:t>
            </a:r>
            <a:endParaRPr lang="en-ZA" dirty="0"/>
          </a:p>
          <a:p>
            <a:r>
              <a:rPr lang="en-GB" dirty="0" smtClean="0"/>
              <a:t>Breaks </a:t>
            </a:r>
            <a:r>
              <a:rPr lang="en-GB" dirty="0"/>
              <a:t>down barriers</a:t>
            </a:r>
            <a:endParaRPr lang="en-ZA" dirty="0"/>
          </a:p>
          <a:p>
            <a:r>
              <a:rPr lang="en-GB" dirty="0" smtClean="0"/>
              <a:t>Improves communications</a:t>
            </a:r>
          </a:p>
          <a:p>
            <a:r>
              <a:rPr lang="en-GB" dirty="0"/>
              <a:t>C</a:t>
            </a:r>
            <a:r>
              <a:rPr lang="en-GB" dirty="0" smtClean="0"/>
              <a:t>an </a:t>
            </a:r>
            <a:r>
              <a:rPr lang="en-GB" dirty="0"/>
              <a:t>be integrated within regular team meetings </a:t>
            </a:r>
            <a:endParaRPr lang="en-ZA" dirty="0"/>
          </a:p>
          <a:p>
            <a:r>
              <a:rPr lang="en-GB" dirty="0"/>
              <a:t>Workshop facilitation by a team leader or manager develops leadership</a:t>
            </a:r>
            <a:endParaRPr lang="en-ZA" dirty="0"/>
          </a:p>
          <a:p>
            <a:r>
              <a:rPr lang="en-GB" dirty="0"/>
              <a:t>W</a:t>
            </a:r>
            <a:r>
              <a:rPr lang="en-GB" dirty="0" smtClean="0"/>
              <a:t>orkshops </a:t>
            </a:r>
            <a:r>
              <a:rPr lang="en-GB" dirty="0"/>
              <a:t>achieve strong focus on business aims </a:t>
            </a:r>
            <a:endParaRPr lang="en-ZA" dirty="0"/>
          </a:p>
          <a:p>
            <a:endParaRPr lang="en-ZA" dirty="0"/>
          </a:p>
          <a:p>
            <a:endParaRPr lang="en-ZA" dirty="0"/>
          </a:p>
        </p:txBody>
      </p:sp>
    </p:spTree>
    <p:extLst>
      <p:ext uri="{BB962C8B-B14F-4D97-AF65-F5344CB8AC3E}">
        <p14:creationId xmlns:p14="http://schemas.microsoft.com/office/powerpoint/2010/main" val="2910088744"/>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
            </a:r>
            <a:r>
              <a:rPr lang="en-GB" dirty="0" smtClean="0"/>
              <a:t>asic </a:t>
            </a:r>
            <a:r>
              <a:rPr lang="en-GB" dirty="0"/>
              <a:t>workshop format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312</a:t>
            </a:fld>
            <a:endParaRPr lang="en-ZA" dirty="0"/>
          </a:p>
        </p:txBody>
      </p:sp>
      <p:sp>
        <p:nvSpPr>
          <p:cNvPr id="5" name="Content Placeholder 4"/>
          <p:cNvSpPr>
            <a:spLocks noGrp="1"/>
          </p:cNvSpPr>
          <p:nvPr>
            <p:ph sz="quarter" idx="1"/>
          </p:nvPr>
        </p:nvSpPr>
        <p:spPr>
          <a:xfrm>
            <a:off x="467544" y="1413296"/>
            <a:ext cx="8219256" cy="4797004"/>
          </a:xfrm>
        </p:spPr>
        <p:txBody>
          <a:bodyPr>
            <a:normAutofit fontScale="85000" lnSpcReduction="10000"/>
          </a:bodyPr>
          <a:lstStyle/>
          <a:p>
            <a:pPr lvl="0" fontAlgn="base"/>
            <a:r>
              <a:rPr lang="en-GB" dirty="0">
                <a:effectLst>
                  <a:outerShdw sx="0" sy="0">
                    <a:srgbClr val="000000"/>
                  </a:outerShdw>
                </a:effectLst>
              </a:rPr>
              <a:t>Consult the team to identify and agree on the </a:t>
            </a:r>
            <a:r>
              <a:rPr lang="en-GB" dirty="0" smtClean="0">
                <a:effectLst>
                  <a:outerShdw sx="0" sy="0">
                    <a:srgbClr val="000000"/>
                  </a:outerShdw>
                </a:effectLst>
              </a:rPr>
              <a:t>prior to commencement.</a:t>
            </a:r>
            <a:endParaRPr lang="en-ZA" dirty="0">
              <a:effectLst>
                <a:outerShdw sx="0" sy="0">
                  <a:srgbClr val="000000"/>
                </a:outerShdw>
              </a:effectLst>
            </a:endParaRPr>
          </a:p>
          <a:p>
            <a:pPr lvl="0" fontAlgn="base"/>
            <a:r>
              <a:rPr lang="en-GB" dirty="0">
                <a:effectLst>
                  <a:outerShdw sx="0" sy="0">
                    <a:srgbClr val="000000"/>
                  </a:outerShdw>
                </a:effectLst>
              </a:rPr>
              <a:t>Set a suitable date and venue for the </a:t>
            </a:r>
            <a:r>
              <a:rPr lang="en-GB" dirty="0" smtClean="0">
                <a:effectLst>
                  <a:outerShdw sx="0" sy="0">
                    <a:srgbClr val="000000"/>
                  </a:outerShdw>
                </a:effectLst>
              </a:rPr>
              <a:t>meeting</a:t>
            </a:r>
          </a:p>
          <a:p>
            <a:pPr lvl="0" fontAlgn="base"/>
            <a:r>
              <a:rPr lang="en-GB" dirty="0">
                <a:effectLst>
                  <a:outerShdw sx="0" sy="0">
                    <a:srgbClr val="000000"/>
                  </a:outerShdw>
                </a:effectLst>
              </a:rPr>
              <a:t>D</a:t>
            </a:r>
            <a:r>
              <a:rPr lang="en-GB" dirty="0" smtClean="0">
                <a:effectLst>
                  <a:outerShdw sx="0" sy="0">
                    <a:srgbClr val="000000"/>
                  </a:outerShdw>
                </a:effectLst>
              </a:rPr>
              <a:t>istribute </a:t>
            </a:r>
            <a:r>
              <a:rPr lang="en-GB" dirty="0">
                <a:effectLst>
                  <a:outerShdw sx="0" sy="0">
                    <a:srgbClr val="000000"/>
                  </a:outerShdw>
                </a:effectLst>
              </a:rPr>
              <a:t>an agenda for this workshop</a:t>
            </a:r>
            <a:endParaRPr lang="en-ZA" dirty="0">
              <a:effectLst>
                <a:outerShdw sx="0" sy="0">
                  <a:srgbClr val="000000"/>
                </a:outerShdw>
              </a:effectLst>
            </a:endParaRPr>
          </a:p>
          <a:p>
            <a:pPr lvl="0" fontAlgn="base"/>
            <a:r>
              <a:rPr lang="en-GB" dirty="0">
                <a:effectLst>
                  <a:outerShdw sx="0" sy="0">
                    <a:srgbClr val="000000"/>
                  </a:outerShdw>
                </a:effectLst>
              </a:rPr>
              <a:t>At the start of the workshop, </a:t>
            </a:r>
            <a:endParaRPr lang="en-GB" dirty="0" smtClean="0">
              <a:effectLst>
                <a:outerShdw sx="0" sy="0">
                  <a:srgbClr val="000000"/>
                </a:outerShdw>
              </a:effectLst>
            </a:endParaRPr>
          </a:p>
          <a:p>
            <a:pPr lvl="1" fontAlgn="base"/>
            <a:r>
              <a:rPr lang="en-GB" dirty="0" smtClean="0">
                <a:effectLst>
                  <a:outerShdw sx="0" sy="0">
                    <a:srgbClr val="000000"/>
                  </a:outerShdw>
                </a:effectLst>
              </a:rPr>
              <a:t>introduce </a:t>
            </a:r>
            <a:r>
              <a:rPr lang="en-GB" dirty="0">
                <a:effectLst>
                  <a:outerShdw sx="0" sy="0">
                    <a:srgbClr val="000000"/>
                  </a:outerShdw>
                </a:effectLst>
              </a:rPr>
              <a:t>the purpose of the workshop </a:t>
            </a:r>
            <a:endParaRPr lang="en-GB" dirty="0">
              <a:effectLst>
                <a:outerShdw sx="0" sy="0">
                  <a:srgbClr val="000000"/>
                </a:outerShdw>
              </a:effectLst>
            </a:endParaRPr>
          </a:p>
          <a:p>
            <a:pPr lvl="1" fontAlgn="base"/>
            <a:r>
              <a:rPr lang="en-GB" dirty="0" smtClean="0">
                <a:effectLst>
                  <a:outerShdw sx="0" sy="0">
                    <a:srgbClr val="000000"/>
                  </a:outerShdw>
                </a:effectLst>
              </a:rPr>
              <a:t>the </a:t>
            </a:r>
            <a:r>
              <a:rPr lang="en-GB" dirty="0">
                <a:effectLst>
                  <a:outerShdw sx="0" sy="0">
                    <a:srgbClr val="000000"/>
                  </a:outerShdw>
                </a:effectLst>
              </a:rPr>
              <a:t>process to be followed; </a:t>
            </a:r>
            <a:endParaRPr lang="en-GB" dirty="0" smtClean="0">
              <a:effectLst>
                <a:outerShdw sx="0" sy="0">
                  <a:srgbClr val="000000"/>
                </a:outerShdw>
              </a:effectLst>
            </a:endParaRPr>
          </a:p>
          <a:p>
            <a:pPr lvl="1" fontAlgn="base"/>
            <a:r>
              <a:rPr lang="en-GB" dirty="0" smtClean="0">
                <a:effectLst>
                  <a:outerShdw sx="0" sy="0">
                    <a:srgbClr val="000000"/>
                  </a:outerShdw>
                </a:effectLst>
              </a:rPr>
              <a:t> </a:t>
            </a:r>
            <a:r>
              <a:rPr lang="en-GB" dirty="0">
                <a:effectLst>
                  <a:outerShdw sx="0" sy="0">
                    <a:srgbClr val="000000"/>
                  </a:outerShdw>
                </a:effectLst>
              </a:rPr>
              <a:t>agree on the expectations and address queries </a:t>
            </a:r>
            <a:endParaRPr lang="en-ZA" dirty="0">
              <a:effectLst>
                <a:outerShdw sx="0" sy="0">
                  <a:srgbClr val="000000"/>
                </a:outerShdw>
              </a:effectLst>
            </a:endParaRPr>
          </a:p>
          <a:p>
            <a:pPr lvl="0" fontAlgn="base"/>
            <a:r>
              <a:rPr lang="en-GB" dirty="0">
                <a:effectLst>
                  <a:outerShdw sx="0" sy="0">
                    <a:srgbClr val="000000"/>
                  </a:outerShdw>
                </a:effectLst>
              </a:rPr>
              <a:t>Brainstorm the ideas and opportunities with the whole </a:t>
            </a:r>
            <a:r>
              <a:rPr lang="en-GB" dirty="0" smtClean="0">
                <a:effectLst>
                  <a:outerShdw sx="0" sy="0">
                    <a:srgbClr val="000000"/>
                  </a:outerShdw>
                </a:effectLst>
              </a:rPr>
              <a:t>group</a:t>
            </a:r>
          </a:p>
          <a:p>
            <a:pPr lvl="0" fontAlgn="base"/>
            <a:r>
              <a:rPr lang="en-GB" dirty="0" smtClean="0">
                <a:effectLst>
                  <a:outerShdw sx="0" sy="0">
                    <a:srgbClr val="000000"/>
                  </a:outerShdw>
                </a:effectLst>
              </a:rPr>
              <a:t>Split </a:t>
            </a:r>
            <a:r>
              <a:rPr lang="en-GB" dirty="0">
                <a:effectLst>
                  <a:outerShdw sx="0" sy="0">
                    <a:srgbClr val="000000"/>
                  </a:outerShdw>
                </a:effectLst>
              </a:rPr>
              <a:t>the group into pairs or threes (more usually creates passengers) </a:t>
            </a:r>
            <a:r>
              <a:rPr lang="en-GB" dirty="0" smtClean="0">
                <a:effectLst>
                  <a:outerShdw sx="0" sy="0">
                    <a:srgbClr val="000000"/>
                  </a:outerShdw>
                </a:effectLst>
              </a:rPr>
              <a:t>– they must </a:t>
            </a:r>
            <a:r>
              <a:rPr lang="en-GB" dirty="0">
                <a:effectLst>
                  <a:outerShdw sx="0" sy="0">
                    <a:srgbClr val="000000"/>
                  </a:outerShdw>
                </a:effectLst>
              </a:rPr>
              <a:t>come up with an outline of </a:t>
            </a:r>
            <a:r>
              <a:rPr lang="en-GB" dirty="0" smtClean="0">
                <a:effectLst>
                  <a:outerShdw sx="0" sy="0">
                    <a:srgbClr val="000000"/>
                  </a:outerShdw>
                </a:effectLst>
              </a:rPr>
              <a:t>initiatives </a:t>
            </a:r>
            <a:r>
              <a:rPr lang="en-GB" dirty="0">
                <a:effectLst>
                  <a:outerShdw sx="0" sy="0">
                    <a:srgbClr val="000000"/>
                  </a:outerShdw>
                </a:effectLst>
              </a:rPr>
              <a:t>to achieve the </a:t>
            </a:r>
            <a:r>
              <a:rPr lang="en-GB" dirty="0" smtClean="0">
                <a:effectLst>
                  <a:outerShdw sx="0" sy="0">
                    <a:srgbClr val="000000"/>
                  </a:outerShdw>
                </a:effectLst>
              </a:rPr>
              <a:t> </a:t>
            </a:r>
            <a:r>
              <a:rPr lang="en-GB" dirty="0">
                <a:effectLst>
                  <a:outerShdw sx="0" sy="0">
                    <a:srgbClr val="000000"/>
                  </a:outerShdw>
                </a:effectLst>
              </a:rPr>
              <a:t>purpose  </a:t>
            </a:r>
            <a:endParaRPr lang="en-ZA" dirty="0">
              <a:effectLst>
                <a:outerShdw sx="0" sy="0">
                  <a:srgbClr val="000000"/>
                </a:outerShdw>
              </a:effectLst>
            </a:endParaRPr>
          </a:p>
          <a:p>
            <a:pPr lvl="0" fontAlgn="base"/>
            <a:r>
              <a:rPr lang="en-GB" dirty="0">
                <a:effectLst>
                  <a:outerShdw sx="0" sy="0">
                    <a:srgbClr val="000000"/>
                  </a:outerShdw>
                </a:effectLst>
              </a:rPr>
              <a:t>Have groups present back their ideas </a:t>
            </a:r>
            <a:endParaRPr lang="en-ZA" dirty="0">
              <a:effectLst>
                <a:outerShdw sx="0" sy="0">
                  <a:srgbClr val="000000"/>
                </a:outerShdw>
              </a:effectLst>
            </a:endParaRPr>
          </a:p>
          <a:p>
            <a:pPr lvl="0" fontAlgn="base"/>
            <a:r>
              <a:rPr lang="en-GB" dirty="0">
                <a:effectLst>
                  <a:outerShdw sx="0" sy="0">
                    <a:srgbClr val="000000"/>
                  </a:outerShdw>
                </a:effectLst>
              </a:rPr>
              <a:t>Then task </a:t>
            </a:r>
            <a:r>
              <a:rPr lang="en-GB" dirty="0" smtClean="0">
                <a:effectLst>
                  <a:outerShdw sx="0" sy="0">
                    <a:srgbClr val="000000"/>
                  </a:outerShdw>
                </a:effectLst>
              </a:rPr>
              <a:t>groups to </a:t>
            </a:r>
            <a:r>
              <a:rPr lang="en-GB" dirty="0">
                <a:effectLst>
                  <a:outerShdw sx="0" sy="0">
                    <a:srgbClr val="000000"/>
                  </a:outerShdw>
                </a:effectLst>
              </a:rPr>
              <a:t>refine outlined plans into clear objectives </a:t>
            </a:r>
            <a:endParaRPr lang="en-GB" dirty="0" smtClean="0">
              <a:effectLst>
                <a:outerShdw sx="0" sy="0">
                  <a:srgbClr val="000000"/>
                </a:outerShdw>
              </a:effectLst>
            </a:endParaRPr>
          </a:p>
          <a:p>
            <a:pPr lvl="0" fontAlgn="base"/>
            <a:r>
              <a:rPr lang="en-GB" dirty="0" smtClean="0">
                <a:effectLst>
                  <a:outerShdw sx="0" sy="0">
                    <a:srgbClr val="000000"/>
                  </a:outerShdw>
                </a:effectLst>
              </a:rPr>
              <a:t>Follow </a:t>
            </a:r>
            <a:r>
              <a:rPr lang="en-GB" dirty="0">
                <a:effectLst>
                  <a:outerShdw sx="0" sy="0">
                    <a:srgbClr val="000000"/>
                  </a:outerShdw>
                </a:effectLst>
              </a:rPr>
              <a:t>up, coach, encourage, support and invite ideas for future workshop items and process improvements</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99076238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Responsibilities in the </a:t>
            </a:r>
            <a:r>
              <a:rPr lang="en-GB" dirty="0" smtClean="0"/>
              <a:t>Team</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313</a:t>
            </a:fld>
            <a:endParaRPr lang="en-ZA" dirty="0"/>
          </a:p>
        </p:txBody>
      </p:sp>
      <p:sp>
        <p:nvSpPr>
          <p:cNvPr id="5" name="Content Placeholder 4"/>
          <p:cNvSpPr>
            <a:spLocks noGrp="1"/>
          </p:cNvSpPr>
          <p:nvPr>
            <p:ph sz="quarter" idx="1"/>
          </p:nvPr>
        </p:nvSpPr>
        <p:spPr>
          <a:xfrm>
            <a:off x="462371" y="1261554"/>
            <a:ext cx="8219256" cy="4680000"/>
          </a:xfrm>
        </p:spPr>
        <p:txBody>
          <a:bodyPr/>
          <a:lstStyle/>
          <a:p>
            <a:pPr lvl="0" fontAlgn="base"/>
            <a:r>
              <a:rPr lang="en-GB" dirty="0">
                <a:effectLst>
                  <a:outerShdw sx="0" sy="0">
                    <a:srgbClr val="000000"/>
                  </a:outerShdw>
                </a:effectLst>
              </a:rPr>
              <a:t>The </a:t>
            </a:r>
            <a:r>
              <a:rPr lang="en-GB" b="1" dirty="0">
                <a:effectLst>
                  <a:outerShdw sx="0" sy="0">
                    <a:srgbClr val="000000"/>
                  </a:outerShdw>
                </a:effectLst>
              </a:rPr>
              <a:t>expected</a:t>
            </a:r>
            <a:r>
              <a:rPr lang="en-GB" dirty="0">
                <a:effectLst>
                  <a:outerShdw sx="0" sy="0">
                    <a:srgbClr val="000000"/>
                  </a:outerShdw>
                </a:effectLst>
              </a:rPr>
              <a:t> role is what the organisation wants from the person </a:t>
            </a:r>
            <a:endParaRPr lang="en-ZA" dirty="0">
              <a:effectLst>
                <a:outerShdw sx="0" sy="0">
                  <a:srgbClr val="000000"/>
                </a:outerShdw>
              </a:effectLst>
            </a:endParaRPr>
          </a:p>
          <a:p>
            <a:pPr lvl="0" fontAlgn="base"/>
            <a:r>
              <a:rPr lang="en-GB" dirty="0">
                <a:effectLst>
                  <a:outerShdw sx="0" sy="0">
                    <a:srgbClr val="000000"/>
                  </a:outerShdw>
                </a:effectLst>
              </a:rPr>
              <a:t>The </a:t>
            </a:r>
            <a:r>
              <a:rPr lang="en-GB" b="1" dirty="0">
                <a:effectLst>
                  <a:outerShdw sx="0" sy="0">
                    <a:srgbClr val="000000"/>
                  </a:outerShdw>
                </a:effectLst>
              </a:rPr>
              <a:t>perceived</a:t>
            </a:r>
            <a:r>
              <a:rPr lang="en-GB" dirty="0">
                <a:effectLst>
                  <a:outerShdw sx="0" sy="0">
                    <a:srgbClr val="000000"/>
                  </a:outerShdw>
                </a:effectLst>
              </a:rPr>
              <a:t> role is what the person believes s/he should role  </a:t>
            </a:r>
            <a:endParaRPr lang="en-ZA" dirty="0">
              <a:effectLst>
                <a:outerShdw sx="0" sy="0">
                  <a:srgbClr val="000000"/>
                </a:outerShdw>
              </a:effectLst>
            </a:endParaRPr>
          </a:p>
          <a:p>
            <a:pPr lvl="0" fontAlgn="base"/>
            <a:r>
              <a:rPr lang="en-GB" dirty="0">
                <a:effectLst>
                  <a:outerShdw sx="0" sy="0">
                    <a:srgbClr val="000000"/>
                  </a:outerShdw>
                </a:effectLst>
              </a:rPr>
              <a:t>The </a:t>
            </a:r>
            <a:r>
              <a:rPr lang="en-GB" b="1" dirty="0">
                <a:effectLst>
                  <a:outerShdw sx="0" sy="0">
                    <a:srgbClr val="000000"/>
                  </a:outerShdw>
                </a:effectLst>
              </a:rPr>
              <a:t>enacted</a:t>
            </a:r>
            <a:r>
              <a:rPr lang="en-GB" dirty="0">
                <a:effectLst>
                  <a:outerShdw sx="0" sy="0">
                    <a:srgbClr val="000000"/>
                  </a:outerShdw>
                </a:effectLst>
              </a:rPr>
              <a:t> role is the part that the same person plays in the group</a:t>
            </a:r>
            <a:endParaRPr lang="en-ZA" dirty="0">
              <a:effectLst>
                <a:outerShdw sx="0" sy="0">
                  <a:srgbClr val="000000"/>
                </a:outerShdw>
              </a:effectLst>
            </a:endParaRPr>
          </a:p>
          <a:p>
            <a:endParaRPr lang="en-ZA"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627218" y="3889602"/>
            <a:ext cx="3300054" cy="1904995"/>
          </a:xfrm>
          <a:prstGeom prst="rect">
            <a:avLst/>
          </a:prstGeom>
        </p:spPr>
      </p:pic>
    </p:spTree>
    <p:extLst>
      <p:ext uri="{BB962C8B-B14F-4D97-AF65-F5344CB8AC3E}">
        <p14:creationId xmlns:p14="http://schemas.microsoft.com/office/powerpoint/2010/main" val="3968747794"/>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Cohesion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314</a:t>
            </a:fld>
            <a:endParaRPr lang="en-ZA" dirty="0"/>
          </a:p>
        </p:txBody>
      </p:sp>
      <p:sp>
        <p:nvSpPr>
          <p:cNvPr id="7" name="Content Placeholder 6"/>
          <p:cNvSpPr>
            <a:spLocks noGrp="1"/>
          </p:cNvSpPr>
          <p:nvPr>
            <p:ph sz="quarter" idx="1"/>
          </p:nvPr>
        </p:nvSpPr>
        <p:spPr/>
        <p:txBody>
          <a:bodyPr/>
          <a:lstStyle/>
          <a:p>
            <a:r>
              <a:rPr lang="en-ZA" dirty="0"/>
              <a:t>H</a:t>
            </a:r>
            <a:r>
              <a:rPr lang="en-ZA" dirty="0" smtClean="0"/>
              <a:t>ow </a:t>
            </a:r>
            <a:r>
              <a:rPr lang="en-ZA" dirty="0"/>
              <a:t>compatible and close the members are in terms of attitude, performance and shared attraction</a:t>
            </a:r>
            <a:r>
              <a:rPr lang="en-ZA" dirty="0" smtClean="0"/>
              <a:t>.</a:t>
            </a:r>
            <a:endParaRPr lang="en-ZA" dirty="0"/>
          </a:p>
          <a:p>
            <a:r>
              <a:rPr lang="en-GB" dirty="0"/>
              <a:t>A cohesive group has motivated members who are focused on what they do</a:t>
            </a:r>
            <a:endParaRPr lang="en-ZA" dirty="0"/>
          </a:p>
        </p:txBody>
      </p:sp>
    </p:spTree>
    <p:extLst>
      <p:ext uri="{BB962C8B-B14F-4D97-AF65-F5344CB8AC3E}">
        <p14:creationId xmlns:p14="http://schemas.microsoft.com/office/powerpoint/2010/main" val="210963966"/>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characteristics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315</a:t>
            </a:fld>
            <a:endParaRPr lang="en-ZA" dirty="0"/>
          </a:p>
        </p:txBody>
      </p:sp>
      <p:sp>
        <p:nvSpPr>
          <p:cNvPr id="5" name="Content Placeholder 4"/>
          <p:cNvSpPr>
            <a:spLocks noGrp="1"/>
          </p:cNvSpPr>
          <p:nvPr>
            <p:ph sz="quarter" idx="1"/>
          </p:nvPr>
        </p:nvSpPr>
        <p:spPr/>
        <p:txBody>
          <a:bodyPr>
            <a:normAutofit/>
          </a:bodyPr>
          <a:lstStyle/>
          <a:p>
            <a:pPr lvl="0" fontAlgn="base"/>
            <a:r>
              <a:rPr lang="en-GB" dirty="0">
                <a:effectLst>
                  <a:outerShdw sx="0" sy="0">
                    <a:srgbClr val="000000"/>
                  </a:outerShdw>
                </a:effectLst>
              </a:rPr>
              <a:t>It has a clear identity and image.  </a:t>
            </a:r>
            <a:endParaRPr lang="en-ZA" dirty="0">
              <a:effectLst>
                <a:outerShdw sx="0" sy="0">
                  <a:srgbClr val="000000"/>
                </a:outerShdw>
              </a:effectLst>
            </a:endParaRPr>
          </a:p>
          <a:p>
            <a:pPr lvl="0" fontAlgn="base"/>
            <a:r>
              <a:rPr lang="en-GB" dirty="0">
                <a:effectLst>
                  <a:outerShdw sx="0" sy="0">
                    <a:srgbClr val="000000"/>
                  </a:outerShdw>
                </a:effectLst>
              </a:rPr>
              <a:t>The image should create a positive impression on other organisational members.</a:t>
            </a:r>
            <a:endParaRPr lang="en-ZA" dirty="0">
              <a:effectLst>
                <a:outerShdw sx="0" sy="0">
                  <a:srgbClr val="000000"/>
                </a:outerShdw>
              </a:effectLst>
            </a:endParaRPr>
          </a:p>
          <a:p>
            <a:pPr lvl="0" fontAlgn="base"/>
            <a:r>
              <a:rPr lang="en-GB" dirty="0">
                <a:effectLst>
                  <a:outerShdw sx="0" sy="0">
                    <a:srgbClr val="000000"/>
                  </a:outerShdw>
                </a:effectLst>
              </a:rPr>
              <a:t>Team members develop good morale and cohesion, provided they have a clear vision and objectives. </a:t>
            </a:r>
            <a:endParaRPr lang="en-GB" dirty="0" smtClean="0">
              <a:effectLst>
                <a:outerShdw sx="0" sy="0">
                  <a:srgbClr val="000000"/>
                </a:outerShdw>
              </a:effectLst>
            </a:endParaRPr>
          </a:p>
          <a:p>
            <a:pPr lvl="0" fontAlgn="base"/>
            <a:r>
              <a:rPr lang="en-GB" dirty="0" smtClean="0">
                <a:effectLst>
                  <a:outerShdw sx="0" sy="0">
                    <a:srgbClr val="000000"/>
                  </a:outerShdw>
                </a:effectLst>
              </a:rPr>
              <a:t>Team </a:t>
            </a:r>
            <a:r>
              <a:rPr lang="en-GB" dirty="0">
                <a:effectLst>
                  <a:outerShdw sx="0" sy="0">
                    <a:srgbClr val="000000"/>
                  </a:outerShdw>
                </a:effectLst>
              </a:rPr>
              <a:t>managers can think strategically about their roles and objectives. </a:t>
            </a:r>
            <a:endParaRPr lang="en-GB" dirty="0" smtClean="0">
              <a:effectLst>
                <a:outerShdw sx="0" sy="0">
                  <a:srgbClr val="000000"/>
                </a:outerShdw>
              </a:effectLst>
            </a:endParaRPr>
          </a:p>
          <a:p>
            <a:pPr lvl="0" fontAlgn="base"/>
            <a:r>
              <a:rPr lang="en-GB" dirty="0" smtClean="0">
                <a:effectLst>
                  <a:outerShdw sx="0" sy="0">
                    <a:srgbClr val="000000"/>
                  </a:outerShdw>
                </a:effectLst>
              </a:rPr>
              <a:t>The </a:t>
            </a:r>
            <a:r>
              <a:rPr lang="en-GB" dirty="0">
                <a:effectLst>
                  <a:outerShdw sx="0" sy="0">
                    <a:srgbClr val="000000"/>
                  </a:outerShdw>
                </a:effectLst>
              </a:rPr>
              <a:t>team has common values, standards and goals and works to maintain and reach them.</a:t>
            </a:r>
            <a:endParaRPr lang="en-ZA" dirty="0">
              <a:effectLst>
                <a:outerShdw sx="0" sy="0">
                  <a:srgbClr val="000000"/>
                </a:outerShdw>
              </a:effectLst>
            </a:endParaRPr>
          </a:p>
          <a:p>
            <a:pPr lvl="0" fontAlgn="base"/>
            <a:r>
              <a:rPr lang="en-GB" dirty="0">
                <a:effectLst>
                  <a:outerShdw sx="0" sy="0">
                    <a:srgbClr val="000000"/>
                  </a:outerShdw>
                </a:effectLst>
              </a:rPr>
              <a:t>A team that is focused on an objective can make fast, high quality decisions.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933376311"/>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rules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316</a:t>
            </a:fld>
            <a:endParaRPr lang="en-ZA" dirty="0"/>
          </a:p>
        </p:txBody>
      </p:sp>
      <p:sp>
        <p:nvSpPr>
          <p:cNvPr id="5" name="Content Placeholder 4"/>
          <p:cNvSpPr>
            <a:spLocks noGrp="1"/>
          </p:cNvSpPr>
          <p:nvPr>
            <p:ph sz="quarter" idx="1"/>
          </p:nvPr>
        </p:nvSpPr>
        <p:spPr/>
        <p:txBody>
          <a:bodyPr/>
          <a:lstStyle/>
          <a:p>
            <a:r>
              <a:rPr lang="en-GB" dirty="0"/>
              <a:t>How decisions will be made in the group</a:t>
            </a:r>
            <a:endParaRPr lang="en-ZA" dirty="0"/>
          </a:p>
          <a:p>
            <a:pPr lvl="0" fontAlgn="base"/>
            <a:r>
              <a:rPr lang="en-GB" dirty="0">
                <a:effectLst>
                  <a:outerShdw sx="0" sy="0">
                    <a:srgbClr val="000000"/>
                  </a:outerShdw>
                </a:effectLst>
              </a:rPr>
              <a:t>How to make sure that everyone has a chance to have their say.</a:t>
            </a:r>
            <a:endParaRPr lang="en-ZA" dirty="0">
              <a:effectLst>
                <a:outerShdw sx="0" sy="0">
                  <a:srgbClr val="000000"/>
                </a:outerShdw>
              </a:effectLst>
            </a:endParaRPr>
          </a:p>
          <a:p>
            <a:r>
              <a:rPr lang="en-GB" dirty="0"/>
              <a:t>How team members will be kept up to date on the team’s progress</a:t>
            </a:r>
            <a:endParaRPr lang="en-ZA" dirty="0"/>
          </a:p>
          <a:p>
            <a:endParaRPr lang="en-ZA" dirty="0"/>
          </a:p>
        </p:txBody>
      </p:sp>
    </p:spTree>
    <p:extLst>
      <p:ext uri="{BB962C8B-B14F-4D97-AF65-F5344CB8AC3E}">
        <p14:creationId xmlns:p14="http://schemas.microsoft.com/office/powerpoint/2010/main" val="2148563074"/>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successful teams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317</a:t>
            </a:fld>
            <a:endParaRPr lang="en-ZA" dirty="0"/>
          </a:p>
        </p:txBody>
      </p:sp>
      <p:sp>
        <p:nvSpPr>
          <p:cNvPr id="5" name="Content Placeholder 4"/>
          <p:cNvSpPr>
            <a:spLocks noGrp="1"/>
          </p:cNvSpPr>
          <p:nvPr>
            <p:ph sz="quarter" idx="1"/>
          </p:nvPr>
        </p:nvSpPr>
        <p:spPr/>
        <p:txBody>
          <a:bodyPr/>
          <a:lstStyle/>
          <a:p>
            <a:r>
              <a:rPr lang="en-GB" dirty="0"/>
              <a:t>Trust</a:t>
            </a:r>
            <a:endParaRPr lang="en-ZA" dirty="0"/>
          </a:p>
          <a:p>
            <a:r>
              <a:rPr lang="en-GB" dirty="0"/>
              <a:t>Communication</a:t>
            </a:r>
            <a:endParaRPr lang="en-ZA" dirty="0"/>
          </a:p>
          <a:p>
            <a:r>
              <a:rPr lang="en-GB" dirty="0"/>
              <a:t>Involvement.  </a:t>
            </a:r>
            <a:endParaRPr lang="en-ZA" dirty="0"/>
          </a:p>
          <a:p>
            <a:r>
              <a:rPr lang="en-GB" dirty="0"/>
              <a:t>Conflict resolution</a:t>
            </a:r>
            <a:endParaRPr lang="en-ZA" dirty="0"/>
          </a:p>
          <a:p>
            <a:r>
              <a:rPr lang="en-GB" dirty="0"/>
              <a:t>Feedback</a:t>
            </a:r>
            <a:endParaRPr lang="en-ZA" dirty="0"/>
          </a:p>
          <a:p>
            <a:endParaRPr lang="en-ZA" dirty="0"/>
          </a:p>
        </p:txBody>
      </p:sp>
    </p:spTree>
    <p:extLst>
      <p:ext uri="{BB962C8B-B14F-4D97-AF65-F5344CB8AC3E}">
        <p14:creationId xmlns:p14="http://schemas.microsoft.com/office/powerpoint/2010/main" val="4025440685"/>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Conflict Management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318</a:t>
            </a:fld>
            <a:endParaRPr lang="en-ZA" dirty="0"/>
          </a:p>
        </p:txBody>
      </p:sp>
      <p:sp>
        <p:nvSpPr>
          <p:cNvPr id="7" name="Content Placeholder 6"/>
          <p:cNvSpPr>
            <a:spLocks noGrp="1"/>
          </p:cNvSpPr>
          <p:nvPr>
            <p:ph sz="quarter" idx="1"/>
          </p:nvPr>
        </p:nvSpPr>
        <p:spPr/>
        <p:txBody>
          <a:bodyPr/>
          <a:lstStyle/>
          <a:p>
            <a:r>
              <a:rPr lang="en-ZA" dirty="0"/>
              <a:t>Conflict management is the ability to manage conflict so that there is a healthy conflict of ideas without the unhealthy conflict of feelings</a:t>
            </a:r>
            <a:endParaRPr lang="en-ZA" dirty="0"/>
          </a:p>
        </p:txBody>
      </p:sp>
    </p:spTree>
    <p:extLst>
      <p:ext uri="{BB962C8B-B14F-4D97-AF65-F5344CB8AC3E}">
        <p14:creationId xmlns:p14="http://schemas.microsoft.com/office/powerpoint/2010/main" val="2640333303"/>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Dealing with opposition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319</a:t>
            </a:fld>
            <a:endParaRPr lang="en-US" dirty="0"/>
          </a:p>
        </p:txBody>
      </p:sp>
      <p:sp>
        <p:nvSpPr>
          <p:cNvPr id="7" name="Content Placeholder 6"/>
          <p:cNvSpPr>
            <a:spLocks noGrp="1"/>
          </p:cNvSpPr>
          <p:nvPr>
            <p:ph sz="quarter" idx="1"/>
          </p:nvPr>
        </p:nvSpPr>
        <p:spPr/>
        <p:txBody>
          <a:bodyPr/>
          <a:lstStyle/>
          <a:p>
            <a:pPr lvl="0"/>
            <a:r>
              <a:rPr lang="en-GB" dirty="0">
                <a:solidFill>
                  <a:schemeClr val="tx1"/>
                </a:solidFill>
                <a:latin typeface="Calibri"/>
              </a:rPr>
              <a:t>Relax</a:t>
            </a:r>
            <a:endParaRPr lang="en-US" dirty="0">
              <a:solidFill>
                <a:schemeClr val="tx1"/>
              </a:solidFill>
            </a:endParaRPr>
          </a:p>
          <a:p>
            <a:pPr lvl="0"/>
            <a:r>
              <a:rPr lang="en-GB" dirty="0">
                <a:solidFill>
                  <a:schemeClr val="tx1"/>
                </a:solidFill>
                <a:latin typeface="Calibri"/>
              </a:rPr>
              <a:t>Listen</a:t>
            </a:r>
            <a:endParaRPr lang="en-US" dirty="0">
              <a:solidFill>
                <a:schemeClr val="tx1"/>
              </a:solidFill>
            </a:endParaRPr>
          </a:p>
          <a:p>
            <a:pPr lvl="0"/>
            <a:r>
              <a:rPr lang="en-GB" dirty="0">
                <a:solidFill>
                  <a:schemeClr val="tx1"/>
                </a:solidFill>
                <a:latin typeface="Calibri"/>
              </a:rPr>
              <a:t>Accept</a:t>
            </a:r>
            <a:endParaRPr lang="en-US" dirty="0">
              <a:solidFill>
                <a:schemeClr val="tx1"/>
              </a:solidFill>
            </a:endParaRPr>
          </a:p>
          <a:p>
            <a:pPr lvl="0"/>
            <a:r>
              <a:rPr lang="en-GB" dirty="0">
                <a:solidFill>
                  <a:schemeClr val="tx1"/>
                </a:solidFill>
                <a:latin typeface="Calibri"/>
              </a:rPr>
              <a:t>Make it a group issue</a:t>
            </a:r>
            <a:endParaRPr lang="en-US" dirty="0">
              <a:solidFill>
                <a:schemeClr val="tx1"/>
              </a:solidFill>
            </a:endParaRPr>
          </a:p>
          <a:p>
            <a:pPr lvl="0"/>
            <a:r>
              <a:rPr lang="en-GB" dirty="0">
                <a:solidFill>
                  <a:schemeClr val="tx1"/>
                </a:solidFill>
                <a:latin typeface="Calibri"/>
              </a:rPr>
              <a:t>Answer.</a:t>
            </a:r>
            <a:endParaRPr lang="en-US" dirty="0">
              <a:solidFill>
                <a:schemeClr val="tx1"/>
              </a:solidFill>
            </a:endParaRPr>
          </a:p>
          <a:p>
            <a:endParaRPr lang="en-ZA" dirty="0"/>
          </a:p>
        </p:txBody>
      </p:sp>
    </p:spTree>
    <p:extLst>
      <p:ext uri="{BB962C8B-B14F-4D97-AF65-F5344CB8AC3E}">
        <p14:creationId xmlns:p14="http://schemas.microsoft.com/office/powerpoint/2010/main" val="4017337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Strategies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32</a:t>
            </a:fld>
            <a:endParaRPr lang="en-US" dirty="0"/>
          </a:p>
        </p:txBody>
      </p:sp>
      <p:sp>
        <p:nvSpPr>
          <p:cNvPr id="5" name="Content Placeholder 4"/>
          <p:cNvSpPr>
            <a:spLocks noGrp="1"/>
          </p:cNvSpPr>
          <p:nvPr>
            <p:ph sz="quarter" idx="1"/>
          </p:nvPr>
        </p:nvSpPr>
        <p:spPr/>
        <p:txBody>
          <a:bodyPr/>
          <a:lstStyle/>
          <a:p>
            <a:r>
              <a:rPr lang="en-ZA" dirty="0"/>
              <a:t>A </a:t>
            </a:r>
            <a:r>
              <a:rPr lang="en-ZA" b="1" dirty="0"/>
              <a:t>strategy</a:t>
            </a:r>
            <a:r>
              <a:rPr lang="en-ZA" dirty="0"/>
              <a:t> is a systematic (step-by-step) plan of action</a:t>
            </a:r>
            <a:r>
              <a:rPr lang="en-ZA" dirty="0" smtClean="0"/>
              <a:t>.</a:t>
            </a:r>
          </a:p>
          <a:p>
            <a:r>
              <a:rPr lang="en-ZA" dirty="0"/>
              <a:t>To be </a:t>
            </a:r>
            <a:r>
              <a:rPr lang="en-ZA" b="1" dirty="0"/>
              <a:t>critical</a:t>
            </a:r>
            <a:r>
              <a:rPr lang="en-ZA" dirty="0"/>
              <a:t> means to understand that the text can have hidden meanings and also that it can mean different things to different readers.</a:t>
            </a:r>
          </a:p>
        </p:txBody>
      </p:sp>
    </p:spTree>
    <p:extLst>
      <p:ext uri="{BB962C8B-B14F-4D97-AF65-F5344CB8AC3E}">
        <p14:creationId xmlns:p14="http://schemas.microsoft.com/office/powerpoint/2010/main" val="2612604821"/>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Negotiation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320</a:t>
            </a:fld>
            <a:endParaRPr lang="en-US" dirty="0"/>
          </a:p>
        </p:txBody>
      </p:sp>
      <p:sp>
        <p:nvSpPr>
          <p:cNvPr id="7" name="Content Placeholder 6"/>
          <p:cNvSpPr>
            <a:spLocks noGrp="1"/>
          </p:cNvSpPr>
          <p:nvPr>
            <p:ph sz="quarter" idx="1"/>
          </p:nvPr>
        </p:nvSpPr>
        <p:spPr/>
        <p:txBody>
          <a:bodyPr/>
          <a:lstStyle/>
          <a:p>
            <a:r>
              <a:rPr lang="en-ZA" dirty="0"/>
              <a:t>Ensure you are in the driver’s </a:t>
            </a:r>
            <a:r>
              <a:rPr lang="en-ZA" dirty="0" smtClean="0"/>
              <a:t>seat – good relationships</a:t>
            </a:r>
            <a:endParaRPr lang="en-ZA" dirty="0"/>
          </a:p>
          <a:p>
            <a:r>
              <a:rPr lang="en-ZA" dirty="0"/>
              <a:t>Desperation destroys negotiation power</a:t>
            </a:r>
          </a:p>
          <a:p>
            <a:r>
              <a:rPr lang="en-ZA" dirty="0"/>
              <a:t>Build your confidence</a:t>
            </a:r>
          </a:p>
          <a:p>
            <a:r>
              <a:rPr lang="en-ZA" dirty="0"/>
              <a:t>Think positive</a:t>
            </a:r>
          </a:p>
          <a:p>
            <a:r>
              <a:rPr lang="en-ZA" dirty="0"/>
              <a:t>Manage your emotions</a:t>
            </a:r>
          </a:p>
          <a:p>
            <a:r>
              <a:rPr lang="en-ZA" dirty="0"/>
              <a:t>Do your research</a:t>
            </a:r>
          </a:p>
          <a:p>
            <a:endParaRPr lang="en-ZA"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4083"/>
            <a:ext cx="2577873" cy="2251303"/>
          </a:xfrm>
          <a:prstGeom prst="rect">
            <a:avLst/>
          </a:prstGeom>
          <a:noFill/>
          <a:ln>
            <a:noFill/>
          </a:ln>
        </p:spPr>
      </p:pic>
    </p:spTree>
    <p:extLst>
      <p:ext uri="{BB962C8B-B14F-4D97-AF65-F5344CB8AC3E}">
        <p14:creationId xmlns:p14="http://schemas.microsoft.com/office/powerpoint/2010/main" val="415796953"/>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Negotiation 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321</a:t>
            </a:fld>
            <a:endParaRPr lang="en-ZA" dirty="0"/>
          </a:p>
        </p:txBody>
      </p:sp>
      <p:sp>
        <p:nvSpPr>
          <p:cNvPr id="5" name="Content Placeholder 4"/>
          <p:cNvSpPr>
            <a:spLocks noGrp="1"/>
          </p:cNvSpPr>
          <p:nvPr>
            <p:ph sz="quarter" idx="1"/>
          </p:nvPr>
        </p:nvSpPr>
        <p:spPr/>
        <p:txBody>
          <a:bodyPr/>
          <a:lstStyle/>
          <a:p>
            <a:r>
              <a:rPr lang="en-ZA" dirty="0"/>
              <a:t>Make positive statements</a:t>
            </a:r>
          </a:p>
          <a:p>
            <a:r>
              <a:rPr lang="en-ZA" dirty="0"/>
              <a:t>State your case</a:t>
            </a:r>
          </a:p>
          <a:p>
            <a:r>
              <a:rPr lang="en-ZA" dirty="0"/>
              <a:t>Stay calm, focused and relaxed</a:t>
            </a:r>
          </a:p>
          <a:p>
            <a:endParaRPr lang="en-ZA" dirty="0"/>
          </a:p>
        </p:txBody>
      </p:sp>
    </p:spTree>
    <p:extLst>
      <p:ext uri="{BB962C8B-B14F-4D97-AF65-F5344CB8AC3E}">
        <p14:creationId xmlns:p14="http://schemas.microsoft.com/office/powerpoint/2010/main" val="53237849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322</a:t>
            </a:fld>
            <a:endParaRPr lang="en-ZA" dirty="0"/>
          </a:p>
        </p:txBody>
      </p:sp>
      <p:sp>
        <p:nvSpPr>
          <p:cNvPr id="7" name="Content Placeholder 6"/>
          <p:cNvSpPr>
            <a:spLocks noGrp="1"/>
          </p:cNvSpPr>
          <p:nvPr>
            <p:ph sz="quarter" idx="1"/>
          </p:nvPr>
        </p:nvSpPr>
        <p:spPr/>
        <p:txBody>
          <a:bodyPr/>
          <a:lstStyle/>
          <a:p>
            <a:r>
              <a:rPr lang="en-GB" dirty="0" smtClean="0"/>
              <a:t>Complete Formative Activity </a:t>
            </a:r>
            <a:r>
              <a:rPr lang="en-GB" dirty="0" smtClean="0"/>
              <a:t>4.5</a:t>
            </a:r>
            <a:endParaRPr lang="en-GB" dirty="0" smtClean="0"/>
          </a:p>
          <a:p>
            <a:r>
              <a:rPr lang="en-GB" dirty="0" smtClean="0"/>
              <a:t>Homework – Knowledge Questions </a:t>
            </a:r>
            <a:endParaRPr lang="en-ZA" dirty="0"/>
          </a:p>
        </p:txBody>
      </p:sp>
    </p:spTree>
    <p:extLst>
      <p:ext uri="{BB962C8B-B14F-4D97-AF65-F5344CB8AC3E}">
        <p14:creationId xmlns:p14="http://schemas.microsoft.com/office/powerpoint/2010/main" val="3379663062"/>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4.6:</a:t>
            </a:r>
            <a:r>
              <a:rPr lang="en-US" sz="4400" dirty="0"/>
              <a:t/>
            </a:r>
            <a:br>
              <a:rPr lang="en-US" sz="4400" dirty="0"/>
            </a:br>
            <a:r>
              <a:rPr lang="en-GB" dirty="0"/>
              <a:t>How Characteristics in the Workplace and Occupational Context affect Learning</a:t>
            </a:r>
            <a:endParaRPr lang="en-ZA" dirty="0"/>
          </a:p>
          <a:p>
            <a:endParaRPr lang="en-ZA" dirty="0"/>
          </a:p>
          <a:p>
            <a:endParaRPr lang="en-ZA" dirty="0"/>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323</a:t>
            </a:fld>
            <a:endParaRPr lang="en-ZA" dirty="0"/>
          </a:p>
        </p:txBody>
      </p:sp>
      <p:pic>
        <p:nvPicPr>
          <p:cNvPr id="6" name="Picture 5" descr="ec_i_outcomes_2.gif"/>
          <p:cNvPicPr/>
          <p:nvPr/>
        </p:nvPicPr>
        <p:blipFill>
          <a:blip r:embed="rId3"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3682515"/>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Different Types of Organisations</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324</a:t>
            </a:fld>
            <a:endParaRPr lang="en-ZA"/>
          </a:p>
        </p:txBody>
      </p:sp>
      <p:sp>
        <p:nvSpPr>
          <p:cNvPr id="7" name="Content Placeholder 6"/>
          <p:cNvSpPr>
            <a:spLocks noGrp="1"/>
          </p:cNvSpPr>
          <p:nvPr>
            <p:ph sz="quarter" idx="1"/>
          </p:nvPr>
        </p:nvSpPr>
        <p:spPr/>
        <p:txBody>
          <a:bodyPr/>
          <a:lstStyle/>
          <a:p>
            <a:r>
              <a:rPr lang="en-GB" dirty="0"/>
              <a:t>Government:</a:t>
            </a:r>
            <a:endParaRPr lang="en-ZA" dirty="0"/>
          </a:p>
          <a:p>
            <a:r>
              <a:rPr lang="en-GB" dirty="0" smtClean="0"/>
              <a:t>Parastatal – half government</a:t>
            </a:r>
            <a:endParaRPr lang="en-ZA" dirty="0"/>
          </a:p>
          <a:p>
            <a:r>
              <a:rPr lang="en-GB" dirty="0"/>
              <a:t>Heavy industry</a:t>
            </a:r>
            <a:endParaRPr lang="en-ZA" dirty="0"/>
          </a:p>
          <a:p>
            <a:r>
              <a:rPr lang="en-GB" dirty="0"/>
              <a:t>Light industry</a:t>
            </a:r>
            <a:endParaRPr lang="en-ZA" dirty="0"/>
          </a:p>
          <a:p>
            <a:r>
              <a:rPr lang="en-GB" dirty="0"/>
              <a:t>Small business</a:t>
            </a:r>
            <a:endParaRPr lang="en-ZA" dirty="0"/>
          </a:p>
          <a:p>
            <a:r>
              <a:rPr lang="en-GB" dirty="0"/>
              <a:t>Large organisations</a:t>
            </a:r>
            <a:endParaRPr lang="en-ZA" dirty="0"/>
          </a:p>
          <a:p>
            <a:endParaRPr lang="en-ZA" dirty="0"/>
          </a:p>
        </p:txBody>
      </p:sp>
    </p:spTree>
    <p:extLst>
      <p:ext uri="{BB962C8B-B14F-4D97-AF65-F5344CB8AC3E}">
        <p14:creationId xmlns:p14="http://schemas.microsoft.com/office/powerpoint/2010/main" val="2502793260"/>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325</a:t>
            </a:fld>
            <a:endParaRPr lang="en-ZA" dirty="0"/>
          </a:p>
        </p:txBody>
      </p:sp>
      <p:sp>
        <p:nvSpPr>
          <p:cNvPr id="8" name="Text Placeholder 7"/>
          <p:cNvSpPr>
            <a:spLocks noGrp="1"/>
          </p:cNvSpPr>
          <p:nvPr>
            <p:ph type="body" idx="2"/>
          </p:nvPr>
        </p:nvSpPr>
        <p:spPr/>
        <p:txBody>
          <a:bodyPr/>
          <a:lstStyle/>
          <a:p>
            <a:pPr algn="ctr"/>
            <a:r>
              <a:rPr lang="en-GB" dirty="0" smtClean="0"/>
              <a:t>What business is this?</a:t>
            </a:r>
            <a:endParaRPr lang="en-ZA" dirty="0"/>
          </a:p>
        </p:txBody>
      </p:sp>
      <p:sp>
        <p:nvSpPr>
          <p:cNvPr id="7" name="Content Placeholder 6"/>
          <p:cNvSpPr>
            <a:spLocks noGrp="1"/>
          </p:cNvSpPr>
          <p:nvPr>
            <p:ph sz="quarter" idx="1"/>
          </p:nvPr>
        </p:nvSpPr>
        <p:spPr/>
        <p:txBody>
          <a:bodyPr/>
          <a:lstStyle/>
          <a:p>
            <a:pPr lvl="0" fontAlgn="base"/>
            <a:r>
              <a:rPr lang="en-ZA" dirty="0">
                <a:effectLst>
                  <a:outerShdw sx="0" sy="0">
                    <a:srgbClr val="000000"/>
                  </a:outerShdw>
                </a:effectLst>
              </a:rPr>
              <a:t>ESCOM </a:t>
            </a:r>
            <a:endParaRPr lang="en-ZA" dirty="0" smtClean="0">
              <a:effectLst>
                <a:outerShdw sx="0" sy="0">
                  <a:srgbClr val="000000"/>
                </a:outerShdw>
              </a:effectLst>
            </a:endParaRPr>
          </a:p>
          <a:p>
            <a:pPr lvl="0" fontAlgn="base"/>
            <a:r>
              <a:rPr lang="en-ZA" dirty="0" smtClean="0">
                <a:effectLst>
                  <a:outerShdw sx="0" sy="0">
                    <a:srgbClr val="000000"/>
                  </a:outerShdw>
                </a:effectLst>
              </a:rPr>
              <a:t>People </a:t>
            </a:r>
            <a:r>
              <a:rPr lang="en-ZA" dirty="0">
                <a:effectLst>
                  <a:outerShdw sx="0" sy="0">
                    <a:srgbClr val="000000"/>
                  </a:outerShdw>
                </a:effectLst>
              </a:rPr>
              <a:t>who make clothes (garment workers)</a:t>
            </a:r>
          </a:p>
          <a:p>
            <a:pPr lvl="0" fontAlgn="base"/>
            <a:r>
              <a:rPr lang="en-ZA" dirty="0">
                <a:effectLst>
                  <a:outerShdw sx="0" sy="0">
                    <a:srgbClr val="000000"/>
                  </a:outerShdw>
                </a:effectLst>
              </a:rPr>
              <a:t>The Department of Health</a:t>
            </a:r>
          </a:p>
          <a:p>
            <a:pPr lvl="0" fontAlgn="base"/>
            <a:r>
              <a:rPr lang="en-ZA" dirty="0">
                <a:effectLst>
                  <a:outerShdw sx="0" sy="0">
                    <a:srgbClr val="000000"/>
                  </a:outerShdw>
                </a:effectLst>
              </a:rPr>
              <a:t>An ECD facility</a:t>
            </a:r>
          </a:p>
          <a:p>
            <a:pPr lvl="0" fontAlgn="base"/>
            <a:r>
              <a:rPr lang="en-ZA" dirty="0">
                <a:effectLst>
                  <a:outerShdw sx="0" sy="0">
                    <a:srgbClr val="000000"/>
                  </a:outerShdw>
                </a:effectLst>
              </a:rPr>
              <a:t>Old Mutual</a:t>
            </a:r>
          </a:p>
          <a:p>
            <a:pPr lvl="0" fontAlgn="base"/>
            <a:r>
              <a:rPr lang="en-ZA" dirty="0">
                <a:effectLst>
                  <a:outerShdw sx="0" sy="0">
                    <a:srgbClr val="000000"/>
                  </a:outerShdw>
                </a:effectLst>
              </a:rPr>
              <a:t>A </a:t>
            </a:r>
            <a:r>
              <a:rPr lang="en-ZA" dirty="0" err="1">
                <a:effectLst>
                  <a:outerShdw sx="0" sy="0">
                    <a:srgbClr val="000000"/>
                  </a:outerShdw>
                </a:effectLst>
              </a:rPr>
              <a:t>beadworking</a:t>
            </a:r>
            <a:r>
              <a:rPr lang="en-ZA" dirty="0">
                <a:effectLst>
                  <a:outerShdw sx="0" sy="0">
                    <a:srgbClr val="000000"/>
                  </a:outerShdw>
                </a:effectLst>
              </a:rPr>
              <a:t> shop</a:t>
            </a:r>
          </a:p>
          <a:p>
            <a:r>
              <a:rPr lang="en-ZA" dirty="0"/>
              <a:t>A man who builds ships</a:t>
            </a:r>
            <a:endParaRPr lang="en-ZA" dirty="0"/>
          </a:p>
        </p:txBody>
      </p:sp>
    </p:spTree>
    <p:extLst>
      <p:ext uri="{BB962C8B-B14F-4D97-AF65-F5344CB8AC3E}">
        <p14:creationId xmlns:p14="http://schemas.microsoft.com/office/powerpoint/2010/main" val="1856957253"/>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ZA" dirty="0"/>
              <a:t>Different Areas of the </a:t>
            </a:r>
            <a:r>
              <a:rPr lang="en-ZA" dirty="0" smtClean="0"/>
              <a:t>Economy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326</a:t>
            </a:fld>
            <a:endParaRPr lang="en-US" dirty="0"/>
          </a:p>
        </p:txBody>
      </p:sp>
      <p:sp>
        <p:nvSpPr>
          <p:cNvPr id="8" name="Content Placeholder 7"/>
          <p:cNvSpPr>
            <a:spLocks noGrp="1"/>
          </p:cNvSpPr>
          <p:nvPr>
            <p:ph sz="quarter" idx="1"/>
          </p:nvPr>
        </p:nvSpPr>
        <p:spPr/>
        <p:txBody>
          <a:bodyPr/>
          <a:lstStyle/>
          <a:p>
            <a:pPr lvl="0" fontAlgn="base"/>
            <a:r>
              <a:rPr lang="en-GB" b="1" dirty="0">
                <a:effectLst>
                  <a:outerShdw sx="0" sy="0">
                    <a:srgbClr val="000000"/>
                  </a:outerShdw>
                </a:effectLst>
              </a:rPr>
              <a:t>Services:</a:t>
            </a:r>
            <a:r>
              <a:rPr lang="en-GB" dirty="0">
                <a:effectLst>
                  <a:outerShdw sx="0" sy="0">
                    <a:srgbClr val="000000"/>
                  </a:outerShdw>
                </a:effectLst>
              </a:rPr>
              <a:t>  They DO something for someone else and get paid for it.</a:t>
            </a:r>
            <a:endParaRPr lang="en-ZA" dirty="0">
              <a:effectLst>
                <a:outerShdw sx="0" sy="0">
                  <a:srgbClr val="000000"/>
                </a:outerShdw>
              </a:effectLst>
            </a:endParaRPr>
          </a:p>
          <a:p>
            <a:pPr lvl="0" fontAlgn="base"/>
            <a:r>
              <a:rPr lang="en-GB" b="1" dirty="0">
                <a:effectLst>
                  <a:outerShdw sx="0" sy="0">
                    <a:srgbClr val="000000"/>
                  </a:outerShdw>
                </a:effectLst>
              </a:rPr>
              <a:t>Manufacturing:</a:t>
            </a:r>
            <a:r>
              <a:rPr lang="en-GB" dirty="0">
                <a:effectLst>
                  <a:outerShdw sx="0" sy="0">
                    <a:srgbClr val="000000"/>
                  </a:outerShdw>
                </a:effectLst>
              </a:rPr>
              <a:t> They MAKE something for someone else to sell.</a:t>
            </a:r>
            <a:endParaRPr lang="en-ZA" dirty="0">
              <a:effectLst>
                <a:outerShdw sx="0" sy="0">
                  <a:srgbClr val="000000"/>
                </a:outerShdw>
              </a:effectLst>
            </a:endParaRPr>
          </a:p>
          <a:p>
            <a:pPr lvl="0" fontAlgn="base"/>
            <a:r>
              <a:rPr lang="en-GB" b="1" dirty="0">
                <a:effectLst>
                  <a:outerShdw sx="0" sy="0">
                    <a:srgbClr val="000000"/>
                  </a:outerShdw>
                </a:effectLst>
              </a:rPr>
              <a:t>Financial:</a:t>
            </a:r>
            <a:r>
              <a:rPr lang="en-GB" dirty="0">
                <a:effectLst>
                  <a:outerShdw sx="0" sy="0">
                    <a:srgbClr val="000000"/>
                  </a:outerShdw>
                </a:effectLst>
              </a:rPr>
              <a:t> They WORK WITH MONEY, e.g. they lend money to people and charge interest; or they charge people fees to look after their money.</a:t>
            </a:r>
            <a:endParaRPr lang="en-ZA" dirty="0">
              <a:effectLst>
                <a:outerShdw sx="0" sy="0">
                  <a:srgbClr val="000000"/>
                </a:outerShdw>
              </a:effectLst>
            </a:endParaRPr>
          </a:p>
          <a:p>
            <a:pPr lvl="0" fontAlgn="base"/>
            <a:r>
              <a:rPr lang="en-GB" b="1" dirty="0">
                <a:effectLst>
                  <a:outerShdw sx="0" sy="0">
                    <a:srgbClr val="000000"/>
                  </a:outerShdw>
                </a:effectLst>
              </a:rPr>
              <a:t>Educational:</a:t>
            </a:r>
            <a:r>
              <a:rPr lang="en-GB" dirty="0">
                <a:effectLst>
                  <a:outerShdw sx="0" sy="0">
                    <a:srgbClr val="000000"/>
                  </a:outerShdw>
                </a:effectLst>
              </a:rPr>
              <a:t> They TEACH people how to do something or help them to understand something.</a:t>
            </a:r>
            <a:endParaRPr lang="en-ZA" dirty="0">
              <a:effectLst>
                <a:outerShdw sx="0" sy="0">
                  <a:srgbClr val="000000"/>
                </a:outerShdw>
              </a:effectLst>
            </a:endParaRPr>
          </a:p>
        </p:txBody>
      </p:sp>
    </p:spTree>
    <p:extLst>
      <p:ext uri="{BB962C8B-B14F-4D97-AF65-F5344CB8AC3E}">
        <p14:creationId xmlns:p14="http://schemas.microsoft.com/office/powerpoint/2010/main" val="230556522"/>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Staff development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327</a:t>
            </a:fld>
            <a:endParaRPr lang="en-ZA" dirty="0"/>
          </a:p>
        </p:txBody>
      </p:sp>
      <p:sp>
        <p:nvSpPr>
          <p:cNvPr id="7" name="Content Placeholder 6"/>
          <p:cNvSpPr>
            <a:spLocks noGrp="1"/>
          </p:cNvSpPr>
          <p:nvPr>
            <p:ph sz="quarter" idx="1"/>
          </p:nvPr>
        </p:nvSpPr>
        <p:spPr/>
        <p:txBody>
          <a:bodyPr/>
          <a:lstStyle/>
          <a:p>
            <a:r>
              <a:rPr lang="en-ZA" dirty="0"/>
              <a:t>T</a:t>
            </a:r>
            <a:r>
              <a:rPr lang="en-ZA" dirty="0" smtClean="0"/>
              <a:t>he </a:t>
            </a:r>
            <a:r>
              <a:rPr lang="en-ZA" dirty="0"/>
              <a:t>activities of an organisation or supervisor, such as training, providing constructive feedback, job rotation, etc., which are designed to improve the skills, motivation, and qualifications of employees.</a:t>
            </a:r>
            <a:endParaRPr lang="en-ZA" dirty="0"/>
          </a:p>
        </p:txBody>
      </p:sp>
    </p:spTree>
    <p:extLst>
      <p:ext uri="{BB962C8B-B14F-4D97-AF65-F5344CB8AC3E}">
        <p14:creationId xmlns:p14="http://schemas.microsoft.com/office/powerpoint/2010/main" val="2861182194"/>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328</a:t>
            </a:fld>
            <a:endParaRPr lang="en-US" dirty="0"/>
          </a:p>
        </p:txBody>
      </p:sp>
      <p:sp>
        <p:nvSpPr>
          <p:cNvPr id="5" name="Content Placeholder 4"/>
          <p:cNvSpPr>
            <a:spLocks noGrp="1"/>
          </p:cNvSpPr>
          <p:nvPr>
            <p:ph sz="quarter" idx="1"/>
          </p:nvPr>
        </p:nvSpPr>
        <p:spPr/>
        <p:txBody>
          <a:bodyPr/>
          <a:lstStyle/>
          <a:p>
            <a:pPr lvl="0" fontAlgn="base"/>
            <a:r>
              <a:rPr lang="en-ZA" b="1" dirty="0">
                <a:effectLst>
                  <a:outerShdw sx="0" sy="0">
                    <a:srgbClr val="000000"/>
                  </a:outerShdw>
                </a:effectLst>
              </a:rPr>
              <a:t>Effectiveness</a:t>
            </a:r>
            <a:r>
              <a:rPr lang="en-ZA" dirty="0">
                <a:effectLst>
                  <a:outerShdw sx="0" sy="0">
                    <a:srgbClr val="000000"/>
                  </a:outerShdw>
                </a:effectLst>
              </a:rPr>
              <a:t> is the ability to achieve stated goals or objectives, judged in terms of both output and impact</a:t>
            </a:r>
          </a:p>
          <a:p>
            <a:r>
              <a:rPr lang="en-ZA" b="1" dirty="0"/>
              <a:t>Efficiency </a:t>
            </a:r>
            <a:r>
              <a:rPr lang="en-ZA" dirty="0"/>
              <a:t>is the extent to which time and other resources are  used well for the intended task</a:t>
            </a:r>
            <a:endParaRPr lang="en-ZA" dirty="0"/>
          </a:p>
        </p:txBody>
      </p:sp>
    </p:spTree>
    <p:extLst>
      <p:ext uri="{BB962C8B-B14F-4D97-AF65-F5344CB8AC3E}">
        <p14:creationId xmlns:p14="http://schemas.microsoft.com/office/powerpoint/2010/main" val="931511715"/>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Strategic planning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329</a:t>
            </a:fld>
            <a:endParaRPr lang="en-US" dirty="0"/>
          </a:p>
        </p:txBody>
      </p:sp>
      <p:sp>
        <p:nvSpPr>
          <p:cNvPr id="5" name="Content Placeholder 4"/>
          <p:cNvSpPr>
            <a:spLocks noGrp="1"/>
          </p:cNvSpPr>
          <p:nvPr>
            <p:ph sz="quarter" idx="1"/>
          </p:nvPr>
        </p:nvSpPr>
        <p:spPr/>
        <p:txBody>
          <a:bodyPr/>
          <a:lstStyle/>
          <a:p>
            <a:r>
              <a:rPr lang="en-ZA" dirty="0"/>
              <a:t>A</a:t>
            </a:r>
            <a:r>
              <a:rPr lang="en-ZA" dirty="0" smtClean="0"/>
              <a:t>n </a:t>
            </a:r>
            <a:r>
              <a:rPr lang="en-ZA" dirty="0"/>
              <a:t>organisation's process of defining its strategy, or direction, and making decisions on allocating its resources to pursue this strategy, including its capital and people.</a:t>
            </a:r>
            <a:endParaRPr lang="en-ZA" dirty="0"/>
          </a:p>
        </p:txBody>
      </p:sp>
    </p:spTree>
    <p:extLst>
      <p:ext uri="{BB962C8B-B14F-4D97-AF65-F5344CB8AC3E}">
        <p14:creationId xmlns:p14="http://schemas.microsoft.com/office/powerpoint/2010/main" val="2104187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Reading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p:cNvSpPr>
            <a:spLocks noGrp="1"/>
          </p:cNvSpPr>
          <p:nvPr>
            <p:ph sz="quarter" idx="1"/>
          </p:nvPr>
        </p:nvSpPr>
        <p:spPr/>
        <p:txBody>
          <a:bodyPr/>
          <a:lstStyle/>
          <a:p>
            <a:pPr lvl="0"/>
            <a:r>
              <a:rPr lang="en-GB" dirty="0"/>
              <a:t>What am I reading</a:t>
            </a:r>
            <a:r>
              <a:rPr lang="en-GB" dirty="0" smtClean="0"/>
              <a:t>? </a:t>
            </a:r>
            <a:endParaRPr lang="en-GB" dirty="0"/>
          </a:p>
          <a:p>
            <a:pPr lvl="1"/>
            <a:r>
              <a:rPr lang="en-GB" dirty="0" smtClean="0"/>
              <a:t>Topic</a:t>
            </a:r>
            <a:endParaRPr lang="en-ZA" dirty="0"/>
          </a:p>
          <a:p>
            <a:pPr lvl="0"/>
            <a:r>
              <a:rPr lang="en-GB" dirty="0"/>
              <a:t>Why am I reading it</a:t>
            </a:r>
            <a:r>
              <a:rPr lang="en-GB" dirty="0" smtClean="0"/>
              <a:t>? </a:t>
            </a:r>
          </a:p>
          <a:p>
            <a:pPr lvl="1"/>
            <a:r>
              <a:rPr lang="en-GB" dirty="0" smtClean="0"/>
              <a:t>Title, background</a:t>
            </a:r>
            <a:endParaRPr lang="en-ZA" dirty="0"/>
          </a:p>
          <a:p>
            <a:pPr lvl="0"/>
            <a:r>
              <a:rPr lang="en-GB" dirty="0" smtClean="0"/>
              <a:t>Who is involved?</a:t>
            </a:r>
          </a:p>
          <a:p>
            <a:pPr lvl="1"/>
            <a:r>
              <a:rPr lang="en-GB" dirty="0" smtClean="0"/>
              <a:t>Stake, control, effect</a:t>
            </a:r>
          </a:p>
          <a:p>
            <a:pPr lvl="0"/>
            <a:r>
              <a:rPr lang="en-GB" dirty="0" smtClean="0"/>
              <a:t>Who is the author?</a:t>
            </a:r>
          </a:p>
          <a:p>
            <a:pPr lvl="1"/>
            <a:r>
              <a:rPr lang="en-GB" dirty="0" smtClean="0"/>
              <a:t>Goal, purpose</a:t>
            </a:r>
          </a:p>
          <a:p>
            <a:pPr lvl="0"/>
            <a:r>
              <a:rPr lang="en-GB" dirty="0" smtClean="0"/>
              <a:t>Why am I reading it?</a:t>
            </a:r>
          </a:p>
          <a:p>
            <a:pPr lvl="1"/>
            <a:r>
              <a:rPr lang="en-GB" dirty="0" smtClean="0"/>
              <a:t>Knowledge, information</a:t>
            </a:r>
          </a:p>
          <a:p>
            <a:endParaRPr lang="en-ZA" dirty="0"/>
          </a:p>
        </p:txBody>
      </p:sp>
    </p:spTree>
    <p:extLst>
      <p:ext uri="{BB962C8B-B14F-4D97-AF65-F5344CB8AC3E}">
        <p14:creationId xmlns:p14="http://schemas.microsoft.com/office/powerpoint/2010/main" val="78372847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C</a:t>
            </a:r>
            <a:r>
              <a:rPr lang="en-GB" dirty="0" smtClean="0"/>
              <a:t>ommunication </a:t>
            </a:r>
            <a:r>
              <a:rPr lang="en-GB" dirty="0"/>
              <a:t>between manager and employee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330</a:t>
            </a:fld>
            <a:endParaRPr lang="en-US" dirty="0"/>
          </a:p>
        </p:txBody>
      </p:sp>
      <p:sp>
        <p:nvSpPr>
          <p:cNvPr id="7" name="Content Placeholder 6"/>
          <p:cNvSpPr>
            <a:spLocks noGrp="1"/>
          </p:cNvSpPr>
          <p:nvPr>
            <p:ph sz="quarter" idx="1"/>
          </p:nvPr>
        </p:nvSpPr>
        <p:spPr/>
        <p:txBody>
          <a:bodyPr/>
          <a:lstStyle/>
          <a:p>
            <a:pPr lvl="0" fontAlgn="base"/>
            <a:r>
              <a:rPr lang="en-GB" dirty="0">
                <a:effectLst>
                  <a:outerShdw sx="0" sy="0">
                    <a:srgbClr val="000000"/>
                  </a:outerShdw>
                </a:effectLst>
              </a:rPr>
              <a:t>Increase productivity</a:t>
            </a:r>
            <a:endParaRPr lang="en-ZA" dirty="0">
              <a:effectLst>
                <a:outerShdw sx="0" sy="0">
                  <a:srgbClr val="000000"/>
                </a:outerShdw>
              </a:effectLst>
            </a:endParaRPr>
          </a:p>
          <a:p>
            <a:pPr lvl="0" fontAlgn="base"/>
            <a:r>
              <a:rPr lang="en-GB" dirty="0">
                <a:effectLst>
                  <a:outerShdw sx="0" sy="0">
                    <a:srgbClr val="000000"/>
                  </a:outerShdw>
                </a:effectLst>
              </a:rPr>
              <a:t>Improve staff morale and motivation</a:t>
            </a:r>
            <a:endParaRPr lang="en-ZA" dirty="0">
              <a:effectLst>
                <a:outerShdw sx="0" sy="0">
                  <a:srgbClr val="000000"/>
                </a:outerShdw>
              </a:effectLst>
            </a:endParaRPr>
          </a:p>
          <a:p>
            <a:pPr lvl="0" fontAlgn="base"/>
            <a:r>
              <a:rPr lang="en-GB" dirty="0">
                <a:effectLst>
                  <a:outerShdw sx="0" sy="0">
                    <a:srgbClr val="000000"/>
                  </a:outerShdw>
                </a:effectLst>
              </a:rPr>
              <a:t>Allow coordination of each employee's work so it contributes to the goals of the organisation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956748702"/>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Personal Development Plan (PDP</a:t>
            </a:r>
            <a:r>
              <a:rPr lang="en-ZA" dirty="0" smtClean="0"/>
              <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331</a:t>
            </a:fld>
            <a:endParaRPr lang="en-ZA" dirty="0"/>
          </a:p>
        </p:txBody>
      </p:sp>
      <p:sp>
        <p:nvSpPr>
          <p:cNvPr id="5" name="Content Placeholder 4"/>
          <p:cNvSpPr>
            <a:spLocks noGrp="1"/>
          </p:cNvSpPr>
          <p:nvPr>
            <p:ph sz="quarter" idx="1"/>
          </p:nvPr>
        </p:nvSpPr>
        <p:spPr/>
        <p:txBody>
          <a:bodyPr/>
          <a:lstStyle/>
          <a:p>
            <a:r>
              <a:rPr lang="en-ZA" dirty="0" smtClean="0"/>
              <a:t>Training </a:t>
            </a:r>
            <a:r>
              <a:rPr lang="en-ZA" dirty="0"/>
              <a:t>and development plan </a:t>
            </a:r>
            <a:endParaRPr lang="en-ZA" dirty="0" smtClean="0"/>
          </a:p>
          <a:p>
            <a:pPr lvl="1"/>
            <a:r>
              <a:rPr lang="en-ZA" dirty="0" smtClean="0"/>
              <a:t>Identifying </a:t>
            </a:r>
            <a:r>
              <a:rPr lang="en-ZA" dirty="0"/>
              <a:t>training and development needs</a:t>
            </a:r>
          </a:p>
          <a:p>
            <a:pPr lvl="1"/>
            <a:r>
              <a:rPr lang="en-ZA" dirty="0"/>
              <a:t>S</a:t>
            </a:r>
            <a:r>
              <a:rPr lang="en-ZA" dirty="0" smtClean="0"/>
              <a:t>etting </a:t>
            </a:r>
            <a:r>
              <a:rPr lang="en-ZA" dirty="0"/>
              <a:t>objectives and choosing appropriate training </a:t>
            </a:r>
            <a:r>
              <a:rPr lang="en-ZA" dirty="0" smtClean="0"/>
              <a:t>methods</a:t>
            </a:r>
            <a:endParaRPr lang="en-ZA" dirty="0"/>
          </a:p>
          <a:p>
            <a:r>
              <a:rPr lang="en-ZA" dirty="0"/>
              <a:t>Performance management is an ongoing process </a:t>
            </a:r>
          </a:p>
          <a:p>
            <a:r>
              <a:rPr lang="en-ZA" dirty="0"/>
              <a:t>I</a:t>
            </a:r>
            <a:r>
              <a:rPr lang="en-ZA" dirty="0" smtClean="0"/>
              <a:t>ndividual’s </a:t>
            </a:r>
            <a:r>
              <a:rPr lang="en-ZA" dirty="0"/>
              <a:t>progress towards the achievement of the set goals and objectives </a:t>
            </a:r>
            <a:r>
              <a:rPr lang="en-ZA" dirty="0" smtClean="0"/>
              <a:t>must </a:t>
            </a:r>
            <a:r>
              <a:rPr lang="en-ZA" dirty="0"/>
              <a:t>be </a:t>
            </a:r>
            <a:r>
              <a:rPr lang="en-ZA" dirty="0" smtClean="0"/>
              <a:t>monitored</a:t>
            </a:r>
          </a:p>
          <a:p>
            <a:r>
              <a:rPr lang="en-ZA" dirty="0"/>
              <a:t>T</a:t>
            </a:r>
            <a:r>
              <a:rPr lang="en-ZA" dirty="0" smtClean="0"/>
              <a:t>he </a:t>
            </a:r>
            <a:r>
              <a:rPr lang="en-ZA" dirty="0"/>
              <a:t>employee and the supervisor need to agree on expectations and set realistic targets.</a:t>
            </a:r>
          </a:p>
          <a:p>
            <a:endParaRPr lang="en-ZA" dirty="0"/>
          </a:p>
        </p:txBody>
      </p:sp>
    </p:spTree>
    <p:extLst>
      <p:ext uri="{BB962C8B-B14F-4D97-AF65-F5344CB8AC3E}">
        <p14:creationId xmlns:p14="http://schemas.microsoft.com/office/powerpoint/2010/main" val="1668688882"/>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dirty="0" smtClean="0"/>
              <a:t> </a:t>
            </a:r>
            <a:r>
              <a:rPr lang="en-GB" dirty="0"/>
              <a:t>PDP document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332</a:t>
            </a:fld>
            <a:endParaRPr lang="en-ZA" dirty="0"/>
          </a:p>
        </p:txBody>
      </p:sp>
      <p:sp>
        <p:nvSpPr>
          <p:cNvPr id="5" name="Content Placeholder 4"/>
          <p:cNvSpPr>
            <a:spLocks noGrp="1"/>
          </p:cNvSpPr>
          <p:nvPr>
            <p:ph sz="quarter" idx="1"/>
          </p:nvPr>
        </p:nvSpPr>
        <p:spPr/>
        <p:txBody>
          <a:bodyPr/>
          <a:lstStyle/>
          <a:p>
            <a:r>
              <a:rPr lang="en-GB" b="1" dirty="0"/>
              <a:t>Area of </a:t>
            </a:r>
            <a:r>
              <a:rPr lang="en-GB" b="1" dirty="0" smtClean="0"/>
              <a:t>Development </a:t>
            </a:r>
            <a:r>
              <a:rPr lang="en-GB" dirty="0" smtClean="0"/>
              <a:t>- </a:t>
            </a:r>
            <a:r>
              <a:rPr lang="en-GB" dirty="0"/>
              <a:t>the general skill or competence, e.g. time management, financial awareness</a:t>
            </a:r>
            <a:endParaRPr lang="en-ZA" dirty="0"/>
          </a:p>
          <a:p>
            <a:r>
              <a:rPr lang="en-GB" b="1" dirty="0"/>
              <a:t>Development Objective (Goal</a:t>
            </a:r>
            <a:r>
              <a:rPr lang="en-GB" b="1" dirty="0" smtClean="0"/>
              <a:t>) </a:t>
            </a:r>
            <a:r>
              <a:rPr lang="en-GB" dirty="0" smtClean="0"/>
              <a:t>- </a:t>
            </a:r>
            <a:r>
              <a:rPr lang="en-GB" dirty="0"/>
              <a:t>specifically the individual wants to do</a:t>
            </a:r>
            <a:endParaRPr lang="en-ZA" dirty="0"/>
          </a:p>
          <a:p>
            <a:r>
              <a:rPr lang="en-GB" b="1" dirty="0"/>
              <a:t>Behaviours to Develop and Demonstrate </a:t>
            </a:r>
            <a:r>
              <a:rPr lang="en-GB" b="1" dirty="0" smtClean="0"/>
              <a:t>Competency </a:t>
            </a:r>
            <a:r>
              <a:rPr lang="en-GB" dirty="0" smtClean="0"/>
              <a:t>- </a:t>
            </a:r>
            <a:r>
              <a:rPr lang="en-GB" dirty="0"/>
              <a:t>what the individual will be doing more of</a:t>
            </a:r>
            <a:endParaRPr lang="en-ZA" dirty="0"/>
          </a:p>
          <a:p>
            <a:endParaRPr lang="en-ZA" dirty="0"/>
          </a:p>
        </p:txBody>
      </p:sp>
    </p:spTree>
    <p:extLst>
      <p:ext uri="{BB962C8B-B14F-4D97-AF65-F5344CB8AC3E}">
        <p14:creationId xmlns:p14="http://schemas.microsoft.com/office/powerpoint/2010/main" val="4286581375"/>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Skills Plan (WSP</a:t>
            </a:r>
            <a:r>
              <a:rPr lang="en-ZA" dirty="0" smtClean="0"/>
              <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333</a:t>
            </a:fld>
            <a:endParaRPr lang="en-ZA" dirty="0"/>
          </a:p>
        </p:txBody>
      </p:sp>
      <p:sp>
        <p:nvSpPr>
          <p:cNvPr id="5" name="Content Placeholder 4"/>
          <p:cNvSpPr>
            <a:spLocks noGrp="1"/>
          </p:cNvSpPr>
          <p:nvPr>
            <p:ph sz="quarter" idx="1"/>
          </p:nvPr>
        </p:nvSpPr>
        <p:spPr/>
        <p:txBody>
          <a:bodyPr/>
          <a:lstStyle/>
          <a:p>
            <a:r>
              <a:rPr lang="en-ZA" dirty="0"/>
              <a:t>O</a:t>
            </a:r>
            <a:r>
              <a:rPr lang="en-ZA" dirty="0" smtClean="0"/>
              <a:t>rganisations </a:t>
            </a:r>
            <a:r>
              <a:rPr lang="en-ZA" dirty="0"/>
              <a:t>pay a tax to the government </a:t>
            </a:r>
            <a:r>
              <a:rPr lang="en-ZA" dirty="0" smtClean="0"/>
              <a:t>- can claim </a:t>
            </a:r>
          </a:p>
          <a:p>
            <a:r>
              <a:rPr lang="en-ZA" dirty="0" smtClean="0"/>
              <a:t>WSP outlines </a:t>
            </a:r>
            <a:r>
              <a:rPr lang="en-ZA" dirty="0"/>
              <a:t>the planned training and education interventions for </a:t>
            </a:r>
            <a:r>
              <a:rPr lang="en-ZA" dirty="0" smtClean="0"/>
              <a:t>the </a:t>
            </a:r>
            <a:r>
              <a:rPr lang="en-ZA" dirty="0"/>
              <a:t>coming </a:t>
            </a:r>
            <a:r>
              <a:rPr lang="en-ZA" dirty="0" smtClean="0"/>
              <a:t>year</a:t>
            </a:r>
          </a:p>
          <a:p>
            <a:r>
              <a:rPr lang="en-GB" dirty="0" smtClean="0"/>
              <a:t>Submitted once a year (end April)</a:t>
            </a:r>
          </a:p>
          <a:p>
            <a:r>
              <a:rPr lang="en-GB" dirty="0" smtClean="0"/>
              <a:t>Organisation must be linked to a SETA representing the industry </a:t>
            </a:r>
            <a:r>
              <a:rPr lang="en-GB" dirty="0" err="1" smtClean="0"/>
              <a:t>i.e</a:t>
            </a:r>
            <a:r>
              <a:rPr lang="en-GB" dirty="0" smtClean="0"/>
              <a:t> ETDP SETA</a:t>
            </a:r>
            <a:endParaRPr lang="en-ZA" dirty="0"/>
          </a:p>
        </p:txBody>
      </p:sp>
    </p:spTree>
    <p:extLst>
      <p:ext uri="{BB962C8B-B14F-4D97-AF65-F5344CB8AC3E}">
        <p14:creationId xmlns:p14="http://schemas.microsoft.com/office/powerpoint/2010/main" val="521882801"/>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Skills Development </a:t>
            </a:r>
            <a:r>
              <a:rPr lang="en-ZA" dirty="0" smtClean="0"/>
              <a:t>Levies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334</a:t>
            </a:fld>
            <a:endParaRPr lang="en-ZA" dirty="0"/>
          </a:p>
        </p:txBody>
      </p:sp>
      <p:sp>
        <p:nvSpPr>
          <p:cNvPr id="5" name="Content Placeholder 4"/>
          <p:cNvSpPr>
            <a:spLocks noGrp="1"/>
          </p:cNvSpPr>
          <p:nvPr>
            <p:ph sz="quarter" idx="1"/>
          </p:nvPr>
        </p:nvSpPr>
        <p:spPr/>
        <p:txBody>
          <a:bodyPr/>
          <a:lstStyle/>
          <a:p>
            <a:r>
              <a:rPr lang="en-GB" dirty="0" smtClean="0"/>
              <a:t>All organisations must pay (</a:t>
            </a:r>
            <a:r>
              <a:rPr lang="en-ZA" b="1" dirty="0"/>
              <a:t>Skills Development Act (1998) </a:t>
            </a:r>
            <a:r>
              <a:rPr lang="en-ZA" b="1" dirty="0" smtClean="0"/>
              <a:t>)</a:t>
            </a:r>
          </a:p>
          <a:p>
            <a:pPr lvl="1"/>
            <a:r>
              <a:rPr lang="en-GB" dirty="0" smtClean="0"/>
              <a:t>R500 000 payroll plus</a:t>
            </a:r>
            <a:endParaRPr lang="en-ZA" dirty="0" smtClean="0"/>
          </a:p>
          <a:p>
            <a:r>
              <a:rPr lang="en-ZA" dirty="0"/>
              <a:t>Skills Development Levies Act provides ways to make training affordable by</a:t>
            </a:r>
          </a:p>
          <a:p>
            <a:pPr lvl="1" fontAlgn="base"/>
            <a:r>
              <a:rPr lang="en-ZA" dirty="0">
                <a:effectLst>
                  <a:outerShdw sx="0" sy="0">
                    <a:srgbClr val="000000"/>
                  </a:outerShdw>
                </a:effectLst>
              </a:rPr>
              <a:t>Implementing payment of skills </a:t>
            </a:r>
            <a:r>
              <a:rPr lang="en-ZA" dirty="0" smtClean="0">
                <a:effectLst>
                  <a:outerShdw sx="0" sy="0">
                    <a:srgbClr val="000000"/>
                  </a:outerShdw>
                </a:effectLst>
              </a:rPr>
              <a:t>levies (1% of payroll)</a:t>
            </a:r>
            <a:endParaRPr lang="en-ZA" dirty="0">
              <a:effectLst>
                <a:outerShdw sx="0" sy="0">
                  <a:srgbClr val="000000"/>
                </a:outerShdw>
              </a:effectLst>
            </a:endParaRPr>
          </a:p>
          <a:p>
            <a:pPr lvl="1" fontAlgn="base"/>
            <a:r>
              <a:rPr lang="en-ZA" dirty="0">
                <a:effectLst>
                  <a:outerShdw sx="0" sy="0">
                    <a:srgbClr val="000000"/>
                  </a:outerShdw>
                </a:effectLst>
              </a:rPr>
              <a:t>Implementing payment of grants</a:t>
            </a:r>
          </a:p>
          <a:p>
            <a:pPr lvl="1" fontAlgn="base"/>
            <a:r>
              <a:rPr lang="en-ZA" dirty="0">
                <a:effectLst>
                  <a:outerShdw sx="0" sy="0">
                    <a:srgbClr val="000000"/>
                  </a:outerShdw>
                </a:effectLst>
              </a:rPr>
              <a:t>Requiring the appointment of Skills Development Facilitators (SDFs)</a:t>
            </a:r>
          </a:p>
          <a:p>
            <a:pPr lvl="1" fontAlgn="base"/>
            <a:r>
              <a:rPr lang="en-ZA" dirty="0">
                <a:effectLst>
                  <a:outerShdw sx="0" sy="0">
                    <a:srgbClr val="000000"/>
                  </a:outerShdw>
                </a:effectLst>
              </a:rPr>
              <a:t>Requiring Workplace Skills Plans (WSPs)</a:t>
            </a:r>
          </a:p>
          <a:p>
            <a:pPr lvl="1" fontAlgn="base"/>
            <a:r>
              <a:rPr lang="en-ZA" dirty="0">
                <a:effectLst>
                  <a:outerShdw sx="0" sy="0">
                    <a:srgbClr val="000000"/>
                  </a:outerShdw>
                </a:effectLst>
              </a:rPr>
              <a:t>Requiring Annual Training Reports (ATRs)</a:t>
            </a:r>
          </a:p>
          <a:p>
            <a:endParaRPr lang="en-GB" b="1" dirty="0" smtClean="0"/>
          </a:p>
          <a:p>
            <a:endParaRPr lang="en-ZA" dirty="0"/>
          </a:p>
        </p:txBody>
      </p:sp>
    </p:spTree>
    <p:extLst>
      <p:ext uri="{BB962C8B-B14F-4D97-AF65-F5344CB8AC3E}">
        <p14:creationId xmlns:p14="http://schemas.microsoft.com/office/powerpoint/2010/main" val="3265885922"/>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of Learning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335</a:t>
            </a:fld>
            <a:endParaRPr lang="en-ZA" dirty="0"/>
          </a:p>
        </p:txBody>
      </p:sp>
      <p:sp>
        <p:nvSpPr>
          <p:cNvPr id="5" name="Content Placeholder 4"/>
          <p:cNvSpPr>
            <a:spLocks noGrp="1"/>
          </p:cNvSpPr>
          <p:nvPr>
            <p:ph sz="quarter" idx="1"/>
          </p:nvPr>
        </p:nvSpPr>
        <p:spPr/>
        <p:txBody>
          <a:bodyPr/>
          <a:lstStyle/>
          <a:p>
            <a:r>
              <a:rPr lang="en-ZA" dirty="0"/>
              <a:t>Learning by doing is a solid educational </a:t>
            </a:r>
            <a:r>
              <a:rPr lang="en-ZA" dirty="0" smtClean="0"/>
              <a:t>technique</a:t>
            </a:r>
          </a:p>
          <a:p>
            <a:r>
              <a:rPr lang="en-ZA" b="1" dirty="0"/>
              <a:t>On-the-job training </a:t>
            </a:r>
            <a:r>
              <a:rPr lang="en-ZA" dirty="0"/>
              <a:t>(OJT) involve job instruction given by the employee’s supervisor or an experienced co-worker</a:t>
            </a:r>
            <a:r>
              <a:rPr lang="en-ZA" dirty="0" smtClean="0"/>
              <a:t>.</a:t>
            </a:r>
          </a:p>
          <a:p>
            <a:r>
              <a:rPr lang="en-GB" b="1" dirty="0" smtClean="0"/>
              <a:t>Classroom training </a:t>
            </a:r>
            <a:r>
              <a:rPr lang="en-GB" dirty="0" smtClean="0"/>
              <a:t>- </a:t>
            </a:r>
            <a:r>
              <a:rPr lang="en-GB" dirty="0"/>
              <a:t>includes any form of training performed away from the employee’s immediate work area</a:t>
            </a:r>
            <a:r>
              <a:rPr lang="en-GB" dirty="0" smtClean="0"/>
              <a:t>.</a:t>
            </a:r>
          </a:p>
          <a:p>
            <a:r>
              <a:rPr lang="en-GB" dirty="0" smtClean="0"/>
              <a:t>After learning – learners must be competent</a:t>
            </a:r>
            <a:endParaRPr lang="en-ZA" dirty="0"/>
          </a:p>
          <a:p>
            <a:endParaRPr lang="en-ZA" dirty="0"/>
          </a:p>
        </p:txBody>
      </p:sp>
    </p:spTree>
    <p:extLst>
      <p:ext uri="{BB962C8B-B14F-4D97-AF65-F5344CB8AC3E}">
        <p14:creationId xmlns:p14="http://schemas.microsoft.com/office/powerpoint/2010/main" val="2711193485"/>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Competence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336</a:t>
            </a:fld>
            <a:endParaRPr lang="en-ZA" dirty="0"/>
          </a:p>
        </p:txBody>
      </p:sp>
      <p:sp>
        <p:nvSpPr>
          <p:cNvPr id="7" name="Content Placeholder 6"/>
          <p:cNvSpPr>
            <a:spLocks noGrp="1"/>
          </p:cNvSpPr>
          <p:nvPr>
            <p:ph sz="quarter" idx="1"/>
          </p:nvPr>
        </p:nvSpPr>
        <p:spPr>
          <a:xfrm>
            <a:off x="1968500" y="2420887"/>
            <a:ext cx="6502400" cy="3506383"/>
          </a:xfrm>
        </p:spPr>
        <p:txBody>
          <a:bodyPr>
            <a:normAutofit lnSpcReduction="10000"/>
          </a:bodyPr>
          <a:lstStyle/>
          <a:p>
            <a:r>
              <a:rPr lang="en-GB" dirty="0"/>
              <a:t>is defined in many different ways, but </a:t>
            </a:r>
            <a:r>
              <a:rPr lang="en-GB" dirty="0" smtClean="0"/>
              <a:t>four factors</a:t>
            </a:r>
          </a:p>
          <a:p>
            <a:pPr lvl="1" fontAlgn="base"/>
            <a:r>
              <a:rPr lang="en-GB" dirty="0">
                <a:effectLst>
                  <a:outerShdw sx="0" sy="0">
                    <a:srgbClr val="000000"/>
                  </a:outerShdw>
                </a:effectLst>
              </a:rPr>
              <a:t>Knowledge</a:t>
            </a:r>
            <a:endParaRPr lang="en-ZA" dirty="0">
              <a:effectLst>
                <a:outerShdw sx="0" sy="0">
                  <a:srgbClr val="000000"/>
                </a:outerShdw>
              </a:effectLst>
            </a:endParaRPr>
          </a:p>
          <a:p>
            <a:pPr lvl="1" fontAlgn="base"/>
            <a:r>
              <a:rPr lang="en-GB" dirty="0">
                <a:effectLst>
                  <a:outerShdw sx="0" sy="0">
                    <a:srgbClr val="000000"/>
                  </a:outerShdw>
                </a:effectLst>
              </a:rPr>
              <a:t>Skill</a:t>
            </a:r>
            <a:endParaRPr lang="en-ZA" dirty="0">
              <a:effectLst>
                <a:outerShdw sx="0" sy="0">
                  <a:srgbClr val="000000"/>
                </a:outerShdw>
              </a:effectLst>
            </a:endParaRPr>
          </a:p>
          <a:p>
            <a:pPr lvl="1" fontAlgn="base"/>
            <a:r>
              <a:rPr lang="en-GB" dirty="0">
                <a:effectLst>
                  <a:outerShdw sx="0" sy="0">
                    <a:srgbClr val="000000"/>
                  </a:outerShdw>
                </a:effectLst>
              </a:rPr>
              <a:t>Values, attitudes and dispositions</a:t>
            </a:r>
            <a:endParaRPr lang="en-ZA" dirty="0">
              <a:effectLst>
                <a:outerShdw sx="0" sy="0">
                  <a:srgbClr val="000000"/>
                </a:outerShdw>
              </a:effectLst>
            </a:endParaRPr>
          </a:p>
          <a:p>
            <a:pPr lvl="1" fontAlgn="base"/>
            <a:r>
              <a:rPr lang="en-GB" dirty="0">
                <a:effectLst>
                  <a:outerShdw sx="0" sy="0">
                    <a:srgbClr val="000000"/>
                  </a:outerShdw>
                </a:effectLst>
              </a:rPr>
              <a:t>The ability to transfer any of the above from one area to another</a:t>
            </a:r>
            <a:endParaRPr lang="en-ZA" dirty="0">
              <a:effectLst>
                <a:outerShdw sx="0" sy="0">
                  <a:srgbClr val="000000"/>
                </a:outerShdw>
              </a:effectLst>
            </a:endParaRPr>
          </a:p>
          <a:p>
            <a:r>
              <a:rPr lang="en-ZA" b="1" dirty="0"/>
              <a:t>Applied competence</a:t>
            </a:r>
            <a:r>
              <a:rPr lang="en-ZA" dirty="0"/>
              <a:t> is the union of practical, foundational and reflexive competence</a:t>
            </a:r>
            <a:endParaRPr lang="en-ZA" dirty="0"/>
          </a:p>
        </p:txBody>
      </p:sp>
    </p:spTree>
    <p:extLst>
      <p:ext uri="{BB962C8B-B14F-4D97-AF65-F5344CB8AC3E}">
        <p14:creationId xmlns:p14="http://schemas.microsoft.com/office/powerpoint/2010/main" val="4103295279"/>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Applied Competence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337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87643125"/>
              </p:ext>
            </p:extLst>
          </p:nvPr>
        </p:nvGraphicFramePr>
        <p:xfrm>
          <a:off x="374903" y="1417865"/>
          <a:ext cx="7968996" cy="4133849"/>
        </p:xfrm>
        <a:graphic>
          <a:graphicData uri="http://schemas.openxmlformats.org/drawingml/2006/table">
            <a:tbl>
              <a:tblPr firstRow="1" firstCol="1" lastRow="1" lastCol="1" bandRow="1" bandCol="1">
                <a:tableStyleId>{5C22544A-7EE6-4342-B048-85BDC9FD1C3A}</a:tableStyleId>
              </a:tblPr>
              <a:tblGrid>
                <a:gridCol w="2602666">
                  <a:extLst>
                    <a:ext uri="{9D8B030D-6E8A-4147-A177-3AD203B41FA5}">
                      <a16:colId xmlns:a16="http://schemas.microsoft.com/office/drawing/2014/main" val="210364242"/>
                    </a:ext>
                  </a:extLst>
                </a:gridCol>
                <a:gridCol w="2683165">
                  <a:extLst>
                    <a:ext uri="{9D8B030D-6E8A-4147-A177-3AD203B41FA5}">
                      <a16:colId xmlns:a16="http://schemas.microsoft.com/office/drawing/2014/main" val="3238001109"/>
                    </a:ext>
                  </a:extLst>
                </a:gridCol>
                <a:gridCol w="2683165">
                  <a:extLst>
                    <a:ext uri="{9D8B030D-6E8A-4147-A177-3AD203B41FA5}">
                      <a16:colId xmlns:a16="http://schemas.microsoft.com/office/drawing/2014/main" val="2891029165"/>
                    </a:ext>
                  </a:extLst>
                </a:gridCol>
              </a:tblGrid>
              <a:tr h="653035">
                <a:tc>
                  <a:txBody>
                    <a:bodyPr/>
                    <a:lstStyle/>
                    <a:p>
                      <a:pPr algn="ctr">
                        <a:lnSpc>
                          <a:spcPct val="10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Practical competence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Foundational competence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Reflexive competence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930886"/>
                  </a:ext>
                </a:extLst>
              </a:tr>
              <a:tr h="3480814">
                <a:tc>
                  <a:txBody>
                    <a:bodyPr/>
                    <a:lstStyle/>
                    <a:p>
                      <a:pPr>
                        <a:lnSpc>
                          <a:spcPct val="150000"/>
                        </a:lnSpc>
                        <a:spcAft>
                          <a:spcPts val="0"/>
                        </a:spcAft>
                      </a:pPr>
                      <a:r>
                        <a:rPr lang="en-ZA" sz="18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The demonstrated ability to perform a set of tasks and actions in authentic contexts (situations)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The demonstrated understanding of what we are doing and why we are doing it</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ZA" sz="18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The demonstrated ability to integrate our performances with our understanding so that we are able to adapt to changed circumstances and explain the reason behind these adaptations.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875623"/>
                  </a:ext>
                </a:extLst>
              </a:tr>
            </a:tbl>
          </a:graphicData>
        </a:graphic>
      </p:graphicFrame>
    </p:spTree>
    <p:extLst>
      <p:ext uri="{BB962C8B-B14F-4D97-AF65-F5344CB8AC3E}">
        <p14:creationId xmlns:p14="http://schemas.microsoft.com/office/powerpoint/2010/main" val="3242722434"/>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338</a:t>
            </a:fld>
            <a:endParaRPr lang="en-ZA" dirty="0"/>
          </a:p>
        </p:txBody>
      </p:sp>
      <p:sp>
        <p:nvSpPr>
          <p:cNvPr id="7" name="Content Placeholder 6"/>
          <p:cNvSpPr>
            <a:spLocks noGrp="1"/>
          </p:cNvSpPr>
          <p:nvPr>
            <p:ph sz="quarter" idx="1"/>
          </p:nvPr>
        </p:nvSpPr>
        <p:spPr/>
        <p:txBody>
          <a:bodyPr/>
          <a:lstStyle/>
          <a:p>
            <a:r>
              <a:rPr lang="en-GB" dirty="0" smtClean="0"/>
              <a:t>Complete Formative Activity </a:t>
            </a:r>
            <a:r>
              <a:rPr lang="en-GB" dirty="0" smtClean="0"/>
              <a:t>4.6</a:t>
            </a:r>
            <a:endParaRPr lang="en-GB" dirty="0" smtClean="0"/>
          </a:p>
          <a:p>
            <a:r>
              <a:rPr lang="en-GB" dirty="0" smtClean="0"/>
              <a:t>Homework – Knowledge Questions </a:t>
            </a:r>
            <a:endParaRPr lang="en-ZA" dirty="0"/>
          </a:p>
        </p:txBody>
      </p:sp>
    </p:spTree>
    <p:extLst>
      <p:ext uri="{BB962C8B-B14F-4D97-AF65-F5344CB8AC3E}">
        <p14:creationId xmlns:p14="http://schemas.microsoft.com/office/powerpoint/2010/main" val="949228448"/>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Summative Assessment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339</a:t>
            </a:fld>
            <a:endParaRPr lang="en-ZA" dirty="0"/>
          </a:p>
        </p:txBody>
      </p:sp>
      <p:sp>
        <p:nvSpPr>
          <p:cNvPr id="7" name="Content Placeholder 6"/>
          <p:cNvSpPr>
            <a:spLocks noGrp="1"/>
          </p:cNvSpPr>
          <p:nvPr>
            <p:ph sz="quarter" idx="1"/>
          </p:nvPr>
        </p:nvSpPr>
        <p:spPr/>
        <p:txBody>
          <a:bodyPr/>
          <a:lstStyle/>
          <a:p>
            <a:r>
              <a:rPr lang="en-GB" dirty="0" smtClean="0"/>
              <a:t>Complete workplace activities</a:t>
            </a:r>
            <a:endParaRPr lang="en-ZA" dirty="0"/>
          </a:p>
        </p:txBody>
      </p:sp>
    </p:spTree>
    <p:extLst>
      <p:ext uri="{BB962C8B-B14F-4D97-AF65-F5344CB8AC3E}">
        <p14:creationId xmlns:p14="http://schemas.microsoft.com/office/powerpoint/2010/main" val="2441465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Strategies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p:cNvSpPr>
            <a:spLocks noGrp="1"/>
          </p:cNvSpPr>
          <p:nvPr>
            <p:ph sz="quarter" idx="1"/>
          </p:nvPr>
        </p:nvSpPr>
        <p:spPr/>
        <p:txBody>
          <a:bodyPr/>
          <a:lstStyle/>
          <a:p>
            <a:pPr lvl="0" fontAlgn="base"/>
            <a:r>
              <a:rPr lang="en-ZA" dirty="0" smtClean="0">
                <a:effectLst>
                  <a:outerShdw sx="0" sy="0">
                    <a:srgbClr val="000000"/>
                  </a:outerShdw>
                </a:effectLst>
              </a:rPr>
              <a:t>Skimming – general idea</a:t>
            </a:r>
            <a:endParaRPr lang="en-ZA" dirty="0">
              <a:effectLst>
                <a:outerShdw sx="0" sy="0">
                  <a:srgbClr val="000000"/>
                </a:outerShdw>
              </a:effectLst>
            </a:endParaRPr>
          </a:p>
          <a:p>
            <a:pPr lvl="0" fontAlgn="base"/>
            <a:r>
              <a:rPr lang="en-ZA" dirty="0">
                <a:effectLst>
                  <a:outerShdw sx="0" sy="0">
                    <a:srgbClr val="000000"/>
                  </a:outerShdw>
                </a:effectLst>
              </a:rPr>
              <a:t>Scanning</a:t>
            </a:r>
          </a:p>
          <a:p>
            <a:pPr lvl="0" fontAlgn="base"/>
            <a:r>
              <a:rPr lang="en-ZA" dirty="0">
                <a:effectLst>
                  <a:outerShdw sx="0" sy="0">
                    <a:srgbClr val="000000"/>
                  </a:outerShdw>
                </a:effectLst>
              </a:rPr>
              <a:t>Make predictions</a:t>
            </a:r>
          </a:p>
          <a:p>
            <a:pPr lvl="0" fontAlgn="base"/>
            <a:r>
              <a:rPr lang="en-ZA" dirty="0">
                <a:effectLst>
                  <a:outerShdw sx="0" sy="0">
                    <a:srgbClr val="000000"/>
                  </a:outerShdw>
                </a:effectLst>
              </a:rPr>
              <a:t>Having knowledge of form and features of text types and different genre</a:t>
            </a:r>
          </a:p>
          <a:p>
            <a:endParaRPr lang="en-ZA" dirty="0"/>
          </a:p>
        </p:txBody>
      </p:sp>
    </p:spTree>
    <p:extLst>
      <p:ext uri="{BB962C8B-B14F-4D97-AF65-F5344CB8AC3E}">
        <p14:creationId xmlns:p14="http://schemas.microsoft.com/office/powerpoint/2010/main" val="3750696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Skimming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sp>
        <p:nvSpPr>
          <p:cNvPr id="5" name="Content Placeholder 4"/>
          <p:cNvSpPr>
            <a:spLocks noGrp="1"/>
          </p:cNvSpPr>
          <p:nvPr>
            <p:ph sz="quarter" idx="1"/>
          </p:nvPr>
        </p:nvSpPr>
        <p:spPr/>
        <p:txBody>
          <a:bodyPr/>
          <a:lstStyle/>
          <a:p>
            <a:r>
              <a:rPr lang="en-ZA" b="1" dirty="0"/>
              <a:t>Preview:</a:t>
            </a:r>
            <a:r>
              <a:rPr lang="en-ZA" dirty="0"/>
              <a:t> Look quickly at the reading material </a:t>
            </a:r>
          </a:p>
          <a:p>
            <a:r>
              <a:rPr lang="en-ZA" b="1" dirty="0"/>
              <a:t>Survey:</a:t>
            </a:r>
            <a:r>
              <a:rPr lang="en-ZA" dirty="0"/>
              <a:t> To get a general overview of material or general outline of the text. </a:t>
            </a:r>
          </a:p>
          <a:p>
            <a:pPr lvl="0" fontAlgn="base"/>
            <a:r>
              <a:rPr lang="en-ZA" b="1" dirty="0">
                <a:effectLst>
                  <a:outerShdw sx="0" sy="0">
                    <a:srgbClr val="000000"/>
                  </a:outerShdw>
                </a:effectLst>
              </a:rPr>
              <a:t>Review</a:t>
            </a:r>
            <a:r>
              <a:rPr lang="en-ZA" dirty="0">
                <a:effectLst>
                  <a:outerShdw sx="0" sy="0">
                    <a:srgbClr val="000000"/>
                  </a:outerShdw>
                </a:effectLst>
              </a:rPr>
              <a:t>: Fast reading of material that has been studied in-depth previously.</a:t>
            </a:r>
          </a:p>
          <a:p>
            <a:endParaRPr lang="en-ZA" dirty="0"/>
          </a:p>
        </p:txBody>
      </p:sp>
    </p:spTree>
    <p:extLst>
      <p:ext uri="{BB962C8B-B14F-4D97-AF65-F5344CB8AC3E}">
        <p14:creationId xmlns:p14="http://schemas.microsoft.com/office/powerpoint/2010/main" val="490002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Scanning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sp>
        <p:nvSpPr>
          <p:cNvPr id="5" name="Content Placeholder 4"/>
          <p:cNvSpPr>
            <a:spLocks noGrp="1"/>
          </p:cNvSpPr>
          <p:nvPr>
            <p:ph sz="quarter" idx="1"/>
          </p:nvPr>
        </p:nvSpPr>
        <p:spPr/>
        <p:txBody>
          <a:bodyPr/>
          <a:lstStyle/>
          <a:p>
            <a:r>
              <a:rPr lang="en-ZA" dirty="0" smtClean="0"/>
              <a:t>To find out specific information </a:t>
            </a:r>
          </a:p>
          <a:p>
            <a:r>
              <a:rPr lang="en-ZA" dirty="0" smtClean="0"/>
              <a:t> Identify key words or concepts of your subject</a:t>
            </a:r>
          </a:p>
          <a:p>
            <a:r>
              <a:rPr lang="en-ZA" dirty="0" smtClean="0"/>
              <a:t>Run your eyes over the text</a:t>
            </a:r>
          </a:p>
          <a:p>
            <a:r>
              <a:rPr lang="en-ZA" dirty="0" smtClean="0"/>
              <a:t>Only read the section that covers the part that you were looking for</a:t>
            </a:r>
          </a:p>
          <a:p>
            <a:r>
              <a:rPr lang="en-ZA" dirty="0" smtClean="0"/>
              <a:t>When do you use the scanning method? </a:t>
            </a:r>
          </a:p>
          <a:p>
            <a:pPr lvl="1"/>
            <a:r>
              <a:rPr lang="en-ZA" dirty="0"/>
              <a:t>T</a:t>
            </a:r>
            <a:r>
              <a:rPr lang="en-ZA" dirty="0" smtClean="0"/>
              <a:t>o find a date, reference, telephone number, index, fact, title, word or explanation, name or address. </a:t>
            </a:r>
          </a:p>
          <a:p>
            <a:endParaRPr lang="en-ZA" dirty="0"/>
          </a:p>
        </p:txBody>
      </p:sp>
    </p:spTree>
    <p:extLst>
      <p:ext uri="{BB962C8B-B14F-4D97-AF65-F5344CB8AC3E}">
        <p14:creationId xmlns:p14="http://schemas.microsoft.com/office/powerpoint/2010/main" val="2728345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Predictions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p:txBody>
          <a:bodyPr/>
          <a:lstStyle/>
          <a:p>
            <a:r>
              <a:rPr lang="en-ZA" dirty="0" smtClean="0"/>
              <a:t>Encourages active reading </a:t>
            </a:r>
          </a:p>
          <a:p>
            <a:r>
              <a:rPr lang="en-ZA" dirty="0" smtClean="0"/>
              <a:t>Keeps the learner interested</a:t>
            </a:r>
          </a:p>
          <a:p>
            <a:pPr lvl="0" fontAlgn="base"/>
            <a:r>
              <a:rPr lang="en-GB" dirty="0" smtClean="0">
                <a:effectLst>
                  <a:outerShdw sx="0" sy="0">
                    <a:srgbClr val="000000"/>
                  </a:outerShdw>
                </a:effectLst>
              </a:rPr>
              <a:t>Guidelines</a:t>
            </a:r>
            <a:endParaRPr lang="en-ZA" dirty="0" smtClean="0">
              <a:effectLst>
                <a:outerShdw sx="0" sy="0">
                  <a:srgbClr val="000000"/>
                </a:outerShdw>
              </a:effectLst>
            </a:endParaRPr>
          </a:p>
          <a:p>
            <a:pPr lvl="1" fontAlgn="base"/>
            <a:r>
              <a:rPr lang="en-ZA" dirty="0" smtClean="0">
                <a:effectLst>
                  <a:outerShdw sx="0" sy="0">
                    <a:srgbClr val="000000"/>
                  </a:outerShdw>
                </a:effectLst>
              </a:rPr>
              <a:t>Look </a:t>
            </a:r>
            <a:r>
              <a:rPr lang="en-ZA" dirty="0">
                <a:effectLst>
                  <a:outerShdw sx="0" sy="0">
                    <a:srgbClr val="000000"/>
                  </a:outerShdw>
                </a:effectLst>
              </a:rPr>
              <a:t>at the pictures, table of contents, chapter headings, maps, diagrams, and features. </a:t>
            </a:r>
            <a:endParaRPr lang="en-ZA" dirty="0" smtClean="0">
              <a:effectLst>
                <a:outerShdw sx="0" sy="0">
                  <a:srgbClr val="000000"/>
                </a:outerShdw>
              </a:effectLst>
            </a:endParaRPr>
          </a:p>
          <a:p>
            <a:pPr lvl="2" fontAlgn="base"/>
            <a:r>
              <a:rPr lang="en-ZA" dirty="0" smtClean="0">
                <a:effectLst>
                  <a:outerShdw sx="0" sy="0">
                    <a:srgbClr val="000000"/>
                  </a:outerShdw>
                </a:effectLst>
              </a:rPr>
              <a:t>What </a:t>
            </a:r>
            <a:r>
              <a:rPr lang="en-ZA" dirty="0">
                <a:effectLst>
                  <a:outerShdw sx="0" sy="0">
                    <a:srgbClr val="000000"/>
                  </a:outerShdw>
                </a:effectLst>
              </a:rPr>
              <a:t>subjects are in the book? </a:t>
            </a:r>
          </a:p>
          <a:p>
            <a:pPr lvl="1"/>
            <a:r>
              <a:rPr lang="en-ZA" dirty="0"/>
              <a:t>Write down predictions about the text</a:t>
            </a:r>
          </a:p>
          <a:p>
            <a:pPr lvl="1" fontAlgn="base"/>
            <a:r>
              <a:rPr lang="en-ZA" dirty="0">
                <a:effectLst>
                  <a:outerShdw sx="0" sy="0">
                    <a:srgbClr val="000000"/>
                  </a:outerShdw>
                </a:effectLst>
              </a:rPr>
              <a:t>While reading, revise the predictions or make new ones. </a:t>
            </a:r>
          </a:p>
          <a:p>
            <a:endParaRPr lang="en-ZA" dirty="0"/>
          </a:p>
        </p:txBody>
      </p:sp>
    </p:spTree>
    <p:extLst>
      <p:ext uri="{BB962C8B-B14F-4D97-AF65-F5344CB8AC3E}">
        <p14:creationId xmlns:p14="http://schemas.microsoft.com/office/powerpoint/2010/main" val="327999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a:t>Form, Features, Text Types and Different Genre</a:t>
            </a:r>
            <a:r>
              <a:rPr lang="en-ZA" u="sng" dirty="0"/>
              <a:t/>
            </a:r>
            <a:br>
              <a:rPr lang="en-ZA" u="sng" dirty="0"/>
            </a:b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6" name="Content Placeholder 5"/>
          <p:cNvSpPr>
            <a:spLocks noGrp="1"/>
          </p:cNvSpPr>
          <p:nvPr>
            <p:ph sz="quarter" idx="1"/>
          </p:nvPr>
        </p:nvSpPr>
        <p:spPr>
          <a:xfrm>
            <a:off x="1968500" y="2420888"/>
            <a:ext cx="6502400" cy="1579612"/>
          </a:xfrm>
        </p:spPr>
        <p:txBody>
          <a:bodyPr/>
          <a:lstStyle/>
          <a:p>
            <a:r>
              <a:rPr lang="en-ZA" dirty="0"/>
              <a:t>By understanding the layout of the material you are reading, you can extract useful information much more efficiently.</a:t>
            </a:r>
          </a:p>
        </p:txBody>
      </p:sp>
    </p:spTree>
    <p:extLst>
      <p:ext uri="{BB962C8B-B14F-4D97-AF65-F5344CB8AC3E}">
        <p14:creationId xmlns:p14="http://schemas.microsoft.com/office/powerpoint/2010/main" val="1804058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Business writing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39</a:t>
            </a:fld>
            <a:endParaRPr lang="en-US" dirty="0"/>
          </a:p>
        </p:txBody>
      </p:sp>
      <p:sp>
        <p:nvSpPr>
          <p:cNvPr id="7" name="Content Placeholder 6"/>
          <p:cNvSpPr>
            <a:spLocks noGrp="1"/>
          </p:cNvSpPr>
          <p:nvPr>
            <p:ph sz="quarter" idx="1"/>
          </p:nvPr>
        </p:nvSpPr>
        <p:spPr/>
        <p:txBody>
          <a:bodyPr/>
          <a:lstStyle/>
          <a:p>
            <a:r>
              <a:rPr lang="en-ZA" dirty="0" smtClean="0"/>
              <a:t>Non-fictional </a:t>
            </a:r>
          </a:p>
          <a:p>
            <a:r>
              <a:rPr lang="en-ZA" dirty="0" smtClean="0"/>
              <a:t>Shorter and more concise </a:t>
            </a:r>
          </a:p>
          <a:p>
            <a:r>
              <a:rPr lang="en-ZA" dirty="0" smtClean="0"/>
              <a:t>To the point, has clear reasoning and finishes fast.</a:t>
            </a:r>
          </a:p>
          <a:p>
            <a:r>
              <a:rPr lang="en-ZA" dirty="0" smtClean="0"/>
              <a:t>Accepted formats </a:t>
            </a:r>
          </a:p>
          <a:p>
            <a:pPr lvl="1" fontAlgn="base"/>
            <a:r>
              <a:rPr lang="en-ZA" dirty="0" smtClean="0">
                <a:effectLst>
                  <a:outerShdw sx="0" sy="0">
                    <a:srgbClr val="000000"/>
                  </a:outerShdw>
                </a:effectLst>
              </a:rPr>
              <a:t>Writing </a:t>
            </a:r>
            <a:r>
              <a:rPr lang="en-ZA" dirty="0">
                <a:effectLst>
                  <a:outerShdw sx="0" sy="0">
                    <a:srgbClr val="000000"/>
                  </a:outerShdw>
                </a:effectLst>
              </a:rPr>
              <a:t>concisely and accurately</a:t>
            </a:r>
          </a:p>
          <a:p>
            <a:pPr lvl="1" fontAlgn="base"/>
            <a:r>
              <a:rPr lang="en-ZA" dirty="0">
                <a:effectLst>
                  <a:outerShdw sx="0" sy="0">
                    <a:srgbClr val="000000"/>
                  </a:outerShdw>
                </a:effectLst>
              </a:rPr>
              <a:t>Using bullets and headings</a:t>
            </a:r>
          </a:p>
          <a:p>
            <a:pPr lvl="1" fontAlgn="base"/>
            <a:r>
              <a:rPr lang="en-ZA" dirty="0">
                <a:effectLst>
                  <a:outerShdw sx="0" sy="0">
                    <a:srgbClr val="000000"/>
                  </a:outerShdw>
                </a:effectLst>
              </a:rPr>
              <a:t>Keeping sentences short</a:t>
            </a:r>
          </a:p>
          <a:p>
            <a:pPr lvl="1" fontAlgn="base"/>
            <a:r>
              <a:rPr lang="en-ZA" dirty="0">
                <a:effectLst>
                  <a:outerShdw sx="0" sy="0">
                    <a:srgbClr val="000000"/>
                  </a:outerShdw>
                </a:effectLst>
              </a:rPr>
              <a:t>Creating brief paragraphs</a:t>
            </a:r>
          </a:p>
          <a:p>
            <a:pPr lvl="1" fontAlgn="base"/>
            <a:r>
              <a:rPr lang="en-ZA" dirty="0">
                <a:effectLst>
                  <a:outerShdw sx="0" sy="0">
                    <a:srgbClr val="000000"/>
                  </a:outerShdw>
                </a:effectLst>
              </a:rPr>
              <a:t>Getting to the point quickly</a:t>
            </a:r>
          </a:p>
          <a:p>
            <a:endParaRPr lang="en-ZA" dirty="0"/>
          </a:p>
        </p:txBody>
      </p:sp>
    </p:spTree>
    <p:extLst>
      <p:ext uri="{BB962C8B-B14F-4D97-AF65-F5344CB8AC3E}">
        <p14:creationId xmlns:p14="http://schemas.microsoft.com/office/powerpoint/2010/main" val="2433723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normAutofit/>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spcBef>
                <a:spcPts val="0"/>
              </a:spcBef>
              <a:buClrTx/>
              <a:buSzTx/>
              <a:buNone/>
            </a:pPr>
            <a:r>
              <a:rPr lang="en-ZA" b="1" dirty="0">
                <a:solidFill>
                  <a:srgbClr val="000066"/>
                </a:solidFill>
              </a:rPr>
              <a:t>Section 3 – 	</a:t>
            </a:r>
            <a:r>
              <a:rPr lang="en-ZA" b="1" dirty="0"/>
              <a:t>Assessment design matrix</a:t>
            </a:r>
            <a:endParaRPr lang="en-US" dirty="0"/>
          </a:p>
          <a:p>
            <a:pPr marL="0" lvl="0" indent="0">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spcBef>
                <a:spcPts val="0"/>
              </a:spcBef>
              <a:buClrTx/>
              <a:buSzTx/>
              <a:buNone/>
            </a:pPr>
            <a:r>
              <a:rPr lang="en-ZA" b="1" dirty="0">
                <a:solidFill>
                  <a:srgbClr val="000066"/>
                </a:solidFill>
              </a:rPr>
              <a:t>Section 5 – 	Summative assessment </a:t>
            </a:r>
          </a:p>
          <a:p>
            <a:pPr marL="0" lvl="0" indent="0">
              <a:spcBef>
                <a:spcPts val="0"/>
              </a:spcBef>
              <a:buClrTx/>
              <a:buSzTx/>
              <a:buNone/>
            </a:pPr>
            <a:r>
              <a:rPr lang="en-ZA" b="1" dirty="0">
                <a:solidFill>
                  <a:srgbClr val="000066"/>
                </a:solidFill>
              </a:rPr>
              <a:t>		Knowledge questionnaires</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6 – 	</a:t>
            </a:r>
            <a:r>
              <a:rPr lang="en-ZA" b="1" dirty="0" smtClean="0">
                <a:solidFill>
                  <a:srgbClr val="000066"/>
                </a:solidFill>
              </a:rPr>
              <a:t>Summative </a:t>
            </a:r>
            <a:r>
              <a:rPr lang="en-ZA" b="1" dirty="0">
                <a:solidFill>
                  <a:srgbClr val="000066"/>
                </a:solidFill>
              </a:rPr>
              <a:t>assessment – Workplace 			assignments</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7 – 	</a:t>
            </a:r>
            <a:r>
              <a:rPr lang="en-ZA" b="1" dirty="0" smtClean="0">
                <a:solidFill>
                  <a:srgbClr val="000066"/>
                </a:solidFill>
              </a:rPr>
              <a:t>Feedback</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8 – 10	</a:t>
            </a:r>
            <a:r>
              <a:rPr lang="en-ZA" b="1" dirty="0" smtClean="0">
                <a:solidFill>
                  <a:srgbClr val="000066"/>
                </a:solidFill>
              </a:rPr>
              <a:t>Additional </a:t>
            </a:r>
            <a:r>
              <a:rPr lang="en-ZA" b="1" dirty="0">
                <a:solidFill>
                  <a:srgbClr val="000066"/>
                </a:solidFill>
              </a:rPr>
              <a:t>Evidence</a:t>
            </a:r>
            <a:endParaRPr lang="en-US" dirty="0">
              <a:solidFill>
                <a:srgbClr val="000066"/>
              </a:solidFill>
            </a:endParaRPr>
          </a:p>
          <a:p>
            <a:pPr marL="0" indent="0">
              <a:buNone/>
            </a:pPr>
            <a:endParaRPr lang="en-ZA" dirty="0"/>
          </a:p>
        </p:txBody>
      </p:sp>
    </p:spTree>
    <p:extLst>
      <p:ext uri="{BB962C8B-B14F-4D97-AF65-F5344CB8AC3E}">
        <p14:creationId xmlns:p14="http://schemas.microsoft.com/office/powerpoint/2010/main" val="236689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Identifying Unfamiliar </a:t>
            </a:r>
            <a:r>
              <a:rPr lang="en-ZA" dirty="0" smtClean="0"/>
              <a:t>Words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p:txBody>
          <a:bodyPr/>
          <a:lstStyle/>
          <a:p>
            <a:r>
              <a:rPr lang="en-GB" b="1" dirty="0" smtClean="0"/>
              <a:t>Dictionary</a:t>
            </a:r>
          </a:p>
          <a:p>
            <a:pPr lvl="1"/>
            <a:r>
              <a:rPr lang="en-GB" dirty="0" smtClean="0"/>
              <a:t>The </a:t>
            </a:r>
            <a:r>
              <a:rPr lang="en-GB" dirty="0"/>
              <a:t>dictionary is an excellent form of </a:t>
            </a:r>
            <a:r>
              <a:rPr lang="en-GB" dirty="0" smtClean="0"/>
              <a:t>reference</a:t>
            </a:r>
          </a:p>
          <a:p>
            <a:pPr lvl="1"/>
            <a:r>
              <a:rPr lang="en-ZA" dirty="0"/>
              <a:t>L</a:t>
            </a:r>
            <a:r>
              <a:rPr lang="en-ZA" dirty="0" smtClean="0"/>
              <a:t>ists </a:t>
            </a:r>
            <a:r>
              <a:rPr lang="en-ZA" dirty="0"/>
              <a:t>words and their </a:t>
            </a:r>
            <a:r>
              <a:rPr lang="en-ZA" dirty="0" smtClean="0"/>
              <a:t>meanings</a:t>
            </a:r>
          </a:p>
          <a:p>
            <a:pPr lvl="1"/>
            <a:r>
              <a:rPr lang="en-ZA" dirty="0" smtClean="0"/>
              <a:t>How </a:t>
            </a:r>
            <a:r>
              <a:rPr lang="en-ZA" dirty="0"/>
              <a:t>to use the words </a:t>
            </a:r>
            <a:r>
              <a:rPr lang="en-ZA" dirty="0" smtClean="0"/>
              <a:t>correctly </a:t>
            </a:r>
          </a:p>
          <a:p>
            <a:pPr lvl="1"/>
            <a:r>
              <a:rPr lang="en-ZA" dirty="0"/>
              <a:t>H</a:t>
            </a:r>
            <a:r>
              <a:rPr lang="en-ZA" dirty="0" smtClean="0"/>
              <a:t>ow </a:t>
            </a:r>
            <a:r>
              <a:rPr lang="en-ZA" dirty="0"/>
              <a:t>to spell the word </a:t>
            </a:r>
            <a:r>
              <a:rPr lang="en-ZA" dirty="0" smtClean="0"/>
              <a:t>correctly</a:t>
            </a:r>
          </a:p>
          <a:p>
            <a:pPr lvl="1"/>
            <a:r>
              <a:rPr lang="en-ZA" dirty="0"/>
              <a:t>H</a:t>
            </a:r>
            <a:r>
              <a:rPr lang="en-ZA" dirty="0" smtClean="0"/>
              <a:t>ow </a:t>
            </a:r>
            <a:r>
              <a:rPr lang="en-ZA" dirty="0"/>
              <a:t>to pronounce </a:t>
            </a:r>
            <a:r>
              <a:rPr lang="en-ZA" dirty="0" smtClean="0"/>
              <a:t>the word</a:t>
            </a:r>
          </a:p>
          <a:p>
            <a:pPr lvl="1"/>
            <a:r>
              <a:rPr lang="en-ZA" dirty="0" smtClean="0"/>
              <a:t>What </a:t>
            </a:r>
            <a:r>
              <a:rPr lang="en-ZA" dirty="0"/>
              <a:t>part of speech it is </a:t>
            </a:r>
            <a:endParaRPr lang="en-ZA" dirty="0" smtClean="0"/>
          </a:p>
          <a:p>
            <a:pPr lvl="1"/>
            <a:r>
              <a:rPr lang="en-GB" dirty="0" smtClean="0"/>
              <a:t>Origin of the word</a:t>
            </a:r>
            <a:endParaRPr lang="en-ZA" dirty="0"/>
          </a:p>
        </p:txBody>
      </p:sp>
    </p:spTree>
    <p:extLst>
      <p:ext uri="{BB962C8B-B14F-4D97-AF65-F5344CB8AC3E}">
        <p14:creationId xmlns:p14="http://schemas.microsoft.com/office/powerpoint/2010/main" val="2501705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Identifying Unfamiliar Words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p:txBody>
          <a:bodyPr/>
          <a:lstStyle/>
          <a:p>
            <a:r>
              <a:rPr lang="en-ZA" b="1" dirty="0"/>
              <a:t>Syntax</a:t>
            </a:r>
          </a:p>
          <a:p>
            <a:pPr lvl="1"/>
            <a:r>
              <a:rPr lang="en-ZA" dirty="0"/>
              <a:t>A language is a set of valid sentences</a:t>
            </a:r>
          </a:p>
          <a:p>
            <a:pPr lvl="1"/>
            <a:r>
              <a:rPr lang="en-ZA" dirty="0"/>
              <a:t>Validity can be broken down into two things: syntax and </a:t>
            </a:r>
            <a:r>
              <a:rPr lang="en-ZA" dirty="0" smtClean="0"/>
              <a:t>semantics</a:t>
            </a:r>
          </a:p>
          <a:p>
            <a:pPr lvl="2"/>
            <a:r>
              <a:rPr lang="en-ZA" dirty="0" smtClean="0"/>
              <a:t>Syntax refers </a:t>
            </a:r>
            <a:r>
              <a:rPr lang="en-ZA" dirty="0"/>
              <a:t>to grammatical structure </a:t>
            </a:r>
          </a:p>
          <a:p>
            <a:pPr lvl="2"/>
            <a:r>
              <a:rPr lang="en-ZA" dirty="0"/>
              <a:t>S</a:t>
            </a:r>
            <a:r>
              <a:rPr lang="en-ZA" dirty="0" smtClean="0"/>
              <a:t>emantics </a:t>
            </a:r>
            <a:r>
              <a:rPr lang="en-ZA" dirty="0"/>
              <a:t>refers to the meaning of the vocabulary symbols arranged with that structure</a:t>
            </a:r>
          </a:p>
          <a:p>
            <a:endParaRPr lang="en-ZA" dirty="0"/>
          </a:p>
        </p:txBody>
      </p:sp>
    </p:spTree>
    <p:extLst>
      <p:ext uri="{BB962C8B-B14F-4D97-AF65-F5344CB8AC3E}">
        <p14:creationId xmlns:p14="http://schemas.microsoft.com/office/powerpoint/2010/main" val="1975291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Identifying Unfamiliar Words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p:txBody>
          <a:bodyPr/>
          <a:lstStyle/>
          <a:p>
            <a:r>
              <a:rPr lang="en-ZA" b="1" dirty="0"/>
              <a:t>Word Attack </a:t>
            </a:r>
            <a:r>
              <a:rPr lang="en-ZA" b="1" dirty="0" smtClean="0"/>
              <a:t>Skills / Contextual Clues</a:t>
            </a:r>
            <a:endParaRPr lang="en-ZA" b="1" dirty="0"/>
          </a:p>
          <a:p>
            <a:pPr lvl="1"/>
            <a:r>
              <a:rPr lang="en-ZA" dirty="0"/>
              <a:t>This is done by taking parts of words, and to deduct the meaning of the word from what is known.</a:t>
            </a:r>
          </a:p>
          <a:p>
            <a:pPr lvl="1"/>
            <a:r>
              <a:rPr lang="en-ZA" dirty="0"/>
              <a:t>Tips on Using Word Attack Skills</a:t>
            </a:r>
          </a:p>
          <a:p>
            <a:pPr lvl="2" fontAlgn="base"/>
            <a:r>
              <a:rPr lang="en-ZA" dirty="0" smtClean="0">
                <a:effectLst>
                  <a:outerShdw sx="0" sy="0">
                    <a:srgbClr val="000000"/>
                  </a:outerShdw>
                </a:effectLst>
              </a:rPr>
              <a:t>First </a:t>
            </a:r>
            <a:r>
              <a:rPr lang="en-ZA" dirty="0">
                <a:effectLst>
                  <a:outerShdw sx="0" sy="0">
                    <a:srgbClr val="000000"/>
                  </a:outerShdw>
                </a:effectLst>
              </a:rPr>
              <a:t>read the sentence a few times – try to grasp the meaning from the context</a:t>
            </a:r>
          </a:p>
          <a:p>
            <a:pPr lvl="2" fontAlgn="base"/>
            <a:r>
              <a:rPr lang="en-ZA" dirty="0">
                <a:effectLst>
                  <a:outerShdw sx="0" sy="0">
                    <a:srgbClr val="000000"/>
                  </a:outerShdw>
                </a:effectLst>
              </a:rPr>
              <a:t>Seeing the component parts or syllable patterns of words </a:t>
            </a:r>
          </a:p>
          <a:p>
            <a:pPr lvl="2" fontAlgn="base"/>
            <a:r>
              <a:rPr lang="en-ZA" dirty="0">
                <a:effectLst>
                  <a:outerShdw sx="0" sy="0">
                    <a:srgbClr val="000000"/>
                  </a:outerShdw>
                </a:effectLst>
              </a:rPr>
              <a:t>Blending these parts into new words</a:t>
            </a:r>
          </a:p>
          <a:p>
            <a:endParaRPr lang="en-ZA" dirty="0"/>
          </a:p>
        </p:txBody>
      </p:sp>
    </p:spTree>
    <p:extLst>
      <p:ext uri="{BB962C8B-B14F-4D97-AF65-F5344CB8AC3E}">
        <p14:creationId xmlns:p14="http://schemas.microsoft.com/office/powerpoint/2010/main" val="3789453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Identifying Unfamiliar Words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a:xfrm>
            <a:off x="467544" y="1413296"/>
            <a:ext cx="8219256" cy="1346233"/>
          </a:xfrm>
        </p:spPr>
        <p:txBody>
          <a:bodyPr>
            <a:normAutofit fontScale="92500"/>
          </a:bodyPr>
          <a:lstStyle/>
          <a:p>
            <a:r>
              <a:rPr lang="en-ZA" b="1" dirty="0"/>
              <a:t>Borrowed </a:t>
            </a:r>
            <a:r>
              <a:rPr lang="en-ZA" b="1" dirty="0" smtClean="0"/>
              <a:t>Words</a:t>
            </a:r>
          </a:p>
          <a:p>
            <a:pPr lvl="1"/>
            <a:r>
              <a:rPr lang="en-ZA" dirty="0" smtClean="0"/>
              <a:t>This </a:t>
            </a:r>
            <a:r>
              <a:rPr lang="en-ZA" dirty="0"/>
              <a:t>is when words from other languages are used in </a:t>
            </a:r>
            <a:r>
              <a:rPr lang="en-ZA" dirty="0" smtClean="0"/>
              <a:t>English</a:t>
            </a:r>
          </a:p>
          <a:p>
            <a:pPr lvl="1"/>
            <a:r>
              <a:rPr lang="en-GB" dirty="0" smtClean="0"/>
              <a:t>Examples:</a:t>
            </a:r>
            <a:endParaRPr lang="en-ZA" dirty="0"/>
          </a:p>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1754045475"/>
              </p:ext>
            </p:extLst>
          </p:nvPr>
        </p:nvGraphicFramePr>
        <p:xfrm>
          <a:off x="1279071" y="2759529"/>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97990521"/>
                    </a:ext>
                  </a:extLst>
                </a:gridCol>
                <a:gridCol w="3048000">
                  <a:extLst>
                    <a:ext uri="{9D8B030D-6E8A-4147-A177-3AD203B41FA5}">
                      <a16:colId xmlns:a16="http://schemas.microsoft.com/office/drawing/2014/main" val="533701947"/>
                    </a:ext>
                  </a:extLst>
                </a:gridCol>
              </a:tblGrid>
              <a:tr h="370840">
                <a:tc>
                  <a:txBody>
                    <a:bodyPr/>
                    <a:lstStyle/>
                    <a:p>
                      <a:r>
                        <a:rPr lang="en-GB" sz="2000" dirty="0" smtClean="0"/>
                        <a:t>Word</a:t>
                      </a:r>
                      <a:endParaRPr lang="en-ZA" sz="2000" dirty="0"/>
                    </a:p>
                  </a:txBody>
                  <a:tcPr/>
                </a:tc>
                <a:tc>
                  <a:txBody>
                    <a:bodyPr/>
                    <a:lstStyle/>
                    <a:p>
                      <a:r>
                        <a:rPr lang="en-GB" sz="2000" dirty="0" smtClean="0"/>
                        <a:t>Language</a:t>
                      </a:r>
                      <a:endParaRPr lang="en-ZA" sz="2000" dirty="0"/>
                    </a:p>
                  </a:txBody>
                  <a:tcPr/>
                </a:tc>
                <a:extLst>
                  <a:ext uri="{0D108BD9-81ED-4DB2-BD59-A6C34878D82A}">
                    <a16:rowId xmlns:a16="http://schemas.microsoft.com/office/drawing/2014/main" val="1487065040"/>
                  </a:ext>
                </a:extLst>
              </a:tr>
              <a:tr h="370840">
                <a:tc>
                  <a:txBody>
                    <a:bodyPr/>
                    <a:lstStyle/>
                    <a:p>
                      <a:pPr marL="453390" indent="-226695" algn="just">
                        <a:lnSpc>
                          <a:spcPct val="150000"/>
                        </a:lnSpc>
                        <a:spcAft>
                          <a:spcPts val="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Kayak</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53390" indent="-226695" algn="just">
                        <a:lnSpc>
                          <a:spcPct val="150000"/>
                        </a:lnSpc>
                        <a:spcAft>
                          <a:spcPts val="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Eskimo language</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39078921"/>
                  </a:ext>
                </a:extLst>
              </a:tr>
              <a:tr h="370840">
                <a:tc>
                  <a:txBody>
                    <a:bodyPr/>
                    <a:lstStyle/>
                    <a:p>
                      <a:pPr marL="453390" indent="-226695" algn="just">
                        <a:lnSpc>
                          <a:spcPct val="150000"/>
                        </a:lnSpc>
                        <a:spcAft>
                          <a:spcPts val="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Impala</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53390" indent="-226695" algn="just">
                        <a:lnSpc>
                          <a:spcPct val="150000"/>
                        </a:lnSpc>
                        <a:spcAft>
                          <a:spcPts val="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Zulu</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4493340"/>
                  </a:ext>
                </a:extLst>
              </a:tr>
              <a:tr h="370840">
                <a:tc>
                  <a:txBody>
                    <a:bodyPr/>
                    <a:lstStyle/>
                    <a:p>
                      <a:pPr marL="453390" indent="-226695" algn="just">
                        <a:lnSpc>
                          <a:spcPct val="150000"/>
                        </a:lnSpc>
                        <a:spcAft>
                          <a:spcPts val="0"/>
                        </a:spcAft>
                      </a:pPr>
                      <a:r>
                        <a:rPr lang="en-US" sz="2000">
                          <a:effectLst/>
                          <a:latin typeface="Calibri" panose="020F0502020204030204" pitchFamily="34" charset="0"/>
                          <a:ea typeface="Times New Roman" panose="02020603050405020304" pitchFamily="18" charset="0"/>
                          <a:cs typeface="Arial" panose="020B0604020202020204" pitchFamily="34" charset="0"/>
                        </a:rPr>
                        <a:t>Lapa</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53390" indent="-226695" algn="just">
                        <a:lnSpc>
                          <a:spcPct val="150000"/>
                        </a:lnSpc>
                        <a:spcAft>
                          <a:spcPts val="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Sotho</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0463225"/>
                  </a:ext>
                </a:extLst>
              </a:tr>
              <a:tr h="370840">
                <a:tc>
                  <a:txBody>
                    <a:bodyPr/>
                    <a:lstStyle/>
                    <a:p>
                      <a:pPr marL="453390" indent="-226695" algn="just">
                        <a:lnSpc>
                          <a:spcPct val="150000"/>
                        </a:lnSpc>
                        <a:spcAft>
                          <a:spcPts val="0"/>
                        </a:spcAft>
                      </a:pPr>
                      <a:r>
                        <a:rPr lang="en-US" sz="2000">
                          <a:effectLst/>
                          <a:latin typeface="Calibri" panose="020F0502020204030204" pitchFamily="34" charset="0"/>
                          <a:ea typeface="Times New Roman" panose="02020603050405020304" pitchFamily="18" charset="0"/>
                          <a:cs typeface="Arial" panose="020B0604020202020204" pitchFamily="34" charset="0"/>
                        </a:rPr>
                        <a:t>Sangoma</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53390" indent="-226695" algn="just">
                        <a:lnSpc>
                          <a:spcPct val="150000"/>
                        </a:lnSpc>
                        <a:spcAft>
                          <a:spcPts val="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Zulu</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66340566"/>
                  </a:ext>
                </a:extLst>
              </a:tr>
            </a:tbl>
          </a:graphicData>
        </a:graphic>
      </p:graphicFrame>
    </p:spTree>
    <p:extLst>
      <p:ext uri="{BB962C8B-B14F-4D97-AF65-F5344CB8AC3E}">
        <p14:creationId xmlns:p14="http://schemas.microsoft.com/office/powerpoint/2010/main" val="1541288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Identifying Unfamiliar Words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5" name="Content Placeholder 4"/>
          <p:cNvSpPr>
            <a:spLocks noGrp="1"/>
          </p:cNvSpPr>
          <p:nvPr>
            <p:ph sz="quarter" idx="1"/>
          </p:nvPr>
        </p:nvSpPr>
        <p:spPr/>
        <p:txBody>
          <a:bodyPr/>
          <a:lstStyle/>
          <a:p>
            <a:r>
              <a:rPr lang="en-ZA" b="1" dirty="0"/>
              <a:t>Acronyms</a:t>
            </a:r>
          </a:p>
          <a:p>
            <a:pPr lvl="1"/>
            <a:r>
              <a:rPr lang="en-ZA" dirty="0" smtClean="0"/>
              <a:t>Is </a:t>
            </a:r>
            <a:r>
              <a:rPr lang="en-ZA" dirty="0"/>
              <a:t>a word that is formed from the initial letters of other words that make up the name.</a:t>
            </a:r>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682739478"/>
              </p:ext>
            </p:extLst>
          </p:nvPr>
        </p:nvGraphicFramePr>
        <p:xfrm>
          <a:off x="1279070" y="2679192"/>
          <a:ext cx="6096000" cy="3302508"/>
        </p:xfrm>
        <a:graphic>
          <a:graphicData uri="http://schemas.openxmlformats.org/drawingml/2006/table">
            <a:tbl>
              <a:tblPr firstRow="1" bandRow="1">
                <a:tableStyleId>{5C22544A-7EE6-4342-B048-85BDC9FD1C3A}</a:tableStyleId>
              </a:tblPr>
              <a:tblGrid>
                <a:gridCol w="1235530">
                  <a:extLst>
                    <a:ext uri="{9D8B030D-6E8A-4147-A177-3AD203B41FA5}">
                      <a16:colId xmlns:a16="http://schemas.microsoft.com/office/drawing/2014/main" val="697990521"/>
                    </a:ext>
                  </a:extLst>
                </a:gridCol>
                <a:gridCol w="4860470">
                  <a:extLst>
                    <a:ext uri="{9D8B030D-6E8A-4147-A177-3AD203B41FA5}">
                      <a16:colId xmlns:a16="http://schemas.microsoft.com/office/drawing/2014/main" val="533701947"/>
                    </a:ext>
                  </a:extLst>
                </a:gridCol>
              </a:tblGrid>
              <a:tr h="370840">
                <a:tc>
                  <a:txBody>
                    <a:bodyPr/>
                    <a:lstStyle/>
                    <a:p>
                      <a:endParaRPr lang="en-ZA" sz="2000" dirty="0"/>
                    </a:p>
                  </a:txBody>
                  <a:tcPr/>
                </a:tc>
                <a:tc>
                  <a:txBody>
                    <a:bodyPr/>
                    <a:lstStyle/>
                    <a:p>
                      <a:endParaRPr lang="en-ZA" sz="2000" dirty="0"/>
                    </a:p>
                  </a:txBody>
                  <a:tcPr/>
                </a:tc>
                <a:extLst>
                  <a:ext uri="{0D108BD9-81ED-4DB2-BD59-A6C34878D82A}">
                    <a16:rowId xmlns:a16="http://schemas.microsoft.com/office/drawing/2014/main" val="1487065040"/>
                  </a:ext>
                </a:extLst>
              </a:tr>
              <a:tr h="714756">
                <a:tc>
                  <a:txBody>
                    <a:bodyPr/>
                    <a:lstStyle/>
                    <a:p>
                      <a:pPr marL="0" lvl="0" indent="0" fontAlgn="base">
                        <a:lnSpc>
                          <a:spcPct val="150000"/>
                        </a:lnSpc>
                        <a:spcAft>
                          <a:spcPts val="0"/>
                        </a:spcAft>
                        <a:buClr>
                          <a:srgbClr val="7F7F7F"/>
                        </a:buClr>
                        <a:buSzPts val="1100"/>
                        <a:buFont typeface="Symbol" panose="05050102010706020507" pitchFamily="18" charset="2"/>
                        <a:buNone/>
                      </a:pPr>
                      <a:r>
                        <a:rPr lang="en-ZA" sz="2000"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Soweto:	</a:t>
                      </a:r>
                      <a:endParaRPr lang="en-ZA" sz="20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fontAlgn="base">
                        <a:lnSpc>
                          <a:spcPct val="100000"/>
                        </a:lnSpc>
                        <a:spcAft>
                          <a:spcPts val="0"/>
                        </a:spcAft>
                        <a:buClr>
                          <a:srgbClr val="7F7F7F"/>
                        </a:buClr>
                        <a:buSzPts val="1100"/>
                        <a:buFont typeface="Symbol" panose="05050102010706020507" pitchFamily="18" charset="2"/>
                        <a:buNone/>
                      </a:pPr>
                      <a:r>
                        <a:rPr lang="en-ZA" sz="2000" b="1"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So</a:t>
                      </a:r>
                      <a:r>
                        <a:rPr lang="en-ZA" sz="2000"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uth </a:t>
                      </a:r>
                      <a:r>
                        <a:rPr lang="en-ZA" sz="2000" b="1"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We</a:t>
                      </a:r>
                      <a:r>
                        <a:rPr lang="en-ZA" sz="2000"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stern </a:t>
                      </a:r>
                      <a:r>
                        <a:rPr lang="en-ZA" sz="2000" b="1"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To</a:t>
                      </a:r>
                      <a:r>
                        <a:rPr lang="en-ZA" sz="2000" u="none" strike="noStrike" kern="0" dirty="0" smtClean="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wnships (of Johannesburg)</a:t>
                      </a:r>
                      <a:endParaRPr lang="en-ZA" sz="20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39078921"/>
                  </a:ext>
                </a:extLst>
              </a:tr>
              <a:tr h="714756">
                <a:tc>
                  <a:txBody>
                    <a:bodyPr/>
                    <a:lstStyle/>
                    <a:p>
                      <a:pPr marL="452438" marR="0" lvl="0" indent="-452438" algn="just" defTabSz="914400" rtl="0" eaLnBrk="1" fontAlgn="auto" latinLnBrk="0" hangingPunct="1">
                        <a:lnSpc>
                          <a:spcPct val="150000"/>
                        </a:lnSpc>
                        <a:spcBef>
                          <a:spcPts val="0"/>
                        </a:spcBef>
                        <a:spcAft>
                          <a:spcPts val="0"/>
                        </a:spcAft>
                        <a:buClrTx/>
                        <a:buSzTx/>
                        <a:buFontTx/>
                        <a:buNone/>
                        <a:tabLst/>
                        <a:defRPr/>
                      </a:pPr>
                      <a:r>
                        <a:rPr kumimoji="0" lang="en-ZA" sz="2000" u="none" strike="noStrike" kern="1200" dirty="0" err="1" smtClean="0">
                          <a:solidFill>
                            <a:schemeClr val="dk1"/>
                          </a:solidFill>
                          <a:effectLst>
                            <a:outerShdw sx="0" sy="0">
                              <a:srgbClr val="000000"/>
                            </a:outerShdw>
                          </a:effectLst>
                          <a:latin typeface="+mn-lt"/>
                          <a:ea typeface="+mn-ea"/>
                          <a:cs typeface="+mn-cs"/>
                        </a:rPr>
                        <a:t>Cosatu</a:t>
                      </a:r>
                      <a:r>
                        <a:rPr kumimoji="0" lang="en-ZA" sz="2000" u="none" strike="noStrike" kern="1200" dirty="0" smtClean="0">
                          <a:solidFill>
                            <a:schemeClr val="dk1"/>
                          </a:solidFill>
                          <a:effectLst>
                            <a:outerShdw sx="0" sy="0">
                              <a:srgbClr val="000000"/>
                            </a:outerShdw>
                          </a:effectLst>
                          <a:latin typeface="+mn-lt"/>
                          <a:ea typeface="+mn-ea"/>
                          <a:cs typeface="+mn-cs"/>
                        </a:rPr>
                        <a:t>:	</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u="none" strike="noStrike" kern="1200" dirty="0" smtClean="0">
                          <a:solidFill>
                            <a:schemeClr val="dk1"/>
                          </a:solidFill>
                          <a:effectLst>
                            <a:outerShdw sx="0" sy="0">
                              <a:srgbClr val="000000"/>
                            </a:outerShdw>
                          </a:effectLst>
                          <a:latin typeface="+mn-lt"/>
                          <a:ea typeface="+mn-ea"/>
                          <a:cs typeface="+mn-cs"/>
                        </a:rPr>
                        <a:t>C</a:t>
                      </a:r>
                      <a:r>
                        <a:rPr kumimoji="0" lang="en-ZA" sz="2000" u="none" strike="noStrike" kern="1200" dirty="0" smtClean="0">
                          <a:solidFill>
                            <a:schemeClr val="dk1"/>
                          </a:solidFill>
                          <a:effectLst>
                            <a:outerShdw sx="0" sy="0">
                              <a:srgbClr val="000000"/>
                            </a:outerShdw>
                          </a:effectLst>
                          <a:latin typeface="+mn-lt"/>
                          <a:ea typeface="+mn-ea"/>
                          <a:cs typeface="+mn-cs"/>
                        </a:rPr>
                        <a:t>ongress </a:t>
                      </a:r>
                      <a:r>
                        <a:rPr kumimoji="0" lang="en-ZA" sz="2000" b="1" u="none" strike="noStrike" kern="1200" dirty="0" smtClean="0">
                          <a:solidFill>
                            <a:schemeClr val="dk1"/>
                          </a:solidFill>
                          <a:effectLst>
                            <a:outerShdw sx="0" sy="0">
                              <a:srgbClr val="000000"/>
                            </a:outerShdw>
                          </a:effectLst>
                          <a:latin typeface="+mn-lt"/>
                          <a:ea typeface="+mn-ea"/>
                          <a:cs typeface="+mn-cs"/>
                        </a:rPr>
                        <a:t>o</a:t>
                      </a:r>
                      <a:r>
                        <a:rPr kumimoji="0" lang="en-ZA" sz="2000" u="none" strike="noStrike" kern="1200" dirty="0" smtClean="0">
                          <a:solidFill>
                            <a:schemeClr val="dk1"/>
                          </a:solidFill>
                          <a:effectLst>
                            <a:outerShdw sx="0" sy="0">
                              <a:srgbClr val="000000"/>
                            </a:outerShdw>
                          </a:effectLst>
                          <a:latin typeface="+mn-lt"/>
                          <a:ea typeface="+mn-ea"/>
                          <a:cs typeface="+mn-cs"/>
                        </a:rPr>
                        <a:t>f </a:t>
                      </a:r>
                      <a:r>
                        <a:rPr kumimoji="0" lang="en-ZA" sz="2000" b="1" u="none" strike="noStrike" kern="1200" dirty="0" smtClean="0">
                          <a:solidFill>
                            <a:schemeClr val="dk1"/>
                          </a:solidFill>
                          <a:effectLst>
                            <a:outerShdw sx="0" sy="0">
                              <a:srgbClr val="000000"/>
                            </a:outerShdw>
                          </a:effectLst>
                          <a:latin typeface="+mn-lt"/>
                          <a:ea typeface="+mn-ea"/>
                          <a:cs typeface="+mn-cs"/>
                        </a:rPr>
                        <a:t>S</a:t>
                      </a:r>
                      <a:r>
                        <a:rPr kumimoji="0" lang="en-ZA" sz="2000" u="none" strike="noStrike" kern="1200" dirty="0" smtClean="0">
                          <a:solidFill>
                            <a:schemeClr val="dk1"/>
                          </a:solidFill>
                          <a:effectLst>
                            <a:outerShdw sx="0" sy="0">
                              <a:srgbClr val="000000"/>
                            </a:outerShdw>
                          </a:effectLst>
                          <a:latin typeface="+mn-lt"/>
                          <a:ea typeface="+mn-ea"/>
                          <a:cs typeface="+mn-cs"/>
                        </a:rPr>
                        <a:t>outh </a:t>
                      </a:r>
                      <a:r>
                        <a:rPr kumimoji="0" lang="en-ZA" sz="2000" b="1" u="none" strike="noStrike" kern="1200" dirty="0" smtClean="0">
                          <a:solidFill>
                            <a:schemeClr val="dk1"/>
                          </a:solidFill>
                          <a:effectLst>
                            <a:outerShdw sx="0" sy="0">
                              <a:srgbClr val="000000"/>
                            </a:outerShdw>
                          </a:effectLst>
                          <a:latin typeface="+mn-lt"/>
                          <a:ea typeface="+mn-ea"/>
                          <a:cs typeface="+mn-cs"/>
                        </a:rPr>
                        <a:t>A</a:t>
                      </a:r>
                      <a:r>
                        <a:rPr kumimoji="0" lang="en-ZA" sz="2000" u="none" strike="noStrike" kern="1200" dirty="0" smtClean="0">
                          <a:solidFill>
                            <a:schemeClr val="dk1"/>
                          </a:solidFill>
                          <a:effectLst>
                            <a:outerShdw sx="0" sy="0">
                              <a:srgbClr val="000000"/>
                            </a:outerShdw>
                          </a:effectLst>
                          <a:latin typeface="+mn-lt"/>
                          <a:ea typeface="+mn-ea"/>
                          <a:cs typeface="+mn-cs"/>
                        </a:rPr>
                        <a:t>frican </a:t>
                      </a:r>
                      <a:r>
                        <a:rPr kumimoji="0" lang="en-ZA" sz="2000" b="1" u="none" strike="noStrike" kern="1200" dirty="0" smtClean="0">
                          <a:solidFill>
                            <a:schemeClr val="dk1"/>
                          </a:solidFill>
                          <a:effectLst>
                            <a:outerShdw sx="0" sy="0">
                              <a:srgbClr val="000000"/>
                            </a:outerShdw>
                          </a:effectLst>
                          <a:latin typeface="+mn-lt"/>
                          <a:ea typeface="+mn-ea"/>
                          <a:cs typeface="+mn-cs"/>
                        </a:rPr>
                        <a:t>T</a:t>
                      </a:r>
                      <a:r>
                        <a:rPr kumimoji="0" lang="en-ZA" sz="2000" u="none" strike="noStrike" kern="1200" dirty="0" smtClean="0">
                          <a:solidFill>
                            <a:schemeClr val="dk1"/>
                          </a:solidFill>
                          <a:effectLst>
                            <a:outerShdw sx="0" sy="0">
                              <a:srgbClr val="000000"/>
                            </a:outerShdw>
                          </a:effectLst>
                          <a:latin typeface="+mn-lt"/>
                          <a:ea typeface="+mn-ea"/>
                          <a:cs typeface="+mn-cs"/>
                        </a:rPr>
                        <a:t>rade </a:t>
                      </a:r>
                      <a:r>
                        <a:rPr kumimoji="0" lang="en-ZA" sz="2000" b="1" u="none" strike="noStrike" kern="1200" dirty="0" smtClean="0">
                          <a:solidFill>
                            <a:schemeClr val="dk1"/>
                          </a:solidFill>
                          <a:effectLst>
                            <a:outerShdw sx="0" sy="0">
                              <a:srgbClr val="000000"/>
                            </a:outerShdw>
                          </a:effectLst>
                          <a:latin typeface="+mn-lt"/>
                          <a:ea typeface="+mn-ea"/>
                          <a:cs typeface="+mn-cs"/>
                        </a:rPr>
                        <a:t>U</a:t>
                      </a:r>
                      <a:r>
                        <a:rPr kumimoji="0" lang="en-ZA" sz="2000" u="none" strike="noStrike" kern="1200" dirty="0" smtClean="0">
                          <a:solidFill>
                            <a:schemeClr val="dk1"/>
                          </a:solidFill>
                          <a:effectLst>
                            <a:outerShdw sx="0" sy="0">
                              <a:srgbClr val="000000"/>
                            </a:outerShdw>
                          </a:effectLst>
                          <a:latin typeface="+mn-lt"/>
                          <a:ea typeface="+mn-ea"/>
                          <a:cs typeface="+mn-cs"/>
                        </a:rPr>
                        <a:t>nions</a:t>
                      </a:r>
                    </a:p>
                    <a:p>
                      <a:pPr marL="453390" indent="-226695" algn="l">
                        <a:lnSpc>
                          <a:spcPct val="150000"/>
                        </a:lnSpc>
                        <a:spcAft>
                          <a:spcPts val="0"/>
                        </a:spcAft>
                      </a:pP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4493340"/>
                  </a:ext>
                </a:extLst>
              </a:tr>
              <a:tr h="714756">
                <a:tc>
                  <a:txBody>
                    <a:bodyPr/>
                    <a:lstStyle/>
                    <a:p>
                      <a:pPr marL="452438" marR="0" lvl="0" indent="-452438" algn="just" defTabSz="914400" rtl="0" eaLnBrk="1" fontAlgn="auto" latinLnBrk="0" hangingPunct="1">
                        <a:lnSpc>
                          <a:spcPct val="150000"/>
                        </a:lnSpc>
                        <a:spcBef>
                          <a:spcPts val="0"/>
                        </a:spcBef>
                        <a:spcAft>
                          <a:spcPts val="0"/>
                        </a:spcAft>
                        <a:buClrTx/>
                        <a:buSzTx/>
                        <a:buFontTx/>
                        <a:buNone/>
                        <a:tabLst/>
                        <a:defRPr/>
                      </a:pPr>
                      <a:r>
                        <a:rPr kumimoji="0" lang="en-ZA" sz="2000" u="none" strike="noStrike" kern="1200" dirty="0" smtClean="0">
                          <a:solidFill>
                            <a:schemeClr val="dk1"/>
                          </a:solidFill>
                          <a:effectLst>
                            <a:outerShdw sx="0" sy="0">
                              <a:srgbClr val="000000"/>
                            </a:outerShdw>
                          </a:effectLst>
                          <a:latin typeface="+mn-lt"/>
                          <a:ea typeface="+mn-ea"/>
                          <a:cs typeface="+mn-cs"/>
                        </a:rPr>
                        <a:t>Bee:	</a:t>
                      </a:r>
                    </a:p>
                  </a:txBody>
                  <a:tcPr marL="68580" marR="68580" marT="0" marB="0"/>
                </a:tc>
                <a:tc>
                  <a:txBody>
                    <a:bodyPr/>
                    <a:lstStyle/>
                    <a:p>
                      <a:pPr marL="452438" indent="-452438" algn="l">
                        <a:lnSpc>
                          <a:spcPct val="150000"/>
                        </a:lnSpc>
                        <a:spcAft>
                          <a:spcPts val="0"/>
                        </a:spcAft>
                      </a:pPr>
                      <a:r>
                        <a:rPr kumimoji="0" lang="en-ZA" sz="2000" b="1" u="none" strike="noStrike" kern="1200" dirty="0" smtClean="0">
                          <a:solidFill>
                            <a:schemeClr val="dk1"/>
                          </a:solidFill>
                          <a:effectLst>
                            <a:outerShdw sx="0" sy="0">
                              <a:srgbClr val="000000"/>
                            </a:outerShdw>
                          </a:effectLst>
                          <a:latin typeface="+mn-lt"/>
                          <a:ea typeface="+mn-ea"/>
                          <a:cs typeface="+mn-cs"/>
                        </a:rPr>
                        <a:t>B</a:t>
                      </a:r>
                      <a:r>
                        <a:rPr kumimoji="0" lang="en-ZA" sz="2000" u="none" strike="noStrike" kern="1200" dirty="0" smtClean="0">
                          <a:solidFill>
                            <a:schemeClr val="dk1"/>
                          </a:solidFill>
                          <a:effectLst>
                            <a:outerShdw sx="0" sy="0">
                              <a:srgbClr val="000000"/>
                            </a:outerShdw>
                          </a:effectLst>
                          <a:latin typeface="+mn-lt"/>
                          <a:ea typeface="+mn-ea"/>
                          <a:cs typeface="+mn-cs"/>
                        </a:rPr>
                        <a:t>lack </a:t>
                      </a:r>
                      <a:r>
                        <a:rPr kumimoji="0" lang="en-ZA" sz="2000" b="1" u="none" strike="noStrike" kern="1200" dirty="0" smtClean="0">
                          <a:solidFill>
                            <a:schemeClr val="dk1"/>
                          </a:solidFill>
                          <a:effectLst>
                            <a:outerShdw sx="0" sy="0">
                              <a:srgbClr val="000000"/>
                            </a:outerShdw>
                          </a:effectLst>
                          <a:latin typeface="+mn-lt"/>
                          <a:ea typeface="+mn-ea"/>
                          <a:cs typeface="+mn-cs"/>
                        </a:rPr>
                        <a:t>E</a:t>
                      </a:r>
                      <a:r>
                        <a:rPr kumimoji="0" lang="en-ZA" sz="2000" u="none" strike="noStrike" kern="1200" dirty="0" smtClean="0">
                          <a:solidFill>
                            <a:schemeClr val="dk1"/>
                          </a:solidFill>
                          <a:effectLst>
                            <a:outerShdw sx="0" sy="0">
                              <a:srgbClr val="000000"/>
                            </a:outerShdw>
                          </a:effectLst>
                          <a:latin typeface="+mn-lt"/>
                          <a:ea typeface="+mn-ea"/>
                          <a:cs typeface="+mn-cs"/>
                        </a:rPr>
                        <a:t>conomic </a:t>
                      </a:r>
                      <a:r>
                        <a:rPr kumimoji="0" lang="en-ZA" sz="2000" b="1" u="none" strike="noStrike" kern="1200" dirty="0" smtClean="0">
                          <a:solidFill>
                            <a:schemeClr val="dk1"/>
                          </a:solidFill>
                          <a:effectLst>
                            <a:outerShdw sx="0" sy="0">
                              <a:srgbClr val="000000"/>
                            </a:outerShdw>
                          </a:effectLst>
                          <a:latin typeface="+mn-lt"/>
                          <a:ea typeface="+mn-ea"/>
                          <a:cs typeface="+mn-cs"/>
                        </a:rPr>
                        <a:t>E</a:t>
                      </a:r>
                      <a:r>
                        <a:rPr kumimoji="0" lang="en-ZA" sz="2000" u="none" strike="noStrike" kern="1200" dirty="0" smtClean="0">
                          <a:solidFill>
                            <a:schemeClr val="dk1"/>
                          </a:solidFill>
                          <a:effectLst>
                            <a:outerShdw sx="0" sy="0">
                              <a:srgbClr val="000000"/>
                            </a:outerShdw>
                          </a:effectLst>
                          <a:latin typeface="+mn-lt"/>
                          <a:ea typeface="+mn-ea"/>
                          <a:cs typeface="+mn-cs"/>
                        </a:rPr>
                        <a:t>mpowerment</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0463225"/>
                  </a:ext>
                </a:extLst>
              </a:tr>
              <a:tr h="714756">
                <a:tc>
                  <a:txBody>
                    <a:bodyPr/>
                    <a:lstStyle/>
                    <a:p>
                      <a:pPr marL="452438" marR="0" lvl="0" indent="-452438" algn="just" defTabSz="914400" rtl="0" eaLnBrk="1" fontAlgn="auto" latinLnBrk="0" hangingPunct="1">
                        <a:lnSpc>
                          <a:spcPct val="150000"/>
                        </a:lnSpc>
                        <a:spcBef>
                          <a:spcPts val="0"/>
                        </a:spcBef>
                        <a:spcAft>
                          <a:spcPts val="0"/>
                        </a:spcAft>
                        <a:buClrTx/>
                        <a:buSzTx/>
                        <a:buFontTx/>
                        <a:buNone/>
                        <a:tabLst/>
                        <a:defRPr/>
                      </a:pPr>
                      <a:r>
                        <a:rPr kumimoji="0" lang="en-ZA" sz="2000" u="none" strike="noStrike" kern="1200" dirty="0" smtClean="0">
                          <a:solidFill>
                            <a:schemeClr val="dk1"/>
                          </a:solidFill>
                          <a:effectLst>
                            <a:outerShdw sx="0" sy="0">
                              <a:srgbClr val="000000"/>
                            </a:outerShdw>
                          </a:effectLst>
                          <a:latin typeface="+mn-lt"/>
                          <a:ea typeface="+mn-ea"/>
                          <a:cs typeface="+mn-cs"/>
                        </a:rPr>
                        <a:t>FAQ:	</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52438" marR="0" lvl="0" indent="-452438" algn="l" defTabSz="914400" rtl="0" eaLnBrk="1" fontAlgn="auto" latinLnBrk="0" hangingPunct="1">
                        <a:lnSpc>
                          <a:spcPct val="150000"/>
                        </a:lnSpc>
                        <a:spcBef>
                          <a:spcPts val="0"/>
                        </a:spcBef>
                        <a:spcAft>
                          <a:spcPts val="0"/>
                        </a:spcAft>
                        <a:buClrTx/>
                        <a:buSzTx/>
                        <a:buFontTx/>
                        <a:buNone/>
                        <a:tabLst/>
                        <a:defRPr/>
                      </a:pPr>
                      <a:r>
                        <a:rPr kumimoji="0" lang="en-ZA" sz="2000" b="1" u="none" strike="noStrike" kern="1200" dirty="0" smtClean="0">
                          <a:solidFill>
                            <a:schemeClr val="dk1"/>
                          </a:solidFill>
                          <a:effectLst>
                            <a:outerShdw sx="0" sy="0">
                              <a:srgbClr val="000000"/>
                            </a:outerShdw>
                          </a:effectLst>
                          <a:latin typeface="+mn-lt"/>
                          <a:ea typeface="+mn-ea"/>
                          <a:cs typeface="+mn-cs"/>
                        </a:rPr>
                        <a:t>F</a:t>
                      </a:r>
                      <a:r>
                        <a:rPr kumimoji="0" lang="en-ZA" sz="2000" u="none" strike="noStrike" kern="1200" dirty="0" smtClean="0">
                          <a:solidFill>
                            <a:schemeClr val="dk1"/>
                          </a:solidFill>
                          <a:effectLst>
                            <a:outerShdw sx="0" sy="0">
                              <a:srgbClr val="000000"/>
                            </a:outerShdw>
                          </a:effectLst>
                          <a:latin typeface="+mn-lt"/>
                          <a:ea typeface="+mn-ea"/>
                          <a:cs typeface="+mn-cs"/>
                        </a:rPr>
                        <a:t>requently </a:t>
                      </a:r>
                      <a:r>
                        <a:rPr kumimoji="0" lang="en-ZA" sz="2000" b="1" u="none" strike="noStrike" kern="1200" dirty="0" smtClean="0">
                          <a:solidFill>
                            <a:schemeClr val="dk1"/>
                          </a:solidFill>
                          <a:effectLst>
                            <a:outerShdw sx="0" sy="0">
                              <a:srgbClr val="000000"/>
                            </a:outerShdw>
                          </a:effectLst>
                          <a:latin typeface="+mn-lt"/>
                          <a:ea typeface="+mn-ea"/>
                          <a:cs typeface="+mn-cs"/>
                        </a:rPr>
                        <a:t>A</a:t>
                      </a:r>
                      <a:r>
                        <a:rPr kumimoji="0" lang="en-ZA" sz="2000" u="none" strike="noStrike" kern="1200" dirty="0" smtClean="0">
                          <a:solidFill>
                            <a:schemeClr val="dk1"/>
                          </a:solidFill>
                          <a:effectLst>
                            <a:outerShdw sx="0" sy="0">
                              <a:srgbClr val="000000"/>
                            </a:outerShdw>
                          </a:effectLst>
                          <a:latin typeface="+mn-lt"/>
                          <a:ea typeface="+mn-ea"/>
                          <a:cs typeface="+mn-cs"/>
                        </a:rPr>
                        <a:t>sked </a:t>
                      </a:r>
                      <a:r>
                        <a:rPr kumimoji="0" lang="en-ZA" sz="2000" b="1" u="none" strike="noStrike" kern="1200" dirty="0" smtClean="0">
                          <a:solidFill>
                            <a:schemeClr val="dk1"/>
                          </a:solidFill>
                          <a:effectLst>
                            <a:outerShdw sx="0" sy="0">
                              <a:srgbClr val="000000"/>
                            </a:outerShdw>
                          </a:effectLst>
                          <a:latin typeface="+mn-lt"/>
                          <a:ea typeface="+mn-ea"/>
                          <a:cs typeface="+mn-cs"/>
                        </a:rPr>
                        <a:t>Q</a:t>
                      </a:r>
                      <a:r>
                        <a:rPr kumimoji="0" lang="en-ZA" sz="2000" u="none" strike="noStrike" kern="1200" dirty="0" smtClean="0">
                          <a:solidFill>
                            <a:schemeClr val="dk1"/>
                          </a:solidFill>
                          <a:effectLst>
                            <a:outerShdw sx="0" sy="0">
                              <a:srgbClr val="000000"/>
                            </a:outerShdw>
                          </a:effectLst>
                          <a:latin typeface="+mn-lt"/>
                          <a:ea typeface="+mn-ea"/>
                          <a:cs typeface="+mn-cs"/>
                        </a:rPr>
                        <a:t>uestions</a:t>
                      </a:r>
                    </a:p>
                  </a:txBody>
                  <a:tcPr marL="68580" marR="68580" marT="0" marB="0"/>
                </a:tc>
                <a:extLst>
                  <a:ext uri="{0D108BD9-81ED-4DB2-BD59-A6C34878D82A}">
                    <a16:rowId xmlns:a16="http://schemas.microsoft.com/office/drawing/2014/main" val="2566340566"/>
                  </a:ext>
                </a:extLst>
              </a:tr>
            </a:tbl>
          </a:graphicData>
        </a:graphic>
      </p:graphicFrame>
    </p:spTree>
    <p:extLst>
      <p:ext uri="{BB962C8B-B14F-4D97-AF65-F5344CB8AC3E}">
        <p14:creationId xmlns:p14="http://schemas.microsoft.com/office/powerpoint/2010/main" val="1777362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Identifying Unfamiliar Words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quarter" idx="1"/>
          </p:nvPr>
        </p:nvSpPr>
        <p:spPr/>
        <p:txBody>
          <a:bodyPr/>
          <a:lstStyle/>
          <a:p>
            <a:r>
              <a:rPr lang="en-ZA" b="1" dirty="0"/>
              <a:t>Neologisms</a:t>
            </a:r>
          </a:p>
          <a:p>
            <a:pPr lvl="1"/>
            <a:r>
              <a:rPr lang="en-ZA" dirty="0"/>
              <a:t>A neologism is a new word or expression</a:t>
            </a:r>
            <a:r>
              <a:rPr lang="en-ZA" dirty="0" smtClean="0"/>
              <a:t>.</a:t>
            </a:r>
          </a:p>
          <a:p>
            <a:pPr lvl="2"/>
            <a:r>
              <a:rPr lang="en-ZA" dirty="0"/>
              <a:t>Jargon </a:t>
            </a:r>
            <a:r>
              <a:rPr lang="en-ZA" dirty="0" smtClean="0"/>
              <a:t>- use </a:t>
            </a:r>
            <a:r>
              <a:rPr lang="en-ZA" dirty="0"/>
              <a:t>of specialist words or expressions within in a certain profession or trade</a:t>
            </a:r>
            <a:r>
              <a:rPr lang="en-ZA" dirty="0" smtClean="0"/>
              <a:t>.</a:t>
            </a:r>
          </a:p>
          <a:p>
            <a:pPr lvl="2"/>
            <a:r>
              <a:rPr lang="en-ZA" dirty="0"/>
              <a:t>Slang </a:t>
            </a:r>
            <a:r>
              <a:rPr lang="en-ZA" dirty="0" smtClean="0"/>
              <a:t>- use </a:t>
            </a:r>
            <a:r>
              <a:rPr lang="en-ZA" dirty="0"/>
              <a:t>of informal words or phrases that are understood by only certain groups of people.</a:t>
            </a:r>
          </a:p>
          <a:p>
            <a:endParaRPr lang="en-ZA" dirty="0"/>
          </a:p>
        </p:txBody>
      </p:sp>
    </p:spTree>
    <p:extLst>
      <p:ext uri="{BB962C8B-B14F-4D97-AF65-F5344CB8AC3E}">
        <p14:creationId xmlns:p14="http://schemas.microsoft.com/office/powerpoint/2010/main" val="2010621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Ambiguous words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7" name="Content Placeholder 6"/>
          <p:cNvSpPr>
            <a:spLocks noGrp="1"/>
          </p:cNvSpPr>
          <p:nvPr>
            <p:ph sz="quarter" idx="1"/>
          </p:nvPr>
        </p:nvSpPr>
        <p:spPr>
          <a:xfrm>
            <a:off x="1968500" y="2420888"/>
            <a:ext cx="6502400" cy="1824541"/>
          </a:xfrm>
        </p:spPr>
        <p:txBody>
          <a:bodyPr/>
          <a:lstStyle/>
          <a:p>
            <a:r>
              <a:rPr lang="en-ZA" dirty="0" smtClean="0"/>
              <a:t>Words </a:t>
            </a:r>
            <a:r>
              <a:rPr lang="en-ZA" dirty="0"/>
              <a:t>that can have more than one meaning. </a:t>
            </a:r>
            <a:endParaRPr lang="en-ZA" dirty="0" smtClean="0"/>
          </a:p>
          <a:p>
            <a:r>
              <a:rPr lang="en-ZA" dirty="0" smtClean="0"/>
              <a:t>When </a:t>
            </a:r>
            <a:r>
              <a:rPr lang="en-ZA" dirty="0"/>
              <a:t>an ambiguous word is used, it is important that the sentence in which it is used clearly explains the meaning of the word.</a:t>
            </a:r>
          </a:p>
        </p:txBody>
      </p:sp>
      <p:sp>
        <p:nvSpPr>
          <p:cNvPr id="8" name="TextBox 7"/>
          <p:cNvSpPr txBox="1"/>
          <p:nvPr/>
        </p:nvSpPr>
        <p:spPr>
          <a:xfrm>
            <a:off x="783771" y="4922014"/>
            <a:ext cx="6743700" cy="461665"/>
          </a:xfrm>
          <a:prstGeom prst="rect">
            <a:avLst/>
          </a:prstGeom>
          <a:noFill/>
        </p:spPr>
        <p:txBody>
          <a:bodyPr wrap="square" rtlCol="0">
            <a:spAutoFit/>
          </a:bodyPr>
          <a:lstStyle/>
          <a:p>
            <a:r>
              <a:rPr lang="en-GB" sz="2400" b="1" dirty="0" smtClean="0"/>
              <a:t>Examples:</a:t>
            </a:r>
            <a:r>
              <a:rPr lang="en-GB" sz="2400" dirty="0" smtClean="0"/>
              <a:t> Crack, right, break, play, light, catch, good </a:t>
            </a:r>
            <a:endParaRPr lang="en-ZA" sz="2400" dirty="0"/>
          </a:p>
        </p:txBody>
      </p:sp>
    </p:spTree>
    <p:extLst>
      <p:ext uri="{BB962C8B-B14F-4D97-AF65-F5344CB8AC3E}">
        <p14:creationId xmlns:p14="http://schemas.microsoft.com/office/powerpoint/2010/main" val="1846860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Sentences can also be ambiguous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47</a:t>
            </a:fld>
            <a:endParaRPr lang="en-US" dirty="0"/>
          </a:p>
        </p:txBody>
      </p:sp>
      <p:sp>
        <p:nvSpPr>
          <p:cNvPr id="7" name="Content Placeholder 6"/>
          <p:cNvSpPr>
            <a:spLocks noGrp="1"/>
          </p:cNvSpPr>
          <p:nvPr>
            <p:ph sz="quarter" idx="1"/>
          </p:nvPr>
        </p:nvSpPr>
        <p:spPr/>
        <p:txBody>
          <a:bodyPr/>
          <a:lstStyle/>
          <a:p>
            <a:r>
              <a:rPr lang="en-ZA" dirty="0"/>
              <a:t>I saw a man on a hill with a telescope</a:t>
            </a:r>
          </a:p>
          <a:p>
            <a:r>
              <a:rPr lang="en-ZA" dirty="0"/>
              <a:t>He fed her cat food</a:t>
            </a:r>
          </a:p>
          <a:p>
            <a:r>
              <a:rPr lang="en-ZA" dirty="0"/>
              <a:t>Look at the dog with one eye.</a:t>
            </a:r>
          </a:p>
          <a:p>
            <a:endParaRPr lang="en-ZA" dirty="0"/>
          </a:p>
        </p:txBody>
      </p:sp>
    </p:spTree>
    <p:extLst>
      <p:ext uri="{BB962C8B-B14F-4D97-AF65-F5344CB8AC3E}">
        <p14:creationId xmlns:p14="http://schemas.microsoft.com/office/powerpoint/2010/main" val="4090676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Features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p:txBody>
          <a:bodyPr>
            <a:normAutofit/>
          </a:bodyPr>
          <a:lstStyle/>
          <a:p>
            <a:pPr lvl="0" fontAlgn="base"/>
            <a:r>
              <a:rPr lang="en-ZA" dirty="0" smtClean="0">
                <a:effectLst>
                  <a:outerShdw sx="0" sy="0">
                    <a:srgbClr val="000000"/>
                  </a:outerShdw>
                </a:effectLst>
              </a:rPr>
              <a:t>Titles </a:t>
            </a:r>
            <a:r>
              <a:rPr lang="en-ZA" dirty="0">
                <a:effectLst>
                  <a:outerShdw sx="0" sy="0">
                    <a:srgbClr val="000000"/>
                  </a:outerShdw>
                </a:effectLst>
              </a:rPr>
              <a:t>and headings</a:t>
            </a:r>
          </a:p>
          <a:p>
            <a:pPr lvl="0" fontAlgn="base"/>
            <a:r>
              <a:rPr lang="en-ZA" dirty="0">
                <a:effectLst>
                  <a:outerShdw sx="0" sy="0">
                    <a:srgbClr val="000000"/>
                  </a:outerShdw>
                </a:effectLst>
              </a:rPr>
              <a:t>Introductions</a:t>
            </a:r>
          </a:p>
          <a:p>
            <a:pPr lvl="0" fontAlgn="base"/>
            <a:r>
              <a:rPr lang="en-ZA" dirty="0">
                <a:effectLst>
                  <a:outerShdw sx="0" sy="0">
                    <a:srgbClr val="000000"/>
                  </a:outerShdw>
                </a:effectLst>
              </a:rPr>
              <a:t>Paragraphs</a:t>
            </a:r>
          </a:p>
          <a:p>
            <a:pPr lvl="0" fontAlgn="base"/>
            <a:r>
              <a:rPr lang="en-ZA" dirty="0">
                <a:effectLst>
                  <a:outerShdw sx="0" sy="0">
                    <a:srgbClr val="000000"/>
                  </a:outerShdw>
                </a:effectLst>
              </a:rPr>
              <a:t>Conclusions</a:t>
            </a:r>
          </a:p>
          <a:p>
            <a:pPr lvl="0" fontAlgn="base"/>
            <a:r>
              <a:rPr lang="en-ZA" dirty="0">
                <a:effectLst>
                  <a:outerShdw sx="0" sy="0">
                    <a:srgbClr val="000000"/>
                  </a:outerShdw>
                </a:effectLst>
              </a:rPr>
              <a:t>Outcome statements</a:t>
            </a:r>
          </a:p>
          <a:p>
            <a:pPr lvl="0" fontAlgn="base"/>
            <a:r>
              <a:rPr lang="en-ZA" dirty="0">
                <a:effectLst>
                  <a:outerShdw sx="0" sy="0">
                    <a:srgbClr val="000000"/>
                  </a:outerShdw>
                </a:effectLst>
              </a:rPr>
              <a:t>Chapters</a:t>
            </a:r>
          </a:p>
          <a:p>
            <a:pPr lvl="0" fontAlgn="base"/>
            <a:r>
              <a:rPr lang="en-ZA" dirty="0">
                <a:effectLst>
                  <a:outerShdw sx="0" sy="0">
                    <a:srgbClr val="000000"/>
                  </a:outerShdw>
                </a:effectLst>
              </a:rPr>
              <a:t>Summaries</a:t>
            </a:r>
          </a:p>
          <a:p>
            <a:pPr lvl="0" fontAlgn="base"/>
            <a:r>
              <a:rPr lang="en-ZA" dirty="0">
                <a:effectLst>
                  <a:outerShdw sx="0" sy="0">
                    <a:srgbClr val="000000"/>
                  </a:outerShdw>
                </a:effectLst>
              </a:rPr>
              <a:t>Appendices</a:t>
            </a:r>
          </a:p>
          <a:p>
            <a:endParaRPr lang="en-ZA" dirty="0"/>
          </a:p>
        </p:txBody>
      </p:sp>
      <p:sp>
        <p:nvSpPr>
          <p:cNvPr id="6" name="Content Placeholder 5"/>
          <p:cNvSpPr>
            <a:spLocks noGrp="1"/>
          </p:cNvSpPr>
          <p:nvPr>
            <p:ph sz="quarter" idx="2"/>
          </p:nvPr>
        </p:nvSpPr>
        <p:spPr/>
        <p:txBody>
          <a:bodyPr>
            <a:normAutofit/>
          </a:bodyPr>
          <a:lstStyle/>
          <a:p>
            <a:pPr lvl="0" fontAlgn="base"/>
            <a:r>
              <a:rPr lang="en-ZA" dirty="0">
                <a:effectLst>
                  <a:outerShdw sx="0" sy="0">
                    <a:srgbClr val="000000"/>
                  </a:outerShdw>
                </a:effectLst>
              </a:rPr>
              <a:t>Foreword</a:t>
            </a:r>
          </a:p>
          <a:p>
            <a:pPr lvl="0" fontAlgn="base"/>
            <a:r>
              <a:rPr lang="en-ZA" dirty="0">
                <a:effectLst>
                  <a:outerShdw sx="0" sy="0">
                    <a:srgbClr val="000000"/>
                  </a:outerShdw>
                </a:effectLst>
              </a:rPr>
              <a:t>Index</a:t>
            </a:r>
          </a:p>
          <a:p>
            <a:pPr lvl="0" fontAlgn="base"/>
            <a:r>
              <a:rPr lang="en-ZA" dirty="0">
                <a:effectLst>
                  <a:outerShdw sx="0" sy="0">
                    <a:srgbClr val="000000"/>
                  </a:outerShdw>
                </a:effectLst>
              </a:rPr>
              <a:t>Content lists</a:t>
            </a:r>
          </a:p>
          <a:p>
            <a:pPr lvl="0" fontAlgn="base"/>
            <a:r>
              <a:rPr lang="en-ZA" dirty="0">
                <a:effectLst>
                  <a:outerShdw sx="0" sy="0">
                    <a:srgbClr val="000000"/>
                  </a:outerShdw>
                </a:effectLst>
              </a:rPr>
              <a:t>Glossary</a:t>
            </a:r>
          </a:p>
          <a:p>
            <a:pPr lvl="0" fontAlgn="base"/>
            <a:r>
              <a:rPr lang="en-ZA" dirty="0">
                <a:effectLst>
                  <a:outerShdw sx="0" sy="0">
                    <a:srgbClr val="000000"/>
                  </a:outerShdw>
                </a:effectLst>
              </a:rPr>
              <a:t>Hyper-links</a:t>
            </a:r>
          </a:p>
          <a:p>
            <a:pPr lvl="0" fontAlgn="base"/>
            <a:r>
              <a:rPr lang="en-ZA" dirty="0">
                <a:effectLst>
                  <a:outerShdw sx="0" sy="0">
                    <a:srgbClr val="000000"/>
                  </a:outerShdw>
                </a:effectLst>
              </a:rPr>
              <a:t>Icons</a:t>
            </a:r>
          </a:p>
          <a:p>
            <a:pPr lvl="0" fontAlgn="base"/>
            <a:r>
              <a:rPr lang="en-ZA" dirty="0">
                <a:effectLst>
                  <a:outerShdw sx="0" sy="0">
                    <a:srgbClr val="000000"/>
                  </a:outerShdw>
                </a:effectLst>
              </a:rPr>
              <a:t>Tables</a:t>
            </a:r>
          </a:p>
          <a:p>
            <a:pPr lvl="0" fontAlgn="base"/>
            <a:r>
              <a:rPr lang="en-ZA" dirty="0">
                <a:effectLst>
                  <a:outerShdw sx="0" sy="0">
                    <a:srgbClr val="000000"/>
                  </a:outerShdw>
                </a:effectLst>
              </a:rPr>
              <a:t>Font size and / or type</a:t>
            </a:r>
          </a:p>
          <a:p>
            <a:pPr lvl="0" fontAlgn="base"/>
            <a:r>
              <a:rPr lang="en-ZA" dirty="0">
                <a:effectLst>
                  <a:outerShdw sx="0" sy="0">
                    <a:srgbClr val="000000"/>
                  </a:outerShdw>
                </a:effectLst>
              </a:rPr>
              <a:t>Visuals</a:t>
            </a:r>
          </a:p>
          <a:p>
            <a:endParaRPr lang="en-ZA" dirty="0"/>
          </a:p>
        </p:txBody>
      </p:sp>
    </p:spTree>
    <p:extLst>
      <p:ext uri="{BB962C8B-B14F-4D97-AF65-F5344CB8AC3E}">
        <p14:creationId xmlns:p14="http://schemas.microsoft.com/office/powerpoint/2010/main" val="4217916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ZA" dirty="0"/>
              <a:t>Synthesis of Information in </a:t>
            </a:r>
            <a:r>
              <a:rPr lang="en-ZA" dirty="0" smtClean="0"/>
              <a:t>Texts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a:p>
        </p:txBody>
      </p:sp>
      <p:sp>
        <p:nvSpPr>
          <p:cNvPr id="9" name="Content Placeholder 8"/>
          <p:cNvSpPr>
            <a:spLocks noGrp="1"/>
          </p:cNvSpPr>
          <p:nvPr>
            <p:ph sz="quarter" idx="1"/>
          </p:nvPr>
        </p:nvSpPr>
        <p:spPr>
          <a:xfrm>
            <a:off x="1968500" y="2420888"/>
            <a:ext cx="6502400" cy="1432655"/>
          </a:xfrm>
        </p:spPr>
        <p:txBody>
          <a:bodyPr/>
          <a:lstStyle/>
          <a:p>
            <a:r>
              <a:rPr lang="en-ZA" dirty="0"/>
              <a:t>Synthesis means the combination of ideas into a complex whole.</a:t>
            </a:r>
          </a:p>
        </p:txBody>
      </p:sp>
    </p:spTree>
    <p:extLst>
      <p:ext uri="{BB962C8B-B14F-4D97-AF65-F5344CB8AC3E}">
        <p14:creationId xmlns:p14="http://schemas.microsoft.com/office/powerpoint/2010/main" val="129011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Synthesis of Information in Texts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50</a:t>
            </a:fld>
            <a:endParaRPr lang="en-US" dirty="0"/>
          </a:p>
        </p:txBody>
      </p:sp>
      <p:sp>
        <p:nvSpPr>
          <p:cNvPr id="7" name="Content Placeholder 6"/>
          <p:cNvSpPr>
            <a:spLocks noGrp="1"/>
          </p:cNvSpPr>
          <p:nvPr>
            <p:ph sz="quarter" idx="1"/>
          </p:nvPr>
        </p:nvSpPr>
        <p:spPr/>
        <p:txBody>
          <a:bodyPr/>
          <a:lstStyle/>
          <a:p>
            <a:r>
              <a:rPr lang="en-GB" dirty="0" smtClean="0"/>
              <a:t>Business documents have a specific format</a:t>
            </a:r>
          </a:p>
          <a:p>
            <a:r>
              <a:rPr lang="en-GB" b="1" dirty="0" smtClean="0"/>
              <a:t>Uniformity of presentation</a:t>
            </a:r>
          </a:p>
          <a:p>
            <a:pPr lvl="1"/>
            <a:r>
              <a:rPr lang="en-GB" dirty="0"/>
              <a:t>Layout is important</a:t>
            </a:r>
          </a:p>
          <a:p>
            <a:pPr lvl="1"/>
            <a:r>
              <a:rPr lang="en-GB" dirty="0"/>
              <a:t>Readable fonts</a:t>
            </a:r>
          </a:p>
          <a:p>
            <a:pPr lvl="1"/>
            <a:r>
              <a:rPr lang="en-GB" dirty="0"/>
              <a:t>Appropriate spacing</a:t>
            </a:r>
          </a:p>
          <a:p>
            <a:r>
              <a:rPr lang="en-ZA" b="1" dirty="0"/>
              <a:t>Clarifying Strategies</a:t>
            </a:r>
          </a:p>
          <a:p>
            <a:pPr lvl="1"/>
            <a:r>
              <a:rPr lang="en-ZA" dirty="0"/>
              <a:t>An effective way of ensuring that the reader clearly understands the essence of a particular business text is to obtain some form of feedback.</a:t>
            </a:r>
          </a:p>
          <a:p>
            <a:endParaRPr lang="en-GB" b="1" dirty="0"/>
          </a:p>
          <a:p>
            <a:endParaRPr lang="en-GB" b="1" dirty="0" smtClean="0"/>
          </a:p>
          <a:p>
            <a:pPr marL="354012" lvl="1" indent="0">
              <a:buNone/>
            </a:pPr>
            <a:endParaRPr lang="en-GB" dirty="0" smtClean="0"/>
          </a:p>
          <a:p>
            <a:endParaRPr lang="en-ZA" dirty="0"/>
          </a:p>
        </p:txBody>
      </p:sp>
    </p:spTree>
    <p:extLst>
      <p:ext uri="{BB962C8B-B14F-4D97-AF65-F5344CB8AC3E}">
        <p14:creationId xmlns:p14="http://schemas.microsoft.com/office/powerpoint/2010/main" val="2792106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Synthesis of Information in Texts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p:txBody>
          <a:bodyPr>
            <a:normAutofit/>
          </a:bodyPr>
          <a:lstStyle/>
          <a:p>
            <a:r>
              <a:rPr lang="en-ZA" b="1" dirty="0"/>
              <a:t>Separating Main Ideas and Supporting Evidence</a:t>
            </a:r>
          </a:p>
          <a:p>
            <a:pPr lvl="1"/>
            <a:r>
              <a:rPr lang="en-ZA" dirty="0"/>
              <a:t>Identifying Main </a:t>
            </a:r>
            <a:r>
              <a:rPr lang="en-ZA" dirty="0" smtClean="0"/>
              <a:t>Ideas – Topic sentence</a:t>
            </a:r>
          </a:p>
          <a:p>
            <a:pPr lvl="2"/>
            <a:r>
              <a:rPr lang="en-GB" dirty="0" smtClean="0"/>
              <a:t>States </a:t>
            </a:r>
            <a:r>
              <a:rPr lang="en-GB" dirty="0"/>
              <a:t>what the rest of the paragraph is about</a:t>
            </a:r>
            <a:r>
              <a:rPr lang="en-GB" dirty="0" smtClean="0"/>
              <a:t>.</a:t>
            </a:r>
          </a:p>
          <a:p>
            <a:pPr lvl="2"/>
            <a:r>
              <a:rPr lang="en-GB" dirty="0"/>
              <a:t>U</a:t>
            </a:r>
            <a:r>
              <a:rPr lang="en-GB" dirty="0" smtClean="0"/>
              <a:t>sually </a:t>
            </a:r>
            <a:r>
              <a:rPr lang="en-GB" dirty="0"/>
              <a:t>used at the beginning of a paragraph </a:t>
            </a:r>
            <a:endParaRPr lang="en-GB" dirty="0" smtClean="0"/>
          </a:p>
          <a:p>
            <a:pPr lvl="1"/>
            <a:r>
              <a:rPr lang="en-GB" dirty="0"/>
              <a:t>Q</a:t>
            </a:r>
            <a:r>
              <a:rPr lang="en-GB" dirty="0" smtClean="0"/>
              <a:t>ualities of a </a:t>
            </a:r>
            <a:r>
              <a:rPr lang="en-GB" dirty="0"/>
              <a:t>good topic </a:t>
            </a:r>
            <a:r>
              <a:rPr lang="en-GB" dirty="0" smtClean="0"/>
              <a:t>sentence</a:t>
            </a:r>
          </a:p>
          <a:p>
            <a:pPr lvl="2" fontAlgn="base"/>
            <a:r>
              <a:rPr lang="en-GB" b="1" dirty="0"/>
              <a:t>Brevity:</a:t>
            </a:r>
            <a:r>
              <a:rPr lang="en-GB" dirty="0"/>
              <a:t> Long, rambling sentences can be confusing. </a:t>
            </a:r>
            <a:endParaRPr lang="en-GB" dirty="0" smtClean="0"/>
          </a:p>
          <a:p>
            <a:pPr lvl="2" fontAlgn="base"/>
            <a:r>
              <a:rPr lang="en-GB" b="1" dirty="0" smtClean="0"/>
              <a:t>Clarity</a:t>
            </a:r>
            <a:r>
              <a:rPr lang="en-GB" b="1" dirty="0"/>
              <a:t>:</a:t>
            </a:r>
            <a:r>
              <a:rPr lang="en-GB" dirty="0"/>
              <a:t> Say exactly what you want to say</a:t>
            </a:r>
            <a:r>
              <a:rPr lang="en-GB" dirty="0" smtClean="0"/>
              <a:t>..</a:t>
            </a:r>
            <a:endParaRPr lang="en-ZA" dirty="0"/>
          </a:p>
          <a:p>
            <a:pPr lvl="2" fontAlgn="base"/>
            <a:r>
              <a:rPr lang="en-GB" b="1" dirty="0"/>
              <a:t>Precision:</a:t>
            </a:r>
            <a:r>
              <a:rPr lang="en-GB" dirty="0"/>
              <a:t> Don’t be too broad when introducing the topic that you’re going to discuss. </a:t>
            </a:r>
            <a:endParaRPr lang="en-ZA" dirty="0"/>
          </a:p>
          <a:p>
            <a:pPr lvl="1"/>
            <a:endParaRPr lang="en-ZA" dirty="0"/>
          </a:p>
          <a:p>
            <a:pPr lvl="1"/>
            <a:endParaRPr lang="en-ZA" dirty="0"/>
          </a:p>
          <a:p>
            <a:endParaRPr lang="en-ZA" dirty="0"/>
          </a:p>
        </p:txBody>
      </p:sp>
    </p:spTree>
    <p:extLst>
      <p:ext uri="{BB962C8B-B14F-4D97-AF65-F5344CB8AC3E}">
        <p14:creationId xmlns:p14="http://schemas.microsoft.com/office/powerpoint/2010/main" val="20570764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Synthesis of Information in Texts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p:txBody>
          <a:bodyPr>
            <a:normAutofit/>
          </a:bodyPr>
          <a:lstStyle/>
          <a:p>
            <a:r>
              <a:rPr lang="en-ZA" b="1" dirty="0"/>
              <a:t>Separating Main Ideas and Supporting Evidence</a:t>
            </a:r>
          </a:p>
          <a:p>
            <a:pPr lvl="1"/>
            <a:r>
              <a:rPr lang="en-ZA" dirty="0"/>
              <a:t>Identifying Main </a:t>
            </a:r>
            <a:r>
              <a:rPr lang="en-ZA" dirty="0" smtClean="0"/>
              <a:t>Ideas – techniques</a:t>
            </a:r>
          </a:p>
          <a:p>
            <a:pPr lvl="2" fontAlgn="base"/>
            <a:r>
              <a:rPr lang="en-ZA" i="1" dirty="0">
                <a:effectLst>
                  <a:outerShdw sx="0" sy="0">
                    <a:srgbClr val="000000"/>
                  </a:outerShdw>
                </a:effectLst>
              </a:rPr>
              <a:t>Underline</a:t>
            </a:r>
            <a:r>
              <a:rPr lang="en-ZA" dirty="0">
                <a:effectLst>
                  <a:outerShdw sx="0" sy="0">
                    <a:srgbClr val="000000"/>
                  </a:outerShdw>
                </a:effectLst>
              </a:rPr>
              <a:t>: </a:t>
            </a:r>
            <a:r>
              <a:rPr lang="en-ZA" dirty="0" smtClean="0">
                <a:effectLst>
                  <a:outerShdw sx="0" sy="0">
                    <a:srgbClr val="000000"/>
                  </a:outerShdw>
                </a:effectLst>
              </a:rPr>
              <a:t>underline </a:t>
            </a:r>
            <a:r>
              <a:rPr lang="en-ZA" dirty="0">
                <a:effectLst>
                  <a:outerShdw sx="0" sy="0">
                    <a:srgbClr val="000000"/>
                  </a:outerShdw>
                </a:effectLst>
              </a:rPr>
              <a:t>all the important facts. </a:t>
            </a:r>
            <a:endParaRPr lang="en-ZA" dirty="0" smtClean="0">
              <a:effectLst>
                <a:outerShdw sx="0" sy="0">
                  <a:srgbClr val="000000"/>
                </a:outerShdw>
              </a:effectLst>
            </a:endParaRPr>
          </a:p>
          <a:p>
            <a:pPr lvl="2" fontAlgn="base"/>
            <a:r>
              <a:rPr lang="en-ZA" i="1" dirty="0" smtClean="0">
                <a:effectLst>
                  <a:outerShdw sx="0" sy="0">
                    <a:srgbClr val="000000"/>
                  </a:outerShdw>
                </a:effectLst>
              </a:rPr>
              <a:t>Highlight</a:t>
            </a:r>
            <a:r>
              <a:rPr lang="en-ZA" dirty="0">
                <a:effectLst>
                  <a:outerShdw sx="0" sy="0">
                    <a:srgbClr val="000000"/>
                  </a:outerShdw>
                </a:effectLst>
              </a:rPr>
              <a:t>: </a:t>
            </a:r>
            <a:r>
              <a:rPr lang="en-ZA" dirty="0" smtClean="0">
                <a:effectLst>
                  <a:outerShdw sx="0" sy="0">
                    <a:srgbClr val="000000"/>
                  </a:outerShdw>
                </a:effectLst>
              </a:rPr>
              <a:t>highlight </a:t>
            </a:r>
            <a:r>
              <a:rPr lang="en-ZA" dirty="0">
                <a:effectLst>
                  <a:outerShdw sx="0" sy="0">
                    <a:srgbClr val="000000"/>
                  </a:outerShdw>
                </a:effectLst>
              </a:rPr>
              <a:t>important information.  </a:t>
            </a:r>
          </a:p>
          <a:p>
            <a:pPr lvl="2" fontAlgn="base"/>
            <a:r>
              <a:rPr lang="en-ZA" i="1" dirty="0">
                <a:effectLst>
                  <a:outerShdw sx="0" sy="0">
                    <a:srgbClr val="000000"/>
                  </a:outerShdw>
                </a:effectLst>
              </a:rPr>
              <a:t>Point Form</a:t>
            </a:r>
            <a:r>
              <a:rPr lang="en-ZA" dirty="0">
                <a:effectLst>
                  <a:outerShdw sx="0" sy="0">
                    <a:srgbClr val="000000"/>
                  </a:outerShdw>
                </a:effectLst>
              </a:rPr>
              <a:t>: Write all the underlined facts in point </a:t>
            </a:r>
            <a:r>
              <a:rPr lang="en-ZA" dirty="0" smtClean="0">
                <a:effectLst>
                  <a:outerShdw sx="0" sy="0">
                    <a:srgbClr val="000000"/>
                  </a:outerShdw>
                </a:effectLst>
              </a:rPr>
              <a:t>form</a:t>
            </a:r>
          </a:p>
          <a:p>
            <a:pPr lvl="2" fontAlgn="base"/>
            <a:r>
              <a:rPr lang="en-ZA" i="1" dirty="0" smtClean="0">
                <a:effectLst>
                  <a:outerShdw sx="0" sy="0">
                    <a:srgbClr val="000000"/>
                  </a:outerShdw>
                </a:effectLst>
              </a:rPr>
              <a:t>Mind-Map</a:t>
            </a:r>
            <a:r>
              <a:rPr lang="en-ZA" b="1" dirty="0">
                <a:effectLst>
                  <a:outerShdw sx="0" sy="0">
                    <a:srgbClr val="000000"/>
                  </a:outerShdw>
                </a:effectLst>
              </a:rPr>
              <a:t>: </a:t>
            </a:r>
            <a:r>
              <a:rPr lang="en-ZA" dirty="0">
                <a:effectLst>
                  <a:outerShdw sx="0" sy="0">
                    <a:srgbClr val="000000"/>
                  </a:outerShdw>
                </a:effectLst>
              </a:rPr>
              <a:t>Write the one central point in the centre of the page. Write the other information leading off from the central idea.   </a:t>
            </a:r>
            <a:endParaRPr lang="en-ZA" dirty="0" smtClean="0">
              <a:effectLst>
                <a:outerShdw sx="0" sy="0">
                  <a:srgbClr val="000000"/>
                </a:outerShdw>
              </a:effectLst>
            </a:endParaRPr>
          </a:p>
          <a:p>
            <a:pPr lvl="2" fontAlgn="base"/>
            <a:r>
              <a:rPr lang="en-GB" i="1" dirty="0" smtClean="0"/>
              <a:t>Paraphrase</a:t>
            </a:r>
            <a:endParaRPr lang="en-ZA" i="1" dirty="0"/>
          </a:p>
          <a:p>
            <a:pPr lvl="1"/>
            <a:endParaRPr lang="en-ZA" dirty="0"/>
          </a:p>
          <a:p>
            <a:pPr lvl="1"/>
            <a:endParaRPr lang="en-ZA" dirty="0"/>
          </a:p>
          <a:p>
            <a:endParaRPr lang="en-ZA"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45429" y="4392386"/>
            <a:ext cx="3380014" cy="1988941"/>
          </a:xfrm>
          <a:prstGeom prst="rect">
            <a:avLst/>
          </a:prstGeom>
        </p:spPr>
      </p:pic>
    </p:spTree>
    <p:extLst>
      <p:ext uri="{BB962C8B-B14F-4D97-AF65-F5344CB8AC3E}">
        <p14:creationId xmlns:p14="http://schemas.microsoft.com/office/powerpoint/2010/main" val="25123570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7" name="Content Placeholder 6"/>
          <p:cNvSpPr>
            <a:spLocks noGrp="1"/>
          </p:cNvSpPr>
          <p:nvPr>
            <p:ph sz="quarter" idx="1"/>
          </p:nvPr>
        </p:nvSpPr>
        <p:spPr/>
        <p:txBody>
          <a:bodyPr/>
          <a:lstStyle/>
          <a:p>
            <a:r>
              <a:rPr lang="en-GB" dirty="0" smtClean="0"/>
              <a:t>Complete </a:t>
            </a:r>
            <a:r>
              <a:rPr lang="en-GB" smtClean="0"/>
              <a:t>Formative Activity 1.1</a:t>
            </a:r>
            <a:endParaRPr lang="en-ZA" dirty="0"/>
          </a:p>
        </p:txBody>
      </p:sp>
    </p:spTree>
    <p:extLst>
      <p:ext uri="{BB962C8B-B14F-4D97-AF65-F5344CB8AC3E}">
        <p14:creationId xmlns:p14="http://schemas.microsoft.com/office/powerpoint/2010/main" val="10499855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1.2:</a:t>
            </a:r>
            <a:r>
              <a:rPr lang="en-US" sz="4400"/>
              <a:t/>
            </a:r>
            <a:br>
              <a:rPr lang="en-US" sz="4400"/>
            </a:br>
            <a:r>
              <a:rPr lang="en-ZA" sz="4400" smtClean="0"/>
              <a:t>Identifying and explaining the Values, Attitudes and Assumptions in Texts</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54</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809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a:t>Surface and Embedded Meaning </a:t>
            </a:r>
            <a:endParaRPr lang="en-ZA" dirty="0"/>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55</a:t>
            </a:fld>
            <a:endParaRPr lang="en-ZA"/>
          </a:p>
        </p:txBody>
      </p:sp>
      <p:sp>
        <p:nvSpPr>
          <p:cNvPr id="9" name="Content Placeholder 8"/>
          <p:cNvSpPr>
            <a:spLocks noGrp="1"/>
          </p:cNvSpPr>
          <p:nvPr>
            <p:ph sz="quarter" idx="1"/>
          </p:nvPr>
        </p:nvSpPr>
        <p:spPr/>
        <p:txBody>
          <a:bodyPr>
            <a:normAutofit fontScale="92500"/>
          </a:bodyPr>
          <a:lstStyle/>
          <a:p>
            <a:pPr lvl="0" fontAlgn="base" hangingPunct="0"/>
            <a:r>
              <a:rPr lang="en-ZA" b="1" dirty="0">
                <a:effectLst>
                  <a:outerShdw sx="0" sy="0">
                    <a:srgbClr val="000000"/>
                  </a:outerShdw>
                </a:effectLst>
              </a:rPr>
              <a:t>Explicit</a:t>
            </a:r>
            <a:r>
              <a:rPr lang="en-ZA" dirty="0">
                <a:effectLst>
                  <a:outerShdw sx="0" sy="0">
                    <a:srgbClr val="000000"/>
                  </a:outerShdw>
                </a:effectLst>
              </a:rPr>
              <a:t> means to express or describe clearly and in detail.  An explicit message is obvious, straightforward with a literal meaning.  This is the facts that are being communicated by the author.</a:t>
            </a:r>
          </a:p>
          <a:p>
            <a:r>
              <a:rPr lang="en-ZA" b="1" dirty="0"/>
              <a:t>Implicit</a:t>
            </a:r>
            <a:r>
              <a:rPr lang="en-ZA" dirty="0"/>
              <a:t> means to strongly suggest, imply or hint, but not to express the message directly.  An implicit message is a hidden message.</a:t>
            </a:r>
          </a:p>
        </p:txBody>
      </p:sp>
    </p:spTree>
    <p:extLst>
      <p:ext uri="{BB962C8B-B14F-4D97-AF65-F5344CB8AC3E}">
        <p14:creationId xmlns:p14="http://schemas.microsoft.com/office/powerpoint/2010/main" val="32192505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Implicit and </a:t>
            </a:r>
            <a:r>
              <a:rPr lang="en-GB" smtClean="0"/>
              <a:t>Explicit Messages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56</a:t>
            </a:fld>
            <a:endParaRPr lang="en-US" dirty="0"/>
          </a:p>
        </p:txBody>
      </p:sp>
      <p:sp>
        <p:nvSpPr>
          <p:cNvPr id="7" name="Content Placeholder 6"/>
          <p:cNvSpPr>
            <a:spLocks noGrp="1"/>
          </p:cNvSpPr>
          <p:nvPr>
            <p:ph sz="quarter" idx="1"/>
          </p:nvPr>
        </p:nvSpPr>
        <p:spPr/>
        <p:txBody>
          <a:bodyPr/>
          <a:lstStyle/>
          <a:p>
            <a:r>
              <a:rPr lang="en-ZA" dirty="0"/>
              <a:t>Writers </a:t>
            </a:r>
            <a:r>
              <a:rPr lang="en-ZA" dirty="0" smtClean="0"/>
              <a:t>promote </a:t>
            </a:r>
            <a:r>
              <a:rPr lang="en-ZA" dirty="0"/>
              <a:t>their own points of view through implicit and explicit </a:t>
            </a:r>
            <a:r>
              <a:rPr lang="en-ZA" dirty="0" smtClean="0"/>
              <a:t>messages</a:t>
            </a:r>
          </a:p>
          <a:p>
            <a:r>
              <a:rPr lang="en-AU" b="1"/>
              <a:t>Example:</a:t>
            </a:r>
            <a:endParaRPr lang="en-ZA"/>
          </a:p>
          <a:p>
            <a:pPr lvl="1" fontAlgn="base"/>
            <a:r>
              <a:rPr lang="en-ZA" dirty="0"/>
              <a:t>Your family will suffer one day when you die. (expli</a:t>
            </a:r>
            <a:r>
              <a:rPr lang="en-ZA" dirty="0">
                <a:effectLst>
                  <a:outerShdw sx="0" sy="0">
                    <a:srgbClr val="000000"/>
                  </a:outerShdw>
                </a:effectLst>
              </a:rPr>
              <a:t>cit)</a:t>
            </a:r>
          </a:p>
          <a:p>
            <a:pPr marL="0" indent="0">
              <a:buNone/>
            </a:pPr>
            <a:r>
              <a:rPr lang="en-ZA" dirty="0"/>
              <a:t>Vs.</a:t>
            </a:r>
          </a:p>
          <a:p>
            <a:pPr lvl="1" fontAlgn="base"/>
            <a:r>
              <a:rPr lang="en-ZA" dirty="0">
                <a:effectLst>
                  <a:outerShdw sx="0" sy="0">
                    <a:srgbClr val="000000"/>
                  </a:outerShdw>
                </a:effectLst>
              </a:rPr>
              <a:t>Who will look after your family when you are not there anymore? </a:t>
            </a:r>
            <a:r>
              <a:rPr lang="en-ZA" dirty="0" smtClean="0">
                <a:effectLst>
                  <a:outerShdw sx="0" sy="0">
                    <a:srgbClr val="000000"/>
                  </a:outerShdw>
                </a:effectLst>
              </a:rPr>
              <a:t>(implicit)</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661726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Surface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539606145"/>
              </p:ext>
            </p:extLst>
          </p:nvPr>
        </p:nvGraphicFramePr>
        <p:xfrm>
          <a:off x="603504" y="1367940"/>
          <a:ext cx="8197597" cy="4757057"/>
        </p:xfrm>
        <a:graphic>
          <a:graphicData uri="http://schemas.openxmlformats.org/drawingml/2006/table">
            <a:tbl>
              <a:tblPr firstRow="1" firstCol="1" bandRow="1">
                <a:tableStyleId>{5C22544A-7EE6-4342-B048-85BDC9FD1C3A}</a:tableStyleId>
              </a:tblPr>
              <a:tblGrid>
                <a:gridCol w="1504537">
                  <a:extLst>
                    <a:ext uri="{9D8B030D-6E8A-4147-A177-3AD203B41FA5}">
                      <a16:colId xmlns:a16="http://schemas.microsoft.com/office/drawing/2014/main" val="4008405423"/>
                    </a:ext>
                  </a:extLst>
                </a:gridCol>
                <a:gridCol w="3949861">
                  <a:extLst>
                    <a:ext uri="{9D8B030D-6E8A-4147-A177-3AD203B41FA5}">
                      <a16:colId xmlns:a16="http://schemas.microsoft.com/office/drawing/2014/main" val="176107639"/>
                    </a:ext>
                  </a:extLst>
                </a:gridCol>
                <a:gridCol w="2743199">
                  <a:extLst>
                    <a:ext uri="{9D8B030D-6E8A-4147-A177-3AD203B41FA5}">
                      <a16:colId xmlns:a16="http://schemas.microsoft.com/office/drawing/2014/main" val="311556449"/>
                    </a:ext>
                  </a:extLst>
                </a:gridCol>
              </a:tblGrid>
              <a:tr h="431596">
                <a:tc>
                  <a:txBody>
                    <a:bodyPr/>
                    <a:lstStyle/>
                    <a:p>
                      <a:pPr algn="just">
                        <a:lnSpc>
                          <a:spcPct val="150000"/>
                        </a:lnSpc>
                        <a:spcAft>
                          <a:spcPts val="0"/>
                        </a:spcAft>
                      </a:pPr>
                      <a:r>
                        <a:rPr lang="en-US" sz="2000" dirty="0">
                          <a:solidFill>
                            <a:schemeClr val="tx1"/>
                          </a:solidFill>
                          <a:effectLst/>
                        </a:rPr>
                        <a:t>Kind of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Characteristics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Examples of Use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4325461">
                <a:tc>
                  <a:txBody>
                    <a:bodyPr/>
                    <a:lstStyle/>
                    <a:p>
                      <a:pPr algn="just">
                        <a:lnSpc>
                          <a:spcPct val="150000"/>
                        </a:lnSpc>
                        <a:spcAft>
                          <a:spcPts val="0"/>
                        </a:spcAft>
                      </a:pPr>
                      <a:r>
                        <a:rPr lang="en-US" sz="2000" dirty="0">
                          <a:solidFill>
                            <a:schemeClr val="tx1"/>
                          </a:solidFill>
                          <a:effectLst/>
                        </a:rPr>
                        <a:t>Objective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Based on facts</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Neutral and unbiased</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Limited adjectives are used</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Sentences are usually short</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Literal language is used</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Statistics, percentages and figures are used to back up facts</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No emotion involved</a:t>
                      </a:r>
                      <a:endParaRPr lang="en-ZA" sz="1800" u="none" strike="noStrike" kern="0" dirty="0">
                        <a:ln>
                          <a:noFill/>
                        </a:ln>
                        <a:effectLst>
                          <a:outerShdw sx="0" sy="0">
                            <a:srgbClr val="000000"/>
                          </a:outerShdw>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effectLst>
                            <a:outerShdw sx="0" sy="0">
                              <a:srgbClr val="000000"/>
                            </a:outerShdw>
                          </a:effectLst>
                        </a:rPr>
                        <a:t>Figures of speech are not used</a:t>
                      </a:r>
                      <a:endParaRPr lang="en-ZA" sz="1800" u="none" strike="noStrike" kern="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1800" dirty="0">
                          <a:effectLst/>
                        </a:rPr>
                        <a:t>Newspaper reports </a:t>
                      </a:r>
                      <a:r>
                        <a:rPr lang="en-US" sz="1800" dirty="0" smtClean="0">
                          <a:effectLst/>
                        </a:rPr>
                        <a:t> </a:t>
                      </a:r>
                      <a:r>
                        <a:rPr lang="en-US" sz="1800" dirty="0">
                          <a:effectLst/>
                        </a:rPr>
                        <a:t>D</a:t>
                      </a:r>
                      <a:r>
                        <a:rPr lang="en-US" sz="1800" dirty="0" smtClean="0">
                          <a:effectLst/>
                        </a:rPr>
                        <a:t>ocumentaries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bl>
          </a:graphicData>
        </a:graphic>
      </p:graphicFrame>
    </p:spTree>
    <p:extLst>
      <p:ext uri="{BB962C8B-B14F-4D97-AF65-F5344CB8AC3E}">
        <p14:creationId xmlns:p14="http://schemas.microsoft.com/office/powerpoint/2010/main" val="1522726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Surface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042938445"/>
              </p:ext>
            </p:extLst>
          </p:nvPr>
        </p:nvGraphicFramePr>
        <p:xfrm>
          <a:off x="603504" y="1367940"/>
          <a:ext cx="8197597" cy="3293625"/>
        </p:xfrm>
        <a:graphic>
          <a:graphicData uri="http://schemas.openxmlformats.org/drawingml/2006/table">
            <a:tbl>
              <a:tblPr firstRow="1" firstCol="1" bandRow="1">
                <a:tableStyleId>{5C22544A-7EE6-4342-B048-85BDC9FD1C3A}</a:tableStyleId>
              </a:tblPr>
              <a:tblGrid>
                <a:gridCol w="1504537">
                  <a:extLst>
                    <a:ext uri="{9D8B030D-6E8A-4147-A177-3AD203B41FA5}">
                      <a16:colId xmlns:a16="http://schemas.microsoft.com/office/drawing/2014/main" val="4008405423"/>
                    </a:ext>
                  </a:extLst>
                </a:gridCol>
                <a:gridCol w="3949861">
                  <a:extLst>
                    <a:ext uri="{9D8B030D-6E8A-4147-A177-3AD203B41FA5}">
                      <a16:colId xmlns:a16="http://schemas.microsoft.com/office/drawing/2014/main" val="176107639"/>
                    </a:ext>
                  </a:extLst>
                </a:gridCol>
                <a:gridCol w="2743199">
                  <a:extLst>
                    <a:ext uri="{9D8B030D-6E8A-4147-A177-3AD203B41FA5}">
                      <a16:colId xmlns:a16="http://schemas.microsoft.com/office/drawing/2014/main" val="311556449"/>
                    </a:ext>
                  </a:extLst>
                </a:gridCol>
              </a:tblGrid>
              <a:tr h="287734">
                <a:tc>
                  <a:txBody>
                    <a:bodyPr/>
                    <a:lstStyle/>
                    <a:p>
                      <a:pPr algn="just">
                        <a:lnSpc>
                          <a:spcPct val="150000"/>
                        </a:lnSpc>
                        <a:spcAft>
                          <a:spcPts val="0"/>
                        </a:spcAft>
                      </a:pPr>
                      <a:r>
                        <a:rPr lang="en-US" sz="2000">
                          <a:solidFill>
                            <a:schemeClr val="tx1"/>
                          </a:solidFill>
                          <a:effectLst/>
                        </a:rPr>
                        <a:t>Kind of text</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a:solidFill>
                            <a:schemeClr val="tx1"/>
                          </a:solidFill>
                          <a:effectLst/>
                        </a:rPr>
                        <a:t>Characteristics</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a:solidFill>
                            <a:schemeClr val="tx1"/>
                          </a:solidFill>
                          <a:effectLst/>
                        </a:rPr>
                        <a:t>Examples of Use</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2883669">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Literal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Similar to objective text</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No hidden or double meaning</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Text is realistic</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Facts are expressed as they are in reality</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Newspaper reports, </a:t>
                      </a: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Documentaries, </a:t>
                      </a:r>
                    </a:p>
                    <a:p>
                      <a:pPr algn="l">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Business Reports Dictionaries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bl>
          </a:graphicData>
        </a:graphic>
      </p:graphicFrame>
    </p:spTree>
    <p:extLst>
      <p:ext uri="{BB962C8B-B14F-4D97-AF65-F5344CB8AC3E}">
        <p14:creationId xmlns:p14="http://schemas.microsoft.com/office/powerpoint/2010/main" val="1803998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Surface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227655056"/>
              </p:ext>
            </p:extLst>
          </p:nvPr>
        </p:nvGraphicFramePr>
        <p:xfrm>
          <a:off x="603504" y="1367940"/>
          <a:ext cx="8197597" cy="3293625"/>
        </p:xfrm>
        <a:graphic>
          <a:graphicData uri="http://schemas.openxmlformats.org/drawingml/2006/table">
            <a:tbl>
              <a:tblPr firstRow="1" firstCol="1" bandRow="1">
                <a:tableStyleId>{5C22544A-7EE6-4342-B048-85BDC9FD1C3A}</a:tableStyleId>
              </a:tblPr>
              <a:tblGrid>
                <a:gridCol w="1504537">
                  <a:extLst>
                    <a:ext uri="{9D8B030D-6E8A-4147-A177-3AD203B41FA5}">
                      <a16:colId xmlns:a16="http://schemas.microsoft.com/office/drawing/2014/main" val="4008405423"/>
                    </a:ext>
                  </a:extLst>
                </a:gridCol>
                <a:gridCol w="3949861">
                  <a:extLst>
                    <a:ext uri="{9D8B030D-6E8A-4147-A177-3AD203B41FA5}">
                      <a16:colId xmlns:a16="http://schemas.microsoft.com/office/drawing/2014/main" val="176107639"/>
                    </a:ext>
                  </a:extLst>
                </a:gridCol>
                <a:gridCol w="2743199">
                  <a:extLst>
                    <a:ext uri="{9D8B030D-6E8A-4147-A177-3AD203B41FA5}">
                      <a16:colId xmlns:a16="http://schemas.microsoft.com/office/drawing/2014/main" val="311556449"/>
                    </a:ext>
                  </a:extLst>
                </a:gridCol>
              </a:tblGrid>
              <a:tr h="287734">
                <a:tc>
                  <a:txBody>
                    <a:bodyPr/>
                    <a:lstStyle/>
                    <a:p>
                      <a:pPr algn="just">
                        <a:lnSpc>
                          <a:spcPct val="150000"/>
                        </a:lnSpc>
                        <a:spcAft>
                          <a:spcPts val="0"/>
                        </a:spcAft>
                      </a:pPr>
                      <a:r>
                        <a:rPr lang="en-US" sz="2000" dirty="0">
                          <a:solidFill>
                            <a:schemeClr val="tx1"/>
                          </a:solidFill>
                          <a:effectLst/>
                        </a:rPr>
                        <a:t>Kind of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Characteristics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Examples of Use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2883669">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Fact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fact is a truth that has occurred, still does or can happen in the future. It can be proven, and nobody can contest the truth of it.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Any material that contains facts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bl>
          </a:graphicData>
        </a:graphic>
      </p:graphicFrame>
    </p:spTree>
    <p:extLst>
      <p:ext uri="{BB962C8B-B14F-4D97-AF65-F5344CB8AC3E}">
        <p14:creationId xmlns:p14="http://schemas.microsoft.com/office/powerpoint/2010/main" val="3694160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834301" y="235304"/>
              <a:ext cx="3437298"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179388" lvl="1" algn="l" defTabSz="1155700">
                <a:lnSpc>
                  <a:spcPct val="90000"/>
                </a:lnSpc>
                <a:spcBef>
                  <a:spcPct val="0"/>
                </a:spcBef>
                <a:spcAft>
                  <a:spcPct val="15000"/>
                </a:spcAft>
              </a:pPr>
              <a:r>
                <a:rPr lang="en-US" sz="2600" kern="1200" dirty="0" smtClean="0"/>
                <a:t> Against </a:t>
              </a:r>
              <a:r>
                <a:rPr lang="en-US" sz="2600" kern="1200" dirty="0"/>
                <a:t>Outcomes in </a:t>
              </a:r>
              <a:r>
                <a:rPr lang="en-US" sz="2600" kern="1200" dirty="0" smtClean="0"/>
                <a:t>   Unit </a:t>
              </a:r>
              <a:r>
                <a:rPr lang="en-US" sz="2600" kern="1200" dirty="0"/>
                <a:t>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179388" lvl="1" algn="l" defTabSz="1155700">
                <a:lnSpc>
                  <a:spcPct val="90000"/>
                </a:lnSpc>
                <a:spcBef>
                  <a:spcPct val="0"/>
                </a:spcBef>
                <a:spcAft>
                  <a:spcPct val="15000"/>
                </a:spcAft>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Embedded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85150125"/>
              </p:ext>
            </p:extLst>
          </p:nvPr>
        </p:nvGraphicFramePr>
        <p:xfrm>
          <a:off x="603504" y="1129030"/>
          <a:ext cx="8197597" cy="4559418"/>
        </p:xfrm>
        <a:graphic>
          <a:graphicData uri="http://schemas.openxmlformats.org/drawingml/2006/table">
            <a:tbl>
              <a:tblPr firstRow="1" firstCol="1" bandRow="1">
                <a:tableStyleId>{5C22544A-7EE6-4342-B048-85BDC9FD1C3A}</a:tableStyleId>
              </a:tblPr>
              <a:tblGrid>
                <a:gridCol w="1504537">
                  <a:extLst>
                    <a:ext uri="{9D8B030D-6E8A-4147-A177-3AD203B41FA5}">
                      <a16:colId xmlns:a16="http://schemas.microsoft.com/office/drawing/2014/main" val="4008405423"/>
                    </a:ext>
                  </a:extLst>
                </a:gridCol>
                <a:gridCol w="3949861">
                  <a:extLst>
                    <a:ext uri="{9D8B030D-6E8A-4147-A177-3AD203B41FA5}">
                      <a16:colId xmlns:a16="http://schemas.microsoft.com/office/drawing/2014/main" val="176107639"/>
                    </a:ext>
                  </a:extLst>
                </a:gridCol>
                <a:gridCol w="2743199">
                  <a:extLst>
                    <a:ext uri="{9D8B030D-6E8A-4147-A177-3AD203B41FA5}">
                      <a16:colId xmlns:a16="http://schemas.microsoft.com/office/drawing/2014/main" val="311556449"/>
                    </a:ext>
                  </a:extLst>
                </a:gridCol>
              </a:tblGrid>
              <a:tr h="396788">
                <a:tc>
                  <a:txBody>
                    <a:bodyPr/>
                    <a:lstStyle/>
                    <a:p>
                      <a:pPr algn="just">
                        <a:lnSpc>
                          <a:spcPct val="150000"/>
                        </a:lnSpc>
                        <a:spcAft>
                          <a:spcPts val="0"/>
                        </a:spcAft>
                      </a:pPr>
                      <a:r>
                        <a:rPr lang="en-US" sz="2000" dirty="0">
                          <a:solidFill>
                            <a:schemeClr val="tx1"/>
                          </a:solidFill>
                          <a:effectLst/>
                        </a:rPr>
                        <a:t>Kind of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Characteristics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Examples of Use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1646827">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Subjective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Based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on a person’s emotions or prejudices, and expresses his/her own interpretation of and feelings about something</a:t>
                      </a: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Advertisements, </a:t>
                      </a:r>
                      <a:endPar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Reviews, </a:t>
                      </a:r>
                    </a:p>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Personal Letters, </a:t>
                      </a:r>
                    </a:p>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Appraisals.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r h="2502635">
                <a:tc>
                  <a:txBody>
                    <a:bodyPr/>
                    <a:lstStyle/>
                    <a:p>
                      <a:pPr algn="just">
                        <a:lnSpc>
                          <a:spcPct val="150000"/>
                        </a:lnSpc>
                        <a:spcAft>
                          <a:spcPts val="0"/>
                        </a:spcAft>
                      </a:pPr>
                      <a:r>
                        <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Figurative Language</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Indirect statements</a:t>
                      </a:r>
                      <a:endParaRPr lang="en-ZA" sz="1800" u="none" strike="noStrike" kern="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Hidden meaning is expressed</a:t>
                      </a:r>
                      <a:endParaRPr lang="en-ZA" sz="1800" u="none" strike="noStrike" kern="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It is often culture bound</a:t>
                      </a:r>
                      <a:endParaRPr lang="en-ZA" sz="1800" u="none" strike="noStrike" kern="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453390" indent="-226695" algn="just">
                        <a:lnSpc>
                          <a:spcPct val="150000"/>
                        </a:lnSpc>
                        <a:spcAft>
                          <a:spcPts val="0"/>
                        </a:spcAft>
                      </a:pPr>
                      <a:r>
                        <a:rPr lang="en-US" sz="18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lang="en-ZA" sz="18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Literary works </a:t>
                      </a:r>
                      <a:r>
                        <a:rPr lang="en-US" sz="1800"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i.e</a:t>
                      </a: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poetry</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Other forms of writing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where the writer enriches his/her writing by the use of this kind of language.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342204"/>
                  </a:ext>
                </a:extLst>
              </a:tr>
            </a:tbl>
          </a:graphicData>
        </a:graphic>
      </p:graphicFrame>
    </p:spTree>
    <p:extLst>
      <p:ext uri="{BB962C8B-B14F-4D97-AF65-F5344CB8AC3E}">
        <p14:creationId xmlns:p14="http://schemas.microsoft.com/office/powerpoint/2010/main" val="41672431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Embedded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757024391"/>
              </p:ext>
            </p:extLst>
          </p:nvPr>
        </p:nvGraphicFramePr>
        <p:xfrm>
          <a:off x="603504" y="1129030"/>
          <a:ext cx="8197597" cy="4559418"/>
        </p:xfrm>
        <a:graphic>
          <a:graphicData uri="http://schemas.openxmlformats.org/drawingml/2006/table">
            <a:tbl>
              <a:tblPr firstRow="1" firstCol="1" bandRow="1">
                <a:tableStyleId>{5C22544A-7EE6-4342-B048-85BDC9FD1C3A}</a:tableStyleId>
              </a:tblPr>
              <a:tblGrid>
                <a:gridCol w="1504537">
                  <a:extLst>
                    <a:ext uri="{9D8B030D-6E8A-4147-A177-3AD203B41FA5}">
                      <a16:colId xmlns:a16="http://schemas.microsoft.com/office/drawing/2014/main" val="4008405423"/>
                    </a:ext>
                  </a:extLst>
                </a:gridCol>
                <a:gridCol w="3949861">
                  <a:extLst>
                    <a:ext uri="{9D8B030D-6E8A-4147-A177-3AD203B41FA5}">
                      <a16:colId xmlns:a16="http://schemas.microsoft.com/office/drawing/2014/main" val="176107639"/>
                    </a:ext>
                  </a:extLst>
                </a:gridCol>
                <a:gridCol w="2743199">
                  <a:extLst>
                    <a:ext uri="{9D8B030D-6E8A-4147-A177-3AD203B41FA5}">
                      <a16:colId xmlns:a16="http://schemas.microsoft.com/office/drawing/2014/main" val="311556449"/>
                    </a:ext>
                  </a:extLst>
                </a:gridCol>
              </a:tblGrid>
              <a:tr h="396788">
                <a:tc>
                  <a:txBody>
                    <a:bodyPr/>
                    <a:lstStyle/>
                    <a:p>
                      <a:pPr algn="just">
                        <a:lnSpc>
                          <a:spcPct val="150000"/>
                        </a:lnSpc>
                        <a:spcAft>
                          <a:spcPts val="0"/>
                        </a:spcAft>
                      </a:pPr>
                      <a:r>
                        <a:rPr lang="en-US" sz="2000" dirty="0">
                          <a:solidFill>
                            <a:schemeClr val="tx1"/>
                          </a:solidFill>
                          <a:effectLst/>
                        </a:rPr>
                        <a:t>Kind of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Characteristics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Examples of Use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1646827">
                <a:tc>
                  <a:txBody>
                    <a:bodyPr/>
                    <a:lstStyle/>
                    <a:p>
                      <a:pPr algn="just">
                        <a:lnSpc>
                          <a:spcPct val="150000"/>
                        </a:lnSpc>
                        <a:spcAft>
                          <a:spcPts val="0"/>
                        </a:spcAft>
                      </a:pPr>
                      <a:r>
                        <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Opinion</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writer’s own point of view, is personal and is usually not based on any facts.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Storytelling, </a:t>
                      </a:r>
                      <a:endParaRPr lang="en-US" sz="2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Personal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views on aspects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r h="2502635">
                <a:tc>
                  <a:txBody>
                    <a:bodyPr/>
                    <a:lstStyle/>
                    <a:p>
                      <a:pPr algn="just">
                        <a:lnSpc>
                          <a:spcPct val="150000"/>
                        </a:lnSpc>
                        <a:spcAft>
                          <a:spcPts val="0"/>
                        </a:spcAft>
                      </a:pPr>
                      <a:r>
                        <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Emotive Language</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This is used to persuade people to accept the writer’s opinions or preferences. It is usually aimed to influence the emotions of the reader/listener.</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Politicians </a:t>
                      </a:r>
                    </a:p>
                    <a:p>
                      <a:pPr algn="just">
                        <a:lnSpc>
                          <a:spcPct val="150000"/>
                        </a:lnSpc>
                        <a:spcAft>
                          <a:spcPts val="0"/>
                        </a:spcAft>
                      </a:pPr>
                      <a:r>
                        <a:rPr lang="en-US" sz="2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Newspapers</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342204"/>
                  </a:ext>
                </a:extLst>
              </a:tr>
            </a:tbl>
          </a:graphicData>
        </a:graphic>
      </p:graphicFrame>
    </p:spTree>
    <p:extLst>
      <p:ext uri="{BB962C8B-B14F-4D97-AF65-F5344CB8AC3E}">
        <p14:creationId xmlns:p14="http://schemas.microsoft.com/office/powerpoint/2010/main" val="3233697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Embedded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607732724"/>
              </p:ext>
            </p:extLst>
          </p:nvPr>
        </p:nvGraphicFramePr>
        <p:xfrm>
          <a:off x="603504" y="1129030"/>
          <a:ext cx="8197597" cy="5305171"/>
        </p:xfrm>
        <a:graphic>
          <a:graphicData uri="http://schemas.openxmlformats.org/drawingml/2006/table">
            <a:tbl>
              <a:tblPr firstRow="1" firstCol="1" bandRow="1">
                <a:tableStyleId>{5C22544A-7EE6-4342-B048-85BDC9FD1C3A}</a:tableStyleId>
              </a:tblPr>
              <a:tblGrid>
                <a:gridCol w="1633510">
                  <a:extLst>
                    <a:ext uri="{9D8B030D-6E8A-4147-A177-3AD203B41FA5}">
                      <a16:colId xmlns:a16="http://schemas.microsoft.com/office/drawing/2014/main" val="4008405423"/>
                    </a:ext>
                  </a:extLst>
                </a:gridCol>
                <a:gridCol w="4441372">
                  <a:extLst>
                    <a:ext uri="{9D8B030D-6E8A-4147-A177-3AD203B41FA5}">
                      <a16:colId xmlns:a16="http://schemas.microsoft.com/office/drawing/2014/main" val="176107639"/>
                    </a:ext>
                  </a:extLst>
                </a:gridCol>
                <a:gridCol w="2122715">
                  <a:extLst>
                    <a:ext uri="{9D8B030D-6E8A-4147-A177-3AD203B41FA5}">
                      <a16:colId xmlns:a16="http://schemas.microsoft.com/office/drawing/2014/main" val="311556449"/>
                    </a:ext>
                  </a:extLst>
                </a:gridCol>
              </a:tblGrid>
              <a:tr h="396788">
                <a:tc>
                  <a:txBody>
                    <a:bodyPr/>
                    <a:lstStyle/>
                    <a:p>
                      <a:pPr algn="just">
                        <a:lnSpc>
                          <a:spcPct val="150000"/>
                        </a:lnSpc>
                        <a:spcAft>
                          <a:spcPts val="0"/>
                        </a:spcAft>
                      </a:pPr>
                      <a:r>
                        <a:rPr lang="en-US" sz="2000" dirty="0">
                          <a:solidFill>
                            <a:schemeClr val="tx1"/>
                          </a:solidFill>
                          <a:effectLst/>
                        </a:rPr>
                        <a:t>Kind of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Characteristics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en-US" sz="2000" dirty="0">
                          <a:solidFill>
                            <a:schemeClr val="tx1"/>
                          </a:solidFill>
                          <a:effectLst/>
                        </a:rPr>
                        <a:t>Examples of Use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1646827">
                <a:tc>
                  <a:txBody>
                    <a:bodyPr/>
                    <a:lstStyle/>
                    <a:p>
                      <a:pPr algn="just">
                        <a:lnSpc>
                          <a:spcPct val="150000"/>
                        </a:lnSpc>
                        <a:spcAft>
                          <a:spcPts val="0"/>
                        </a:spcAft>
                      </a:pPr>
                      <a:r>
                        <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Manipulative Reporting</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Producing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text </a:t>
                      </a: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give the reader/listener a </a:t>
                      </a:r>
                      <a:r>
                        <a:rPr lang="en-US" sz="18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favourable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or </a:t>
                      </a:r>
                      <a:r>
                        <a:rPr lang="en-US" sz="18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unfavourable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impression about an issue. It is done to persuade the reader/listener to accept a certain point of view.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Basic methods are: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Reporting out of context</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Using emotional language</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Giving incorrect information</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Reporting incompletely or selectively</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Using biased material, whether written or visual</a:t>
                      </a:r>
                      <a:endParaRPr lang="en-ZA" sz="18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Politicians </a:t>
                      </a:r>
                    </a:p>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Newspapers.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bl>
          </a:graphicData>
        </a:graphic>
      </p:graphicFrame>
    </p:spTree>
    <p:extLst>
      <p:ext uri="{BB962C8B-B14F-4D97-AF65-F5344CB8AC3E}">
        <p14:creationId xmlns:p14="http://schemas.microsoft.com/office/powerpoint/2010/main" val="2819493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Embedded Meaning</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074728748"/>
              </p:ext>
            </p:extLst>
          </p:nvPr>
        </p:nvGraphicFramePr>
        <p:xfrm>
          <a:off x="603504" y="1129030"/>
          <a:ext cx="8197597" cy="2191512"/>
        </p:xfrm>
        <a:graphic>
          <a:graphicData uri="http://schemas.openxmlformats.org/drawingml/2006/table">
            <a:tbl>
              <a:tblPr firstRow="1" firstCol="1" bandRow="1">
                <a:tableStyleId>{5C22544A-7EE6-4342-B048-85BDC9FD1C3A}</a:tableStyleId>
              </a:tblPr>
              <a:tblGrid>
                <a:gridCol w="1633510">
                  <a:extLst>
                    <a:ext uri="{9D8B030D-6E8A-4147-A177-3AD203B41FA5}">
                      <a16:colId xmlns:a16="http://schemas.microsoft.com/office/drawing/2014/main" val="4008405423"/>
                    </a:ext>
                  </a:extLst>
                </a:gridCol>
                <a:gridCol w="4441372">
                  <a:extLst>
                    <a:ext uri="{9D8B030D-6E8A-4147-A177-3AD203B41FA5}">
                      <a16:colId xmlns:a16="http://schemas.microsoft.com/office/drawing/2014/main" val="176107639"/>
                    </a:ext>
                  </a:extLst>
                </a:gridCol>
                <a:gridCol w="2122715">
                  <a:extLst>
                    <a:ext uri="{9D8B030D-6E8A-4147-A177-3AD203B41FA5}">
                      <a16:colId xmlns:a16="http://schemas.microsoft.com/office/drawing/2014/main" val="311556449"/>
                    </a:ext>
                  </a:extLst>
                </a:gridCol>
              </a:tblGrid>
              <a:tr h="396788">
                <a:tc>
                  <a:txBody>
                    <a:bodyPr/>
                    <a:lstStyle/>
                    <a:p>
                      <a:pPr algn="just">
                        <a:lnSpc>
                          <a:spcPct val="150000"/>
                        </a:lnSpc>
                        <a:spcAft>
                          <a:spcPts val="0"/>
                        </a:spcAft>
                      </a:pPr>
                      <a:r>
                        <a:rPr lang="en-US" sz="2000" dirty="0">
                          <a:solidFill>
                            <a:schemeClr val="tx1"/>
                          </a:solidFill>
                          <a:effectLst/>
                        </a:rPr>
                        <a:t>Kind of text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n-US" sz="2000" dirty="0">
                          <a:solidFill>
                            <a:schemeClr val="tx1"/>
                          </a:solidFill>
                          <a:effectLst/>
                        </a:rPr>
                        <a:t>Characteristics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en-US" sz="2000" dirty="0">
                          <a:solidFill>
                            <a:schemeClr val="tx1"/>
                          </a:solidFill>
                          <a:effectLst/>
                        </a:rPr>
                        <a:t>Examples of Use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1954284"/>
                  </a:ext>
                </a:extLst>
              </a:tr>
              <a:tr h="1646827">
                <a:tc>
                  <a:txBody>
                    <a:bodyPr/>
                    <a:lstStyle/>
                    <a:p>
                      <a:pPr algn="just">
                        <a:lnSpc>
                          <a:spcPct val="150000"/>
                        </a:lnSpc>
                        <a:spcAft>
                          <a:spcPts val="0"/>
                        </a:spcAft>
                      </a:pPr>
                      <a:r>
                        <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Propaganda</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This is a more extreme form or manipulative reporting. It can be written or spoken, and the aim is to persuade the listener/reader to believe the writer</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Political groups </a:t>
                      </a:r>
                      <a:r>
                        <a:rPr lang="en-US" sz="2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Governments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bl>
          </a:graphicData>
        </a:graphic>
      </p:graphicFrame>
    </p:spTree>
    <p:extLst>
      <p:ext uri="{BB962C8B-B14F-4D97-AF65-F5344CB8AC3E}">
        <p14:creationId xmlns:p14="http://schemas.microsoft.com/office/powerpoint/2010/main" val="3737935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impact of the Author’s </a:t>
            </a:r>
            <a:r>
              <a:rPr lang="en-ZA" dirty="0" smtClean="0"/>
              <a:t>Views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sp>
        <p:nvSpPr>
          <p:cNvPr id="6" name="Content Placeholder 5"/>
          <p:cNvSpPr>
            <a:spLocks noGrp="1"/>
          </p:cNvSpPr>
          <p:nvPr>
            <p:ph sz="quarter" idx="1"/>
          </p:nvPr>
        </p:nvSpPr>
        <p:spPr/>
        <p:txBody>
          <a:bodyPr/>
          <a:lstStyle/>
          <a:p>
            <a:r>
              <a:rPr lang="en-ZA" dirty="0"/>
              <a:t>It is </a:t>
            </a:r>
            <a:r>
              <a:rPr lang="en-ZA" dirty="0" smtClean="0"/>
              <a:t>very </a:t>
            </a:r>
            <a:r>
              <a:rPr lang="en-ZA" dirty="0"/>
              <a:t>important that the reader makes an effort to identify the sources and test its reliability, validity and possible bias in context of the evidence presented.</a:t>
            </a:r>
          </a:p>
        </p:txBody>
      </p:sp>
    </p:spTree>
    <p:extLst>
      <p:ext uri="{BB962C8B-B14F-4D97-AF65-F5344CB8AC3E}">
        <p14:creationId xmlns:p14="http://schemas.microsoft.com/office/powerpoint/2010/main" val="22680003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Influencing Factors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65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55766293"/>
              </p:ext>
            </p:extLst>
          </p:nvPr>
        </p:nvGraphicFramePr>
        <p:xfrm>
          <a:off x="747795" y="1282639"/>
          <a:ext cx="7658753" cy="4527411"/>
        </p:xfrm>
        <a:graphic>
          <a:graphicData uri="http://schemas.openxmlformats.org/drawingml/2006/table">
            <a:tbl>
              <a:tblPr firstRow="1" firstCol="1" bandRow="1">
                <a:tableStyleId>{5C22544A-7EE6-4342-B048-85BDC9FD1C3A}</a:tableStyleId>
              </a:tblPr>
              <a:tblGrid>
                <a:gridCol w="2112585">
                  <a:extLst>
                    <a:ext uri="{9D8B030D-6E8A-4147-A177-3AD203B41FA5}">
                      <a16:colId xmlns:a16="http://schemas.microsoft.com/office/drawing/2014/main" val="4008405423"/>
                    </a:ext>
                  </a:extLst>
                </a:gridCol>
                <a:gridCol w="5546168">
                  <a:extLst>
                    <a:ext uri="{9D8B030D-6E8A-4147-A177-3AD203B41FA5}">
                      <a16:colId xmlns:a16="http://schemas.microsoft.com/office/drawing/2014/main" val="176107639"/>
                    </a:ext>
                  </a:extLst>
                </a:gridCol>
              </a:tblGrid>
              <a:tr h="376346">
                <a:tc>
                  <a:txBody>
                    <a:bodyPr/>
                    <a:lstStyle/>
                    <a:p>
                      <a:pPr algn="ctr">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Factor</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Explanation</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1783689">
                <a:tc>
                  <a:txBody>
                    <a:bodyPr/>
                    <a:lstStyle/>
                    <a:p>
                      <a:pPr algn="just">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Social class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Homogeneous </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people, </a:t>
                      </a: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based on</a:t>
                      </a:r>
                    </a:p>
                    <a:p>
                      <a:pPr marL="285750" indent="-285750" algn="just">
                        <a:lnSpc>
                          <a:spcPct val="100000"/>
                        </a:lnSpc>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income</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0000"/>
                        </a:lnSpc>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share </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similar </a:t>
                      </a: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values</a:t>
                      </a:r>
                    </a:p>
                    <a:p>
                      <a:pPr marL="285750" indent="-285750" algn="just">
                        <a:lnSpc>
                          <a:spcPct val="100000"/>
                        </a:lnSpc>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interests </a:t>
                      </a:r>
                    </a:p>
                    <a:p>
                      <a:pPr marL="285750" indent="-285750" algn="just">
                        <a:lnSpc>
                          <a:spcPct val="100000"/>
                        </a:lnSpc>
                        <a:spcAft>
                          <a:spcPts val="0"/>
                        </a:spcAft>
                        <a:buFont typeface="Arial" panose="020B0604020202020204" pitchFamily="34" charset="0"/>
                        <a:buChar char="•"/>
                      </a:pPr>
                      <a:r>
                        <a:rPr lang="en-US" sz="180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behaviour</a:t>
                      </a:r>
                      <a:endPar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00000"/>
                        </a:lnSpc>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educational levels</a:t>
                      </a:r>
                    </a:p>
                    <a:p>
                      <a:pPr marL="285750" indent="-285750" algn="just">
                        <a:lnSpc>
                          <a:spcPct val="100000"/>
                        </a:lnSpc>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area </a:t>
                      </a: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 residence or </a:t>
                      </a:r>
                      <a:r>
                        <a:rPr lang="en-US"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occupation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r h="2060055">
                <a:tc>
                  <a:txBody>
                    <a:bodyPr/>
                    <a:lstStyle/>
                    <a:p>
                      <a:pPr algn="just">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Reference groups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0"/>
                        </a:spcAft>
                        <a:tabLst>
                          <a:tab pos="270510" algn="l"/>
                        </a:tabLst>
                      </a:pPr>
                      <a:r>
                        <a:rPr lang="en-A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membership groups that a person </a:t>
                      </a:r>
                      <a:r>
                        <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belongs.</a:t>
                      </a:r>
                    </a:p>
                    <a:p>
                      <a:pPr algn="just">
                        <a:lnSpc>
                          <a:spcPct val="100000"/>
                        </a:lnSpc>
                        <a:spcBef>
                          <a:spcPts val="200"/>
                        </a:spcBef>
                        <a:spcAft>
                          <a:spcPts val="0"/>
                        </a:spcAft>
                        <a:tabLst>
                          <a:tab pos="270510" algn="l"/>
                        </a:tabLst>
                      </a:pPr>
                      <a:r>
                        <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a:t>
                      </a:r>
                      <a:r>
                        <a:rPr lang="en-A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includes groups such </a:t>
                      </a:r>
                      <a:r>
                        <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p>
                    <a:p>
                      <a:pPr marL="342900" indent="-342900" algn="just">
                        <a:lnSpc>
                          <a:spcPct val="100000"/>
                        </a:lnSpc>
                        <a:spcBef>
                          <a:spcPts val="200"/>
                        </a:spcBef>
                        <a:spcAft>
                          <a:spcPts val="0"/>
                        </a:spcAft>
                        <a:buFont typeface="Arial" panose="020B0604020202020204" pitchFamily="34" charset="0"/>
                        <a:buChar char="•"/>
                        <a:tabLst>
                          <a:tab pos="270510" algn="l"/>
                        </a:tabLst>
                      </a:pPr>
                      <a:r>
                        <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family</a:t>
                      </a:r>
                      <a:r>
                        <a:rPr lang="en-A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0000"/>
                        </a:lnSpc>
                        <a:spcBef>
                          <a:spcPts val="200"/>
                        </a:spcBef>
                        <a:spcAft>
                          <a:spcPts val="0"/>
                        </a:spcAft>
                        <a:buFont typeface="Arial" panose="020B0604020202020204" pitchFamily="34" charset="0"/>
                        <a:buChar char="•"/>
                        <a:tabLst>
                          <a:tab pos="270510" algn="l"/>
                        </a:tabLst>
                      </a:pPr>
                      <a:r>
                        <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political </a:t>
                      </a:r>
                      <a:r>
                        <a:rPr lang="en-A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parties, </a:t>
                      </a:r>
                      <a:endPar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0000"/>
                        </a:lnSpc>
                        <a:spcBef>
                          <a:spcPts val="200"/>
                        </a:spcBef>
                        <a:spcAft>
                          <a:spcPts val="0"/>
                        </a:spcAft>
                        <a:buFont typeface="Arial" panose="020B0604020202020204" pitchFamily="34" charset="0"/>
                        <a:buChar char="•"/>
                        <a:tabLst>
                          <a:tab pos="270510" algn="l"/>
                        </a:tabLst>
                      </a:pPr>
                      <a:r>
                        <a:rPr lang="en-AU" sz="18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sports </a:t>
                      </a:r>
                      <a:r>
                        <a:rPr lang="en-AU"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clubs, etc.</a:t>
                      </a:r>
                      <a:endParaRPr lang="en-Z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342204"/>
                  </a:ext>
                </a:extLst>
              </a:tr>
            </a:tbl>
          </a:graphicData>
        </a:graphic>
      </p:graphicFrame>
    </p:spTree>
    <p:extLst>
      <p:ext uri="{BB962C8B-B14F-4D97-AF65-F5344CB8AC3E}">
        <p14:creationId xmlns:p14="http://schemas.microsoft.com/office/powerpoint/2010/main" val="993046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Influencing Factors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66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16106996"/>
              </p:ext>
            </p:extLst>
          </p:nvPr>
        </p:nvGraphicFramePr>
        <p:xfrm>
          <a:off x="747795" y="1282640"/>
          <a:ext cx="7658753" cy="3904390"/>
        </p:xfrm>
        <a:graphic>
          <a:graphicData uri="http://schemas.openxmlformats.org/drawingml/2006/table">
            <a:tbl>
              <a:tblPr firstRow="1" firstCol="1" bandRow="1">
                <a:tableStyleId>{5C22544A-7EE6-4342-B048-85BDC9FD1C3A}</a:tableStyleId>
              </a:tblPr>
              <a:tblGrid>
                <a:gridCol w="2112585">
                  <a:extLst>
                    <a:ext uri="{9D8B030D-6E8A-4147-A177-3AD203B41FA5}">
                      <a16:colId xmlns:a16="http://schemas.microsoft.com/office/drawing/2014/main" val="4008405423"/>
                    </a:ext>
                  </a:extLst>
                </a:gridCol>
                <a:gridCol w="5546168">
                  <a:extLst>
                    <a:ext uri="{9D8B030D-6E8A-4147-A177-3AD203B41FA5}">
                      <a16:colId xmlns:a16="http://schemas.microsoft.com/office/drawing/2014/main" val="176107639"/>
                    </a:ext>
                  </a:extLst>
                </a:gridCol>
              </a:tblGrid>
              <a:tr h="345928">
                <a:tc>
                  <a:txBody>
                    <a:bodyPr/>
                    <a:lstStyle/>
                    <a:p>
                      <a:pPr algn="ctr">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Factor</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Explanation</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731722">
                <a:tc>
                  <a:txBody>
                    <a:bodyPr/>
                    <a:lstStyle/>
                    <a:p>
                      <a:pPr algn="just">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Learning</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Consist of the changes in a person’s thought process caused by prior experience. </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r h="1313639">
                <a:tc>
                  <a:txBody>
                    <a:bodyPr/>
                    <a:lstStyle/>
                    <a:p>
                      <a:pPr algn="just">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Perception</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Refers to the way a person perceives the world around him or her. </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342204"/>
                  </a:ext>
                </a:extLst>
              </a:tr>
              <a:tr h="1313639">
                <a:tc>
                  <a:txBody>
                    <a:bodyPr/>
                    <a:lstStyle/>
                    <a:p>
                      <a:pPr algn="just">
                        <a:lnSpc>
                          <a:spcPct val="150000"/>
                        </a:lnSpc>
                        <a:spcAft>
                          <a:spcPts val="0"/>
                        </a:spcAft>
                      </a:pPr>
                      <a:r>
                        <a:rPr lang="en-US" sz="20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Culture</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Forms </a:t>
                      </a: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person’s perception and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behaviour</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defines the set of values, preferences and </a:t>
                      </a: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beliefs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413768"/>
                  </a:ext>
                </a:extLst>
              </a:tr>
            </a:tbl>
          </a:graphicData>
        </a:graphic>
      </p:graphicFrame>
    </p:spTree>
    <p:extLst>
      <p:ext uri="{BB962C8B-B14F-4D97-AF65-F5344CB8AC3E}">
        <p14:creationId xmlns:p14="http://schemas.microsoft.com/office/powerpoint/2010/main" val="33931069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Influencing Factors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67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26042772"/>
              </p:ext>
            </p:extLst>
          </p:nvPr>
        </p:nvGraphicFramePr>
        <p:xfrm>
          <a:off x="747795" y="1282640"/>
          <a:ext cx="7658753" cy="3505151"/>
        </p:xfrm>
        <a:graphic>
          <a:graphicData uri="http://schemas.openxmlformats.org/drawingml/2006/table">
            <a:tbl>
              <a:tblPr firstRow="1" firstCol="1" bandRow="1">
                <a:tableStyleId>{5C22544A-7EE6-4342-B048-85BDC9FD1C3A}</a:tableStyleId>
              </a:tblPr>
              <a:tblGrid>
                <a:gridCol w="2112585">
                  <a:extLst>
                    <a:ext uri="{9D8B030D-6E8A-4147-A177-3AD203B41FA5}">
                      <a16:colId xmlns:a16="http://schemas.microsoft.com/office/drawing/2014/main" val="4008405423"/>
                    </a:ext>
                  </a:extLst>
                </a:gridCol>
                <a:gridCol w="5546168">
                  <a:extLst>
                    <a:ext uri="{9D8B030D-6E8A-4147-A177-3AD203B41FA5}">
                      <a16:colId xmlns:a16="http://schemas.microsoft.com/office/drawing/2014/main" val="176107639"/>
                    </a:ext>
                  </a:extLst>
                </a:gridCol>
              </a:tblGrid>
              <a:tr h="345928">
                <a:tc>
                  <a:txBody>
                    <a:bodyPr/>
                    <a:lstStyle/>
                    <a:p>
                      <a:pPr algn="ctr">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Factor</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Explanation</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01954284"/>
                  </a:ext>
                </a:extLst>
              </a:tr>
              <a:tr h="731722">
                <a:tc>
                  <a:txBody>
                    <a:bodyPr/>
                    <a:lstStyle/>
                    <a:p>
                      <a:pPr algn="just">
                        <a:lnSpc>
                          <a:spcPct val="150000"/>
                        </a:lnSpc>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Attitude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Includes a person’s point of </a:t>
                      </a: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view,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 idea, an object or an event. It is </a:t>
                      </a: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based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 a person’s belief </a:t>
                      </a: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or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opinion the </a:t>
                      </a:r>
                      <a:r>
                        <a:rPr lang="en-US" sz="20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person.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Also has to do with values and expectations. </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7303"/>
                  </a:ext>
                </a:extLst>
              </a:tr>
              <a:tr h="1313639">
                <a:tc>
                  <a:txBody>
                    <a:bodyPr/>
                    <a:lstStyle/>
                    <a:p>
                      <a:pPr algn="just">
                        <a:lnSpc>
                          <a:spcPct val="150000"/>
                        </a:lnSpc>
                        <a:spcAft>
                          <a:spcPts val="0"/>
                        </a:spcAft>
                      </a:pPr>
                      <a:r>
                        <a:rPr lang="en-US" sz="20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Lifestyle</a:t>
                      </a:r>
                      <a:endParaRPr lang="en-ZA"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Entails a person’s activities, interests and opinions. </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342204"/>
                  </a:ext>
                </a:extLst>
              </a:tr>
            </a:tbl>
          </a:graphicData>
        </a:graphic>
      </p:graphicFrame>
    </p:spTree>
    <p:extLst>
      <p:ext uri="{BB962C8B-B14F-4D97-AF65-F5344CB8AC3E}">
        <p14:creationId xmlns:p14="http://schemas.microsoft.com/office/powerpoint/2010/main" val="6401606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Citing Evidence to Support a Particular </a:t>
            </a:r>
            <a:r>
              <a:rPr lang="en-ZA" dirty="0" smtClean="0"/>
              <a:t>View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p:txBody>
          <a:bodyPr/>
          <a:lstStyle/>
          <a:p>
            <a:pPr marL="0" indent="0">
              <a:buNone/>
            </a:pPr>
            <a:r>
              <a:rPr lang="en-ZA" b="1" dirty="0"/>
              <a:t>When you have made a statement, and would like to provide evidence from a text to prove that it is a </a:t>
            </a:r>
            <a:r>
              <a:rPr lang="en-ZA" b="1" dirty="0" smtClean="0"/>
              <a:t>fact:</a:t>
            </a:r>
          </a:p>
          <a:p>
            <a:r>
              <a:rPr lang="en-ZA" dirty="0" smtClean="0"/>
              <a:t>State </a:t>
            </a:r>
            <a:r>
              <a:rPr lang="en-ZA" dirty="0"/>
              <a:t>your idea</a:t>
            </a:r>
          </a:p>
          <a:p>
            <a:r>
              <a:rPr lang="en-ZA" dirty="0"/>
              <a:t>Cite what in the text led you to that idea</a:t>
            </a:r>
          </a:p>
          <a:p>
            <a:r>
              <a:rPr lang="en-ZA" dirty="0"/>
              <a:t>Explain the Evidence</a:t>
            </a:r>
          </a:p>
          <a:p>
            <a:endParaRPr lang="en-ZA" dirty="0"/>
          </a:p>
        </p:txBody>
      </p:sp>
    </p:spTree>
    <p:extLst>
      <p:ext uri="{BB962C8B-B14F-4D97-AF65-F5344CB8AC3E}">
        <p14:creationId xmlns:p14="http://schemas.microsoft.com/office/powerpoint/2010/main" val="41777312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Sources of Texts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7" name="Content Placeholder 6"/>
          <p:cNvSpPr>
            <a:spLocks noGrp="1"/>
          </p:cNvSpPr>
          <p:nvPr>
            <p:ph sz="quarter" idx="1"/>
          </p:nvPr>
        </p:nvSpPr>
        <p:spPr/>
        <p:txBody>
          <a:bodyPr/>
          <a:lstStyle/>
          <a:p>
            <a:r>
              <a:rPr lang="en-ZA" dirty="0"/>
              <a:t>Bias is when a person prefers one person or thing to another, and to favour that person or thing without any proof that that what he/she believes or prefers is actually true or better.</a:t>
            </a:r>
          </a:p>
        </p:txBody>
      </p:sp>
    </p:spTree>
    <p:extLst>
      <p:ext uri="{BB962C8B-B14F-4D97-AF65-F5344CB8AC3E}">
        <p14:creationId xmlns:p14="http://schemas.microsoft.com/office/powerpoint/2010/main" val="293505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effectLst/>
                </a:rPr>
                <a:t>Should relate to what is being assessed</a:t>
              </a:r>
              <a:endParaRPr lang="en-US" sz="2200" kern="1200" dirty="0">
                <a:solidFill>
                  <a:schemeClr val="bg1"/>
                </a:solidFill>
              </a:endParaRPr>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effectLst/>
                </a:rPr>
                <a:t>Own evidence</a:t>
              </a:r>
              <a:endParaRPr lang="en-US" sz="2200" kern="1200" dirty="0">
                <a:solidFill>
                  <a:schemeClr val="bg1"/>
                </a:solidFill>
              </a:endParaRPr>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Consistency</a:t>
              </a:r>
            </a:p>
            <a:p>
              <a:pPr marL="228600" lvl="1" indent="-228600" algn="l" defTabSz="977900">
                <a:lnSpc>
                  <a:spcPct val="90000"/>
                </a:lnSpc>
                <a:spcBef>
                  <a:spcPct val="0"/>
                </a:spcBef>
                <a:spcAft>
                  <a:spcPct val="15000"/>
                </a:spcAft>
                <a:buChar char="••"/>
              </a:pPr>
              <a:r>
                <a:rPr lang="en-ZA" sz="2200" kern="1200" dirty="0">
                  <a:solidFill>
                    <a:schemeClr val="bg1"/>
                  </a:solidFill>
                </a:rPr>
                <a:t>Another assessor makes same judgment</a:t>
              </a:r>
              <a:endParaRPr lang="en-US" sz="2200" kern="1200" dirty="0">
                <a:solidFill>
                  <a:schemeClr val="bg1"/>
                </a:solidFill>
              </a:endParaRPr>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chemeClr val="bg1"/>
                  </a:solidFill>
                </a:rPr>
                <a:t>As recent as possible</a:t>
              </a:r>
              <a:endParaRPr lang="en-US" sz="2200" kern="1200" dirty="0">
                <a:solidFill>
                  <a:schemeClr val="bg1"/>
                </a:solidFill>
              </a:endParaRPr>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chemeClr val="bg1"/>
                  </a:solidFill>
                </a:rPr>
                <a:t>Enough evidence</a:t>
              </a:r>
              <a:endParaRPr lang="en-US" sz="2200" kern="1200" dirty="0">
                <a:solidFill>
                  <a:schemeClr val="bg1"/>
                </a:solidFill>
              </a:endParaRPr>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Reliable sources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70</a:t>
            </a:fld>
            <a:endParaRPr lang="en-US" dirty="0"/>
          </a:p>
        </p:txBody>
      </p:sp>
      <p:sp>
        <p:nvSpPr>
          <p:cNvPr id="7" name="Content Placeholder 6"/>
          <p:cNvSpPr>
            <a:spLocks noGrp="1"/>
          </p:cNvSpPr>
          <p:nvPr>
            <p:ph sz="quarter" idx="1"/>
          </p:nvPr>
        </p:nvSpPr>
        <p:spPr/>
        <p:txBody>
          <a:bodyPr/>
          <a:lstStyle/>
          <a:p>
            <a:pPr lvl="0" fontAlgn="base"/>
            <a:r>
              <a:rPr lang="en-ZA" dirty="0">
                <a:effectLst>
                  <a:outerShdw sx="0" sy="0">
                    <a:srgbClr val="000000"/>
                  </a:outerShdw>
                </a:effectLst>
              </a:rPr>
              <a:t>Authority</a:t>
            </a:r>
          </a:p>
          <a:p>
            <a:pPr lvl="0" fontAlgn="base"/>
            <a:r>
              <a:rPr lang="en-ZA" dirty="0">
                <a:effectLst>
                  <a:outerShdw sx="0" sy="0">
                    <a:srgbClr val="000000"/>
                  </a:outerShdw>
                </a:effectLst>
              </a:rPr>
              <a:t>Currency</a:t>
            </a:r>
          </a:p>
          <a:p>
            <a:pPr lvl="0" fontAlgn="base"/>
            <a:r>
              <a:rPr lang="en-ZA" dirty="0">
                <a:effectLst>
                  <a:outerShdw sx="0" sy="0">
                    <a:srgbClr val="000000"/>
                  </a:outerShdw>
                </a:effectLst>
              </a:rPr>
              <a:t>Integrity</a:t>
            </a:r>
          </a:p>
          <a:p>
            <a:pPr lvl="0" fontAlgn="base"/>
            <a:r>
              <a:rPr lang="en-ZA" dirty="0">
                <a:effectLst>
                  <a:outerShdw sx="0" sy="0">
                    <a:srgbClr val="000000"/>
                  </a:outerShdw>
                </a:effectLst>
              </a:rPr>
              <a:t>Relevance</a:t>
            </a:r>
          </a:p>
          <a:p>
            <a:pPr lvl="0" fontAlgn="base"/>
            <a:r>
              <a:rPr lang="en-ZA" dirty="0">
                <a:effectLst>
                  <a:outerShdw sx="0" sy="0">
                    <a:srgbClr val="000000"/>
                  </a:outerShdw>
                </a:effectLst>
              </a:rPr>
              <a:t>Validity</a:t>
            </a:r>
          </a:p>
          <a:p>
            <a:pPr marL="0" indent="0">
              <a:buNone/>
            </a:pPr>
            <a:endParaRPr lang="en-ZA" dirty="0"/>
          </a:p>
        </p:txBody>
      </p:sp>
    </p:spTree>
    <p:extLst>
      <p:ext uri="{BB962C8B-B14F-4D97-AF65-F5344CB8AC3E}">
        <p14:creationId xmlns:p14="http://schemas.microsoft.com/office/powerpoint/2010/main" val="27192725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Attitudes, Beliefs and </a:t>
            </a:r>
            <a:r>
              <a:rPr lang="en-ZA" dirty="0" smtClean="0"/>
              <a:t>Intentions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p:txBody>
          <a:bodyPr/>
          <a:lstStyle/>
          <a:p>
            <a:r>
              <a:rPr lang="en-GB" dirty="0" smtClean="0"/>
              <a:t>We are </a:t>
            </a:r>
            <a:r>
              <a:rPr lang="en-GB" b="1" dirty="0" smtClean="0"/>
              <a:t>conditioned</a:t>
            </a:r>
            <a:r>
              <a:rPr lang="en-GB" dirty="0" smtClean="0"/>
              <a:t> by our (and others):</a:t>
            </a:r>
          </a:p>
          <a:p>
            <a:pPr lvl="1"/>
            <a:r>
              <a:rPr lang="en-ZA" smtClean="0"/>
              <a:t>values</a:t>
            </a:r>
            <a:r>
              <a:rPr lang="en-ZA"/>
              <a:t>, </a:t>
            </a:r>
            <a:endParaRPr lang="en-ZA" smtClean="0"/>
          </a:p>
          <a:p>
            <a:pPr lvl="1"/>
            <a:r>
              <a:rPr lang="en-ZA" dirty="0" smtClean="0"/>
              <a:t>principles </a:t>
            </a:r>
            <a:r>
              <a:rPr lang="en-ZA" dirty="0"/>
              <a:t>and </a:t>
            </a:r>
            <a:endParaRPr lang="en-ZA" dirty="0" smtClean="0"/>
          </a:p>
          <a:p>
            <a:pPr lvl="1"/>
            <a:r>
              <a:rPr lang="en-ZA" dirty="0" smtClean="0"/>
              <a:t>experiences</a:t>
            </a:r>
            <a:r>
              <a:rPr lang="en-ZA" dirty="0"/>
              <a:t>, </a:t>
            </a:r>
            <a:endParaRPr lang="en-ZA" dirty="0" smtClean="0"/>
          </a:p>
          <a:p>
            <a:r>
              <a:rPr lang="en-ZA" dirty="0" smtClean="0"/>
              <a:t>Personal </a:t>
            </a:r>
            <a:r>
              <a:rPr lang="en-ZA" dirty="0"/>
              <a:t>beliefs form the driving force of behaviours, thoughts, feelings and attitudes</a:t>
            </a:r>
            <a:r>
              <a:rPr lang="en-ZA" dirty="0" smtClean="0"/>
              <a:t>.</a:t>
            </a:r>
          </a:p>
          <a:p>
            <a:r>
              <a:rPr lang="en-ZA" dirty="0"/>
              <a:t>One’s attitude towards a situation, person or problem is based on a </a:t>
            </a:r>
            <a:r>
              <a:rPr lang="en-ZA" dirty="0" smtClean="0"/>
              <a:t>choice</a:t>
            </a:r>
          </a:p>
          <a:p>
            <a:r>
              <a:rPr lang="en-GB" smtClean="0"/>
              <a:t>We must be aware of bias</a:t>
            </a:r>
            <a:endParaRPr lang="en-ZA" dirty="0"/>
          </a:p>
          <a:p>
            <a:endParaRPr lang="en-ZA" dirty="0"/>
          </a:p>
        </p:txBody>
      </p:sp>
    </p:spTree>
    <p:extLst>
      <p:ext uri="{BB962C8B-B14F-4D97-AF65-F5344CB8AC3E}">
        <p14:creationId xmlns:p14="http://schemas.microsoft.com/office/powerpoint/2010/main" val="1692489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Techniques to Address Purpose and </a:t>
            </a:r>
            <a:r>
              <a:rPr lang="en-ZA" dirty="0" smtClean="0"/>
              <a:t>Audience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Sentence structure</a:t>
            </a:r>
          </a:p>
          <a:p>
            <a:pPr lvl="0" fontAlgn="base"/>
            <a:r>
              <a:rPr lang="en-ZA" dirty="0">
                <a:effectLst>
                  <a:outerShdw sx="0" sy="0">
                    <a:srgbClr val="000000"/>
                  </a:outerShdw>
                </a:effectLst>
              </a:rPr>
              <a:t>Punctuation</a:t>
            </a:r>
          </a:p>
          <a:p>
            <a:pPr lvl="0" fontAlgn="base"/>
            <a:r>
              <a:rPr lang="en-ZA" dirty="0">
                <a:effectLst>
                  <a:outerShdw sx="0" sy="0">
                    <a:srgbClr val="000000"/>
                  </a:outerShdw>
                </a:effectLst>
              </a:rPr>
              <a:t>Grammar</a:t>
            </a:r>
          </a:p>
          <a:p>
            <a:pPr lvl="0" fontAlgn="base"/>
            <a:r>
              <a:rPr lang="en-ZA" dirty="0">
                <a:effectLst>
                  <a:outerShdw sx="0" sy="0">
                    <a:srgbClr val="000000"/>
                  </a:outerShdw>
                </a:effectLst>
              </a:rPr>
              <a:t>Choice of words </a:t>
            </a:r>
          </a:p>
          <a:p>
            <a:pPr lvl="0" fontAlgn="base"/>
            <a:r>
              <a:rPr lang="en-ZA" dirty="0">
                <a:effectLst>
                  <a:outerShdw sx="0" sy="0">
                    <a:srgbClr val="000000"/>
                  </a:outerShdw>
                </a:effectLst>
              </a:rPr>
              <a:t>Diction (the manner in which something is expressed in words)</a:t>
            </a:r>
          </a:p>
          <a:p>
            <a:pPr lvl="0" fontAlgn="base"/>
            <a:r>
              <a:rPr lang="en-ZA" dirty="0">
                <a:effectLst>
                  <a:outerShdw sx="0" sy="0">
                    <a:srgbClr val="000000"/>
                  </a:outerShdw>
                </a:effectLst>
              </a:rPr>
              <a:t>Jargon</a:t>
            </a:r>
          </a:p>
          <a:p>
            <a:pPr lvl="0" fontAlgn="base"/>
            <a:r>
              <a:rPr lang="en-ZA" dirty="0" smtClean="0">
                <a:effectLst>
                  <a:outerShdw sx="0" sy="0">
                    <a:srgbClr val="000000"/>
                  </a:outerShdw>
                </a:effectLst>
              </a:rPr>
              <a:t>Slang</a:t>
            </a:r>
          </a:p>
          <a:p>
            <a:pPr lvl="0" fontAlgn="base"/>
            <a:r>
              <a:rPr lang="en-GB" dirty="0" smtClean="0">
                <a:effectLst>
                  <a:outerShdw sx="0" sy="0">
                    <a:srgbClr val="000000"/>
                  </a:outerShdw>
                </a:effectLst>
              </a:rPr>
              <a:t>Legalism</a:t>
            </a:r>
          </a:p>
          <a:p>
            <a:pPr lvl="0" fontAlgn="base"/>
            <a:r>
              <a:rPr lang="en-GB" dirty="0" smtClean="0">
                <a:effectLst>
                  <a:outerShdw sx="0" sy="0">
                    <a:srgbClr val="000000"/>
                  </a:outerShdw>
                </a:effectLst>
              </a:rPr>
              <a:t>Figurative language</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40264064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7" name="Content Placeholder 6"/>
          <p:cNvSpPr>
            <a:spLocks noGrp="1"/>
          </p:cNvSpPr>
          <p:nvPr>
            <p:ph sz="quarter" idx="1"/>
          </p:nvPr>
        </p:nvSpPr>
        <p:spPr/>
        <p:txBody>
          <a:bodyPr/>
          <a:lstStyle/>
          <a:p>
            <a:r>
              <a:rPr lang="en-GB" dirty="0" smtClean="0"/>
              <a:t>Complete Formative Activity 1.2</a:t>
            </a:r>
            <a:endParaRPr lang="en-ZA" dirty="0"/>
          </a:p>
        </p:txBody>
      </p:sp>
    </p:spTree>
    <p:extLst>
      <p:ext uri="{BB962C8B-B14F-4D97-AF65-F5344CB8AC3E}">
        <p14:creationId xmlns:p14="http://schemas.microsoft.com/office/powerpoint/2010/main" val="1939893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a:t>
            </a:r>
            <a:r>
              <a:rPr lang="en-US" sz="4400"/>
              <a:t>Unit </a:t>
            </a:r>
            <a:r>
              <a:rPr lang="en-US" sz="4400" smtClean="0"/>
              <a:t>1.3:</a:t>
            </a:r>
            <a:r>
              <a:rPr lang="en-US" sz="4400"/>
              <a:t/>
            </a:r>
            <a:br>
              <a:rPr lang="en-US" sz="4400"/>
            </a:br>
            <a:r>
              <a:rPr lang="en-ZA" sz="4400" smtClean="0"/>
              <a:t>The Effects of Language, Content and Style on Readers/Viewer Responses to Specific Texts</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74</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91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The Effects of Content on Different </a:t>
            </a:r>
            <a:r>
              <a:rPr lang="en-ZA" dirty="0" smtClean="0"/>
              <a:t>Readers </a:t>
            </a:r>
            <a:endParaRPr lang="en-ZA" dirty="0"/>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75</a:t>
            </a:fld>
            <a:endParaRPr lang="en-ZA"/>
          </a:p>
        </p:txBody>
      </p:sp>
      <p:sp>
        <p:nvSpPr>
          <p:cNvPr id="7" name="Content Placeholder 6"/>
          <p:cNvSpPr>
            <a:spLocks noGrp="1"/>
          </p:cNvSpPr>
          <p:nvPr>
            <p:ph sz="quarter" idx="1"/>
          </p:nvPr>
        </p:nvSpPr>
        <p:spPr/>
        <p:txBody>
          <a:bodyPr/>
          <a:lstStyle/>
          <a:p>
            <a:pPr marL="0" indent="0">
              <a:buNone/>
            </a:pPr>
            <a:r>
              <a:rPr lang="en-ZA" dirty="0"/>
              <a:t>A reader is always influenced by the content of the text</a:t>
            </a:r>
            <a:endParaRPr lang="en-ZA" dirty="0" smtClean="0"/>
          </a:p>
          <a:p>
            <a:r>
              <a:rPr lang="en-ZA" dirty="0" smtClean="0"/>
              <a:t>Content </a:t>
            </a:r>
            <a:r>
              <a:rPr lang="en-ZA" dirty="0"/>
              <a:t>that is in conflict with the reader’s beliefs</a:t>
            </a:r>
          </a:p>
          <a:p>
            <a:r>
              <a:rPr lang="en-ZA" dirty="0"/>
              <a:t>Extra - effort messages</a:t>
            </a:r>
          </a:p>
          <a:p>
            <a:r>
              <a:rPr lang="en-ZA" dirty="0"/>
              <a:t>Messages that cause embarrassment or raise </a:t>
            </a:r>
            <a:r>
              <a:rPr lang="en-ZA" dirty="0" smtClean="0"/>
              <a:t>barriers</a:t>
            </a:r>
          </a:p>
          <a:p>
            <a:endParaRPr lang="en-GB" dirty="0"/>
          </a:p>
          <a:p>
            <a:endParaRPr lang="en-GB" dirty="0" smtClean="0"/>
          </a:p>
          <a:p>
            <a:pPr marL="0" indent="0" algn="ctr">
              <a:buNone/>
            </a:pPr>
            <a:r>
              <a:rPr lang="en-ZA" b="1" dirty="0"/>
              <a:t>It is important to note that the content of text </a:t>
            </a:r>
            <a:endParaRPr lang="en-ZA" b="1" dirty="0" smtClean="0"/>
          </a:p>
          <a:p>
            <a:pPr marL="0" indent="0" algn="ctr">
              <a:buNone/>
            </a:pPr>
            <a:r>
              <a:rPr lang="en-ZA" b="1" dirty="0" smtClean="0"/>
              <a:t>is </a:t>
            </a:r>
            <a:r>
              <a:rPr lang="en-ZA" b="1" dirty="0"/>
              <a:t>a deliberate choice.</a:t>
            </a:r>
          </a:p>
          <a:p>
            <a:endParaRPr lang="en-ZA" dirty="0"/>
          </a:p>
        </p:txBody>
      </p:sp>
    </p:spTree>
    <p:extLst>
      <p:ext uri="{BB962C8B-B14F-4D97-AF65-F5344CB8AC3E}">
        <p14:creationId xmlns:p14="http://schemas.microsoft.com/office/powerpoint/2010/main" val="77787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Be a critical reader</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p:txBody>
          <a:bodyPr/>
          <a:lstStyle/>
          <a:p>
            <a:pPr marL="0" indent="0">
              <a:buNone/>
            </a:pPr>
            <a:r>
              <a:rPr lang="en-ZA" dirty="0"/>
              <a:t>P</a:t>
            </a:r>
            <a:r>
              <a:rPr lang="en-ZA" dirty="0" smtClean="0"/>
              <a:t>ay </a:t>
            </a:r>
            <a:r>
              <a:rPr lang="en-ZA" dirty="0"/>
              <a:t>attention to </a:t>
            </a:r>
            <a:endParaRPr lang="en-ZA" dirty="0" smtClean="0"/>
          </a:p>
          <a:p>
            <a:r>
              <a:rPr lang="en-ZA" dirty="0" smtClean="0"/>
              <a:t>The </a:t>
            </a:r>
            <a:r>
              <a:rPr lang="en-ZA" dirty="0"/>
              <a:t>choice of the content.  </a:t>
            </a:r>
            <a:endParaRPr lang="en-ZA" dirty="0" smtClean="0"/>
          </a:p>
          <a:p>
            <a:r>
              <a:rPr lang="en-ZA" dirty="0"/>
              <a:t>T</a:t>
            </a:r>
            <a:r>
              <a:rPr lang="en-ZA" dirty="0" smtClean="0"/>
              <a:t>he </a:t>
            </a:r>
            <a:r>
              <a:rPr lang="en-ZA" dirty="0"/>
              <a:t>content, </a:t>
            </a:r>
          </a:p>
          <a:p>
            <a:r>
              <a:rPr lang="en-ZA" dirty="0" smtClean="0"/>
              <a:t>At </a:t>
            </a:r>
            <a:r>
              <a:rPr lang="en-ZA" dirty="0"/>
              <a:t>the evidence gathered to support an argument, </a:t>
            </a:r>
            <a:endParaRPr lang="en-ZA" dirty="0" smtClean="0"/>
          </a:p>
          <a:p>
            <a:r>
              <a:rPr lang="en-ZA" dirty="0" smtClean="0"/>
              <a:t>The </a:t>
            </a:r>
            <a:r>
              <a:rPr lang="en-ZA" dirty="0"/>
              <a:t>illustrations used to explain ideas, and </a:t>
            </a:r>
            <a:endParaRPr lang="en-ZA" dirty="0" smtClean="0"/>
          </a:p>
          <a:p>
            <a:r>
              <a:rPr lang="en-ZA" dirty="0" smtClean="0"/>
              <a:t>The </a:t>
            </a:r>
            <a:r>
              <a:rPr lang="en-ZA" dirty="0"/>
              <a:t>details given within a description.  </a:t>
            </a:r>
          </a:p>
          <a:p>
            <a:endParaRPr lang="en-ZA" dirty="0"/>
          </a:p>
        </p:txBody>
      </p:sp>
    </p:spTree>
    <p:extLst>
      <p:ext uri="{BB962C8B-B14F-4D97-AF65-F5344CB8AC3E}">
        <p14:creationId xmlns:p14="http://schemas.microsoft.com/office/powerpoint/2010/main" val="29282890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Effects of Language and Techniques on Different </a:t>
            </a:r>
            <a:r>
              <a:rPr lang="en-ZA" dirty="0" smtClean="0"/>
              <a:t>Readers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6" name="Content Placeholder 5"/>
          <p:cNvSpPr>
            <a:spLocks noGrp="1"/>
          </p:cNvSpPr>
          <p:nvPr>
            <p:ph sz="quarter" idx="1"/>
          </p:nvPr>
        </p:nvSpPr>
        <p:spPr>
          <a:xfrm>
            <a:off x="1952171" y="2547258"/>
            <a:ext cx="6502400" cy="2792186"/>
          </a:xfrm>
        </p:spPr>
        <p:txBody>
          <a:bodyPr>
            <a:normAutofit/>
          </a:bodyPr>
          <a:lstStyle/>
          <a:p>
            <a:r>
              <a:rPr lang="en-ZA" dirty="0"/>
              <a:t>A critical reader is aware of how language is being used</a:t>
            </a:r>
            <a:r>
              <a:rPr lang="en-ZA" dirty="0" smtClean="0"/>
              <a:t>.</a:t>
            </a:r>
          </a:p>
          <a:p>
            <a:r>
              <a:rPr lang="en-ZA" dirty="0"/>
              <a:t>How we say something is often as important as what we </a:t>
            </a:r>
            <a:r>
              <a:rPr lang="en-ZA" dirty="0" smtClean="0"/>
              <a:t>say</a:t>
            </a:r>
          </a:p>
          <a:p>
            <a:r>
              <a:rPr lang="en-ZA" dirty="0"/>
              <a:t>The aim of biased language is to influence the reader in an unfair way.</a:t>
            </a:r>
          </a:p>
        </p:txBody>
      </p:sp>
    </p:spTree>
    <p:extLst>
      <p:ext uri="{BB962C8B-B14F-4D97-AF65-F5344CB8AC3E}">
        <p14:creationId xmlns:p14="http://schemas.microsoft.com/office/powerpoint/2010/main" val="3069165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Forms of influence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78</a:t>
            </a:fld>
            <a:endParaRPr lang="en-US" dirty="0"/>
          </a:p>
        </p:txBody>
      </p:sp>
      <p:sp>
        <p:nvSpPr>
          <p:cNvPr id="7" name="Content Placeholder 6"/>
          <p:cNvSpPr>
            <a:spLocks noGrp="1"/>
          </p:cNvSpPr>
          <p:nvPr>
            <p:ph sz="quarter" idx="1"/>
          </p:nvPr>
        </p:nvSpPr>
        <p:spPr/>
        <p:txBody>
          <a:bodyPr>
            <a:normAutofit/>
          </a:bodyPr>
          <a:lstStyle/>
          <a:p>
            <a:r>
              <a:rPr lang="en-GB" smtClean="0"/>
              <a:t>Use of bias language</a:t>
            </a:r>
          </a:p>
          <a:p>
            <a:pPr lvl="1"/>
            <a:r>
              <a:rPr lang="en-ZA" smtClean="0"/>
              <a:t>Culture</a:t>
            </a:r>
            <a:endParaRPr lang="en-ZA"/>
          </a:p>
          <a:p>
            <a:pPr lvl="1"/>
            <a:r>
              <a:rPr lang="en-ZA" dirty="0"/>
              <a:t>Religious </a:t>
            </a:r>
          </a:p>
          <a:p>
            <a:pPr lvl="1"/>
            <a:r>
              <a:rPr lang="en-ZA" dirty="0"/>
              <a:t>Sexual orientation </a:t>
            </a:r>
            <a:endParaRPr lang="en-ZA" dirty="0" smtClean="0"/>
          </a:p>
          <a:p>
            <a:r>
              <a:rPr lang="en-ZA" dirty="0"/>
              <a:t>W</a:t>
            </a:r>
            <a:r>
              <a:rPr lang="en-ZA" dirty="0" smtClean="0"/>
              <a:t>riting </a:t>
            </a:r>
            <a:r>
              <a:rPr lang="en-ZA" dirty="0"/>
              <a:t>techniques </a:t>
            </a:r>
            <a:r>
              <a:rPr lang="en-ZA" dirty="0" err="1" smtClean="0"/>
              <a:t>i.e</a:t>
            </a:r>
            <a:endParaRPr lang="en-ZA" dirty="0" smtClean="0"/>
          </a:p>
          <a:p>
            <a:pPr lvl="1" fontAlgn="base"/>
            <a:r>
              <a:rPr lang="en-ZA" dirty="0">
                <a:effectLst>
                  <a:outerShdw sx="0" sy="0">
                    <a:srgbClr val="000000"/>
                  </a:outerShdw>
                </a:effectLst>
              </a:rPr>
              <a:t>Punctuation </a:t>
            </a:r>
          </a:p>
          <a:p>
            <a:pPr lvl="1"/>
            <a:r>
              <a:rPr lang="en-ZA" dirty="0"/>
              <a:t>C</a:t>
            </a:r>
            <a:r>
              <a:rPr lang="en-ZA" dirty="0" smtClean="0"/>
              <a:t>hoice </a:t>
            </a:r>
            <a:r>
              <a:rPr lang="en-ZA" dirty="0"/>
              <a:t>of words </a:t>
            </a:r>
          </a:p>
          <a:p>
            <a:pPr lvl="1"/>
            <a:r>
              <a:rPr lang="en-ZA" dirty="0"/>
              <a:t>Figurative language</a:t>
            </a:r>
          </a:p>
          <a:p>
            <a:pPr lvl="1"/>
            <a:r>
              <a:rPr lang="en-ZA" dirty="0"/>
              <a:t>Jargon</a:t>
            </a:r>
          </a:p>
          <a:p>
            <a:pPr lvl="1" fontAlgn="base"/>
            <a:r>
              <a:rPr lang="en-ZA" dirty="0">
                <a:effectLst>
                  <a:outerShdw sx="0" sy="0">
                    <a:srgbClr val="000000"/>
                  </a:outerShdw>
                </a:effectLst>
              </a:rPr>
              <a:t>Slang </a:t>
            </a:r>
          </a:p>
          <a:p>
            <a:pPr lvl="1"/>
            <a:r>
              <a:rPr lang="en-ZA" dirty="0"/>
              <a:t>Humour </a:t>
            </a:r>
            <a:r>
              <a:rPr lang="en-ZA" dirty="0" smtClean="0"/>
              <a:t>etc.</a:t>
            </a:r>
            <a:endParaRPr lang="en-ZA" dirty="0"/>
          </a:p>
          <a:p>
            <a:endParaRPr lang="en-ZA" dirty="0"/>
          </a:p>
          <a:p>
            <a:endParaRPr lang="en-ZA" dirty="0"/>
          </a:p>
        </p:txBody>
      </p:sp>
    </p:spTree>
    <p:extLst>
      <p:ext uri="{BB962C8B-B14F-4D97-AF65-F5344CB8AC3E}">
        <p14:creationId xmlns:p14="http://schemas.microsoft.com/office/powerpoint/2010/main" val="13559467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Influence of Specific Language Structures and </a:t>
            </a:r>
            <a:r>
              <a:rPr lang="en-ZA" dirty="0" smtClean="0"/>
              <a:t>Features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p:txBody>
          <a:bodyPr/>
          <a:lstStyle/>
          <a:p>
            <a:r>
              <a:rPr lang="en-GB" dirty="0" smtClean="0"/>
              <a:t>We often </a:t>
            </a:r>
            <a:r>
              <a:rPr lang="en-GB" dirty="0"/>
              <a:t>generalise, stereotype of judging a book by its </a:t>
            </a:r>
            <a:r>
              <a:rPr lang="en-GB" dirty="0" smtClean="0"/>
              <a:t>cover</a:t>
            </a:r>
          </a:p>
          <a:p>
            <a:r>
              <a:rPr lang="en-GB" smtClean="0"/>
              <a:t>We </a:t>
            </a:r>
            <a:r>
              <a:rPr lang="en-GB" dirty="0"/>
              <a:t>should be respectful and tolerant of </a:t>
            </a:r>
            <a:r>
              <a:rPr lang="en-GB"/>
              <a:t>all </a:t>
            </a:r>
            <a:r>
              <a:rPr lang="en-GB" smtClean="0"/>
              <a:t>people</a:t>
            </a:r>
          </a:p>
          <a:p>
            <a:r>
              <a:rPr lang="en-ZA"/>
              <a:t>B</a:t>
            </a:r>
            <a:r>
              <a:rPr lang="en-ZA" smtClean="0"/>
              <a:t>arriers </a:t>
            </a:r>
            <a:r>
              <a:rPr lang="en-ZA"/>
              <a:t>to communication can be caused by practises that may seem perfectly fine for one culture but may be offensive for another </a:t>
            </a:r>
            <a:r>
              <a:rPr lang="en-ZA" smtClean="0"/>
              <a:t>culture</a:t>
            </a:r>
          </a:p>
          <a:p>
            <a:endParaRPr lang="en-ZA" dirty="0"/>
          </a:p>
          <a:p>
            <a:pPr marL="0" indent="0" algn="ctr">
              <a:buNone/>
            </a:pPr>
            <a:r>
              <a:rPr lang="en-GB" b="1" smtClean="0"/>
              <a:t>We </a:t>
            </a:r>
            <a:r>
              <a:rPr lang="en-GB" b="1"/>
              <a:t>need to learn to be sensitive</a:t>
            </a:r>
          </a:p>
          <a:p>
            <a:endParaRPr lang="en-ZA"/>
          </a:p>
        </p:txBody>
      </p:sp>
    </p:spTree>
    <p:extLst>
      <p:ext uri="{BB962C8B-B14F-4D97-AF65-F5344CB8AC3E}">
        <p14:creationId xmlns:p14="http://schemas.microsoft.com/office/powerpoint/2010/main" val="383909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a:t>
            </a:r>
            <a:r>
              <a:rPr lang="en-GB" b="1" dirty="0" smtClean="0">
                <a:solidFill>
                  <a:srgbClr val="000066"/>
                </a:solidFill>
              </a:rPr>
              <a:t>Module</a:t>
            </a:r>
          </a:p>
          <a:p>
            <a:pPr>
              <a:spcBef>
                <a:spcPts val="0"/>
              </a:spcBef>
              <a:buClrTx/>
              <a:buSzTx/>
            </a:pPr>
            <a:r>
              <a:rPr lang="en-ZA" dirty="0"/>
              <a:t>This Qualification will enable recipients of this Qualification to facilitate the all-round development of young children in a manner that is sensitive to culture and individual needs (including special needs), and enable them to provide quality early childhood development services for children in a variety of contexts, including community-based services, ECD centres, at home and in institutions</a:t>
            </a:r>
            <a:r>
              <a:rPr lang="en-ZA" dirty="0" smtClean="0"/>
              <a:t>.</a:t>
            </a:r>
          </a:p>
          <a:p>
            <a:pPr>
              <a:spcBef>
                <a:spcPts val="0"/>
              </a:spcBef>
              <a:buClrTx/>
              <a:buSzTx/>
            </a:pPr>
            <a:r>
              <a:rPr lang="en-GB" b="1" dirty="0" smtClean="0">
                <a:solidFill>
                  <a:srgbClr val="000066"/>
                </a:solidFill>
              </a:rPr>
              <a:t>This section will equip recipients with the necessary communication skills.</a:t>
            </a:r>
            <a:endParaRPr lang="en-US" b="1" dirty="0">
              <a:solidFill>
                <a:srgbClr val="000066"/>
              </a:solidFill>
            </a:endParaRPr>
          </a:p>
          <a:p>
            <a:endParaRPr lang="en-ZA" dirty="0"/>
          </a:p>
        </p:txBody>
      </p:sp>
    </p:spTree>
    <p:extLst>
      <p:ext uri="{BB962C8B-B14F-4D97-AF65-F5344CB8AC3E}">
        <p14:creationId xmlns:p14="http://schemas.microsoft.com/office/powerpoint/2010/main" val="36635687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Avoid</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p:txBody>
          <a:bodyPr>
            <a:normAutofit/>
          </a:bodyPr>
          <a:lstStyle/>
          <a:p>
            <a:r>
              <a:rPr lang="en-ZA" dirty="0"/>
              <a:t>Bias</a:t>
            </a:r>
          </a:p>
          <a:p>
            <a:r>
              <a:rPr lang="en-ZA" dirty="0"/>
              <a:t>Stereotyping</a:t>
            </a:r>
          </a:p>
          <a:p>
            <a:r>
              <a:rPr lang="en-ZA" dirty="0"/>
              <a:t>Ethnocentricity</a:t>
            </a:r>
          </a:p>
          <a:p>
            <a:r>
              <a:rPr lang="en-ZA" dirty="0"/>
              <a:t>Discrimination</a:t>
            </a:r>
          </a:p>
          <a:p>
            <a:r>
              <a:rPr lang="en-ZA" dirty="0"/>
              <a:t>Racism</a:t>
            </a:r>
          </a:p>
          <a:p>
            <a:r>
              <a:rPr lang="en-ZA" dirty="0"/>
              <a:t>Sexism</a:t>
            </a:r>
          </a:p>
          <a:p>
            <a:r>
              <a:rPr lang="en-ZA" dirty="0"/>
              <a:t>Ageism</a:t>
            </a:r>
          </a:p>
          <a:p>
            <a:endParaRPr lang="en-ZA" dirty="0"/>
          </a:p>
        </p:txBody>
      </p:sp>
      <p:sp>
        <p:nvSpPr>
          <p:cNvPr id="6" name="Content Placeholder 5"/>
          <p:cNvSpPr>
            <a:spLocks noGrp="1"/>
          </p:cNvSpPr>
          <p:nvPr>
            <p:ph sz="quarter" idx="2"/>
          </p:nvPr>
        </p:nvSpPr>
        <p:spPr/>
        <p:txBody>
          <a:bodyPr>
            <a:normAutofit/>
          </a:bodyPr>
          <a:lstStyle/>
          <a:p>
            <a:r>
              <a:rPr lang="en-ZA" dirty="0"/>
              <a:t>Ambiguity</a:t>
            </a:r>
          </a:p>
          <a:p>
            <a:r>
              <a:rPr lang="en-ZA" dirty="0"/>
              <a:t>Misinterpretation</a:t>
            </a:r>
          </a:p>
          <a:p>
            <a:r>
              <a:rPr lang="en-ZA" dirty="0"/>
              <a:t>Omission and Silence</a:t>
            </a:r>
          </a:p>
          <a:p>
            <a:r>
              <a:rPr lang="en-ZA" dirty="0"/>
              <a:t>Hyperbole</a:t>
            </a:r>
          </a:p>
          <a:p>
            <a:r>
              <a:rPr lang="en-ZA" dirty="0"/>
              <a:t>Generalisations</a:t>
            </a:r>
          </a:p>
          <a:p>
            <a:r>
              <a:rPr lang="en-ZA" dirty="0"/>
              <a:t>Repetition</a:t>
            </a:r>
          </a:p>
          <a:p>
            <a:endParaRPr lang="en-ZA" dirty="0"/>
          </a:p>
        </p:txBody>
      </p:sp>
    </p:spTree>
    <p:extLst>
      <p:ext uri="{BB962C8B-B14F-4D97-AF65-F5344CB8AC3E}">
        <p14:creationId xmlns:p14="http://schemas.microsoft.com/office/powerpoint/2010/main" val="13779819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Instructions vs Requests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a:p>
        </p:txBody>
      </p:sp>
      <p:sp>
        <p:nvSpPr>
          <p:cNvPr id="8" name="Content Placeholder 7"/>
          <p:cNvSpPr>
            <a:spLocks noGrp="1"/>
          </p:cNvSpPr>
          <p:nvPr>
            <p:ph sz="quarter" idx="1"/>
          </p:nvPr>
        </p:nvSpPr>
        <p:spPr/>
        <p:txBody>
          <a:bodyPr/>
          <a:lstStyle/>
          <a:p>
            <a:r>
              <a:rPr lang="en-ZA" dirty="0"/>
              <a:t>The difference between a request and an instruction is a </a:t>
            </a:r>
            <a:r>
              <a:rPr lang="en-ZA" dirty="0" smtClean="0"/>
              <a:t>choice</a:t>
            </a:r>
          </a:p>
          <a:p>
            <a:r>
              <a:rPr lang="en-ZA" dirty="0"/>
              <a:t>The name of the person receiving the </a:t>
            </a:r>
            <a:r>
              <a:rPr lang="en-ZA" i="1" dirty="0"/>
              <a:t>instruction</a:t>
            </a:r>
            <a:r>
              <a:rPr lang="en-ZA" dirty="0"/>
              <a:t> is said first or last.</a:t>
            </a:r>
          </a:p>
          <a:p>
            <a:r>
              <a:rPr lang="en-ZA" dirty="0"/>
              <a:t>Requests are more difficult. Generally a modal is used e.g. "Can " or "may", </a:t>
            </a:r>
            <a:r>
              <a:rPr lang="en-ZA" dirty="0" smtClean="0"/>
              <a:t>“</a:t>
            </a:r>
            <a:r>
              <a:rPr lang="en-ZA" dirty="0"/>
              <a:t>could” or “would”</a:t>
            </a:r>
          </a:p>
        </p:txBody>
      </p:sp>
    </p:spTree>
    <p:extLst>
      <p:ext uri="{BB962C8B-B14F-4D97-AF65-F5344CB8AC3E}">
        <p14:creationId xmlns:p14="http://schemas.microsoft.com/office/powerpoint/2010/main" val="4043533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Response strategies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82</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In the case of a complaint, </a:t>
            </a:r>
            <a:r>
              <a:rPr lang="en-ZA" dirty="0" smtClean="0">
                <a:effectLst>
                  <a:outerShdw sx="0" sy="0">
                    <a:srgbClr val="000000"/>
                  </a:outerShdw>
                </a:effectLst>
              </a:rPr>
              <a:t>pay </a:t>
            </a:r>
            <a:r>
              <a:rPr lang="en-ZA" dirty="0">
                <a:effectLst>
                  <a:outerShdw sx="0" sy="0">
                    <a:srgbClr val="000000"/>
                  </a:outerShdw>
                </a:effectLst>
              </a:rPr>
              <a:t>attention to the structure of the text.  In what sequence did the events occur</a:t>
            </a:r>
            <a:r>
              <a:rPr lang="en-ZA">
                <a:effectLst>
                  <a:outerShdw sx="0" sy="0">
                    <a:srgbClr val="000000"/>
                  </a:outerShdw>
                </a:effectLst>
              </a:rPr>
              <a:t>? </a:t>
            </a:r>
            <a:endParaRPr lang="en-ZA" smtClean="0">
              <a:effectLst>
                <a:outerShdw sx="0" sy="0">
                  <a:srgbClr val="000000"/>
                </a:outerShdw>
              </a:effectLst>
            </a:endParaRPr>
          </a:p>
          <a:p>
            <a:pPr lvl="0" fontAlgn="base"/>
            <a:r>
              <a:rPr lang="en-ZA" dirty="0" smtClean="0">
                <a:effectLst>
                  <a:outerShdw sx="0" sy="0">
                    <a:srgbClr val="000000"/>
                  </a:outerShdw>
                </a:effectLst>
              </a:rPr>
              <a:t>If </a:t>
            </a:r>
            <a:r>
              <a:rPr lang="en-ZA" dirty="0">
                <a:effectLst>
                  <a:outerShdw sx="0" sy="0">
                    <a:srgbClr val="000000"/>
                  </a:outerShdw>
                </a:effectLst>
              </a:rPr>
              <a:t>the concepts and issues are difficult to understand, rephrase them in your own words.</a:t>
            </a:r>
          </a:p>
          <a:p>
            <a:pPr lvl="0" fontAlgn="base"/>
            <a:r>
              <a:rPr lang="en-ZA" dirty="0">
                <a:effectLst>
                  <a:outerShdw sx="0" sy="0">
                    <a:srgbClr val="000000"/>
                  </a:outerShdw>
                </a:effectLst>
              </a:rPr>
              <a:t>If possible, address only one topic at a time.</a:t>
            </a:r>
          </a:p>
          <a:p>
            <a:pPr lvl="0" fontAlgn="base"/>
            <a:r>
              <a:rPr lang="en-ZA" dirty="0">
                <a:effectLst>
                  <a:outerShdw sx="0" sy="0">
                    <a:srgbClr val="000000"/>
                  </a:outerShdw>
                </a:effectLst>
              </a:rPr>
              <a:t>Explain concepts in simple terms to ensure the reader understands the meaning and context of which it is used. Use only necessary words and speak as simple as possible.</a:t>
            </a:r>
          </a:p>
          <a:p>
            <a:endParaRPr lang="en-ZA" dirty="0"/>
          </a:p>
        </p:txBody>
      </p:sp>
    </p:spTree>
    <p:extLst>
      <p:ext uri="{BB962C8B-B14F-4D97-AF65-F5344CB8AC3E}">
        <p14:creationId xmlns:p14="http://schemas.microsoft.com/office/powerpoint/2010/main" val="30677450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t>Text Type, Format and </a:t>
            </a:r>
            <a:r>
              <a:rPr lang="en-ZA" smtClean="0"/>
              <a:t>Formality</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GB" dirty="0" smtClean="0"/>
              <a:t>Texts include:</a:t>
            </a:r>
          </a:p>
          <a:p>
            <a:pPr lvl="0" fontAlgn="base"/>
            <a:r>
              <a:rPr lang="en-ZA">
                <a:effectLst>
                  <a:outerShdw sx="0" sy="0">
                    <a:srgbClr val="000000"/>
                  </a:outerShdw>
                </a:effectLst>
              </a:rPr>
              <a:t>F</a:t>
            </a:r>
            <a:r>
              <a:rPr lang="en-ZA" smtClean="0">
                <a:effectLst>
                  <a:outerShdw sx="0" sy="0">
                    <a:srgbClr val="000000"/>
                  </a:outerShdw>
                </a:effectLst>
              </a:rPr>
              <a:t>ormal </a:t>
            </a:r>
            <a:r>
              <a:rPr lang="en-ZA">
                <a:effectLst>
                  <a:outerShdw sx="0" sy="0">
                    <a:srgbClr val="000000"/>
                  </a:outerShdw>
                </a:effectLst>
              </a:rPr>
              <a:t>business letter, </a:t>
            </a:r>
            <a:endParaRPr lang="en-ZA" smtClean="0">
              <a:effectLst>
                <a:outerShdw sx="0" sy="0">
                  <a:srgbClr val="000000"/>
                </a:outerShdw>
              </a:effectLst>
            </a:endParaRPr>
          </a:p>
          <a:p>
            <a:pPr lvl="0" fontAlgn="base"/>
            <a:r>
              <a:rPr lang="en-ZA" dirty="0" smtClean="0">
                <a:effectLst>
                  <a:outerShdw sx="0" sy="0">
                    <a:srgbClr val="000000"/>
                  </a:outerShdw>
                </a:effectLst>
              </a:rPr>
              <a:t>A </a:t>
            </a:r>
            <a:r>
              <a:rPr lang="en-ZA" dirty="0">
                <a:effectLst>
                  <a:outerShdw sx="0" sy="0">
                    <a:srgbClr val="000000"/>
                  </a:outerShdw>
                </a:effectLst>
              </a:rPr>
              <a:t>reply to the </a:t>
            </a:r>
            <a:r>
              <a:rPr lang="en-ZA" dirty="0" smtClean="0">
                <a:effectLst>
                  <a:outerShdw sx="0" sy="0">
                    <a:srgbClr val="000000"/>
                  </a:outerShdw>
                </a:effectLst>
              </a:rPr>
              <a:t>letters</a:t>
            </a:r>
            <a:endParaRPr lang="en-ZA" dirty="0">
              <a:effectLst>
                <a:outerShdw sx="0" sy="0">
                  <a:srgbClr val="000000"/>
                </a:outerShdw>
              </a:effectLst>
            </a:endParaRPr>
          </a:p>
          <a:p>
            <a:pPr lvl="0" fontAlgn="base"/>
            <a:r>
              <a:rPr lang="en-ZA" dirty="0">
                <a:effectLst>
                  <a:outerShdw sx="0" sy="0">
                    <a:srgbClr val="000000"/>
                  </a:outerShdw>
                </a:effectLst>
              </a:rPr>
              <a:t>M</a:t>
            </a:r>
            <a:r>
              <a:rPr lang="en-ZA" dirty="0" smtClean="0">
                <a:effectLst>
                  <a:outerShdw sx="0" sy="0">
                    <a:srgbClr val="000000"/>
                  </a:outerShdw>
                </a:effectLst>
              </a:rPr>
              <a:t>emo</a:t>
            </a:r>
            <a:endParaRPr lang="en-ZA" dirty="0">
              <a:effectLst>
                <a:outerShdw sx="0" sy="0">
                  <a:srgbClr val="000000"/>
                </a:outerShdw>
              </a:effectLst>
            </a:endParaRPr>
          </a:p>
          <a:p>
            <a:pPr lvl="0" fontAlgn="base"/>
            <a:r>
              <a:rPr lang="en-ZA" dirty="0">
                <a:effectLst>
                  <a:outerShdw sx="0" sy="0">
                    <a:srgbClr val="000000"/>
                  </a:outerShdw>
                </a:effectLst>
              </a:rPr>
              <a:t>Email</a:t>
            </a:r>
          </a:p>
          <a:p>
            <a:pPr lvl="0" fontAlgn="base"/>
            <a:r>
              <a:rPr lang="en-ZA" dirty="0" smtClean="0">
                <a:effectLst>
                  <a:outerShdw sx="0" sy="0">
                    <a:srgbClr val="000000"/>
                  </a:outerShdw>
                </a:effectLst>
              </a:rPr>
              <a:t>Form </a:t>
            </a:r>
            <a:r>
              <a:rPr lang="en-ZA" dirty="0">
                <a:effectLst>
                  <a:outerShdw sx="0" sy="0">
                    <a:srgbClr val="000000"/>
                  </a:outerShdw>
                </a:effectLst>
              </a:rPr>
              <a:t>or questionnaire</a:t>
            </a:r>
          </a:p>
          <a:p>
            <a:pPr lvl="0" fontAlgn="base"/>
            <a:r>
              <a:rPr lang="en-ZA" dirty="0">
                <a:effectLst>
                  <a:outerShdw sx="0" sy="0">
                    <a:srgbClr val="000000"/>
                  </a:outerShdw>
                </a:effectLst>
              </a:rPr>
              <a:t>F</a:t>
            </a:r>
            <a:r>
              <a:rPr lang="en-ZA" dirty="0" smtClean="0">
                <a:effectLst>
                  <a:outerShdw sx="0" sy="0">
                    <a:srgbClr val="000000"/>
                  </a:outerShdw>
                </a:effectLst>
              </a:rPr>
              <a:t>ax</a:t>
            </a:r>
            <a:endParaRPr lang="en-ZA" dirty="0">
              <a:effectLst>
                <a:outerShdw sx="0" sy="0">
                  <a:srgbClr val="000000"/>
                </a:outerShdw>
              </a:effectLst>
            </a:endParaRPr>
          </a:p>
          <a:p>
            <a:pPr lvl="0" fontAlgn="base"/>
            <a:r>
              <a:rPr lang="en-ZA" dirty="0">
                <a:effectLst>
                  <a:outerShdw sx="0" sy="0">
                    <a:srgbClr val="000000"/>
                  </a:outerShdw>
                </a:effectLst>
              </a:rPr>
              <a:t>An investigation report or a feedback report</a:t>
            </a:r>
          </a:p>
          <a:p>
            <a:pPr lvl="0" fontAlgn="base"/>
            <a:r>
              <a:rPr lang="en-ZA" dirty="0">
                <a:effectLst>
                  <a:outerShdw sx="0" sy="0">
                    <a:srgbClr val="000000"/>
                  </a:outerShdw>
                </a:effectLst>
              </a:rPr>
              <a:t>N</a:t>
            </a:r>
            <a:r>
              <a:rPr lang="en-ZA" dirty="0" smtClean="0">
                <a:effectLst>
                  <a:outerShdw sx="0" sy="0">
                    <a:srgbClr val="000000"/>
                  </a:outerShdw>
                </a:effectLst>
              </a:rPr>
              <a:t>otice </a:t>
            </a:r>
            <a:r>
              <a:rPr lang="en-ZA" dirty="0">
                <a:effectLst>
                  <a:outerShdw sx="0" sy="0">
                    <a:srgbClr val="000000"/>
                  </a:outerShdw>
                </a:effectLst>
              </a:rPr>
              <a:t>of a meeting</a:t>
            </a:r>
          </a:p>
          <a:p>
            <a:pPr lvl="0" fontAlgn="base"/>
            <a:r>
              <a:rPr lang="en-ZA" dirty="0" smtClean="0">
                <a:effectLst>
                  <a:outerShdw sx="0" sy="0">
                    <a:srgbClr val="000000"/>
                  </a:outerShdw>
                </a:effectLst>
              </a:rPr>
              <a:t>SMS</a:t>
            </a:r>
          </a:p>
          <a:p>
            <a:pPr lvl="0" fontAlgn="base"/>
            <a:r>
              <a:rPr lang="en-GB" smtClean="0">
                <a:effectLst>
                  <a:outerShdw sx="0" sy="0">
                    <a:srgbClr val="000000"/>
                  </a:outerShdw>
                </a:effectLst>
              </a:rPr>
              <a:t>Whatsup</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8634843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Texts will vary in formality!</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7" name="Content Placeholder 6"/>
          <p:cNvSpPr>
            <a:spLocks noGrp="1"/>
          </p:cNvSpPr>
          <p:nvPr>
            <p:ph sz="quarter" idx="1"/>
          </p:nvPr>
        </p:nvSpPr>
        <p:spPr/>
        <p:txBody>
          <a:bodyPr/>
          <a:lstStyle/>
          <a:p>
            <a:r>
              <a:rPr lang="en-ZA" dirty="0"/>
              <a:t>Formality means in accordance with established forms and conventions and requirements</a:t>
            </a:r>
            <a:r>
              <a:rPr lang="en-ZA" dirty="0" smtClean="0"/>
              <a:t>.</a:t>
            </a:r>
          </a:p>
          <a:p>
            <a:r>
              <a:rPr lang="en-ZA"/>
              <a:t>When responding to written communication, it is important to match the writer’s level of formality.</a:t>
            </a:r>
            <a:endParaRPr lang="en-ZA" dirty="0"/>
          </a:p>
        </p:txBody>
      </p:sp>
    </p:spTree>
    <p:extLst>
      <p:ext uri="{BB962C8B-B14F-4D97-AF65-F5344CB8AC3E}">
        <p14:creationId xmlns:p14="http://schemas.microsoft.com/office/powerpoint/2010/main" val="40953239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Register</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85</a:t>
            </a:fld>
            <a:endParaRPr lang="en-US" dirty="0"/>
          </a:p>
        </p:txBody>
      </p:sp>
      <p:sp>
        <p:nvSpPr>
          <p:cNvPr id="5" name="Content Placeholder 4"/>
          <p:cNvSpPr>
            <a:spLocks noGrp="1"/>
          </p:cNvSpPr>
          <p:nvPr>
            <p:ph sz="quarter" idx="1"/>
          </p:nvPr>
        </p:nvSpPr>
        <p:spPr/>
        <p:txBody>
          <a:bodyPr/>
          <a:lstStyle/>
          <a:p>
            <a:r>
              <a:rPr lang="en-ZA" dirty="0"/>
              <a:t>The register refers to the level of formality in one’s writing or </a:t>
            </a:r>
            <a:r>
              <a:rPr lang="en-ZA" dirty="0" smtClean="0"/>
              <a:t>speech</a:t>
            </a:r>
          </a:p>
          <a:p>
            <a:r>
              <a:rPr lang="en-ZA" dirty="0"/>
              <a:t>O</a:t>
            </a:r>
            <a:r>
              <a:rPr lang="en-ZA" dirty="0" smtClean="0"/>
              <a:t>ne’s </a:t>
            </a:r>
            <a:r>
              <a:rPr lang="en-ZA" dirty="0"/>
              <a:t>language should be appropriate in tone style and word </a:t>
            </a:r>
            <a:r>
              <a:rPr lang="en-ZA" dirty="0" smtClean="0"/>
              <a:t>choice</a:t>
            </a:r>
          </a:p>
          <a:p>
            <a:r>
              <a:rPr lang="en-ZA" dirty="0" smtClean="0"/>
              <a:t>The </a:t>
            </a:r>
            <a:r>
              <a:rPr lang="en-ZA" dirty="0"/>
              <a:t>appropriateness depends on the audience, the context and the purpose </a:t>
            </a:r>
          </a:p>
        </p:txBody>
      </p:sp>
    </p:spTree>
    <p:extLst>
      <p:ext uri="{BB962C8B-B14F-4D97-AF65-F5344CB8AC3E}">
        <p14:creationId xmlns:p14="http://schemas.microsoft.com/office/powerpoint/2010/main" val="7349138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Tone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86</a:t>
            </a:fld>
            <a:endParaRPr lang="en-US" dirty="0"/>
          </a:p>
        </p:txBody>
      </p:sp>
      <p:sp>
        <p:nvSpPr>
          <p:cNvPr id="5" name="Content Placeholder 4"/>
          <p:cNvSpPr>
            <a:spLocks noGrp="1"/>
          </p:cNvSpPr>
          <p:nvPr>
            <p:ph sz="quarter" idx="1"/>
          </p:nvPr>
        </p:nvSpPr>
        <p:spPr/>
        <p:txBody>
          <a:bodyPr/>
          <a:lstStyle/>
          <a:p>
            <a:r>
              <a:rPr lang="en-ZA" dirty="0" smtClean="0"/>
              <a:t>Refers </a:t>
            </a:r>
            <a:r>
              <a:rPr lang="en-ZA" dirty="0"/>
              <a:t>to the writer’s attitude towards the reader and the subject of the </a:t>
            </a:r>
            <a:r>
              <a:rPr lang="en-ZA" dirty="0" smtClean="0"/>
              <a:t>message</a:t>
            </a:r>
          </a:p>
          <a:p>
            <a:r>
              <a:rPr lang="en-ZA" dirty="0"/>
              <a:t>T</a:t>
            </a:r>
            <a:r>
              <a:rPr lang="en-ZA" dirty="0" smtClean="0"/>
              <a:t>he </a:t>
            </a:r>
            <a:r>
              <a:rPr lang="en-ZA" dirty="0"/>
              <a:t>tone of a message is a reflection of the </a:t>
            </a:r>
            <a:r>
              <a:rPr lang="en-ZA" dirty="0" smtClean="0"/>
              <a:t>writer</a:t>
            </a:r>
          </a:p>
          <a:p>
            <a:r>
              <a:rPr lang="en-ZA" dirty="0"/>
              <a:t>I</a:t>
            </a:r>
            <a:r>
              <a:rPr lang="en-ZA" dirty="0" smtClean="0"/>
              <a:t>t affects </a:t>
            </a:r>
            <a:r>
              <a:rPr lang="en-ZA" dirty="0"/>
              <a:t>how the reader will perceive the message</a:t>
            </a:r>
          </a:p>
        </p:txBody>
      </p:sp>
    </p:spTree>
    <p:extLst>
      <p:ext uri="{BB962C8B-B14F-4D97-AF65-F5344CB8AC3E}">
        <p14:creationId xmlns:p14="http://schemas.microsoft.com/office/powerpoint/2010/main" val="237702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Ensuring an appropriate tone</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87</a:t>
            </a:fld>
            <a:endParaRPr lang="en-US" dirty="0"/>
          </a:p>
        </p:txBody>
      </p:sp>
      <p:sp>
        <p:nvSpPr>
          <p:cNvPr id="7" name="Content Placeholder 6"/>
          <p:cNvSpPr>
            <a:spLocks noGrp="1"/>
          </p:cNvSpPr>
          <p:nvPr>
            <p:ph sz="quarter" idx="1"/>
          </p:nvPr>
        </p:nvSpPr>
        <p:spPr/>
        <p:txBody>
          <a:bodyPr/>
          <a:lstStyle/>
          <a:p>
            <a:pPr marL="0" lvl="0" indent="0" fontAlgn="base">
              <a:buNone/>
            </a:pPr>
            <a:r>
              <a:rPr lang="en-GB" dirty="0" smtClean="0">
                <a:effectLst>
                  <a:outerShdw sx="0" sy="0">
                    <a:srgbClr val="000000"/>
                  </a:outerShdw>
                </a:effectLst>
              </a:rPr>
              <a:t>Ask the following questions</a:t>
            </a:r>
            <a:endParaRPr lang="en-ZA" dirty="0" smtClean="0">
              <a:effectLst>
                <a:outerShdw sx="0" sy="0">
                  <a:srgbClr val="000000"/>
                </a:outerShdw>
              </a:effectLst>
            </a:endParaRPr>
          </a:p>
          <a:p>
            <a:pPr lvl="0" fontAlgn="base"/>
            <a:r>
              <a:rPr lang="en-ZA" dirty="0" smtClean="0">
                <a:effectLst>
                  <a:outerShdw sx="0" sy="0">
                    <a:srgbClr val="000000"/>
                  </a:outerShdw>
                </a:effectLst>
              </a:rPr>
              <a:t>Why </a:t>
            </a:r>
            <a:r>
              <a:rPr lang="en-ZA" dirty="0">
                <a:effectLst>
                  <a:outerShdw sx="0" sy="0">
                    <a:srgbClr val="000000"/>
                  </a:outerShdw>
                </a:effectLst>
              </a:rPr>
              <a:t>am I writing this document? </a:t>
            </a:r>
          </a:p>
          <a:p>
            <a:pPr lvl="0" fontAlgn="base"/>
            <a:r>
              <a:rPr lang="en-ZA" dirty="0">
                <a:effectLst>
                  <a:outerShdw sx="0" sy="0">
                    <a:srgbClr val="000000"/>
                  </a:outerShdw>
                </a:effectLst>
              </a:rPr>
              <a:t>Who am I writing </a:t>
            </a:r>
            <a:r>
              <a:rPr lang="en-ZA" dirty="0" smtClean="0">
                <a:effectLst>
                  <a:outerShdw sx="0" sy="0">
                    <a:srgbClr val="000000"/>
                  </a:outerShdw>
                </a:effectLst>
              </a:rPr>
              <a:t>to? </a:t>
            </a:r>
          </a:p>
          <a:p>
            <a:pPr lvl="0" fontAlgn="base"/>
            <a:r>
              <a:rPr lang="en-ZA" dirty="0">
                <a:effectLst>
                  <a:outerShdw sx="0" sy="0">
                    <a:srgbClr val="000000"/>
                  </a:outerShdw>
                </a:effectLst>
              </a:rPr>
              <a:t>W</a:t>
            </a:r>
            <a:r>
              <a:rPr lang="en-ZA" dirty="0" smtClean="0">
                <a:effectLst>
                  <a:outerShdw sx="0" sy="0">
                    <a:srgbClr val="000000"/>
                  </a:outerShdw>
                </a:effectLst>
              </a:rPr>
              <a:t>hat </a:t>
            </a:r>
            <a:r>
              <a:rPr lang="en-ZA" dirty="0">
                <a:effectLst>
                  <a:outerShdw sx="0" sy="0">
                    <a:srgbClr val="000000"/>
                  </a:outerShdw>
                </a:effectLst>
              </a:rPr>
              <a:t>do I want them to understand? </a:t>
            </a:r>
          </a:p>
          <a:p>
            <a:pPr lvl="0" fontAlgn="base"/>
            <a:r>
              <a:rPr lang="en-ZA" dirty="0">
                <a:effectLst>
                  <a:outerShdw sx="0" sy="0">
                    <a:srgbClr val="000000"/>
                  </a:outerShdw>
                </a:effectLst>
              </a:rPr>
              <a:t>What kind of tone should I use? </a:t>
            </a:r>
            <a:endParaRPr lang="en-ZA" dirty="0" smtClean="0">
              <a:effectLst>
                <a:outerShdw sx="0" sy="0">
                  <a:srgbClr val="000000"/>
                </a:outerShdw>
              </a:effectLst>
            </a:endParaRPr>
          </a:p>
          <a:p>
            <a:pPr lvl="0" fontAlgn="base"/>
            <a:endParaRPr lang="en-GB">
              <a:effectLst>
                <a:outerShdw sx="0" sy="0">
                  <a:srgbClr val="000000"/>
                </a:outerShdw>
              </a:effectLst>
            </a:endParaRPr>
          </a:p>
          <a:p>
            <a:pPr marL="0" lvl="0" indent="0" algn="ctr" fontAlgn="base">
              <a:buNone/>
            </a:pPr>
            <a:r>
              <a:rPr lang="en-ZA" b="1" smtClean="0"/>
              <a:t>Writer </a:t>
            </a:r>
            <a:r>
              <a:rPr lang="en-ZA" b="1"/>
              <a:t>should strive for an overall tone that is confident, courteous, and sincere</a:t>
            </a:r>
            <a:endParaRPr lang="en-ZA" b="1" dirty="0">
              <a:effectLst>
                <a:outerShdw sx="0" sy="0">
                  <a:srgbClr val="000000"/>
                </a:outerShdw>
              </a:effectLst>
            </a:endParaRPr>
          </a:p>
          <a:p>
            <a:endParaRPr lang="en-ZA" dirty="0"/>
          </a:p>
        </p:txBody>
      </p:sp>
    </p:spTree>
    <p:extLst>
      <p:ext uri="{BB962C8B-B14F-4D97-AF65-F5344CB8AC3E}">
        <p14:creationId xmlns:p14="http://schemas.microsoft.com/office/powerpoint/2010/main" val="24241809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a:xfrm>
            <a:off x="467544" y="1413296"/>
            <a:ext cx="8219256" cy="2456575"/>
          </a:xfrm>
        </p:spPr>
        <p:txBody>
          <a:bodyPr>
            <a:normAutofit fontScale="92500" lnSpcReduction="20000"/>
          </a:bodyPr>
          <a:lstStyle/>
          <a:p>
            <a:pPr marL="0" indent="0">
              <a:buNone/>
            </a:pPr>
            <a:r>
              <a:rPr lang="en-ZA" b="1" dirty="0"/>
              <a:t>Photographs and </a:t>
            </a:r>
            <a:r>
              <a:rPr lang="en-ZA" b="1" dirty="0" smtClean="0"/>
              <a:t>Graphics</a:t>
            </a:r>
          </a:p>
          <a:p>
            <a:pPr lvl="0" fontAlgn="base"/>
            <a:r>
              <a:rPr lang="en-ZA" dirty="0">
                <a:effectLst>
                  <a:outerShdw sx="0" sy="0">
                    <a:srgbClr val="000000"/>
                  </a:outerShdw>
                </a:effectLst>
              </a:rPr>
              <a:t>Do not use pixelated or blurry images</a:t>
            </a:r>
          </a:p>
          <a:p>
            <a:pPr lvl="0" fontAlgn="base"/>
            <a:r>
              <a:rPr lang="en-ZA" dirty="0">
                <a:effectLst>
                  <a:outerShdw sx="0" sy="0">
                    <a:srgbClr val="000000"/>
                  </a:outerShdw>
                </a:effectLst>
              </a:rPr>
              <a:t>The photographs or graphics must be big enough so that all the details on it can be seen clearly</a:t>
            </a:r>
          </a:p>
          <a:p>
            <a:pPr lvl="0" fontAlgn="base"/>
            <a:r>
              <a:rPr lang="en-ZA" dirty="0">
                <a:effectLst>
                  <a:outerShdw sx="0" sy="0">
                    <a:srgbClr val="000000"/>
                  </a:outerShdw>
                </a:effectLst>
              </a:rPr>
              <a:t>Do not use too many photographs or graphics. </a:t>
            </a:r>
            <a:endParaRPr lang="en-ZA" dirty="0" smtClean="0">
              <a:effectLst>
                <a:outerShdw sx="0" sy="0">
                  <a:srgbClr val="000000"/>
                </a:outerShdw>
              </a:effectLst>
            </a:endParaRPr>
          </a:p>
          <a:p>
            <a:pPr lvl="0" fontAlgn="base"/>
            <a:r>
              <a:rPr lang="en-ZA" dirty="0" smtClean="0">
                <a:effectLst>
                  <a:outerShdw sx="0" sy="0">
                    <a:srgbClr val="000000"/>
                  </a:outerShdw>
                </a:effectLst>
              </a:rPr>
              <a:t>Ensure </a:t>
            </a:r>
            <a:r>
              <a:rPr lang="en-ZA" dirty="0">
                <a:effectLst>
                  <a:outerShdw sx="0" sy="0">
                    <a:srgbClr val="000000"/>
                  </a:outerShdw>
                </a:effectLst>
              </a:rPr>
              <a:t>that pictures and graphics tie in logically with the </a:t>
            </a:r>
            <a:r>
              <a:rPr lang="en-ZA" dirty="0" smtClean="0">
                <a:effectLst>
                  <a:outerShdw sx="0" sy="0">
                    <a:srgbClr val="000000"/>
                  </a:outerShdw>
                </a:effectLst>
              </a:rPr>
              <a:t>text.</a:t>
            </a:r>
            <a:endParaRPr lang="en-ZA" dirty="0">
              <a:effectLst>
                <a:outerShdw sx="0" sy="0">
                  <a:srgbClr val="000000"/>
                </a:outerShdw>
              </a:effectLst>
            </a:endParaRPr>
          </a:p>
          <a:p>
            <a:pPr lvl="0" fontAlgn="base"/>
            <a:r>
              <a:rPr lang="en-ZA" dirty="0">
                <a:effectLst>
                  <a:outerShdw sx="0" sy="0">
                    <a:srgbClr val="000000"/>
                  </a:outerShdw>
                </a:effectLst>
              </a:rPr>
              <a:t>Ensure that the photographs or graphics add value to the text, </a:t>
            </a:r>
            <a:endParaRPr lang="en-ZA" dirty="0" smtClean="0">
              <a:effectLst>
                <a:outerShdw sx="0" sy="0">
                  <a:srgbClr val="000000"/>
                </a:outerShdw>
              </a:effectLst>
            </a:endParaRPr>
          </a:p>
          <a:p>
            <a:endParaRPr lang="en-ZA" dirty="0"/>
          </a:p>
        </p:txBody>
      </p:sp>
      <p:pic>
        <p:nvPicPr>
          <p:cNvPr id="6" name="Picture 2" descr="Stop Taking Blurry Pictures: NYIP Photo Ar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04" y="3869871"/>
            <a:ext cx="3306082" cy="22073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Online Poster Maker | Piktoch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009" y="3854444"/>
            <a:ext cx="1640568" cy="235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60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5" name="Content Placeholder 4"/>
          <p:cNvSpPr>
            <a:spLocks noGrp="1"/>
          </p:cNvSpPr>
          <p:nvPr>
            <p:ph sz="quarter" idx="1"/>
          </p:nvPr>
        </p:nvSpPr>
        <p:spPr>
          <a:xfrm>
            <a:off x="467544" y="1413296"/>
            <a:ext cx="8219256" cy="2832133"/>
          </a:xfrm>
        </p:spPr>
        <p:txBody>
          <a:bodyPr>
            <a:normAutofit fontScale="92500" lnSpcReduction="20000"/>
          </a:bodyPr>
          <a:lstStyle/>
          <a:p>
            <a:pPr marL="0" indent="0">
              <a:buNone/>
            </a:pPr>
            <a:r>
              <a:rPr lang="en-ZA" b="1" dirty="0"/>
              <a:t>Photographs and </a:t>
            </a:r>
            <a:r>
              <a:rPr lang="en-ZA" b="1" dirty="0" smtClean="0"/>
              <a:t>Graphics</a:t>
            </a:r>
          </a:p>
          <a:p>
            <a:pPr lvl="0" fontAlgn="base"/>
            <a:r>
              <a:rPr lang="en-ZA" dirty="0" smtClean="0">
                <a:effectLst>
                  <a:outerShdw sx="0" sy="0">
                    <a:srgbClr val="000000"/>
                  </a:outerShdw>
                </a:effectLst>
              </a:rPr>
              <a:t>Ensure </a:t>
            </a:r>
            <a:r>
              <a:rPr lang="en-ZA" dirty="0">
                <a:effectLst>
                  <a:outerShdw sx="0" sy="0">
                    <a:srgbClr val="000000"/>
                  </a:outerShdw>
                </a:effectLst>
              </a:rPr>
              <a:t>that, </a:t>
            </a:r>
            <a:r>
              <a:rPr lang="en-ZA" dirty="0" smtClean="0">
                <a:effectLst>
                  <a:outerShdw sx="0" sy="0">
                    <a:srgbClr val="000000"/>
                  </a:outerShdw>
                </a:effectLst>
              </a:rPr>
              <a:t>photographs </a:t>
            </a:r>
            <a:r>
              <a:rPr lang="en-ZA" dirty="0">
                <a:effectLst>
                  <a:outerShdw sx="0" sy="0">
                    <a:srgbClr val="000000"/>
                  </a:outerShdw>
                </a:effectLst>
              </a:rPr>
              <a:t>or graphics from the </a:t>
            </a:r>
            <a:r>
              <a:rPr lang="en-ZA" dirty="0" smtClean="0">
                <a:effectLst>
                  <a:outerShdw sx="0" sy="0">
                    <a:srgbClr val="000000"/>
                  </a:outerShdw>
                </a:effectLst>
              </a:rPr>
              <a:t>internet are not copyrighted, source must </a:t>
            </a:r>
            <a:r>
              <a:rPr lang="en-ZA" dirty="0">
                <a:effectLst>
                  <a:outerShdw sx="0" sy="0">
                    <a:srgbClr val="000000"/>
                  </a:outerShdw>
                </a:effectLst>
              </a:rPr>
              <a:t>recognised correctly</a:t>
            </a:r>
          </a:p>
          <a:p>
            <a:pPr lvl="0" fontAlgn="base"/>
            <a:r>
              <a:rPr lang="en-ZA" dirty="0" smtClean="0">
                <a:effectLst>
                  <a:outerShdw sx="0" sy="0">
                    <a:srgbClr val="000000"/>
                  </a:outerShdw>
                </a:effectLst>
              </a:rPr>
              <a:t>Ensure visuals have clear backgrounds, so that content </a:t>
            </a:r>
            <a:r>
              <a:rPr lang="en-ZA" dirty="0">
                <a:effectLst>
                  <a:outerShdw sx="0" sy="0">
                    <a:srgbClr val="000000"/>
                  </a:outerShdw>
                </a:effectLst>
              </a:rPr>
              <a:t>clearly stand </a:t>
            </a:r>
            <a:r>
              <a:rPr lang="en-ZA" dirty="0" smtClean="0">
                <a:effectLst>
                  <a:outerShdw sx="0" sy="0">
                    <a:srgbClr val="000000"/>
                  </a:outerShdw>
                </a:effectLst>
              </a:rPr>
              <a:t>out</a:t>
            </a:r>
          </a:p>
          <a:p>
            <a:pPr lvl="0" fontAlgn="base"/>
            <a:r>
              <a:rPr lang="en-ZA" dirty="0" smtClean="0">
                <a:effectLst>
                  <a:outerShdw sx="0" sy="0">
                    <a:srgbClr val="000000"/>
                  </a:outerShdw>
                </a:effectLst>
              </a:rPr>
              <a:t>When </a:t>
            </a:r>
            <a:r>
              <a:rPr lang="en-ZA" dirty="0">
                <a:effectLst>
                  <a:outerShdw sx="0" sy="0">
                    <a:srgbClr val="000000"/>
                  </a:outerShdw>
                </a:effectLst>
              </a:rPr>
              <a:t>cropping </a:t>
            </a:r>
            <a:r>
              <a:rPr lang="en-ZA" dirty="0" smtClean="0">
                <a:effectLst>
                  <a:outerShdw sx="0" sy="0">
                    <a:srgbClr val="000000"/>
                  </a:outerShdw>
                </a:effectLst>
              </a:rPr>
              <a:t>pictures </a:t>
            </a:r>
            <a:r>
              <a:rPr lang="en-ZA" dirty="0">
                <a:effectLst>
                  <a:outerShdw sx="0" sy="0">
                    <a:srgbClr val="000000"/>
                  </a:outerShdw>
                </a:effectLst>
              </a:rPr>
              <a:t>ensure that </a:t>
            </a:r>
            <a:r>
              <a:rPr lang="en-ZA" dirty="0" smtClean="0">
                <a:effectLst>
                  <a:outerShdw sx="0" sy="0">
                    <a:srgbClr val="000000"/>
                  </a:outerShdw>
                </a:effectLst>
              </a:rPr>
              <a:t>image is still balanced.</a:t>
            </a:r>
            <a:endParaRPr lang="en-ZA" dirty="0">
              <a:effectLst>
                <a:outerShdw sx="0" sy="0">
                  <a:srgbClr val="000000"/>
                </a:outerShdw>
              </a:effectLst>
            </a:endParaRPr>
          </a:p>
          <a:p>
            <a:pPr lvl="0" fontAlgn="base"/>
            <a:r>
              <a:rPr lang="en-ZA" dirty="0">
                <a:effectLst>
                  <a:outerShdw sx="0" sy="0">
                    <a:srgbClr val="000000"/>
                  </a:outerShdw>
                </a:effectLst>
              </a:rPr>
              <a:t>Do not stretch photographs or images</a:t>
            </a:r>
          </a:p>
          <a:p>
            <a:pPr lvl="0" fontAlgn="base"/>
            <a:r>
              <a:rPr lang="en-ZA" dirty="0">
                <a:effectLst>
                  <a:outerShdw sx="0" sy="0">
                    <a:srgbClr val="000000"/>
                  </a:outerShdw>
                </a:effectLst>
              </a:rPr>
              <a:t>Do not place your photographs or graphics in a thick border, </a:t>
            </a:r>
            <a:endParaRPr lang="en-ZA" b="1" dirty="0"/>
          </a:p>
          <a:p>
            <a:endParaRPr lang="en-ZA" dirty="0"/>
          </a:p>
        </p:txBody>
      </p:sp>
      <p:pic>
        <p:nvPicPr>
          <p:cNvPr id="14338" name="Picture 2" descr="Business People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31107"/>
          <a:stretch/>
        </p:blipFill>
        <p:spPr bwMode="auto">
          <a:xfrm>
            <a:off x="1027442" y="4245429"/>
            <a:ext cx="2276475" cy="183738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usiness People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388"/>
          <a:stretch/>
        </p:blipFill>
        <p:spPr bwMode="auto">
          <a:xfrm>
            <a:off x="4306193" y="4376087"/>
            <a:ext cx="3188621" cy="191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7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a:t>
            </a:r>
            <a:r>
              <a:rPr lang="en-ZA" b="1" dirty="0" smtClean="0">
                <a:solidFill>
                  <a:srgbClr val="000066"/>
                </a:solidFill>
              </a:rPr>
              <a:t>Requirements</a:t>
            </a:r>
          </a:p>
          <a:p>
            <a:pPr>
              <a:spcBef>
                <a:spcPts val="0"/>
              </a:spcBef>
              <a:buClrTx/>
              <a:buSzTx/>
            </a:pPr>
            <a:r>
              <a:rPr lang="en-ZA" dirty="0"/>
              <a:t>Communication and Mathematical Literacy at NQF level 3 or equivalent.</a:t>
            </a:r>
            <a:endParaRPr lang="en-ZA" b="1" dirty="0">
              <a:solidFill>
                <a:srgbClr val="000066"/>
              </a:solidFill>
            </a:endParaRP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52" y="3011845"/>
            <a:ext cx="3960440" cy="31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97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a:xfrm>
            <a:off x="467544" y="1413296"/>
            <a:ext cx="8219256" cy="4628275"/>
          </a:xfrm>
        </p:spPr>
        <p:txBody>
          <a:bodyPr>
            <a:normAutofit/>
          </a:bodyPr>
          <a:lstStyle/>
          <a:p>
            <a:pPr marL="0" indent="0">
              <a:buNone/>
            </a:pPr>
            <a:r>
              <a:rPr lang="en-GB" b="1" dirty="0" smtClean="0"/>
              <a:t>Slides</a:t>
            </a:r>
          </a:p>
          <a:p>
            <a:r>
              <a:rPr lang="en-GB" dirty="0" smtClean="0"/>
              <a:t>6 x </a:t>
            </a:r>
            <a:r>
              <a:rPr lang="en-GB" smtClean="0"/>
              <a:t>6 rule</a:t>
            </a:r>
          </a:p>
          <a:p>
            <a:endParaRPr lang="en-GB" dirty="0" smtClean="0"/>
          </a:p>
          <a:p>
            <a:r>
              <a:rPr lang="en-ZA">
                <a:latin typeface="Blackadder ITC" panose="04020505051007020D02" pitchFamily="82" charset="0"/>
              </a:rPr>
              <a:t>Use appropriate fonts that is easy to </a:t>
            </a:r>
            <a:r>
              <a:rPr lang="en-ZA" smtClean="0">
                <a:latin typeface="Blackadder ITC" panose="04020505051007020D02" pitchFamily="82" charset="0"/>
              </a:rPr>
              <a:t>read</a:t>
            </a:r>
          </a:p>
          <a:p>
            <a:r>
              <a:rPr lang="en-ZA" dirty="0">
                <a:latin typeface="+mn-lt"/>
              </a:rPr>
              <a:t>Use appropriate fonts that is easy to </a:t>
            </a:r>
            <a:r>
              <a:rPr lang="en-ZA" dirty="0" smtClean="0">
                <a:latin typeface="+mn-lt"/>
              </a:rPr>
              <a:t>read</a:t>
            </a:r>
          </a:p>
          <a:p>
            <a:endParaRPr lang="en-ZA" dirty="0">
              <a:latin typeface="+mn-lt"/>
            </a:endParaRPr>
          </a:p>
          <a:p>
            <a:r>
              <a:rPr lang="en-ZA" sz="1200" dirty="0" smtClean="0"/>
              <a:t>Use </a:t>
            </a:r>
            <a:r>
              <a:rPr lang="en-ZA" sz="1200" dirty="0"/>
              <a:t>an appropriate </a:t>
            </a:r>
            <a:r>
              <a:rPr lang="en-ZA" sz="1200" dirty="0" smtClean="0"/>
              <a:t>size (12pt)</a:t>
            </a:r>
          </a:p>
          <a:p>
            <a:r>
              <a:rPr lang="en-ZA" dirty="0" smtClean="0"/>
              <a:t> </a:t>
            </a:r>
            <a:r>
              <a:rPr lang="en-ZA" dirty="0"/>
              <a:t>Use an appropriate </a:t>
            </a:r>
            <a:r>
              <a:rPr lang="en-ZA" dirty="0" smtClean="0"/>
              <a:t>size (24pt)</a:t>
            </a:r>
          </a:p>
          <a:p>
            <a:endParaRPr lang="en-ZA" dirty="0"/>
          </a:p>
          <a:p>
            <a:r>
              <a:rPr lang="en-ZA" dirty="0" smtClean="0"/>
              <a:t>NEVER CAPITALISE EVERY WORD</a:t>
            </a:r>
          </a:p>
          <a:p>
            <a:endParaRPr lang="en-ZA" dirty="0"/>
          </a:p>
        </p:txBody>
      </p:sp>
    </p:spTree>
    <p:extLst>
      <p:ext uri="{BB962C8B-B14F-4D97-AF65-F5344CB8AC3E}">
        <p14:creationId xmlns:p14="http://schemas.microsoft.com/office/powerpoint/2010/main" val="11001005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a:xfrm>
            <a:off x="467544" y="1413296"/>
            <a:ext cx="8219256" cy="4628275"/>
          </a:xfrm>
        </p:spPr>
        <p:txBody>
          <a:bodyPr>
            <a:normAutofit/>
          </a:bodyPr>
          <a:lstStyle/>
          <a:p>
            <a:pPr marL="0" indent="0">
              <a:buNone/>
            </a:pPr>
            <a:r>
              <a:rPr lang="en-GB" b="1" dirty="0" smtClean="0"/>
              <a:t>Posters</a:t>
            </a:r>
          </a:p>
          <a:p>
            <a:pPr lvl="0" fontAlgn="base"/>
            <a:r>
              <a:rPr lang="en-ZA" dirty="0">
                <a:effectLst>
                  <a:outerShdw sx="0" sy="0">
                    <a:srgbClr val="000000"/>
                  </a:outerShdw>
                </a:effectLst>
              </a:rPr>
              <a:t>Headings and other text of the same level of importance should be the same font size</a:t>
            </a:r>
          </a:p>
          <a:p>
            <a:r>
              <a:rPr lang="en-ZA" dirty="0"/>
              <a:t>Do not write too much on a </a:t>
            </a:r>
            <a:r>
              <a:rPr lang="en-ZA" dirty="0" smtClean="0"/>
              <a:t>poster( </a:t>
            </a:r>
            <a:r>
              <a:rPr lang="en-ZA" dirty="0"/>
              <a:t>20% text, 40% figures, 40% </a:t>
            </a:r>
            <a:r>
              <a:rPr lang="en-ZA" dirty="0" smtClean="0"/>
              <a:t>space)</a:t>
            </a:r>
            <a:endParaRPr lang="en-ZA" dirty="0"/>
          </a:p>
          <a:p>
            <a:pPr lvl="0" fontAlgn="base"/>
            <a:r>
              <a:rPr lang="en-ZA" dirty="0">
                <a:effectLst>
                  <a:outerShdw sx="0" sy="0">
                    <a:srgbClr val="000000"/>
                  </a:outerShdw>
                </a:effectLst>
              </a:rPr>
              <a:t>Text and figures should be legible from around 1.5m to 2m</a:t>
            </a:r>
          </a:p>
          <a:p>
            <a:r>
              <a:rPr lang="en-ZA" dirty="0"/>
              <a:t>Do not use a different font types to highlight important points </a:t>
            </a:r>
          </a:p>
          <a:p>
            <a:r>
              <a:rPr lang="en-ZA" dirty="0"/>
              <a:t>Do not use all UPPER CASE </a:t>
            </a:r>
            <a:r>
              <a:rPr lang="en-ZA" dirty="0" smtClean="0"/>
              <a:t>type</a:t>
            </a:r>
            <a:endParaRPr lang="en-ZA" dirty="0"/>
          </a:p>
          <a:p>
            <a:r>
              <a:rPr lang="en-ZA" dirty="0"/>
              <a:t>U</a:t>
            </a:r>
            <a:r>
              <a:rPr lang="en-ZA" dirty="0" smtClean="0"/>
              <a:t>se </a:t>
            </a:r>
            <a:r>
              <a:rPr lang="en-ZA" dirty="0"/>
              <a:t>the bold face or italics or combinations to emphasise words </a:t>
            </a:r>
          </a:p>
          <a:p>
            <a:endParaRPr lang="en-ZA" dirty="0"/>
          </a:p>
        </p:txBody>
      </p:sp>
    </p:spTree>
    <p:extLst>
      <p:ext uri="{BB962C8B-B14F-4D97-AF65-F5344CB8AC3E}">
        <p14:creationId xmlns:p14="http://schemas.microsoft.com/office/powerpoint/2010/main" val="36638579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467544" y="1413296"/>
            <a:ext cx="8219256" cy="4628275"/>
          </a:xfrm>
        </p:spPr>
        <p:txBody>
          <a:bodyPr>
            <a:normAutofit/>
          </a:bodyPr>
          <a:lstStyle/>
          <a:p>
            <a:pPr marL="0" indent="0">
              <a:buNone/>
            </a:pPr>
            <a:r>
              <a:rPr lang="en-GB" b="1" dirty="0" smtClean="0"/>
              <a:t>Videos and Films</a:t>
            </a:r>
          </a:p>
          <a:p>
            <a:r>
              <a:rPr lang="en-ZA" dirty="0"/>
              <a:t>Set the Stage</a:t>
            </a:r>
          </a:p>
          <a:p>
            <a:r>
              <a:rPr lang="en-ZA" dirty="0"/>
              <a:t>Keep it Short and Sweet</a:t>
            </a:r>
          </a:p>
          <a:p>
            <a:r>
              <a:rPr lang="en-ZA" dirty="0"/>
              <a:t>Keep it Professional</a:t>
            </a:r>
          </a:p>
          <a:p>
            <a:r>
              <a:rPr lang="en-ZA" dirty="0"/>
              <a:t>Make Sure the Sound is Good</a:t>
            </a:r>
          </a:p>
          <a:p>
            <a:r>
              <a:rPr lang="en-ZA" dirty="0"/>
              <a:t>Make it Relevant</a:t>
            </a:r>
          </a:p>
          <a:p>
            <a:pPr marL="0" indent="0">
              <a:buNone/>
            </a:pPr>
            <a:endParaRPr lang="en-GB" b="1" dirty="0" smtClean="0"/>
          </a:p>
          <a:p>
            <a:pPr marL="0" indent="0" algn="ctr">
              <a:buNone/>
            </a:pPr>
            <a:r>
              <a:rPr lang="en-GB" b="1" dirty="0" smtClean="0"/>
              <a:t>Make sure </a:t>
            </a:r>
            <a:r>
              <a:rPr lang="en-GB" b="1" smtClean="0"/>
              <a:t>it works!</a:t>
            </a:r>
            <a:endParaRPr lang="en-GB" b="1" dirty="0" smtClean="0"/>
          </a:p>
          <a:p>
            <a:pPr lvl="0" fontAlgn="base"/>
            <a:endParaRPr lang="en-ZA" dirty="0"/>
          </a:p>
        </p:txBody>
      </p:sp>
    </p:spTree>
    <p:extLst>
      <p:ext uri="{BB962C8B-B14F-4D97-AF65-F5344CB8AC3E}">
        <p14:creationId xmlns:p14="http://schemas.microsoft.com/office/powerpoint/2010/main" val="22333266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a:xfrm>
            <a:off x="467544" y="1413296"/>
            <a:ext cx="8219256" cy="4628275"/>
          </a:xfrm>
        </p:spPr>
        <p:txBody>
          <a:bodyPr>
            <a:normAutofit/>
          </a:bodyPr>
          <a:lstStyle/>
          <a:p>
            <a:pPr marL="0" indent="0">
              <a:buNone/>
            </a:pPr>
            <a:r>
              <a:rPr lang="en-ZA" b="1" dirty="0"/>
              <a:t>Camera Distance and Angle</a:t>
            </a:r>
          </a:p>
          <a:p>
            <a:r>
              <a:rPr lang="en-ZA" dirty="0" smtClean="0"/>
              <a:t>Relationships are </a:t>
            </a:r>
            <a:r>
              <a:rPr lang="en-ZA" dirty="0"/>
              <a:t>influenced by our accepted ideas of social distance in our </a:t>
            </a:r>
            <a:r>
              <a:rPr lang="en-ZA" dirty="0" smtClean="0"/>
              <a:t>cultures</a:t>
            </a:r>
          </a:p>
          <a:p>
            <a:pPr lvl="1"/>
            <a:r>
              <a:rPr lang="en-ZA" dirty="0"/>
              <a:t>Intimate distance</a:t>
            </a:r>
          </a:p>
          <a:p>
            <a:pPr lvl="1"/>
            <a:r>
              <a:rPr lang="en-ZA" dirty="0"/>
              <a:t>Personal distance</a:t>
            </a:r>
          </a:p>
          <a:p>
            <a:pPr lvl="1"/>
            <a:r>
              <a:rPr lang="en-ZA" dirty="0"/>
              <a:t>Social distance</a:t>
            </a:r>
          </a:p>
          <a:p>
            <a:pPr lvl="1"/>
            <a:r>
              <a:rPr lang="en-ZA" dirty="0"/>
              <a:t>Public distance</a:t>
            </a:r>
          </a:p>
          <a:p>
            <a:endParaRPr lang="en-ZA" dirty="0"/>
          </a:p>
        </p:txBody>
      </p:sp>
      <p:pic>
        <p:nvPicPr>
          <p:cNvPr id="15362" name="Picture 2" descr="8 Personality Traits Of Effective Business People - Young Upstarts ..."/>
          <p:cNvPicPr>
            <a:picLocks noChangeAspect="1" noChangeArrowheads="1"/>
          </p:cNvPicPr>
          <p:nvPr/>
        </p:nvPicPr>
        <p:blipFill rotWithShape="1">
          <a:blip r:embed="rId3">
            <a:extLst>
              <a:ext uri="{28A0092B-C50C-407E-A947-70E740481C1C}">
                <a14:useLocalDpi xmlns:a14="http://schemas.microsoft.com/office/drawing/2010/main" val="0"/>
              </a:ext>
            </a:extLst>
          </a:blip>
          <a:srcRect l="48228" t="8036" r="37040" b="50825"/>
          <a:stretch/>
        </p:blipFill>
        <p:spPr bwMode="auto">
          <a:xfrm>
            <a:off x="5551713" y="2708864"/>
            <a:ext cx="2122716" cy="296380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 Personality Traits Of Effective Business People - Young Upstar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30" y="4365314"/>
            <a:ext cx="4032027" cy="201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032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5" name="Content Placeholder 4"/>
          <p:cNvSpPr>
            <a:spLocks noGrp="1"/>
          </p:cNvSpPr>
          <p:nvPr>
            <p:ph sz="quarter" idx="1"/>
          </p:nvPr>
        </p:nvSpPr>
        <p:spPr>
          <a:xfrm>
            <a:off x="467544" y="1413296"/>
            <a:ext cx="8219256" cy="4628275"/>
          </a:xfrm>
        </p:spPr>
        <p:txBody>
          <a:bodyPr>
            <a:normAutofit/>
          </a:bodyPr>
          <a:lstStyle/>
          <a:p>
            <a:pPr marL="0" indent="0">
              <a:buNone/>
            </a:pPr>
            <a:r>
              <a:rPr lang="en-ZA" b="1" dirty="0"/>
              <a:t>Camera Distance and Angle</a:t>
            </a:r>
          </a:p>
          <a:p>
            <a:pPr lvl="0" fontAlgn="base"/>
            <a:r>
              <a:rPr lang="en-GB" dirty="0" smtClean="0"/>
              <a:t>Shot size and angle</a:t>
            </a:r>
          </a:p>
          <a:p>
            <a:pPr lvl="0" fontAlgn="base"/>
            <a:r>
              <a:rPr lang="en-GB" dirty="0" smtClean="0"/>
              <a:t>Positioning</a:t>
            </a:r>
          </a:p>
          <a:p>
            <a:pPr lvl="0" fontAlgn="base"/>
            <a:r>
              <a:rPr lang="en-GB" dirty="0" smtClean="0"/>
              <a:t>Colour</a:t>
            </a:r>
          </a:p>
          <a:p>
            <a:pPr lvl="0" fontAlgn="base"/>
            <a:r>
              <a:rPr lang="en-GB" dirty="0" smtClean="0"/>
              <a:t>Lighting</a:t>
            </a:r>
          </a:p>
          <a:p>
            <a:pPr fontAlgn="base"/>
            <a:r>
              <a:rPr lang="en-ZA" dirty="0"/>
              <a:t>Composition and Framing</a:t>
            </a:r>
          </a:p>
          <a:p>
            <a:pPr lvl="0" fontAlgn="base"/>
            <a:endParaRPr lang="en-GB" dirty="0" smtClean="0"/>
          </a:p>
          <a:p>
            <a:pPr lvl="0" fontAlgn="base"/>
            <a:endParaRPr lang="en-GB" dirty="0" smtClean="0"/>
          </a:p>
          <a:p>
            <a:pPr lvl="0" fontAlgn="base"/>
            <a:endParaRPr lang="en-ZA" dirty="0"/>
          </a:p>
        </p:txBody>
      </p:sp>
      <p:pic>
        <p:nvPicPr>
          <p:cNvPr id="6" name="Picture 5"/>
          <p:cNvPicPr/>
          <p:nvPr/>
        </p:nvPicPr>
        <p:blipFill rotWithShape="1">
          <a:blip r:embed="rId3">
            <a:extLst>
              <a:ext uri="{28A0092B-C50C-407E-A947-70E740481C1C}">
                <a14:useLocalDpi xmlns:a14="http://schemas.microsoft.com/office/drawing/2010/main" val="0"/>
              </a:ext>
            </a:extLst>
          </a:blip>
          <a:srcRect l="55231" b="30773"/>
          <a:stretch/>
        </p:blipFill>
        <p:spPr bwMode="auto">
          <a:xfrm>
            <a:off x="5503333" y="1622395"/>
            <a:ext cx="2991755" cy="3979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35272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366213" cy="1008000"/>
          </a:xfrm>
        </p:spPr>
        <p:txBody>
          <a:bodyPr>
            <a:normAutofit/>
          </a:bodyPr>
          <a:lstStyle/>
          <a:p>
            <a:r>
              <a:rPr lang="en-ZA" dirty="0"/>
              <a:t>The Effect of Production </a:t>
            </a:r>
            <a:r>
              <a:rPr lang="en-ZA" dirty="0" smtClean="0"/>
              <a:t>Techniques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a:xfrm>
            <a:off x="467544" y="1413296"/>
            <a:ext cx="8219256" cy="4628275"/>
          </a:xfrm>
        </p:spPr>
        <p:txBody>
          <a:bodyPr>
            <a:normAutofit/>
          </a:bodyPr>
          <a:lstStyle/>
          <a:p>
            <a:pPr marL="0" indent="0">
              <a:buNone/>
            </a:pPr>
            <a:r>
              <a:rPr lang="en-ZA" b="1" dirty="0" smtClean="0"/>
              <a:t>Aspects </a:t>
            </a:r>
            <a:r>
              <a:rPr lang="en-ZA" b="1" dirty="0"/>
              <a:t>of text </a:t>
            </a:r>
            <a:endParaRPr lang="en-ZA" b="1" dirty="0" smtClean="0"/>
          </a:p>
          <a:p>
            <a:r>
              <a:rPr lang="en-ZA" dirty="0"/>
              <a:t>Layout</a:t>
            </a:r>
          </a:p>
          <a:p>
            <a:r>
              <a:rPr lang="en-ZA" dirty="0"/>
              <a:t>Font Type and Size</a:t>
            </a:r>
          </a:p>
          <a:p>
            <a:r>
              <a:rPr lang="en-ZA" dirty="0"/>
              <a:t>Typestyles</a:t>
            </a:r>
          </a:p>
          <a:p>
            <a:r>
              <a:rPr lang="en-ZA" dirty="0"/>
              <a:t>Contrast</a:t>
            </a:r>
          </a:p>
          <a:p>
            <a:r>
              <a:rPr lang="en-ZA" dirty="0"/>
              <a:t>Foreground and Background</a:t>
            </a:r>
          </a:p>
          <a:p>
            <a:r>
              <a:rPr lang="en-ZA" dirty="0"/>
              <a:t>Headlines</a:t>
            </a:r>
          </a:p>
          <a:p>
            <a:r>
              <a:rPr lang="en-ZA" dirty="0"/>
              <a:t>Captions</a:t>
            </a:r>
          </a:p>
          <a:p>
            <a:r>
              <a:rPr lang="en-ZA" dirty="0" smtClean="0"/>
              <a:t>Subtitles</a:t>
            </a:r>
            <a:endParaRPr lang="en-ZA" dirty="0"/>
          </a:p>
          <a:p>
            <a:endParaRPr lang="en-ZA" b="1"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85975" y="1622395"/>
            <a:ext cx="3439568" cy="4154747"/>
          </a:xfrm>
          <a:prstGeom prst="rect">
            <a:avLst/>
          </a:prstGeom>
        </p:spPr>
      </p:pic>
    </p:spTree>
    <p:extLst>
      <p:ext uri="{BB962C8B-B14F-4D97-AF65-F5344CB8AC3E}">
        <p14:creationId xmlns:p14="http://schemas.microsoft.com/office/powerpoint/2010/main" val="23810456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7" name="Content Placeholder 6"/>
          <p:cNvSpPr>
            <a:spLocks noGrp="1"/>
          </p:cNvSpPr>
          <p:nvPr>
            <p:ph sz="quarter" idx="1"/>
          </p:nvPr>
        </p:nvSpPr>
        <p:spPr/>
        <p:txBody>
          <a:bodyPr/>
          <a:lstStyle/>
          <a:p>
            <a:r>
              <a:rPr lang="en-GB" dirty="0" smtClean="0"/>
              <a:t>Complete Formative Activity 1.3</a:t>
            </a:r>
          </a:p>
          <a:p>
            <a:r>
              <a:rPr lang="en-GB" dirty="0" smtClean="0"/>
              <a:t>Homework – Knowledge Questions 1</a:t>
            </a:r>
            <a:endParaRPr lang="en-ZA" dirty="0"/>
          </a:p>
        </p:txBody>
      </p:sp>
    </p:spTree>
    <p:extLst>
      <p:ext uri="{BB962C8B-B14F-4D97-AF65-F5344CB8AC3E}">
        <p14:creationId xmlns:p14="http://schemas.microsoft.com/office/powerpoint/2010/main" val="31400648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Communication</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a:t>
            </a:r>
            <a:r>
              <a:rPr lang="en-US" sz="4400"/>
              <a:t>Unit </a:t>
            </a:r>
            <a:r>
              <a:rPr lang="en-US" sz="4400" smtClean="0"/>
              <a:t>2.1:</a:t>
            </a:r>
            <a:r>
              <a:rPr lang="en-US" sz="4400"/>
              <a:t/>
            </a:r>
            <a:br>
              <a:rPr lang="en-US" sz="4400"/>
            </a:br>
            <a:r>
              <a:rPr lang="en-ZA"/>
              <a:t>Reading and Viewing Strategies</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97</a:t>
            </a:fld>
            <a:endParaRPr lang="en-ZA" dirty="0"/>
          </a:p>
        </p:txBody>
      </p:sp>
      <p:pic>
        <p:nvPicPr>
          <p:cNvPr id="6" name="Picture 5" descr="ec_i_outcomes_2.gif"/>
          <p:cNvPicPr/>
          <p:nvPr/>
        </p:nvPicPr>
        <p:blipFill>
          <a:blip r:embed="rId2" cstate="print"/>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70519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Imaginative </a:t>
            </a:r>
            <a:r>
              <a:rPr lang="en-ZA" dirty="0" smtClean="0"/>
              <a:t>Texts</a:t>
            </a:r>
            <a:endParaRPr lang="en-ZA" dirty="0"/>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98</a:t>
            </a:fld>
            <a:endParaRPr lang="en-ZA"/>
          </a:p>
        </p:txBody>
      </p:sp>
      <p:sp>
        <p:nvSpPr>
          <p:cNvPr id="7" name="Content Placeholder 6"/>
          <p:cNvSpPr>
            <a:spLocks noGrp="1"/>
          </p:cNvSpPr>
          <p:nvPr>
            <p:ph sz="quarter" idx="1"/>
          </p:nvPr>
        </p:nvSpPr>
        <p:spPr/>
        <p:txBody>
          <a:bodyPr/>
          <a:lstStyle/>
          <a:p>
            <a:r>
              <a:rPr lang="en-ZA" dirty="0" smtClean="0"/>
              <a:t>Refers </a:t>
            </a:r>
            <a:r>
              <a:rPr lang="en-ZA" dirty="0"/>
              <a:t>to fiction such </a:t>
            </a:r>
            <a:r>
              <a:rPr lang="en-ZA" dirty="0" smtClean="0"/>
              <a:t>as </a:t>
            </a:r>
          </a:p>
          <a:p>
            <a:pPr lvl="1"/>
            <a:r>
              <a:rPr lang="en-ZA" dirty="0" smtClean="0"/>
              <a:t>novels </a:t>
            </a:r>
            <a:r>
              <a:rPr lang="en-ZA" dirty="0"/>
              <a:t>and short stories, </a:t>
            </a:r>
            <a:endParaRPr lang="en-ZA" dirty="0" smtClean="0"/>
          </a:p>
          <a:p>
            <a:pPr lvl="1"/>
            <a:r>
              <a:rPr lang="en-ZA" dirty="0" smtClean="0"/>
              <a:t>drama </a:t>
            </a:r>
            <a:r>
              <a:rPr lang="en-ZA" dirty="0"/>
              <a:t>(plays), </a:t>
            </a:r>
            <a:endParaRPr lang="en-ZA" dirty="0" smtClean="0"/>
          </a:p>
          <a:p>
            <a:pPr lvl="1"/>
            <a:r>
              <a:rPr lang="en-ZA" dirty="0" smtClean="0"/>
              <a:t>poetry </a:t>
            </a:r>
            <a:r>
              <a:rPr lang="en-ZA" dirty="0"/>
              <a:t>and </a:t>
            </a:r>
            <a:endParaRPr lang="en-ZA" dirty="0" smtClean="0"/>
          </a:p>
          <a:p>
            <a:pPr lvl="1"/>
            <a:r>
              <a:rPr lang="en-ZA" dirty="0" smtClean="0"/>
              <a:t>visual literacy</a:t>
            </a:r>
          </a:p>
          <a:p>
            <a:r>
              <a:rPr lang="en-GB" dirty="0" smtClean="0"/>
              <a:t>Affect in business writing</a:t>
            </a:r>
          </a:p>
          <a:p>
            <a:pPr lvl="1"/>
            <a:r>
              <a:rPr lang="en-GB" smtClean="0"/>
              <a:t>Advertisements </a:t>
            </a:r>
            <a:endParaRPr lang="en-ZA" dirty="0"/>
          </a:p>
        </p:txBody>
      </p:sp>
    </p:spTree>
    <p:extLst>
      <p:ext uri="{BB962C8B-B14F-4D97-AF65-F5344CB8AC3E}">
        <p14:creationId xmlns:p14="http://schemas.microsoft.com/office/powerpoint/2010/main" val="3007091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Styles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p:txBody>
          <a:bodyPr>
            <a:normAutofit/>
          </a:bodyPr>
          <a:lstStyle/>
          <a:p>
            <a:r>
              <a:rPr lang="en-ZA" b="1" dirty="0"/>
              <a:t>Factual Style</a:t>
            </a:r>
            <a:r>
              <a:rPr lang="en-ZA" dirty="0"/>
              <a:t> </a:t>
            </a:r>
            <a:r>
              <a:rPr lang="en-ZA" dirty="0" smtClean="0"/>
              <a:t> -‘</a:t>
            </a:r>
            <a:r>
              <a:rPr lang="en-ZA" dirty="0"/>
              <a:t>hard </a:t>
            </a:r>
            <a:r>
              <a:rPr lang="en-ZA" dirty="0" smtClean="0"/>
              <a:t>sell’, presents </a:t>
            </a:r>
            <a:r>
              <a:rPr lang="en-ZA" dirty="0"/>
              <a:t>the facts in technical detail</a:t>
            </a:r>
            <a:r>
              <a:rPr lang="en-ZA" dirty="0" smtClean="0"/>
              <a:t>.</a:t>
            </a:r>
            <a:r>
              <a:rPr lang="en-ZA" dirty="0"/>
              <a:t> </a:t>
            </a:r>
          </a:p>
          <a:p>
            <a:r>
              <a:rPr lang="en-ZA" b="1" dirty="0"/>
              <a:t>Imaginative Style</a:t>
            </a:r>
            <a:r>
              <a:rPr lang="en-ZA" dirty="0"/>
              <a:t> </a:t>
            </a:r>
            <a:r>
              <a:rPr lang="en-ZA" dirty="0" smtClean="0"/>
              <a:t>-‘</a:t>
            </a:r>
            <a:r>
              <a:rPr lang="en-ZA" dirty="0"/>
              <a:t>soft </a:t>
            </a:r>
            <a:r>
              <a:rPr lang="en-ZA" dirty="0" smtClean="0"/>
              <a:t>sell’, relies on creativity, focus </a:t>
            </a:r>
            <a:r>
              <a:rPr lang="en-ZA" dirty="0"/>
              <a:t>is on the atmosphere and fun  </a:t>
            </a:r>
          </a:p>
          <a:p>
            <a:r>
              <a:rPr lang="en-ZA" b="1" dirty="0"/>
              <a:t>Negative Style</a:t>
            </a:r>
            <a:r>
              <a:rPr lang="en-ZA" dirty="0"/>
              <a:t> – relies on shocking the reader to obtain a response.</a:t>
            </a:r>
          </a:p>
          <a:p>
            <a:r>
              <a:rPr lang="en-ZA" b="1" dirty="0" smtClean="0"/>
              <a:t>Humorous </a:t>
            </a:r>
            <a:r>
              <a:rPr lang="en-ZA" b="1" dirty="0"/>
              <a:t>Style</a:t>
            </a:r>
            <a:r>
              <a:rPr lang="en-ZA" dirty="0"/>
              <a:t> </a:t>
            </a:r>
            <a:r>
              <a:rPr lang="en-ZA" dirty="0" smtClean="0"/>
              <a:t>–a </a:t>
            </a:r>
            <a:r>
              <a:rPr lang="en-ZA" dirty="0"/>
              <a:t>light-hearted </a:t>
            </a:r>
            <a:r>
              <a:rPr lang="en-ZA" dirty="0" smtClean="0"/>
              <a:t>approach, includes </a:t>
            </a:r>
            <a:r>
              <a:rPr lang="en-ZA" dirty="0"/>
              <a:t>amusing captions and jokes. </a:t>
            </a:r>
          </a:p>
        </p:txBody>
      </p:sp>
    </p:spTree>
    <p:extLst>
      <p:ext uri="{BB962C8B-B14F-4D97-AF65-F5344CB8AC3E}">
        <p14:creationId xmlns:p14="http://schemas.microsoft.com/office/powerpoint/2010/main" val="4101011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3">
      <a:dk1>
        <a:srgbClr val="000066"/>
      </a:dk1>
      <a:lt1>
        <a:sysClr val="window" lastClr="FFFFFF"/>
      </a:lt1>
      <a:dk2>
        <a:srgbClr val="000066"/>
      </a:dk2>
      <a:lt2>
        <a:srgbClr val="009CAD"/>
      </a:lt2>
      <a:accent1>
        <a:srgbClr val="000066"/>
      </a:accent1>
      <a:accent2>
        <a:srgbClr val="009DD9"/>
      </a:accent2>
      <a:accent3>
        <a:srgbClr val="CC0000"/>
      </a:accent3>
      <a:accent4>
        <a:srgbClr val="009CAD"/>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0151E72C-3FAD-4278-B79E-FEB7AA485E5A}" vid="{6D876AF4-79AC-430A-874D-C98233339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ENJO Template Basic</Template>
  <TotalTime>28597</TotalTime>
  <Words>20213</Words>
  <Application>Microsoft Office PowerPoint</Application>
  <PresentationFormat>On-screen Show (4:3)</PresentationFormat>
  <Paragraphs>3269</Paragraphs>
  <Slides>339</Slides>
  <Notes>143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339</vt:i4>
      </vt:variant>
    </vt:vector>
  </HeadingPairs>
  <TitlesOfParts>
    <vt:vector size="348" baseType="lpstr">
      <vt:lpstr>SimSun</vt:lpstr>
      <vt:lpstr>Arial</vt:lpstr>
      <vt:lpstr>Blackadder ITC</vt:lpstr>
      <vt:lpstr>Calibri</vt:lpstr>
      <vt:lpstr>Courier New</vt:lpstr>
      <vt:lpstr>Symbol</vt:lpstr>
      <vt:lpstr>Times New Roman</vt:lpstr>
      <vt:lpstr>Wingdings 2</vt:lpstr>
      <vt:lpstr>Theme1</vt:lpstr>
      <vt:lpstr>ECD: Communication</vt:lpstr>
      <vt:lpstr>Ground Rules</vt:lpstr>
      <vt:lpstr>Section 1 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Communication</vt:lpstr>
      <vt:lpstr>What is Communication?</vt:lpstr>
      <vt:lpstr>Communication defined</vt:lpstr>
      <vt:lpstr>Communication Process</vt:lpstr>
      <vt:lpstr>Reading Strategies </vt:lpstr>
      <vt:lpstr>Critical Reading</vt:lpstr>
      <vt:lpstr>Reading Strategies</vt:lpstr>
      <vt:lpstr>Skimming</vt:lpstr>
      <vt:lpstr>Scanning</vt:lpstr>
      <vt:lpstr>Making Predictions</vt:lpstr>
      <vt:lpstr>Form, Features, Text Types and Different Genre </vt:lpstr>
      <vt:lpstr>Business writing</vt:lpstr>
      <vt:lpstr>Identifying Unfamiliar Words</vt:lpstr>
      <vt:lpstr>Identifying Unfamiliar Words</vt:lpstr>
      <vt:lpstr>Identifying Unfamiliar Words</vt:lpstr>
      <vt:lpstr>Identifying Unfamiliar Words</vt:lpstr>
      <vt:lpstr>Identifying Unfamiliar Words</vt:lpstr>
      <vt:lpstr>Identifying Unfamiliar Words</vt:lpstr>
      <vt:lpstr>Ambiguous words</vt:lpstr>
      <vt:lpstr>Sentences can also be ambiguous</vt:lpstr>
      <vt:lpstr>Organisational Features </vt:lpstr>
      <vt:lpstr>Synthesis of Information in Texts </vt:lpstr>
      <vt:lpstr>Synthesis of Information in Texts</vt:lpstr>
      <vt:lpstr>Synthesis of Information in Texts</vt:lpstr>
      <vt:lpstr>Synthesis of Information in Texts</vt:lpstr>
      <vt:lpstr>Portfolio</vt:lpstr>
      <vt:lpstr>Communication</vt:lpstr>
      <vt:lpstr>Surface and Embedded Meaning </vt:lpstr>
      <vt:lpstr>Implicit and Explicit Messages</vt:lpstr>
      <vt:lpstr>Surface Meaning</vt:lpstr>
      <vt:lpstr>Surface Meaning</vt:lpstr>
      <vt:lpstr>Surface Meaning</vt:lpstr>
      <vt:lpstr>Embedded Meaning</vt:lpstr>
      <vt:lpstr>Embedded Meaning</vt:lpstr>
      <vt:lpstr>Embedded Meaning</vt:lpstr>
      <vt:lpstr>Embedded Meaning</vt:lpstr>
      <vt:lpstr>The impact of the Author’s Views</vt:lpstr>
      <vt:lpstr>Influencing Factors</vt:lpstr>
      <vt:lpstr>Influencing Factors</vt:lpstr>
      <vt:lpstr>Influencing Factors</vt:lpstr>
      <vt:lpstr>Citing Evidence to Support a Particular View </vt:lpstr>
      <vt:lpstr>Sources of Texts</vt:lpstr>
      <vt:lpstr>Reliable sources</vt:lpstr>
      <vt:lpstr>Attitudes, Beliefs and Intentions</vt:lpstr>
      <vt:lpstr>Techniques to Address Purpose and Audience</vt:lpstr>
      <vt:lpstr>Portfolio</vt:lpstr>
      <vt:lpstr>Communication</vt:lpstr>
      <vt:lpstr>The Effects of Content on Different Readers </vt:lpstr>
      <vt:lpstr>Be a critical reader</vt:lpstr>
      <vt:lpstr>The Effects of Language and Techniques on Different Readers </vt:lpstr>
      <vt:lpstr>Forms of influence</vt:lpstr>
      <vt:lpstr>The Influence of Specific Language Structures and Features </vt:lpstr>
      <vt:lpstr>Avoid</vt:lpstr>
      <vt:lpstr>Instructions vs Requests</vt:lpstr>
      <vt:lpstr>Response strategies</vt:lpstr>
      <vt:lpstr>Text Type, Format and Formality</vt:lpstr>
      <vt:lpstr>Texts will vary in formality!</vt:lpstr>
      <vt:lpstr>Register</vt:lpstr>
      <vt:lpstr>Tone</vt:lpstr>
      <vt:lpstr>Ensuring an appropriate tone</vt:lpstr>
      <vt:lpstr>The Effect of Production Techniques</vt:lpstr>
      <vt:lpstr>The Effect of Production Techniques</vt:lpstr>
      <vt:lpstr>The Effect of Production Techniques</vt:lpstr>
      <vt:lpstr>The Effect of Production Techniques</vt:lpstr>
      <vt:lpstr>The Effect of Production Techniques</vt:lpstr>
      <vt:lpstr>The Effect of Production Techniques</vt:lpstr>
      <vt:lpstr>The Effect of Production Techniques</vt:lpstr>
      <vt:lpstr>The Effect of Production Techniques</vt:lpstr>
      <vt:lpstr>Portfolio</vt:lpstr>
      <vt:lpstr>Communication</vt:lpstr>
      <vt:lpstr>Imaginative Texts</vt:lpstr>
      <vt:lpstr>Styles</vt:lpstr>
      <vt:lpstr>Factual Texts</vt:lpstr>
      <vt:lpstr>Memorandum</vt:lpstr>
      <vt:lpstr>Elements of a Memo</vt:lpstr>
      <vt:lpstr>Other Characteristics</vt:lpstr>
      <vt:lpstr>Business Letter</vt:lpstr>
      <vt:lpstr>Business Report</vt:lpstr>
      <vt:lpstr>Agenda (Formal)</vt:lpstr>
      <vt:lpstr>Minutes of Meeting</vt:lpstr>
      <vt:lpstr>Guidelines to minute taking</vt:lpstr>
      <vt:lpstr>Electronic Mail (E-mail)</vt:lpstr>
      <vt:lpstr>E-mail etiquette: Format</vt:lpstr>
      <vt:lpstr>E-mail etiquette: Body</vt:lpstr>
      <vt:lpstr>E-mail etiquette: Signature</vt:lpstr>
      <vt:lpstr>Curriculum Vitae (CV)</vt:lpstr>
      <vt:lpstr>General Guidelines</vt:lpstr>
      <vt:lpstr>Online CV</vt:lpstr>
      <vt:lpstr>Don’ts when sending your CV via email</vt:lpstr>
      <vt:lpstr>Other Guidelines</vt:lpstr>
      <vt:lpstr>Job application - The Cover Letter</vt:lpstr>
      <vt:lpstr>Job application - The Cover Letter</vt:lpstr>
      <vt:lpstr>Narrative Voice and Register</vt:lpstr>
      <vt:lpstr>Elements of written communication </vt:lpstr>
      <vt:lpstr>Types of Written Text</vt:lpstr>
      <vt:lpstr>Types of Written Text</vt:lpstr>
      <vt:lpstr>Types of Written Text</vt:lpstr>
      <vt:lpstr>Writing with a Purpose</vt:lpstr>
      <vt:lpstr>PowerPoint Presentation</vt:lpstr>
      <vt:lpstr>The Target Audience (Reader)</vt:lpstr>
      <vt:lpstr>PowerPoint Presentation</vt:lpstr>
      <vt:lpstr>Questions to determine your audience</vt:lpstr>
      <vt:lpstr>The Context</vt:lpstr>
      <vt:lpstr>Register</vt:lpstr>
      <vt:lpstr>Register Tips</vt:lpstr>
      <vt:lpstr>Examples of different register</vt:lpstr>
      <vt:lpstr>Narrator / narrative voice </vt:lpstr>
      <vt:lpstr>PowerPoint Presentation</vt:lpstr>
      <vt:lpstr>Active Voice</vt:lpstr>
      <vt:lpstr>Passive Voice</vt:lpstr>
      <vt:lpstr>Persona in Narratives</vt:lpstr>
      <vt:lpstr>First Person</vt:lpstr>
      <vt:lpstr>Third Person</vt:lpstr>
      <vt:lpstr>Authorial Comment within Narrative Voice</vt:lpstr>
      <vt:lpstr>Comedic Register for Humorous Narrative</vt:lpstr>
      <vt:lpstr>Formulating a Point of View</vt:lpstr>
      <vt:lpstr>Socio-Cultural Sensitivity</vt:lpstr>
      <vt:lpstr>Portfolio</vt:lpstr>
      <vt:lpstr>Communication</vt:lpstr>
      <vt:lpstr>Points in Argument</vt:lpstr>
      <vt:lpstr>Expressing Meaning</vt:lpstr>
      <vt:lpstr>Writing Tips * Refer to whole table in LG</vt:lpstr>
      <vt:lpstr>Sentence Structure</vt:lpstr>
      <vt:lpstr>PowerPoint Presentation</vt:lpstr>
      <vt:lpstr>Paragraphs</vt:lpstr>
      <vt:lpstr>Link words and phrases </vt:lpstr>
      <vt:lpstr>Writing a Good Paragraph</vt:lpstr>
      <vt:lpstr>Types of Transitions</vt:lpstr>
      <vt:lpstr>PowerPoint Presentation</vt:lpstr>
      <vt:lpstr>Control Overall Structure of Writing</vt:lpstr>
      <vt:lpstr>Formulating a Good Conclusion</vt:lpstr>
      <vt:lpstr>Rhetorical Devices</vt:lpstr>
      <vt:lpstr>Punctuation</vt:lpstr>
      <vt:lpstr>Stylistic Devices </vt:lpstr>
      <vt:lpstr>Portfolio</vt:lpstr>
      <vt:lpstr>Communication</vt:lpstr>
      <vt:lpstr>Editing</vt:lpstr>
      <vt:lpstr>Coherence and Flow</vt:lpstr>
      <vt:lpstr>Coherence and Flow</vt:lpstr>
      <vt:lpstr>Coherence and Flow</vt:lpstr>
      <vt:lpstr>Purpose, Focus and Context - Check</vt:lpstr>
      <vt:lpstr>Audience - check</vt:lpstr>
      <vt:lpstr>Layout, Spelling, Punctuation and Syntax - check</vt:lpstr>
      <vt:lpstr>Grammar - check</vt:lpstr>
      <vt:lpstr>Vocabulary</vt:lpstr>
      <vt:lpstr>Removing Inappropriate and Offensive Language</vt:lpstr>
      <vt:lpstr>Editing Checklist</vt:lpstr>
      <vt:lpstr>Portfolio</vt:lpstr>
      <vt:lpstr>Communication</vt:lpstr>
      <vt:lpstr>PowerPoint Presentation</vt:lpstr>
      <vt:lpstr>Reasons for listening</vt:lpstr>
      <vt:lpstr>Types of Listening</vt:lpstr>
      <vt:lpstr>Good Listeners and Bad Listeners</vt:lpstr>
      <vt:lpstr>Active Listening - Face-to-Face</vt:lpstr>
      <vt:lpstr>Active Listening - On the Telephone</vt:lpstr>
      <vt:lpstr>Active Listening - On the Telephone</vt:lpstr>
      <vt:lpstr>Active Listening - Group Discussions</vt:lpstr>
      <vt:lpstr>Disagreements and Agreements in Groups</vt:lpstr>
      <vt:lpstr>Personality Clashes</vt:lpstr>
      <vt:lpstr>PowerPoint Presentation</vt:lpstr>
      <vt:lpstr>Causes of conflict - Communication</vt:lpstr>
      <vt:lpstr>Group Conflict Management</vt:lpstr>
      <vt:lpstr>PowerPoint Presentation</vt:lpstr>
      <vt:lpstr>Cooperative conflict</vt:lpstr>
      <vt:lpstr>Resolving Deadlocks</vt:lpstr>
      <vt:lpstr>Characteristics of a Speaker's Style and Tone that Attract or Alienate an Audience</vt:lpstr>
      <vt:lpstr>Pedantic Language versus Plain English</vt:lpstr>
      <vt:lpstr>Tips - Second or foreign language</vt:lpstr>
      <vt:lpstr>Aggressive Language versus Polite Ways of Speaking</vt:lpstr>
      <vt:lpstr>Tips</vt:lpstr>
      <vt:lpstr>Assumptions</vt:lpstr>
      <vt:lpstr>Assumptions are deadly in communication</vt:lpstr>
      <vt:lpstr>Points of View</vt:lpstr>
      <vt:lpstr>Points of View</vt:lpstr>
      <vt:lpstr>Fact</vt:lpstr>
      <vt:lpstr>Opinion</vt:lpstr>
      <vt:lpstr>Subtext</vt:lpstr>
      <vt:lpstr>Subtext</vt:lpstr>
      <vt:lpstr>Dealing with Subtext</vt:lpstr>
      <vt:lpstr>Omission of Necessary Information</vt:lpstr>
      <vt:lpstr>Identifying Manipulative Texts</vt:lpstr>
      <vt:lpstr>Other forms of Manipulative Texts</vt:lpstr>
      <vt:lpstr>Other forms of Manipulative Texts</vt:lpstr>
      <vt:lpstr>Portfolio</vt:lpstr>
      <vt:lpstr>Communication</vt:lpstr>
      <vt:lpstr>Consider your audience when speaking</vt:lpstr>
      <vt:lpstr>Analyse how People Respond to Spoken Texts</vt:lpstr>
      <vt:lpstr>Putting your Own Position Forward Confidently and Appropriately</vt:lpstr>
      <vt:lpstr>Portfolio</vt:lpstr>
      <vt:lpstr>Communication</vt:lpstr>
      <vt:lpstr>Planning a Presentation</vt:lpstr>
      <vt:lpstr>Structure of Presentation</vt:lpstr>
      <vt:lpstr>  Introduction (10%)</vt:lpstr>
      <vt:lpstr>Body (60%) </vt:lpstr>
      <vt:lpstr>Conclusion (10%)</vt:lpstr>
      <vt:lpstr>Determine the Purpose</vt:lpstr>
      <vt:lpstr>Content Organisation</vt:lpstr>
      <vt:lpstr>Preparing the Presentation</vt:lpstr>
      <vt:lpstr>Visual Aids</vt:lpstr>
      <vt:lpstr>Visual Aids - Advantages</vt:lpstr>
      <vt:lpstr>Audio-visual aids</vt:lpstr>
      <vt:lpstr>Audio-visual aids - Advantages</vt:lpstr>
      <vt:lpstr>Flipchart</vt:lpstr>
      <vt:lpstr>TV and Video</vt:lpstr>
      <vt:lpstr>Handouts</vt:lpstr>
      <vt:lpstr>Multimedia - Advantages</vt:lpstr>
      <vt:lpstr>Multimedia - Tips</vt:lpstr>
      <vt:lpstr>Multimedia - Tips</vt:lpstr>
      <vt:lpstr>Cue Cards</vt:lpstr>
      <vt:lpstr>Non-Verbal Cues and Body Language</vt:lpstr>
      <vt:lpstr>First Impressions</vt:lpstr>
      <vt:lpstr>Confidence</vt:lpstr>
      <vt:lpstr>Rhetorical Devices </vt:lpstr>
      <vt:lpstr>Inclusive Pronouns</vt:lpstr>
      <vt:lpstr>Exclusive Pronouns</vt:lpstr>
      <vt:lpstr>Portfolio</vt:lpstr>
      <vt:lpstr>Communication</vt:lpstr>
      <vt:lpstr>Identify the Point of View </vt:lpstr>
      <vt:lpstr>Values &amp; Beliefs</vt:lpstr>
      <vt:lpstr>The Influence of Values and Beliefs on Communication</vt:lpstr>
      <vt:lpstr>The Influence of Values and Beliefs on Communication</vt:lpstr>
      <vt:lpstr>Evaluating the Impact of the Message</vt:lpstr>
      <vt:lpstr>Portfolio</vt:lpstr>
      <vt:lpstr>Communication</vt:lpstr>
      <vt:lpstr>Learning Resources</vt:lpstr>
      <vt:lpstr>Resource Centres</vt:lpstr>
      <vt:lpstr>Dewey system</vt:lpstr>
      <vt:lpstr>Dewey system</vt:lpstr>
      <vt:lpstr>Finding Information in a Book</vt:lpstr>
      <vt:lpstr>Finding Information on the Internet</vt:lpstr>
      <vt:lpstr>Tips when using the Google Search Engine</vt:lpstr>
      <vt:lpstr>Evaluating Learning Resources - Book</vt:lpstr>
      <vt:lpstr>Evaluating Learning Resources - Website</vt:lpstr>
      <vt:lpstr>Using Learning Resources - Referencing a Book</vt:lpstr>
      <vt:lpstr>Using Learning Resources – Internet Referencing</vt:lpstr>
      <vt:lpstr>Selecting the Necessary Information </vt:lpstr>
      <vt:lpstr>Portfolio</vt:lpstr>
      <vt:lpstr>Communication</vt:lpstr>
      <vt:lpstr>Summarising Information </vt:lpstr>
      <vt:lpstr>Summarising Information - Mind Map</vt:lpstr>
      <vt:lpstr>PowerPoint Presentation</vt:lpstr>
      <vt:lpstr>Summarising Information - Memorising</vt:lpstr>
      <vt:lpstr>Summarising Information - Brainstorming</vt:lpstr>
      <vt:lpstr>Making a Good Summary</vt:lpstr>
      <vt:lpstr>Synthesising information </vt:lpstr>
      <vt:lpstr>Identify the main ideas from spoken texts</vt:lpstr>
      <vt:lpstr>Role Players in the learning process</vt:lpstr>
      <vt:lpstr>Portfolio</vt:lpstr>
      <vt:lpstr>Communication</vt:lpstr>
      <vt:lpstr>Organising Occupational Learning Materials</vt:lpstr>
      <vt:lpstr>Assignments Research</vt:lpstr>
      <vt:lpstr>Layout and Presentation of Learning Materials – Textbook / Learner Guide</vt:lpstr>
      <vt:lpstr>Portfolio</vt:lpstr>
      <vt:lpstr>Communication</vt:lpstr>
      <vt:lpstr>PowerPoint Presentation</vt:lpstr>
      <vt:lpstr>Selecting a Topic</vt:lpstr>
      <vt:lpstr>Writing a Scope</vt:lpstr>
      <vt:lpstr>Research Steps – Research Questions</vt:lpstr>
      <vt:lpstr>Research Steps  - The Scope</vt:lpstr>
      <vt:lpstr>Research Steps - Collect Data</vt:lpstr>
      <vt:lpstr>Identify Research Resources</vt:lpstr>
      <vt:lpstr>Select your material / Information</vt:lpstr>
      <vt:lpstr>Sift Information for Relevance</vt:lpstr>
      <vt:lpstr>Classify, Categorise and Sort Information</vt:lpstr>
      <vt:lpstr>Ways to sort, categorise and classify evidence</vt:lpstr>
      <vt:lpstr>General rules of classification</vt:lpstr>
      <vt:lpstr>Research Steps - Present Findings </vt:lpstr>
      <vt:lpstr>Portfolio</vt:lpstr>
      <vt:lpstr>Communication</vt:lpstr>
      <vt:lpstr>Group Learning Situations</vt:lpstr>
      <vt:lpstr>Group learning situations - Meetings</vt:lpstr>
      <vt:lpstr>The Secretary</vt:lpstr>
      <vt:lpstr>The Treasurer</vt:lpstr>
      <vt:lpstr>The Auditor</vt:lpstr>
      <vt:lpstr>Meeting Rules</vt:lpstr>
      <vt:lpstr>Meeting Terms</vt:lpstr>
      <vt:lpstr>Meeting Terms</vt:lpstr>
      <vt:lpstr>Meeting Terms</vt:lpstr>
      <vt:lpstr>Meeting Terms</vt:lpstr>
      <vt:lpstr>Voting on a Motion</vt:lpstr>
      <vt:lpstr>Listening in meetings</vt:lpstr>
      <vt:lpstr>Listening to Misinterpretation of Speakers Comments</vt:lpstr>
      <vt:lpstr>Site or Field Visits and Excursions</vt:lpstr>
      <vt:lpstr>Workshops</vt:lpstr>
      <vt:lpstr>Basic workshop format</vt:lpstr>
      <vt:lpstr>Responsibilities in the Team</vt:lpstr>
      <vt:lpstr>Cohesion</vt:lpstr>
      <vt:lpstr>Team characteristics</vt:lpstr>
      <vt:lpstr>Team rules</vt:lpstr>
      <vt:lpstr>Creating successful teams</vt:lpstr>
      <vt:lpstr>Conflict Management</vt:lpstr>
      <vt:lpstr>Dealing with opposition</vt:lpstr>
      <vt:lpstr>Negotiation</vt:lpstr>
      <vt:lpstr>Negotiation tips</vt:lpstr>
      <vt:lpstr>Portfolio</vt:lpstr>
      <vt:lpstr>Communication</vt:lpstr>
      <vt:lpstr>Different Types of Organisations</vt:lpstr>
      <vt:lpstr>PowerPoint Presentation</vt:lpstr>
      <vt:lpstr>Different Areas of the Economy</vt:lpstr>
      <vt:lpstr>Staff development</vt:lpstr>
      <vt:lpstr>PowerPoint Presentation</vt:lpstr>
      <vt:lpstr>Strategic planning </vt:lpstr>
      <vt:lpstr>Communication between manager and employee </vt:lpstr>
      <vt:lpstr>Personal Development Plan (PDP)</vt:lpstr>
      <vt:lpstr>A PDP document</vt:lpstr>
      <vt:lpstr>Workplace Skills Plan (WSP)</vt:lpstr>
      <vt:lpstr>Skills Development Levies</vt:lpstr>
      <vt:lpstr>Application of Learning</vt:lpstr>
      <vt:lpstr>Competence</vt:lpstr>
      <vt:lpstr>Applied Competence</vt:lpstr>
      <vt:lpstr>Portfolio</vt:lpstr>
      <vt:lpstr>Summative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Burger</dc:creator>
  <cp:lastModifiedBy>ENJO Consultants</cp:lastModifiedBy>
  <cp:revision>159</cp:revision>
  <dcterms:created xsi:type="dcterms:W3CDTF">2015-09-16T12:39:10Z</dcterms:created>
  <dcterms:modified xsi:type="dcterms:W3CDTF">2020-05-18T10:33:52Z</dcterms:modified>
</cp:coreProperties>
</file>