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04" r:id="rId1"/>
  </p:sldMasterIdLst>
  <p:notesMasterIdLst>
    <p:notesMasterId r:id="rId132"/>
  </p:notesMasterIdLst>
  <p:handoutMasterIdLst>
    <p:handoutMasterId r:id="rId133"/>
  </p:handoutMasterIdLst>
  <p:sldIdLst>
    <p:sldId id="952" r:id="rId2"/>
    <p:sldId id="1270" r:id="rId3"/>
    <p:sldId id="924" r:id="rId4"/>
    <p:sldId id="515" r:id="rId5"/>
    <p:sldId id="517" r:id="rId6"/>
    <p:sldId id="953" r:id="rId7"/>
    <p:sldId id="1272" r:id="rId8"/>
    <p:sldId id="1273" r:id="rId9"/>
    <p:sldId id="1271" r:id="rId10"/>
    <p:sldId id="1274" r:id="rId11"/>
    <p:sldId id="518" r:id="rId12"/>
    <p:sldId id="1129" r:id="rId13"/>
    <p:sldId id="954" r:id="rId14"/>
    <p:sldId id="1279" r:id="rId15"/>
    <p:sldId id="1275" r:id="rId16"/>
    <p:sldId id="1280" r:id="rId17"/>
    <p:sldId id="1276" r:id="rId18"/>
    <p:sldId id="1277" r:id="rId19"/>
    <p:sldId id="1278" r:id="rId20"/>
    <p:sldId id="1281" r:id="rId21"/>
    <p:sldId id="1130" r:id="rId22"/>
    <p:sldId id="1282" r:id="rId23"/>
    <p:sldId id="1134" r:id="rId24"/>
    <p:sldId id="1283" r:id="rId25"/>
    <p:sldId id="1133" r:id="rId26"/>
    <p:sldId id="1286" r:id="rId27"/>
    <p:sldId id="1288" r:id="rId28"/>
    <p:sldId id="1287" r:id="rId29"/>
    <p:sldId id="1289" r:id="rId30"/>
    <p:sldId id="1290" r:id="rId31"/>
    <p:sldId id="1291" r:id="rId32"/>
    <p:sldId id="1292" r:id="rId33"/>
    <p:sldId id="1284" r:id="rId34"/>
    <p:sldId id="1293" r:id="rId35"/>
    <p:sldId id="1294" r:id="rId36"/>
    <p:sldId id="1299" r:id="rId37"/>
    <p:sldId id="1298" r:id="rId38"/>
    <p:sldId id="1297" r:id="rId39"/>
    <p:sldId id="1300" r:id="rId40"/>
    <p:sldId id="1296" r:id="rId41"/>
    <p:sldId id="1302" r:id="rId42"/>
    <p:sldId id="1303" r:id="rId43"/>
    <p:sldId id="1304" r:id="rId44"/>
    <p:sldId id="820" r:id="rId45"/>
    <p:sldId id="1305" r:id="rId46"/>
    <p:sldId id="1146" r:id="rId47"/>
    <p:sldId id="1018" r:id="rId48"/>
    <p:sldId id="1306" r:id="rId49"/>
    <p:sldId id="1307" r:id="rId50"/>
    <p:sldId id="1142" r:id="rId51"/>
    <p:sldId id="1308" r:id="rId52"/>
    <p:sldId id="1309" r:id="rId53"/>
    <p:sldId id="1310" r:id="rId54"/>
    <p:sldId id="1311" r:id="rId55"/>
    <p:sldId id="1312" r:id="rId56"/>
    <p:sldId id="1313" r:id="rId57"/>
    <p:sldId id="1314" r:id="rId58"/>
    <p:sldId id="1315" r:id="rId59"/>
    <p:sldId id="1316" r:id="rId60"/>
    <p:sldId id="821" r:id="rId61"/>
    <p:sldId id="1056" r:id="rId62"/>
    <p:sldId id="1317" r:id="rId63"/>
    <p:sldId id="1318" r:id="rId64"/>
    <p:sldId id="1319" r:id="rId65"/>
    <p:sldId id="1320" r:id="rId66"/>
    <p:sldId id="1321" r:id="rId67"/>
    <p:sldId id="1322" r:id="rId68"/>
    <p:sldId id="1063" r:id="rId69"/>
    <p:sldId id="1324" r:id="rId70"/>
    <p:sldId id="1152" r:id="rId71"/>
    <p:sldId id="1325" r:id="rId72"/>
    <p:sldId id="1096" r:id="rId73"/>
    <p:sldId id="1097" r:id="rId74"/>
    <p:sldId id="1329" r:id="rId75"/>
    <p:sldId id="1328" r:id="rId76"/>
    <p:sldId id="1330" r:id="rId77"/>
    <p:sldId id="1331" r:id="rId78"/>
    <p:sldId id="1327" r:id="rId79"/>
    <p:sldId id="1326" r:id="rId80"/>
    <p:sldId id="1098" r:id="rId81"/>
    <p:sldId id="1099" r:id="rId82"/>
    <p:sldId id="1333" r:id="rId83"/>
    <p:sldId id="1332" r:id="rId84"/>
    <p:sldId id="1109" r:id="rId85"/>
    <p:sldId id="1334" r:id="rId86"/>
    <p:sldId id="1156" r:id="rId87"/>
    <p:sldId id="1157" r:id="rId88"/>
    <p:sldId id="1158" r:id="rId89"/>
    <p:sldId id="1159" r:id="rId90"/>
    <p:sldId id="1160" r:id="rId91"/>
    <p:sldId id="1335" r:id="rId92"/>
    <p:sldId id="1161" r:id="rId93"/>
    <p:sldId id="1338" r:id="rId94"/>
    <p:sldId id="1337" r:id="rId95"/>
    <p:sldId id="1339" r:id="rId96"/>
    <p:sldId id="1336" r:id="rId97"/>
    <p:sldId id="1340" r:id="rId98"/>
    <p:sldId id="1175" r:id="rId99"/>
    <p:sldId id="1176" r:id="rId100"/>
    <p:sldId id="1348" r:id="rId101"/>
    <p:sldId id="1349" r:id="rId102"/>
    <p:sldId id="1351" r:id="rId103"/>
    <p:sldId id="1352" r:id="rId104"/>
    <p:sldId id="1345" r:id="rId105"/>
    <p:sldId id="1344" r:id="rId106"/>
    <p:sldId id="1343" r:id="rId107"/>
    <p:sldId id="1353" r:id="rId108"/>
    <p:sldId id="1342" r:id="rId109"/>
    <p:sldId id="1354" r:id="rId110"/>
    <p:sldId id="1356" r:id="rId111"/>
    <p:sldId id="1355" r:id="rId112"/>
    <p:sldId id="1341" r:id="rId113"/>
    <p:sldId id="1194" r:id="rId114"/>
    <p:sldId id="1195" r:id="rId115"/>
    <p:sldId id="1357" r:id="rId116"/>
    <p:sldId id="1196" r:id="rId117"/>
    <p:sldId id="1213" r:id="rId118"/>
    <p:sldId id="1358" r:id="rId119"/>
    <p:sldId id="1214" r:id="rId120"/>
    <p:sldId id="1359" r:id="rId121"/>
    <p:sldId id="1360" r:id="rId122"/>
    <p:sldId id="1232" r:id="rId123"/>
    <p:sldId id="1233" r:id="rId124"/>
    <p:sldId id="1234" r:id="rId125"/>
    <p:sldId id="1235" r:id="rId126"/>
    <p:sldId id="1236" r:id="rId127"/>
    <p:sldId id="1251" r:id="rId128"/>
    <p:sldId id="1252" r:id="rId129"/>
    <p:sldId id="1253" r:id="rId130"/>
    <p:sldId id="1361" r:id="rId131"/>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080"/>
    <a:srgbClr val="000066"/>
    <a:srgbClr val="FFFFFF"/>
    <a:srgbClr val="808080"/>
    <a:srgbClr val="4D4D4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5" autoAdjust="0"/>
    <p:restoredTop sz="94280" autoAdjust="0"/>
  </p:normalViewPr>
  <p:slideViewPr>
    <p:cSldViewPr>
      <p:cViewPr varScale="1">
        <p:scale>
          <a:sx n="62" d="100"/>
          <a:sy n="62"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38"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en-ZA" dirty="0">
              <a:latin typeface="Calibri" panose="020F0502020204030204" pitchFamily="34" charset="0"/>
            </a:endParaRPr>
          </a:p>
        </p:txBody>
      </p:sp>
      <p:sp>
        <p:nvSpPr>
          <p:cNvPr id="3" name="Date Placeholder 2"/>
          <p:cNvSpPr>
            <a:spLocks noGrp="1"/>
          </p:cNvSpPr>
          <p:nvPr>
            <p:ph type="dt" sz="quarter" idx="1"/>
          </p:nvPr>
        </p:nvSpPr>
        <p:spPr>
          <a:xfrm>
            <a:off x="3889375" y="0"/>
            <a:ext cx="2976563" cy="500063"/>
          </a:xfrm>
          <a:prstGeom prst="rect">
            <a:avLst/>
          </a:prstGeom>
        </p:spPr>
        <p:txBody>
          <a:bodyPr vert="horz" lIns="91440" tIns="45720" rIns="91440" bIns="45720" rtlCol="0"/>
          <a:lstStyle>
            <a:lvl1pPr algn="r">
              <a:defRPr sz="1200"/>
            </a:lvl1pPr>
          </a:lstStyle>
          <a:p>
            <a:fld id="{3F495DCE-00F9-43FD-8220-AFECD23AEB65}" type="datetimeFigureOut">
              <a:rPr lang="en-ZA" smtClean="0">
                <a:latin typeface="Calibri" panose="020F0502020204030204" pitchFamily="34" charset="0"/>
              </a:rPr>
              <a:pPr/>
              <a:t>2017/09/30</a:t>
            </a:fld>
            <a:endParaRPr lang="en-ZA" dirty="0">
              <a:latin typeface="Calibri" panose="020F0502020204030204" pitchFamily="34" charset="0"/>
            </a:endParaRPr>
          </a:p>
        </p:txBody>
      </p:sp>
      <p:sp>
        <p:nvSpPr>
          <p:cNvPr id="4" name="Footer Placeholder 3"/>
          <p:cNvSpPr>
            <a:spLocks noGrp="1"/>
          </p:cNvSpPr>
          <p:nvPr>
            <p:ph type="ftr" sz="quarter" idx="2"/>
          </p:nvPr>
        </p:nvSpPr>
        <p:spPr>
          <a:xfrm>
            <a:off x="0" y="9493250"/>
            <a:ext cx="2976563" cy="500063"/>
          </a:xfrm>
          <a:prstGeom prst="rect">
            <a:avLst/>
          </a:prstGeom>
        </p:spPr>
        <p:txBody>
          <a:bodyPr vert="horz" lIns="91440" tIns="45720" rIns="91440" bIns="45720" rtlCol="0" anchor="b"/>
          <a:lstStyle>
            <a:lvl1pPr algn="l">
              <a:defRPr sz="1200"/>
            </a:lvl1pPr>
          </a:lstStyle>
          <a:p>
            <a:endParaRPr lang="en-ZA" dirty="0">
              <a:latin typeface="Calibri" panose="020F0502020204030204" pitchFamily="34" charset="0"/>
            </a:endParaRPr>
          </a:p>
        </p:txBody>
      </p:sp>
      <p:sp>
        <p:nvSpPr>
          <p:cNvPr id="5" name="Slide Number Placeholder 4"/>
          <p:cNvSpPr>
            <a:spLocks noGrp="1"/>
          </p:cNvSpPr>
          <p:nvPr>
            <p:ph type="sldNum" sz="quarter" idx="3"/>
          </p:nvPr>
        </p:nvSpPr>
        <p:spPr>
          <a:xfrm>
            <a:off x="3889375" y="9493250"/>
            <a:ext cx="2976563" cy="500063"/>
          </a:xfrm>
          <a:prstGeom prst="rect">
            <a:avLst/>
          </a:prstGeom>
        </p:spPr>
        <p:txBody>
          <a:bodyPr vert="horz" lIns="91440" tIns="45720" rIns="91440" bIns="45720" rtlCol="0" anchor="b"/>
          <a:lstStyle>
            <a:lvl1pPr algn="r">
              <a:defRPr sz="1200"/>
            </a:lvl1pPr>
          </a:lstStyle>
          <a:p>
            <a:fld id="{52EB7DA0-7C2F-461F-94B0-25DC64AAD411}" type="slidenum">
              <a:rPr lang="en-ZA" smtClean="0">
                <a:latin typeface="Calibri" panose="020F0502020204030204" pitchFamily="34" charset="0"/>
              </a:rPr>
              <a:pPr/>
              <a:t>‹#›</a:t>
            </a:fld>
            <a:endParaRPr lang="en-ZA" dirty="0">
              <a:latin typeface="Calibri" panose="020F0502020204030204" pitchFamily="34" charset="0"/>
            </a:endParaRPr>
          </a:p>
        </p:txBody>
      </p:sp>
    </p:spTree>
    <p:extLst>
      <p:ext uri="{BB962C8B-B14F-4D97-AF65-F5344CB8AC3E}">
        <p14:creationId xmlns:p14="http://schemas.microsoft.com/office/powerpoint/2010/main" val="164838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928" cy="499745"/>
          </a:xfrm>
          <a:prstGeom prst="rect">
            <a:avLst/>
          </a:prstGeom>
        </p:spPr>
        <p:txBody>
          <a:bodyPr vert="horz" lIns="96350" tIns="48175" rIns="96350" bIns="48175" rtlCol="0"/>
          <a:lstStyle>
            <a:lvl1pPr algn="l">
              <a:defRPr sz="1300">
                <a:latin typeface="Calibri" panose="020F0502020204030204" pitchFamily="34" charset="0"/>
              </a:defRPr>
            </a:lvl1pPr>
          </a:lstStyle>
          <a:p>
            <a:endParaRPr lang="en-ZA" dirty="0"/>
          </a:p>
        </p:txBody>
      </p:sp>
      <p:sp>
        <p:nvSpPr>
          <p:cNvPr id="3" name="Date Placeholder 2"/>
          <p:cNvSpPr>
            <a:spLocks noGrp="1"/>
          </p:cNvSpPr>
          <p:nvPr>
            <p:ph type="dt" idx="1"/>
          </p:nvPr>
        </p:nvSpPr>
        <p:spPr>
          <a:xfrm>
            <a:off x="3890008" y="0"/>
            <a:ext cx="2975928" cy="499745"/>
          </a:xfrm>
          <a:prstGeom prst="rect">
            <a:avLst/>
          </a:prstGeom>
        </p:spPr>
        <p:txBody>
          <a:bodyPr vert="horz" lIns="96350" tIns="48175" rIns="96350" bIns="48175" rtlCol="0"/>
          <a:lstStyle>
            <a:lvl1pPr algn="r">
              <a:defRPr sz="1300">
                <a:latin typeface="Calibri" panose="020F0502020204030204" pitchFamily="34" charset="0"/>
              </a:defRPr>
            </a:lvl1pPr>
          </a:lstStyle>
          <a:p>
            <a:fld id="{7C1F5CC3-43A9-4FC9-A98E-AB3544849CDE}" type="datetimeFigureOut">
              <a:rPr lang="en-ZA" smtClean="0"/>
              <a:pPr/>
              <a:t>2017/09/30</a:t>
            </a:fld>
            <a:endParaRPr lang="en-ZA" dirty="0"/>
          </a:p>
        </p:txBody>
      </p:sp>
      <p:sp>
        <p:nvSpPr>
          <p:cNvPr id="4" name="Slide Image Placeholder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6350" tIns="48175" rIns="96350" bIns="48175" rtlCol="0" anchor="ctr"/>
          <a:lstStyle/>
          <a:p>
            <a:endParaRPr lang="en-ZA" dirty="0"/>
          </a:p>
        </p:txBody>
      </p:sp>
      <p:sp>
        <p:nvSpPr>
          <p:cNvPr id="5" name="Notes Placeholder 4"/>
          <p:cNvSpPr>
            <a:spLocks noGrp="1"/>
          </p:cNvSpPr>
          <p:nvPr>
            <p:ph type="body" sz="quarter" idx="3"/>
          </p:nvPr>
        </p:nvSpPr>
        <p:spPr>
          <a:xfrm>
            <a:off x="686753" y="4747578"/>
            <a:ext cx="5494020" cy="4497705"/>
          </a:xfrm>
          <a:prstGeom prst="rect">
            <a:avLst/>
          </a:prstGeom>
        </p:spPr>
        <p:txBody>
          <a:bodyPr vert="horz" lIns="96350" tIns="48175" rIns="96350" bIns="481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0" y="9493420"/>
            <a:ext cx="2975928" cy="499745"/>
          </a:xfrm>
          <a:prstGeom prst="rect">
            <a:avLst/>
          </a:prstGeom>
        </p:spPr>
        <p:txBody>
          <a:bodyPr vert="horz" lIns="96350" tIns="48175" rIns="96350" bIns="48175" rtlCol="0" anchor="b"/>
          <a:lstStyle>
            <a:lvl1pPr algn="l">
              <a:defRPr sz="1300">
                <a:latin typeface="Calibri" panose="020F0502020204030204" pitchFamily="34" charset="0"/>
              </a:defRPr>
            </a:lvl1pPr>
          </a:lstStyle>
          <a:p>
            <a:endParaRPr lang="en-ZA" dirty="0"/>
          </a:p>
        </p:txBody>
      </p:sp>
      <p:sp>
        <p:nvSpPr>
          <p:cNvPr id="7" name="Slide Number Placeholder 6"/>
          <p:cNvSpPr>
            <a:spLocks noGrp="1"/>
          </p:cNvSpPr>
          <p:nvPr>
            <p:ph type="sldNum" sz="quarter" idx="5"/>
          </p:nvPr>
        </p:nvSpPr>
        <p:spPr>
          <a:xfrm>
            <a:off x="3890008" y="9493420"/>
            <a:ext cx="2975928" cy="499745"/>
          </a:xfrm>
          <a:prstGeom prst="rect">
            <a:avLst/>
          </a:prstGeom>
        </p:spPr>
        <p:txBody>
          <a:bodyPr vert="horz" lIns="96350" tIns="48175" rIns="96350" bIns="48175" rtlCol="0" anchor="b"/>
          <a:lstStyle>
            <a:lvl1pPr algn="r">
              <a:defRPr sz="1300">
                <a:latin typeface="Calibri" panose="020F0502020204030204" pitchFamily="34" charset="0"/>
              </a:defRPr>
            </a:lvl1pPr>
          </a:lstStyle>
          <a:p>
            <a:fld id="{284FEFDE-B284-4E28-A845-D955150CEFBF}" type="slidenum">
              <a:rPr lang="en-ZA" smtClean="0"/>
              <a:pPr/>
              <a:t>‹#›</a:t>
            </a:fld>
            <a:endParaRPr lang="en-ZA" dirty="0"/>
          </a:p>
        </p:txBody>
      </p:sp>
    </p:spTree>
    <p:extLst>
      <p:ext uri="{BB962C8B-B14F-4D97-AF65-F5344CB8AC3E}">
        <p14:creationId xmlns:p14="http://schemas.microsoft.com/office/powerpoint/2010/main" val="298685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3" name="Rounded Rectangle 12"/>
          <p:cNvSpPr/>
          <p:nvPr/>
        </p:nvSpPr>
        <p:spPr>
          <a:xfrm>
            <a:off x="62931" y="920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Subtitle 8"/>
          <p:cNvSpPr>
            <a:spLocks noGrp="1"/>
          </p:cNvSpPr>
          <p:nvPr>
            <p:ph type="subTitle" idx="1"/>
          </p:nvPr>
        </p:nvSpPr>
        <p:spPr>
          <a:xfrm>
            <a:off x="1373299" y="3200400"/>
            <a:ext cx="6400800" cy="1600200"/>
          </a:xfrm>
        </p:spPr>
        <p:txBody>
          <a:bodyPr>
            <a:normAutofit/>
          </a:bodyPr>
          <a:lstStyle>
            <a:lvl1pPr marL="0" indent="0" algn="ctr">
              <a:buNone/>
              <a:defRPr sz="2400" b="1">
                <a:solidFill>
                  <a:srgbClr val="008080"/>
                </a:solidFill>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2987824" y="6381328"/>
            <a:ext cx="3024335" cy="320080"/>
          </a:xfrm>
          <a:prstGeom prst="rect">
            <a:avLst/>
          </a:prstGeom>
        </p:spPr>
        <p:txBody>
          <a:bodyPr/>
          <a:lstStyle/>
          <a:p>
            <a:r>
              <a:rPr lang="en-US" dirty="0"/>
              <a:t>© ENJO Consultants (Pty) Ltd</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6" name="Picture 15" descr="C:\Users\User\AppData\Local\Microsoft\Windows\INetCache\Content.Word\ENJO logo 20170724 jpg.jpg">
            <a:extLst>
              <a:ext uri="{FF2B5EF4-FFF2-40B4-BE49-F238E27FC236}">
                <a16:creationId xmlns:a16="http://schemas.microsoft.com/office/drawing/2014/main" id="{35285961-26DC-4D9E-B297-606E5D6F3CD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07706" y="6087979"/>
            <a:ext cx="1180793" cy="579521"/>
          </a:xfrm>
          <a:prstGeom prst="rect">
            <a:avLst/>
          </a:prstGeom>
          <a:noFill/>
          <a:ln>
            <a:noFill/>
          </a:ln>
        </p:spPr>
      </p:pic>
    </p:spTree>
    <p:extLst>
      <p:ext uri="{BB962C8B-B14F-4D97-AF65-F5344CB8AC3E}">
        <p14:creationId xmlns:p14="http://schemas.microsoft.com/office/powerpoint/2010/main" val="34088084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2017/09/30</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273709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2017/09/30</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8875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anose="020F0502020204030204"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2017/09/30</a:t>
            </a:fld>
            <a:endParaRPr lang="en-ZA"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defRPr sz="2400">
                <a:effectLst/>
                <a:latin typeface="Calibri" panose="020F0502020204030204" pitchFamily="34" charset="0"/>
              </a:defRPr>
            </a:lvl1pPr>
            <a:lvl2pPr marL="720725" indent="-366713">
              <a:defRPr sz="2400">
                <a:effectLst/>
                <a:latin typeface="Calibri" panose="020F0502020204030204" pitchFamily="34" charset="0"/>
              </a:defRPr>
            </a:lvl2pPr>
            <a:lvl3pPr marL="1074738" indent="-354013">
              <a:defRPr sz="2400">
                <a:effectLst/>
                <a:latin typeface="Calibri" panose="020F0502020204030204" pitchFamily="34" charset="0"/>
              </a:defRPr>
            </a:lvl3pPr>
            <a:lvl4pPr marL="1439863" indent="-365125">
              <a:defRPr sz="2400">
                <a:effectLst/>
                <a:latin typeface="Calibri" panose="020F0502020204030204" pitchFamily="34" charset="0"/>
              </a:defRPr>
            </a:lvl4pPr>
            <a:lvl5pPr marL="1793875" indent="-354013">
              <a:defRPr sz="2400">
                <a:effectLst/>
                <a:latin typeface="Calibri" panose="020F050202020403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5742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687920" y="952500"/>
            <a:ext cx="7772400" cy="1362075"/>
          </a:xfrm>
        </p:spPr>
        <p:txBody>
          <a:bodyPr anchor="ctr" anchorCtr="0"/>
          <a:lstStyle>
            <a:lvl1pPr algn="l">
              <a:buNone/>
              <a:defRPr sz="4000" b="1" cap="none">
                <a:latin typeface="Calibri" panose="020F0502020204030204"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547938"/>
            <a:ext cx="7772400" cy="1338262"/>
          </a:xfrm>
        </p:spPr>
        <p:txBody>
          <a:bodyPr anchor="t" anchorCtr="0"/>
          <a:lstStyle>
            <a:lvl1pPr marL="0" indent="0">
              <a:buNone/>
              <a:defRPr sz="24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a:extLst>
              <a:ext uri="{FF2B5EF4-FFF2-40B4-BE49-F238E27FC236}">
                <a16:creationId xmlns:a16="http://schemas.microsoft.com/office/drawing/2014/main" id="{A32BE3D5-D9A8-4DE5-BC1F-C7D5BF8A1D9C}"/>
              </a:ext>
            </a:extLst>
          </p:cNvPr>
          <p:cNvPicPr>
            <a:picLocks noChangeAspect="1"/>
          </p:cNvPicPr>
          <p:nvPr userDrawn="1"/>
        </p:nvPicPr>
        <p:blipFill>
          <a:blip r:embed="rId2"/>
          <a:stretch>
            <a:fillRect/>
          </a:stretch>
        </p:blipFill>
        <p:spPr>
          <a:xfrm>
            <a:off x="3239908" y="6423826"/>
            <a:ext cx="2664183" cy="384081"/>
          </a:xfrm>
          <a:prstGeom prst="rect">
            <a:avLst/>
          </a:prstGeom>
        </p:spPr>
      </p:pic>
      <p:pic>
        <p:nvPicPr>
          <p:cNvPr id="5" name="Picture 4">
            <a:extLst>
              <a:ext uri="{FF2B5EF4-FFF2-40B4-BE49-F238E27FC236}">
                <a16:creationId xmlns:a16="http://schemas.microsoft.com/office/drawing/2014/main" id="{804560F5-94EA-45C8-BDA2-44EE78D5FBE3}"/>
              </a:ext>
            </a:extLst>
          </p:cNvPr>
          <p:cNvPicPr>
            <a:picLocks noChangeAspect="1"/>
          </p:cNvPicPr>
          <p:nvPr userDrawn="1"/>
        </p:nvPicPr>
        <p:blipFill>
          <a:blip r:embed="rId3"/>
          <a:stretch>
            <a:fillRect/>
          </a:stretch>
        </p:blipFill>
        <p:spPr>
          <a:xfrm>
            <a:off x="7974566" y="6249209"/>
            <a:ext cx="971508" cy="609096"/>
          </a:xfrm>
          <a:prstGeom prst="rect">
            <a:avLst/>
          </a:prstGeom>
        </p:spPr>
      </p:pic>
    </p:spTree>
    <p:extLst>
      <p:ext uri="{BB962C8B-B14F-4D97-AF65-F5344CB8AC3E}">
        <p14:creationId xmlns:p14="http://schemas.microsoft.com/office/powerpoint/2010/main" val="40836145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76038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Calibri" panose="020F0502020204030204" pitchFamily="34" charset="0"/>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7715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39025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extLst>
      <p:ext uri="{BB962C8B-B14F-4D97-AF65-F5344CB8AC3E}">
        <p14:creationId xmlns:p14="http://schemas.microsoft.com/office/powerpoint/2010/main" val="426837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Content Placeholder 3" descr="enjo-logo-1-jpeg.jpg"/>
          <p:cNvPicPr>
            <a:picLocks noChangeAspect="1"/>
          </p:cNvPicPr>
          <p:nvPr/>
        </p:nvPicPr>
        <p:blipFill>
          <a:blip r:embed="rId2" cstate="print"/>
          <a:stretch>
            <a:fillRect/>
          </a:stretch>
        </p:blipFill>
        <p:spPr>
          <a:xfrm>
            <a:off x="7524328" y="6237312"/>
            <a:ext cx="1147596" cy="569237"/>
          </a:xfrm>
          <a:prstGeom prst="rect">
            <a:avLst/>
          </a:prstGeom>
        </p:spPr>
      </p:pic>
      <p:pic>
        <p:nvPicPr>
          <p:cNvPr id="4" name="Picture 3">
            <a:extLst>
              <a:ext uri="{FF2B5EF4-FFF2-40B4-BE49-F238E27FC236}">
                <a16:creationId xmlns:a16="http://schemas.microsoft.com/office/drawing/2014/main" id="{AA6E0785-C3F8-45C0-A837-FC8DC2579991}"/>
              </a:ext>
            </a:extLst>
          </p:cNvPr>
          <p:cNvPicPr>
            <a:picLocks noChangeAspect="1"/>
          </p:cNvPicPr>
          <p:nvPr userDrawn="1"/>
        </p:nvPicPr>
        <p:blipFill>
          <a:blip r:embed="rId3"/>
          <a:stretch>
            <a:fillRect/>
          </a:stretch>
        </p:blipFill>
        <p:spPr>
          <a:xfrm>
            <a:off x="3239908" y="6422468"/>
            <a:ext cx="2664183" cy="384081"/>
          </a:xfrm>
          <a:prstGeom prst="rect">
            <a:avLst/>
          </a:prstGeom>
        </p:spPr>
      </p:pic>
    </p:spTree>
    <p:extLst>
      <p:ext uri="{BB962C8B-B14F-4D97-AF65-F5344CB8AC3E}">
        <p14:creationId xmlns:p14="http://schemas.microsoft.com/office/powerpoint/2010/main" val="200415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a:xfrm>
            <a:off x="914400" y="6172200"/>
            <a:ext cx="38862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64024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Calibri" panose="020F0502020204030204" pitchFamily="34" charset="0"/>
              </a:defRPr>
            </a:lvl1pPr>
          </a:lstStyle>
          <a:p>
            <a:fld id="{744EAEA5-7BFB-4BF3-B902-218CE399D210}" type="datetimeFigureOut">
              <a:rPr lang="en-ZA" smtClean="0"/>
              <a:pPr/>
              <a:t>2017/09/30</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Calibri" panose="020F0502020204030204" pitchFamily="34" charset="0"/>
                <a:ea typeface="+mj-ea"/>
                <a:cs typeface="+mj-cs"/>
              </a:defRPr>
            </a:lvl1pPr>
          </a:lstStyle>
          <a:p>
            <a:fld id="{042AED99-7FB4-404E-8A97-64753DCE42EC}" type="slidenum">
              <a:rPr lang="en-US" smtClean="0"/>
              <a:pPr/>
              <a:t>‹#›</a:t>
            </a:fld>
            <a:endParaRPr lang="en-US" dirty="0"/>
          </a:p>
        </p:txBody>
      </p:sp>
      <p:pic>
        <p:nvPicPr>
          <p:cNvPr id="2" name="Picture 1">
            <a:extLst>
              <a:ext uri="{FF2B5EF4-FFF2-40B4-BE49-F238E27FC236}">
                <a16:creationId xmlns:a16="http://schemas.microsoft.com/office/drawing/2014/main" id="{0E84F23B-4550-4916-9367-62EA0337459E}"/>
              </a:ext>
            </a:extLst>
          </p:cNvPr>
          <p:cNvPicPr>
            <a:picLocks noChangeAspect="1"/>
          </p:cNvPicPr>
          <p:nvPr userDrawn="1"/>
        </p:nvPicPr>
        <p:blipFill>
          <a:blip r:embed="rId13"/>
          <a:stretch>
            <a:fillRect/>
          </a:stretch>
        </p:blipFill>
        <p:spPr>
          <a:xfrm>
            <a:off x="3245080" y="6437584"/>
            <a:ext cx="2664183" cy="384081"/>
          </a:xfrm>
          <a:prstGeom prst="rect">
            <a:avLst/>
          </a:prstGeom>
        </p:spPr>
      </p:pic>
      <p:pic>
        <p:nvPicPr>
          <p:cNvPr id="4" name="Picture 3">
            <a:extLst>
              <a:ext uri="{FF2B5EF4-FFF2-40B4-BE49-F238E27FC236}">
                <a16:creationId xmlns:a16="http://schemas.microsoft.com/office/drawing/2014/main" id="{7285BB79-E060-4B7D-8EF9-4195FC31891A}"/>
              </a:ext>
            </a:extLst>
          </p:cNvPr>
          <p:cNvPicPr>
            <a:picLocks noChangeAspect="1"/>
          </p:cNvPicPr>
          <p:nvPr userDrawn="1"/>
        </p:nvPicPr>
        <p:blipFill>
          <a:blip r:embed="rId14"/>
          <a:stretch>
            <a:fillRect/>
          </a:stretch>
        </p:blipFill>
        <p:spPr>
          <a:xfrm>
            <a:off x="7516477" y="6145276"/>
            <a:ext cx="1032184" cy="647138"/>
          </a:xfrm>
          <a:prstGeom prst="rect">
            <a:avLst/>
          </a:prstGeom>
        </p:spPr>
      </p:pic>
    </p:spTree>
    <p:extLst>
      <p:ext uri="{BB962C8B-B14F-4D97-AF65-F5344CB8AC3E}">
        <p14:creationId xmlns:p14="http://schemas.microsoft.com/office/powerpoint/2010/main" val="2368433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rtl="0" eaLnBrk="1" latinLnBrk="0" hangingPunct="1">
        <a:spcBef>
          <a:spcPct val="0"/>
        </a:spcBef>
        <a:buNone/>
        <a:defRPr kumimoji="0" sz="4000" b="1" kern="1200">
          <a:solidFill>
            <a:srgbClr val="008080"/>
          </a:solidFill>
          <a:latin typeface="Calibri" panose="020F0502020204030204"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80778A-6F9D-4141-8080-B8192EADCD40}" type="slidenum">
              <a:rPr lang="en-ZA" smtClean="0"/>
              <a:pPr/>
              <a:t>1</a:t>
            </a:fld>
            <a:endParaRPr lang="en-ZA"/>
          </a:p>
        </p:txBody>
      </p:sp>
      <p:sp>
        <p:nvSpPr>
          <p:cNvPr id="5" name="Title 4"/>
          <p:cNvSpPr>
            <a:spLocks noGrp="1"/>
          </p:cNvSpPr>
          <p:nvPr>
            <p:ph type="ctrTitle"/>
          </p:nvPr>
        </p:nvSpPr>
        <p:spPr/>
        <p:txBody>
          <a:bodyPr/>
          <a:lstStyle/>
          <a:p>
            <a:r>
              <a:rPr lang="en-ZA" dirty="0"/>
              <a:t>Disciplinary Hearings</a:t>
            </a:r>
          </a:p>
        </p:txBody>
      </p:sp>
      <p:pic>
        <p:nvPicPr>
          <p:cNvPr id="3" name="Picture 2">
            <a:extLst>
              <a:ext uri="{FF2B5EF4-FFF2-40B4-BE49-F238E27FC236}">
                <a16:creationId xmlns:a16="http://schemas.microsoft.com/office/drawing/2014/main" id="{5C6D9978-24BF-4A39-8192-FB7EDD300E77}"/>
              </a:ext>
            </a:extLst>
          </p:cNvPr>
          <p:cNvPicPr>
            <a:picLocks noChangeAspect="1"/>
          </p:cNvPicPr>
          <p:nvPr/>
        </p:nvPicPr>
        <p:blipFill>
          <a:blip r:embed="rId2"/>
          <a:stretch>
            <a:fillRect/>
          </a:stretch>
        </p:blipFill>
        <p:spPr>
          <a:xfrm>
            <a:off x="3241607" y="6431866"/>
            <a:ext cx="2664183" cy="384081"/>
          </a:xfrm>
          <a:prstGeom prst="rect">
            <a:avLst/>
          </a:prstGeom>
        </p:spPr>
      </p:pic>
    </p:spTree>
    <p:extLst>
      <p:ext uri="{BB962C8B-B14F-4D97-AF65-F5344CB8AC3E}">
        <p14:creationId xmlns:p14="http://schemas.microsoft.com/office/powerpoint/2010/main" val="273826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Gathering Information Concerning Alleged Transgression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normAutofit/>
          </a:bodyPr>
          <a:lstStyle/>
          <a:p>
            <a:pPr marL="0" indent="0">
              <a:buNone/>
            </a:pPr>
            <a:endParaRPr lang="en-ZA" sz="2800" b="1" dirty="0"/>
          </a:p>
          <a:p>
            <a:pPr marL="0" indent="0">
              <a:buNone/>
            </a:pPr>
            <a:r>
              <a:rPr lang="en-ZA" sz="2800" b="1" dirty="0"/>
              <a:t>Workplace Surveillance</a:t>
            </a:r>
          </a:p>
          <a:p>
            <a:pPr marL="0" indent="0">
              <a:buNone/>
            </a:pPr>
            <a:endParaRPr lang="en-ZA" sz="2800" b="1" dirty="0"/>
          </a:p>
          <a:p>
            <a:pPr marL="0" indent="0">
              <a:buNone/>
            </a:pPr>
            <a:r>
              <a:rPr lang="en-ZA" dirty="0"/>
              <a:t>Employers who use workplace searches should to consider the following:</a:t>
            </a:r>
          </a:p>
          <a:p>
            <a:pPr marL="0" indent="0">
              <a:buNone/>
            </a:pPr>
            <a:r>
              <a:rPr lang="en-ZA" dirty="0"/>
              <a:t>a. Written statement</a:t>
            </a:r>
          </a:p>
          <a:p>
            <a:pPr marL="0" indent="0">
              <a:buNone/>
            </a:pPr>
            <a:r>
              <a:rPr lang="en-ZA" dirty="0"/>
              <a:t>b. Retain access </a:t>
            </a:r>
          </a:p>
          <a:p>
            <a:pPr marL="0" indent="0">
              <a:buNone/>
            </a:pPr>
            <a:r>
              <a:rPr lang="en-ZA" dirty="0"/>
              <a:t>c. Conduct random searches</a:t>
            </a:r>
          </a:p>
          <a:p>
            <a:pPr marL="0" indent="0">
              <a:buNone/>
            </a:pPr>
            <a:r>
              <a:rPr lang="en-ZA" dirty="0"/>
              <a:t>d. No wrongdoing</a:t>
            </a:r>
          </a:p>
          <a:p>
            <a:pPr marL="0" indent="0">
              <a:buNone/>
            </a:pPr>
            <a:r>
              <a:rPr lang="en-ZA" dirty="0"/>
              <a:t>e. Search process</a:t>
            </a:r>
          </a:p>
          <a:p>
            <a:pPr marL="0" indent="0">
              <a:buNone/>
            </a:pPr>
            <a:endParaRPr lang="en-ZA" sz="2800" b="1" dirty="0"/>
          </a:p>
        </p:txBody>
      </p:sp>
    </p:spTree>
    <p:extLst>
      <p:ext uri="{BB962C8B-B14F-4D97-AF65-F5344CB8AC3E}">
        <p14:creationId xmlns:p14="http://schemas.microsoft.com/office/powerpoint/2010/main" val="1782284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graphicFrame>
        <p:nvGraphicFramePr>
          <p:cNvPr id="5" name="Content Placeholder 4">
            <a:extLst>
              <a:ext uri="{FF2B5EF4-FFF2-40B4-BE49-F238E27FC236}">
                <a16:creationId xmlns:a16="http://schemas.microsoft.com/office/drawing/2014/main" id="{F22AB02B-294C-4032-8821-532E7A3BA0E6}"/>
              </a:ext>
            </a:extLst>
          </p:cNvPr>
          <p:cNvGraphicFramePr>
            <a:graphicFrameLocks noGrp="1"/>
          </p:cNvGraphicFramePr>
          <p:nvPr>
            <p:ph sz="quarter" idx="1"/>
            <p:extLst>
              <p:ext uri="{D42A27DB-BD31-4B8C-83A1-F6EECF244321}">
                <p14:modId xmlns:p14="http://schemas.microsoft.com/office/powerpoint/2010/main" val="334373451"/>
              </p:ext>
            </p:extLst>
          </p:nvPr>
        </p:nvGraphicFramePr>
        <p:xfrm>
          <a:off x="468313" y="1330998"/>
          <a:ext cx="8218487" cy="1981200"/>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3730924419"/>
                    </a:ext>
                  </a:extLst>
                </a:gridCol>
                <a:gridCol w="6338097">
                  <a:extLst>
                    <a:ext uri="{9D8B030D-6E8A-4147-A177-3AD203B41FA5}">
                      <a16:colId xmlns:a16="http://schemas.microsoft.com/office/drawing/2014/main" val="2445426254"/>
                    </a:ext>
                  </a:extLst>
                </a:gridCol>
              </a:tblGrid>
              <a:tr h="0">
                <a:tc>
                  <a:txBody>
                    <a:bodyPr/>
                    <a:lstStyle/>
                    <a:p>
                      <a:pPr algn="just" fontAlgn="base" hangingPunct="0">
                        <a:lnSpc>
                          <a:spcPct val="150000"/>
                        </a:lnSpc>
                        <a:spcAft>
                          <a:spcPts val="0"/>
                        </a:spcAft>
                      </a:pPr>
                      <a:r>
                        <a:rPr lang="en-GB" sz="2000" spc="-15">
                          <a:effectLst/>
                        </a:rPr>
                        <a:t>Manager to review previous discussions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spc="-15" dirty="0">
                          <a:ln>
                            <a:noFill/>
                          </a:ln>
                          <a:solidFill>
                            <a:schemeClr val="tx1"/>
                          </a:solidFill>
                          <a:effectLst>
                            <a:outerShdw sx="0" sy="0">
                              <a:srgbClr val="000000"/>
                            </a:outerShdw>
                          </a:effectLst>
                        </a:rPr>
                        <a:t>Review any previous discussions (refer to Discussion Summaries, notes from counselling session). Be specific.</a:t>
                      </a:r>
                      <a:endParaRPr lang="en-ZA" sz="200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spc="-15" dirty="0">
                          <a:ln>
                            <a:noFill/>
                          </a:ln>
                          <a:solidFill>
                            <a:schemeClr val="tx1"/>
                          </a:solidFill>
                          <a:effectLst>
                            <a:outerShdw sx="0" sy="0">
                              <a:srgbClr val="000000"/>
                            </a:outerShdw>
                          </a:effectLst>
                        </a:rPr>
                        <a:t>Reinforce any areas of improvement.</a:t>
                      </a:r>
                      <a:endParaRPr lang="en-ZA" sz="200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u="none" strike="noStrike" kern="0" spc="-15" dirty="0">
                          <a:ln>
                            <a:noFill/>
                          </a:ln>
                          <a:solidFill>
                            <a:schemeClr val="tx1"/>
                          </a:solidFill>
                          <a:effectLst>
                            <a:outerShdw sx="0" sy="0">
                              <a:srgbClr val="000000"/>
                            </a:outerShdw>
                          </a:effectLst>
                        </a:rPr>
                        <a:t>Restate the performance standards expected of the employee - be specific.</a:t>
                      </a:r>
                      <a:endParaRPr lang="en-ZA" sz="200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15794055"/>
                  </a:ext>
                </a:extLst>
              </a:tr>
            </a:tbl>
          </a:graphicData>
        </a:graphic>
      </p:graphicFrame>
      <p:graphicFrame>
        <p:nvGraphicFramePr>
          <p:cNvPr id="7" name="Table 6">
            <a:extLst>
              <a:ext uri="{FF2B5EF4-FFF2-40B4-BE49-F238E27FC236}">
                <a16:creationId xmlns:a16="http://schemas.microsoft.com/office/drawing/2014/main" id="{27894805-7203-4F78-9E48-A868E746980C}"/>
              </a:ext>
            </a:extLst>
          </p:cNvPr>
          <p:cNvGraphicFramePr>
            <a:graphicFrameLocks noGrp="1"/>
          </p:cNvGraphicFramePr>
          <p:nvPr>
            <p:extLst>
              <p:ext uri="{D42A27DB-BD31-4B8C-83A1-F6EECF244321}">
                <p14:modId xmlns:p14="http://schemas.microsoft.com/office/powerpoint/2010/main" val="1557348837"/>
              </p:ext>
            </p:extLst>
          </p:nvPr>
        </p:nvGraphicFramePr>
        <p:xfrm>
          <a:off x="468313" y="3276736"/>
          <a:ext cx="8218487" cy="2695956"/>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1315827473"/>
                    </a:ext>
                  </a:extLst>
                </a:gridCol>
                <a:gridCol w="6338097">
                  <a:extLst>
                    <a:ext uri="{9D8B030D-6E8A-4147-A177-3AD203B41FA5}">
                      <a16:colId xmlns:a16="http://schemas.microsoft.com/office/drawing/2014/main" val="4169080619"/>
                    </a:ext>
                  </a:extLst>
                </a:gridCol>
              </a:tblGrid>
              <a:tr h="0">
                <a:tc>
                  <a:txBody>
                    <a:bodyPr/>
                    <a:lstStyle/>
                    <a:p>
                      <a:pPr algn="just" fontAlgn="base" hangingPunct="0">
                        <a:lnSpc>
                          <a:spcPct val="150000"/>
                        </a:lnSpc>
                        <a:spcAft>
                          <a:spcPts val="0"/>
                        </a:spcAft>
                      </a:pPr>
                      <a:r>
                        <a:rPr lang="en-GB" sz="2000" spc="-15" dirty="0">
                          <a:effectLst/>
                        </a:rPr>
                        <a:t>Manager to indicate insufficient improvement and ask for reasons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Indicate the employee's failure to achieve the required standards.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Produce evidence to substantiate.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spc="-15" dirty="0">
                          <a:ln>
                            <a:noFill/>
                          </a:ln>
                          <a:solidFill>
                            <a:schemeClr val="tx1"/>
                          </a:solidFill>
                          <a:effectLst>
                            <a:outerShdw sx="0" sy="0">
                              <a:srgbClr val="000000"/>
                            </a:outerShdw>
                          </a:effectLst>
                        </a:rPr>
                        <a:t>Allow employee to cross-examine manager, witnesses, and ask questions for clarification.</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502893748"/>
                  </a:ext>
                </a:extLst>
              </a:tr>
            </a:tbl>
          </a:graphicData>
        </a:graphic>
      </p:graphicFrame>
    </p:spTree>
    <p:extLst>
      <p:ext uri="{BB962C8B-B14F-4D97-AF65-F5344CB8AC3E}">
        <p14:creationId xmlns:p14="http://schemas.microsoft.com/office/powerpoint/2010/main" val="40618117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5A6-DCBB-46C1-8EAA-E5B533BCF4D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a16="http://schemas.microsoft.com/office/drawing/2014/main" id="{0B0D0962-9C65-4487-85A5-9DB2866F74B9}"/>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graphicFrame>
        <p:nvGraphicFramePr>
          <p:cNvPr id="5" name="Content Placeholder 4">
            <a:extLst>
              <a:ext uri="{FF2B5EF4-FFF2-40B4-BE49-F238E27FC236}">
                <a16:creationId xmlns:a16="http://schemas.microsoft.com/office/drawing/2014/main" id="{D9EA672B-6B54-4D5F-9CBB-94A6312C1D49}"/>
              </a:ext>
            </a:extLst>
          </p:cNvPr>
          <p:cNvGraphicFramePr>
            <a:graphicFrameLocks noGrp="1"/>
          </p:cNvGraphicFramePr>
          <p:nvPr>
            <p:ph sz="quarter" idx="1"/>
            <p:extLst>
              <p:ext uri="{D42A27DB-BD31-4B8C-83A1-F6EECF244321}">
                <p14:modId xmlns:p14="http://schemas.microsoft.com/office/powerpoint/2010/main" val="63937826"/>
              </p:ext>
            </p:extLst>
          </p:nvPr>
        </p:nvGraphicFramePr>
        <p:xfrm>
          <a:off x="374904" y="1765269"/>
          <a:ext cx="8218487" cy="1981200"/>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4207651857"/>
                    </a:ext>
                  </a:extLst>
                </a:gridCol>
                <a:gridCol w="6338097">
                  <a:extLst>
                    <a:ext uri="{9D8B030D-6E8A-4147-A177-3AD203B41FA5}">
                      <a16:colId xmlns:a16="http://schemas.microsoft.com/office/drawing/2014/main" val="862577348"/>
                    </a:ext>
                  </a:extLst>
                </a:gridCol>
              </a:tblGrid>
              <a:tr h="0">
                <a:tc>
                  <a:txBody>
                    <a:bodyPr/>
                    <a:lstStyle/>
                    <a:p>
                      <a:pPr algn="just" fontAlgn="base" hangingPunct="0">
                        <a:lnSpc>
                          <a:spcPct val="150000"/>
                        </a:lnSpc>
                        <a:spcAft>
                          <a:spcPts val="0"/>
                        </a:spcAft>
                      </a:pPr>
                      <a:r>
                        <a:rPr lang="en-GB" sz="2000" spc="-15" dirty="0">
                          <a:effectLst/>
                        </a:rPr>
                        <a:t>Employee to state his case.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Allow employee opportunity to state his or her case.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Produce evidence to substantiate allegation of unsatisfactory performance.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spc="-15" dirty="0">
                          <a:ln>
                            <a:noFill/>
                          </a:ln>
                          <a:solidFill>
                            <a:schemeClr val="tx1"/>
                          </a:solidFill>
                          <a:effectLst>
                            <a:outerShdw sx="0" sy="0">
                              <a:srgbClr val="000000"/>
                            </a:outerShdw>
                          </a:effectLst>
                        </a:rPr>
                        <a:t>Allow manager to cross-examine employee, witnesses and ask questions for clarification.</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625744416"/>
                  </a:ext>
                </a:extLst>
              </a:tr>
            </a:tbl>
          </a:graphicData>
        </a:graphic>
      </p:graphicFrame>
    </p:spTree>
    <p:extLst>
      <p:ext uri="{BB962C8B-B14F-4D97-AF65-F5344CB8AC3E}">
        <p14:creationId xmlns:p14="http://schemas.microsoft.com/office/powerpoint/2010/main" val="19265317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5A6-DCBB-46C1-8EAA-E5B533BCF4D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a16="http://schemas.microsoft.com/office/drawing/2014/main" id="{0B0D0962-9C65-4487-85A5-9DB2866F74B9}"/>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graphicFrame>
        <p:nvGraphicFramePr>
          <p:cNvPr id="7" name="Content Placeholder 6">
            <a:extLst>
              <a:ext uri="{FF2B5EF4-FFF2-40B4-BE49-F238E27FC236}">
                <a16:creationId xmlns:a16="http://schemas.microsoft.com/office/drawing/2014/main" id="{0CD02E81-2F30-4A14-BA3C-E6C3B37F179C}"/>
              </a:ext>
            </a:extLst>
          </p:cNvPr>
          <p:cNvGraphicFramePr>
            <a:graphicFrameLocks noGrp="1"/>
          </p:cNvGraphicFramePr>
          <p:nvPr>
            <p:ph sz="quarter" idx="1"/>
            <p:extLst>
              <p:ext uri="{D42A27DB-BD31-4B8C-83A1-F6EECF244321}">
                <p14:modId xmlns:p14="http://schemas.microsoft.com/office/powerpoint/2010/main" val="3841510551"/>
              </p:ext>
            </p:extLst>
          </p:nvPr>
        </p:nvGraphicFramePr>
        <p:xfrm>
          <a:off x="497818" y="1484784"/>
          <a:ext cx="8218487" cy="3810000"/>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2325415046"/>
                    </a:ext>
                  </a:extLst>
                </a:gridCol>
                <a:gridCol w="6338097">
                  <a:extLst>
                    <a:ext uri="{9D8B030D-6E8A-4147-A177-3AD203B41FA5}">
                      <a16:colId xmlns:a16="http://schemas.microsoft.com/office/drawing/2014/main" val="2128543129"/>
                    </a:ext>
                  </a:extLst>
                </a:gridCol>
              </a:tblGrid>
              <a:tr h="0">
                <a:tc>
                  <a:txBody>
                    <a:bodyPr/>
                    <a:lstStyle/>
                    <a:p>
                      <a:pPr algn="just" fontAlgn="base" hangingPunct="0">
                        <a:lnSpc>
                          <a:spcPct val="150000"/>
                        </a:lnSpc>
                        <a:spcAft>
                          <a:spcPts val="0"/>
                        </a:spcAft>
                      </a:pPr>
                      <a:r>
                        <a:rPr lang="en-GB" sz="2000">
                          <a:effectLst/>
                        </a:rPr>
                        <a:t>Chairperson to conclude the work performance investigation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Chairperson to ask questions for clarification. May call witnesses or other evidence with the consent of the parties.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Allow each party to present closing arguments.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Summarise each party's case to clarify understanding.</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Do not evaluate the reasons yet.</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Control the focus of the discussion.</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solidFill>
                            <a:schemeClr val="tx1"/>
                          </a:solidFill>
                          <a:effectLst>
                            <a:outerShdw sx="0" sy="0">
                              <a:srgbClr val="000000"/>
                            </a:outerShdw>
                          </a:effectLst>
                        </a:rPr>
                        <a:t>Once satisfied that all evidence has been presented, adjourn the investigation.</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759192794"/>
                  </a:ext>
                </a:extLst>
              </a:tr>
            </a:tbl>
          </a:graphicData>
        </a:graphic>
      </p:graphicFrame>
    </p:spTree>
    <p:extLst>
      <p:ext uri="{BB962C8B-B14F-4D97-AF65-F5344CB8AC3E}">
        <p14:creationId xmlns:p14="http://schemas.microsoft.com/office/powerpoint/2010/main" val="15477780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5A6-DCBB-46C1-8EAA-E5B533BCF4D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a16="http://schemas.microsoft.com/office/drawing/2014/main" id="{0B0D0962-9C65-4487-85A5-9DB2866F74B9}"/>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graphicFrame>
        <p:nvGraphicFramePr>
          <p:cNvPr id="6" name="Content Placeholder 5">
            <a:extLst>
              <a:ext uri="{FF2B5EF4-FFF2-40B4-BE49-F238E27FC236}">
                <a16:creationId xmlns:a16="http://schemas.microsoft.com/office/drawing/2014/main" id="{ED207081-5E2D-454B-B48C-D70BD4D952DB}"/>
              </a:ext>
            </a:extLst>
          </p:cNvPr>
          <p:cNvGraphicFramePr>
            <a:graphicFrameLocks noGrp="1"/>
          </p:cNvGraphicFramePr>
          <p:nvPr>
            <p:ph sz="quarter" idx="1"/>
            <p:extLst>
              <p:ext uri="{D42A27DB-BD31-4B8C-83A1-F6EECF244321}">
                <p14:modId xmlns:p14="http://schemas.microsoft.com/office/powerpoint/2010/main" val="1025687546"/>
              </p:ext>
            </p:extLst>
          </p:nvPr>
        </p:nvGraphicFramePr>
        <p:xfrm>
          <a:off x="467544" y="1628800"/>
          <a:ext cx="8218487" cy="3352800"/>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2968716214"/>
                    </a:ext>
                  </a:extLst>
                </a:gridCol>
                <a:gridCol w="6338097">
                  <a:extLst>
                    <a:ext uri="{9D8B030D-6E8A-4147-A177-3AD203B41FA5}">
                      <a16:colId xmlns:a16="http://schemas.microsoft.com/office/drawing/2014/main" val="2127571651"/>
                    </a:ext>
                  </a:extLst>
                </a:gridCol>
              </a:tblGrid>
              <a:tr h="0">
                <a:tc>
                  <a:txBody>
                    <a:bodyPr/>
                    <a:lstStyle/>
                    <a:p>
                      <a:pPr algn="just" fontAlgn="base" hangingPunct="0">
                        <a:lnSpc>
                          <a:spcPct val="150000"/>
                        </a:lnSpc>
                        <a:spcAft>
                          <a:spcPts val="0"/>
                        </a:spcAft>
                      </a:pPr>
                      <a:r>
                        <a:rPr lang="en-GB" sz="2000" dirty="0">
                          <a:effectLst/>
                        </a:rPr>
                        <a:t>Chairperson to evaluate the evidence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Independently and objectively evaluate the evidence.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Separate evidence into confirmed facts and opinions.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Decide merits of Manager's and employee's case on balance of probabilities.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Write down your findings.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Reconvene the session.</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solidFill>
                            <a:schemeClr val="tx1"/>
                          </a:solidFill>
                          <a:effectLst>
                            <a:outerShdw sx="0" sy="0">
                              <a:srgbClr val="000000"/>
                            </a:outerShdw>
                          </a:effectLst>
                        </a:rPr>
                        <a:t>Communicate your findings in respect of the employee's achievement or non-achievement of the standards.</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57674039"/>
                  </a:ext>
                </a:extLst>
              </a:tr>
            </a:tbl>
          </a:graphicData>
        </a:graphic>
      </p:graphicFrame>
    </p:spTree>
    <p:extLst>
      <p:ext uri="{BB962C8B-B14F-4D97-AF65-F5344CB8AC3E}">
        <p14:creationId xmlns:p14="http://schemas.microsoft.com/office/powerpoint/2010/main" val="12137717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graphicFrame>
        <p:nvGraphicFramePr>
          <p:cNvPr id="5" name="Content Placeholder 4">
            <a:extLst>
              <a:ext uri="{FF2B5EF4-FFF2-40B4-BE49-F238E27FC236}">
                <a16:creationId xmlns:a16="http://schemas.microsoft.com/office/drawing/2014/main" id="{3FAE0B68-59C2-476A-83CD-80094DF1FD99}"/>
              </a:ext>
            </a:extLst>
          </p:cNvPr>
          <p:cNvGraphicFramePr>
            <a:graphicFrameLocks noGrp="1"/>
          </p:cNvGraphicFramePr>
          <p:nvPr>
            <p:ph sz="quarter" idx="1"/>
            <p:extLst>
              <p:ext uri="{D42A27DB-BD31-4B8C-83A1-F6EECF244321}">
                <p14:modId xmlns:p14="http://schemas.microsoft.com/office/powerpoint/2010/main" val="2552452760"/>
              </p:ext>
            </p:extLst>
          </p:nvPr>
        </p:nvGraphicFramePr>
        <p:xfrm>
          <a:off x="613749" y="1556792"/>
          <a:ext cx="8218487" cy="4067556"/>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1813540014"/>
                    </a:ext>
                  </a:extLst>
                </a:gridCol>
                <a:gridCol w="6338097">
                  <a:extLst>
                    <a:ext uri="{9D8B030D-6E8A-4147-A177-3AD203B41FA5}">
                      <a16:colId xmlns:a16="http://schemas.microsoft.com/office/drawing/2014/main" val="3733050275"/>
                    </a:ext>
                  </a:extLst>
                </a:gridCol>
              </a:tblGrid>
              <a:tr h="0">
                <a:tc>
                  <a:txBody>
                    <a:bodyPr/>
                    <a:lstStyle/>
                    <a:p>
                      <a:pPr algn="just" fontAlgn="base" hangingPunct="0">
                        <a:lnSpc>
                          <a:spcPct val="150000"/>
                        </a:lnSpc>
                        <a:spcAft>
                          <a:spcPts val="0"/>
                        </a:spcAft>
                      </a:pPr>
                      <a:r>
                        <a:rPr lang="en-GB" sz="2000">
                          <a:effectLst/>
                        </a:rPr>
                        <a:t>Chairperson to determine appropriate disciplinary action</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Explore disciplinary alternatives.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Allow each side to present aggravating and mitigating circumstances, having regard to principles of consistency, flexibility, and legality.</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Parties may call witnesses, present evidence, and cross-examine witnesses.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Allow each side to summarise their case.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Chairperson to summarise each side's case.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Adjourn the investigation.</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255207723"/>
                  </a:ext>
                </a:extLst>
              </a:tr>
            </a:tbl>
          </a:graphicData>
        </a:graphic>
      </p:graphicFrame>
    </p:spTree>
    <p:extLst>
      <p:ext uri="{BB962C8B-B14F-4D97-AF65-F5344CB8AC3E}">
        <p14:creationId xmlns:p14="http://schemas.microsoft.com/office/powerpoint/2010/main" val="32079195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graphicFrame>
        <p:nvGraphicFramePr>
          <p:cNvPr id="5" name="Content Placeholder 4">
            <a:extLst>
              <a:ext uri="{FF2B5EF4-FFF2-40B4-BE49-F238E27FC236}">
                <a16:creationId xmlns:a16="http://schemas.microsoft.com/office/drawing/2014/main" id="{45013EF2-9F93-429A-B9EC-37A7AA7480F6}"/>
              </a:ext>
            </a:extLst>
          </p:cNvPr>
          <p:cNvGraphicFramePr>
            <a:graphicFrameLocks noGrp="1"/>
          </p:cNvGraphicFramePr>
          <p:nvPr>
            <p:ph sz="quarter" idx="1"/>
            <p:extLst>
              <p:ext uri="{D42A27DB-BD31-4B8C-83A1-F6EECF244321}">
                <p14:modId xmlns:p14="http://schemas.microsoft.com/office/powerpoint/2010/main" val="1594778089"/>
              </p:ext>
            </p:extLst>
          </p:nvPr>
        </p:nvGraphicFramePr>
        <p:xfrm>
          <a:off x="479510" y="1484784"/>
          <a:ext cx="8218487" cy="4067556"/>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2244635472"/>
                    </a:ext>
                  </a:extLst>
                </a:gridCol>
                <a:gridCol w="6338097">
                  <a:extLst>
                    <a:ext uri="{9D8B030D-6E8A-4147-A177-3AD203B41FA5}">
                      <a16:colId xmlns:a16="http://schemas.microsoft.com/office/drawing/2014/main" val="2920137302"/>
                    </a:ext>
                  </a:extLst>
                </a:gridCol>
              </a:tblGrid>
              <a:tr h="0">
                <a:tc>
                  <a:txBody>
                    <a:bodyPr/>
                    <a:lstStyle/>
                    <a:p>
                      <a:pPr algn="just" fontAlgn="base" hangingPunct="0">
                        <a:lnSpc>
                          <a:spcPct val="150000"/>
                        </a:lnSpc>
                        <a:spcAft>
                          <a:spcPts val="0"/>
                        </a:spcAft>
                      </a:pPr>
                      <a:r>
                        <a:rPr lang="en-GB" sz="2000" dirty="0">
                          <a:effectLst/>
                        </a:rPr>
                        <a:t>Chairperson to independently and objectively determine a fair and reasonable disciplinary sanction.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Independently and objectively determine a fair and reasonable disciplinary measure having regard to the principles of consistency, flexibility and legality of sanction.</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Reconvene the investigation.</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Communicate findings in respect of discipline to employee in writing.</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Emphasise the disciplinary consequences of continued lack of improvement (where appropriate).</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750443349"/>
                  </a:ext>
                </a:extLst>
              </a:tr>
            </a:tbl>
          </a:graphicData>
        </a:graphic>
      </p:graphicFrame>
    </p:spTree>
    <p:extLst>
      <p:ext uri="{BB962C8B-B14F-4D97-AF65-F5344CB8AC3E}">
        <p14:creationId xmlns:p14="http://schemas.microsoft.com/office/powerpoint/2010/main" val="33313857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graphicFrame>
        <p:nvGraphicFramePr>
          <p:cNvPr id="5" name="Content Placeholder 4">
            <a:extLst>
              <a:ext uri="{FF2B5EF4-FFF2-40B4-BE49-F238E27FC236}">
                <a16:creationId xmlns:a16="http://schemas.microsoft.com/office/drawing/2014/main" id="{D254E8F2-74F0-42A1-85D3-13E77D62B37B}"/>
              </a:ext>
            </a:extLst>
          </p:cNvPr>
          <p:cNvGraphicFramePr>
            <a:graphicFrameLocks noGrp="1"/>
          </p:cNvGraphicFramePr>
          <p:nvPr>
            <p:ph sz="quarter" idx="1"/>
            <p:extLst>
              <p:ext uri="{D42A27DB-BD31-4B8C-83A1-F6EECF244321}">
                <p14:modId xmlns:p14="http://schemas.microsoft.com/office/powerpoint/2010/main" val="447394037"/>
              </p:ext>
            </p:extLst>
          </p:nvPr>
        </p:nvGraphicFramePr>
        <p:xfrm>
          <a:off x="374904" y="1556792"/>
          <a:ext cx="8218487" cy="4020312"/>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4288982725"/>
                    </a:ext>
                  </a:extLst>
                </a:gridCol>
                <a:gridCol w="6338097">
                  <a:extLst>
                    <a:ext uri="{9D8B030D-6E8A-4147-A177-3AD203B41FA5}">
                      <a16:colId xmlns:a16="http://schemas.microsoft.com/office/drawing/2014/main" val="2985950326"/>
                    </a:ext>
                  </a:extLst>
                </a:gridCol>
              </a:tblGrid>
              <a:tr h="0">
                <a:tc>
                  <a:txBody>
                    <a:bodyPr/>
                    <a:lstStyle/>
                    <a:p>
                      <a:pPr algn="just" fontAlgn="base" hangingPunct="0">
                        <a:lnSpc>
                          <a:spcPct val="150000"/>
                        </a:lnSpc>
                        <a:spcAft>
                          <a:spcPts val="0"/>
                        </a:spcAft>
                      </a:pPr>
                      <a:r>
                        <a:rPr lang="en-GB" sz="2000" dirty="0">
                          <a:solidFill>
                            <a:schemeClr val="bg1"/>
                          </a:solidFill>
                          <a:effectLst/>
                        </a:rPr>
                        <a:t>Manager to discuss possible solutions to the problem.</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Emphasise the employee's responsibility for solving the problem.</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Explore all possible solutions, including training needs.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Summarise and test for understanding.</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70706145"/>
                  </a:ext>
                </a:extLst>
              </a:tr>
              <a:tr h="0">
                <a:tc>
                  <a:txBody>
                    <a:bodyPr/>
                    <a:lstStyle/>
                    <a:p>
                      <a:pPr algn="just" fontAlgn="base" hangingPunct="0">
                        <a:lnSpc>
                          <a:spcPct val="150000"/>
                        </a:lnSpc>
                        <a:spcAft>
                          <a:spcPts val="0"/>
                        </a:spcAft>
                      </a:pPr>
                      <a:r>
                        <a:rPr lang="en-GB" sz="2000" dirty="0">
                          <a:solidFill>
                            <a:schemeClr val="bg1"/>
                          </a:solidFill>
                          <a:effectLst/>
                        </a:rPr>
                        <a:t>Agree on actions to be taken and set a follow-up date (if appropriate).</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dirty="0">
                          <a:ln>
                            <a:noFill/>
                          </a:ln>
                          <a:solidFill>
                            <a:schemeClr val="tx1"/>
                          </a:solidFill>
                          <a:effectLst>
                            <a:outerShdw sx="0" sy="0">
                              <a:srgbClr val="000000"/>
                            </a:outerShdw>
                          </a:effectLst>
                        </a:rPr>
                        <a:t>Agree on remedial actions.</a:t>
                      </a:r>
                      <a:endParaRPr lang="en-ZA" sz="200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dirty="0">
                          <a:ln>
                            <a:noFill/>
                          </a:ln>
                          <a:solidFill>
                            <a:schemeClr val="tx1"/>
                          </a:solidFill>
                          <a:effectLst>
                            <a:outerShdw sx="0" sy="0">
                              <a:srgbClr val="000000"/>
                            </a:outerShdw>
                          </a:effectLst>
                        </a:rPr>
                        <a:t>Set follow-up dates (where appropriate).</a:t>
                      </a:r>
                      <a:endParaRPr lang="en-ZA" sz="200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u="none" strike="noStrike" kern="0" dirty="0">
                          <a:ln>
                            <a:noFill/>
                          </a:ln>
                          <a:solidFill>
                            <a:schemeClr val="tx1"/>
                          </a:solidFill>
                          <a:effectLst>
                            <a:outerShdw sx="0" sy="0">
                              <a:srgbClr val="000000"/>
                            </a:outerShdw>
                          </a:effectLst>
                        </a:rPr>
                        <a:t>Reinforce your commitment to the employee.</a:t>
                      </a:r>
                      <a:endParaRPr lang="en-ZA" sz="200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962601256"/>
                  </a:ext>
                </a:extLst>
              </a:tr>
            </a:tbl>
          </a:graphicData>
        </a:graphic>
      </p:graphicFrame>
    </p:spTree>
    <p:extLst>
      <p:ext uri="{BB962C8B-B14F-4D97-AF65-F5344CB8AC3E}">
        <p14:creationId xmlns:p14="http://schemas.microsoft.com/office/powerpoint/2010/main" val="3011743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Summarising, Considering and Weighing Evidence in terms of Probability</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dirty="0"/>
              <a:t>This exercise includes the following:</a:t>
            </a:r>
          </a:p>
          <a:p>
            <a:pPr lvl="0" fontAlgn="base"/>
            <a:r>
              <a:rPr lang="en-ZA" dirty="0">
                <a:effectLst>
                  <a:outerShdw sx="0" sy="0">
                    <a:srgbClr val="000000"/>
                  </a:outerShdw>
                </a:effectLst>
              </a:rPr>
              <a:t>The chairperson must analyse and evaluate the evidence, and also assess the weight of the evidence</a:t>
            </a:r>
          </a:p>
          <a:p>
            <a:pPr lvl="0" fontAlgn="base"/>
            <a:r>
              <a:rPr lang="en-ZA" dirty="0">
                <a:effectLst>
                  <a:outerShdw sx="0" sy="0">
                    <a:srgbClr val="000000"/>
                  </a:outerShdw>
                </a:effectLst>
              </a:rPr>
              <a:t>This is necessary to determine whether the employer, who has proved the allegations against the employee</a:t>
            </a:r>
          </a:p>
          <a:p>
            <a:pPr lvl="0" fontAlgn="base"/>
            <a:r>
              <a:rPr lang="en-ZA" dirty="0">
                <a:effectLst>
                  <a:outerShdw sx="0" sy="0">
                    <a:srgbClr val="000000"/>
                  </a:outerShdw>
                </a:effectLst>
              </a:rPr>
              <a:t>The burden of proof needs to be evaluated against the relevant standard of proof that </a:t>
            </a:r>
          </a:p>
          <a:p>
            <a:pPr marL="0" lvl="0" indent="0" fontAlgn="base">
              <a:buNone/>
            </a:pPr>
            <a:r>
              <a:rPr lang="en-ZA" dirty="0">
                <a:effectLst>
                  <a:outerShdw sx="0" sy="0">
                    <a:srgbClr val="000000"/>
                  </a:outerShdw>
                </a:effectLst>
              </a:rPr>
              <a:t>     is required</a:t>
            </a:r>
            <a:endParaRPr lang="en-ZA" dirty="0"/>
          </a:p>
        </p:txBody>
      </p:sp>
      <p:pic>
        <p:nvPicPr>
          <p:cNvPr id="5" name="Picture 4">
            <a:extLst>
              <a:ext uri="{FF2B5EF4-FFF2-40B4-BE49-F238E27FC236}">
                <a16:creationId xmlns:a16="http://schemas.microsoft.com/office/drawing/2014/main" id="{AF592B7E-AB0A-4FC6-BCDC-7501819588E3}"/>
              </a:ext>
            </a:extLst>
          </p:cNvPr>
          <p:cNvPicPr>
            <a:picLocks noChangeAspect="1"/>
          </p:cNvPicPr>
          <p:nvPr/>
        </p:nvPicPr>
        <p:blipFill>
          <a:blip r:embed="rId2"/>
          <a:stretch>
            <a:fillRect/>
          </a:stretch>
        </p:blipFill>
        <p:spPr>
          <a:xfrm>
            <a:off x="6084168" y="3826789"/>
            <a:ext cx="2266507" cy="2266507"/>
          </a:xfrm>
          <a:prstGeom prst="rect">
            <a:avLst/>
          </a:prstGeom>
        </p:spPr>
      </p:pic>
    </p:spTree>
    <p:extLst>
      <p:ext uri="{BB962C8B-B14F-4D97-AF65-F5344CB8AC3E}">
        <p14:creationId xmlns:p14="http://schemas.microsoft.com/office/powerpoint/2010/main" val="33936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Summarising, Considering and Weighing Evidence in terms of Probability</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dirty="0"/>
              <a:t>This exercise includes the following:</a:t>
            </a:r>
          </a:p>
          <a:p>
            <a:pPr lvl="0" fontAlgn="base"/>
            <a:r>
              <a:rPr lang="en-ZA" dirty="0">
                <a:effectLst>
                  <a:outerShdw sx="0" sy="0">
                    <a:srgbClr val="000000"/>
                  </a:outerShdw>
                </a:effectLst>
              </a:rPr>
              <a:t>When evaluating the evidence, the chairperson must determine the credibility of witnesses, draw inferences, determine probabilities and improbabilities and determine the truth or falsehood</a:t>
            </a:r>
          </a:p>
          <a:p>
            <a:pPr lvl="0" fontAlgn="base"/>
            <a:r>
              <a:rPr lang="en-ZA" dirty="0">
                <a:effectLst>
                  <a:outerShdw sx="0" sy="0">
                    <a:srgbClr val="000000"/>
                  </a:outerShdw>
                </a:effectLst>
              </a:rPr>
              <a:t>During the evaluation exercise, the chairperson must comply with the principles of evidence and use common sense, experience, skills and logic</a:t>
            </a:r>
          </a:p>
          <a:p>
            <a:pPr lvl="0" fontAlgn="base"/>
            <a:r>
              <a:rPr lang="en-ZA" dirty="0">
                <a:effectLst>
                  <a:outerShdw sx="0" sy="0">
                    <a:srgbClr val="000000"/>
                  </a:outerShdw>
                </a:effectLst>
              </a:rPr>
              <a:t>The chairperson also needs to stay focused on what must be proved and how much proof is required, and the amount and quality of the available evidence</a:t>
            </a:r>
          </a:p>
          <a:p>
            <a:endParaRPr lang="en-ZA" dirty="0"/>
          </a:p>
        </p:txBody>
      </p:sp>
    </p:spTree>
    <p:extLst>
      <p:ext uri="{BB962C8B-B14F-4D97-AF65-F5344CB8AC3E}">
        <p14:creationId xmlns:p14="http://schemas.microsoft.com/office/powerpoint/2010/main" val="40739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Summarising, Considering and Weighing Evidence in terms of Probability</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dirty="0"/>
              <a:t>In deciding what action to take, the employer must assess the seriousness of the alleged misconduct by considering:</a:t>
            </a:r>
          </a:p>
          <a:p>
            <a:pPr marL="0" indent="0">
              <a:buNone/>
            </a:pPr>
            <a:r>
              <a:rPr lang="en-ZA" dirty="0"/>
              <a:t> • The extent to which the misconduct impacts on the work of     </a:t>
            </a:r>
          </a:p>
          <a:p>
            <a:pPr marL="0" indent="0">
              <a:buNone/>
            </a:pPr>
            <a:r>
              <a:rPr lang="en-ZA" dirty="0"/>
              <a:t>   the organisation</a:t>
            </a:r>
          </a:p>
          <a:p>
            <a:pPr marL="0" indent="0">
              <a:buNone/>
            </a:pPr>
            <a:r>
              <a:rPr lang="en-ZA" dirty="0"/>
              <a:t>• The nature of the employee’s responsibilities and work</a:t>
            </a:r>
          </a:p>
          <a:p>
            <a:pPr marL="0" indent="0">
              <a:buNone/>
            </a:pPr>
            <a:r>
              <a:rPr lang="en-ZA" dirty="0"/>
              <a:t>• The circumstances under which the alleged </a:t>
            </a:r>
          </a:p>
          <a:p>
            <a:pPr marL="0" indent="0">
              <a:buNone/>
            </a:pPr>
            <a:r>
              <a:rPr lang="en-ZA" dirty="0"/>
              <a:t>     misconduct occurred</a:t>
            </a:r>
          </a:p>
          <a:p>
            <a:endParaRPr lang="en-ZA" dirty="0"/>
          </a:p>
        </p:txBody>
      </p:sp>
      <p:pic>
        <p:nvPicPr>
          <p:cNvPr id="5" name="Picture 4">
            <a:extLst>
              <a:ext uri="{FF2B5EF4-FFF2-40B4-BE49-F238E27FC236}">
                <a16:creationId xmlns:a16="http://schemas.microsoft.com/office/drawing/2014/main" id="{82BFF201-A3CB-415A-9245-348ADFCD6110}"/>
              </a:ext>
            </a:extLst>
          </p:cNvPr>
          <p:cNvPicPr>
            <a:picLocks noChangeAspect="1"/>
          </p:cNvPicPr>
          <p:nvPr/>
        </p:nvPicPr>
        <p:blipFill>
          <a:blip r:embed="rId2"/>
          <a:stretch>
            <a:fillRect/>
          </a:stretch>
        </p:blipFill>
        <p:spPr>
          <a:xfrm>
            <a:off x="6174472" y="3789041"/>
            <a:ext cx="2060160" cy="2304256"/>
          </a:xfrm>
          <a:prstGeom prst="rect">
            <a:avLst/>
          </a:prstGeom>
        </p:spPr>
      </p:pic>
    </p:spTree>
    <p:extLst>
      <p:ext uri="{BB962C8B-B14F-4D97-AF65-F5344CB8AC3E}">
        <p14:creationId xmlns:p14="http://schemas.microsoft.com/office/powerpoint/2010/main" val="62488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Structures and Procedures to Resolve Employee Grievances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a:xfrm>
            <a:off x="467544" y="1268760"/>
            <a:ext cx="8219256" cy="4824536"/>
          </a:xfrm>
        </p:spPr>
        <p:txBody>
          <a:bodyPr>
            <a:normAutofit/>
          </a:bodyPr>
          <a:lstStyle/>
          <a:p>
            <a:pPr marL="0" indent="0">
              <a:buNone/>
            </a:pPr>
            <a:endParaRPr lang="en-ZA" dirty="0"/>
          </a:p>
          <a:p>
            <a:pPr marL="0" indent="0">
              <a:buNone/>
            </a:pPr>
            <a:r>
              <a:rPr lang="en-ZA" dirty="0"/>
              <a:t>A grievance would constitute </a:t>
            </a:r>
          </a:p>
          <a:p>
            <a:r>
              <a:rPr lang="en-ZA" dirty="0"/>
              <a:t>a real</a:t>
            </a:r>
          </a:p>
          <a:p>
            <a:r>
              <a:rPr lang="en-ZA" dirty="0"/>
              <a:t>a perceived</a:t>
            </a:r>
          </a:p>
          <a:p>
            <a:r>
              <a:rPr lang="en-ZA" dirty="0"/>
              <a:t>an alleged </a:t>
            </a:r>
          </a:p>
          <a:p>
            <a:endParaRPr lang="en-ZA" dirty="0"/>
          </a:p>
          <a:p>
            <a:pPr marL="0" indent="0">
              <a:buNone/>
            </a:pPr>
            <a:r>
              <a:rPr lang="en-ZA" dirty="0"/>
              <a:t>breach of the terms of the employment contract</a:t>
            </a:r>
            <a:endParaRPr lang="en-Z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Summarising, Considering and Weighing Evidence in terms of Probability</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sz="2800" b="1" dirty="0"/>
              <a:t>Bias Free Behaviour</a:t>
            </a:r>
          </a:p>
          <a:p>
            <a:endParaRPr lang="en-ZA" dirty="0"/>
          </a:p>
        </p:txBody>
      </p:sp>
      <p:sp>
        <p:nvSpPr>
          <p:cNvPr id="6" name="Content Placeholder 4">
            <a:extLst>
              <a:ext uri="{FF2B5EF4-FFF2-40B4-BE49-F238E27FC236}">
                <a16:creationId xmlns:a16="http://schemas.microsoft.com/office/drawing/2014/main" id="{762BA1D0-B855-48C5-877C-AA2B6F9818D8}"/>
              </a:ext>
            </a:extLst>
          </p:cNvPr>
          <p:cNvSpPr txBox="1">
            <a:spLocks/>
          </p:cNvSpPr>
          <p:nvPr/>
        </p:nvSpPr>
        <p:spPr>
          <a:xfrm>
            <a:off x="2123728" y="2924944"/>
            <a:ext cx="6563072" cy="266429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fontScale="92500" lnSpcReduction="10000"/>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b="1" i="1" dirty="0"/>
              <a:t>Evidence is based on common law principles and is concerned with proof to determine the facts in issue. Evidence consists of facts, testimony, documents and physical exhibits legally admissible to prove or disprove the matter under inquiry. Evidence is concerned with the kind of facts, which can be proved, and the manner in which they are proved in a court of law.</a:t>
            </a:r>
            <a:endParaRPr lang="en-ZA" sz="2000" b="1" i="1" dirty="0"/>
          </a:p>
        </p:txBody>
      </p:sp>
      <p:pic>
        <p:nvPicPr>
          <p:cNvPr id="7" name="Picture 6">
            <a:extLst>
              <a:ext uri="{FF2B5EF4-FFF2-40B4-BE49-F238E27FC236}">
                <a16:creationId xmlns:a16="http://schemas.microsoft.com/office/drawing/2014/main" id="{FB8D24B8-981D-4758-A5C3-3259D5D4E1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04" y="2393378"/>
            <a:ext cx="2004668" cy="783392"/>
          </a:xfrm>
          <a:prstGeom prst="rect">
            <a:avLst/>
          </a:prstGeom>
          <a:noFill/>
        </p:spPr>
      </p:pic>
    </p:spTree>
    <p:extLst>
      <p:ext uri="{BB962C8B-B14F-4D97-AF65-F5344CB8AC3E}">
        <p14:creationId xmlns:p14="http://schemas.microsoft.com/office/powerpoint/2010/main" val="41671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Basing Decision on Analysis of the Evidence</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endParaRPr lang="en-ZA" dirty="0"/>
          </a:p>
          <a:p>
            <a:r>
              <a:rPr lang="en-ZA" dirty="0"/>
              <a:t>Evidence should be based on proven facts</a:t>
            </a:r>
          </a:p>
          <a:p>
            <a:pPr lvl="0" fontAlgn="base"/>
            <a:r>
              <a:rPr lang="en-ZA" dirty="0">
                <a:effectLst>
                  <a:outerShdw sx="0" sy="0">
                    <a:srgbClr val="000000"/>
                  </a:outerShdw>
                </a:effectLst>
              </a:rPr>
              <a:t>There needs to be sufficient evidence for finding the employee guilty</a:t>
            </a:r>
          </a:p>
          <a:p>
            <a:pPr lvl="0" fontAlgn="base"/>
            <a:r>
              <a:rPr lang="en-ZA" dirty="0">
                <a:effectLst>
                  <a:outerShdw sx="0" sy="0">
                    <a:srgbClr val="000000"/>
                  </a:outerShdw>
                </a:effectLst>
              </a:rPr>
              <a:t>Inadmissible evidence should not be taken into consideration</a:t>
            </a:r>
          </a:p>
          <a:p>
            <a:pPr lvl="0" fontAlgn="base"/>
            <a:r>
              <a:rPr lang="en-ZA" dirty="0">
                <a:effectLst>
                  <a:outerShdw sx="0" sy="0">
                    <a:srgbClr val="000000"/>
                  </a:outerShdw>
                </a:effectLst>
              </a:rPr>
              <a:t>All admissible evidence should be considered</a:t>
            </a:r>
          </a:p>
          <a:p>
            <a:endParaRPr lang="en-ZA" dirty="0"/>
          </a:p>
        </p:txBody>
      </p:sp>
    </p:spTree>
    <p:extLst>
      <p:ext uri="{BB962C8B-B14F-4D97-AF65-F5344CB8AC3E}">
        <p14:creationId xmlns:p14="http://schemas.microsoft.com/office/powerpoint/2010/main" val="98781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a:xfrm>
            <a:off x="374904" y="548680"/>
            <a:ext cx="8219256" cy="1008000"/>
          </a:xfrm>
        </p:spPr>
        <p:txBody>
          <a:bodyPr>
            <a:normAutofit fontScale="90000"/>
          </a:bodyPr>
          <a:lstStyle/>
          <a:p>
            <a:r>
              <a:rPr lang="en-ZA" dirty="0"/>
              <a:t>Communicating the Decision to the Parties</a:t>
            </a:r>
            <a:br>
              <a:rPr lang="en-ZA" dirty="0"/>
            </a:br>
            <a:endParaRPr lang="en-ZA" dirty="0"/>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lvl="0" fontAlgn="base"/>
            <a:endParaRPr lang="en-GB" dirty="0"/>
          </a:p>
          <a:p>
            <a:pPr lvl="0" fontAlgn="base"/>
            <a:r>
              <a:rPr lang="en-ZA" dirty="0"/>
              <a:t>The employee parties must be informed of the decision in writing</a:t>
            </a:r>
          </a:p>
          <a:p>
            <a:pPr lvl="0" fontAlgn="base"/>
            <a:r>
              <a:rPr lang="en-ZA" dirty="0"/>
              <a:t>The manager should be given an opportunity to discuss possible solutions to the problem</a:t>
            </a:r>
          </a:p>
          <a:p>
            <a:pPr lvl="0" fontAlgn="base"/>
            <a:r>
              <a:rPr lang="en-ZA" dirty="0"/>
              <a:t>All parties need to agree on remedial actions to be taken and set a follow-up date (if appropriate)</a:t>
            </a:r>
          </a:p>
          <a:p>
            <a:pPr lvl="0" fontAlgn="base"/>
            <a:r>
              <a:rPr lang="en-ZA" dirty="0"/>
              <a:t>It is important that the employee’s commitment to the employer is reinforced.</a:t>
            </a:r>
          </a:p>
          <a:p>
            <a:endParaRPr lang="en-ZA" dirty="0"/>
          </a:p>
        </p:txBody>
      </p:sp>
    </p:spTree>
    <p:extLst>
      <p:ext uri="{BB962C8B-B14F-4D97-AF65-F5344CB8AC3E}">
        <p14:creationId xmlns:p14="http://schemas.microsoft.com/office/powerpoint/2010/main" val="14757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7:</a:t>
            </a:r>
            <a:br>
              <a:rPr lang="en-US" sz="4400" dirty="0"/>
            </a:br>
            <a:r>
              <a:rPr lang="en-ZA" sz="4400" dirty="0"/>
              <a:t>Hearing Pleadings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113</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004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Granting Parties Opportunity to Plead Mitigation or Aggravation</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marL="0" indent="0" fontAlgn="base">
              <a:buNone/>
            </a:pPr>
            <a:r>
              <a:rPr lang="en-ZA" sz="2800" b="1" dirty="0"/>
              <a:t>Mitigation</a:t>
            </a:r>
          </a:p>
          <a:p>
            <a:pPr marL="0" indent="0" fontAlgn="base">
              <a:buNone/>
            </a:pPr>
            <a:endParaRPr lang="en-ZA" sz="2800" b="1" dirty="0"/>
          </a:p>
          <a:p>
            <a:pPr marL="0" indent="0">
              <a:buNone/>
            </a:pPr>
            <a:r>
              <a:rPr lang="en-ZA" dirty="0"/>
              <a:t>A plea in mitigation may include aspects such as</a:t>
            </a:r>
          </a:p>
          <a:p>
            <a:pPr lvl="0" fontAlgn="base"/>
            <a:r>
              <a:rPr lang="en-ZA" dirty="0">
                <a:effectLst>
                  <a:outerShdw sx="0" sy="0">
                    <a:srgbClr val="000000"/>
                  </a:outerShdw>
                </a:effectLst>
              </a:rPr>
              <a:t>Length of service</a:t>
            </a:r>
          </a:p>
          <a:p>
            <a:pPr lvl="0" fontAlgn="base"/>
            <a:r>
              <a:rPr lang="en-ZA" dirty="0">
                <a:effectLst>
                  <a:outerShdw sx="0" sy="0">
                    <a:srgbClr val="000000"/>
                  </a:outerShdw>
                </a:effectLst>
              </a:rPr>
              <a:t>Demands of the job</a:t>
            </a:r>
          </a:p>
          <a:p>
            <a:pPr lvl="0" fontAlgn="base"/>
            <a:r>
              <a:rPr lang="en-ZA" dirty="0">
                <a:effectLst>
                  <a:outerShdw sx="0" sy="0">
                    <a:srgbClr val="000000"/>
                  </a:outerShdw>
                </a:effectLst>
              </a:rPr>
              <a:t>A previously faultless career</a:t>
            </a:r>
          </a:p>
          <a:p>
            <a:pPr lvl="0" fontAlgn="base"/>
            <a:r>
              <a:rPr lang="en-ZA" dirty="0">
                <a:effectLst>
                  <a:outerShdw sx="0" sy="0">
                    <a:srgbClr val="000000"/>
                  </a:outerShdw>
                </a:effectLst>
              </a:rPr>
              <a:t>Adverse personal circumstances</a:t>
            </a:r>
          </a:p>
          <a:p>
            <a:pPr lvl="0" fontAlgn="base"/>
            <a:r>
              <a:rPr lang="en-ZA" dirty="0">
                <a:effectLst>
                  <a:outerShdw sx="0" sy="0">
                    <a:srgbClr val="000000"/>
                  </a:outerShdw>
                </a:effectLst>
              </a:rPr>
              <a:t>Particular circumstances in which the misconduct took place</a:t>
            </a:r>
          </a:p>
          <a:p>
            <a:endParaRPr lang="en-ZA" dirty="0"/>
          </a:p>
        </p:txBody>
      </p:sp>
    </p:spTree>
    <p:extLst>
      <p:ext uri="{BB962C8B-B14F-4D97-AF65-F5344CB8AC3E}">
        <p14:creationId xmlns:p14="http://schemas.microsoft.com/office/powerpoint/2010/main" val="10463705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Granting Parties Opportunity to Plead Mitigation or Aggravation</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indent="0" fontAlgn="base">
              <a:buNone/>
            </a:pPr>
            <a:r>
              <a:rPr lang="en-ZA" sz="2800" b="1" dirty="0"/>
              <a:t>Aggravation</a:t>
            </a:r>
          </a:p>
          <a:p>
            <a:pPr marL="0" indent="0" fontAlgn="base">
              <a:buNone/>
            </a:pPr>
            <a:r>
              <a:rPr lang="en-ZA" sz="2600" dirty="0"/>
              <a:t>A plea in aggravation may include aspects such as</a:t>
            </a:r>
          </a:p>
          <a:p>
            <a:pPr marL="357188" indent="-357188" fontAlgn="base">
              <a:buNone/>
            </a:pPr>
            <a:r>
              <a:rPr lang="en-ZA" sz="2600" dirty="0"/>
              <a:t>• Losses suffered by the employer due to the employee’s behaviour</a:t>
            </a:r>
          </a:p>
          <a:p>
            <a:pPr marL="357188" indent="-357188" fontAlgn="base">
              <a:buNone/>
            </a:pPr>
            <a:r>
              <a:rPr lang="en-ZA" sz="2600" dirty="0"/>
              <a:t>• Can the employer be fairly expected to continue in an intolerable service relationship</a:t>
            </a:r>
          </a:p>
          <a:p>
            <a:pPr marL="357188" indent="-357188" fontAlgn="base">
              <a:buNone/>
            </a:pPr>
            <a:r>
              <a:rPr lang="en-ZA" sz="2600" dirty="0"/>
              <a:t>• Has the trust relationship inherent to the </a:t>
            </a:r>
          </a:p>
          <a:p>
            <a:pPr marL="357188" indent="-357188" fontAlgn="base">
              <a:buNone/>
            </a:pPr>
            <a:r>
              <a:rPr lang="en-ZA" sz="2600" dirty="0"/>
              <a:t>   service relationship been damaged </a:t>
            </a:r>
          </a:p>
          <a:p>
            <a:pPr marL="357188" indent="-357188" fontAlgn="base">
              <a:buNone/>
            </a:pPr>
            <a:r>
              <a:rPr lang="en-ZA" sz="2600" dirty="0"/>
              <a:t>• Has disobedience, theft, pilfering, etc.</a:t>
            </a:r>
          </a:p>
          <a:p>
            <a:pPr marL="357188" indent="-357188" fontAlgn="base">
              <a:buNone/>
            </a:pPr>
            <a:r>
              <a:rPr lang="en-ZA" sz="2600" dirty="0"/>
              <a:t>   occurred previously?</a:t>
            </a:r>
          </a:p>
          <a:p>
            <a:endParaRPr lang="en-ZA" dirty="0"/>
          </a:p>
        </p:txBody>
      </p:sp>
      <p:pic>
        <p:nvPicPr>
          <p:cNvPr id="5" name="Picture 4">
            <a:extLst>
              <a:ext uri="{FF2B5EF4-FFF2-40B4-BE49-F238E27FC236}">
                <a16:creationId xmlns:a16="http://schemas.microsoft.com/office/drawing/2014/main" id="{E97741E1-2A98-4B0D-A448-A6F445C8662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72200" y="3717032"/>
            <a:ext cx="2132325" cy="2409461"/>
          </a:xfrm>
          <a:prstGeom prst="rect">
            <a:avLst/>
          </a:prstGeom>
        </p:spPr>
      </p:pic>
    </p:spTree>
    <p:extLst>
      <p:ext uri="{BB962C8B-B14F-4D97-AF65-F5344CB8AC3E}">
        <p14:creationId xmlns:p14="http://schemas.microsoft.com/office/powerpoint/2010/main" val="20971519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C47D-A89B-417D-BC17-8D401EEF9596}"/>
              </a:ext>
            </a:extLst>
          </p:cNvPr>
          <p:cNvSpPr>
            <a:spLocks noGrp="1"/>
          </p:cNvSpPr>
          <p:nvPr>
            <p:ph type="title"/>
          </p:nvPr>
        </p:nvSpPr>
        <p:spPr/>
        <p:txBody>
          <a:bodyPr>
            <a:normAutofit fontScale="90000"/>
          </a:bodyPr>
          <a:lstStyle/>
          <a:p>
            <a:r>
              <a:rPr lang="en-ZA" dirty="0"/>
              <a:t>Eliciting Information Regarding Mitigation and Aggravation</a:t>
            </a:r>
          </a:p>
        </p:txBody>
      </p:sp>
      <p:sp>
        <p:nvSpPr>
          <p:cNvPr id="3" name="Slide Number Placeholder 2">
            <a:extLst>
              <a:ext uri="{FF2B5EF4-FFF2-40B4-BE49-F238E27FC236}">
                <a16:creationId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r>
              <a:rPr lang="en-ZA" dirty="0"/>
              <a:t>Information regarding mitigating and aggravating circumstances should be elicited through the cross-questioning process. </a:t>
            </a:r>
          </a:p>
          <a:p>
            <a:r>
              <a:rPr lang="en-ZA" dirty="0"/>
              <a:t>Eliciting favourable evidence from a witness is also known as adducing evidence.</a:t>
            </a:r>
          </a:p>
          <a:p>
            <a:r>
              <a:rPr lang="en-ZA" dirty="0"/>
              <a:t>The first objective of cross-questioning is to obtain information that is favourable to the party on whose behalf the cross-questioning is conducted</a:t>
            </a:r>
          </a:p>
          <a:p>
            <a:r>
              <a:rPr lang="en-ZA" dirty="0"/>
              <a:t>The second objective to cast doubt upon the accuracy of the evidence given against such party.</a:t>
            </a:r>
          </a:p>
        </p:txBody>
      </p:sp>
    </p:spTree>
    <p:extLst>
      <p:ext uri="{BB962C8B-B14F-4D97-AF65-F5344CB8AC3E}">
        <p14:creationId xmlns:p14="http://schemas.microsoft.com/office/powerpoint/2010/main" val="36539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8:</a:t>
            </a:r>
            <a:br>
              <a:rPr lang="en-US" sz="4400" dirty="0"/>
            </a:br>
            <a:r>
              <a:rPr lang="en-ZA" sz="4400" dirty="0"/>
              <a:t>Taking a Decision as to Sanction</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117</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34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a:bodyPr>
          <a:lstStyle/>
          <a:p>
            <a:r>
              <a:rPr lang="en-ZA" dirty="0"/>
              <a:t>Clear Reasoning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indent="0">
              <a:buNone/>
            </a:pPr>
            <a:endParaRPr lang="en-ZA" dirty="0"/>
          </a:p>
        </p:txBody>
      </p:sp>
      <p:sp>
        <p:nvSpPr>
          <p:cNvPr id="6" name="Content Placeholder 4">
            <a:extLst>
              <a:ext uri="{FF2B5EF4-FFF2-40B4-BE49-F238E27FC236}">
                <a16:creationId xmlns:a16="http://schemas.microsoft.com/office/drawing/2014/main" id="{762BA1D0-B855-48C5-877C-AA2B6F9818D8}"/>
              </a:ext>
            </a:extLst>
          </p:cNvPr>
          <p:cNvSpPr txBox="1">
            <a:spLocks/>
          </p:cNvSpPr>
          <p:nvPr/>
        </p:nvSpPr>
        <p:spPr>
          <a:xfrm>
            <a:off x="2123728" y="2924944"/>
            <a:ext cx="6563072" cy="2664296"/>
          </a:xfrm>
          <a:prstGeom prst="rect">
            <a:avLst/>
          </a:prstGeom>
          <a:solidFill>
            <a:schemeClr val="accent5"/>
          </a:solidFill>
          <a:ln w="28575"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anchor="ctr" anchorCtr="0">
            <a:normAutofit/>
          </a:bodyPr>
          <a:lstStyle>
            <a:lvl1pPr marL="354013" indent="-354013" algn="l" rtl="0" eaLnBrk="1" latinLnBrk="0" hangingPunct="1">
              <a:spcBef>
                <a:spcPts val="580"/>
              </a:spcBef>
              <a:buClr>
                <a:schemeClr val="accent1"/>
              </a:buClr>
              <a:buSzPct val="85000"/>
              <a:buFont typeface="Wingdings 2"/>
              <a:buChar char=""/>
              <a:defRPr kumimoji="0" sz="2400" kern="1200">
                <a:solidFill>
                  <a:schemeClr val="lt1"/>
                </a:solidFill>
                <a:effectLst/>
                <a:latin typeface="Calibri" panose="020F0502020204030204"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lt1"/>
                </a:solidFill>
                <a:effectLst/>
                <a:latin typeface="Calibri" panose="020F0502020204030204"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lt1"/>
                </a:solidFill>
                <a:effectLst/>
                <a:latin typeface="Calibri" panose="020F0502020204030204"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lt1"/>
                </a:solidFill>
                <a:effectLst/>
                <a:latin typeface="Calibri" panose="020F0502020204030204"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lt1"/>
                </a:solidFill>
                <a:effectLst/>
                <a:latin typeface="Calibri" panose="020F050202020403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701675" indent="-342900">
              <a:buFont typeface="Wingdings" pitchFamily="2" charset="2"/>
              <a:buChar char="§"/>
            </a:pPr>
            <a:r>
              <a:rPr lang="en-ZA" b="1" i="1" dirty="0"/>
              <a:t>Decision-making is the process of choosing what to do by considering the possible consequences of different choices</a:t>
            </a:r>
            <a:endParaRPr lang="en-ZA" sz="2000" b="1" i="1" dirty="0"/>
          </a:p>
        </p:txBody>
      </p:sp>
      <p:pic>
        <p:nvPicPr>
          <p:cNvPr id="7" name="Picture 6">
            <a:extLst>
              <a:ext uri="{FF2B5EF4-FFF2-40B4-BE49-F238E27FC236}">
                <a16:creationId xmlns:a16="http://schemas.microsoft.com/office/drawing/2014/main" id="{FB8D24B8-981D-4758-A5C3-3259D5D4E1F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504" y="2393378"/>
            <a:ext cx="2004668" cy="783392"/>
          </a:xfrm>
          <a:prstGeom prst="rect">
            <a:avLst/>
          </a:prstGeom>
          <a:noFill/>
        </p:spPr>
      </p:pic>
    </p:spTree>
    <p:extLst>
      <p:ext uri="{BB962C8B-B14F-4D97-AF65-F5344CB8AC3E}">
        <p14:creationId xmlns:p14="http://schemas.microsoft.com/office/powerpoint/2010/main" val="27688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lstStyle/>
          <a:p>
            <a:r>
              <a:rPr lang="en-ZA" dirty="0"/>
              <a:t>Clear Reasoning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marL="0" lvl="0" indent="0" fontAlgn="base">
              <a:buNone/>
            </a:pPr>
            <a:r>
              <a:rPr lang="en-ZA" dirty="0"/>
              <a:t>Basic decision-making process involves:</a:t>
            </a:r>
          </a:p>
          <a:p>
            <a:pPr marL="0" lvl="0" indent="0" fontAlgn="base">
              <a:buNone/>
            </a:pPr>
            <a:endParaRPr lang="en-ZA" dirty="0"/>
          </a:p>
          <a:p>
            <a:pPr lvl="0" fontAlgn="base"/>
            <a:r>
              <a:rPr lang="en-ZA" dirty="0">
                <a:effectLst>
                  <a:outerShdw sx="0" sy="0">
                    <a:srgbClr val="000000"/>
                  </a:outerShdw>
                </a:effectLst>
              </a:rPr>
              <a:t>Listing relevant choices</a:t>
            </a:r>
          </a:p>
          <a:p>
            <a:pPr lvl="0" fontAlgn="base"/>
            <a:r>
              <a:rPr lang="en-ZA" dirty="0">
                <a:effectLst>
                  <a:outerShdw sx="0" sy="0">
                    <a:srgbClr val="000000"/>
                  </a:outerShdw>
                </a:effectLst>
              </a:rPr>
              <a:t>Identifying potential consequences of each choice</a:t>
            </a:r>
          </a:p>
          <a:p>
            <a:pPr lvl="0" fontAlgn="base"/>
            <a:r>
              <a:rPr lang="en-ZA" dirty="0">
                <a:effectLst>
                  <a:outerShdw sx="0" sy="0">
                    <a:srgbClr val="000000"/>
                  </a:outerShdw>
                </a:effectLst>
              </a:rPr>
              <a:t>Assessing the likelihood of each consequence actually occurring</a:t>
            </a:r>
          </a:p>
          <a:p>
            <a:pPr lvl="0" fontAlgn="base"/>
            <a:r>
              <a:rPr lang="en-ZA" dirty="0">
                <a:effectLst>
                  <a:outerShdw sx="0" sy="0">
                    <a:srgbClr val="000000"/>
                  </a:outerShdw>
                </a:effectLst>
              </a:rPr>
              <a:t>Determining the importance of these consequences</a:t>
            </a:r>
          </a:p>
          <a:p>
            <a:pPr lvl="0" fontAlgn="base"/>
            <a:r>
              <a:rPr lang="en-ZA" dirty="0">
                <a:effectLst>
                  <a:outerShdw sx="0" sy="0">
                    <a:srgbClr val="000000"/>
                  </a:outerShdw>
                </a:effectLst>
              </a:rPr>
              <a:t>Combining all this information to decide which choice is the most appealing</a:t>
            </a:r>
          </a:p>
          <a:p>
            <a:endParaRPr lang="en-ZA" dirty="0"/>
          </a:p>
        </p:txBody>
      </p:sp>
    </p:spTree>
    <p:extLst>
      <p:ext uri="{BB962C8B-B14F-4D97-AF65-F5344CB8AC3E}">
        <p14:creationId xmlns:p14="http://schemas.microsoft.com/office/powerpoint/2010/main" val="11265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Classifying Transgressions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Misconduct or committing an offence refers to an Employee breaking a Company rule or regulation (such as abuse of information) or breaking any Common Law (such as stealing, verbal abuse, assault).</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12087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lstStyle/>
          <a:p>
            <a:r>
              <a:rPr lang="en-ZA" dirty="0"/>
              <a:t>Clear Reasoning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lvl="0" indent="0" fontAlgn="base">
              <a:buNone/>
            </a:pPr>
            <a:r>
              <a:rPr lang="en-ZA" dirty="0"/>
              <a:t>The steps the Chairperson should follow to reach a decision:</a:t>
            </a:r>
          </a:p>
          <a:p>
            <a:pPr lvl="0" fontAlgn="base"/>
            <a:endParaRPr lang="en-ZA" dirty="0">
              <a:effectLst>
                <a:outerShdw sx="0" sy="0">
                  <a:srgbClr val="000000"/>
                </a:outerShdw>
              </a:effectLst>
            </a:endParaRPr>
          </a:p>
          <a:p>
            <a:pPr lvl="0" fontAlgn="base"/>
            <a:r>
              <a:rPr lang="en-ZA" dirty="0">
                <a:effectLst>
                  <a:outerShdw sx="0" sy="0">
                    <a:srgbClr val="000000"/>
                  </a:outerShdw>
                </a:effectLst>
              </a:rPr>
              <a:t>Consider all evidence</a:t>
            </a:r>
          </a:p>
          <a:p>
            <a:pPr lvl="0" fontAlgn="base"/>
            <a:r>
              <a:rPr lang="en-ZA" dirty="0">
                <a:effectLst>
                  <a:outerShdw sx="0" sy="0">
                    <a:srgbClr val="000000"/>
                  </a:outerShdw>
                </a:effectLst>
              </a:rPr>
              <a:t>Decide on the balance of probability, whose story is most likely to be true</a:t>
            </a:r>
          </a:p>
          <a:p>
            <a:pPr lvl="0" fontAlgn="base"/>
            <a:r>
              <a:rPr lang="en-ZA" dirty="0">
                <a:effectLst>
                  <a:outerShdw sx="0" sy="0">
                    <a:srgbClr val="000000"/>
                  </a:outerShdw>
                </a:effectLst>
              </a:rPr>
              <a:t>Arrive at a verdict of guilty or not guilty</a:t>
            </a:r>
          </a:p>
          <a:p>
            <a:endParaRPr lang="en-ZA" dirty="0"/>
          </a:p>
        </p:txBody>
      </p:sp>
    </p:spTree>
    <p:extLst>
      <p:ext uri="{BB962C8B-B14F-4D97-AF65-F5344CB8AC3E}">
        <p14:creationId xmlns:p14="http://schemas.microsoft.com/office/powerpoint/2010/main" val="10702104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lstStyle/>
          <a:p>
            <a:r>
              <a:rPr lang="en-ZA" dirty="0"/>
              <a:t>Clear Reasoning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lvl="0" indent="0" fontAlgn="base">
              <a:buNone/>
            </a:pPr>
            <a:r>
              <a:rPr lang="en-ZA" dirty="0">
                <a:effectLst>
                  <a:outerShdw sx="0" sy="0">
                    <a:srgbClr val="000000"/>
                  </a:outerShdw>
                </a:effectLst>
              </a:rPr>
              <a:t>In considering a sanction, the following must be considered:</a:t>
            </a:r>
          </a:p>
          <a:p>
            <a:pPr lvl="0" fontAlgn="base"/>
            <a:endParaRPr lang="en-ZA" dirty="0">
              <a:effectLst>
                <a:outerShdw sx="0" sy="0">
                  <a:srgbClr val="000000"/>
                </a:outerShdw>
              </a:effectLst>
            </a:endParaRPr>
          </a:p>
          <a:p>
            <a:pPr lvl="0" fontAlgn="base"/>
            <a:r>
              <a:rPr lang="en-ZA" dirty="0">
                <a:effectLst>
                  <a:outerShdw sx="0" sy="0">
                    <a:srgbClr val="000000"/>
                  </a:outerShdw>
                </a:effectLst>
              </a:rPr>
              <a:t>Length of service</a:t>
            </a:r>
          </a:p>
          <a:p>
            <a:pPr lvl="0" fontAlgn="base"/>
            <a:r>
              <a:rPr lang="en-ZA" dirty="0">
                <a:effectLst>
                  <a:outerShdw sx="0" sy="0">
                    <a:srgbClr val="000000"/>
                  </a:outerShdw>
                </a:effectLst>
              </a:rPr>
              <a:t>Position held in the company</a:t>
            </a:r>
          </a:p>
          <a:p>
            <a:pPr lvl="0" fontAlgn="base"/>
            <a:r>
              <a:rPr lang="en-ZA" dirty="0">
                <a:effectLst>
                  <a:outerShdw sx="0" sy="0">
                    <a:srgbClr val="000000"/>
                  </a:outerShdw>
                </a:effectLst>
              </a:rPr>
              <a:t>Seriousness of offence</a:t>
            </a:r>
          </a:p>
          <a:p>
            <a:pPr lvl="0" fontAlgn="base"/>
            <a:r>
              <a:rPr lang="en-ZA" dirty="0">
                <a:effectLst>
                  <a:outerShdw sx="0" sy="0">
                    <a:srgbClr val="000000"/>
                  </a:outerShdw>
                </a:effectLst>
              </a:rPr>
              <a:t>Personal circumstances of employee</a:t>
            </a:r>
          </a:p>
          <a:p>
            <a:pPr lvl="0" fontAlgn="base"/>
            <a:r>
              <a:rPr lang="en-ZA" dirty="0">
                <a:effectLst>
                  <a:outerShdw sx="0" sy="0">
                    <a:srgbClr val="000000"/>
                  </a:outerShdw>
                </a:effectLst>
              </a:rPr>
              <a:t>Degree of remorse</a:t>
            </a:r>
          </a:p>
          <a:p>
            <a:pPr lvl="0" fontAlgn="base"/>
            <a:r>
              <a:rPr lang="en-ZA" dirty="0">
                <a:effectLst>
                  <a:outerShdw sx="0" sy="0">
                    <a:srgbClr val="000000"/>
                  </a:outerShdw>
                </a:effectLst>
              </a:rPr>
              <a:t>Mitigating or aggravating circumstances</a:t>
            </a:r>
          </a:p>
          <a:p>
            <a:pPr lvl="0" fontAlgn="base"/>
            <a:r>
              <a:rPr lang="en-ZA" dirty="0">
                <a:effectLst>
                  <a:outerShdw sx="0" sy="0">
                    <a:srgbClr val="000000"/>
                  </a:outerShdw>
                </a:effectLst>
              </a:rPr>
              <a:t>Employer’s disciplinary code, policies and procedures</a:t>
            </a:r>
          </a:p>
          <a:p>
            <a:pPr lvl="0" fontAlgn="base"/>
            <a:r>
              <a:rPr lang="en-ZA" dirty="0">
                <a:effectLst>
                  <a:outerShdw sx="0" sy="0">
                    <a:srgbClr val="000000"/>
                  </a:outerShdw>
                </a:effectLst>
              </a:rPr>
              <a:t>Consistency in terms of previous sanctions for similar offences</a:t>
            </a:r>
          </a:p>
          <a:p>
            <a:endParaRPr lang="en-ZA" dirty="0"/>
          </a:p>
        </p:txBody>
      </p:sp>
    </p:spTree>
    <p:extLst>
      <p:ext uri="{BB962C8B-B14F-4D97-AF65-F5344CB8AC3E}">
        <p14:creationId xmlns:p14="http://schemas.microsoft.com/office/powerpoint/2010/main" val="33440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9:</a:t>
            </a:r>
            <a:br>
              <a:rPr lang="en-US" sz="4400" dirty="0"/>
            </a:br>
            <a:r>
              <a:rPr lang="en-ZA" sz="4400" dirty="0"/>
              <a:t>Informing Employee of and Recording Decisions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122</a:t>
            </a:fld>
            <a:endParaRPr lang="en-ZA"/>
          </a:p>
        </p:txBody>
      </p:sp>
      <p:pic>
        <p:nvPicPr>
          <p:cNvPr id="6" name="Picture 5" descr="ec_i_outcomes_2.gif"/>
          <p:cNvPicPr/>
          <p:nvPr/>
        </p:nvPicPr>
        <p:blipFill>
          <a:blip r:embed="rId2" cstate="print"/>
          <a:stretch>
            <a:fillRect/>
          </a:stretch>
        </p:blipFill>
        <p:spPr>
          <a:xfrm>
            <a:off x="4427984" y="4437112"/>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88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Considering and Weighting all Relevant Factors</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marL="0" lvl="0" indent="0" fontAlgn="base">
              <a:buNone/>
            </a:pPr>
            <a:r>
              <a:rPr lang="en-ZA" dirty="0"/>
              <a:t>The chairperson</a:t>
            </a:r>
          </a:p>
          <a:p>
            <a:pPr lvl="0" fontAlgn="base"/>
            <a:r>
              <a:rPr lang="en-ZA" dirty="0"/>
              <a:t>usually adjourns the proceedings again  </a:t>
            </a:r>
          </a:p>
          <a:p>
            <a:pPr lvl="0" fontAlgn="base"/>
            <a:r>
              <a:rPr lang="en-ZA" dirty="0"/>
              <a:t>considers the evidence and the mitigating circumstances</a:t>
            </a:r>
          </a:p>
          <a:p>
            <a:pPr lvl="0" fontAlgn="base"/>
            <a:r>
              <a:rPr lang="en-ZA" dirty="0"/>
              <a:t>makes a decision as to whether the employee is guilty of the allegations against him/her</a:t>
            </a:r>
          </a:p>
          <a:p>
            <a:pPr lvl="0" fontAlgn="base"/>
            <a:r>
              <a:rPr lang="en-ZA" dirty="0"/>
              <a:t>communicates the date and time on which he/she intends to announce the decision </a:t>
            </a:r>
          </a:p>
          <a:p>
            <a:pPr lvl="0" fontAlgn="base"/>
            <a:r>
              <a:rPr lang="en-ZA" dirty="0"/>
              <a:t>motivates the reason for his/her decision in his/her findings</a:t>
            </a:r>
          </a:p>
        </p:txBody>
      </p:sp>
    </p:spTree>
    <p:extLst>
      <p:ext uri="{BB962C8B-B14F-4D97-AF65-F5344CB8AC3E}">
        <p14:creationId xmlns:p14="http://schemas.microsoft.com/office/powerpoint/2010/main" val="283912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C47D-A89B-417D-BC17-8D401EEF9596}"/>
              </a:ext>
            </a:extLst>
          </p:cNvPr>
          <p:cNvSpPr>
            <a:spLocks noGrp="1"/>
          </p:cNvSpPr>
          <p:nvPr>
            <p:ph type="title"/>
          </p:nvPr>
        </p:nvSpPr>
        <p:spPr/>
        <p:txBody>
          <a:bodyPr>
            <a:normAutofit fontScale="90000"/>
          </a:bodyPr>
          <a:lstStyle/>
          <a:p>
            <a:r>
              <a:rPr lang="en-ZA" dirty="0"/>
              <a:t>Informing the Employee Verbally of Decision</a:t>
            </a:r>
          </a:p>
        </p:txBody>
      </p:sp>
      <p:sp>
        <p:nvSpPr>
          <p:cNvPr id="3" name="Slide Number Placeholder 2">
            <a:extLst>
              <a:ext uri="{FF2B5EF4-FFF2-40B4-BE49-F238E27FC236}">
                <a16:creationId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pPr marL="0" indent="0">
              <a:buNone/>
            </a:pPr>
            <a:r>
              <a:rPr lang="en-ZA" dirty="0"/>
              <a:t>The employee should be verbally informed, in clear terms, of the decision.</a:t>
            </a:r>
          </a:p>
        </p:txBody>
      </p:sp>
    </p:spTree>
    <p:extLst>
      <p:ext uri="{BB962C8B-B14F-4D97-AF65-F5344CB8AC3E}">
        <p14:creationId xmlns:p14="http://schemas.microsoft.com/office/powerpoint/2010/main" val="13188740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3C56-3E14-44AC-8A18-85F7EC2A84FD}"/>
              </a:ext>
            </a:extLst>
          </p:cNvPr>
          <p:cNvSpPr>
            <a:spLocks noGrp="1"/>
          </p:cNvSpPr>
          <p:nvPr>
            <p:ph type="title"/>
          </p:nvPr>
        </p:nvSpPr>
        <p:spPr/>
        <p:txBody>
          <a:bodyPr/>
          <a:lstStyle/>
          <a:p>
            <a:r>
              <a:rPr lang="en-GB" dirty="0"/>
              <a:t>Substantiating the Decision</a:t>
            </a:r>
            <a:endParaRPr lang="en-ZA" dirty="0"/>
          </a:p>
        </p:txBody>
      </p:sp>
      <p:sp>
        <p:nvSpPr>
          <p:cNvPr id="3" name="Slide Number Placeholder 2">
            <a:extLst>
              <a:ext uri="{FF2B5EF4-FFF2-40B4-BE49-F238E27FC236}">
                <a16:creationId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327450D8-B783-42B2-A4B2-8694DDA49676}"/>
              </a:ext>
            </a:extLst>
          </p:cNvPr>
          <p:cNvSpPr>
            <a:spLocks noGrp="1"/>
          </p:cNvSpPr>
          <p:nvPr>
            <p:ph sz="quarter" idx="1"/>
          </p:nvPr>
        </p:nvSpPr>
        <p:spPr/>
        <p:txBody>
          <a:bodyPr>
            <a:normAutofit/>
          </a:bodyPr>
          <a:lstStyle/>
          <a:p>
            <a:pPr marL="0" indent="0">
              <a:buNone/>
            </a:pPr>
            <a:endParaRPr lang="en-ZA" dirty="0"/>
          </a:p>
          <a:p>
            <a:pPr marL="0" indent="0">
              <a:buNone/>
            </a:pPr>
            <a:r>
              <a:rPr lang="en-ZA" dirty="0"/>
              <a:t>The decision needs to be substantiated. </a:t>
            </a:r>
          </a:p>
          <a:p>
            <a:pPr marL="0" indent="0">
              <a:buNone/>
            </a:pPr>
            <a:endParaRPr lang="en-ZA" dirty="0"/>
          </a:p>
          <a:p>
            <a:pPr marL="0" indent="0">
              <a:buNone/>
            </a:pPr>
            <a:r>
              <a:rPr lang="en-ZA" dirty="0"/>
              <a:t>That means that there must be appropriate evidence to prove that a fair decision was made.</a:t>
            </a:r>
          </a:p>
          <a:p>
            <a:pPr marL="0" indent="0">
              <a:buNone/>
            </a:pPr>
            <a:endParaRPr lang="en-ZA" sz="2800" b="1" dirty="0"/>
          </a:p>
        </p:txBody>
      </p:sp>
    </p:spTree>
    <p:extLst>
      <p:ext uri="{BB962C8B-B14F-4D97-AF65-F5344CB8AC3E}">
        <p14:creationId xmlns:p14="http://schemas.microsoft.com/office/powerpoint/2010/main" val="11566709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5380-3A9D-4849-958F-EC288E74099A}"/>
              </a:ext>
            </a:extLst>
          </p:cNvPr>
          <p:cNvSpPr>
            <a:spLocks noGrp="1"/>
          </p:cNvSpPr>
          <p:nvPr>
            <p:ph type="title"/>
          </p:nvPr>
        </p:nvSpPr>
        <p:spPr/>
        <p:txBody>
          <a:bodyPr>
            <a:normAutofit fontScale="90000"/>
          </a:bodyPr>
          <a:lstStyle/>
          <a:p>
            <a:r>
              <a:rPr lang="en-ZA" dirty="0"/>
              <a:t>Informing the Employee of His / Her Rights</a:t>
            </a:r>
          </a:p>
        </p:txBody>
      </p:sp>
      <p:sp>
        <p:nvSpPr>
          <p:cNvPr id="3" name="Slide Number Placeholder 2">
            <a:extLst>
              <a:ext uri="{FF2B5EF4-FFF2-40B4-BE49-F238E27FC236}">
                <a16:creationId xmlns:a16="http://schemas.microsoft.com/office/drawing/2014/main" id="{8FC629CD-8E9D-49AA-B89F-0217901114D0}"/>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E97D9167-EABA-4E56-B3E2-D82D4E8CB9A5}"/>
              </a:ext>
            </a:extLst>
          </p:cNvPr>
          <p:cNvSpPr>
            <a:spLocks noGrp="1"/>
          </p:cNvSpPr>
          <p:nvPr>
            <p:ph sz="quarter" idx="1"/>
          </p:nvPr>
        </p:nvSpPr>
        <p:spPr/>
        <p:txBody>
          <a:bodyPr>
            <a:normAutofit lnSpcReduction="10000"/>
          </a:bodyPr>
          <a:lstStyle/>
          <a:p>
            <a:r>
              <a:rPr lang="en-ZA" dirty="0"/>
              <a:t>An employee that is dissatisfied with the outcome of the Disciplinary Hearing may within five days of receiving written confirmation of the verdict and sanction, lodge an application to appeal</a:t>
            </a:r>
          </a:p>
          <a:p>
            <a:r>
              <a:rPr lang="en-ZA" dirty="0"/>
              <a:t>The arriving of a verdict of guilty or not guilty and the arriving at a decision on the sanction to be imposed are two distinct processes </a:t>
            </a:r>
          </a:p>
          <a:p>
            <a:r>
              <a:rPr lang="en-ZA" dirty="0"/>
              <a:t> If the appeal process fails or the </a:t>
            </a:r>
          </a:p>
          <a:p>
            <a:pPr marL="0" indent="0">
              <a:buNone/>
            </a:pPr>
            <a:r>
              <a:rPr lang="en-ZA" dirty="0"/>
              <a:t>      accused is not satisfied with the </a:t>
            </a:r>
          </a:p>
          <a:p>
            <a:pPr marL="0" indent="0">
              <a:buNone/>
            </a:pPr>
            <a:r>
              <a:rPr lang="en-ZA" dirty="0"/>
              <a:t>      outcome, the matter may be </a:t>
            </a:r>
          </a:p>
          <a:p>
            <a:pPr marL="0" indent="0">
              <a:buNone/>
            </a:pPr>
            <a:r>
              <a:rPr lang="en-ZA" dirty="0"/>
              <a:t>      referred to the CCMA </a:t>
            </a:r>
          </a:p>
          <a:p>
            <a:pPr marL="0" indent="0">
              <a:buNone/>
            </a:pPr>
            <a:r>
              <a:rPr lang="en-ZA" dirty="0"/>
              <a:t>     or to the Bargaining Council</a:t>
            </a:r>
          </a:p>
        </p:txBody>
      </p:sp>
      <p:pic>
        <p:nvPicPr>
          <p:cNvPr id="5" name="Picture 4">
            <a:extLst>
              <a:ext uri="{FF2B5EF4-FFF2-40B4-BE49-F238E27FC236}">
                <a16:creationId xmlns:a16="http://schemas.microsoft.com/office/drawing/2014/main" id="{FAA46CDC-3C31-458A-BEB8-198DC39FCBD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148064" y="3861048"/>
            <a:ext cx="3240360" cy="2232248"/>
          </a:xfrm>
          <a:prstGeom prst="rect">
            <a:avLst/>
          </a:prstGeom>
        </p:spPr>
      </p:pic>
    </p:spTree>
    <p:extLst>
      <p:ext uri="{BB962C8B-B14F-4D97-AF65-F5344CB8AC3E}">
        <p14:creationId xmlns:p14="http://schemas.microsoft.com/office/powerpoint/2010/main" val="35264843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10:</a:t>
            </a:r>
            <a:br>
              <a:rPr lang="en-US" sz="4400" dirty="0"/>
            </a:br>
            <a:r>
              <a:rPr lang="en-ZA" sz="4400" dirty="0"/>
              <a:t>Ensuring that Proceedings and Decisions are Recorded</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127</a:t>
            </a:fld>
            <a:endParaRPr lang="en-ZA"/>
          </a:p>
        </p:txBody>
      </p:sp>
      <p:pic>
        <p:nvPicPr>
          <p:cNvPr id="6" name="Picture 5" descr="ec_i_outcomes_2.gif"/>
          <p:cNvPicPr/>
          <p:nvPr/>
        </p:nvPicPr>
        <p:blipFill>
          <a:blip r:embed="rId2" cstate="print"/>
          <a:stretch>
            <a:fillRect/>
          </a:stretch>
        </p:blipFill>
        <p:spPr>
          <a:xfrm>
            <a:off x="5148064" y="4806419"/>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506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lstStyle/>
          <a:p>
            <a:r>
              <a:rPr lang="en-ZA" dirty="0"/>
              <a:t>Recording the Procedure</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a:bodyPr>
          <a:lstStyle/>
          <a:p>
            <a:pPr marL="0" indent="0">
              <a:buNone/>
            </a:pPr>
            <a:r>
              <a:rPr lang="en-ZA" sz="2800" b="1" dirty="0"/>
              <a:t>Reasons for Recording the Procedure</a:t>
            </a:r>
          </a:p>
          <a:p>
            <a:pPr marL="0" indent="0">
              <a:buNone/>
            </a:pPr>
            <a:endParaRPr lang="en-ZA" sz="2800" b="1" dirty="0"/>
          </a:p>
          <a:p>
            <a:pPr lvl="0" fontAlgn="base"/>
            <a:r>
              <a:rPr lang="en-ZA" dirty="0">
                <a:effectLst>
                  <a:outerShdw sx="0" sy="0">
                    <a:srgbClr val="000000"/>
                  </a:outerShdw>
                </a:effectLst>
              </a:rPr>
              <a:t>That the people present may refer back to what was said previously</a:t>
            </a:r>
          </a:p>
          <a:p>
            <a:pPr lvl="0" fontAlgn="base"/>
            <a:r>
              <a:rPr lang="en-ZA" dirty="0">
                <a:effectLst>
                  <a:outerShdw sx="0" sy="0">
                    <a:srgbClr val="000000"/>
                  </a:outerShdw>
                </a:effectLst>
              </a:rPr>
              <a:t>That the chairperson has a record when he needs to make findings</a:t>
            </a:r>
          </a:p>
          <a:p>
            <a:pPr lvl="0" fontAlgn="base"/>
            <a:r>
              <a:rPr lang="en-ZA" dirty="0">
                <a:effectLst>
                  <a:outerShdw sx="0" sy="0">
                    <a:srgbClr val="000000"/>
                  </a:outerShdw>
                </a:effectLst>
              </a:rPr>
              <a:t>That notes are available in case the matter is referred for an appeal or to the CCMA</a:t>
            </a:r>
          </a:p>
          <a:p>
            <a:pPr marL="0" indent="0">
              <a:buNone/>
            </a:pPr>
            <a:endParaRPr lang="en-ZA" sz="2800" b="1" dirty="0"/>
          </a:p>
        </p:txBody>
      </p:sp>
    </p:spTree>
    <p:extLst>
      <p:ext uri="{BB962C8B-B14F-4D97-AF65-F5344CB8AC3E}">
        <p14:creationId xmlns:p14="http://schemas.microsoft.com/office/powerpoint/2010/main" val="1061793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C47D-A89B-417D-BC17-8D401EEF9596}"/>
              </a:ext>
            </a:extLst>
          </p:cNvPr>
          <p:cNvSpPr>
            <a:spLocks noGrp="1"/>
          </p:cNvSpPr>
          <p:nvPr>
            <p:ph type="title"/>
          </p:nvPr>
        </p:nvSpPr>
        <p:spPr/>
        <p:txBody>
          <a:bodyPr/>
          <a:lstStyle/>
          <a:p>
            <a:r>
              <a:rPr lang="en-ZA" dirty="0"/>
              <a:t>Recording the Procedure</a:t>
            </a:r>
          </a:p>
        </p:txBody>
      </p:sp>
      <p:sp>
        <p:nvSpPr>
          <p:cNvPr id="3" name="Slide Number Placeholder 2">
            <a:extLst>
              <a:ext uri="{FF2B5EF4-FFF2-40B4-BE49-F238E27FC236}">
                <a16:creationId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pPr marL="0" indent="0">
              <a:buNone/>
            </a:pPr>
            <a:r>
              <a:rPr lang="en-ZA" dirty="0"/>
              <a:t>The following needs to be recorded:</a:t>
            </a:r>
          </a:p>
          <a:p>
            <a:pPr marL="0" indent="0">
              <a:buNone/>
            </a:pPr>
            <a:endParaRPr lang="en-ZA" dirty="0"/>
          </a:p>
          <a:p>
            <a:pPr lvl="0" fontAlgn="base"/>
            <a:r>
              <a:rPr lang="en-ZA" dirty="0">
                <a:effectLst>
                  <a:outerShdw sx="0" sy="0">
                    <a:srgbClr val="000000"/>
                  </a:outerShdw>
                </a:effectLst>
              </a:rPr>
              <a:t>Main issues and arguments</a:t>
            </a:r>
          </a:p>
          <a:p>
            <a:pPr lvl="0" fontAlgn="base"/>
            <a:r>
              <a:rPr lang="en-ZA" dirty="0">
                <a:effectLst>
                  <a:outerShdw sx="0" sy="0">
                    <a:srgbClr val="000000"/>
                  </a:outerShdw>
                </a:effectLst>
              </a:rPr>
              <a:t>Recording reasons for final decisions</a:t>
            </a:r>
          </a:p>
        </p:txBody>
      </p:sp>
    </p:spTree>
    <p:extLst>
      <p:ext uri="{BB962C8B-B14F-4D97-AF65-F5344CB8AC3E}">
        <p14:creationId xmlns:p14="http://schemas.microsoft.com/office/powerpoint/2010/main" val="212299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Classifying Transgressions: Serious Misconduct Offences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13</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r>
              <a:rPr lang="en-GB" b="1" dirty="0"/>
              <a:t>A. Company Property:</a:t>
            </a:r>
            <a:endParaRPr lang="en-ZA" dirty="0"/>
          </a:p>
          <a:p>
            <a:pPr marL="0" indent="0">
              <a:buNone/>
            </a:pPr>
            <a:endParaRPr lang="en-ZA" dirty="0"/>
          </a:p>
          <a:p>
            <a:pPr lvl="0" fontAlgn="base"/>
            <a:r>
              <a:rPr lang="en-GB" dirty="0">
                <a:effectLst>
                  <a:outerShdw sx="0" sy="0">
                    <a:srgbClr val="000000"/>
                  </a:outerShdw>
                </a:effectLst>
              </a:rPr>
              <a:t>Breach of company’s conditions of service</a:t>
            </a:r>
            <a:endParaRPr lang="en-ZA" dirty="0">
              <a:effectLst>
                <a:outerShdw sx="0" sy="0">
                  <a:srgbClr val="000000"/>
                </a:outerShdw>
              </a:effectLst>
            </a:endParaRPr>
          </a:p>
          <a:p>
            <a:pPr lvl="0" fontAlgn="base"/>
            <a:r>
              <a:rPr lang="en-GB" dirty="0">
                <a:effectLst>
                  <a:outerShdw sx="0" sy="0">
                    <a:srgbClr val="000000"/>
                  </a:outerShdw>
                </a:effectLst>
              </a:rPr>
              <a:t>Theft (the police can be called in for the following four offences):</a:t>
            </a:r>
            <a:endParaRPr lang="en-ZA" dirty="0">
              <a:effectLst>
                <a:outerShdw sx="0" sy="0">
                  <a:srgbClr val="000000"/>
                </a:outerShdw>
              </a:effectLst>
            </a:endParaRPr>
          </a:p>
          <a:p>
            <a:pPr marL="898525" lvl="3" indent="-355600" fontAlgn="base"/>
            <a:r>
              <a:rPr lang="en-GB" dirty="0">
                <a:effectLst>
                  <a:outerShdw sx="0" sy="0">
                    <a:srgbClr val="000000"/>
                  </a:outerShdw>
                </a:effectLst>
              </a:rPr>
              <a:t>Unauthorised possession of company property</a:t>
            </a:r>
            <a:endParaRPr lang="en-ZA" dirty="0">
              <a:effectLst>
                <a:outerShdw sx="0" sy="0">
                  <a:srgbClr val="000000"/>
                </a:outerShdw>
              </a:effectLst>
            </a:endParaRPr>
          </a:p>
          <a:p>
            <a:pPr marL="898525" lvl="3" indent="-355600" fontAlgn="base"/>
            <a:r>
              <a:rPr lang="en-GB" dirty="0">
                <a:effectLst>
                  <a:outerShdw sx="0" sy="0">
                    <a:srgbClr val="000000"/>
                  </a:outerShdw>
                </a:effectLst>
              </a:rPr>
              <a:t>Acting dishonestly or fraudulently in relation to company property or funds</a:t>
            </a:r>
            <a:endParaRPr lang="en-ZA" dirty="0">
              <a:effectLst>
                <a:outerShdw sx="0" sy="0">
                  <a:srgbClr val="000000"/>
                </a:outerShdw>
              </a:effectLst>
            </a:endParaRPr>
          </a:p>
          <a:p>
            <a:pPr marL="898525" lvl="3" indent="-355600" fontAlgn="base"/>
            <a:r>
              <a:rPr lang="en-GB" dirty="0">
                <a:effectLst>
                  <a:outerShdw sx="0" sy="0">
                    <a:srgbClr val="000000"/>
                  </a:outerShdw>
                </a:effectLst>
              </a:rPr>
              <a:t>Removal or attempted removal of company property from the premises without permission and/or without compliance with applicable company procedures</a:t>
            </a:r>
            <a:endParaRPr lang="en-ZA" dirty="0">
              <a:effectLst>
                <a:outerShdw sx="0" sy="0">
                  <a:srgbClr val="000000"/>
                </a:outerShdw>
              </a:effectLst>
            </a:endParaRPr>
          </a:p>
          <a:p>
            <a:pPr marL="898525" lvl="3" indent="-355600" fontAlgn="base"/>
            <a:r>
              <a:rPr lang="en-GB" dirty="0">
                <a:effectLst>
                  <a:outerShdw sx="0" sy="0">
                    <a:srgbClr val="000000"/>
                  </a:outerShdw>
                </a:effectLst>
              </a:rPr>
              <a:t>Deliberate, intentional damage to company property</a:t>
            </a:r>
            <a:endParaRPr lang="en-ZA" dirty="0">
              <a:effectLst>
                <a:outerShdw sx="0" sy="0">
                  <a:srgbClr val="000000"/>
                </a:outerShdw>
              </a:effectLst>
            </a:endParaRPr>
          </a:p>
        </p:txBody>
      </p:sp>
    </p:spTree>
    <p:extLst>
      <p:ext uri="{BB962C8B-B14F-4D97-AF65-F5344CB8AC3E}">
        <p14:creationId xmlns:p14="http://schemas.microsoft.com/office/powerpoint/2010/main" val="32597670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3C56-3E14-44AC-8A18-85F7EC2A84FD}"/>
              </a:ext>
            </a:extLst>
          </p:cNvPr>
          <p:cNvSpPr>
            <a:spLocks noGrp="1"/>
          </p:cNvSpPr>
          <p:nvPr>
            <p:ph type="title"/>
          </p:nvPr>
        </p:nvSpPr>
        <p:spPr/>
        <p:txBody>
          <a:bodyPr/>
          <a:lstStyle/>
          <a:p>
            <a:r>
              <a:rPr lang="en-ZA" dirty="0"/>
              <a:t>Recording Reasons for Final Decisions</a:t>
            </a:r>
          </a:p>
        </p:txBody>
      </p:sp>
      <p:sp>
        <p:nvSpPr>
          <p:cNvPr id="3" name="Slide Number Placeholder 2">
            <a:extLst>
              <a:ext uri="{FF2B5EF4-FFF2-40B4-BE49-F238E27FC236}">
                <a16:creationId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327450D8-B783-42B2-A4B2-8694DDA49676}"/>
              </a:ext>
            </a:extLst>
          </p:cNvPr>
          <p:cNvSpPr>
            <a:spLocks noGrp="1"/>
          </p:cNvSpPr>
          <p:nvPr>
            <p:ph sz="quarter" idx="1"/>
          </p:nvPr>
        </p:nvSpPr>
        <p:spPr/>
        <p:txBody>
          <a:bodyPr>
            <a:normAutofit/>
          </a:bodyPr>
          <a:lstStyle/>
          <a:p>
            <a:pPr marL="0" indent="0">
              <a:buNone/>
            </a:pPr>
            <a:r>
              <a:rPr lang="en-ZA" dirty="0"/>
              <a:t>After a decision has been reached, the following must happen:</a:t>
            </a:r>
          </a:p>
          <a:p>
            <a:pPr lvl="0" fontAlgn="base"/>
            <a:r>
              <a:rPr lang="en-ZA" dirty="0">
                <a:effectLst>
                  <a:outerShdw sx="0" sy="0">
                    <a:srgbClr val="000000"/>
                  </a:outerShdw>
                </a:effectLst>
              </a:rPr>
              <a:t>The chairperson must complete all the relevant paperwork.</a:t>
            </a:r>
          </a:p>
          <a:p>
            <a:pPr lvl="0" fontAlgn="base"/>
            <a:r>
              <a:rPr lang="en-ZA" dirty="0">
                <a:effectLst>
                  <a:outerShdw sx="0" sy="0">
                    <a:srgbClr val="000000"/>
                  </a:outerShdw>
                </a:effectLst>
              </a:rPr>
              <a:t>The chairperson must call in the employee and the employee representative and announce whether the employee has been found guilty or not.</a:t>
            </a:r>
          </a:p>
          <a:p>
            <a:pPr lvl="0" fontAlgn="base"/>
            <a:r>
              <a:rPr lang="en-ZA" dirty="0">
                <a:effectLst>
                  <a:outerShdw sx="0" sy="0">
                    <a:srgbClr val="000000"/>
                  </a:outerShdw>
                </a:effectLst>
              </a:rPr>
              <a:t>The employee must sign acceptance of the hearing report. If the employee refuses to do this, a witness can sign that the employee has heard the report but fails to sign.</a:t>
            </a:r>
          </a:p>
          <a:p>
            <a:pPr lvl="0" fontAlgn="base"/>
            <a:r>
              <a:rPr lang="en-ZA" dirty="0">
                <a:effectLst>
                  <a:outerShdw sx="0" sy="0">
                    <a:srgbClr val="000000"/>
                  </a:outerShdw>
                </a:effectLst>
              </a:rPr>
              <a:t>The chairperson must then call the employee’s manager and announce his/her decision.</a:t>
            </a:r>
          </a:p>
          <a:p>
            <a:pPr lvl="0" fontAlgn="base"/>
            <a:r>
              <a:rPr lang="en-ZA" dirty="0">
                <a:effectLst>
                  <a:outerShdw sx="0" sy="0">
                    <a:srgbClr val="000000"/>
                  </a:outerShdw>
                </a:effectLst>
              </a:rPr>
              <a:t>If the employee is found not guilty the case is closed.</a:t>
            </a:r>
          </a:p>
          <a:p>
            <a:pPr marL="0" lvl="0" indent="0" fontAlgn="base">
              <a:buNone/>
            </a:pPr>
            <a:endParaRPr lang="en-ZA" dirty="0"/>
          </a:p>
          <a:p>
            <a:pPr marL="0" indent="0">
              <a:buNone/>
            </a:pPr>
            <a:endParaRPr lang="en-ZA" sz="2800" b="1" dirty="0"/>
          </a:p>
        </p:txBody>
      </p:sp>
    </p:spTree>
    <p:extLst>
      <p:ext uri="{BB962C8B-B14F-4D97-AF65-F5344CB8AC3E}">
        <p14:creationId xmlns:p14="http://schemas.microsoft.com/office/powerpoint/2010/main" val="12265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Classifying Transgressions: Serious Misconduct Offences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14</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r>
              <a:rPr lang="en-GB" b="1" dirty="0"/>
              <a:t>A. Company Property:</a:t>
            </a:r>
            <a:endParaRPr lang="en-ZA" dirty="0"/>
          </a:p>
          <a:p>
            <a:pPr marL="0" indent="0">
              <a:buNone/>
            </a:pPr>
            <a:endParaRPr lang="en-ZA" dirty="0"/>
          </a:p>
          <a:p>
            <a:pPr lvl="0" fontAlgn="base"/>
            <a:r>
              <a:rPr lang="en-ZA" dirty="0">
                <a:effectLst>
                  <a:outerShdw sx="0" sy="0">
                    <a:srgbClr val="000000"/>
                  </a:outerShdw>
                </a:effectLst>
              </a:rPr>
              <a:t>Abuse of company privileges, including the use of telephones, cell phones, credit and travel privileges</a:t>
            </a:r>
          </a:p>
          <a:p>
            <a:pPr lvl="0" fontAlgn="base"/>
            <a:r>
              <a:rPr lang="en-ZA" dirty="0">
                <a:effectLst>
                  <a:outerShdw sx="0" sy="0">
                    <a:srgbClr val="000000"/>
                  </a:outerShdw>
                </a:effectLst>
              </a:rPr>
              <a:t>Corrupting the computer system with viruses</a:t>
            </a:r>
          </a:p>
          <a:p>
            <a:pPr lvl="0" fontAlgn="base"/>
            <a:r>
              <a:rPr lang="en-ZA" dirty="0">
                <a:effectLst>
                  <a:outerShdw sx="0" sy="0">
                    <a:srgbClr val="000000"/>
                  </a:outerShdw>
                </a:effectLst>
              </a:rPr>
              <a:t>Sharing computer passwords with colleagues or clients or people outside the work environment </a:t>
            </a:r>
          </a:p>
        </p:txBody>
      </p:sp>
    </p:spTree>
    <p:extLst>
      <p:ext uri="{BB962C8B-B14F-4D97-AF65-F5344CB8AC3E}">
        <p14:creationId xmlns:p14="http://schemas.microsoft.com/office/powerpoint/2010/main" val="137418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Classifying Transgressions: Serious Misconduct Offences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15</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r>
              <a:rPr lang="en-GB" b="1" dirty="0"/>
              <a:t>B. Duty of Good Faith to the Company:</a:t>
            </a:r>
            <a:endParaRPr lang="en-ZA" dirty="0"/>
          </a:p>
          <a:p>
            <a:pPr marL="0" indent="0">
              <a:buNone/>
            </a:pPr>
            <a:endParaRPr lang="en-ZA" dirty="0"/>
          </a:p>
          <a:p>
            <a:pPr lvl="0" fontAlgn="base"/>
            <a:r>
              <a:rPr lang="en-GB" dirty="0">
                <a:effectLst>
                  <a:outerShdw sx="0" sy="0">
                    <a:srgbClr val="000000"/>
                  </a:outerShdw>
                </a:effectLst>
              </a:rPr>
              <a:t>Creating a conflict of interests between personal interests and the company’s interests</a:t>
            </a:r>
            <a:endParaRPr lang="en-ZA" dirty="0">
              <a:effectLst>
                <a:outerShdw sx="0" sy="0">
                  <a:srgbClr val="000000"/>
                </a:outerShdw>
              </a:effectLst>
            </a:endParaRPr>
          </a:p>
          <a:p>
            <a:pPr lvl="0" fontAlgn="base"/>
            <a:r>
              <a:rPr lang="en-GB" dirty="0">
                <a:effectLst>
                  <a:outerShdw sx="0" sy="0">
                    <a:srgbClr val="000000"/>
                  </a:outerShdw>
                </a:effectLst>
              </a:rPr>
              <a:t>Bribery and/or corruption</a:t>
            </a:r>
            <a:endParaRPr lang="en-ZA" dirty="0">
              <a:effectLst>
                <a:outerShdw sx="0" sy="0">
                  <a:srgbClr val="000000"/>
                </a:outerShdw>
              </a:effectLst>
            </a:endParaRPr>
          </a:p>
          <a:p>
            <a:pPr lvl="0" fontAlgn="base"/>
            <a:r>
              <a:rPr lang="en-GB" dirty="0">
                <a:effectLst>
                  <a:outerShdw sx="0" sy="0">
                    <a:srgbClr val="000000"/>
                  </a:outerShdw>
                </a:effectLst>
              </a:rPr>
              <a:t>Fraud, forgery, theft or misrepresentation in the course of carrying out work duties</a:t>
            </a:r>
            <a:endParaRPr lang="en-ZA" dirty="0">
              <a:effectLst>
                <a:outerShdw sx="0" sy="0">
                  <a:srgbClr val="000000"/>
                </a:outerShdw>
              </a:effectLst>
            </a:endParaRPr>
          </a:p>
          <a:p>
            <a:pPr lvl="0" fontAlgn="base"/>
            <a:r>
              <a:rPr lang="en-GB" dirty="0">
                <a:effectLst>
                  <a:outerShdw sx="0" sy="0">
                    <a:srgbClr val="000000"/>
                  </a:outerShdw>
                </a:effectLst>
              </a:rPr>
              <a:t>Submitting false claims to the company</a:t>
            </a:r>
            <a:endParaRPr lang="en-ZA" dirty="0">
              <a:effectLst>
                <a:outerShdw sx="0" sy="0">
                  <a:srgbClr val="000000"/>
                </a:outerShdw>
              </a:effectLst>
            </a:endParaRPr>
          </a:p>
          <a:p>
            <a:pPr lvl="0" fontAlgn="base"/>
            <a:r>
              <a:rPr lang="en-GB" dirty="0">
                <a:effectLst>
                  <a:outerShdw sx="0" sy="0">
                    <a:srgbClr val="000000"/>
                  </a:outerShdw>
                </a:effectLst>
              </a:rPr>
              <a:t>Accepting gifts or favours from any firm or individual dealing with the company</a:t>
            </a:r>
            <a:endParaRPr lang="en-ZA" dirty="0">
              <a:effectLst>
                <a:outerShdw sx="0" sy="0">
                  <a:srgbClr val="000000"/>
                </a:outerShdw>
              </a:effectLst>
            </a:endParaRPr>
          </a:p>
        </p:txBody>
      </p:sp>
    </p:spTree>
    <p:extLst>
      <p:ext uri="{BB962C8B-B14F-4D97-AF65-F5344CB8AC3E}">
        <p14:creationId xmlns:p14="http://schemas.microsoft.com/office/powerpoint/2010/main" val="426487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Classifying Transgressions: Serious Misconduct Offences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16</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r>
              <a:rPr lang="en-GB" b="1" dirty="0"/>
              <a:t>B. Duty of Good Faith to the Company:</a:t>
            </a:r>
            <a:endParaRPr lang="en-ZA" dirty="0"/>
          </a:p>
          <a:p>
            <a:pPr marL="0" indent="0">
              <a:buNone/>
            </a:pPr>
            <a:endParaRPr lang="en-ZA" dirty="0"/>
          </a:p>
          <a:p>
            <a:pPr lvl="0" fontAlgn="base"/>
            <a:r>
              <a:rPr lang="en-GB" dirty="0">
                <a:effectLst>
                  <a:outerShdw sx="0" sy="0">
                    <a:srgbClr val="000000"/>
                  </a:outerShdw>
                </a:effectLst>
              </a:rPr>
              <a:t>Unauthorised communication with the press, media or public bodies</a:t>
            </a:r>
            <a:endParaRPr lang="en-ZA" dirty="0">
              <a:effectLst>
                <a:outerShdw sx="0" sy="0">
                  <a:srgbClr val="000000"/>
                </a:outerShdw>
              </a:effectLst>
            </a:endParaRPr>
          </a:p>
          <a:p>
            <a:pPr lvl="0" fontAlgn="base"/>
            <a:r>
              <a:rPr lang="en-GB" dirty="0">
                <a:effectLst>
                  <a:outerShdw sx="0" sy="0">
                    <a:srgbClr val="000000"/>
                  </a:outerShdw>
                </a:effectLst>
              </a:rPr>
              <a:t>Bringing or attempting to bring the company’s name into disrepute</a:t>
            </a:r>
            <a:endParaRPr lang="en-ZA" dirty="0">
              <a:effectLst>
                <a:outerShdw sx="0" sy="0">
                  <a:srgbClr val="000000"/>
                </a:outerShdw>
              </a:effectLst>
            </a:endParaRPr>
          </a:p>
          <a:p>
            <a:pPr lvl="0" fontAlgn="base"/>
            <a:r>
              <a:rPr lang="en-GB" dirty="0">
                <a:effectLst>
                  <a:outerShdw sx="0" sy="0">
                    <a:srgbClr val="000000"/>
                  </a:outerShdw>
                </a:effectLst>
              </a:rPr>
              <a:t>Unauthorised disclosure in any manner whatsoever of any of the company’s business plans, strategies, confidential documentation, technical knowledge, systems, software, processes, client lists, marketing or financial information and any other confidential business information</a:t>
            </a:r>
            <a:endParaRPr lang="en-ZA" dirty="0">
              <a:effectLst>
                <a:outerShdw sx="0" sy="0">
                  <a:srgbClr val="000000"/>
                </a:outerShdw>
              </a:effectLst>
            </a:endParaRPr>
          </a:p>
        </p:txBody>
      </p:sp>
    </p:spTree>
    <p:extLst>
      <p:ext uri="{BB962C8B-B14F-4D97-AF65-F5344CB8AC3E}">
        <p14:creationId xmlns:p14="http://schemas.microsoft.com/office/powerpoint/2010/main" val="405877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Classifying Transgressions: Serious Misconduct Offences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17</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827597"/>
            <a:ext cx="8219256" cy="3977667"/>
          </a:xfrm>
        </p:spPr>
        <p:txBody>
          <a:bodyPr>
            <a:normAutofit/>
          </a:bodyPr>
          <a:lstStyle/>
          <a:p>
            <a:pPr marL="0" indent="0">
              <a:buNone/>
            </a:pPr>
            <a:r>
              <a:rPr lang="en-GB" b="1" dirty="0"/>
              <a:t>C. Prohibited Drugs, Alcohol and Dangerous Weapons:</a:t>
            </a:r>
            <a:endParaRPr lang="en-ZA" dirty="0"/>
          </a:p>
          <a:p>
            <a:pPr marL="0" indent="0">
              <a:buNone/>
            </a:pPr>
            <a:r>
              <a:rPr lang="en-GB" dirty="0"/>
              <a:t> </a:t>
            </a:r>
            <a:endParaRPr lang="en-ZA" dirty="0"/>
          </a:p>
          <a:p>
            <a:pPr lvl="0" fontAlgn="base"/>
            <a:r>
              <a:rPr lang="en-GB" dirty="0">
                <a:effectLst>
                  <a:outerShdw sx="0" sy="0">
                    <a:srgbClr val="000000"/>
                  </a:outerShdw>
                </a:effectLst>
              </a:rPr>
              <a:t>Unauthorised possession or use of prohibited drugs or alcohol</a:t>
            </a:r>
            <a:endParaRPr lang="en-ZA" dirty="0">
              <a:effectLst>
                <a:outerShdw sx="0" sy="0">
                  <a:srgbClr val="000000"/>
                </a:outerShdw>
              </a:effectLst>
            </a:endParaRPr>
          </a:p>
          <a:p>
            <a:pPr lvl="0" fontAlgn="base"/>
            <a:r>
              <a:rPr lang="en-GB" dirty="0">
                <a:effectLst>
                  <a:outerShdw sx="0" sy="0">
                    <a:srgbClr val="000000"/>
                  </a:outerShdw>
                </a:effectLst>
              </a:rPr>
              <a:t>Arriving at work under the influence of drugs or alcohol</a:t>
            </a:r>
            <a:endParaRPr lang="en-ZA" dirty="0">
              <a:effectLst>
                <a:outerShdw sx="0" sy="0">
                  <a:srgbClr val="000000"/>
                </a:outerShdw>
              </a:effectLst>
            </a:endParaRPr>
          </a:p>
          <a:p>
            <a:pPr lvl="0" fontAlgn="base"/>
            <a:r>
              <a:rPr lang="en-GB" dirty="0">
                <a:effectLst>
                  <a:outerShdw sx="0" sy="0">
                    <a:srgbClr val="000000"/>
                  </a:outerShdw>
                </a:effectLst>
              </a:rPr>
              <a:t>Bringing firearms or dangerous or potentially dangerous weapons to the workplace</a:t>
            </a:r>
            <a:endParaRPr lang="en-ZA" dirty="0">
              <a:effectLst>
                <a:outerShdw sx="0" sy="0">
                  <a:srgbClr val="000000"/>
                </a:outerShdw>
              </a:effectLst>
            </a:endParaRPr>
          </a:p>
        </p:txBody>
      </p:sp>
    </p:spTree>
    <p:extLst>
      <p:ext uri="{BB962C8B-B14F-4D97-AF65-F5344CB8AC3E}">
        <p14:creationId xmlns:p14="http://schemas.microsoft.com/office/powerpoint/2010/main" val="12651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Classifying Transgressions: Serious Misconduct Offences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18</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412218"/>
            <a:ext cx="8219256" cy="5026682"/>
          </a:xfrm>
        </p:spPr>
        <p:txBody>
          <a:bodyPr>
            <a:normAutofit/>
          </a:bodyPr>
          <a:lstStyle/>
          <a:p>
            <a:pPr marL="0" indent="0">
              <a:buNone/>
            </a:pPr>
            <a:r>
              <a:rPr lang="en-ZA" sz="2200" b="1" dirty="0"/>
              <a:t>D. Safe Working Environment:</a:t>
            </a:r>
          </a:p>
          <a:p>
            <a:pPr marL="0" indent="0">
              <a:buNone/>
            </a:pPr>
            <a:endParaRPr lang="en-ZA" sz="2200" b="1" dirty="0"/>
          </a:p>
          <a:p>
            <a:r>
              <a:rPr lang="en-ZA" sz="2200" dirty="0"/>
              <a:t>Assault, including indecent assault</a:t>
            </a:r>
          </a:p>
          <a:p>
            <a:r>
              <a:rPr lang="en-ZA" sz="2200" dirty="0"/>
              <a:t>Acts or utterances impairing the dignity, reputation, good standing or credibility of other employees</a:t>
            </a:r>
          </a:p>
          <a:p>
            <a:r>
              <a:rPr lang="en-ZA" sz="2200" dirty="0"/>
              <a:t>Defamation or intimidation</a:t>
            </a:r>
          </a:p>
          <a:p>
            <a:r>
              <a:rPr lang="en-ZA" sz="2200" dirty="0"/>
              <a:t>Sexual harassment</a:t>
            </a:r>
          </a:p>
          <a:p>
            <a:r>
              <a:rPr lang="en-ZA" sz="2200" dirty="0"/>
              <a:t>Breach of, or disregard for the company’s safety rules</a:t>
            </a:r>
          </a:p>
          <a:p>
            <a:r>
              <a:rPr lang="en-ZA" sz="2200" dirty="0"/>
              <a:t>Breach of, or failure to comply with company security and access procedures</a:t>
            </a:r>
          </a:p>
          <a:p>
            <a:r>
              <a:rPr lang="en-ZA" sz="2200" dirty="0"/>
              <a:t>Failure to comply with company search procedures</a:t>
            </a:r>
          </a:p>
        </p:txBody>
      </p:sp>
    </p:spTree>
    <p:extLst>
      <p:ext uri="{BB962C8B-B14F-4D97-AF65-F5344CB8AC3E}">
        <p14:creationId xmlns:p14="http://schemas.microsoft.com/office/powerpoint/2010/main" val="180120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Classifying Transgressions: Serious Misconduct Offences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19</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fontScale="92500" lnSpcReduction="10000"/>
          </a:bodyPr>
          <a:lstStyle/>
          <a:p>
            <a:pPr marL="0" indent="0">
              <a:buNone/>
            </a:pPr>
            <a:endParaRPr lang="en-GB" b="1" dirty="0"/>
          </a:p>
          <a:p>
            <a:pPr marL="0" indent="0">
              <a:buNone/>
            </a:pPr>
            <a:r>
              <a:rPr lang="en-GB" b="1" dirty="0"/>
              <a:t>E. General Offences</a:t>
            </a:r>
            <a:endParaRPr lang="en-ZA" dirty="0"/>
          </a:p>
          <a:p>
            <a:pPr marL="0" indent="0">
              <a:buNone/>
            </a:pPr>
            <a:r>
              <a:rPr lang="en-GB" dirty="0"/>
              <a:t> </a:t>
            </a:r>
            <a:endParaRPr lang="en-ZA" dirty="0"/>
          </a:p>
          <a:p>
            <a:pPr lvl="0" fontAlgn="base"/>
            <a:r>
              <a:rPr lang="en-GB" dirty="0">
                <a:effectLst>
                  <a:outerShdw sx="0" sy="0">
                    <a:srgbClr val="000000"/>
                  </a:outerShdw>
                </a:effectLst>
              </a:rPr>
              <a:t>Insubordination, fighting, assault, disorderly conduct, breach of contract</a:t>
            </a:r>
            <a:endParaRPr lang="en-ZA" dirty="0">
              <a:effectLst>
                <a:outerShdw sx="0" sy="0">
                  <a:srgbClr val="000000"/>
                </a:outerShdw>
              </a:effectLst>
            </a:endParaRPr>
          </a:p>
          <a:p>
            <a:pPr lvl="0" fontAlgn="base"/>
            <a:r>
              <a:rPr lang="en-GB" dirty="0">
                <a:effectLst>
                  <a:outerShdw sx="0" sy="0">
                    <a:srgbClr val="000000"/>
                  </a:outerShdw>
                </a:effectLst>
              </a:rPr>
              <a:t>Slack / poor time keeping</a:t>
            </a:r>
            <a:endParaRPr lang="en-ZA" dirty="0">
              <a:effectLst>
                <a:outerShdw sx="0" sy="0">
                  <a:srgbClr val="000000"/>
                </a:outerShdw>
              </a:effectLst>
            </a:endParaRPr>
          </a:p>
          <a:p>
            <a:pPr lvl="0" fontAlgn="base"/>
            <a:r>
              <a:rPr lang="en-GB" dirty="0">
                <a:effectLst>
                  <a:outerShdw sx="0" sy="0">
                    <a:srgbClr val="000000"/>
                  </a:outerShdw>
                </a:effectLst>
              </a:rPr>
              <a:t>Departing from work without following the correct procedure</a:t>
            </a:r>
            <a:endParaRPr lang="en-ZA" dirty="0">
              <a:effectLst>
                <a:outerShdw sx="0" sy="0">
                  <a:srgbClr val="000000"/>
                </a:outerShdw>
              </a:effectLst>
            </a:endParaRPr>
          </a:p>
          <a:p>
            <a:pPr lvl="0" fontAlgn="base"/>
            <a:r>
              <a:rPr lang="en-GB" dirty="0">
                <a:effectLst>
                  <a:outerShdw sx="0" sy="0">
                    <a:srgbClr val="000000"/>
                  </a:outerShdw>
                </a:effectLst>
              </a:rPr>
              <a:t>Abuse of sick or other forms of leave</a:t>
            </a:r>
            <a:endParaRPr lang="en-ZA" dirty="0">
              <a:effectLst>
                <a:outerShdw sx="0" sy="0">
                  <a:srgbClr val="000000"/>
                </a:outerShdw>
              </a:effectLst>
            </a:endParaRPr>
          </a:p>
          <a:p>
            <a:pPr lvl="0" fontAlgn="base"/>
            <a:r>
              <a:rPr lang="en-GB" dirty="0">
                <a:effectLst>
                  <a:outerShdw sx="0" sy="0">
                    <a:srgbClr val="000000"/>
                  </a:outerShdw>
                </a:effectLst>
              </a:rPr>
              <a:t>Refusal or failure to obey lawful work-related instructions and, or other work directives</a:t>
            </a:r>
            <a:endParaRPr lang="en-ZA" dirty="0">
              <a:effectLst>
                <a:outerShdw sx="0" sy="0">
                  <a:srgbClr val="000000"/>
                </a:outerShdw>
              </a:effectLst>
            </a:endParaRPr>
          </a:p>
          <a:p>
            <a:pPr lvl="0" fontAlgn="base"/>
            <a:r>
              <a:rPr lang="en-GB" dirty="0">
                <a:effectLst>
                  <a:outerShdw sx="0" sy="0">
                    <a:srgbClr val="000000"/>
                  </a:outerShdw>
                </a:effectLst>
              </a:rPr>
              <a:t>Failure to carry out an instruction or comply with a work rule, that jeopardises the company’s business interests or business standing</a:t>
            </a:r>
            <a:endParaRPr lang="en-ZA" dirty="0">
              <a:effectLst>
                <a:outerShdw sx="0" sy="0">
                  <a:srgbClr val="000000"/>
                </a:outerShdw>
              </a:effectLst>
            </a:endParaRPr>
          </a:p>
          <a:p>
            <a:pPr lvl="0" fontAlgn="base"/>
            <a:r>
              <a:rPr lang="en-GB" dirty="0">
                <a:effectLst>
                  <a:outerShdw sx="0" sy="0">
                    <a:srgbClr val="000000"/>
                  </a:outerShdw>
                </a:effectLst>
              </a:rPr>
              <a:t>Negligence in the production of work despite having the skills and training to do the job</a:t>
            </a:r>
            <a:endParaRPr lang="en-ZA" dirty="0">
              <a:effectLst>
                <a:outerShdw sx="0" sy="0">
                  <a:srgbClr val="000000"/>
                </a:outerShdw>
              </a:effectLst>
            </a:endParaRPr>
          </a:p>
        </p:txBody>
      </p:sp>
    </p:spTree>
    <p:extLst>
      <p:ext uri="{BB962C8B-B14F-4D97-AF65-F5344CB8AC3E}">
        <p14:creationId xmlns:p14="http://schemas.microsoft.com/office/powerpoint/2010/main" val="221530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Occupational health &amp; safety and security information</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0" indent="0">
              <a:buNone/>
            </a:pPr>
            <a:r>
              <a:rPr lang="en-ZA" b="1" dirty="0"/>
              <a:t>Health, safety and security relating to the venue:</a:t>
            </a:r>
          </a:p>
          <a:p>
            <a:pPr marL="0" indent="0">
              <a:buNone/>
            </a:pPr>
            <a:endParaRPr lang="en-ZA" b="1" dirty="0"/>
          </a:p>
          <a:p>
            <a:pPr lvl="0"/>
            <a:r>
              <a:rPr lang="en-GB" dirty="0"/>
              <a:t>Toilets</a:t>
            </a:r>
          </a:p>
          <a:p>
            <a:pPr lvl="0"/>
            <a:r>
              <a:rPr lang="en-GB" dirty="0"/>
              <a:t>Nearest assembly point</a:t>
            </a:r>
          </a:p>
          <a:p>
            <a:pPr lvl="0"/>
            <a:r>
              <a:rPr lang="en-US" dirty="0"/>
              <a:t>Emergency exits</a:t>
            </a:r>
            <a:endParaRPr lang="en-ZA" dirty="0"/>
          </a:p>
          <a:p>
            <a:pPr lvl="0"/>
            <a:r>
              <a:rPr lang="en-GB" dirty="0"/>
              <a:t>Nearest fire alarm and fire extinguisher</a:t>
            </a:r>
            <a:endParaRPr lang="en-ZA" dirty="0"/>
          </a:p>
          <a:p>
            <a:pPr lvl="0"/>
            <a:r>
              <a:rPr lang="en-GB" dirty="0"/>
              <a:t>Location of the first aid kit</a:t>
            </a:r>
            <a:endParaRPr lang="en-ZA" dirty="0"/>
          </a:p>
          <a:p>
            <a:pPr lvl="0"/>
            <a:r>
              <a:rPr lang="en-GB" dirty="0"/>
              <a:t>Venue contact person:  any other health and safety or security related questions or concerns</a:t>
            </a:r>
            <a:endParaRPr lang="en-ZA" dirty="0"/>
          </a:p>
          <a:p>
            <a:pPr marL="0" indent="0">
              <a:buNone/>
            </a:pPr>
            <a:endParaRPr lang="en-ZA" b="1" dirty="0"/>
          </a:p>
        </p:txBody>
      </p:sp>
    </p:spTree>
    <p:extLst>
      <p:ext uri="{BB962C8B-B14F-4D97-AF65-F5344CB8AC3E}">
        <p14:creationId xmlns:p14="http://schemas.microsoft.com/office/powerpoint/2010/main" val="273309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Classifying Transgressions: Poor Performance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Poor Performance is an Employee’s inability to reach a target or to comply with the company’s expected standards of performance (i.e. quality and quantity of work).</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16167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Classifying Transgressions: Poor Performance</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21</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dirty="0">
              <a:effectLst>
                <a:outerShdw sx="0" sy="0">
                  <a:srgbClr val="000000"/>
                </a:outerShdw>
              </a:effectLst>
            </a:endParaRPr>
          </a:p>
          <a:p>
            <a:pPr marL="0" indent="0">
              <a:buNone/>
            </a:pPr>
            <a:r>
              <a:rPr lang="en-ZA" dirty="0">
                <a:effectLst>
                  <a:outerShdw sx="0" sy="0">
                    <a:srgbClr val="000000"/>
                  </a:outerShdw>
                </a:effectLst>
              </a:rPr>
              <a:t>Examples of performance transgressions:</a:t>
            </a:r>
          </a:p>
          <a:p>
            <a:pPr marL="0" indent="0">
              <a:buNone/>
            </a:pPr>
            <a:endParaRPr lang="en-ZA" dirty="0">
              <a:effectLst>
                <a:outerShdw sx="0" sy="0">
                  <a:srgbClr val="000000"/>
                </a:outerShdw>
              </a:effectLst>
            </a:endParaRPr>
          </a:p>
          <a:p>
            <a:r>
              <a:rPr lang="en-ZA" dirty="0">
                <a:effectLst>
                  <a:outerShdw sx="0" sy="0">
                    <a:srgbClr val="000000"/>
                  </a:outerShdw>
                </a:effectLst>
              </a:rPr>
              <a:t>Failure to meet agreed deadlines or targets</a:t>
            </a:r>
          </a:p>
          <a:p>
            <a:r>
              <a:rPr lang="en-ZA" dirty="0">
                <a:effectLst>
                  <a:outerShdw sx="0" sy="0">
                    <a:srgbClr val="000000"/>
                  </a:outerShdw>
                </a:effectLst>
              </a:rPr>
              <a:t>Failure to serve clients promptly and courteously</a:t>
            </a:r>
          </a:p>
          <a:p>
            <a:pPr marL="0" indent="0">
              <a:buNone/>
            </a:pPr>
            <a:endParaRPr lang="en-ZA" dirty="0">
              <a:effectLst>
                <a:outerShdw sx="0" sy="0">
                  <a:srgbClr val="000000"/>
                </a:outerShdw>
              </a:effectLst>
            </a:endParaRPr>
          </a:p>
        </p:txBody>
      </p:sp>
    </p:spTree>
    <p:extLst>
      <p:ext uri="{BB962C8B-B14F-4D97-AF65-F5344CB8AC3E}">
        <p14:creationId xmlns:p14="http://schemas.microsoft.com/office/powerpoint/2010/main" val="45287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Classifying Transgressions: Poor Performance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Repeated performance transgressions may justify dismissal.</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33429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23</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dirty="0"/>
              <a:t>When selecting a procedure for handling a transgression, it is important to keep the following in mind:</a:t>
            </a:r>
          </a:p>
          <a:p>
            <a:pPr marL="0" indent="0">
              <a:buNone/>
            </a:pPr>
            <a:endParaRPr lang="en-ZA" dirty="0"/>
          </a:p>
          <a:p>
            <a:r>
              <a:rPr lang="en-ZA" dirty="0"/>
              <a:t>Legal requirements</a:t>
            </a:r>
          </a:p>
          <a:p>
            <a:r>
              <a:rPr lang="en-ZA" dirty="0"/>
              <a:t>Procedural and substantial fairness</a:t>
            </a:r>
          </a:p>
        </p:txBody>
      </p:sp>
    </p:spTree>
    <p:extLst>
      <p:ext uri="{BB962C8B-B14F-4D97-AF65-F5344CB8AC3E}">
        <p14:creationId xmlns:p14="http://schemas.microsoft.com/office/powerpoint/2010/main" val="3106538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24</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lnSpcReduction="10000"/>
          </a:bodyPr>
          <a:lstStyle/>
          <a:p>
            <a:pPr marL="0" indent="0">
              <a:buNone/>
            </a:pPr>
            <a:endParaRPr lang="en-ZA" sz="2800" b="1" dirty="0"/>
          </a:p>
          <a:p>
            <a:pPr marL="0" indent="0">
              <a:buNone/>
            </a:pPr>
            <a:r>
              <a:rPr lang="en-ZA" sz="2800" b="1" dirty="0"/>
              <a:t>Legality</a:t>
            </a:r>
          </a:p>
          <a:p>
            <a:pPr marL="0" indent="0">
              <a:buNone/>
            </a:pPr>
            <a:r>
              <a:rPr lang="en-ZA" dirty="0"/>
              <a:t>An employer has the right to:</a:t>
            </a:r>
          </a:p>
          <a:p>
            <a:r>
              <a:rPr lang="en-ZA" dirty="0"/>
              <a:t>Maintain discipline</a:t>
            </a:r>
          </a:p>
          <a:p>
            <a:r>
              <a:rPr lang="en-ZA" dirty="0"/>
              <a:t>Ensure that an employee preforms the contractual duties </a:t>
            </a:r>
          </a:p>
          <a:p>
            <a:r>
              <a:rPr lang="en-ZA" dirty="0"/>
              <a:t>Discipline the employee when work is not done at an acceptable standard</a:t>
            </a:r>
          </a:p>
          <a:p>
            <a:r>
              <a:rPr lang="en-ZA" dirty="0"/>
              <a:t>Terminate the employment of the employee in accordance with the notice period and other stipulations of a </a:t>
            </a:r>
          </a:p>
          <a:p>
            <a:r>
              <a:rPr lang="en-ZA" dirty="0"/>
              <a:t>contract</a:t>
            </a:r>
          </a:p>
          <a:p>
            <a:pPr marL="0" indent="0">
              <a:buNone/>
            </a:pPr>
            <a:r>
              <a:rPr lang="en-ZA" dirty="0"/>
              <a:t>An employer cannot terminate a service contract by simply giving notice as agreed.</a:t>
            </a:r>
          </a:p>
        </p:txBody>
      </p:sp>
    </p:spTree>
    <p:extLst>
      <p:ext uri="{BB962C8B-B14F-4D97-AF65-F5344CB8AC3E}">
        <p14:creationId xmlns:p14="http://schemas.microsoft.com/office/powerpoint/2010/main" val="256727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Selecting a Procedure for Handling the Transgression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A fair and valid reason must exist before a dismissal would be fair.</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4421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26</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sz="2800" b="1" dirty="0"/>
              <a:t>Legality</a:t>
            </a:r>
          </a:p>
          <a:p>
            <a:pPr marL="0" indent="0">
              <a:buNone/>
            </a:pPr>
            <a:r>
              <a:rPr lang="en-ZA" dirty="0"/>
              <a:t>A dismissal could be regarded as illegal if it contravenes </a:t>
            </a:r>
          </a:p>
          <a:p>
            <a:r>
              <a:rPr lang="en-ZA" dirty="0"/>
              <a:t>an applicable law</a:t>
            </a:r>
          </a:p>
          <a:p>
            <a:r>
              <a:rPr lang="en-ZA" dirty="0"/>
              <a:t>service contract</a:t>
            </a:r>
          </a:p>
          <a:p>
            <a:r>
              <a:rPr lang="en-ZA" dirty="0"/>
              <a:t>wage determination</a:t>
            </a:r>
          </a:p>
          <a:p>
            <a:r>
              <a:rPr lang="en-ZA" dirty="0"/>
              <a:t>bargaining council agreement</a:t>
            </a:r>
          </a:p>
        </p:txBody>
      </p:sp>
      <p:pic>
        <p:nvPicPr>
          <p:cNvPr id="5" name="Picture 4">
            <a:extLst>
              <a:ext uri="{FF2B5EF4-FFF2-40B4-BE49-F238E27FC236}">
                <a16:creationId xmlns:a16="http://schemas.microsoft.com/office/drawing/2014/main" id="{538D06D5-06BB-467B-8A92-8FA19DF2329C}"/>
              </a:ext>
            </a:extLst>
          </p:cNvPr>
          <p:cNvPicPr>
            <a:picLocks noChangeAspect="1"/>
          </p:cNvPicPr>
          <p:nvPr/>
        </p:nvPicPr>
        <p:blipFill>
          <a:blip r:embed="rId2"/>
          <a:stretch>
            <a:fillRect/>
          </a:stretch>
        </p:blipFill>
        <p:spPr>
          <a:xfrm>
            <a:off x="5580112" y="3545730"/>
            <a:ext cx="2745623" cy="2427708"/>
          </a:xfrm>
          <a:prstGeom prst="rect">
            <a:avLst/>
          </a:prstGeom>
        </p:spPr>
      </p:pic>
    </p:spTree>
    <p:extLst>
      <p:ext uri="{BB962C8B-B14F-4D97-AF65-F5344CB8AC3E}">
        <p14:creationId xmlns:p14="http://schemas.microsoft.com/office/powerpoint/2010/main" val="401443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Selecting a Procedure for Handling the Transgression – Substantive Fairness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a:xfrm>
            <a:off x="2257400" y="2124160"/>
            <a:ext cx="6275040" cy="2600984"/>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Substantive fairness means that the employer needs to prove that the employee actually failed to meet the work performance standard, despite having been given the necessary evaluation, counselling, training and guidance and despite having been given a reasonable time period in which to attain and maintain the required standard.</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284551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 – Substantive Fairness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28</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r>
              <a:rPr lang="en-ZA" sz="2800" b="1" dirty="0"/>
              <a:t>Conditions for substantive fairness:</a:t>
            </a:r>
          </a:p>
          <a:p>
            <a:pPr lvl="0" fontAlgn="base"/>
            <a:r>
              <a:rPr lang="en-GB" dirty="0">
                <a:effectLst>
                  <a:outerShdw sx="0" sy="0">
                    <a:srgbClr val="000000"/>
                  </a:outerShdw>
                </a:effectLst>
              </a:rPr>
              <a:t>The dismissed employee was not aware of the rule that he/she has broken</a:t>
            </a:r>
          </a:p>
          <a:p>
            <a:pPr lvl="0" fontAlgn="base"/>
            <a:r>
              <a:rPr lang="en-GB" dirty="0">
                <a:effectLst>
                  <a:outerShdw sx="0" sy="0">
                    <a:srgbClr val="000000"/>
                  </a:outerShdw>
                </a:effectLst>
              </a:rPr>
              <a:t>There is no clear reason to dismiss the employee in terms of the law, the service contract, the disciplinary code and the expectations and circumstances of the organisation.</a:t>
            </a:r>
            <a:endParaRPr lang="en-ZA" dirty="0">
              <a:effectLst>
                <a:outerShdw sx="0" sy="0">
                  <a:srgbClr val="000000"/>
                </a:outerShdw>
              </a:effectLst>
            </a:endParaRPr>
          </a:p>
          <a:p>
            <a:pPr lvl="0" fontAlgn="base"/>
            <a:r>
              <a:rPr lang="en-GB" dirty="0">
                <a:effectLst>
                  <a:outerShdw sx="0" sy="0">
                    <a:srgbClr val="000000"/>
                  </a:outerShdw>
                </a:effectLst>
              </a:rPr>
              <a:t>The sanction imposed on the employee is not consistent with the way in which other employees were treated who committed the same or a similar offence</a:t>
            </a:r>
          </a:p>
          <a:p>
            <a:pPr lvl="0" fontAlgn="base"/>
            <a:r>
              <a:rPr lang="en-GB" dirty="0">
                <a:effectLst>
                  <a:outerShdw sx="0" sy="0">
                    <a:srgbClr val="000000"/>
                  </a:outerShdw>
                </a:effectLst>
              </a:rPr>
              <a:t>After the imposition of the sanction, no special circumstances were considered, such as the previous record of the employee.</a:t>
            </a:r>
            <a:endParaRPr lang="en-ZA" dirty="0">
              <a:effectLst>
                <a:outerShdw sx="0" sy="0">
                  <a:srgbClr val="000000"/>
                </a:outerShdw>
              </a:effectLst>
            </a:endParaRPr>
          </a:p>
        </p:txBody>
      </p:sp>
    </p:spTree>
    <p:extLst>
      <p:ext uri="{BB962C8B-B14F-4D97-AF65-F5344CB8AC3E}">
        <p14:creationId xmlns:p14="http://schemas.microsoft.com/office/powerpoint/2010/main" val="326374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 – Substantive Fairness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29</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r>
              <a:rPr lang="en-ZA" sz="2800" b="1" dirty="0"/>
              <a:t>Conditions for substantive fairness:</a:t>
            </a:r>
          </a:p>
          <a:p>
            <a:pPr marL="0" indent="0">
              <a:buNone/>
            </a:pPr>
            <a:endParaRPr lang="en-ZA" sz="2800" b="1" dirty="0"/>
          </a:p>
          <a:p>
            <a:pPr lvl="0" fontAlgn="base"/>
            <a:r>
              <a:rPr lang="en-GB" dirty="0">
                <a:effectLst>
                  <a:outerShdw sx="0" sy="0">
                    <a:srgbClr val="000000"/>
                  </a:outerShdw>
                </a:effectLst>
              </a:rPr>
              <a:t>There was not enough proof of the misconduct</a:t>
            </a:r>
            <a:endParaRPr lang="en-ZA" dirty="0">
              <a:effectLst>
                <a:outerShdw sx="0" sy="0">
                  <a:srgbClr val="000000"/>
                </a:outerShdw>
              </a:effectLst>
            </a:endParaRPr>
          </a:p>
          <a:p>
            <a:pPr lvl="0" fontAlgn="base"/>
            <a:r>
              <a:rPr lang="en-GB" dirty="0">
                <a:effectLst>
                  <a:outerShdw sx="0" sy="0">
                    <a:srgbClr val="000000"/>
                  </a:outerShdw>
                </a:effectLst>
              </a:rPr>
              <a:t>The sanction is too severe for the offence which was committed</a:t>
            </a:r>
          </a:p>
          <a:p>
            <a:pPr lvl="0" fontAlgn="base"/>
            <a:r>
              <a:rPr lang="en-GB" dirty="0">
                <a:effectLst>
                  <a:outerShdw sx="0" sy="0">
                    <a:srgbClr val="000000"/>
                  </a:outerShdw>
                </a:effectLst>
              </a:rPr>
              <a:t>The expectations of the employer were unreasonable or unlawful</a:t>
            </a:r>
          </a:p>
          <a:p>
            <a:pPr lvl="0" fontAlgn="base"/>
            <a:r>
              <a:rPr lang="en-GB" dirty="0"/>
              <a:t>The dismissal constitutes that the employee was victimised</a:t>
            </a:r>
            <a:endParaRPr lang="en-ZA" dirty="0"/>
          </a:p>
        </p:txBody>
      </p:sp>
    </p:spTree>
    <p:extLst>
      <p:ext uri="{BB962C8B-B14F-4D97-AF65-F5344CB8AC3E}">
        <p14:creationId xmlns:p14="http://schemas.microsoft.com/office/powerpoint/2010/main" val="23660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Workshops</a:t>
            </a:r>
          </a:p>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endParaRPr lang="en-ZA" dirty="0"/>
          </a:p>
        </p:txBody>
      </p:sp>
    </p:spTree>
    <p:extLst>
      <p:ext uri="{BB962C8B-B14F-4D97-AF65-F5344CB8AC3E}">
        <p14:creationId xmlns:p14="http://schemas.microsoft.com/office/powerpoint/2010/main" val="219192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 – Substantive Fairness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lnSpcReduction="10000"/>
          </a:bodyPr>
          <a:lstStyle/>
          <a:p>
            <a:pPr marL="0" indent="0">
              <a:buNone/>
            </a:pPr>
            <a:r>
              <a:rPr lang="en-ZA" sz="2800" b="1" dirty="0"/>
              <a:t>Labour Relations Act – Unfair dismissal</a:t>
            </a:r>
          </a:p>
          <a:p>
            <a:pPr marL="0" indent="0">
              <a:buNone/>
            </a:pPr>
            <a:endParaRPr lang="en-ZA" sz="2800" b="1" dirty="0"/>
          </a:p>
          <a:p>
            <a:pPr lvl="0" fontAlgn="base"/>
            <a:r>
              <a:rPr lang="en-GB" dirty="0">
                <a:effectLst>
                  <a:outerShdw sx="0" sy="0">
                    <a:srgbClr val="000000"/>
                  </a:outerShdw>
                </a:effectLst>
              </a:rPr>
              <a:t>The employee intended to, or participated in a legal strike</a:t>
            </a:r>
            <a:endParaRPr lang="en-ZA" dirty="0">
              <a:effectLst>
                <a:outerShdw sx="0" sy="0">
                  <a:srgbClr val="000000"/>
                </a:outerShdw>
              </a:effectLst>
            </a:endParaRPr>
          </a:p>
          <a:p>
            <a:pPr lvl="0" fontAlgn="base"/>
            <a:r>
              <a:rPr lang="en-GB" dirty="0">
                <a:effectLst>
                  <a:outerShdw sx="0" sy="0">
                    <a:srgbClr val="000000"/>
                  </a:outerShdw>
                </a:effectLst>
              </a:rPr>
              <a:t>The employee indicated intended refusal, or refused to do the work of another employee who was taking part in a strike</a:t>
            </a:r>
            <a:endParaRPr lang="en-ZA" dirty="0">
              <a:effectLst>
                <a:outerShdw sx="0" sy="0">
                  <a:srgbClr val="000000"/>
                </a:outerShdw>
              </a:effectLst>
            </a:endParaRPr>
          </a:p>
          <a:p>
            <a:pPr lvl="0" fontAlgn="base"/>
            <a:r>
              <a:rPr lang="en-GB" dirty="0">
                <a:effectLst>
                  <a:outerShdw sx="0" sy="0">
                    <a:srgbClr val="000000"/>
                  </a:outerShdw>
                </a:effectLst>
              </a:rPr>
              <a:t>A dismissal is used to compel an employee to accept a demand in any matter of mutual interest between employer and employee</a:t>
            </a:r>
            <a:endParaRPr lang="en-ZA" dirty="0">
              <a:effectLst>
                <a:outerShdw sx="0" sy="0">
                  <a:srgbClr val="000000"/>
                </a:outerShdw>
              </a:effectLst>
            </a:endParaRPr>
          </a:p>
          <a:p>
            <a:pPr lvl="0" fontAlgn="base"/>
            <a:r>
              <a:rPr lang="en-GB" dirty="0">
                <a:effectLst>
                  <a:outerShdw sx="0" sy="0">
                    <a:srgbClr val="000000"/>
                  </a:outerShdw>
                </a:effectLst>
              </a:rPr>
              <a:t>The employee intended to, or exercised rights conferred to by the Act</a:t>
            </a:r>
            <a:endParaRPr lang="en-ZA" dirty="0">
              <a:effectLst>
                <a:outerShdw sx="0" sy="0">
                  <a:srgbClr val="000000"/>
                </a:outerShdw>
              </a:effectLst>
            </a:endParaRPr>
          </a:p>
          <a:p>
            <a:pPr lvl="0" fontAlgn="base"/>
            <a:r>
              <a:rPr lang="en-GB" dirty="0">
                <a:effectLst>
                  <a:outerShdw sx="0" sy="0">
                    <a:srgbClr val="000000"/>
                  </a:outerShdw>
                </a:effectLst>
              </a:rPr>
              <a:t>The employee's pregnancy, intended pregnancy, or any reason related to her pregnancy</a:t>
            </a:r>
            <a:endParaRPr lang="en-ZA" dirty="0">
              <a:effectLst>
                <a:outerShdw sx="0" sy="0">
                  <a:srgbClr val="000000"/>
                </a:outerShdw>
              </a:effectLst>
            </a:endParaRPr>
          </a:p>
          <a:p>
            <a:pPr lvl="0" fontAlgn="base"/>
            <a:r>
              <a:rPr lang="en-GB" dirty="0">
                <a:effectLst>
                  <a:outerShdw sx="0" sy="0">
                    <a:srgbClr val="000000"/>
                  </a:outerShdw>
                </a:effectLst>
              </a:rPr>
              <a:t>The employer unfairly discriminated against an employee</a:t>
            </a:r>
            <a:endParaRPr lang="en-ZA" dirty="0">
              <a:effectLst>
                <a:outerShdw sx="0" sy="0">
                  <a:srgbClr val="000000"/>
                </a:outerShdw>
              </a:effectLst>
            </a:endParaRPr>
          </a:p>
        </p:txBody>
      </p:sp>
    </p:spTree>
    <p:extLst>
      <p:ext uri="{BB962C8B-B14F-4D97-AF65-F5344CB8AC3E}">
        <p14:creationId xmlns:p14="http://schemas.microsoft.com/office/powerpoint/2010/main" val="151330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charRg st="41" end="101"/>
                                            </p:txEl>
                                          </p:spTgt>
                                        </p:tgtEl>
                                        <p:attrNameLst>
                                          <p:attrName>style.visibility</p:attrName>
                                        </p:attrNameLst>
                                      </p:cBhvr>
                                      <p:to>
                                        <p:strVal val="visible"/>
                                      </p:to>
                                    </p:set>
                                    <p:animEffect transition="in" filter="fade">
                                      <p:cBhvr>
                                        <p:cTn id="14" dur="1000"/>
                                        <p:tgtEl>
                                          <p:spTgt spid="4">
                                            <p:txEl>
                                              <p:charRg st="41" end="101"/>
                                            </p:txEl>
                                          </p:spTgt>
                                        </p:tgtEl>
                                      </p:cBhvr>
                                    </p:animEffect>
                                    <p:anim calcmode="lin" valueType="num">
                                      <p:cBhvr>
                                        <p:cTn id="15" dur="1000" fill="hold"/>
                                        <p:tgtEl>
                                          <p:spTgt spid="4">
                                            <p:txEl>
                                              <p:charRg st="41" end="10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charRg st="41" end="10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charRg st="101" end="220"/>
                                            </p:txEl>
                                          </p:spTgt>
                                        </p:tgtEl>
                                        <p:attrNameLst>
                                          <p:attrName>style.visibility</p:attrName>
                                        </p:attrNameLst>
                                      </p:cBhvr>
                                      <p:to>
                                        <p:strVal val="visible"/>
                                      </p:to>
                                    </p:set>
                                    <p:animEffect transition="in" filter="fade">
                                      <p:cBhvr>
                                        <p:cTn id="21" dur="1000"/>
                                        <p:tgtEl>
                                          <p:spTgt spid="4">
                                            <p:txEl>
                                              <p:charRg st="101" end="220"/>
                                            </p:txEl>
                                          </p:spTgt>
                                        </p:tgtEl>
                                      </p:cBhvr>
                                    </p:animEffect>
                                    <p:anim calcmode="lin" valueType="num">
                                      <p:cBhvr>
                                        <p:cTn id="22" dur="1000" fill="hold"/>
                                        <p:tgtEl>
                                          <p:spTgt spid="4">
                                            <p:txEl>
                                              <p:charRg st="101" end="22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charRg st="101" end="22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charRg st="220" end="344"/>
                                            </p:txEl>
                                          </p:spTgt>
                                        </p:tgtEl>
                                        <p:attrNameLst>
                                          <p:attrName>style.visibility</p:attrName>
                                        </p:attrNameLst>
                                      </p:cBhvr>
                                      <p:to>
                                        <p:strVal val="visible"/>
                                      </p:to>
                                    </p:set>
                                    <p:animEffect transition="in" filter="fade">
                                      <p:cBhvr>
                                        <p:cTn id="28" dur="1000"/>
                                        <p:tgtEl>
                                          <p:spTgt spid="4">
                                            <p:txEl>
                                              <p:charRg st="220" end="344"/>
                                            </p:txEl>
                                          </p:spTgt>
                                        </p:tgtEl>
                                      </p:cBhvr>
                                    </p:animEffect>
                                    <p:anim calcmode="lin" valueType="num">
                                      <p:cBhvr>
                                        <p:cTn id="29" dur="1000" fill="hold"/>
                                        <p:tgtEl>
                                          <p:spTgt spid="4">
                                            <p:txEl>
                                              <p:charRg st="220" end="34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charRg st="220" end="34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charRg st="344" end="414"/>
                                            </p:txEl>
                                          </p:spTgt>
                                        </p:tgtEl>
                                        <p:attrNameLst>
                                          <p:attrName>style.visibility</p:attrName>
                                        </p:attrNameLst>
                                      </p:cBhvr>
                                      <p:to>
                                        <p:strVal val="visible"/>
                                      </p:to>
                                    </p:set>
                                    <p:animEffect transition="in" filter="fade">
                                      <p:cBhvr>
                                        <p:cTn id="35" dur="1000"/>
                                        <p:tgtEl>
                                          <p:spTgt spid="4">
                                            <p:txEl>
                                              <p:charRg st="344" end="414"/>
                                            </p:txEl>
                                          </p:spTgt>
                                        </p:tgtEl>
                                      </p:cBhvr>
                                    </p:animEffect>
                                    <p:anim calcmode="lin" valueType="num">
                                      <p:cBhvr>
                                        <p:cTn id="36" dur="1000" fill="hold"/>
                                        <p:tgtEl>
                                          <p:spTgt spid="4">
                                            <p:txEl>
                                              <p:charRg st="344" end="41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charRg st="344" end="41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charRg st="414" end="499"/>
                                            </p:txEl>
                                          </p:spTgt>
                                        </p:tgtEl>
                                        <p:attrNameLst>
                                          <p:attrName>style.visibility</p:attrName>
                                        </p:attrNameLst>
                                      </p:cBhvr>
                                      <p:to>
                                        <p:strVal val="visible"/>
                                      </p:to>
                                    </p:set>
                                    <p:animEffect transition="in" filter="fade">
                                      <p:cBhvr>
                                        <p:cTn id="42" dur="1000"/>
                                        <p:tgtEl>
                                          <p:spTgt spid="4">
                                            <p:txEl>
                                              <p:charRg st="414" end="499"/>
                                            </p:txEl>
                                          </p:spTgt>
                                        </p:tgtEl>
                                      </p:cBhvr>
                                    </p:animEffect>
                                    <p:anim calcmode="lin" valueType="num">
                                      <p:cBhvr>
                                        <p:cTn id="43" dur="1000" fill="hold"/>
                                        <p:tgtEl>
                                          <p:spTgt spid="4">
                                            <p:txEl>
                                              <p:charRg st="414" end="49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charRg st="414" end="49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charRg st="499" end="832"/>
                                            </p:txEl>
                                          </p:spTgt>
                                        </p:tgtEl>
                                        <p:attrNameLst>
                                          <p:attrName>style.visibility</p:attrName>
                                        </p:attrNameLst>
                                      </p:cBhvr>
                                      <p:to>
                                        <p:strVal val="visible"/>
                                      </p:to>
                                    </p:set>
                                    <p:animEffect transition="in" filter="fade">
                                      <p:cBhvr>
                                        <p:cTn id="49" dur="1000"/>
                                        <p:tgtEl>
                                          <p:spTgt spid="4">
                                            <p:txEl>
                                              <p:charRg st="499" end="832"/>
                                            </p:txEl>
                                          </p:spTgt>
                                        </p:tgtEl>
                                      </p:cBhvr>
                                    </p:animEffect>
                                    <p:anim calcmode="lin" valueType="num">
                                      <p:cBhvr>
                                        <p:cTn id="50" dur="1000" fill="hold"/>
                                        <p:tgtEl>
                                          <p:spTgt spid="4">
                                            <p:txEl>
                                              <p:charRg st="499" end="83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charRg st="499" end="83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Selecting a Procedure for Handling the Transgression – Procedural Fairness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a:xfrm>
            <a:off x="2257400" y="2124160"/>
            <a:ext cx="6275040" cy="2600984"/>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Procedural fairness refers to the rights of the employee in respect of the actual procedure followed during the disciplinary process.</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14914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 – Procedural Fairness</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fontScale="92500" lnSpcReduction="10000"/>
          </a:bodyPr>
          <a:lstStyle/>
          <a:p>
            <a:pPr marL="0" indent="0">
              <a:buNone/>
            </a:pPr>
            <a:endParaRPr lang="en-ZA" sz="2800" b="1" dirty="0"/>
          </a:p>
          <a:p>
            <a:pPr marL="0" indent="0">
              <a:buNone/>
            </a:pPr>
            <a:r>
              <a:rPr lang="en-GB" dirty="0"/>
              <a:t>A dismissal is procedurally unfair if in the following circumstances:</a:t>
            </a:r>
          </a:p>
          <a:p>
            <a:r>
              <a:rPr lang="en-ZA" dirty="0"/>
              <a:t>The employee was not aware of the nature of the offence</a:t>
            </a:r>
          </a:p>
          <a:p>
            <a:r>
              <a:rPr lang="en-ZA" dirty="0"/>
              <a:t>The employee was not given sufficient and timeous prior notification of the disciplinary hearing to prepare a case</a:t>
            </a:r>
          </a:p>
          <a:p>
            <a:r>
              <a:rPr lang="en-ZA" dirty="0"/>
              <a:t>The employee was not given the opportunity to state his/her case or to call witnesses</a:t>
            </a:r>
          </a:p>
          <a:p>
            <a:r>
              <a:rPr lang="en-ZA" dirty="0"/>
              <a:t>The employee was not allowed to have representation</a:t>
            </a:r>
          </a:p>
          <a:p>
            <a:r>
              <a:rPr lang="en-ZA" dirty="0"/>
              <a:t>The chairperson was not impartial or the employee’s case has been prejudged</a:t>
            </a:r>
          </a:p>
          <a:p>
            <a:r>
              <a:rPr lang="en-ZA" dirty="0"/>
              <a:t>The right to appeal or to demand a review has not been granted</a:t>
            </a:r>
          </a:p>
          <a:p>
            <a:r>
              <a:rPr lang="en-ZA" dirty="0"/>
              <a:t>The employee is not fully informed of the reason for the decision given</a:t>
            </a:r>
          </a:p>
          <a:p>
            <a:pPr marL="0" indent="0">
              <a:buNone/>
            </a:pPr>
            <a:endParaRPr lang="en-ZA" dirty="0"/>
          </a:p>
        </p:txBody>
      </p:sp>
    </p:spTree>
    <p:extLst>
      <p:ext uri="{BB962C8B-B14F-4D97-AF65-F5344CB8AC3E}">
        <p14:creationId xmlns:p14="http://schemas.microsoft.com/office/powerpoint/2010/main" val="42138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dirty="0"/>
              <a:t>Selecting a Procedure for Handling the Transgression </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5" name="Table 4">
            <a:extLst>
              <a:ext uri="{FF2B5EF4-FFF2-40B4-BE49-F238E27FC236}">
                <a16:creationId xmlns:a16="http://schemas.microsoft.com/office/drawing/2014/main" id="{D304A91C-F9E0-4FB1-83E4-A2BBCDE0989D}"/>
              </a:ext>
            </a:extLst>
          </p:cNvPr>
          <p:cNvGraphicFramePr>
            <a:graphicFrameLocks noGrp="1"/>
          </p:cNvGraphicFramePr>
          <p:nvPr>
            <p:extLst>
              <p:ext uri="{D42A27DB-BD31-4B8C-83A1-F6EECF244321}">
                <p14:modId xmlns:p14="http://schemas.microsoft.com/office/powerpoint/2010/main" val="4274393242"/>
              </p:ext>
            </p:extLst>
          </p:nvPr>
        </p:nvGraphicFramePr>
        <p:xfrm>
          <a:off x="251520" y="2492896"/>
          <a:ext cx="8454357" cy="3563112"/>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3804795604"/>
                    </a:ext>
                  </a:extLst>
                </a:gridCol>
                <a:gridCol w="7086205">
                  <a:extLst>
                    <a:ext uri="{9D8B030D-6E8A-4147-A177-3AD203B41FA5}">
                      <a16:colId xmlns:a16="http://schemas.microsoft.com/office/drawing/2014/main" val="1785371638"/>
                    </a:ext>
                  </a:extLst>
                </a:gridCol>
              </a:tblGrid>
              <a:tr h="2530839">
                <a:tc>
                  <a:txBody>
                    <a:bodyPr/>
                    <a:lstStyle/>
                    <a:p>
                      <a:pPr algn="just">
                        <a:lnSpc>
                          <a:spcPct val="150000"/>
                        </a:lnSpc>
                        <a:spcAft>
                          <a:spcPts val="0"/>
                        </a:spcAft>
                        <a:tabLst>
                          <a:tab pos="270510" algn="l"/>
                        </a:tabLst>
                      </a:pPr>
                      <a:r>
                        <a:rPr lang="en-US" sz="2000" dirty="0">
                          <a:solidFill>
                            <a:schemeClr val="bg1"/>
                          </a:solidFill>
                          <a:effectLst/>
                        </a:rPr>
                        <a:t>Reason</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algn="just">
                        <a:lnSpc>
                          <a:spcPct val="150000"/>
                        </a:lnSpc>
                        <a:spcAft>
                          <a:spcPts val="0"/>
                        </a:spcAft>
                        <a:tabLst>
                          <a:tab pos="270510" algn="l"/>
                        </a:tabLst>
                      </a:pPr>
                      <a:r>
                        <a:rPr lang="en-US" sz="2000" dirty="0">
                          <a:solidFill>
                            <a:schemeClr val="tx1"/>
                          </a:solidFill>
                          <a:effectLst/>
                        </a:rPr>
                        <a:t>There has to be a valid reason for disciplining the employee.  This will normally be a proven breach of a disciplinary code, material breach of a service contract or breach of law.  </a:t>
                      </a:r>
                      <a:endParaRPr lang="en-ZA" sz="2000" dirty="0">
                        <a:solidFill>
                          <a:schemeClr val="tx1"/>
                        </a:solidFill>
                        <a:effectLst/>
                      </a:endParaRP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Are there any indications of discrimination?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Is the disciplinary action listed as automatically unfair in terms of the Labour Relations Act (LRA)?</a:t>
                      </a:r>
                      <a:endParaRPr lang="en-ZA" sz="20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119780659"/>
                  </a:ext>
                </a:extLst>
              </a:tr>
              <a:tr h="853537">
                <a:tc>
                  <a:txBody>
                    <a:bodyPr/>
                    <a:lstStyle/>
                    <a:p>
                      <a:pPr algn="just">
                        <a:lnSpc>
                          <a:spcPct val="150000"/>
                        </a:lnSpc>
                        <a:spcAft>
                          <a:spcPts val="0"/>
                        </a:spcAft>
                        <a:tabLst>
                          <a:tab pos="270510" algn="l"/>
                        </a:tabLst>
                      </a:pPr>
                      <a:r>
                        <a:rPr lang="en-US" sz="2000" dirty="0">
                          <a:solidFill>
                            <a:schemeClr val="bg1"/>
                          </a:solidFill>
                          <a:effectLst/>
                        </a:rPr>
                        <a:t>Awareness</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b="1" u="none" strike="noStrike" kern="0" dirty="0">
                          <a:ln>
                            <a:noFill/>
                          </a:ln>
                          <a:solidFill>
                            <a:schemeClr val="tx1"/>
                          </a:solidFill>
                          <a:effectLst>
                            <a:outerShdw sx="0" sy="0">
                              <a:srgbClr val="000000"/>
                            </a:outerShdw>
                          </a:effectLst>
                        </a:rPr>
                        <a:t>Is there proof that the employee was aware of the rule and the consequences of a breach of the specific rule?</a:t>
                      </a:r>
                      <a:endParaRPr lang="en-ZA" sz="2000" b="1"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464172701"/>
                  </a:ext>
                </a:extLst>
              </a:tr>
            </a:tbl>
          </a:graphicData>
        </a:graphic>
      </p:graphicFrame>
    </p:spTree>
    <p:extLst>
      <p:ext uri="{BB962C8B-B14F-4D97-AF65-F5344CB8AC3E}">
        <p14:creationId xmlns:p14="http://schemas.microsoft.com/office/powerpoint/2010/main" val="3924297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dirty="0"/>
              <a:t>Selecting a Procedure for Handling the Transgression </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a16="http://schemas.microsoft.com/office/drawing/2014/main" id="{4EA47684-F3A5-4D4F-B0BA-4C86625E7742}"/>
              </a:ext>
            </a:extLst>
          </p:cNvPr>
          <p:cNvGraphicFramePr>
            <a:graphicFrameLocks noGrp="1"/>
          </p:cNvGraphicFramePr>
          <p:nvPr>
            <p:extLst>
              <p:ext uri="{D42A27DB-BD31-4B8C-83A1-F6EECF244321}">
                <p14:modId xmlns:p14="http://schemas.microsoft.com/office/powerpoint/2010/main" val="3872435849"/>
              </p:ext>
            </p:extLst>
          </p:nvPr>
        </p:nvGraphicFramePr>
        <p:xfrm>
          <a:off x="251520" y="2276872"/>
          <a:ext cx="8640959" cy="4067556"/>
        </p:xfrm>
        <a:graphic>
          <a:graphicData uri="http://schemas.openxmlformats.org/drawingml/2006/table">
            <a:tbl>
              <a:tblPr firstRow="1" firstCol="1" bandRow="1">
                <a:tableStyleId>{5C22544A-7EE6-4342-B048-85BDC9FD1C3A}</a:tableStyleId>
              </a:tblPr>
              <a:tblGrid>
                <a:gridCol w="1434343">
                  <a:extLst>
                    <a:ext uri="{9D8B030D-6E8A-4147-A177-3AD203B41FA5}">
                      <a16:colId xmlns:a16="http://schemas.microsoft.com/office/drawing/2014/main" val="2441633740"/>
                    </a:ext>
                  </a:extLst>
                </a:gridCol>
                <a:gridCol w="7206616">
                  <a:extLst>
                    <a:ext uri="{9D8B030D-6E8A-4147-A177-3AD203B41FA5}">
                      <a16:colId xmlns:a16="http://schemas.microsoft.com/office/drawing/2014/main" val="1886111744"/>
                    </a:ext>
                  </a:extLst>
                </a:gridCol>
              </a:tblGrid>
              <a:tr h="3384376">
                <a:tc>
                  <a:txBody>
                    <a:bodyPr/>
                    <a:lstStyle/>
                    <a:p>
                      <a:pPr algn="just">
                        <a:lnSpc>
                          <a:spcPct val="150000"/>
                        </a:lnSpc>
                        <a:spcAft>
                          <a:spcPts val="0"/>
                        </a:spcAft>
                        <a:tabLst>
                          <a:tab pos="270510" algn="l"/>
                        </a:tabLst>
                      </a:pPr>
                      <a:r>
                        <a:rPr lang="en-US" sz="2000" dirty="0">
                          <a:solidFill>
                            <a:schemeClr val="bg1"/>
                          </a:solidFill>
                          <a:effectLst/>
                        </a:rPr>
                        <a:t>Previous</a:t>
                      </a:r>
                      <a:r>
                        <a:rPr lang="en-US" sz="2000" dirty="0">
                          <a:solidFill>
                            <a:schemeClr val="tx1"/>
                          </a:solidFill>
                          <a:effectLst/>
                        </a:rPr>
                        <a:t> </a:t>
                      </a:r>
                      <a:r>
                        <a:rPr lang="en-US" sz="2000" dirty="0">
                          <a:solidFill>
                            <a:schemeClr val="bg1"/>
                          </a:solidFill>
                          <a:effectLst/>
                        </a:rPr>
                        <a:t>warnings</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Did the employee receive sufficient warning?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Has the employee been warned previously for a similar offence?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employee warned, according to the disciplinary procedure and code, and informed of the consequences of further transgressions?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a fair procedure followed before a warning was issued?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Did management follow up to ensure that the employee was supported after previous warnings? </a:t>
                      </a:r>
                      <a:endParaRPr lang="en-ZA" sz="20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099319967"/>
                  </a:ext>
                </a:extLst>
              </a:tr>
            </a:tbl>
          </a:graphicData>
        </a:graphic>
      </p:graphicFrame>
    </p:spTree>
    <p:extLst>
      <p:ext uri="{BB962C8B-B14F-4D97-AF65-F5344CB8AC3E}">
        <p14:creationId xmlns:p14="http://schemas.microsoft.com/office/powerpoint/2010/main" val="299297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dirty="0"/>
              <a:t>Selecting a Procedure for Handling the Transgression </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a16="http://schemas.microsoft.com/office/drawing/2014/main" id="{084C1F80-81A0-4834-8309-35808F4F1BA2}"/>
              </a:ext>
            </a:extLst>
          </p:cNvPr>
          <p:cNvGraphicFramePr>
            <a:graphicFrameLocks noGrp="1"/>
          </p:cNvGraphicFramePr>
          <p:nvPr>
            <p:extLst>
              <p:ext uri="{D42A27DB-BD31-4B8C-83A1-F6EECF244321}">
                <p14:modId xmlns:p14="http://schemas.microsoft.com/office/powerpoint/2010/main" val="104192979"/>
              </p:ext>
            </p:extLst>
          </p:nvPr>
        </p:nvGraphicFramePr>
        <p:xfrm>
          <a:off x="323528" y="2276872"/>
          <a:ext cx="8568952" cy="3744416"/>
        </p:xfrm>
        <a:graphic>
          <a:graphicData uri="http://schemas.openxmlformats.org/drawingml/2006/table">
            <a:tbl>
              <a:tblPr firstRow="1" firstCol="1" bandRow="1">
                <a:tableStyleId>{5C22544A-7EE6-4342-B048-85BDC9FD1C3A}</a:tableStyleId>
              </a:tblPr>
              <a:tblGrid>
                <a:gridCol w="1872478">
                  <a:extLst>
                    <a:ext uri="{9D8B030D-6E8A-4147-A177-3AD203B41FA5}">
                      <a16:colId xmlns:a16="http://schemas.microsoft.com/office/drawing/2014/main" val="1887586245"/>
                    </a:ext>
                  </a:extLst>
                </a:gridCol>
                <a:gridCol w="6696474">
                  <a:extLst>
                    <a:ext uri="{9D8B030D-6E8A-4147-A177-3AD203B41FA5}">
                      <a16:colId xmlns:a16="http://schemas.microsoft.com/office/drawing/2014/main" val="499004542"/>
                    </a:ext>
                  </a:extLst>
                </a:gridCol>
              </a:tblGrid>
              <a:tr h="3744416">
                <a:tc>
                  <a:txBody>
                    <a:bodyPr/>
                    <a:lstStyle/>
                    <a:p>
                      <a:pPr algn="just">
                        <a:lnSpc>
                          <a:spcPct val="150000"/>
                        </a:lnSpc>
                        <a:spcAft>
                          <a:spcPts val="0"/>
                        </a:spcAft>
                        <a:tabLst>
                          <a:tab pos="270510" algn="l"/>
                        </a:tabLst>
                      </a:pPr>
                      <a:r>
                        <a:rPr lang="en-US" sz="2000" dirty="0">
                          <a:solidFill>
                            <a:schemeClr val="bg1"/>
                          </a:solidFill>
                          <a:effectLst/>
                        </a:rPr>
                        <a:t>Proof</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there actual prove of the transgression?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On the balance of probability, did the employee commit the transgression?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evidence valid and admissible?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Were there any indications of tampering with evidence or false statements?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cross-questioning allowed fairly?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all evidence put before the hearing and tested</a:t>
                      </a:r>
                      <a:r>
                        <a:rPr lang="en-ZA" sz="1100" u="none" strike="noStrike" kern="0" dirty="0">
                          <a:ln>
                            <a:noFill/>
                          </a:ln>
                          <a:solidFill>
                            <a:schemeClr val="tx1"/>
                          </a:solidFill>
                          <a:effectLst>
                            <a:outerShdw sx="0" sy="0">
                              <a:srgbClr val="000000"/>
                            </a:outerShdw>
                          </a:effectLst>
                        </a:rPr>
                        <a:t>?</a:t>
                      </a:r>
                      <a:endParaRPr lang="en-ZA" sz="11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671154570"/>
                  </a:ext>
                </a:extLst>
              </a:tr>
            </a:tbl>
          </a:graphicData>
        </a:graphic>
      </p:graphicFrame>
    </p:spTree>
    <p:extLst>
      <p:ext uri="{BB962C8B-B14F-4D97-AF65-F5344CB8AC3E}">
        <p14:creationId xmlns:p14="http://schemas.microsoft.com/office/powerpoint/2010/main" val="1904316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dirty="0"/>
              <a:t>Selecting a Procedure for Handling the Transgression </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a16="http://schemas.microsoft.com/office/drawing/2014/main" id="{956E8334-45FF-44BD-80D6-96EE100A957E}"/>
              </a:ext>
            </a:extLst>
          </p:cNvPr>
          <p:cNvGraphicFramePr>
            <a:graphicFrameLocks noGrp="1"/>
          </p:cNvGraphicFramePr>
          <p:nvPr>
            <p:extLst>
              <p:ext uri="{D42A27DB-BD31-4B8C-83A1-F6EECF244321}">
                <p14:modId xmlns:p14="http://schemas.microsoft.com/office/powerpoint/2010/main" val="1391515832"/>
              </p:ext>
            </p:extLst>
          </p:nvPr>
        </p:nvGraphicFramePr>
        <p:xfrm>
          <a:off x="146304" y="2420888"/>
          <a:ext cx="8559573" cy="3789412"/>
        </p:xfrm>
        <a:graphic>
          <a:graphicData uri="http://schemas.openxmlformats.org/drawingml/2006/table">
            <a:tbl>
              <a:tblPr firstRow="1" firstCol="1" bandRow="1">
                <a:tableStyleId>{5C22544A-7EE6-4342-B048-85BDC9FD1C3A}</a:tableStyleId>
              </a:tblPr>
              <a:tblGrid>
                <a:gridCol w="1870429">
                  <a:extLst>
                    <a:ext uri="{9D8B030D-6E8A-4147-A177-3AD203B41FA5}">
                      <a16:colId xmlns:a16="http://schemas.microsoft.com/office/drawing/2014/main" val="641591257"/>
                    </a:ext>
                  </a:extLst>
                </a:gridCol>
                <a:gridCol w="6689144">
                  <a:extLst>
                    <a:ext uri="{9D8B030D-6E8A-4147-A177-3AD203B41FA5}">
                      <a16:colId xmlns:a16="http://schemas.microsoft.com/office/drawing/2014/main" val="762777787"/>
                    </a:ext>
                  </a:extLst>
                </a:gridCol>
              </a:tblGrid>
              <a:tr h="3789412">
                <a:tc>
                  <a:txBody>
                    <a:bodyPr/>
                    <a:lstStyle/>
                    <a:p>
                      <a:pPr algn="just">
                        <a:lnSpc>
                          <a:spcPct val="150000"/>
                        </a:lnSpc>
                        <a:spcAft>
                          <a:spcPts val="0"/>
                        </a:spcAft>
                        <a:tabLst>
                          <a:tab pos="270510" algn="l"/>
                        </a:tabLst>
                      </a:pPr>
                      <a:r>
                        <a:rPr lang="en-US" sz="2000" dirty="0">
                          <a:solidFill>
                            <a:schemeClr val="bg1"/>
                          </a:solidFill>
                          <a:effectLst/>
                        </a:rPr>
                        <a:t>Hearing</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a proper hearing held?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Were reasonable objections fairly considered?</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employee given reasonable notice and enough time to prepare?</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Did the employee have access to statements and evidence during preparation?</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employee informed of his/her rights and the allegations against him / her?</a:t>
                      </a:r>
                    </a:p>
                  </a:txBody>
                  <a:tcPr marL="68580" marR="68580" marT="0" marB="0">
                    <a:solidFill>
                      <a:schemeClr val="bg1">
                        <a:lumMod val="85000"/>
                      </a:schemeClr>
                    </a:solidFill>
                  </a:tcPr>
                </a:tc>
                <a:extLst>
                  <a:ext uri="{0D108BD9-81ED-4DB2-BD59-A6C34878D82A}">
                    <a16:rowId xmlns:a16="http://schemas.microsoft.com/office/drawing/2014/main" val="1298930484"/>
                  </a:ext>
                </a:extLst>
              </a:tr>
            </a:tbl>
          </a:graphicData>
        </a:graphic>
      </p:graphicFrame>
    </p:spTree>
    <p:extLst>
      <p:ext uri="{BB962C8B-B14F-4D97-AF65-F5344CB8AC3E}">
        <p14:creationId xmlns:p14="http://schemas.microsoft.com/office/powerpoint/2010/main" val="3095681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dirty="0"/>
              <a:t>Selecting a Procedure for Handling the Transgression </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a16="http://schemas.microsoft.com/office/drawing/2014/main" id="{956E8334-45FF-44BD-80D6-96EE100A957E}"/>
              </a:ext>
            </a:extLst>
          </p:cNvPr>
          <p:cNvGraphicFramePr>
            <a:graphicFrameLocks noGrp="1"/>
          </p:cNvGraphicFramePr>
          <p:nvPr>
            <p:extLst>
              <p:ext uri="{D42A27DB-BD31-4B8C-83A1-F6EECF244321}">
                <p14:modId xmlns:p14="http://schemas.microsoft.com/office/powerpoint/2010/main" val="2935595284"/>
              </p:ext>
            </p:extLst>
          </p:nvPr>
        </p:nvGraphicFramePr>
        <p:xfrm>
          <a:off x="146304" y="2420888"/>
          <a:ext cx="8559573" cy="3789412"/>
        </p:xfrm>
        <a:graphic>
          <a:graphicData uri="http://schemas.openxmlformats.org/drawingml/2006/table">
            <a:tbl>
              <a:tblPr firstRow="1" firstCol="1" bandRow="1">
                <a:tableStyleId>{5C22544A-7EE6-4342-B048-85BDC9FD1C3A}</a:tableStyleId>
              </a:tblPr>
              <a:tblGrid>
                <a:gridCol w="1870429">
                  <a:extLst>
                    <a:ext uri="{9D8B030D-6E8A-4147-A177-3AD203B41FA5}">
                      <a16:colId xmlns:a16="http://schemas.microsoft.com/office/drawing/2014/main" val="641591257"/>
                    </a:ext>
                  </a:extLst>
                </a:gridCol>
                <a:gridCol w="6689144">
                  <a:extLst>
                    <a:ext uri="{9D8B030D-6E8A-4147-A177-3AD203B41FA5}">
                      <a16:colId xmlns:a16="http://schemas.microsoft.com/office/drawing/2014/main" val="762777787"/>
                    </a:ext>
                  </a:extLst>
                </a:gridCol>
              </a:tblGrid>
              <a:tr h="3789412">
                <a:tc>
                  <a:txBody>
                    <a:bodyPr/>
                    <a:lstStyle/>
                    <a:p>
                      <a:pPr algn="just">
                        <a:lnSpc>
                          <a:spcPct val="150000"/>
                        </a:lnSpc>
                        <a:spcAft>
                          <a:spcPts val="0"/>
                        </a:spcAft>
                        <a:tabLst>
                          <a:tab pos="270510" algn="l"/>
                        </a:tabLst>
                      </a:pPr>
                      <a:r>
                        <a:rPr lang="en-US" sz="2000" dirty="0">
                          <a:solidFill>
                            <a:schemeClr val="bg1"/>
                          </a:solidFill>
                          <a:effectLst/>
                        </a:rPr>
                        <a:t>Hearing</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employee allowed a representative and an interpreter?</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presiding officer impartial – did he/she have no interest in the matter?</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employee given the opportunity to state his/her case, allowed to bring witnesses and to cross-question evidence?</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Were the proceedings recorded and the minutes verified?</a:t>
                      </a:r>
                      <a:endParaRPr lang="en-ZA" sz="20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298930484"/>
                  </a:ext>
                </a:extLst>
              </a:tr>
            </a:tbl>
          </a:graphicData>
        </a:graphic>
      </p:graphicFrame>
    </p:spTree>
    <p:extLst>
      <p:ext uri="{BB962C8B-B14F-4D97-AF65-F5344CB8AC3E}">
        <p14:creationId xmlns:p14="http://schemas.microsoft.com/office/powerpoint/2010/main" val="2654773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dirty="0"/>
              <a:t>Selecting a Procedure for Handling the Transgression </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a16="http://schemas.microsoft.com/office/drawing/2014/main" id="{D5D7D379-B6B0-4721-BAEC-51850E4D8E82}"/>
              </a:ext>
            </a:extLst>
          </p:cNvPr>
          <p:cNvGraphicFramePr>
            <a:graphicFrameLocks noGrp="1"/>
          </p:cNvGraphicFramePr>
          <p:nvPr>
            <p:extLst>
              <p:ext uri="{D42A27DB-BD31-4B8C-83A1-F6EECF244321}">
                <p14:modId xmlns:p14="http://schemas.microsoft.com/office/powerpoint/2010/main" val="834249984"/>
              </p:ext>
            </p:extLst>
          </p:nvPr>
        </p:nvGraphicFramePr>
        <p:xfrm>
          <a:off x="467545" y="2495551"/>
          <a:ext cx="8424936" cy="3610356"/>
        </p:xfrm>
        <a:graphic>
          <a:graphicData uri="http://schemas.openxmlformats.org/drawingml/2006/table">
            <a:tbl>
              <a:tblPr firstRow="1" firstCol="1" bandRow="1">
                <a:tableStyleId>{5C22544A-7EE6-4342-B048-85BDC9FD1C3A}</a:tableStyleId>
              </a:tblPr>
              <a:tblGrid>
                <a:gridCol w="1841007">
                  <a:extLst>
                    <a:ext uri="{9D8B030D-6E8A-4147-A177-3AD203B41FA5}">
                      <a16:colId xmlns:a16="http://schemas.microsoft.com/office/drawing/2014/main" val="3353008968"/>
                    </a:ext>
                  </a:extLst>
                </a:gridCol>
                <a:gridCol w="6583929">
                  <a:extLst>
                    <a:ext uri="{9D8B030D-6E8A-4147-A177-3AD203B41FA5}">
                      <a16:colId xmlns:a16="http://schemas.microsoft.com/office/drawing/2014/main" val="693692621"/>
                    </a:ext>
                  </a:extLst>
                </a:gridCol>
              </a:tblGrid>
              <a:tr h="45720">
                <a:tc>
                  <a:txBody>
                    <a:bodyPr/>
                    <a:lstStyle/>
                    <a:p>
                      <a:pPr algn="just">
                        <a:lnSpc>
                          <a:spcPct val="150000"/>
                        </a:lnSpc>
                        <a:spcAft>
                          <a:spcPts val="0"/>
                        </a:spcAft>
                        <a:tabLst>
                          <a:tab pos="270510" algn="l"/>
                        </a:tabLst>
                      </a:pPr>
                      <a:r>
                        <a:rPr lang="en-US" sz="2000" dirty="0">
                          <a:effectLst/>
                        </a:rPr>
                        <a:t>Sanction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sanction that was imposed consistent with that imposed on other employees committing similar transgressions?  </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employee informed of the reason for imposing the sanction?</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sanction justified – did a valid reason exist?</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Were all mitigating and aggravating circumstances taken into account?</a:t>
                      </a:r>
                    </a:p>
                  </a:txBody>
                  <a:tcPr marL="68580" marR="68580" marT="0" marB="0">
                    <a:solidFill>
                      <a:schemeClr val="bg1">
                        <a:lumMod val="85000"/>
                      </a:schemeClr>
                    </a:solidFill>
                  </a:tcPr>
                </a:tc>
                <a:extLst>
                  <a:ext uri="{0D108BD9-81ED-4DB2-BD59-A6C34878D82A}">
                    <a16:rowId xmlns:a16="http://schemas.microsoft.com/office/drawing/2014/main" val="3025083881"/>
                  </a:ext>
                </a:extLst>
              </a:tr>
            </a:tbl>
          </a:graphicData>
        </a:graphic>
      </p:graphicFrame>
    </p:spTree>
    <p:extLst>
      <p:ext uri="{BB962C8B-B14F-4D97-AF65-F5344CB8AC3E}">
        <p14:creationId xmlns:p14="http://schemas.microsoft.com/office/powerpoint/2010/main" val="2416612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dirty="0"/>
              <a:t>Selecting a Procedure for Handling the Transgression </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6" name="Table 5">
            <a:extLst>
              <a:ext uri="{FF2B5EF4-FFF2-40B4-BE49-F238E27FC236}">
                <a16:creationId xmlns:a16="http://schemas.microsoft.com/office/drawing/2014/main" id="{D5D7D379-B6B0-4721-BAEC-51850E4D8E82}"/>
              </a:ext>
            </a:extLst>
          </p:cNvPr>
          <p:cNvGraphicFramePr>
            <a:graphicFrameLocks noGrp="1"/>
          </p:cNvGraphicFramePr>
          <p:nvPr>
            <p:extLst>
              <p:ext uri="{D42A27DB-BD31-4B8C-83A1-F6EECF244321}">
                <p14:modId xmlns:p14="http://schemas.microsoft.com/office/powerpoint/2010/main" val="3292581731"/>
              </p:ext>
            </p:extLst>
          </p:nvPr>
        </p:nvGraphicFramePr>
        <p:xfrm>
          <a:off x="467545" y="2495551"/>
          <a:ext cx="8424936" cy="2695956"/>
        </p:xfrm>
        <a:graphic>
          <a:graphicData uri="http://schemas.openxmlformats.org/drawingml/2006/table">
            <a:tbl>
              <a:tblPr firstRow="1" firstCol="1" bandRow="1">
                <a:tableStyleId>{5C22544A-7EE6-4342-B048-85BDC9FD1C3A}</a:tableStyleId>
              </a:tblPr>
              <a:tblGrid>
                <a:gridCol w="1841007">
                  <a:extLst>
                    <a:ext uri="{9D8B030D-6E8A-4147-A177-3AD203B41FA5}">
                      <a16:colId xmlns:a16="http://schemas.microsoft.com/office/drawing/2014/main" val="3353008968"/>
                    </a:ext>
                  </a:extLst>
                </a:gridCol>
                <a:gridCol w="6583929">
                  <a:extLst>
                    <a:ext uri="{9D8B030D-6E8A-4147-A177-3AD203B41FA5}">
                      <a16:colId xmlns:a16="http://schemas.microsoft.com/office/drawing/2014/main" val="693692621"/>
                    </a:ext>
                  </a:extLst>
                </a:gridCol>
              </a:tblGrid>
              <a:tr h="45720">
                <a:tc>
                  <a:txBody>
                    <a:bodyPr/>
                    <a:lstStyle/>
                    <a:p>
                      <a:pPr algn="just">
                        <a:lnSpc>
                          <a:spcPct val="150000"/>
                        </a:lnSpc>
                        <a:spcAft>
                          <a:spcPts val="0"/>
                        </a:spcAft>
                        <a:tabLst>
                          <a:tab pos="270510" algn="l"/>
                        </a:tabLst>
                      </a:pPr>
                      <a:r>
                        <a:rPr lang="en-US" sz="2000" dirty="0">
                          <a:effectLst/>
                        </a:rPr>
                        <a:t>Sanction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Did the sanction match the offence?</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sanction aimed at deterrence, prevention or rehabilitation?</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If not, was rehabilitation impossible?</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there no law, contract or agreement preventing the sanction from being imposed?</a:t>
                      </a:r>
                      <a:endParaRPr lang="en-ZA" sz="20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025083881"/>
                  </a:ext>
                </a:extLst>
              </a:tr>
            </a:tbl>
          </a:graphicData>
        </a:graphic>
      </p:graphicFrame>
    </p:spTree>
    <p:extLst>
      <p:ext uri="{BB962C8B-B14F-4D97-AF65-F5344CB8AC3E}">
        <p14:creationId xmlns:p14="http://schemas.microsoft.com/office/powerpoint/2010/main" val="233069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p:txBody>
          <a:bodyPr>
            <a:noAutofit/>
          </a:bodyPr>
          <a:lstStyle/>
          <a:p>
            <a:r>
              <a:rPr lang="en-US" sz="4000" dirty="0"/>
              <a:t>Study Unit 1:</a:t>
            </a:r>
            <a:br>
              <a:rPr lang="en-US" sz="4000" dirty="0"/>
            </a:br>
            <a:r>
              <a:rPr lang="en-ZA" sz="4000" dirty="0"/>
              <a:t>Identify and Classify Transgressions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4</a:t>
            </a:fld>
            <a:endParaRPr lang="en-ZA" dirty="0"/>
          </a:p>
        </p:txBody>
      </p:sp>
      <p:pic>
        <p:nvPicPr>
          <p:cNvPr id="6" name="Picture 5" descr="ec_i_outcomes_2.gif"/>
          <p:cNvPicPr/>
          <p:nvPr/>
        </p:nvPicPr>
        <p:blipFill>
          <a:blip r:embed="rId2" cstate="print"/>
          <a:stretch>
            <a:fillRect/>
          </a:stretch>
        </p:blipFill>
        <p:spPr>
          <a:xfrm>
            <a:off x="3343118" y="459157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a:xfrm>
            <a:off x="467544" y="274638"/>
            <a:ext cx="8424936" cy="1426170"/>
          </a:xfrm>
        </p:spPr>
        <p:txBody>
          <a:bodyPr>
            <a:normAutofit/>
          </a:bodyPr>
          <a:lstStyle/>
          <a:p>
            <a:r>
              <a:rPr lang="en-ZA" dirty="0"/>
              <a:t>Selecting a Procedure for Handling the Transgression </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86621" y="1683209"/>
            <a:ext cx="8219256" cy="5026682"/>
          </a:xfrm>
        </p:spPr>
        <p:txBody>
          <a:bodyPr>
            <a:normAutofit/>
          </a:bodyPr>
          <a:lstStyle/>
          <a:p>
            <a:pPr marL="0" indent="0">
              <a:buNone/>
            </a:pPr>
            <a:r>
              <a:rPr lang="en-ZA" sz="2800" b="1" dirty="0"/>
              <a:t>Requirements for fair Disciplinary Action</a:t>
            </a:r>
          </a:p>
          <a:p>
            <a:pPr marL="0" indent="0">
              <a:buNone/>
            </a:pPr>
            <a:endParaRPr lang="en-ZA" sz="2800" b="1" dirty="0"/>
          </a:p>
        </p:txBody>
      </p:sp>
      <p:graphicFrame>
        <p:nvGraphicFramePr>
          <p:cNvPr id="7" name="Table 6">
            <a:extLst>
              <a:ext uri="{FF2B5EF4-FFF2-40B4-BE49-F238E27FC236}">
                <a16:creationId xmlns:a16="http://schemas.microsoft.com/office/drawing/2014/main" id="{C0C67223-4F4A-4E65-B428-A67CCAAD9CF5}"/>
              </a:ext>
            </a:extLst>
          </p:cNvPr>
          <p:cNvGraphicFramePr>
            <a:graphicFrameLocks noGrp="1"/>
          </p:cNvGraphicFramePr>
          <p:nvPr>
            <p:extLst>
              <p:ext uri="{D42A27DB-BD31-4B8C-83A1-F6EECF244321}">
                <p14:modId xmlns:p14="http://schemas.microsoft.com/office/powerpoint/2010/main" val="2282845977"/>
              </p:ext>
            </p:extLst>
          </p:nvPr>
        </p:nvGraphicFramePr>
        <p:xfrm>
          <a:off x="467544" y="2762815"/>
          <a:ext cx="8238333" cy="2695956"/>
        </p:xfrm>
        <a:graphic>
          <a:graphicData uri="http://schemas.openxmlformats.org/drawingml/2006/table">
            <a:tbl>
              <a:tblPr firstRow="1" firstCol="1" bandRow="1">
                <a:tableStyleId>{5C22544A-7EE6-4342-B048-85BDC9FD1C3A}</a:tableStyleId>
              </a:tblPr>
              <a:tblGrid>
                <a:gridCol w="1800232">
                  <a:extLst>
                    <a:ext uri="{9D8B030D-6E8A-4147-A177-3AD203B41FA5}">
                      <a16:colId xmlns:a16="http://schemas.microsoft.com/office/drawing/2014/main" val="693667464"/>
                    </a:ext>
                  </a:extLst>
                </a:gridCol>
                <a:gridCol w="6438101">
                  <a:extLst>
                    <a:ext uri="{9D8B030D-6E8A-4147-A177-3AD203B41FA5}">
                      <a16:colId xmlns:a16="http://schemas.microsoft.com/office/drawing/2014/main" val="1130794490"/>
                    </a:ext>
                  </a:extLst>
                </a:gridCol>
              </a:tblGrid>
              <a:tr h="0">
                <a:tc>
                  <a:txBody>
                    <a:bodyPr/>
                    <a:lstStyle/>
                    <a:p>
                      <a:pPr algn="just">
                        <a:lnSpc>
                          <a:spcPct val="150000"/>
                        </a:lnSpc>
                        <a:spcAft>
                          <a:spcPts val="0"/>
                        </a:spcAft>
                        <a:tabLst>
                          <a:tab pos="270510" algn="l"/>
                        </a:tabLst>
                      </a:pPr>
                      <a:r>
                        <a:rPr lang="en-US" sz="2000" dirty="0">
                          <a:effectLst/>
                        </a:rPr>
                        <a:t>Appeal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99"/>
                    </a:solidFill>
                  </a:tcPr>
                </a:tc>
                <a:tc>
                  <a:txBody>
                    <a:bodyPr/>
                    <a:lstStyle/>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Was the employee informed of his/her right to appeal, and the procedure and time limits for appealing?</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Who will be involved in the appeal and in what capacities?</a:t>
                      </a:r>
                    </a:p>
                    <a:p>
                      <a:pPr marL="342900" lvl="0" indent="-342900" algn="just" fontAlgn="base" hangingPunct="0">
                        <a:lnSpc>
                          <a:spcPct val="150000"/>
                        </a:lnSpc>
                        <a:buClr>
                          <a:srgbClr val="7F7F7F"/>
                        </a:buClr>
                        <a:buSzPts val="1100"/>
                        <a:buFont typeface="Symbol" panose="05050102010706020507" pitchFamily="18" charset="2"/>
                        <a:buChar char=""/>
                        <a:tabLst>
                          <a:tab pos="270510" algn="l"/>
                        </a:tabLst>
                      </a:pPr>
                      <a:r>
                        <a:rPr lang="en-ZA" sz="2000" u="none" strike="noStrike" kern="0" dirty="0">
                          <a:ln>
                            <a:noFill/>
                          </a:ln>
                          <a:solidFill>
                            <a:schemeClr val="tx1"/>
                          </a:solidFill>
                          <a:effectLst>
                            <a:outerShdw sx="0" sy="0">
                              <a:srgbClr val="000000"/>
                            </a:outerShdw>
                          </a:effectLst>
                        </a:rPr>
                        <a:t>What dispute procedures are available should an appeal fail?</a:t>
                      </a:r>
                      <a:endParaRPr lang="en-ZA" sz="2000" u="none" strike="noStrike" kern="0" dirty="0">
                        <a:ln>
                          <a:noFill/>
                        </a:ln>
                        <a:solidFill>
                          <a:schemeClr val="tx1"/>
                        </a:solidFill>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183398413"/>
                  </a:ext>
                </a:extLst>
              </a:tr>
            </a:tbl>
          </a:graphicData>
        </a:graphic>
      </p:graphicFrame>
    </p:spTree>
    <p:extLst>
      <p:ext uri="{BB962C8B-B14F-4D97-AF65-F5344CB8AC3E}">
        <p14:creationId xmlns:p14="http://schemas.microsoft.com/office/powerpoint/2010/main" val="291268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sz="2800" b="1" dirty="0"/>
              <a:t>Disciplinary Code and Procedures</a:t>
            </a:r>
          </a:p>
          <a:p>
            <a:pPr marL="0" indent="0">
              <a:buNone/>
            </a:pPr>
            <a:endParaRPr lang="en-GB" dirty="0"/>
          </a:p>
          <a:p>
            <a:r>
              <a:rPr lang="en-ZA" dirty="0"/>
              <a:t>Every organisation should have disciplinary code and procedures in place </a:t>
            </a:r>
          </a:p>
          <a:p>
            <a:r>
              <a:rPr lang="en-ZA" dirty="0"/>
              <a:t>The standards of conduct must be clear and made available to employees in a way that can be understood easily by all employees</a:t>
            </a:r>
          </a:p>
          <a:p>
            <a:r>
              <a:rPr lang="en-ZA" dirty="0"/>
              <a:t>All disciplinary procedures should be implemented in accordance with this policy and procedures.</a:t>
            </a:r>
          </a:p>
        </p:txBody>
      </p:sp>
    </p:spTree>
    <p:extLst>
      <p:ext uri="{BB962C8B-B14F-4D97-AF65-F5344CB8AC3E}">
        <p14:creationId xmlns:p14="http://schemas.microsoft.com/office/powerpoint/2010/main" val="327306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sz="2800" b="1" dirty="0"/>
              <a:t>Types of Disciplinary Sanctions</a:t>
            </a:r>
          </a:p>
          <a:p>
            <a:pPr marL="0" indent="0">
              <a:buNone/>
            </a:pPr>
            <a:endParaRPr lang="en-GB" dirty="0"/>
          </a:p>
          <a:p>
            <a:r>
              <a:rPr lang="en-ZA" dirty="0"/>
              <a:t>Verbal warnings</a:t>
            </a:r>
          </a:p>
          <a:p>
            <a:r>
              <a:rPr lang="en-ZA" dirty="0"/>
              <a:t>Written warnings</a:t>
            </a:r>
          </a:p>
          <a:p>
            <a:r>
              <a:rPr lang="en-ZA" dirty="0"/>
              <a:t>Serious written warnings</a:t>
            </a:r>
          </a:p>
          <a:p>
            <a:r>
              <a:rPr lang="en-ZA" dirty="0"/>
              <a:t>Final written warnings</a:t>
            </a:r>
          </a:p>
        </p:txBody>
      </p:sp>
      <p:pic>
        <p:nvPicPr>
          <p:cNvPr id="5" name="Picture 4">
            <a:extLst>
              <a:ext uri="{FF2B5EF4-FFF2-40B4-BE49-F238E27FC236}">
                <a16:creationId xmlns:a16="http://schemas.microsoft.com/office/drawing/2014/main" id="{136E460A-03F3-45E5-8758-CE5B588D7AA8}"/>
              </a:ext>
            </a:extLst>
          </p:cNvPr>
          <p:cNvPicPr>
            <a:picLocks noChangeAspect="1"/>
          </p:cNvPicPr>
          <p:nvPr/>
        </p:nvPicPr>
        <p:blipFill>
          <a:blip r:embed="rId2"/>
          <a:stretch>
            <a:fillRect/>
          </a:stretch>
        </p:blipFill>
        <p:spPr>
          <a:xfrm>
            <a:off x="5796136" y="3209748"/>
            <a:ext cx="2704097" cy="2713422"/>
          </a:xfrm>
          <a:prstGeom prst="rect">
            <a:avLst/>
          </a:prstGeom>
        </p:spPr>
      </p:pic>
    </p:spTree>
    <p:extLst>
      <p:ext uri="{BB962C8B-B14F-4D97-AF65-F5344CB8AC3E}">
        <p14:creationId xmlns:p14="http://schemas.microsoft.com/office/powerpoint/2010/main" val="24228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61B2-C0D6-4C37-A6BE-6E62B2098D22}"/>
              </a:ext>
            </a:extLst>
          </p:cNvPr>
          <p:cNvSpPr>
            <a:spLocks noGrp="1"/>
          </p:cNvSpPr>
          <p:nvPr>
            <p:ph type="title"/>
          </p:nvPr>
        </p:nvSpPr>
        <p:spPr/>
        <p:txBody>
          <a:bodyPr>
            <a:normAutofit fontScale="90000"/>
          </a:bodyPr>
          <a:lstStyle/>
          <a:p>
            <a:r>
              <a:rPr lang="en-ZA" dirty="0"/>
              <a:t>Selecting a Procedure for Handling the Transgression</a:t>
            </a:r>
          </a:p>
        </p:txBody>
      </p:sp>
      <p:sp>
        <p:nvSpPr>
          <p:cNvPr id="3" name="Slide Number Placeholder 2">
            <a:extLst>
              <a:ext uri="{FF2B5EF4-FFF2-40B4-BE49-F238E27FC236}">
                <a16:creationId xmlns:a16="http://schemas.microsoft.com/office/drawing/2014/main" id="{3724668C-D84C-464E-B8E4-FD7D3AE02182}"/>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EA1DF3C1-A544-4B3A-9966-37C5AD978E48}"/>
              </a:ext>
            </a:extLst>
          </p:cNvPr>
          <p:cNvSpPr>
            <a:spLocks noGrp="1"/>
          </p:cNvSpPr>
          <p:nvPr>
            <p:ph sz="quarter" idx="1"/>
          </p:nvPr>
        </p:nvSpPr>
        <p:spPr>
          <a:xfrm>
            <a:off x="467544" y="1282638"/>
            <a:ext cx="8219256" cy="5026682"/>
          </a:xfrm>
        </p:spPr>
        <p:txBody>
          <a:bodyPr>
            <a:normAutofit/>
          </a:bodyPr>
          <a:lstStyle/>
          <a:p>
            <a:pPr marL="0" indent="0">
              <a:buNone/>
            </a:pPr>
            <a:endParaRPr lang="en-ZA" sz="2800" b="1" dirty="0"/>
          </a:p>
          <a:p>
            <a:pPr marL="0" indent="0">
              <a:buNone/>
            </a:pPr>
            <a:r>
              <a:rPr lang="en-ZA" sz="2800" b="1" dirty="0"/>
              <a:t>Application of Disciplinary Sanctions</a:t>
            </a:r>
          </a:p>
          <a:p>
            <a:pPr marL="0" indent="0">
              <a:buNone/>
            </a:pPr>
            <a:endParaRPr lang="en-GB" dirty="0"/>
          </a:p>
          <a:p>
            <a:r>
              <a:rPr lang="en-ZA" dirty="0"/>
              <a:t>Transfer</a:t>
            </a:r>
          </a:p>
          <a:p>
            <a:r>
              <a:rPr lang="en-ZA" dirty="0"/>
              <a:t>Suspension without salary </a:t>
            </a:r>
          </a:p>
          <a:p>
            <a:r>
              <a:rPr lang="en-ZA" dirty="0"/>
              <a:t>Temporary suspension on full pay </a:t>
            </a:r>
          </a:p>
          <a:p>
            <a:r>
              <a:rPr lang="en-ZA" dirty="0"/>
              <a:t>Demotion</a:t>
            </a:r>
          </a:p>
          <a:p>
            <a:endParaRPr lang="en-ZA" dirty="0"/>
          </a:p>
          <a:p>
            <a:pPr marL="0" indent="0">
              <a:buNone/>
            </a:pPr>
            <a:r>
              <a:rPr lang="en-ZA" dirty="0"/>
              <a:t>An employee should only be dismissed in cases where the trust relationship has been irreparably </a:t>
            </a:r>
          </a:p>
        </p:txBody>
      </p:sp>
    </p:spTree>
    <p:extLst>
      <p:ext uri="{BB962C8B-B14F-4D97-AF65-F5344CB8AC3E}">
        <p14:creationId xmlns:p14="http://schemas.microsoft.com/office/powerpoint/2010/main" val="4188043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041080"/>
          </a:xfrm>
        </p:spPr>
        <p:txBody>
          <a:bodyPr>
            <a:noAutofit/>
          </a:bodyPr>
          <a:lstStyle/>
          <a:p>
            <a:r>
              <a:rPr lang="en-US" sz="4400" dirty="0"/>
              <a:t>Study Unit 2:</a:t>
            </a:r>
            <a:br>
              <a:rPr lang="en-US" sz="4400" dirty="0"/>
            </a:br>
            <a:r>
              <a:rPr lang="en-ZA" sz="4400" dirty="0"/>
              <a:t>Implementing Procedure to Handle Non-Dismissible Offences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44</a:t>
            </a:fld>
            <a:endParaRPr lang="en-ZA"/>
          </a:p>
        </p:txBody>
      </p:sp>
      <p:pic>
        <p:nvPicPr>
          <p:cNvPr id="6" name="Picture 5" descr="ec_i_outcomes_2.gif"/>
          <p:cNvPicPr/>
          <p:nvPr/>
        </p:nvPicPr>
        <p:blipFill>
          <a:blip r:embed="rId2" cstate="print"/>
          <a:stretch>
            <a:fillRect/>
          </a:stretch>
        </p:blipFill>
        <p:spPr>
          <a:xfrm>
            <a:off x="4932040" y="48070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normAutofit fontScale="90000"/>
          </a:bodyPr>
          <a:lstStyle/>
          <a:p>
            <a:r>
              <a:rPr lang="en-ZA" dirty="0"/>
              <a:t>Informing the Employee of the Alleged Transgression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p:txBody>
          <a:bodyPr/>
          <a:lstStyle/>
          <a:p>
            <a:pPr marL="0" indent="0">
              <a:buNone/>
            </a:pPr>
            <a:endParaRPr lang="en-ZA" dirty="0"/>
          </a:p>
          <a:p>
            <a:pPr marL="0" indent="0">
              <a:buNone/>
            </a:pPr>
            <a:r>
              <a:rPr lang="en-ZA" dirty="0"/>
              <a:t>The following aspects are important:</a:t>
            </a:r>
          </a:p>
          <a:p>
            <a:r>
              <a:rPr lang="en-ZA" dirty="0"/>
              <a:t>Was the employee aware – and is there proof of this – of the rule and the consequences of a breach of the specific rule?</a:t>
            </a:r>
          </a:p>
          <a:p>
            <a:r>
              <a:rPr lang="en-ZA" dirty="0"/>
              <a:t>Were the rules of the organisation conveyed to the employee and was he/she properly informed of the content of the disciplinary code?</a:t>
            </a:r>
          </a:p>
          <a:p>
            <a:pPr marL="0" indent="0">
              <a:buNone/>
            </a:pPr>
            <a:endParaRPr lang="en-ZA" dirty="0"/>
          </a:p>
        </p:txBody>
      </p:sp>
    </p:spTree>
    <p:extLst>
      <p:ext uri="{BB962C8B-B14F-4D97-AF65-F5344CB8AC3E}">
        <p14:creationId xmlns:p14="http://schemas.microsoft.com/office/powerpoint/2010/main" val="4431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normAutofit fontScale="90000"/>
          </a:bodyPr>
          <a:lstStyle/>
          <a:p>
            <a:r>
              <a:rPr lang="en-ZA" dirty="0"/>
              <a:t>Informing the Employee of the Alleged Transgression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p:txBody>
          <a:bodyPr/>
          <a:lstStyle/>
          <a:p>
            <a:pPr marL="0" indent="0">
              <a:buNone/>
            </a:pPr>
            <a:endParaRPr lang="en-ZA" dirty="0"/>
          </a:p>
          <a:p>
            <a:r>
              <a:rPr lang="en-ZA" dirty="0"/>
              <a:t>The employee must be informed in writing about the alleged transgression</a:t>
            </a:r>
          </a:p>
          <a:p>
            <a:r>
              <a:rPr lang="en-ZA" dirty="0"/>
              <a:t>The written notice must be properly served on the employee concerned </a:t>
            </a:r>
          </a:p>
          <a:p>
            <a:r>
              <a:rPr lang="en-ZA" dirty="0"/>
              <a:t>It is good practice to ask the employee to sign acceptance of receipt of the notice</a:t>
            </a:r>
          </a:p>
          <a:p>
            <a:r>
              <a:rPr lang="en-ZA" dirty="0"/>
              <a:t>If the employee refuses to sign the employer should record this fact on the notice</a:t>
            </a:r>
          </a:p>
        </p:txBody>
      </p:sp>
    </p:spTree>
    <p:extLst>
      <p:ext uri="{BB962C8B-B14F-4D97-AF65-F5344CB8AC3E}">
        <p14:creationId xmlns:p14="http://schemas.microsoft.com/office/powerpoint/2010/main" val="31042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Confronting the Employee</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467544" y="1124744"/>
            <a:ext cx="8219256" cy="4968552"/>
          </a:xfrm>
        </p:spPr>
        <p:txBody>
          <a:bodyPr>
            <a:normAutofit lnSpcReduction="10000"/>
          </a:bodyPr>
          <a:lstStyle/>
          <a:p>
            <a:pPr lvl="0" fontAlgn="base"/>
            <a:r>
              <a:rPr lang="en-ZA" dirty="0">
                <a:effectLst>
                  <a:outerShdw sx="0" sy="0">
                    <a:srgbClr val="000000"/>
                  </a:outerShdw>
                </a:effectLst>
              </a:rPr>
              <a:t>Don't allow concern for the employee to interfere with managing performance</a:t>
            </a:r>
          </a:p>
          <a:p>
            <a:pPr lvl="0" fontAlgn="base"/>
            <a:r>
              <a:rPr lang="en-ZA" dirty="0">
                <a:effectLst>
                  <a:outerShdw sx="0" sy="0">
                    <a:srgbClr val="000000"/>
                  </a:outerShdw>
                </a:effectLst>
              </a:rPr>
              <a:t>Don't enable</a:t>
            </a:r>
          </a:p>
          <a:p>
            <a:pPr lvl="0" fontAlgn="base"/>
            <a:r>
              <a:rPr lang="en-ZA" dirty="0">
                <a:effectLst>
                  <a:outerShdw sx="0" sy="0">
                    <a:srgbClr val="000000"/>
                  </a:outerShdw>
                </a:effectLst>
              </a:rPr>
              <a:t>Don't allow the employee to box you into a corner</a:t>
            </a:r>
          </a:p>
          <a:p>
            <a:pPr lvl="0" fontAlgn="base"/>
            <a:r>
              <a:rPr lang="en-ZA" dirty="0">
                <a:effectLst>
                  <a:outerShdw sx="0" sy="0">
                    <a:srgbClr val="000000"/>
                  </a:outerShdw>
                </a:effectLst>
              </a:rPr>
              <a:t>Do not condone unsatisfactory performance just because an employee admits to a personal problem</a:t>
            </a:r>
          </a:p>
          <a:p>
            <a:pPr lvl="0" fontAlgn="base"/>
            <a:r>
              <a:rPr lang="en-ZA" dirty="0">
                <a:effectLst>
                  <a:outerShdw sx="0" sy="0">
                    <a:srgbClr val="000000"/>
                  </a:outerShdw>
                </a:effectLst>
              </a:rPr>
              <a:t>Do not try to diagnose the employee's problem, ask why or counsel the employee</a:t>
            </a:r>
          </a:p>
          <a:p>
            <a:pPr lvl="0" fontAlgn="base"/>
            <a:r>
              <a:rPr lang="en-ZA" dirty="0">
                <a:effectLst>
                  <a:outerShdw sx="0" sy="0">
                    <a:srgbClr val="000000"/>
                  </a:outerShdw>
                </a:effectLst>
              </a:rPr>
              <a:t>Do not allow behaviour that may cause damage to another person, the employee or the company. </a:t>
            </a:r>
          </a:p>
          <a:p>
            <a:pPr lvl="0" fontAlgn="base"/>
            <a:r>
              <a:rPr lang="en-ZA" dirty="0">
                <a:effectLst>
                  <a:outerShdw sx="0" sy="0">
                    <a:srgbClr val="000000"/>
                  </a:outerShdw>
                </a:effectLst>
              </a:rPr>
              <a:t>Do not discuss the employee's behaviour or performance with anyone else except those with definite need or right to know</a:t>
            </a:r>
            <a:endParaRPr lang="en-ZA" dirty="0"/>
          </a:p>
        </p:txBody>
      </p:sp>
    </p:spTree>
    <p:extLst>
      <p:ext uri="{BB962C8B-B14F-4D97-AF65-F5344CB8AC3E}">
        <p14:creationId xmlns:p14="http://schemas.microsoft.com/office/powerpoint/2010/main" val="21627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Confronting the Employee</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467544" y="1124744"/>
            <a:ext cx="8219256" cy="4968552"/>
          </a:xfrm>
        </p:spPr>
        <p:txBody>
          <a:bodyPr>
            <a:normAutofit/>
          </a:bodyPr>
          <a:lstStyle/>
          <a:p>
            <a:pPr lvl="0" fontAlgn="base"/>
            <a:r>
              <a:rPr lang="en-ZA" dirty="0">
                <a:effectLst>
                  <a:outerShdw sx="0" sy="0">
                    <a:srgbClr val="000000"/>
                  </a:outerShdw>
                </a:effectLst>
              </a:rPr>
              <a:t>Establish the levels of work performance you expect, and set the limits that you will tolerate</a:t>
            </a:r>
          </a:p>
          <a:p>
            <a:pPr lvl="0" fontAlgn="base"/>
            <a:r>
              <a:rPr lang="en-ZA" dirty="0">
                <a:effectLst>
                  <a:outerShdw sx="0" sy="0">
                    <a:srgbClr val="000000"/>
                  </a:outerShdw>
                </a:effectLst>
              </a:rPr>
              <a:t>Determine what is acceptable and unacceptable to you</a:t>
            </a:r>
          </a:p>
          <a:p>
            <a:pPr lvl="0" fontAlgn="base"/>
            <a:r>
              <a:rPr lang="en-ZA" dirty="0">
                <a:effectLst>
                  <a:outerShdw sx="0" sy="0">
                    <a:srgbClr val="000000"/>
                  </a:outerShdw>
                </a:effectLst>
              </a:rPr>
              <a:t>Document all absenteeism, tardiness, incidents on the job, and poor performance, and be specific with dates, times, and people</a:t>
            </a:r>
          </a:p>
          <a:p>
            <a:pPr lvl="0" fontAlgn="base"/>
            <a:r>
              <a:rPr lang="en-ZA" dirty="0">
                <a:effectLst>
                  <a:outerShdw sx="0" sy="0">
                    <a:srgbClr val="000000"/>
                  </a:outerShdw>
                </a:effectLst>
              </a:rPr>
              <a:t>Be consistent and treat all </a:t>
            </a:r>
          </a:p>
          <a:p>
            <a:pPr marL="0" lvl="0" indent="0" fontAlgn="base">
              <a:buNone/>
            </a:pPr>
            <a:r>
              <a:rPr lang="en-ZA" dirty="0">
                <a:effectLst>
                  <a:outerShdw sx="0" sy="0">
                    <a:srgbClr val="000000"/>
                  </a:outerShdw>
                </a:effectLst>
              </a:rPr>
              <a:t>     employees equally</a:t>
            </a:r>
          </a:p>
        </p:txBody>
      </p:sp>
      <p:pic>
        <p:nvPicPr>
          <p:cNvPr id="5" name="Picture 4">
            <a:extLst>
              <a:ext uri="{FF2B5EF4-FFF2-40B4-BE49-F238E27FC236}">
                <a16:creationId xmlns:a16="http://schemas.microsoft.com/office/drawing/2014/main" id="{B94AE2BE-8A72-43E1-ACC5-530A0E91CE27}"/>
              </a:ext>
            </a:extLst>
          </p:cNvPr>
          <p:cNvPicPr>
            <a:picLocks noChangeAspect="1"/>
          </p:cNvPicPr>
          <p:nvPr/>
        </p:nvPicPr>
        <p:blipFill>
          <a:blip r:embed="rId2"/>
          <a:stretch>
            <a:fillRect/>
          </a:stretch>
        </p:blipFill>
        <p:spPr>
          <a:xfrm>
            <a:off x="5586793" y="3501008"/>
            <a:ext cx="2397191" cy="2422162"/>
          </a:xfrm>
          <a:prstGeom prst="rect">
            <a:avLst/>
          </a:prstGeom>
        </p:spPr>
      </p:pic>
    </p:spTree>
    <p:extLst>
      <p:ext uri="{BB962C8B-B14F-4D97-AF65-F5344CB8AC3E}">
        <p14:creationId xmlns:p14="http://schemas.microsoft.com/office/powerpoint/2010/main" val="21006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Confronting the Employee</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467544" y="1124744"/>
            <a:ext cx="8219256" cy="4968552"/>
          </a:xfrm>
        </p:spPr>
        <p:txBody>
          <a:bodyPr>
            <a:normAutofit/>
          </a:bodyPr>
          <a:lstStyle/>
          <a:p>
            <a:pPr lvl="0" fontAlgn="base"/>
            <a:r>
              <a:rPr lang="en-ZA" dirty="0">
                <a:effectLst>
                  <a:outerShdw sx="0" sy="0">
                    <a:srgbClr val="000000"/>
                  </a:outerShdw>
                </a:effectLst>
              </a:rPr>
              <a:t>Base the session on WORK PERFORMANCE, not on personal issues</a:t>
            </a:r>
          </a:p>
          <a:p>
            <a:pPr lvl="0" fontAlgn="base"/>
            <a:r>
              <a:rPr lang="en-ZA" dirty="0">
                <a:effectLst>
                  <a:outerShdw sx="0" sy="0">
                    <a:srgbClr val="000000"/>
                  </a:outerShdw>
                </a:effectLst>
              </a:rPr>
              <a:t>Be firm, direct, and speak with authority</a:t>
            </a:r>
          </a:p>
          <a:p>
            <a:pPr lvl="0" fontAlgn="base"/>
            <a:r>
              <a:rPr lang="en-ZA" dirty="0">
                <a:effectLst>
                  <a:outerShdw sx="0" sy="0">
                    <a:srgbClr val="000000"/>
                  </a:outerShdw>
                </a:effectLst>
              </a:rPr>
              <a:t>Be prepared to deal with the employee's resistance and denial, as well as hostility </a:t>
            </a:r>
          </a:p>
          <a:p>
            <a:pPr lvl="0" fontAlgn="base"/>
            <a:r>
              <a:rPr lang="en-ZA" dirty="0">
                <a:effectLst>
                  <a:outerShdw sx="0" sy="0">
                    <a:srgbClr val="000000"/>
                  </a:outerShdw>
                </a:effectLst>
              </a:rPr>
              <a:t>Do not talk to the employee about personal problems </a:t>
            </a:r>
          </a:p>
          <a:p>
            <a:pPr lvl="0" fontAlgn="base"/>
            <a:r>
              <a:rPr lang="en-ZA" dirty="0">
                <a:effectLst>
                  <a:outerShdw sx="0" sy="0">
                    <a:srgbClr val="000000"/>
                  </a:outerShdw>
                </a:effectLst>
              </a:rPr>
              <a:t>Get a commitment from the employee as to what steps he or she will take to improve work performance, and document these steps</a:t>
            </a:r>
          </a:p>
        </p:txBody>
      </p:sp>
    </p:spTree>
    <p:extLst>
      <p:ext uri="{BB962C8B-B14F-4D97-AF65-F5344CB8AC3E}">
        <p14:creationId xmlns:p14="http://schemas.microsoft.com/office/powerpoint/2010/main" val="10608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Identify and Classify Transgressions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a:xfrm>
            <a:off x="2257400" y="2124160"/>
            <a:ext cx="6275040" cy="144885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The primary objective of disciplinary action is to motivate an employee to comply with the organisation’s performance standards.</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lstStyle/>
          <a:p>
            <a:pPr marL="0" indent="0">
              <a:buNone/>
            </a:pPr>
            <a:r>
              <a:rPr lang="en-ZA" sz="2800" b="1" dirty="0"/>
              <a:t>Progressive Discipline</a:t>
            </a:r>
          </a:p>
          <a:p>
            <a:pPr marL="0" indent="0">
              <a:buNone/>
            </a:pPr>
            <a:endParaRPr lang="en-ZA" dirty="0"/>
          </a:p>
          <a:p>
            <a:pPr marL="0" indent="0">
              <a:buNone/>
            </a:pPr>
            <a:r>
              <a:rPr lang="en-ZA" dirty="0"/>
              <a:t>Two important characteristics of progressive discipline:</a:t>
            </a:r>
          </a:p>
          <a:p>
            <a:r>
              <a:rPr lang="en-ZA" dirty="0"/>
              <a:t>A penalty that is in correspondence with the offence</a:t>
            </a:r>
          </a:p>
          <a:p>
            <a:r>
              <a:rPr lang="en-ZA" dirty="0"/>
              <a:t>A series of increasingly serious penalties for continued unsatisfactory performance</a:t>
            </a:r>
          </a:p>
        </p:txBody>
      </p:sp>
    </p:spTree>
    <p:extLst>
      <p:ext uri="{BB962C8B-B14F-4D97-AF65-F5344CB8AC3E}">
        <p14:creationId xmlns:p14="http://schemas.microsoft.com/office/powerpoint/2010/main" val="2817987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74353" y="1124744"/>
            <a:ext cx="8219256" cy="4680000"/>
          </a:xfrm>
        </p:spPr>
        <p:txBody>
          <a:bodyPr/>
          <a:lstStyle/>
          <a:p>
            <a:pPr marL="0" indent="0">
              <a:buNone/>
            </a:pPr>
            <a:r>
              <a:rPr lang="en-ZA" sz="2800" b="1" dirty="0"/>
              <a:t>Progressive Discipline – Four Steps:</a:t>
            </a:r>
          </a:p>
          <a:p>
            <a:pPr marL="0" indent="0">
              <a:buNone/>
            </a:pPr>
            <a:r>
              <a:rPr lang="en-ZA" dirty="0"/>
              <a:t>Two important characteristics of progressive discipline:</a:t>
            </a:r>
          </a:p>
        </p:txBody>
      </p:sp>
      <p:graphicFrame>
        <p:nvGraphicFramePr>
          <p:cNvPr id="5" name="Table 4">
            <a:extLst>
              <a:ext uri="{FF2B5EF4-FFF2-40B4-BE49-F238E27FC236}">
                <a16:creationId xmlns:a16="http://schemas.microsoft.com/office/drawing/2014/main" id="{F4AEAEC7-F508-439F-91E0-9B863CAB599B}"/>
              </a:ext>
            </a:extLst>
          </p:cNvPr>
          <p:cNvGraphicFramePr>
            <a:graphicFrameLocks noGrp="1"/>
          </p:cNvGraphicFramePr>
          <p:nvPr>
            <p:extLst>
              <p:ext uri="{D42A27DB-BD31-4B8C-83A1-F6EECF244321}">
                <p14:modId xmlns:p14="http://schemas.microsoft.com/office/powerpoint/2010/main" val="1401383114"/>
              </p:ext>
            </p:extLst>
          </p:nvPr>
        </p:nvGraphicFramePr>
        <p:xfrm>
          <a:off x="256692" y="2132744"/>
          <a:ext cx="8640960" cy="4072255"/>
        </p:xfrm>
        <a:graphic>
          <a:graphicData uri="http://schemas.openxmlformats.org/drawingml/2006/table">
            <a:tbl>
              <a:tblPr firstRow="1" firstCol="1" bandRow="1">
                <a:tableStyleId>{5C22544A-7EE6-4342-B048-85BDC9FD1C3A}</a:tableStyleId>
              </a:tblPr>
              <a:tblGrid>
                <a:gridCol w="1294416">
                  <a:extLst>
                    <a:ext uri="{9D8B030D-6E8A-4147-A177-3AD203B41FA5}">
                      <a16:colId xmlns:a16="http://schemas.microsoft.com/office/drawing/2014/main" val="3095126998"/>
                    </a:ext>
                  </a:extLst>
                </a:gridCol>
                <a:gridCol w="1674618">
                  <a:extLst>
                    <a:ext uri="{9D8B030D-6E8A-4147-A177-3AD203B41FA5}">
                      <a16:colId xmlns:a16="http://schemas.microsoft.com/office/drawing/2014/main" val="2313972619"/>
                    </a:ext>
                  </a:extLst>
                </a:gridCol>
                <a:gridCol w="5671926">
                  <a:extLst>
                    <a:ext uri="{9D8B030D-6E8A-4147-A177-3AD203B41FA5}">
                      <a16:colId xmlns:a16="http://schemas.microsoft.com/office/drawing/2014/main" val="2932817171"/>
                    </a:ext>
                  </a:extLst>
                </a:gridCol>
              </a:tblGrid>
              <a:tr h="672080">
                <a:tc>
                  <a:txBody>
                    <a:bodyPr/>
                    <a:lstStyle/>
                    <a:p>
                      <a:pPr algn="ctr">
                        <a:lnSpc>
                          <a:spcPct val="150000"/>
                        </a:lnSpc>
                        <a:spcAft>
                          <a:spcPts val="0"/>
                        </a:spcAft>
                      </a:pPr>
                      <a:r>
                        <a:rPr lang="en-GB" sz="1800" dirty="0">
                          <a:effectLst/>
                        </a:rPr>
                        <a:t>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800" b="0">
                          <a:solidFill>
                            <a:schemeClr val="tx1"/>
                          </a:solidFill>
                          <a:effectLst/>
                        </a:rPr>
                        <a:t>Verbal warning</a:t>
                      </a:r>
                      <a:endPar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50000"/>
                        </a:lnSpc>
                        <a:spcAft>
                          <a:spcPts val="0"/>
                        </a:spcAft>
                      </a:pPr>
                      <a:r>
                        <a:rPr lang="en-GB" sz="1800" b="0" dirty="0">
                          <a:solidFill>
                            <a:schemeClr val="tx1"/>
                          </a:solidFill>
                          <a:effectLst/>
                        </a:rPr>
                        <a:t>An employee who commits a minor violation receives a verbal warning and is told that, if this problem continues within a specific time period, more serious steps will be taken.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645676017"/>
                  </a:ext>
                </a:extLst>
              </a:tr>
              <a:tr h="1026429">
                <a:tc>
                  <a:txBody>
                    <a:bodyPr/>
                    <a:lstStyle/>
                    <a:p>
                      <a:pPr algn="ctr">
                        <a:lnSpc>
                          <a:spcPct val="150000"/>
                        </a:lnSpc>
                        <a:spcAft>
                          <a:spcPts val="0"/>
                        </a:spcAft>
                      </a:pPr>
                      <a:r>
                        <a:rPr lang="en-GB" sz="1800">
                          <a:effectLst/>
                        </a:rPr>
                        <a:t>2</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800">
                          <a:effectLst/>
                        </a:rPr>
                        <a:t>Written warning</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just">
                        <a:lnSpc>
                          <a:spcPct val="150000"/>
                        </a:lnSpc>
                        <a:spcAft>
                          <a:spcPts val="0"/>
                        </a:spcAft>
                      </a:pPr>
                      <a:r>
                        <a:rPr lang="en-GB" sz="1800" dirty="0">
                          <a:effectLst/>
                        </a:rPr>
                        <a:t>The employee violates the same rule within the specified time period and now receives a written warning from the supervisor and is told that failure to correct the violation within a certain time period will result in more severe punishment  This warning goes into the employee’s records..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485775530"/>
                  </a:ext>
                </a:extLst>
              </a:tr>
            </a:tbl>
          </a:graphicData>
        </a:graphic>
      </p:graphicFrame>
    </p:spTree>
    <p:extLst>
      <p:ext uri="{BB962C8B-B14F-4D97-AF65-F5344CB8AC3E}">
        <p14:creationId xmlns:p14="http://schemas.microsoft.com/office/powerpoint/2010/main" val="662948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lstStyle/>
          <a:p>
            <a:pPr marL="0" indent="0">
              <a:buNone/>
            </a:pPr>
            <a:r>
              <a:rPr lang="en-ZA" sz="2800" b="1" dirty="0"/>
              <a:t>Progressive Discipline – Four Steps:</a:t>
            </a:r>
          </a:p>
        </p:txBody>
      </p:sp>
      <p:graphicFrame>
        <p:nvGraphicFramePr>
          <p:cNvPr id="5" name="Table 4">
            <a:extLst>
              <a:ext uri="{FF2B5EF4-FFF2-40B4-BE49-F238E27FC236}">
                <a16:creationId xmlns:a16="http://schemas.microsoft.com/office/drawing/2014/main" id="{F4AEAEC7-F508-439F-91E0-9B863CAB599B}"/>
              </a:ext>
            </a:extLst>
          </p:cNvPr>
          <p:cNvGraphicFramePr>
            <a:graphicFrameLocks noGrp="1"/>
          </p:cNvGraphicFramePr>
          <p:nvPr>
            <p:extLst>
              <p:ext uri="{D42A27DB-BD31-4B8C-83A1-F6EECF244321}">
                <p14:modId xmlns:p14="http://schemas.microsoft.com/office/powerpoint/2010/main" val="1743001072"/>
              </p:ext>
            </p:extLst>
          </p:nvPr>
        </p:nvGraphicFramePr>
        <p:xfrm>
          <a:off x="164365" y="1988840"/>
          <a:ext cx="8640960" cy="3249295"/>
        </p:xfrm>
        <a:graphic>
          <a:graphicData uri="http://schemas.openxmlformats.org/drawingml/2006/table">
            <a:tbl>
              <a:tblPr firstRow="1" firstCol="1" bandRow="1">
                <a:tableStyleId>{5C22544A-7EE6-4342-B048-85BDC9FD1C3A}</a:tableStyleId>
              </a:tblPr>
              <a:tblGrid>
                <a:gridCol w="1294416">
                  <a:extLst>
                    <a:ext uri="{9D8B030D-6E8A-4147-A177-3AD203B41FA5}">
                      <a16:colId xmlns:a16="http://schemas.microsoft.com/office/drawing/2014/main" val="3095126998"/>
                    </a:ext>
                  </a:extLst>
                </a:gridCol>
                <a:gridCol w="1674618">
                  <a:extLst>
                    <a:ext uri="{9D8B030D-6E8A-4147-A177-3AD203B41FA5}">
                      <a16:colId xmlns:a16="http://schemas.microsoft.com/office/drawing/2014/main" val="2313972619"/>
                    </a:ext>
                  </a:extLst>
                </a:gridCol>
                <a:gridCol w="5671926">
                  <a:extLst>
                    <a:ext uri="{9D8B030D-6E8A-4147-A177-3AD203B41FA5}">
                      <a16:colId xmlns:a16="http://schemas.microsoft.com/office/drawing/2014/main" val="2932817171"/>
                    </a:ext>
                  </a:extLst>
                </a:gridCol>
              </a:tblGrid>
              <a:tr h="1380777">
                <a:tc>
                  <a:txBody>
                    <a:bodyPr/>
                    <a:lstStyle/>
                    <a:p>
                      <a:pPr algn="ctr">
                        <a:lnSpc>
                          <a:spcPct val="150000"/>
                        </a:lnSpc>
                        <a:spcAft>
                          <a:spcPts val="0"/>
                        </a:spcAft>
                      </a:pPr>
                      <a:r>
                        <a:rPr lang="en-GB" sz="1800" dirty="0">
                          <a:effectLst/>
                        </a:rPr>
                        <a:t>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800" b="0">
                          <a:solidFill>
                            <a:schemeClr val="tx1"/>
                          </a:solidFill>
                          <a:effectLst/>
                        </a:rPr>
                        <a:t>Suspension</a:t>
                      </a:r>
                      <a:endParaRPr lang="en-Z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just">
                        <a:lnSpc>
                          <a:spcPct val="150000"/>
                        </a:lnSpc>
                        <a:spcAft>
                          <a:spcPts val="0"/>
                        </a:spcAft>
                      </a:pPr>
                      <a:r>
                        <a:rPr lang="en-GB" sz="1800" b="0" dirty="0">
                          <a:solidFill>
                            <a:schemeClr val="tx1"/>
                          </a:solidFill>
                          <a:effectLst/>
                        </a:rPr>
                        <a:t>The employee stills fails to respond to warning and again violates the work rule.  The employee is now suspended from employment without pay for a specific amount of time. They receive a final warning from the supervisor, indicating that dismissal will follow upon violating the rule within a specified time period.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033860717"/>
                  </a:ext>
                </a:extLst>
              </a:tr>
              <a:tr h="317732">
                <a:tc>
                  <a:txBody>
                    <a:bodyPr/>
                    <a:lstStyle/>
                    <a:p>
                      <a:pPr algn="ctr">
                        <a:lnSpc>
                          <a:spcPct val="150000"/>
                        </a:lnSpc>
                        <a:spcAft>
                          <a:spcPts val="0"/>
                        </a:spcAft>
                      </a:pPr>
                      <a:r>
                        <a:rPr lang="en-GB" sz="1800">
                          <a:effectLst/>
                        </a:rPr>
                        <a:t>4</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800" dirty="0">
                          <a:effectLst/>
                        </a:rPr>
                        <a:t>Dismissal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just">
                        <a:lnSpc>
                          <a:spcPct val="150000"/>
                        </a:lnSpc>
                        <a:spcAft>
                          <a:spcPts val="0"/>
                        </a:spcAft>
                      </a:pPr>
                      <a:r>
                        <a:rPr lang="en-GB" sz="1800" dirty="0">
                          <a:effectLst/>
                        </a:rPr>
                        <a:t>The employee violates the rule one more time within the specified time period and is dismissed.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69833503"/>
                  </a:ext>
                </a:extLst>
              </a:tr>
            </a:tbl>
          </a:graphicData>
        </a:graphic>
      </p:graphicFrame>
    </p:spTree>
    <p:extLst>
      <p:ext uri="{BB962C8B-B14F-4D97-AF65-F5344CB8AC3E}">
        <p14:creationId xmlns:p14="http://schemas.microsoft.com/office/powerpoint/2010/main" val="548016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fontScale="92500" lnSpcReduction="10000"/>
          </a:bodyPr>
          <a:lstStyle/>
          <a:p>
            <a:pPr marL="0" indent="0">
              <a:buNone/>
            </a:pPr>
            <a:r>
              <a:rPr lang="en-ZA" sz="2800" b="1" dirty="0"/>
              <a:t>Progressive Discipline – Final Step: Corrective Counselling</a:t>
            </a:r>
          </a:p>
          <a:p>
            <a:pPr marL="0" indent="0">
              <a:buNone/>
            </a:pPr>
            <a:endParaRPr lang="en-ZA" sz="2800" b="1" dirty="0"/>
          </a:p>
          <a:p>
            <a:r>
              <a:rPr lang="en-ZA" sz="2600" dirty="0"/>
              <a:t>The purpose is to solve an employee’s problems rather than to only hand out penalties and punishment</a:t>
            </a:r>
          </a:p>
          <a:p>
            <a:r>
              <a:rPr lang="en-ZA" sz="2600" dirty="0"/>
              <a:t>The aim of the supervisor must be to help an employee to defeat problems and to offer support, encouragement and assistance</a:t>
            </a:r>
          </a:p>
          <a:p>
            <a:r>
              <a:rPr lang="en-ZA" sz="2600" dirty="0"/>
              <a:t>Employees are responsible for determining the most effective way to overcome the problem.</a:t>
            </a:r>
          </a:p>
          <a:p>
            <a:r>
              <a:rPr lang="en-ZA" sz="2600" dirty="0"/>
              <a:t>With greater problem-solving participation by the employee, the chances for a long-lasting improvement in behaviour are greatly increased</a:t>
            </a:r>
          </a:p>
          <a:p>
            <a:pPr marL="0" indent="0">
              <a:buNone/>
            </a:pPr>
            <a:endParaRPr lang="en-ZA" dirty="0"/>
          </a:p>
        </p:txBody>
      </p:sp>
    </p:spTree>
    <p:extLst>
      <p:ext uri="{BB962C8B-B14F-4D97-AF65-F5344CB8AC3E}">
        <p14:creationId xmlns:p14="http://schemas.microsoft.com/office/powerpoint/2010/main" val="149319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a:t>
            </a:r>
          </a:p>
          <a:p>
            <a:r>
              <a:rPr lang="en-ZA" sz="2600" dirty="0"/>
              <a:t>Takes place when an employee exhibits poor performance or commits a first offence </a:t>
            </a:r>
          </a:p>
          <a:p>
            <a:r>
              <a:rPr lang="en-ZA" sz="2600" dirty="0"/>
              <a:t>It is not recorded in an employee’s file</a:t>
            </a:r>
          </a:p>
          <a:p>
            <a:r>
              <a:rPr lang="en-ZA" sz="2600" dirty="0"/>
              <a:t>The Line Manager and employee jointly try to solve the problem</a:t>
            </a:r>
          </a:p>
          <a:p>
            <a:r>
              <a:rPr lang="en-ZA" sz="2600" dirty="0"/>
              <a:t>The Line Manager provides guidance, </a:t>
            </a:r>
          </a:p>
          <a:p>
            <a:pPr marL="0" indent="0">
              <a:buNone/>
            </a:pPr>
            <a:r>
              <a:rPr lang="en-ZA" sz="2600" dirty="0"/>
              <a:t>     caution, and advice</a:t>
            </a:r>
            <a:endParaRPr lang="en-ZA" dirty="0"/>
          </a:p>
        </p:txBody>
      </p:sp>
      <p:pic>
        <p:nvPicPr>
          <p:cNvPr id="5" name="Picture 4">
            <a:extLst>
              <a:ext uri="{FF2B5EF4-FFF2-40B4-BE49-F238E27FC236}">
                <a16:creationId xmlns:a16="http://schemas.microsoft.com/office/drawing/2014/main" id="{45895C70-AD12-4E40-A557-160943FECBB5}"/>
              </a:ext>
            </a:extLst>
          </p:cNvPr>
          <p:cNvPicPr>
            <a:picLocks noChangeAspect="1"/>
          </p:cNvPicPr>
          <p:nvPr/>
        </p:nvPicPr>
        <p:blipFill>
          <a:blip r:embed="rId2"/>
          <a:stretch>
            <a:fillRect/>
          </a:stretch>
        </p:blipFill>
        <p:spPr>
          <a:xfrm>
            <a:off x="6156176" y="3684027"/>
            <a:ext cx="2259856" cy="2518799"/>
          </a:xfrm>
          <a:prstGeom prst="rect">
            <a:avLst/>
          </a:prstGeom>
        </p:spPr>
      </p:pic>
    </p:spTree>
    <p:extLst>
      <p:ext uri="{BB962C8B-B14F-4D97-AF65-F5344CB8AC3E}">
        <p14:creationId xmlns:p14="http://schemas.microsoft.com/office/powerpoint/2010/main" val="213793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 Steps</a:t>
            </a:r>
          </a:p>
        </p:txBody>
      </p:sp>
      <p:graphicFrame>
        <p:nvGraphicFramePr>
          <p:cNvPr id="6" name="Table 5">
            <a:extLst>
              <a:ext uri="{FF2B5EF4-FFF2-40B4-BE49-F238E27FC236}">
                <a16:creationId xmlns:a16="http://schemas.microsoft.com/office/drawing/2014/main" id="{D6657A33-FC34-4444-9F28-3014A8E9C667}"/>
              </a:ext>
            </a:extLst>
          </p:cNvPr>
          <p:cNvGraphicFramePr>
            <a:graphicFrameLocks noGrp="1"/>
          </p:cNvGraphicFramePr>
          <p:nvPr>
            <p:extLst>
              <p:ext uri="{D42A27DB-BD31-4B8C-83A1-F6EECF244321}">
                <p14:modId xmlns:p14="http://schemas.microsoft.com/office/powerpoint/2010/main" val="3315206480"/>
              </p:ext>
            </p:extLst>
          </p:nvPr>
        </p:nvGraphicFramePr>
        <p:xfrm>
          <a:off x="467544" y="2276872"/>
          <a:ext cx="8218487" cy="3563112"/>
        </p:xfrm>
        <a:graphic>
          <a:graphicData uri="http://schemas.openxmlformats.org/drawingml/2006/table">
            <a:tbl>
              <a:tblPr firstRow="1" firstCol="1" bandRow="1">
                <a:tableStyleId>{5C22544A-7EE6-4342-B048-85BDC9FD1C3A}</a:tableStyleId>
              </a:tblPr>
              <a:tblGrid>
                <a:gridCol w="1194968">
                  <a:extLst>
                    <a:ext uri="{9D8B030D-6E8A-4147-A177-3AD203B41FA5}">
                      <a16:colId xmlns:a16="http://schemas.microsoft.com/office/drawing/2014/main" val="2244240049"/>
                    </a:ext>
                  </a:extLst>
                </a:gridCol>
                <a:gridCol w="2049691">
                  <a:extLst>
                    <a:ext uri="{9D8B030D-6E8A-4147-A177-3AD203B41FA5}">
                      <a16:colId xmlns:a16="http://schemas.microsoft.com/office/drawing/2014/main" val="3588213639"/>
                    </a:ext>
                  </a:extLst>
                </a:gridCol>
                <a:gridCol w="4973828">
                  <a:extLst>
                    <a:ext uri="{9D8B030D-6E8A-4147-A177-3AD203B41FA5}">
                      <a16:colId xmlns:a16="http://schemas.microsoft.com/office/drawing/2014/main" val="2759157139"/>
                    </a:ext>
                  </a:extLst>
                </a:gridCol>
              </a:tblGrid>
              <a:tr h="0">
                <a:tc>
                  <a:txBody>
                    <a:bodyPr/>
                    <a:lstStyle/>
                    <a:p>
                      <a:pPr algn="ctr" fontAlgn="base" hangingPunct="0">
                        <a:lnSpc>
                          <a:spcPct val="150000"/>
                        </a:lnSpc>
                        <a:spcAft>
                          <a:spcPts val="0"/>
                        </a:spcAft>
                      </a:pPr>
                      <a:r>
                        <a:rPr lang="en-GB" sz="2000" b="1">
                          <a:solidFill>
                            <a:schemeClr val="bg1"/>
                          </a:solidFill>
                          <a:effectLst/>
                        </a:rPr>
                        <a:t>1.</a:t>
                      </a:r>
                      <a:endParaRPr lang="en-ZA"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a:solidFill>
                            <a:schemeClr val="tx1"/>
                          </a:solidFill>
                          <a:effectLst/>
                        </a:rPr>
                        <a:t>Get the facts before counselling</a:t>
                      </a:r>
                      <a:endPar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Make sure you understand the policy</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Closely review the employee’s behaviour</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Have copies of all relevant records at hand</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270000715"/>
                  </a:ext>
                </a:extLst>
              </a:tr>
              <a:tr h="0">
                <a:tc>
                  <a:txBody>
                    <a:bodyPr/>
                    <a:lstStyle/>
                    <a:p>
                      <a:pPr algn="ctr" fontAlgn="base" hangingPunct="0">
                        <a:lnSpc>
                          <a:spcPct val="150000"/>
                        </a:lnSpc>
                        <a:spcAft>
                          <a:spcPts val="0"/>
                        </a:spcAft>
                      </a:pPr>
                      <a:r>
                        <a:rPr lang="en-GB" sz="2000" b="1" dirty="0">
                          <a:solidFill>
                            <a:schemeClr val="bg1"/>
                          </a:solidFill>
                          <a:effectLst/>
                        </a:rPr>
                        <a:t>2.</a:t>
                      </a:r>
                      <a:endParaRPr lang="en-Z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a:solidFill>
                            <a:schemeClr val="tx1"/>
                          </a:solidFill>
                          <a:effectLst/>
                        </a:rPr>
                        <a:t>Discuss in private</a:t>
                      </a:r>
                      <a:endPar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Get away from the work area</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Keep phone calls and interruptions to a minimum</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Hold the discussion as soon as possible but at a time convenient to both of you</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4162731096"/>
                  </a:ext>
                </a:extLst>
              </a:tr>
            </a:tbl>
          </a:graphicData>
        </a:graphic>
      </p:graphicFrame>
    </p:spTree>
    <p:extLst>
      <p:ext uri="{BB962C8B-B14F-4D97-AF65-F5344CB8AC3E}">
        <p14:creationId xmlns:p14="http://schemas.microsoft.com/office/powerpoint/2010/main" val="1111871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 Steps</a:t>
            </a:r>
          </a:p>
        </p:txBody>
      </p:sp>
      <p:graphicFrame>
        <p:nvGraphicFramePr>
          <p:cNvPr id="5" name="Table 4">
            <a:extLst>
              <a:ext uri="{FF2B5EF4-FFF2-40B4-BE49-F238E27FC236}">
                <a16:creationId xmlns:a16="http://schemas.microsoft.com/office/drawing/2014/main" id="{C3E88BF3-BEAD-421C-A026-C73B244B8EE5}"/>
              </a:ext>
            </a:extLst>
          </p:cNvPr>
          <p:cNvGraphicFramePr>
            <a:graphicFrameLocks noGrp="1"/>
          </p:cNvGraphicFramePr>
          <p:nvPr>
            <p:extLst>
              <p:ext uri="{D42A27DB-BD31-4B8C-83A1-F6EECF244321}">
                <p14:modId xmlns:p14="http://schemas.microsoft.com/office/powerpoint/2010/main" val="613955026"/>
              </p:ext>
            </p:extLst>
          </p:nvPr>
        </p:nvGraphicFramePr>
        <p:xfrm>
          <a:off x="362263" y="1987197"/>
          <a:ext cx="8218487" cy="4477512"/>
        </p:xfrm>
        <a:graphic>
          <a:graphicData uri="http://schemas.openxmlformats.org/drawingml/2006/table">
            <a:tbl>
              <a:tblPr firstRow="1" firstCol="1" bandRow="1">
                <a:tableStyleId>{5C22544A-7EE6-4342-B048-85BDC9FD1C3A}</a:tableStyleId>
              </a:tblPr>
              <a:tblGrid>
                <a:gridCol w="1194968">
                  <a:extLst>
                    <a:ext uri="{9D8B030D-6E8A-4147-A177-3AD203B41FA5}">
                      <a16:colId xmlns:a16="http://schemas.microsoft.com/office/drawing/2014/main" val="886411633"/>
                    </a:ext>
                  </a:extLst>
                </a:gridCol>
                <a:gridCol w="2049691">
                  <a:extLst>
                    <a:ext uri="{9D8B030D-6E8A-4147-A177-3AD203B41FA5}">
                      <a16:colId xmlns:a16="http://schemas.microsoft.com/office/drawing/2014/main" val="849502944"/>
                    </a:ext>
                  </a:extLst>
                </a:gridCol>
                <a:gridCol w="4973828">
                  <a:extLst>
                    <a:ext uri="{9D8B030D-6E8A-4147-A177-3AD203B41FA5}">
                      <a16:colId xmlns:a16="http://schemas.microsoft.com/office/drawing/2014/main" val="3698305081"/>
                    </a:ext>
                  </a:extLst>
                </a:gridCol>
              </a:tblGrid>
              <a:tr h="0">
                <a:tc>
                  <a:txBody>
                    <a:bodyPr/>
                    <a:lstStyle/>
                    <a:p>
                      <a:pPr algn="ctr" fontAlgn="base" hangingPunct="0">
                        <a:lnSpc>
                          <a:spcPct val="150000"/>
                        </a:lnSpc>
                        <a:spcAft>
                          <a:spcPts val="0"/>
                        </a:spcAft>
                      </a:pPr>
                      <a:r>
                        <a:rPr lang="en-GB" sz="2000">
                          <a:effectLst/>
                        </a:rPr>
                        <a:t>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a:solidFill>
                            <a:schemeClr val="tx1"/>
                          </a:solidFill>
                          <a:effectLst/>
                        </a:rPr>
                        <a:t>Put the employee at ease, but get to the point</a:t>
                      </a:r>
                      <a:endParaRPr lang="en-ZA"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Offer the employee a comfortable seat</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Keep cool and don’t show anger or resentment </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10251190"/>
                  </a:ext>
                </a:extLst>
              </a:tr>
              <a:tr h="0">
                <a:tc>
                  <a:txBody>
                    <a:bodyPr/>
                    <a:lstStyle/>
                    <a:p>
                      <a:pPr algn="ctr" fontAlgn="base" hangingPunct="0">
                        <a:lnSpc>
                          <a:spcPct val="150000"/>
                        </a:lnSpc>
                        <a:spcAft>
                          <a:spcPts val="0"/>
                        </a:spcAft>
                      </a:pPr>
                      <a:r>
                        <a:rPr lang="en-GB" sz="2000" dirty="0">
                          <a:effectLst/>
                        </a:rPr>
                        <a:t>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dirty="0">
                          <a:solidFill>
                            <a:schemeClr val="tx1"/>
                          </a:solidFill>
                          <a:effectLst/>
                        </a:rPr>
                        <a:t>Describe the problem, using facts</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Concentrate on the act, not on the employee</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State the problems caused by the employee’s behaviour</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Be specific (numbers and dates)</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State the consequences of continued unsatisfactory performance</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964350729"/>
                  </a:ext>
                </a:extLst>
              </a:tr>
            </a:tbl>
          </a:graphicData>
        </a:graphic>
      </p:graphicFrame>
    </p:spTree>
    <p:extLst>
      <p:ext uri="{BB962C8B-B14F-4D97-AF65-F5344CB8AC3E}">
        <p14:creationId xmlns:p14="http://schemas.microsoft.com/office/powerpoint/2010/main" val="1155788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 Steps</a:t>
            </a:r>
          </a:p>
        </p:txBody>
      </p:sp>
      <p:graphicFrame>
        <p:nvGraphicFramePr>
          <p:cNvPr id="5" name="Table 4">
            <a:extLst>
              <a:ext uri="{FF2B5EF4-FFF2-40B4-BE49-F238E27FC236}">
                <a16:creationId xmlns:a16="http://schemas.microsoft.com/office/drawing/2014/main" id="{6D29CED9-4BA6-482C-A160-8E10967CD795}"/>
              </a:ext>
            </a:extLst>
          </p:cNvPr>
          <p:cNvGraphicFramePr>
            <a:graphicFrameLocks noGrp="1"/>
          </p:cNvGraphicFramePr>
          <p:nvPr>
            <p:extLst>
              <p:ext uri="{D42A27DB-BD31-4B8C-83A1-F6EECF244321}">
                <p14:modId xmlns:p14="http://schemas.microsoft.com/office/powerpoint/2010/main" val="3494386244"/>
              </p:ext>
            </p:extLst>
          </p:nvPr>
        </p:nvGraphicFramePr>
        <p:xfrm>
          <a:off x="374904" y="2066544"/>
          <a:ext cx="8218487" cy="3915156"/>
        </p:xfrm>
        <a:graphic>
          <a:graphicData uri="http://schemas.openxmlformats.org/drawingml/2006/table">
            <a:tbl>
              <a:tblPr firstRow="1" firstCol="1" bandRow="1">
                <a:tableStyleId>{5C22544A-7EE6-4342-B048-85BDC9FD1C3A}</a:tableStyleId>
              </a:tblPr>
              <a:tblGrid>
                <a:gridCol w="1196612">
                  <a:extLst>
                    <a:ext uri="{9D8B030D-6E8A-4147-A177-3AD203B41FA5}">
                      <a16:colId xmlns:a16="http://schemas.microsoft.com/office/drawing/2014/main" val="552107573"/>
                    </a:ext>
                  </a:extLst>
                </a:gridCol>
                <a:gridCol w="2049691">
                  <a:extLst>
                    <a:ext uri="{9D8B030D-6E8A-4147-A177-3AD203B41FA5}">
                      <a16:colId xmlns:a16="http://schemas.microsoft.com/office/drawing/2014/main" val="1545915560"/>
                    </a:ext>
                  </a:extLst>
                </a:gridCol>
                <a:gridCol w="4972184">
                  <a:extLst>
                    <a:ext uri="{9D8B030D-6E8A-4147-A177-3AD203B41FA5}">
                      <a16:colId xmlns:a16="http://schemas.microsoft.com/office/drawing/2014/main" val="2118943301"/>
                    </a:ext>
                  </a:extLst>
                </a:gridCol>
              </a:tblGrid>
              <a:tr h="457200">
                <a:tc>
                  <a:txBody>
                    <a:bodyPr/>
                    <a:lstStyle/>
                    <a:p>
                      <a:pPr algn="ctr" fontAlgn="base" hangingPunct="0">
                        <a:lnSpc>
                          <a:spcPct val="150000"/>
                        </a:lnSpc>
                        <a:spcAft>
                          <a:spcPts val="0"/>
                        </a:spcAft>
                      </a:pPr>
                      <a:r>
                        <a:rPr lang="en-GB" sz="2000">
                          <a:effectLst/>
                        </a:rPr>
                        <a:t>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GB" sz="2000" b="0" dirty="0">
                          <a:solidFill>
                            <a:schemeClr val="tx1"/>
                          </a:solidFill>
                          <a:effectLst/>
                        </a:rPr>
                        <a:t>Get agreement on the problem</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Make sure the employee understands policies and the disciplinary system</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dirty="0">
                          <a:ln>
                            <a:noFill/>
                          </a:ln>
                          <a:solidFill>
                            <a:schemeClr val="tx1"/>
                          </a:solidFill>
                          <a:effectLst>
                            <a:outerShdw sx="0" sy="0">
                              <a:srgbClr val="000000"/>
                            </a:outerShdw>
                          </a:effectLst>
                        </a:rPr>
                        <a:t>Make sure the employee agrees with the facts (even if he/she may not like the facts)</a:t>
                      </a:r>
                      <a:endParaRPr lang="en-ZA" sz="2000" b="0" u="none" strike="noStrike" kern="0" dirty="0">
                        <a:ln>
                          <a:noFill/>
                        </a:ln>
                        <a:solidFill>
                          <a:schemeClr val="tx1"/>
                        </a:solidFill>
                        <a:effectLst>
                          <a:outerShdw sx="0" sy="0">
                            <a:srgbClr val="000000"/>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426368107"/>
                  </a:ext>
                </a:extLst>
              </a:tr>
              <a:tr h="609600">
                <a:tc>
                  <a:txBody>
                    <a:bodyPr/>
                    <a:lstStyle/>
                    <a:p>
                      <a:pPr algn="ctr" fontAlgn="base" hangingPunct="0">
                        <a:lnSpc>
                          <a:spcPct val="150000"/>
                        </a:lnSpc>
                        <a:spcAft>
                          <a:spcPts val="0"/>
                        </a:spcAft>
                      </a:pPr>
                      <a:r>
                        <a:rPr lang="en-ZA" sz="2000">
                          <a:effectLst/>
                        </a:rPr>
                        <a:t>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ZA" sz="2000" b="0">
                          <a:effectLst/>
                        </a:rPr>
                        <a:t>Involve the employee in problem solving</a:t>
                      </a:r>
                      <a:endParaRPr lang="en-ZA"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effectLst>
                            <a:outerShdw sx="0" sy="0">
                              <a:srgbClr val="000000"/>
                            </a:outerShdw>
                          </a:effectLst>
                        </a:rPr>
                        <a:t>Be prepared to listen</a:t>
                      </a: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effectLst>
                            <a:outerShdw sx="0" sy="0">
                              <a:srgbClr val="000000"/>
                            </a:outerShdw>
                          </a:effectLst>
                        </a:rPr>
                        <a:t>Get the employee to talk about the problem, especially the work problems</a:t>
                      </a: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effectLst>
                            <a:outerShdw sx="0" sy="0">
                              <a:srgbClr val="000000"/>
                            </a:outerShdw>
                          </a:effectLst>
                        </a:rPr>
                        <a:t>Do not offer suggestions unless it is absolutely necessary</a:t>
                      </a:r>
                    </a:p>
                    <a:p>
                      <a:pPr marL="342900" lvl="0" indent="-342900" algn="just" fontAlgn="base" hangingPunct="0">
                        <a:buClr>
                          <a:srgbClr val="7F7F7F"/>
                        </a:buClr>
                        <a:buSzPts val="1100"/>
                        <a:buFont typeface="Symbol" panose="05050102010706020507" pitchFamily="18" charset="2"/>
                        <a:buChar char=""/>
                      </a:pPr>
                      <a:r>
                        <a:rPr lang="en-ZA" sz="2000" b="0" u="none" strike="noStrike" kern="0" dirty="0">
                          <a:ln>
                            <a:noFill/>
                          </a:ln>
                          <a:effectLst>
                            <a:outerShdw sx="0" sy="0">
                              <a:srgbClr val="000000"/>
                            </a:outerShdw>
                          </a:effectLst>
                        </a:rPr>
                        <a:t>Discuss the problem until you feel the employee reaches a satisfactory solution</a:t>
                      </a:r>
                      <a:endParaRPr lang="en-ZA" sz="2000" b="0"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069515772"/>
                  </a:ext>
                </a:extLst>
              </a:tr>
            </a:tbl>
          </a:graphicData>
        </a:graphic>
      </p:graphicFrame>
    </p:spTree>
    <p:extLst>
      <p:ext uri="{BB962C8B-B14F-4D97-AF65-F5344CB8AC3E}">
        <p14:creationId xmlns:p14="http://schemas.microsoft.com/office/powerpoint/2010/main" val="706323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Implementing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sz="2800" b="1" dirty="0"/>
              <a:t>Disciplinary Counselling Steps</a:t>
            </a:r>
          </a:p>
        </p:txBody>
      </p:sp>
      <p:graphicFrame>
        <p:nvGraphicFramePr>
          <p:cNvPr id="5" name="Table 4">
            <a:extLst>
              <a:ext uri="{FF2B5EF4-FFF2-40B4-BE49-F238E27FC236}">
                <a16:creationId xmlns:a16="http://schemas.microsoft.com/office/drawing/2014/main" id="{0F87FB19-DB27-402F-9534-A12F89F1A170}"/>
              </a:ext>
            </a:extLst>
          </p:cNvPr>
          <p:cNvGraphicFramePr>
            <a:graphicFrameLocks noGrp="1"/>
          </p:cNvGraphicFramePr>
          <p:nvPr>
            <p:extLst>
              <p:ext uri="{D42A27DB-BD31-4B8C-83A1-F6EECF244321}">
                <p14:modId xmlns:p14="http://schemas.microsoft.com/office/powerpoint/2010/main" val="3601848954"/>
              </p:ext>
            </p:extLst>
          </p:nvPr>
        </p:nvGraphicFramePr>
        <p:xfrm>
          <a:off x="473074" y="2431471"/>
          <a:ext cx="8218487" cy="2648712"/>
        </p:xfrm>
        <a:graphic>
          <a:graphicData uri="http://schemas.openxmlformats.org/drawingml/2006/table">
            <a:tbl>
              <a:tblPr firstRow="1" firstCol="1" bandRow="1">
                <a:tableStyleId>{5C22544A-7EE6-4342-B048-85BDC9FD1C3A}</a:tableStyleId>
              </a:tblPr>
              <a:tblGrid>
                <a:gridCol w="1196612">
                  <a:extLst>
                    <a:ext uri="{9D8B030D-6E8A-4147-A177-3AD203B41FA5}">
                      <a16:colId xmlns:a16="http://schemas.microsoft.com/office/drawing/2014/main" val="561663642"/>
                    </a:ext>
                  </a:extLst>
                </a:gridCol>
                <a:gridCol w="2049691">
                  <a:extLst>
                    <a:ext uri="{9D8B030D-6E8A-4147-A177-3AD203B41FA5}">
                      <a16:colId xmlns:a16="http://schemas.microsoft.com/office/drawing/2014/main" val="2582119115"/>
                    </a:ext>
                  </a:extLst>
                </a:gridCol>
                <a:gridCol w="4972184">
                  <a:extLst>
                    <a:ext uri="{9D8B030D-6E8A-4147-A177-3AD203B41FA5}">
                      <a16:colId xmlns:a16="http://schemas.microsoft.com/office/drawing/2014/main" val="3408401514"/>
                    </a:ext>
                  </a:extLst>
                </a:gridCol>
              </a:tblGrid>
              <a:tr h="457200">
                <a:tc>
                  <a:txBody>
                    <a:bodyPr/>
                    <a:lstStyle/>
                    <a:p>
                      <a:pPr algn="ctr" fontAlgn="base" hangingPunct="0">
                        <a:lnSpc>
                          <a:spcPct val="150000"/>
                        </a:lnSpc>
                        <a:spcAft>
                          <a:spcPts val="0"/>
                        </a:spcAft>
                      </a:pPr>
                      <a:r>
                        <a:rPr lang="en-ZA" sz="2000" dirty="0">
                          <a:effectLst/>
                        </a:rPr>
                        <a:t>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ZA" sz="2000" b="0" dirty="0">
                          <a:solidFill>
                            <a:schemeClr val="tx1"/>
                          </a:solidFill>
                          <a:effectLst/>
                        </a:rPr>
                        <a:t>Have employee sum up problem and solution</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algn="just" fontAlgn="base" hangingPunct="0">
                        <a:lnSpc>
                          <a:spcPct val="150000"/>
                        </a:lnSpc>
                        <a:spcAft>
                          <a:spcPts val="0"/>
                        </a:spcAft>
                      </a:pPr>
                      <a:r>
                        <a:rPr lang="en-ZA" sz="2000" b="0" dirty="0">
                          <a:solidFill>
                            <a:schemeClr val="tx1"/>
                          </a:solidFill>
                          <a:effectLst/>
                        </a:rPr>
                        <a:t>-</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517043939"/>
                  </a:ext>
                </a:extLst>
              </a:tr>
              <a:tr h="228600">
                <a:tc>
                  <a:txBody>
                    <a:bodyPr/>
                    <a:lstStyle/>
                    <a:p>
                      <a:pPr algn="ctr" fontAlgn="base" hangingPunct="0">
                        <a:lnSpc>
                          <a:spcPct val="150000"/>
                        </a:lnSpc>
                        <a:spcAft>
                          <a:spcPts val="0"/>
                        </a:spcAft>
                      </a:pPr>
                      <a:r>
                        <a:rPr lang="en-ZA" sz="2000">
                          <a:effectLst/>
                        </a:rPr>
                        <a:t>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ZA" sz="2000" dirty="0">
                          <a:effectLst/>
                        </a:rPr>
                        <a:t>State goal and end on a positive note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fontAlgn="base" hangingPunct="0">
                        <a:lnSpc>
                          <a:spcPct val="150000"/>
                        </a:lnSpc>
                        <a:spcAft>
                          <a:spcPts val="0"/>
                        </a:spcAft>
                      </a:pPr>
                      <a:r>
                        <a:rPr lang="en-ZA" sz="2000" dirty="0">
                          <a:effectLst/>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053775914"/>
                  </a:ext>
                </a:extLst>
              </a:tr>
            </a:tbl>
          </a:graphicData>
        </a:graphic>
      </p:graphicFrame>
    </p:spTree>
    <p:extLst>
      <p:ext uri="{BB962C8B-B14F-4D97-AF65-F5344CB8AC3E}">
        <p14:creationId xmlns:p14="http://schemas.microsoft.com/office/powerpoint/2010/main" val="4156561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A8F6-862A-4976-87ED-0EAE0AE6AB6C}"/>
              </a:ext>
            </a:extLst>
          </p:cNvPr>
          <p:cNvSpPr>
            <a:spLocks noGrp="1"/>
          </p:cNvSpPr>
          <p:nvPr>
            <p:ph type="title"/>
          </p:nvPr>
        </p:nvSpPr>
        <p:spPr/>
        <p:txBody>
          <a:bodyPr/>
          <a:lstStyle/>
          <a:p>
            <a:r>
              <a:rPr lang="en-ZA" dirty="0"/>
              <a:t>Records of Disciplinary Action</a:t>
            </a:r>
          </a:p>
        </p:txBody>
      </p:sp>
      <p:sp>
        <p:nvSpPr>
          <p:cNvPr id="3" name="Slide Number Placeholder 2">
            <a:extLst>
              <a:ext uri="{FF2B5EF4-FFF2-40B4-BE49-F238E27FC236}">
                <a16:creationId xmlns:a16="http://schemas.microsoft.com/office/drawing/2014/main" id="{94037C6B-1D0D-4110-B772-894DAE067ACA}"/>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6A6739D8-10A2-4571-8161-CD0D306C78E5}"/>
              </a:ext>
            </a:extLst>
          </p:cNvPr>
          <p:cNvSpPr>
            <a:spLocks noGrp="1"/>
          </p:cNvSpPr>
          <p:nvPr>
            <p:ph sz="quarter" idx="1"/>
          </p:nvPr>
        </p:nvSpPr>
        <p:spPr>
          <a:xfrm>
            <a:off x="586069" y="1415827"/>
            <a:ext cx="8219256" cy="4680000"/>
          </a:xfrm>
        </p:spPr>
        <p:txBody>
          <a:bodyPr>
            <a:normAutofit/>
          </a:bodyPr>
          <a:lstStyle/>
          <a:p>
            <a:pPr marL="0" indent="0">
              <a:buNone/>
            </a:pPr>
            <a:r>
              <a:rPr lang="en-ZA" dirty="0"/>
              <a:t>Employers should keep records for each employee specifying:</a:t>
            </a:r>
          </a:p>
          <a:p>
            <a:pPr marL="0" indent="0">
              <a:buNone/>
            </a:pPr>
            <a:endParaRPr lang="en-ZA" dirty="0"/>
          </a:p>
          <a:p>
            <a:r>
              <a:rPr lang="en-ZA" dirty="0"/>
              <a:t>The nature of any disciplinary transgressions</a:t>
            </a:r>
          </a:p>
          <a:p>
            <a:r>
              <a:rPr lang="en-ZA" dirty="0"/>
              <a:t>The actions taken by the employer </a:t>
            </a:r>
          </a:p>
          <a:p>
            <a:r>
              <a:rPr lang="en-ZA" dirty="0"/>
              <a:t>The reasons for the actions</a:t>
            </a:r>
          </a:p>
        </p:txBody>
      </p:sp>
    </p:spTree>
    <p:extLst>
      <p:ext uri="{BB962C8B-B14F-4D97-AF65-F5344CB8AC3E}">
        <p14:creationId xmlns:p14="http://schemas.microsoft.com/office/powerpoint/2010/main" val="333380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 and Classify Transgressions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pPr marL="0" indent="0">
              <a:buNone/>
            </a:pPr>
            <a:r>
              <a:rPr lang="en-ZA" dirty="0"/>
              <a:t>An employee is disciplined after failing to meet some obligation of the job:</a:t>
            </a:r>
          </a:p>
          <a:p>
            <a:r>
              <a:rPr lang="en-ZA" dirty="0"/>
              <a:t>To perform as expected </a:t>
            </a:r>
          </a:p>
          <a:p>
            <a:r>
              <a:rPr lang="en-ZA" dirty="0"/>
              <a:t>Directly related to the tasks that were performed by the employee</a:t>
            </a:r>
          </a:p>
          <a:p>
            <a:r>
              <a:rPr lang="en-ZA" dirty="0"/>
              <a:t>To the rules and regulations that define proper conduct at work</a:t>
            </a:r>
          </a:p>
          <a:p>
            <a:endParaRPr lang="en-ZA" dirty="0"/>
          </a:p>
          <a:p>
            <a:pPr marL="0" indent="0">
              <a:buNone/>
            </a:pPr>
            <a:r>
              <a:rPr lang="en-ZA" dirty="0"/>
              <a:t>Or to create and maintain mutual respect and trust between the employer or supervisor and the employee. </a:t>
            </a:r>
          </a:p>
        </p:txBody>
      </p:sp>
    </p:spTree>
    <p:extLst>
      <p:ext uri="{BB962C8B-B14F-4D97-AF65-F5344CB8AC3E}">
        <p14:creationId xmlns:p14="http://schemas.microsoft.com/office/powerpoint/2010/main" val="4219026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3:</a:t>
            </a:r>
            <a:br>
              <a:rPr lang="en-US" sz="4400" dirty="0"/>
            </a:br>
            <a:r>
              <a:rPr lang="en-ZA" sz="4400" dirty="0"/>
              <a:t>Implement Procedure to Handle Dismissible Offences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60</a:t>
            </a:fld>
            <a:endParaRPr lang="en-ZA"/>
          </a:p>
        </p:txBody>
      </p:sp>
      <p:pic>
        <p:nvPicPr>
          <p:cNvPr id="6" name="Picture 5" descr="ec_i_outcomes_2.gif"/>
          <p:cNvPicPr/>
          <p:nvPr/>
        </p:nvPicPr>
        <p:blipFill>
          <a:blip r:embed="rId2" cstate="print"/>
          <a:stretch>
            <a:fillRect/>
          </a:stretch>
        </p:blipFill>
        <p:spPr>
          <a:xfrm>
            <a:off x="4932040" y="4801887"/>
            <a:ext cx="2462004" cy="16171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718-87B0-434D-BC0D-092B1F324A38}"/>
              </a:ext>
            </a:extLst>
          </p:cNvPr>
          <p:cNvSpPr>
            <a:spLocks noGrp="1"/>
          </p:cNvSpPr>
          <p:nvPr>
            <p:ph type="title"/>
          </p:nvPr>
        </p:nvSpPr>
        <p:spPr/>
        <p:txBody>
          <a:bodyPr>
            <a:normAutofit fontScale="90000"/>
          </a:bodyPr>
          <a:lstStyle/>
          <a:p>
            <a:r>
              <a:rPr lang="en-ZA" dirty="0"/>
              <a:t>Implement Procedure to Handle Dismissible Offences</a:t>
            </a:r>
          </a:p>
        </p:txBody>
      </p:sp>
      <p:sp>
        <p:nvSpPr>
          <p:cNvPr id="3" name="Slide Number Placeholder 2">
            <a:extLst>
              <a:ext uri="{FF2B5EF4-FFF2-40B4-BE49-F238E27FC236}">
                <a16:creationId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fontScale="85000" lnSpcReduction="20000"/>
          </a:bodyPr>
          <a:lstStyle/>
          <a:p>
            <a:pPr marL="0" indent="0">
              <a:buNone/>
            </a:pPr>
            <a:r>
              <a:rPr lang="en-ZA" sz="2800" b="1" dirty="0"/>
              <a:t>Steps to Ensure Procedural Fairness:</a:t>
            </a:r>
          </a:p>
          <a:p>
            <a:pPr marL="0" indent="0">
              <a:buNone/>
            </a:pPr>
            <a:endParaRPr lang="en-ZA" sz="2800" b="1" dirty="0"/>
          </a:p>
          <a:p>
            <a:r>
              <a:rPr lang="en-ZA" sz="2800" dirty="0"/>
              <a:t>The case must be investigated</a:t>
            </a:r>
          </a:p>
          <a:p>
            <a:r>
              <a:rPr lang="en-ZA" sz="2800" dirty="0"/>
              <a:t>The employee must be given prior notice of the charge against him/her as well as of the results of the investigation</a:t>
            </a:r>
          </a:p>
          <a:p>
            <a:r>
              <a:rPr lang="en-ZA" sz="2800" dirty="0"/>
              <a:t>The employee must be given a reasonable time in which to prepare a response to the charge</a:t>
            </a:r>
          </a:p>
          <a:p>
            <a:r>
              <a:rPr lang="en-ZA" sz="2800" dirty="0"/>
              <a:t>The employee must be entitled to state his/her case in response </a:t>
            </a:r>
          </a:p>
          <a:p>
            <a:r>
              <a:rPr lang="en-ZA" sz="2800" dirty="0"/>
              <a:t>The employee must be entitled to assistance and representation by a trade union official or fellow worker </a:t>
            </a:r>
          </a:p>
          <a:p>
            <a:r>
              <a:rPr lang="en-ZA" sz="2800" dirty="0"/>
              <a:t>The employee must be notified in writing of the decision</a:t>
            </a:r>
          </a:p>
          <a:p>
            <a:r>
              <a:rPr lang="en-ZA" sz="2800" dirty="0"/>
              <a:t>The employer must provide the employee with reasons why dismissal was seen as the most appropriate sanction</a:t>
            </a:r>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260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718-87B0-434D-BC0D-092B1F324A38}"/>
              </a:ext>
            </a:extLst>
          </p:cNvPr>
          <p:cNvSpPr>
            <a:spLocks noGrp="1"/>
          </p:cNvSpPr>
          <p:nvPr>
            <p:ph type="title"/>
          </p:nvPr>
        </p:nvSpPr>
        <p:spPr/>
        <p:txBody>
          <a:bodyPr>
            <a:normAutofit/>
          </a:bodyPr>
          <a:lstStyle/>
          <a:p>
            <a:r>
              <a:rPr lang="en-ZA" dirty="0"/>
              <a:t>Further Investigation</a:t>
            </a:r>
          </a:p>
        </p:txBody>
      </p:sp>
      <p:sp>
        <p:nvSpPr>
          <p:cNvPr id="3" name="Slide Number Placeholder 2">
            <a:extLst>
              <a:ext uri="{FF2B5EF4-FFF2-40B4-BE49-F238E27FC236}">
                <a16:creationId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The Case File</a:t>
            </a:r>
          </a:p>
          <a:p>
            <a:pPr marL="0" indent="0">
              <a:buNone/>
            </a:pPr>
            <a:endParaRPr lang="en-ZA" sz="2800" b="1" dirty="0"/>
          </a:p>
          <a:p>
            <a:r>
              <a:rPr lang="en-ZA" dirty="0"/>
              <a:t>First step is to open case file</a:t>
            </a:r>
          </a:p>
          <a:p>
            <a:r>
              <a:rPr lang="en-ZA" dirty="0"/>
              <a:t>File must state:</a:t>
            </a:r>
          </a:p>
          <a:p>
            <a:pPr marL="712788" indent="-355600">
              <a:buFont typeface="Courier New" panose="02070309020205020404" pitchFamily="49" charset="0"/>
              <a:buChar char="o"/>
            </a:pPr>
            <a:r>
              <a:rPr lang="en-ZA" dirty="0"/>
              <a:t>employee’s name </a:t>
            </a:r>
          </a:p>
          <a:p>
            <a:pPr marL="712788" indent="-355600">
              <a:buFont typeface="Courier New" panose="02070309020205020404" pitchFamily="49" charset="0"/>
              <a:buChar char="o"/>
            </a:pPr>
            <a:r>
              <a:rPr lang="en-ZA" dirty="0"/>
              <a:t> a brief description of the nature of the case </a:t>
            </a:r>
          </a:p>
          <a:p>
            <a:pPr marL="712788" indent="-355600">
              <a:buFont typeface="Courier New" panose="02070309020205020404" pitchFamily="49" charset="0"/>
              <a:buChar char="o"/>
            </a:pPr>
            <a:r>
              <a:rPr lang="en-ZA" dirty="0"/>
              <a:t>any other information that he/she is aware of</a:t>
            </a:r>
          </a:p>
          <a:p>
            <a:r>
              <a:rPr lang="en-ZA" dirty="0"/>
              <a:t>Include more information as investigation proceeds</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794657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718-87B0-434D-BC0D-092B1F324A38}"/>
              </a:ext>
            </a:extLst>
          </p:cNvPr>
          <p:cNvSpPr>
            <a:spLocks noGrp="1"/>
          </p:cNvSpPr>
          <p:nvPr>
            <p:ph type="title"/>
          </p:nvPr>
        </p:nvSpPr>
        <p:spPr/>
        <p:txBody>
          <a:bodyPr>
            <a:normAutofit/>
          </a:bodyPr>
          <a:lstStyle/>
          <a:p>
            <a:r>
              <a:rPr lang="en-ZA" dirty="0"/>
              <a:t>Further Investigation</a:t>
            </a:r>
          </a:p>
        </p:txBody>
      </p:sp>
      <p:sp>
        <p:nvSpPr>
          <p:cNvPr id="3" name="Slide Number Placeholder 2">
            <a:extLst>
              <a:ext uri="{FF2B5EF4-FFF2-40B4-BE49-F238E27FC236}">
                <a16:creationId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The Incident Report</a:t>
            </a:r>
          </a:p>
          <a:p>
            <a:pPr marL="0" indent="0">
              <a:buNone/>
            </a:pPr>
            <a:endParaRPr lang="en-ZA" sz="2800" b="1" dirty="0"/>
          </a:p>
          <a:p>
            <a:pPr marL="0" indent="0">
              <a:buNone/>
            </a:pPr>
            <a:r>
              <a:rPr lang="en-ZA" dirty="0"/>
              <a:t>The purpose of the Incident Report is to</a:t>
            </a:r>
          </a:p>
          <a:p>
            <a:pPr lvl="0" fontAlgn="base"/>
            <a:r>
              <a:rPr lang="en-ZA" dirty="0">
                <a:effectLst>
                  <a:outerShdw sx="0" sy="0">
                    <a:srgbClr val="000000"/>
                  </a:outerShdw>
                </a:effectLst>
              </a:rPr>
              <a:t>itemise key events and dates which led to the investigation</a:t>
            </a:r>
          </a:p>
          <a:p>
            <a:pPr lvl="0" fontAlgn="base"/>
            <a:r>
              <a:rPr lang="en-ZA" dirty="0">
                <a:effectLst>
                  <a:outerShdw sx="0" sy="0">
                    <a:srgbClr val="000000"/>
                  </a:outerShdw>
                </a:effectLst>
              </a:rPr>
              <a:t>identify breach/</a:t>
            </a:r>
            <a:r>
              <a:rPr lang="en-ZA" dirty="0" err="1">
                <a:effectLst>
                  <a:outerShdw sx="0" sy="0">
                    <a:srgbClr val="000000"/>
                  </a:outerShdw>
                </a:effectLst>
              </a:rPr>
              <a:t>es</a:t>
            </a:r>
            <a:r>
              <a:rPr lang="en-ZA" dirty="0">
                <a:effectLst>
                  <a:outerShdw sx="0" sy="0">
                    <a:srgbClr val="000000"/>
                  </a:outerShdw>
                </a:effectLst>
              </a:rPr>
              <a:t> of contract or generally accepted norms</a:t>
            </a:r>
          </a:p>
          <a:p>
            <a:pPr lvl="0" fontAlgn="base"/>
            <a:r>
              <a:rPr lang="en-ZA" dirty="0">
                <a:effectLst>
                  <a:outerShdw sx="0" sy="0">
                    <a:srgbClr val="000000"/>
                  </a:outerShdw>
                </a:effectLst>
              </a:rPr>
              <a:t>make recommendations with regard to whether to charge the employee/s and if so what the charge/s should be</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695808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718-87B0-434D-BC0D-092B1F324A38}"/>
              </a:ext>
            </a:extLst>
          </p:cNvPr>
          <p:cNvSpPr>
            <a:spLocks noGrp="1"/>
          </p:cNvSpPr>
          <p:nvPr>
            <p:ph type="title"/>
          </p:nvPr>
        </p:nvSpPr>
        <p:spPr/>
        <p:txBody>
          <a:bodyPr>
            <a:normAutofit/>
          </a:bodyPr>
          <a:lstStyle/>
          <a:p>
            <a:r>
              <a:rPr lang="en-ZA" dirty="0"/>
              <a:t>Further Investigation</a:t>
            </a:r>
          </a:p>
        </p:txBody>
      </p:sp>
      <p:sp>
        <p:nvSpPr>
          <p:cNvPr id="3" name="Slide Number Placeholder 2">
            <a:extLst>
              <a:ext uri="{FF2B5EF4-FFF2-40B4-BE49-F238E27FC236}">
                <a16:creationId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Available Evidence</a:t>
            </a:r>
          </a:p>
          <a:p>
            <a:r>
              <a:rPr lang="en-ZA" dirty="0"/>
              <a:t>Determine whether there is a case to be heard</a:t>
            </a:r>
          </a:p>
          <a:p>
            <a:r>
              <a:rPr lang="en-ZA" dirty="0">
                <a:effectLst>
                  <a:outerShdw sx="0" sy="0">
                    <a:srgbClr val="000000"/>
                  </a:outerShdw>
                </a:effectLst>
              </a:rPr>
              <a:t>Interview accused, witnesses, victim, complainant and other contributors</a:t>
            </a:r>
          </a:p>
          <a:p>
            <a:r>
              <a:rPr lang="en-ZA" dirty="0">
                <a:effectLst>
                  <a:outerShdw sx="0" sy="0">
                    <a:srgbClr val="000000"/>
                  </a:outerShdw>
                </a:effectLst>
              </a:rPr>
              <a:t>Record details of interview</a:t>
            </a:r>
          </a:p>
          <a:p>
            <a:r>
              <a:rPr lang="en-ZA" dirty="0">
                <a:effectLst>
                  <a:outerShdw sx="0" sy="0">
                    <a:srgbClr val="000000"/>
                  </a:outerShdw>
                </a:effectLst>
              </a:rPr>
              <a:t>Investigation must take place as early as possible after the incident</a:t>
            </a:r>
          </a:p>
          <a:p>
            <a:r>
              <a:rPr lang="en-ZA" dirty="0">
                <a:effectLst>
                  <a:outerShdw sx="0" sy="0">
                    <a:srgbClr val="000000"/>
                  </a:outerShdw>
                </a:effectLst>
              </a:rPr>
              <a:t>Investigation should include statements from all involved</a:t>
            </a:r>
          </a:p>
          <a:p>
            <a:r>
              <a:rPr lang="en-ZA" dirty="0">
                <a:effectLst>
                  <a:outerShdw sx="0" sy="0">
                    <a:srgbClr val="000000"/>
                  </a:outerShdw>
                </a:effectLst>
              </a:rPr>
              <a:t>The investigator decides whether a formal procedure is necessary or whether it can be disposed of informally</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239749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718-87B0-434D-BC0D-092B1F324A38}"/>
              </a:ext>
            </a:extLst>
          </p:cNvPr>
          <p:cNvSpPr>
            <a:spLocks noGrp="1"/>
          </p:cNvSpPr>
          <p:nvPr>
            <p:ph type="title"/>
          </p:nvPr>
        </p:nvSpPr>
        <p:spPr/>
        <p:txBody>
          <a:bodyPr>
            <a:normAutofit/>
          </a:bodyPr>
          <a:lstStyle/>
          <a:p>
            <a:r>
              <a:rPr lang="en-ZA" dirty="0"/>
              <a:t>Further Investigation</a:t>
            </a:r>
          </a:p>
        </p:txBody>
      </p:sp>
      <p:sp>
        <p:nvSpPr>
          <p:cNvPr id="3" name="Slide Number Placeholder 2">
            <a:extLst>
              <a:ext uri="{FF2B5EF4-FFF2-40B4-BE49-F238E27FC236}">
                <a16:creationId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a:extLst>
              <a:ext uri="{FF2B5EF4-FFF2-40B4-BE49-F238E27FC236}">
                <a16:creationId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lnSpcReduction="10000"/>
          </a:bodyPr>
          <a:lstStyle/>
          <a:p>
            <a:pPr marL="0" indent="0">
              <a:buNone/>
            </a:pPr>
            <a:r>
              <a:rPr lang="en-ZA" sz="2800" b="1" dirty="0"/>
              <a:t>The Decision to Charge</a:t>
            </a:r>
          </a:p>
          <a:p>
            <a:pPr marL="0" indent="0">
              <a:buNone/>
            </a:pPr>
            <a:r>
              <a:rPr lang="en-ZA" dirty="0"/>
              <a:t>Consider:</a:t>
            </a:r>
          </a:p>
          <a:p>
            <a:pPr lvl="0" fontAlgn="base"/>
            <a:r>
              <a:rPr lang="en-ZA" dirty="0">
                <a:effectLst>
                  <a:outerShdw sx="0" sy="0">
                    <a:srgbClr val="000000"/>
                  </a:outerShdw>
                </a:effectLst>
              </a:rPr>
              <a:t>Whether a rule or standard regulating conduct in, or relevance to, the workplace was contravened</a:t>
            </a:r>
          </a:p>
          <a:p>
            <a:pPr lvl="0" fontAlgn="base"/>
            <a:r>
              <a:rPr lang="en-ZA" dirty="0">
                <a:effectLst>
                  <a:outerShdw sx="0" sy="0">
                    <a:srgbClr val="000000"/>
                  </a:outerShdw>
                </a:effectLst>
              </a:rPr>
              <a:t>If a rule or standard was contravened, whether or not</a:t>
            </a:r>
          </a:p>
          <a:p>
            <a:pPr marL="806450" lvl="3" indent="-449263" fontAlgn="base"/>
            <a:r>
              <a:rPr lang="en-ZA" dirty="0">
                <a:effectLst>
                  <a:outerShdw sx="0" sy="0">
                    <a:srgbClr val="000000"/>
                  </a:outerShdw>
                </a:effectLst>
              </a:rPr>
              <a:t>The rule was a valid or reasonable rule or standard</a:t>
            </a:r>
          </a:p>
          <a:p>
            <a:pPr marL="806450" lvl="3" indent="-449263" fontAlgn="base"/>
            <a:r>
              <a:rPr lang="en-ZA" dirty="0">
                <a:effectLst>
                  <a:outerShdw sx="0" sy="0">
                    <a:srgbClr val="000000"/>
                  </a:outerShdw>
                </a:effectLst>
              </a:rPr>
              <a:t>The employee was aware, or could reasonably be expected to have been aware, of the rule or standard</a:t>
            </a:r>
          </a:p>
          <a:p>
            <a:pPr marL="806450" lvl="3" indent="-449263" fontAlgn="base"/>
            <a:r>
              <a:rPr lang="en-ZA" dirty="0">
                <a:effectLst>
                  <a:outerShdw sx="0" sy="0">
                    <a:srgbClr val="000000"/>
                  </a:outerShdw>
                </a:effectLst>
              </a:rPr>
              <a:t>The rule or standard has been consistently applied by the employer</a:t>
            </a:r>
          </a:p>
          <a:p>
            <a:pPr marL="806450" lvl="3" indent="-449263" fontAlgn="base"/>
            <a:r>
              <a:rPr lang="en-ZA" dirty="0">
                <a:effectLst>
                  <a:outerShdw sx="0" sy="0">
                    <a:srgbClr val="000000"/>
                  </a:outerShdw>
                </a:effectLst>
              </a:rPr>
              <a:t>Dismissal was an appropriate sanction for the contravention of the rule or standard</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2030399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718-87B0-434D-BC0D-092B1F324A38}"/>
              </a:ext>
            </a:extLst>
          </p:cNvPr>
          <p:cNvSpPr>
            <a:spLocks noGrp="1"/>
          </p:cNvSpPr>
          <p:nvPr>
            <p:ph type="title"/>
          </p:nvPr>
        </p:nvSpPr>
        <p:spPr/>
        <p:txBody>
          <a:bodyPr>
            <a:normAutofit/>
          </a:bodyPr>
          <a:lstStyle/>
          <a:p>
            <a:r>
              <a:rPr lang="en-ZA" dirty="0"/>
              <a:t>Further Investigation</a:t>
            </a:r>
          </a:p>
        </p:txBody>
      </p:sp>
      <p:sp>
        <p:nvSpPr>
          <p:cNvPr id="3" name="Slide Number Placeholder 2">
            <a:extLst>
              <a:ext uri="{FF2B5EF4-FFF2-40B4-BE49-F238E27FC236}">
                <a16:creationId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The Decision to Charge</a:t>
            </a:r>
          </a:p>
          <a:p>
            <a:pPr marL="0" indent="0">
              <a:buNone/>
            </a:pPr>
            <a:r>
              <a:rPr lang="en-ZA" dirty="0"/>
              <a:t>If the answer to these questions is YES then charges should be laid.</a:t>
            </a:r>
          </a:p>
          <a:p>
            <a:pPr marL="0" indent="0">
              <a:buNone/>
            </a:pPr>
            <a:endParaRPr lang="en-ZA" dirty="0"/>
          </a:p>
          <a:p>
            <a:pPr marL="0" indent="0">
              <a:buNone/>
            </a:pPr>
            <a:r>
              <a:rPr lang="en-ZA" dirty="0"/>
              <a:t>Key questions:</a:t>
            </a:r>
          </a:p>
          <a:p>
            <a:pPr marL="0" indent="0">
              <a:buNone/>
            </a:pPr>
            <a:endParaRPr lang="en-ZA" sz="2800" b="1" dirty="0"/>
          </a:p>
          <a:p>
            <a:pPr lvl="0" fontAlgn="base"/>
            <a:r>
              <a:rPr lang="en-ZA" dirty="0">
                <a:effectLst>
                  <a:outerShdw sx="0" sy="0">
                    <a:srgbClr val="000000"/>
                  </a:outerShdw>
                </a:effectLst>
              </a:rPr>
              <a:t>Has the employee acted wilfully / intentionally? OR</a:t>
            </a:r>
          </a:p>
          <a:p>
            <a:pPr lvl="0" fontAlgn="base"/>
            <a:r>
              <a:rPr lang="en-ZA" dirty="0">
                <a:effectLst>
                  <a:outerShdw sx="0" sy="0">
                    <a:srgbClr val="000000"/>
                  </a:outerShdw>
                </a:effectLst>
              </a:rPr>
              <a:t>Has the employee acted negligently?</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4025000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718-87B0-434D-BC0D-092B1F324A38}"/>
              </a:ext>
            </a:extLst>
          </p:cNvPr>
          <p:cNvSpPr>
            <a:spLocks noGrp="1"/>
          </p:cNvSpPr>
          <p:nvPr>
            <p:ph type="title"/>
          </p:nvPr>
        </p:nvSpPr>
        <p:spPr/>
        <p:txBody>
          <a:bodyPr>
            <a:normAutofit/>
          </a:bodyPr>
          <a:lstStyle/>
          <a:p>
            <a:r>
              <a:rPr lang="en-ZA" dirty="0"/>
              <a:t>Further Investigation</a:t>
            </a:r>
          </a:p>
        </p:txBody>
      </p:sp>
      <p:sp>
        <p:nvSpPr>
          <p:cNvPr id="3" name="Slide Number Placeholder 2">
            <a:extLst>
              <a:ext uri="{FF2B5EF4-FFF2-40B4-BE49-F238E27FC236}">
                <a16:creationId xmlns:a16="http://schemas.microsoft.com/office/drawing/2014/main" id="{20EB8206-B4D7-46C0-BE11-CF83602549E8}"/>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DFAAFCD8-4A29-49F8-8AA9-E5A0CB9A796A}"/>
              </a:ext>
            </a:extLst>
          </p:cNvPr>
          <p:cNvSpPr>
            <a:spLocks noGrp="1"/>
          </p:cNvSpPr>
          <p:nvPr>
            <p:ph sz="quarter" idx="1"/>
          </p:nvPr>
        </p:nvSpPr>
        <p:spPr>
          <a:xfrm>
            <a:off x="467544" y="1282638"/>
            <a:ext cx="8219256" cy="4810658"/>
          </a:xfrm>
        </p:spPr>
        <p:txBody>
          <a:bodyPr>
            <a:normAutofit/>
          </a:bodyPr>
          <a:lstStyle/>
          <a:p>
            <a:pPr marL="0" indent="0">
              <a:buNone/>
            </a:pPr>
            <a:r>
              <a:rPr lang="en-ZA" sz="2800" b="1" dirty="0"/>
              <a:t>The Decision to Charge</a:t>
            </a:r>
          </a:p>
          <a:p>
            <a:pPr marL="0" indent="0">
              <a:buNone/>
            </a:pPr>
            <a:endParaRPr lang="en-ZA" sz="2800" b="1" dirty="0"/>
          </a:p>
          <a:p>
            <a:pPr marL="0" indent="0">
              <a:buNone/>
            </a:pPr>
            <a:r>
              <a:rPr lang="en-ZA" dirty="0"/>
              <a:t>The answers to these questions will determine how to frame the charges i.e.</a:t>
            </a:r>
          </a:p>
          <a:p>
            <a:pPr lvl="0" fontAlgn="base"/>
            <a:r>
              <a:rPr lang="en-ZA" dirty="0">
                <a:effectLst>
                  <a:outerShdw sx="0" sy="0">
                    <a:srgbClr val="000000"/>
                  </a:outerShdw>
                </a:effectLst>
              </a:rPr>
              <a:t>Whether to allege that the accused </a:t>
            </a:r>
            <a:r>
              <a:rPr lang="en-ZA" dirty="0" err="1">
                <a:effectLst>
                  <a:outerShdw sx="0" sy="0">
                    <a:srgbClr val="000000"/>
                  </a:outerShdw>
                </a:effectLst>
              </a:rPr>
              <a:t>willfully</a:t>
            </a:r>
            <a:r>
              <a:rPr lang="en-ZA" dirty="0">
                <a:effectLst>
                  <a:outerShdw sx="0" sy="0">
                    <a:srgbClr val="000000"/>
                  </a:outerShdw>
                </a:effectLst>
              </a:rPr>
              <a:t>/intentionally committed an act of misconduct OR</a:t>
            </a:r>
          </a:p>
          <a:p>
            <a:pPr lvl="0" fontAlgn="base"/>
            <a:r>
              <a:rPr lang="en-ZA" dirty="0">
                <a:effectLst>
                  <a:outerShdw sx="0" sy="0">
                    <a:srgbClr val="000000"/>
                  </a:outerShdw>
                </a:effectLst>
              </a:rPr>
              <a:t>Whether the employee was negligent in breaching the company procedures or acting against accepted norms or his contractual obligations OR</a:t>
            </a:r>
          </a:p>
          <a:p>
            <a:pPr lvl="0" fontAlgn="base"/>
            <a:r>
              <a:rPr lang="en-ZA" dirty="0">
                <a:effectLst>
                  <a:outerShdw sx="0" sy="0">
                    <a:srgbClr val="000000"/>
                  </a:outerShdw>
                </a:effectLst>
              </a:rPr>
              <a:t>Whether to allege intention alternatively negligence</a:t>
            </a:r>
          </a:p>
          <a:p>
            <a:pPr marL="0" indent="0">
              <a:buNone/>
            </a:pPr>
            <a:endParaRPr lang="en-ZA" sz="2800" b="1" dirty="0"/>
          </a:p>
          <a:p>
            <a:pPr marL="0" indent="0">
              <a:buNone/>
            </a:pPr>
            <a:endParaRPr lang="en-ZA" sz="2800" dirty="0"/>
          </a:p>
          <a:p>
            <a:pPr marL="0" indent="0">
              <a:buNone/>
            </a:pPr>
            <a:endParaRPr lang="en-ZA" dirty="0"/>
          </a:p>
        </p:txBody>
      </p:sp>
    </p:spTree>
    <p:extLst>
      <p:ext uri="{BB962C8B-B14F-4D97-AF65-F5344CB8AC3E}">
        <p14:creationId xmlns:p14="http://schemas.microsoft.com/office/powerpoint/2010/main" val="33928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1979-B7DE-4F74-8C21-A85A0221390C}"/>
              </a:ext>
            </a:extLst>
          </p:cNvPr>
          <p:cNvSpPr>
            <a:spLocks noGrp="1"/>
          </p:cNvSpPr>
          <p:nvPr>
            <p:ph type="title"/>
          </p:nvPr>
        </p:nvSpPr>
        <p:spPr/>
        <p:txBody>
          <a:bodyPr/>
          <a:lstStyle/>
          <a:p>
            <a:r>
              <a:rPr lang="en-ZA" dirty="0"/>
              <a:t>Informing the Employee</a:t>
            </a:r>
          </a:p>
        </p:txBody>
      </p:sp>
      <p:sp>
        <p:nvSpPr>
          <p:cNvPr id="3" name="Slide Number Placeholder 2">
            <a:extLst>
              <a:ext uri="{FF2B5EF4-FFF2-40B4-BE49-F238E27FC236}">
                <a16:creationId xmlns:a16="http://schemas.microsoft.com/office/drawing/2014/main" id="{B5F842BC-8EDF-4E11-9301-0B5D7C53E00B}"/>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21E1D39B-4C04-433A-917E-C9CA0216B64E}"/>
              </a:ext>
            </a:extLst>
          </p:cNvPr>
          <p:cNvSpPr>
            <a:spLocks noGrp="1"/>
          </p:cNvSpPr>
          <p:nvPr>
            <p:ph sz="quarter" idx="1"/>
          </p:nvPr>
        </p:nvSpPr>
        <p:spPr>
          <a:xfrm>
            <a:off x="467544" y="1124744"/>
            <a:ext cx="8219256" cy="5400600"/>
          </a:xfrm>
        </p:spPr>
        <p:txBody>
          <a:bodyPr>
            <a:normAutofit lnSpcReduction="10000"/>
          </a:bodyPr>
          <a:lstStyle/>
          <a:p>
            <a:pPr marL="0" indent="0">
              <a:buNone/>
            </a:pPr>
            <a:r>
              <a:rPr lang="en-ZA" sz="2800" b="1" dirty="0"/>
              <a:t>Pre-Notification</a:t>
            </a:r>
          </a:p>
          <a:p>
            <a:pPr marL="0" indent="0">
              <a:buNone/>
            </a:pPr>
            <a:r>
              <a:rPr lang="en-ZA" dirty="0"/>
              <a:t>The accused must also be informed 24 hours in advance</a:t>
            </a:r>
          </a:p>
          <a:p>
            <a:pPr marL="0" indent="0">
              <a:buNone/>
            </a:pPr>
            <a:r>
              <a:rPr lang="en-ZA" dirty="0"/>
              <a:t>that:</a:t>
            </a:r>
          </a:p>
          <a:p>
            <a:r>
              <a:rPr lang="en-ZA" dirty="0"/>
              <a:t>He/she is entitled to the assistance of a representative from his place of work.</a:t>
            </a:r>
          </a:p>
          <a:p>
            <a:r>
              <a:rPr lang="en-ZA" dirty="0"/>
              <a:t>He/she is entitled to the assistance of an interpreter if required</a:t>
            </a:r>
          </a:p>
          <a:p>
            <a:r>
              <a:rPr lang="en-ZA" dirty="0"/>
              <a:t>He/she is entitled to produce witnesses to testify on his behalf.</a:t>
            </a:r>
          </a:p>
          <a:p>
            <a:r>
              <a:rPr lang="en-ZA" dirty="0"/>
              <a:t>Both management and the accused are entitled to cross examine the witnesses</a:t>
            </a:r>
          </a:p>
          <a:p>
            <a:r>
              <a:rPr lang="en-ZA" dirty="0"/>
              <a:t>He/she is entitled to request a copy of any written statements from management witnesses to assist him in preparing his defence.</a:t>
            </a:r>
          </a:p>
          <a:p>
            <a:pPr marL="0" indent="0">
              <a:buNone/>
            </a:pPr>
            <a:endParaRPr lang="en-ZA" sz="2000" dirty="0"/>
          </a:p>
          <a:p>
            <a:pPr marL="0" indent="0">
              <a:buNone/>
            </a:pPr>
            <a:endParaRPr lang="en-ZA" sz="2000" dirty="0"/>
          </a:p>
        </p:txBody>
      </p:sp>
    </p:spTree>
    <p:extLst>
      <p:ext uri="{BB962C8B-B14F-4D97-AF65-F5344CB8AC3E}">
        <p14:creationId xmlns:p14="http://schemas.microsoft.com/office/powerpoint/2010/main" val="32473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Mitigation and Aggravation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Mitigation means acting in a way as to cause an offense to seem less serious</a:t>
            </a:r>
          </a:p>
          <a:p>
            <a:pPr marL="701675" indent="-342900">
              <a:buFont typeface="Wingdings" pitchFamily="2" charset="2"/>
              <a:buChar char="§"/>
            </a:pPr>
            <a:r>
              <a:rPr lang="en-ZA" sz="2000" b="1" i="1" dirty="0"/>
              <a:t>To aggravate means to make worse</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22824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Identify and Classify Transgressions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a:xfrm>
            <a:off x="2257400" y="2124160"/>
            <a:ext cx="6275040" cy="1448856"/>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sz="2000" b="1" i="1" dirty="0"/>
              <a:t>Discipline should be management’s last resort to improve the performance of employees.</a:t>
            </a:r>
            <a:endParaRPr lang="en-Z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17669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1979-B7DE-4F74-8C21-A85A0221390C}"/>
              </a:ext>
            </a:extLst>
          </p:cNvPr>
          <p:cNvSpPr>
            <a:spLocks noGrp="1"/>
          </p:cNvSpPr>
          <p:nvPr>
            <p:ph type="title"/>
          </p:nvPr>
        </p:nvSpPr>
        <p:spPr/>
        <p:txBody>
          <a:bodyPr/>
          <a:lstStyle/>
          <a:p>
            <a:r>
              <a:rPr lang="en-ZA" dirty="0"/>
              <a:t>Mitigation and Aggravation</a:t>
            </a:r>
          </a:p>
        </p:txBody>
      </p:sp>
      <p:sp>
        <p:nvSpPr>
          <p:cNvPr id="3" name="Slide Number Placeholder 2">
            <a:extLst>
              <a:ext uri="{FF2B5EF4-FFF2-40B4-BE49-F238E27FC236}">
                <a16:creationId xmlns:a16="http://schemas.microsoft.com/office/drawing/2014/main" id="{B5F842BC-8EDF-4E11-9301-0B5D7C53E00B}"/>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21E1D39B-4C04-433A-917E-C9CA0216B64E}"/>
              </a:ext>
            </a:extLst>
          </p:cNvPr>
          <p:cNvSpPr>
            <a:spLocks noGrp="1"/>
          </p:cNvSpPr>
          <p:nvPr>
            <p:ph sz="quarter" idx="1"/>
          </p:nvPr>
        </p:nvSpPr>
        <p:spPr/>
        <p:txBody>
          <a:bodyPr>
            <a:normAutofit/>
          </a:bodyPr>
          <a:lstStyle/>
          <a:p>
            <a:pPr marL="357188" indent="-357188">
              <a:buNone/>
            </a:pPr>
            <a:r>
              <a:rPr lang="en-ZA" dirty="0"/>
              <a:t>Consider the employer’s circumstances:</a:t>
            </a:r>
          </a:p>
          <a:p>
            <a:pPr marL="357188" indent="-357188">
              <a:buNone/>
            </a:pPr>
            <a:endParaRPr lang="en-ZA" dirty="0"/>
          </a:p>
          <a:p>
            <a:pPr lvl="0" fontAlgn="base"/>
            <a:r>
              <a:rPr lang="en-ZA" dirty="0">
                <a:effectLst>
                  <a:outerShdw sx="0" sy="0">
                    <a:srgbClr val="000000"/>
                  </a:outerShdw>
                </a:effectLst>
              </a:rPr>
              <a:t>Did he/she suffer losses due to the employee’s behaviour?</a:t>
            </a:r>
          </a:p>
          <a:p>
            <a:pPr lvl="0" fontAlgn="base"/>
            <a:r>
              <a:rPr lang="en-ZA" dirty="0">
                <a:effectLst>
                  <a:outerShdw sx="0" sy="0">
                    <a:srgbClr val="000000"/>
                  </a:outerShdw>
                </a:effectLst>
              </a:rPr>
              <a:t>Can the employer be fairly expected to continue in an intolerable service relationship?</a:t>
            </a:r>
          </a:p>
          <a:p>
            <a:pPr lvl="0" fontAlgn="base"/>
            <a:r>
              <a:rPr lang="en-ZA" dirty="0">
                <a:effectLst>
                  <a:outerShdw sx="0" sy="0">
                    <a:srgbClr val="000000"/>
                  </a:outerShdw>
                </a:effectLst>
              </a:rPr>
              <a:t>Has the trust relationship inherent to the service relationship been damaged to an extent that the parties cannot continue with the relationship;</a:t>
            </a:r>
          </a:p>
          <a:p>
            <a:pPr lvl="0" fontAlgn="base"/>
            <a:r>
              <a:rPr lang="en-ZA" dirty="0">
                <a:effectLst>
                  <a:outerShdw sx="0" sy="0">
                    <a:srgbClr val="000000"/>
                  </a:outerShdw>
                </a:effectLst>
              </a:rPr>
              <a:t>Have unreasonable disobedience, theft, pilfering, etcetera occurred through the years?</a:t>
            </a:r>
          </a:p>
        </p:txBody>
      </p:sp>
    </p:spTree>
    <p:extLst>
      <p:ext uri="{BB962C8B-B14F-4D97-AF65-F5344CB8AC3E}">
        <p14:creationId xmlns:p14="http://schemas.microsoft.com/office/powerpoint/2010/main" val="40301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charRg st="40" end="98"/>
                                            </p:txEl>
                                          </p:spTgt>
                                        </p:tgtEl>
                                        <p:attrNameLst>
                                          <p:attrName>style.visibility</p:attrName>
                                        </p:attrNameLst>
                                      </p:cBhvr>
                                      <p:to>
                                        <p:strVal val="visible"/>
                                      </p:to>
                                    </p:set>
                                    <p:animEffect transition="in" filter="fade">
                                      <p:cBhvr>
                                        <p:cTn id="14" dur="1000"/>
                                        <p:tgtEl>
                                          <p:spTgt spid="4">
                                            <p:txEl>
                                              <p:charRg st="40" end="98"/>
                                            </p:txEl>
                                          </p:spTgt>
                                        </p:tgtEl>
                                      </p:cBhvr>
                                    </p:animEffect>
                                    <p:anim calcmode="lin" valueType="num">
                                      <p:cBhvr>
                                        <p:cTn id="15" dur="1000" fill="hold"/>
                                        <p:tgtEl>
                                          <p:spTgt spid="4">
                                            <p:txEl>
                                              <p:charRg st="40" end="9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charRg st="40" end="9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charRg st="98" end="186"/>
                                            </p:txEl>
                                          </p:spTgt>
                                        </p:tgtEl>
                                        <p:attrNameLst>
                                          <p:attrName>style.visibility</p:attrName>
                                        </p:attrNameLst>
                                      </p:cBhvr>
                                      <p:to>
                                        <p:strVal val="visible"/>
                                      </p:to>
                                    </p:set>
                                    <p:animEffect transition="in" filter="fade">
                                      <p:cBhvr>
                                        <p:cTn id="21" dur="1000"/>
                                        <p:tgtEl>
                                          <p:spTgt spid="4">
                                            <p:txEl>
                                              <p:charRg st="98" end="186"/>
                                            </p:txEl>
                                          </p:spTgt>
                                        </p:tgtEl>
                                      </p:cBhvr>
                                    </p:animEffect>
                                    <p:anim calcmode="lin" valueType="num">
                                      <p:cBhvr>
                                        <p:cTn id="22" dur="1000" fill="hold"/>
                                        <p:tgtEl>
                                          <p:spTgt spid="4">
                                            <p:txEl>
                                              <p:charRg st="98" end="18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charRg st="98" end="18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charRg st="186" end="332"/>
                                            </p:txEl>
                                          </p:spTgt>
                                        </p:tgtEl>
                                        <p:attrNameLst>
                                          <p:attrName>style.visibility</p:attrName>
                                        </p:attrNameLst>
                                      </p:cBhvr>
                                      <p:to>
                                        <p:strVal val="visible"/>
                                      </p:to>
                                    </p:set>
                                    <p:animEffect transition="in" filter="fade">
                                      <p:cBhvr>
                                        <p:cTn id="28" dur="1000"/>
                                        <p:tgtEl>
                                          <p:spTgt spid="4">
                                            <p:txEl>
                                              <p:charRg st="186" end="332"/>
                                            </p:txEl>
                                          </p:spTgt>
                                        </p:tgtEl>
                                      </p:cBhvr>
                                    </p:animEffect>
                                    <p:anim calcmode="lin" valueType="num">
                                      <p:cBhvr>
                                        <p:cTn id="29" dur="1000" fill="hold"/>
                                        <p:tgtEl>
                                          <p:spTgt spid="4">
                                            <p:txEl>
                                              <p:charRg st="186" end="33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charRg st="186" end="33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charRg st="332" end="419"/>
                                            </p:txEl>
                                          </p:spTgt>
                                        </p:tgtEl>
                                        <p:attrNameLst>
                                          <p:attrName>style.visibility</p:attrName>
                                        </p:attrNameLst>
                                      </p:cBhvr>
                                      <p:to>
                                        <p:strVal val="visible"/>
                                      </p:to>
                                    </p:set>
                                    <p:animEffect transition="in" filter="fade">
                                      <p:cBhvr>
                                        <p:cTn id="35" dur="1000"/>
                                        <p:tgtEl>
                                          <p:spTgt spid="4">
                                            <p:txEl>
                                              <p:charRg st="332" end="419"/>
                                            </p:txEl>
                                          </p:spTgt>
                                        </p:tgtEl>
                                      </p:cBhvr>
                                    </p:animEffect>
                                    <p:anim calcmode="lin" valueType="num">
                                      <p:cBhvr>
                                        <p:cTn id="36" dur="1000" fill="hold"/>
                                        <p:tgtEl>
                                          <p:spTgt spid="4">
                                            <p:txEl>
                                              <p:charRg st="332" end="419"/>
                                            </p:txEl>
                                          </p:spTgt>
                                        </p:tgtEl>
                                        <p:attrNameLst>
                                          <p:attrName>ppt_x</p:attrName>
                                        </p:attrNameLst>
                                      </p:cBhvr>
                                      <p:tavLst>
                                        <p:tav tm="0">
                                          <p:val>
                                            <p:strVal val="#ppt_x"/>
                                          </p:val>
                                        </p:tav>
                                        <p:tav tm="100000">
                                          <p:val>
                                            <p:strVal val="#ppt_x"/>
                                          </p:val>
                                        </p:tav>
                                      </p:tavLst>
                                    </p:anim>
                                    <p:anim calcmode="lin" valueType="num">
                                      <p:cBhvr>
                                        <p:cTn id="37" dur="1000" fill="hold"/>
                                        <p:tgtEl>
                                          <p:spTgt spid="4">
                                            <p:txEl>
                                              <p:charRg st="332" end="4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1979-B7DE-4F74-8C21-A85A0221390C}"/>
              </a:ext>
            </a:extLst>
          </p:cNvPr>
          <p:cNvSpPr>
            <a:spLocks noGrp="1"/>
          </p:cNvSpPr>
          <p:nvPr>
            <p:ph type="title"/>
          </p:nvPr>
        </p:nvSpPr>
        <p:spPr/>
        <p:txBody>
          <a:bodyPr/>
          <a:lstStyle/>
          <a:p>
            <a:r>
              <a:rPr lang="en-ZA" dirty="0"/>
              <a:t>Mitigation and Aggravation</a:t>
            </a:r>
          </a:p>
        </p:txBody>
      </p:sp>
      <p:sp>
        <p:nvSpPr>
          <p:cNvPr id="3" name="Slide Number Placeholder 2">
            <a:extLst>
              <a:ext uri="{FF2B5EF4-FFF2-40B4-BE49-F238E27FC236}">
                <a16:creationId xmlns:a16="http://schemas.microsoft.com/office/drawing/2014/main" id="{B5F842BC-8EDF-4E11-9301-0B5D7C53E00B}"/>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21E1D39B-4C04-433A-917E-C9CA0216B64E}"/>
              </a:ext>
            </a:extLst>
          </p:cNvPr>
          <p:cNvSpPr>
            <a:spLocks noGrp="1"/>
          </p:cNvSpPr>
          <p:nvPr>
            <p:ph sz="quarter" idx="1"/>
          </p:nvPr>
        </p:nvSpPr>
        <p:spPr/>
        <p:txBody>
          <a:bodyPr>
            <a:normAutofit/>
          </a:bodyPr>
          <a:lstStyle/>
          <a:p>
            <a:pPr marL="357188" indent="-357188">
              <a:buNone/>
            </a:pPr>
            <a:r>
              <a:rPr lang="en-ZA" dirty="0"/>
              <a:t>In your groups, study and discuss the example of a disciplinary code and procedure in the Learner Guide p 33.</a:t>
            </a:r>
          </a:p>
          <a:p>
            <a:pPr marL="357188" indent="-357188">
              <a:buNone/>
            </a:pPr>
            <a:endParaRPr lang="en-ZA" dirty="0">
              <a:effectLst>
                <a:outerShdw sx="0" sy="0">
                  <a:srgbClr val="000000"/>
                </a:outerShdw>
              </a:effectLst>
            </a:endParaRPr>
          </a:p>
          <a:p>
            <a:pPr marL="357188" indent="-357188">
              <a:buNone/>
            </a:pPr>
            <a:endParaRPr lang="en-ZA" dirty="0">
              <a:effectLst>
                <a:outerShdw sx="0" sy="0">
                  <a:srgbClr val="000000"/>
                </a:outerShdw>
              </a:effectLst>
            </a:endParaRPr>
          </a:p>
        </p:txBody>
      </p:sp>
    </p:spTree>
    <p:extLst>
      <p:ext uri="{BB962C8B-B14F-4D97-AF65-F5344CB8AC3E}">
        <p14:creationId xmlns:p14="http://schemas.microsoft.com/office/powerpoint/2010/main" val="38378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4:</a:t>
            </a:r>
            <a:br>
              <a:rPr lang="en-US" sz="4400" dirty="0"/>
            </a:br>
            <a:r>
              <a:rPr lang="en-ZA" sz="4400" dirty="0"/>
              <a:t>Represent Employee at a Disciplinary Hearing</a:t>
            </a:r>
          </a:p>
        </p:txBody>
      </p:sp>
      <p:sp>
        <p:nvSpPr>
          <p:cNvPr id="5" name="Slide Number Placeholder 4"/>
          <p:cNvSpPr>
            <a:spLocks noGrp="1"/>
          </p:cNvSpPr>
          <p:nvPr>
            <p:ph type="sldNum" sz="quarter" idx="12"/>
          </p:nvPr>
        </p:nvSpPr>
        <p:spPr/>
        <p:txBody>
          <a:bodyPr/>
          <a:lstStyle/>
          <a:p>
            <a:fld id="{4980778A-6F9D-4141-8080-B8192EADCD40}" type="slidenum">
              <a:rPr lang="en-ZA" smtClean="0"/>
              <a:pPr/>
              <a:t>72</a:t>
            </a:fld>
            <a:endParaRPr lang="en-ZA"/>
          </a:p>
        </p:txBody>
      </p:sp>
      <p:pic>
        <p:nvPicPr>
          <p:cNvPr id="6" name="Picture 5" descr="ec_i_outcomes_2.gif"/>
          <p:cNvPicPr/>
          <p:nvPr/>
        </p:nvPicPr>
        <p:blipFill>
          <a:blip r:embed="rId2" cstate="print"/>
          <a:stretch>
            <a:fillRect/>
          </a:stretch>
        </p:blipFill>
        <p:spPr>
          <a:xfrm>
            <a:off x="5292080" y="4785437"/>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48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marL="0" indent="0">
              <a:buNone/>
            </a:pPr>
            <a:endParaRPr lang="en-ZA" dirty="0"/>
          </a:p>
          <a:p>
            <a:pPr marL="0" indent="0">
              <a:buNone/>
            </a:pPr>
            <a:r>
              <a:rPr lang="en-ZA" dirty="0"/>
              <a:t>Procedures to prepare for:</a:t>
            </a:r>
          </a:p>
          <a:p>
            <a:pPr marL="0" indent="0">
              <a:buNone/>
            </a:pPr>
            <a:endParaRPr lang="en-ZA" dirty="0"/>
          </a:p>
          <a:p>
            <a:r>
              <a:rPr lang="en-ZA" dirty="0"/>
              <a:t>Analysing and investigating an allegation or charge</a:t>
            </a:r>
          </a:p>
          <a:p>
            <a:r>
              <a:rPr lang="en-ZA" dirty="0"/>
              <a:t>Requesting relevant information from employer</a:t>
            </a:r>
          </a:p>
          <a:p>
            <a:r>
              <a:rPr lang="en-ZA" dirty="0"/>
              <a:t>Preparing the employee and witnesses for the hearing</a:t>
            </a:r>
          </a:p>
          <a:p>
            <a:r>
              <a:rPr lang="en-ZA" dirty="0"/>
              <a:t>Cross-examining witnesses</a:t>
            </a:r>
          </a:p>
          <a:p>
            <a:pPr marL="0" indent="0">
              <a:buNone/>
            </a:pPr>
            <a:endParaRPr lang="en-ZA" dirty="0"/>
          </a:p>
        </p:txBody>
      </p:sp>
    </p:spTree>
    <p:extLst>
      <p:ext uri="{BB962C8B-B14F-4D97-AF65-F5344CB8AC3E}">
        <p14:creationId xmlns:p14="http://schemas.microsoft.com/office/powerpoint/2010/main" val="230901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lnSpcReduction="10000"/>
          </a:bodyPr>
          <a:lstStyle/>
          <a:p>
            <a:pPr marL="0" indent="0">
              <a:buNone/>
            </a:pPr>
            <a:r>
              <a:rPr lang="en-ZA" dirty="0"/>
              <a:t>The 24 hour notice should contain:</a:t>
            </a:r>
          </a:p>
          <a:p>
            <a:pPr lvl="0" fontAlgn="base"/>
            <a:r>
              <a:rPr lang="en-ZA" dirty="0">
                <a:effectLst>
                  <a:outerShdw sx="0" sy="0">
                    <a:srgbClr val="000000"/>
                  </a:outerShdw>
                </a:effectLst>
              </a:rPr>
              <a:t>Nature of transgression, in terms of disciplinary code</a:t>
            </a:r>
          </a:p>
          <a:p>
            <a:pPr lvl="0" fontAlgn="base"/>
            <a:r>
              <a:rPr lang="en-ZA" dirty="0">
                <a:effectLst>
                  <a:outerShdw sx="0" sy="0">
                    <a:srgbClr val="000000"/>
                  </a:outerShdw>
                </a:effectLst>
              </a:rPr>
              <a:t>Date, time and place of enquiry</a:t>
            </a:r>
          </a:p>
          <a:p>
            <a:pPr lvl="0" fontAlgn="base"/>
            <a:r>
              <a:rPr lang="en-ZA" dirty="0">
                <a:effectLst>
                  <a:outerShdw sx="0" sy="0">
                    <a:srgbClr val="000000"/>
                  </a:outerShdw>
                </a:effectLst>
              </a:rPr>
              <a:t>Specific mention of at least the following rights:</a:t>
            </a:r>
          </a:p>
          <a:p>
            <a:pPr lvl="0" fontAlgn="base"/>
            <a:r>
              <a:rPr lang="en-ZA" dirty="0">
                <a:effectLst>
                  <a:outerShdw sx="0" sy="0">
                    <a:srgbClr val="000000"/>
                  </a:outerShdw>
                </a:effectLst>
              </a:rPr>
              <a:t>The right to an interpreter</a:t>
            </a:r>
          </a:p>
          <a:p>
            <a:pPr lvl="0" fontAlgn="base"/>
            <a:r>
              <a:rPr lang="en-ZA" dirty="0">
                <a:effectLst>
                  <a:outerShdw sx="0" sy="0">
                    <a:srgbClr val="000000"/>
                  </a:outerShdw>
                </a:effectLst>
              </a:rPr>
              <a:t>The right to be represented by a fellow employee or union official</a:t>
            </a:r>
          </a:p>
          <a:p>
            <a:pPr lvl="0" fontAlgn="base"/>
            <a:r>
              <a:rPr lang="en-ZA" dirty="0">
                <a:effectLst>
                  <a:outerShdw sx="0" sy="0">
                    <a:srgbClr val="000000"/>
                  </a:outerShdw>
                </a:effectLst>
              </a:rPr>
              <a:t>The right to call witnesses and to give evidence</a:t>
            </a:r>
          </a:p>
          <a:p>
            <a:pPr lvl="0" fontAlgn="base"/>
            <a:r>
              <a:rPr lang="en-ZA" dirty="0">
                <a:effectLst>
                  <a:outerShdw sx="0" sy="0">
                    <a:srgbClr val="000000"/>
                  </a:outerShdw>
                </a:effectLst>
              </a:rPr>
              <a:t>The right to take the employer’s case under cross-examination</a:t>
            </a:r>
          </a:p>
          <a:p>
            <a:pPr lvl="0" fontAlgn="base"/>
            <a:r>
              <a:rPr lang="en-ZA" dirty="0">
                <a:effectLst>
                  <a:outerShdw sx="0" sy="0">
                    <a:srgbClr val="000000"/>
                  </a:outerShdw>
                </a:effectLst>
              </a:rPr>
              <a:t>The right to state his or her case and defend it</a:t>
            </a:r>
          </a:p>
          <a:p>
            <a:pPr marL="0" indent="0">
              <a:buNone/>
            </a:pPr>
            <a:endParaRPr lang="en-ZA" dirty="0"/>
          </a:p>
        </p:txBody>
      </p:sp>
    </p:spTree>
    <p:extLst>
      <p:ext uri="{BB962C8B-B14F-4D97-AF65-F5344CB8AC3E}">
        <p14:creationId xmlns:p14="http://schemas.microsoft.com/office/powerpoint/2010/main" val="41271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fontScale="92500"/>
          </a:bodyPr>
          <a:lstStyle/>
          <a:p>
            <a:pPr marL="0" indent="0">
              <a:buNone/>
            </a:pPr>
            <a:r>
              <a:rPr lang="en-ZA" sz="2800" b="1" dirty="0"/>
              <a:t>Step-by-Step Actions during a Disciplinary Hearing</a:t>
            </a:r>
          </a:p>
          <a:p>
            <a:pPr marL="0" indent="0">
              <a:buNone/>
            </a:pPr>
            <a:endParaRPr lang="en-ZA" dirty="0"/>
          </a:p>
          <a:p>
            <a:pPr lvl="0"/>
            <a:r>
              <a:rPr lang="en-GB" dirty="0"/>
              <a:t>The chairperson explains the objective of the hearing.</a:t>
            </a:r>
            <a:endParaRPr lang="en-ZA" dirty="0"/>
          </a:p>
          <a:p>
            <a:pPr lvl="0"/>
            <a:r>
              <a:rPr lang="en-GB" dirty="0"/>
              <a:t>The chairperson establishes the validity of the hearing, offers the services of an interpreter, and investigates valid objections of the employee.</a:t>
            </a:r>
            <a:endParaRPr lang="en-ZA" dirty="0"/>
          </a:p>
          <a:p>
            <a:pPr lvl="0"/>
            <a:r>
              <a:rPr lang="en-GB" dirty="0"/>
              <a:t>The charges against the employee are presented by the initiator.</a:t>
            </a:r>
            <a:endParaRPr lang="en-ZA" dirty="0"/>
          </a:p>
          <a:p>
            <a:pPr lvl="0"/>
            <a:r>
              <a:rPr lang="en-GB" dirty="0"/>
              <a:t>The employee is given the opportunity to enter a plea.  Where an employee admits guilt, the chairperson proceeds to bearing mitigating and extenuating factors.</a:t>
            </a:r>
            <a:endParaRPr lang="en-ZA" dirty="0"/>
          </a:p>
          <a:p>
            <a:pPr lvl="0"/>
            <a:r>
              <a:rPr lang="en-GB" dirty="0"/>
              <a:t>If the employee pleads not guilty, the initiator states the employer’s case by calling witnesses and displaying evidence.</a:t>
            </a:r>
            <a:endParaRPr lang="en-ZA" dirty="0"/>
          </a:p>
          <a:p>
            <a:pPr marL="0" indent="0">
              <a:buNone/>
            </a:pPr>
            <a:endParaRPr lang="en-ZA" dirty="0"/>
          </a:p>
        </p:txBody>
      </p:sp>
    </p:spTree>
    <p:extLst>
      <p:ext uri="{BB962C8B-B14F-4D97-AF65-F5344CB8AC3E}">
        <p14:creationId xmlns:p14="http://schemas.microsoft.com/office/powerpoint/2010/main" val="388514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normAutofit fontScale="85000" lnSpcReduction="20000"/>
          </a:bodyPr>
          <a:lstStyle/>
          <a:p>
            <a:pPr marL="0" indent="0">
              <a:buNone/>
            </a:pPr>
            <a:r>
              <a:rPr lang="en-ZA" sz="2800" b="1" dirty="0"/>
              <a:t>Step-by-Step Actions during a Disciplinary Hearing</a:t>
            </a:r>
          </a:p>
          <a:p>
            <a:pPr marL="0" indent="0">
              <a:buNone/>
            </a:pPr>
            <a:endParaRPr lang="en-ZA" dirty="0"/>
          </a:p>
          <a:p>
            <a:pPr lvl="0"/>
            <a:r>
              <a:rPr lang="en-GB" dirty="0"/>
              <a:t>The employee is given the opportunity to cross-examine the employer’s witnesses and evidence, and to state his/her own case.  The employee may also call witnesses and give evidence and the initiator may cross – examine such witnesses and evidence.</a:t>
            </a:r>
            <a:endParaRPr lang="en-ZA" dirty="0"/>
          </a:p>
          <a:p>
            <a:pPr lvl="0"/>
            <a:r>
              <a:rPr lang="en-GB" dirty="0"/>
              <a:t>A decision is made about the employee’s guilt or innocence, and the chairperson informs the employee accordingly.  The chairperson must make sure that the transgression was proven in accordance with the principles of 	substantive fairness.</a:t>
            </a:r>
            <a:endParaRPr lang="en-ZA" dirty="0"/>
          </a:p>
          <a:p>
            <a:pPr lvl="0"/>
            <a:r>
              <a:rPr lang="en-GB" dirty="0"/>
              <a:t>Where an employee is found guilty, an opportunity to enter a plea in mitigation is granted.  The initiator may also inform the chairperson of extenuating circumstances that relate to the case</a:t>
            </a:r>
            <a:endParaRPr lang="en-ZA" dirty="0"/>
          </a:p>
          <a:p>
            <a:pPr lvl="0"/>
            <a:r>
              <a:rPr lang="en-GB" dirty="0"/>
              <a:t>The chairperson takes a final decision on the appropriate disciplinary sanction after considering:</a:t>
            </a:r>
            <a:endParaRPr lang="en-ZA" dirty="0"/>
          </a:p>
          <a:p>
            <a:pPr lvl="0"/>
            <a:r>
              <a:rPr lang="en-ZA" dirty="0"/>
              <a:t>The seriousness of the offence in terms of the disciplinary code</a:t>
            </a:r>
          </a:p>
          <a:p>
            <a:pPr marL="0" indent="0">
              <a:buNone/>
            </a:pPr>
            <a:endParaRPr lang="en-ZA" dirty="0"/>
          </a:p>
        </p:txBody>
      </p:sp>
    </p:spTree>
    <p:extLst>
      <p:ext uri="{BB962C8B-B14F-4D97-AF65-F5344CB8AC3E}">
        <p14:creationId xmlns:p14="http://schemas.microsoft.com/office/powerpoint/2010/main" val="11432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Represent Employee at a Disciplinary Hearing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a:xfrm>
            <a:off x="467544" y="1282638"/>
            <a:ext cx="8219256" cy="4810658"/>
          </a:xfrm>
        </p:spPr>
        <p:txBody>
          <a:bodyPr>
            <a:normAutofit lnSpcReduction="10000"/>
          </a:bodyPr>
          <a:lstStyle/>
          <a:p>
            <a:pPr marL="0" indent="0">
              <a:buNone/>
            </a:pPr>
            <a:r>
              <a:rPr lang="en-ZA" sz="2800" b="1" dirty="0"/>
              <a:t>Step-by-Step Actions during a Disciplinary Hearing</a:t>
            </a:r>
          </a:p>
          <a:p>
            <a:pPr marL="0" indent="0">
              <a:buNone/>
            </a:pPr>
            <a:endParaRPr lang="en-ZA" dirty="0"/>
          </a:p>
          <a:p>
            <a:pPr lvl="0"/>
            <a:r>
              <a:rPr lang="en-ZA" dirty="0"/>
              <a:t>Extenuating and mitigating circumstances (length of service, previous warnings, family situation, service record, etc.) are considered</a:t>
            </a:r>
          </a:p>
          <a:p>
            <a:pPr lvl="0"/>
            <a:r>
              <a:rPr lang="en-ZA" dirty="0"/>
              <a:t>The disciplinary sanction may not be contrary to the law, in terms of any statutes, common law or any contract of employment</a:t>
            </a:r>
          </a:p>
          <a:p>
            <a:pPr lvl="0"/>
            <a:r>
              <a:rPr lang="en-GB" dirty="0"/>
              <a:t>The chairperson’s final decision is conveyed to the employee.  The employee is also informed of the right to appeal and the procedure for lodging an appeal.</a:t>
            </a:r>
            <a:endParaRPr lang="en-ZA" dirty="0"/>
          </a:p>
          <a:p>
            <a:pPr lvl="0"/>
            <a:r>
              <a:rPr lang="en-GB" dirty="0"/>
              <a:t>All minutes and relevant documents should be filed after concluding the hearing.</a:t>
            </a:r>
            <a:endParaRPr lang="en-ZA" dirty="0"/>
          </a:p>
          <a:p>
            <a:pPr marL="0" indent="0">
              <a:buNone/>
            </a:pPr>
            <a:endParaRPr lang="en-ZA" dirty="0"/>
          </a:p>
        </p:txBody>
      </p:sp>
    </p:spTree>
    <p:extLst>
      <p:ext uri="{BB962C8B-B14F-4D97-AF65-F5344CB8AC3E}">
        <p14:creationId xmlns:p14="http://schemas.microsoft.com/office/powerpoint/2010/main" val="322711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Analysing and Investigating an Allegation or Charge</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marL="0" indent="0">
              <a:buNone/>
            </a:pPr>
            <a:endParaRPr lang="en-ZA" dirty="0"/>
          </a:p>
          <a:p>
            <a:pPr marL="0" indent="0">
              <a:buNone/>
            </a:pPr>
            <a:r>
              <a:rPr lang="en-ZA" dirty="0"/>
              <a:t>All elements of the charge to evaluate are, e.g.:</a:t>
            </a:r>
          </a:p>
          <a:p>
            <a:pPr marL="0" indent="0">
              <a:buNone/>
            </a:pPr>
            <a:endParaRPr lang="en-ZA" dirty="0"/>
          </a:p>
          <a:p>
            <a:pPr lvl="0" fontAlgn="base"/>
            <a:r>
              <a:rPr lang="en-ZA" dirty="0">
                <a:effectLst>
                  <a:outerShdw sx="0" sy="0">
                    <a:srgbClr val="000000"/>
                  </a:outerShdw>
                </a:effectLst>
              </a:rPr>
              <a:t>Whether the money is really missing</a:t>
            </a:r>
          </a:p>
          <a:p>
            <a:pPr lvl="0" fontAlgn="base"/>
            <a:r>
              <a:rPr lang="en-ZA" dirty="0">
                <a:effectLst>
                  <a:outerShdw sx="0" sy="0">
                    <a:srgbClr val="000000"/>
                  </a:outerShdw>
                </a:effectLst>
              </a:rPr>
              <a:t>Whether the accused employee was at fault</a:t>
            </a:r>
          </a:p>
          <a:p>
            <a:pPr lvl="0" fontAlgn="base"/>
            <a:r>
              <a:rPr lang="en-ZA" dirty="0">
                <a:effectLst>
                  <a:outerShdw sx="0" sy="0">
                    <a:srgbClr val="000000"/>
                  </a:outerShdw>
                </a:effectLst>
              </a:rPr>
              <a:t>Whether the accused employee took </a:t>
            </a:r>
          </a:p>
          <a:p>
            <a:pPr marL="0" lvl="0" indent="0" fontAlgn="base">
              <a:buNone/>
            </a:pPr>
            <a:r>
              <a:rPr lang="en-ZA" dirty="0">
                <a:effectLst>
                  <a:outerShdw sx="0" sy="0">
                    <a:srgbClr val="000000"/>
                  </a:outerShdw>
                </a:effectLst>
              </a:rPr>
              <a:t>     the money </a:t>
            </a:r>
          </a:p>
          <a:p>
            <a:pPr lvl="0" fontAlgn="base"/>
            <a:r>
              <a:rPr lang="en-ZA" dirty="0">
                <a:effectLst>
                  <a:outerShdw sx="0" sy="0">
                    <a:srgbClr val="000000"/>
                  </a:outerShdw>
                </a:effectLst>
              </a:rPr>
              <a:t>Whether the accused employee tried to </a:t>
            </a:r>
          </a:p>
          <a:p>
            <a:pPr marL="0" lvl="0" indent="0" fontAlgn="base">
              <a:buNone/>
            </a:pPr>
            <a:r>
              <a:rPr lang="en-ZA" dirty="0">
                <a:effectLst>
                  <a:outerShdw sx="0" sy="0">
                    <a:srgbClr val="000000"/>
                  </a:outerShdw>
                </a:effectLst>
              </a:rPr>
              <a:t>     hide his/her actions</a:t>
            </a:r>
          </a:p>
          <a:p>
            <a:pPr marL="0" indent="0">
              <a:buNone/>
            </a:pPr>
            <a:endParaRPr lang="en-ZA" dirty="0"/>
          </a:p>
        </p:txBody>
      </p:sp>
      <p:pic>
        <p:nvPicPr>
          <p:cNvPr id="5" name="Picture 4">
            <a:extLst>
              <a:ext uri="{FF2B5EF4-FFF2-40B4-BE49-F238E27FC236}">
                <a16:creationId xmlns:a16="http://schemas.microsoft.com/office/drawing/2014/main" id="{4C6C1ABC-3B89-4B63-9617-36AEEE4F95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17032"/>
            <a:ext cx="2376264" cy="2376264"/>
          </a:xfrm>
          <a:prstGeom prst="rect">
            <a:avLst/>
          </a:prstGeom>
          <a:noFill/>
        </p:spPr>
      </p:pic>
    </p:spTree>
    <p:extLst>
      <p:ext uri="{BB962C8B-B14F-4D97-AF65-F5344CB8AC3E}">
        <p14:creationId xmlns:p14="http://schemas.microsoft.com/office/powerpoint/2010/main" val="3622324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Requesting Relevant Information from Employer</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marL="0" indent="0">
              <a:buNone/>
            </a:pPr>
            <a:r>
              <a:rPr lang="en-ZA" dirty="0"/>
              <a:t>The following documents should be available:</a:t>
            </a:r>
          </a:p>
          <a:p>
            <a:pPr marL="0" indent="0">
              <a:buNone/>
            </a:pPr>
            <a:endParaRPr lang="en-ZA" dirty="0"/>
          </a:p>
          <a:p>
            <a:pPr lvl="0" fontAlgn="base"/>
            <a:r>
              <a:rPr lang="en-ZA" dirty="0">
                <a:effectLst>
                  <a:outerShdw sx="0" sy="0">
                    <a:srgbClr val="000000"/>
                  </a:outerShdw>
                </a:effectLst>
              </a:rPr>
              <a:t>Written statement from the complainant </a:t>
            </a:r>
          </a:p>
          <a:p>
            <a:pPr lvl="0" fontAlgn="base"/>
            <a:r>
              <a:rPr lang="en-ZA" dirty="0">
                <a:effectLst>
                  <a:outerShdw sx="0" sy="0">
                    <a:srgbClr val="000000"/>
                  </a:outerShdw>
                </a:effectLst>
              </a:rPr>
              <a:t>Written statement from the accused </a:t>
            </a:r>
          </a:p>
          <a:p>
            <a:pPr lvl="0" fontAlgn="base"/>
            <a:r>
              <a:rPr lang="en-ZA" dirty="0">
                <a:effectLst>
                  <a:outerShdw sx="0" sy="0">
                    <a:srgbClr val="000000"/>
                  </a:outerShdw>
                </a:effectLst>
              </a:rPr>
              <a:t>Written statement from each witness</a:t>
            </a:r>
          </a:p>
          <a:p>
            <a:pPr lvl="0" fontAlgn="base"/>
            <a:r>
              <a:rPr lang="en-ZA" dirty="0">
                <a:effectLst>
                  <a:outerShdw sx="0" sy="0">
                    <a:srgbClr val="000000"/>
                  </a:outerShdw>
                </a:effectLst>
              </a:rPr>
              <a:t>The investigation diary</a:t>
            </a:r>
          </a:p>
          <a:p>
            <a:pPr lvl="0" fontAlgn="base"/>
            <a:r>
              <a:rPr lang="en-ZA" dirty="0">
                <a:effectLst>
                  <a:outerShdw sx="0" sy="0">
                    <a:srgbClr val="000000"/>
                  </a:outerShdw>
                </a:effectLst>
              </a:rPr>
              <a:t>Any other information that will have an effect on the case</a:t>
            </a:r>
          </a:p>
          <a:p>
            <a:pPr marL="0" indent="0">
              <a:buNone/>
            </a:pPr>
            <a:endParaRPr lang="en-ZA" dirty="0"/>
          </a:p>
        </p:txBody>
      </p:sp>
    </p:spTree>
    <p:extLst>
      <p:ext uri="{BB962C8B-B14F-4D97-AF65-F5344CB8AC3E}">
        <p14:creationId xmlns:p14="http://schemas.microsoft.com/office/powerpoint/2010/main" val="127480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 and Classify Transgressions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r>
              <a:rPr lang="en-ZA" dirty="0"/>
              <a:t>Discipline for poor performance should not be applied while employees are being trained and are learning the job</a:t>
            </a:r>
          </a:p>
          <a:p>
            <a:r>
              <a:rPr lang="en-ZA" dirty="0"/>
              <a:t>Employees should not be disciplined for problems over which they have no control</a:t>
            </a:r>
          </a:p>
          <a:p>
            <a:r>
              <a:rPr lang="en-ZA" dirty="0"/>
              <a:t>Discipline should only be applied only when you can determine without doubt that the employee is the cause of unsatisfactory performance</a:t>
            </a:r>
          </a:p>
        </p:txBody>
      </p:sp>
    </p:spTree>
    <p:extLst>
      <p:ext uri="{BB962C8B-B14F-4D97-AF65-F5344CB8AC3E}">
        <p14:creationId xmlns:p14="http://schemas.microsoft.com/office/powerpoint/2010/main" val="29815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C47D-A89B-417D-BC17-8D401EEF9596}"/>
              </a:ext>
            </a:extLst>
          </p:cNvPr>
          <p:cNvSpPr>
            <a:spLocks noGrp="1"/>
          </p:cNvSpPr>
          <p:nvPr>
            <p:ph type="title"/>
          </p:nvPr>
        </p:nvSpPr>
        <p:spPr/>
        <p:txBody>
          <a:bodyPr>
            <a:normAutofit fontScale="90000"/>
          </a:bodyPr>
          <a:lstStyle/>
          <a:p>
            <a:r>
              <a:rPr lang="en-ZA" dirty="0"/>
              <a:t>Preparing the Employee and Witnesses for the Hearing</a:t>
            </a:r>
          </a:p>
        </p:txBody>
      </p:sp>
      <p:sp>
        <p:nvSpPr>
          <p:cNvPr id="3" name="Slide Number Placeholder 2">
            <a:extLst>
              <a:ext uri="{FF2B5EF4-FFF2-40B4-BE49-F238E27FC236}">
                <a16:creationId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7BF74287-FC78-4432-930F-D103595E510C}"/>
              </a:ext>
            </a:extLst>
          </p:cNvPr>
          <p:cNvSpPr>
            <a:spLocks noGrp="1"/>
          </p:cNvSpPr>
          <p:nvPr>
            <p:ph sz="quarter" idx="1"/>
          </p:nvPr>
        </p:nvSpPr>
        <p:spPr/>
        <p:txBody>
          <a:bodyPr/>
          <a:lstStyle/>
          <a:p>
            <a:pPr marL="0" indent="0">
              <a:buNone/>
            </a:pPr>
            <a:endParaRPr lang="en-GB" dirty="0"/>
          </a:p>
          <a:p>
            <a:r>
              <a:rPr lang="en-ZA" dirty="0"/>
              <a:t>Witnesses must be prepared well as the outcome of the hearing depends on the evidence</a:t>
            </a:r>
          </a:p>
          <a:p>
            <a:r>
              <a:rPr lang="en-ZA" dirty="0"/>
              <a:t>No one may tell a witness what evidence must be given or suggest responses to questions</a:t>
            </a:r>
          </a:p>
          <a:p>
            <a:r>
              <a:rPr lang="en-ZA" dirty="0"/>
              <a:t>Preparation is informing the witness </a:t>
            </a:r>
            <a:r>
              <a:rPr lang="en-ZA" i="1" dirty="0"/>
              <a:t>what to expect </a:t>
            </a:r>
            <a:r>
              <a:rPr lang="en-ZA" dirty="0"/>
              <a:t>not </a:t>
            </a:r>
            <a:r>
              <a:rPr lang="en-ZA" i="1" dirty="0"/>
              <a:t>what to say</a:t>
            </a:r>
          </a:p>
          <a:p>
            <a:pPr marL="0" indent="0">
              <a:buNone/>
            </a:pPr>
            <a:endParaRPr lang="en-ZA" dirty="0"/>
          </a:p>
        </p:txBody>
      </p:sp>
    </p:spTree>
    <p:extLst>
      <p:ext uri="{BB962C8B-B14F-4D97-AF65-F5344CB8AC3E}">
        <p14:creationId xmlns:p14="http://schemas.microsoft.com/office/powerpoint/2010/main" val="16280225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3C56-3E14-44AC-8A18-85F7EC2A84FD}"/>
              </a:ext>
            </a:extLst>
          </p:cNvPr>
          <p:cNvSpPr>
            <a:spLocks noGrp="1"/>
          </p:cNvSpPr>
          <p:nvPr>
            <p:ph type="title"/>
          </p:nvPr>
        </p:nvSpPr>
        <p:spPr/>
        <p:txBody>
          <a:bodyPr/>
          <a:lstStyle/>
          <a:p>
            <a:r>
              <a:rPr lang="en-GB" dirty="0"/>
              <a:t>Presenting the Employee’s Case</a:t>
            </a:r>
            <a:endParaRPr lang="en-ZA" dirty="0"/>
          </a:p>
        </p:txBody>
      </p:sp>
      <p:sp>
        <p:nvSpPr>
          <p:cNvPr id="3" name="Slide Number Placeholder 2">
            <a:extLst>
              <a:ext uri="{FF2B5EF4-FFF2-40B4-BE49-F238E27FC236}">
                <a16:creationId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id="{327450D8-B783-42B2-A4B2-8694DDA49676}"/>
              </a:ext>
            </a:extLst>
          </p:cNvPr>
          <p:cNvSpPr>
            <a:spLocks noGrp="1"/>
          </p:cNvSpPr>
          <p:nvPr>
            <p:ph sz="quarter" idx="1"/>
          </p:nvPr>
        </p:nvSpPr>
        <p:spPr/>
        <p:txBody>
          <a:bodyPr>
            <a:normAutofit/>
          </a:bodyPr>
          <a:lstStyle/>
          <a:p>
            <a:pPr marL="0" indent="0">
              <a:buNone/>
            </a:pPr>
            <a:r>
              <a:rPr lang="en-ZA" dirty="0"/>
              <a:t>Anyone initiating at a disciplinary hearing must have a proper understanding of:</a:t>
            </a:r>
          </a:p>
          <a:p>
            <a:pPr marL="0" indent="0">
              <a:buNone/>
            </a:pPr>
            <a:endParaRPr lang="en-ZA" dirty="0"/>
          </a:p>
          <a:p>
            <a:pPr lvl="0" fontAlgn="base"/>
            <a:r>
              <a:rPr lang="en-ZA" dirty="0">
                <a:effectLst>
                  <a:outerShdw sx="0" sy="0">
                    <a:srgbClr val="000000"/>
                  </a:outerShdw>
                </a:effectLst>
              </a:rPr>
              <a:t>The employee’s rights at a hearing</a:t>
            </a:r>
          </a:p>
          <a:p>
            <a:pPr lvl="0" fontAlgn="base"/>
            <a:r>
              <a:rPr lang="en-ZA" dirty="0">
                <a:effectLst>
                  <a:outerShdw sx="0" sy="0">
                    <a:srgbClr val="000000"/>
                  </a:outerShdw>
                </a:effectLst>
              </a:rPr>
              <a:t>The roles of those present</a:t>
            </a:r>
          </a:p>
          <a:p>
            <a:pPr lvl="0" fontAlgn="base"/>
            <a:r>
              <a:rPr lang="en-ZA" dirty="0">
                <a:effectLst>
                  <a:outerShdw sx="0" sy="0">
                    <a:srgbClr val="000000"/>
                  </a:outerShdw>
                </a:effectLst>
              </a:rPr>
              <a:t>The stages of a disciplinary hearing</a:t>
            </a:r>
          </a:p>
          <a:p>
            <a:pPr marL="0" lvl="0" indent="0" fontAlgn="base">
              <a:buNone/>
            </a:pPr>
            <a:endParaRPr lang="en-ZA" dirty="0"/>
          </a:p>
          <a:p>
            <a:pPr marL="0" indent="0">
              <a:buNone/>
            </a:pPr>
            <a:endParaRPr lang="en-ZA" sz="2800" b="1" dirty="0"/>
          </a:p>
        </p:txBody>
      </p:sp>
    </p:spTree>
    <p:extLst>
      <p:ext uri="{BB962C8B-B14F-4D97-AF65-F5344CB8AC3E}">
        <p14:creationId xmlns:p14="http://schemas.microsoft.com/office/powerpoint/2010/main" val="31547095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3C56-3E14-44AC-8A18-85F7EC2A84FD}"/>
              </a:ext>
            </a:extLst>
          </p:cNvPr>
          <p:cNvSpPr>
            <a:spLocks noGrp="1"/>
          </p:cNvSpPr>
          <p:nvPr>
            <p:ph type="title"/>
          </p:nvPr>
        </p:nvSpPr>
        <p:spPr/>
        <p:txBody>
          <a:bodyPr/>
          <a:lstStyle/>
          <a:p>
            <a:r>
              <a:rPr lang="en-GB" dirty="0"/>
              <a:t>Presenting the Employee’s Case</a:t>
            </a:r>
            <a:endParaRPr lang="en-ZA" dirty="0"/>
          </a:p>
        </p:txBody>
      </p:sp>
      <p:sp>
        <p:nvSpPr>
          <p:cNvPr id="3" name="Slide Number Placeholder 2">
            <a:extLst>
              <a:ext uri="{FF2B5EF4-FFF2-40B4-BE49-F238E27FC236}">
                <a16:creationId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327450D8-B783-42B2-A4B2-8694DDA49676}"/>
              </a:ext>
            </a:extLst>
          </p:cNvPr>
          <p:cNvSpPr>
            <a:spLocks noGrp="1"/>
          </p:cNvSpPr>
          <p:nvPr>
            <p:ph sz="quarter" idx="1"/>
          </p:nvPr>
        </p:nvSpPr>
        <p:spPr/>
        <p:txBody>
          <a:bodyPr>
            <a:normAutofit/>
          </a:bodyPr>
          <a:lstStyle/>
          <a:p>
            <a:pPr marL="0" indent="0">
              <a:buNone/>
            </a:pPr>
            <a:r>
              <a:rPr lang="en-ZA" dirty="0"/>
              <a:t>Rights of the employee at the disciplinary hearing:</a:t>
            </a:r>
          </a:p>
          <a:p>
            <a:pPr lvl="0" fontAlgn="base"/>
            <a:r>
              <a:rPr lang="en-ZA" dirty="0">
                <a:effectLst>
                  <a:outerShdw sx="0" sy="0">
                    <a:srgbClr val="000000"/>
                  </a:outerShdw>
                </a:effectLst>
              </a:rPr>
              <a:t>To have an interpreter and a representative</a:t>
            </a:r>
          </a:p>
          <a:p>
            <a:pPr lvl="0" fontAlgn="base"/>
            <a:r>
              <a:rPr lang="en-ZA" dirty="0">
                <a:effectLst>
                  <a:outerShdw sx="0" sy="0">
                    <a:srgbClr val="000000"/>
                  </a:outerShdw>
                </a:effectLst>
              </a:rPr>
              <a:t>Opportunity to confer with representative, at reasonable times before, during and after the inquiry</a:t>
            </a:r>
          </a:p>
          <a:p>
            <a:pPr lvl="0" fontAlgn="base"/>
            <a:r>
              <a:rPr lang="en-ZA" dirty="0">
                <a:effectLst>
                  <a:outerShdw sx="0" sy="0">
                    <a:srgbClr val="000000"/>
                  </a:outerShdw>
                </a:effectLst>
              </a:rPr>
              <a:t>Cross question witnesses and give evidence himself/herself</a:t>
            </a:r>
          </a:p>
          <a:p>
            <a:pPr lvl="0" fontAlgn="base"/>
            <a:r>
              <a:rPr lang="en-ZA" dirty="0">
                <a:effectLst>
                  <a:outerShdw sx="0" sy="0">
                    <a:srgbClr val="000000"/>
                  </a:outerShdw>
                </a:effectLst>
              </a:rPr>
              <a:t>To be given Findings and Sanction</a:t>
            </a:r>
          </a:p>
          <a:p>
            <a:pPr lvl="0" fontAlgn="base"/>
            <a:r>
              <a:rPr lang="en-ZA" dirty="0">
                <a:effectLst>
                  <a:outerShdw sx="0" sy="0">
                    <a:srgbClr val="000000"/>
                  </a:outerShdw>
                </a:effectLst>
              </a:rPr>
              <a:t>Have previous records considered</a:t>
            </a:r>
          </a:p>
          <a:p>
            <a:pPr lvl="0" fontAlgn="base"/>
            <a:r>
              <a:rPr lang="en-ZA" dirty="0">
                <a:effectLst>
                  <a:outerShdw sx="0" sy="0">
                    <a:srgbClr val="000000"/>
                  </a:outerShdw>
                </a:effectLst>
              </a:rPr>
              <a:t>Action taken to be in-line with employers policy</a:t>
            </a:r>
          </a:p>
          <a:p>
            <a:pPr marL="0" lvl="0" indent="0" fontAlgn="base">
              <a:buNone/>
            </a:pPr>
            <a:endParaRPr lang="en-ZA" dirty="0"/>
          </a:p>
          <a:p>
            <a:pPr marL="0" indent="0">
              <a:buNone/>
            </a:pPr>
            <a:endParaRPr lang="en-ZA" sz="2800" b="1" dirty="0"/>
          </a:p>
        </p:txBody>
      </p:sp>
    </p:spTree>
    <p:extLst>
      <p:ext uri="{BB962C8B-B14F-4D97-AF65-F5344CB8AC3E}">
        <p14:creationId xmlns:p14="http://schemas.microsoft.com/office/powerpoint/2010/main" val="39686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3C56-3E14-44AC-8A18-85F7EC2A84FD}"/>
              </a:ext>
            </a:extLst>
          </p:cNvPr>
          <p:cNvSpPr>
            <a:spLocks noGrp="1"/>
          </p:cNvSpPr>
          <p:nvPr>
            <p:ph type="title"/>
          </p:nvPr>
        </p:nvSpPr>
        <p:spPr/>
        <p:txBody>
          <a:bodyPr/>
          <a:lstStyle/>
          <a:p>
            <a:r>
              <a:rPr lang="en-GB" dirty="0"/>
              <a:t>Cross-Examining Witnesses</a:t>
            </a:r>
            <a:endParaRPr lang="en-ZA" dirty="0"/>
          </a:p>
        </p:txBody>
      </p:sp>
      <p:sp>
        <p:nvSpPr>
          <p:cNvPr id="3" name="Slide Number Placeholder 2">
            <a:extLst>
              <a:ext uri="{FF2B5EF4-FFF2-40B4-BE49-F238E27FC236}">
                <a16:creationId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327450D8-B783-42B2-A4B2-8694DDA49676}"/>
              </a:ext>
            </a:extLst>
          </p:cNvPr>
          <p:cNvSpPr>
            <a:spLocks noGrp="1"/>
          </p:cNvSpPr>
          <p:nvPr>
            <p:ph sz="quarter" idx="1"/>
          </p:nvPr>
        </p:nvSpPr>
        <p:spPr/>
        <p:txBody>
          <a:bodyPr>
            <a:normAutofit/>
          </a:bodyPr>
          <a:lstStyle/>
          <a:p>
            <a:pPr fontAlgn="base"/>
            <a:r>
              <a:rPr lang="en-ZA" dirty="0"/>
              <a:t>Be prepared</a:t>
            </a:r>
          </a:p>
          <a:p>
            <a:pPr fontAlgn="base"/>
            <a:r>
              <a:rPr lang="en-ZA" dirty="0"/>
              <a:t>Know your objective</a:t>
            </a:r>
          </a:p>
          <a:p>
            <a:pPr fontAlgn="base"/>
            <a:r>
              <a:rPr lang="en-ZA" dirty="0"/>
              <a:t>Take baby steps</a:t>
            </a:r>
          </a:p>
          <a:p>
            <a:pPr fontAlgn="base"/>
            <a:r>
              <a:rPr lang="en-ZA" dirty="0"/>
              <a:t>Lead the witness</a:t>
            </a:r>
          </a:p>
          <a:p>
            <a:pPr fontAlgn="base"/>
            <a:r>
              <a:rPr lang="en-ZA" dirty="0"/>
              <a:t>Know your style and adapt to the situation</a:t>
            </a:r>
          </a:p>
          <a:p>
            <a:pPr fontAlgn="base"/>
            <a:r>
              <a:rPr lang="en-ZA" dirty="0"/>
              <a:t>Know when to quit</a:t>
            </a:r>
          </a:p>
          <a:p>
            <a:pPr fontAlgn="base"/>
            <a:r>
              <a:rPr lang="en-ZA" dirty="0"/>
              <a:t>Know what to take to the hearing</a:t>
            </a:r>
          </a:p>
          <a:p>
            <a:pPr fontAlgn="base"/>
            <a:r>
              <a:rPr lang="en-ZA" dirty="0"/>
              <a:t>Know the rules of evidence</a:t>
            </a:r>
          </a:p>
          <a:p>
            <a:pPr marL="0" lvl="0" indent="0" fontAlgn="base">
              <a:buNone/>
            </a:pPr>
            <a:endParaRPr lang="en-ZA" dirty="0"/>
          </a:p>
          <a:p>
            <a:pPr marL="0" indent="0">
              <a:buNone/>
            </a:pPr>
            <a:endParaRPr lang="en-ZA" sz="2800" b="1" dirty="0"/>
          </a:p>
        </p:txBody>
      </p:sp>
      <p:pic>
        <p:nvPicPr>
          <p:cNvPr id="6" name="Picture 5">
            <a:extLst>
              <a:ext uri="{FF2B5EF4-FFF2-40B4-BE49-F238E27FC236}">
                <a16:creationId xmlns:a16="http://schemas.microsoft.com/office/drawing/2014/main" id="{B96C21E4-40A5-4A3F-9CC0-16B61C53197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20072" y="3753296"/>
            <a:ext cx="3363833" cy="2052439"/>
          </a:xfrm>
          <a:prstGeom prst="rect">
            <a:avLst/>
          </a:prstGeom>
        </p:spPr>
      </p:pic>
    </p:spTree>
    <p:extLst>
      <p:ext uri="{BB962C8B-B14F-4D97-AF65-F5344CB8AC3E}">
        <p14:creationId xmlns:p14="http://schemas.microsoft.com/office/powerpoint/2010/main" val="1967744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5380-3A9D-4849-958F-EC288E74099A}"/>
              </a:ext>
            </a:extLst>
          </p:cNvPr>
          <p:cNvSpPr>
            <a:spLocks noGrp="1"/>
          </p:cNvSpPr>
          <p:nvPr>
            <p:ph type="title"/>
          </p:nvPr>
        </p:nvSpPr>
        <p:spPr/>
        <p:txBody>
          <a:bodyPr/>
          <a:lstStyle/>
          <a:p>
            <a:r>
              <a:rPr lang="en-GB" dirty="0"/>
              <a:t>Lodging Relevant Appeals</a:t>
            </a:r>
            <a:endParaRPr lang="en-ZA" dirty="0"/>
          </a:p>
        </p:txBody>
      </p:sp>
      <p:sp>
        <p:nvSpPr>
          <p:cNvPr id="3" name="Slide Number Placeholder 2">
            <a:extLst>
              <a:ext uri="{FF2B5EF4-FFF2-40B4-BE49-F238E27FC236}">
                <a16:creationId xmlns:a16="http://schemas.microsoft.com/office/drawing/2014/main" id="{8FC629CD-8E9D-49AA-B89F-0217901114D0}"/>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E97D9167-EABA-4E56-B3E2-D82D4E8CB9A5}"/>
              </a:ext>
            </a:extLst>
          </p:cNvPr>
          <p:cNvSpPr>
            <a:spLocks noGrp="1"/>
          </p:cNvSpPr>
          <p:nvPr>
            <p:ph sz="quarter" idx="1"/>
          </p:nvPr>
        </p:nvSpPr>
        <p:spPr/>
        <p:txBody>
          <a:bodyPr/>
          <a:lstStyle/>
          <a:p>
            <a:pPr marL="0" indent="0">
              <a:buNone/>
            </a:pPr>
            <a:r>
              <a:rPr lang="en-ZA" dirty="0"/>
              <a:t>Any employee has the right to appeal against any action instituted against him or her.  </a:t>
            </a:r>
          </a:p>
          <a:p>
            <a:pPr marL="0" indent="0">
              <a:buNone/>
            </a:pPr>
            <a:r>
              <a:rPr lang="en-ZA" dirty="0"/>
              <a:t>Such appeal is usually heard by a higher authority and is the final position of the employer. </a:t>
            </a:r>
          </a:p>
          <a:p>
            <a:pPr marL="0" indent="0">
              <a:buNone/>
            </a:pPr>
            <a:r>
              <a:rPr lang="en-ZA" dirty="0"/>
              <a:t> If an employee is still dissatisfied with the decision following the appeal hearing, or if the appeal is denied, he/she may take the matter further in terms of the Labour Relations Act, or an existing dispute procedure contained in a recognition agreement with a trade union. </a:t>
            </a:r>
          </a:p>
        </p:txBody>
      </p:sp>
    </p:spTree>
    <p:extLst>
      <p:ext uri="{BB962C8B-B14F-4D97-AF65-F5344CB8AC3E}">
        <p14:creationId xmlns:p14="http://schemas.microsoft.com/office/powerpoint/2010/main" val="37127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Lodging Relevant Appeals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fontScale="92500" lnSpcReduction="10000"/>
          </a:bodyPr>
          <a:lstStyle/>
          <a:p>
            <a:pPr marL="701675" indent="-342900">
              <a:buFont typeface="Wingdings" pitchFamily="2" charset="2"/>
              <a:buChar char="§"/>
            </a:pPr>
            <a:r>
              <a:rPr lang="en-ZA" b="1" i="1" dirty="0"/>
              <a:t>A careful distinction should be drawn between the disciplinary appeal procedure and a grievance procedure, in that employees are normally not permitted to lodge appeals against disciplinary actions as grievances in terms of the grievances procedure.</a:t>
            </a:r>
            <a:endParaRPr lang="en-ZA" sz="2000" b="1"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422751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5:</a:t>
            </a:r>
            <a:br>
              <a:rPr lang="en-US" sz="4400" dirty="0"/>
            </a:br>
            <a:r>
              <a:rPr lang="en-ZA" sz="4400" dirty="0"/>
              <a:t>Conducting and Managing the Hearing</a:t>
            </a:r>
          </a:p>
        </p:txBody>
      </p:sp>
      <p:sp>
        <p:nvSpPr>
          <p:cNvPr id="5" name="Slide Number Placeholder 4"/>
          <p:cNvSpPr>
            <a:spLocks noGrp="1"/>
          </p:cNvSpPr>
          <p:nvPr>
            <p:ph type="sldNum" sz="quarter" idx="12"/>
          </p:nvPr>
        </p:nvSpPr>
        <p:spPr/>
        <p:txBody>
          <a:bodyPr/>
          <a:lstStyle/>
          <a:p>
            <a:fld id="{4980778A-6F9D-4141-8080-B8192EADCD40}" type="slidenum">
              <a:rPr lang="en-ZA" smtClean="0"/>
              <a:pPr/>
              <a:t>86</a:t>
            </a:fld>
            <a:endParaRPr lang="en-ZA"/>
          </a:p>
        </p:txBody>
      </p:sp>
      <p:pic>
        <p:nvPicPr>
          <p:cNvPr id="6" name="Picture 5" descr="ec_i_outcomes_2.gif"/>
          <p:cNvPicPr/>
          <p:nvPr/>
        </p:nvPicPr>
        <p:blipFill>
          <a:blip r:embed="rId2" cstate="print"/>
          <a:stretch>
            <a:fillRect/>
          </a:stretch>
        </p:blipFill>
        <p:spPr>
          <a:xfrm>
            <a:off x="3275856" y="4149080"/>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682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Conducting and Managing the Hearing</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marL="0" indent="0">
              <a:buNone/>
            </a:pPr>
            <a:r>
              <a:rPr lang="en-ZA" dirty="0"/>
              <a:t>In your groups, study and discuss the sections of the Labour Relations Act, No 66 of 1995 in your Learner Guide pages  44  and 45 </a:t>
            </a:r>
          </a:p>
        </p:txBody>
      </p:sp>
    </p:spTree>
    <p:extLst>
      <p:ext uri="{BB962C8B-B14F-4D97-AF65-F5344CB8AC3E}">
        <p14:creationId xmlns:p14="http://schemas.microsoft.com/office/powerpoint/2010/main" val="23038060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C47D-A89B-417D-BC17-8D401EEF9596}"/>
              </a:ext>
            </a:extLst>
          </p:cNvPr>
          <p:cNvSpPr>
            <a:spLocks noGrp="1"/>
          </p:cNvSpPr>
          <p:nvPr>
            <p:ph type="title"/>
          </p:nvPr>
        </p:nvSpPr>
        <p:spPr/>
        <p:txBody>
          <a:bodyPr>
            <a:normAutofit fontScale="90000"/>
          </a:bodyPr>
          <a:lstStyle/>
          <a:p>
            <a:r>
              <a:rPr lang="en-ZA" dirty="0"/>
              <a:t>Informing the Employee of the Allegation and </a:t>
            </a:r>
            <a:r>
              <a:rPr lang="en-ZA" dirty="0" err="1"/>
              <a:t>His/Her</a:t>
            </a:r>
            <a:r>
              <a:rPr lang="en-ZA" dirty="0"/>
              <a:t> Rights</a:t>
            </a:r>
          </a:p>
        </p:txBody>
      </p:sp>
      <p:sp>
        <p:nvSpPr>
          <p:cNvPr id="3" name="Slide Number Placeholder 2">
            <a:extLst>
              <a:ext uri="{FF2B5EF4-FFF2-40B4-BE49-F238E27FC236}">
                <a16:creationId xmlns:a16="http://schemas.microsoft.com/office/drawing/2014/main" id="{E890D5DF-5128-4236-B358-03DEE910FC4E}"/>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7BF74287-FC78-4432-930F-D103595E510C}"/>
              </a:ext>
            </a:extLst>
          </p:cNvPr>
          <p:cNvSpPr>
            <a:spLocks noGrp="1"/>
          </p:cNvSpPr>
          <p:nvPr>
            <p:ph sz="quarter" idx="1"/>
          </p:nvPr>
        </p:nvSpPr>
        <p:spPr/>
        <p:txBody>
          <a:bodyPr>
            <a:normAutofit lnSpcReduction="10000"/>
          </a:bodyPr>
          <a:lstStyle/>
          <a:p>
            <a:pPr marL="0" indent="0">
              <a:buNone/>
            </a:pPr>
            <a:r>
              <a:rPr lang="en-ZA" dirty="0"/>
              <a:t>The notice should contain:</a:t>
            </a:r>
          </a:p>
          <a:p>
            <a:pPr lvl="0" fontAlgn="base"/>
            <a:r>
              <a:rPr lang="en-ZA" dirty="0">
                <a:effectLst>
                  <a:outerShdw sx="0" sy="0">
                    <a:srgbClr val="000000"/>
                  </a:outerShdw>
                </a:effectLst>
              </a:rPr>
              <a:t>Nature of transgression, in terms of disciplinary code</a:t>
            </a:r>
          </a:p>
          <a:p>
            <a:pPr lvl="0" fontAlgn="base"/>
            <a:r>
              <a:rPr lang="en-ZA" dirty="0">
                <a:effectLst>
                  <a:outerShdw sx="0" sy="0">
                    <a:srgbClr val="000000"/>
                  </a:outerShdw>
                </a:effectLst>
              </a:rPr>
              <a:t>Date, time and place of enquiry</a:t>
            </a:r>
          </a:p>
          <a:p>
            <a:pPr lvl="0" fontAlgn="base"/>
            <a:r>
              <a:rPr lang="en-ZA" dirty="0">
                <a:effectLst>
                  <a:outerShdw sx="0" sy="0">
                    <a:srgbClr val="000000"/>
                  </a:outerShdw>
                </a:effectLst>
              </a:rPr>
              <a:t>Specific mention of at least the following rights:</a:t>
            </a:r>
          </a:p>
          <a:p>
            <a:pPr lvl="0" fontAlgn="base"/>
            <a:r>
              <a:rPr lang="en-ZA" dirty="0">
                <a:effectLst>
                  <a:outerShdw sx="0" sy="0">
                    <a:srgbClr val="000000"/>
                  </a:outerShdw>
                </a:effectLst>
              </a:rPr>
              <a:t>The right to an interpreter</a:t>
            </a:r>
          </a:p>
          <a:p>
            <a:pPr lvl="0" fontAlgn="base"/>
            <a:r>
              <a:rPr lang="en-ZA" dirty="0">
                <a:effectLst>
                  <a:outerShdw sx="0" sy="0">
                    <a:srgbClr val="000000"/>
                  </a:outerShdw>
                </a:effectLst>
              </a:rPr>
              <a:t>The right to be represented by a fellow employee or union official</a:t>
            </a:r>
          </a:p>
          <a:p>
            <a:pPr lvl="0" fontAlgn="base"/>
            <a:r>
              <a:rPr lang="en-ZA" dirty="0">
                <a:effectLst>
                  <a:outerShdw sx="0" sy="0">
                    <a:srgbClr val="000000"/>
                  </a:outerShdw>
                </a:effectLst>
              </a:rPr>
              <a:t>The right to call witnesses and to give evidence</a:t>
            </a:r>
          </a:p>
          <a:p>
            <a:pPr lvl="0" fontAlgn="base"/>
            <a:r>
              <a:rPr lang="en-ZA" dirty="0">
                <a:effectLst>
                  <a:outerShdw sx="0" sy="0">
                    <a:srgbClr val="000000"/>
                  </a:outerShdw>
                </a:effectLst>
              </a:rPr>
              <a:t>The right to take the employer’s case under cross-examination</a:t>
            </a:r>
          </a:p>
          <a:p>
            <a:pPr lvl="0" fontAlgn="base"/>
            <a:r>
              <a:rPr lang="en-ZA" dirty="0">
                <a:effectLst>
                  <a:outerShdw sx="0" sy="0">
                    <a:srgbClr val="000000"/>
                  </a:outerShdw>
                </a:effectLst>
              </a:rPr>
              <a:t>The right to state his or her case and defend it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902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3C56-3E14-44AC-8A18-85F7EC2A84FD}"/>
              </a:ext>
            </a:extLst>
          </p:cNvPr>
          <p:cNvSpPr>
            <a:spLocks noGrp="1"/>
          </p:cNvSpPr>
          <p:nvPr>
            <p:ph type="title"/>
          </p:nvPr>
        </p:nvSpPr>
        <p:spPr/>
        <p:txBody>
          <a:bodyPr>
            <a:normAutofit fontScale="90000"/>
          </a:bodyPr>
          <a:lstStyle/>
          <a:p>
            <a:r>
              <a:rPr lang="en-ZA" dirty="0"/>
              <a:t>Asking Relevant Questions to Ensure Proper Procedure</a:t>
            </a:r>
          </a:p>
        </p:txBody>
      </p:sp>
      <p:sp>
        <p:nvSpPr>
          <p:cNvPr id="3" name="Slide Number Placeholder 2">
            <a:extLst>
              <a:ext uri="{FF2B5EF4-FFF2-40B4-BE49-F238E27FC236}">
                <a16:creationId xmlns:a16="http://schemas.microsoft.com/office/drawing/2014/main" id="{D781379D-6386-4FDB-97C7-2BA62526731B}"/>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327450D8-B783-42B2-A4B2-8694DDA49676}"/>
              </a:ext>
            </a:extLst>
          </p:cNvPr>
          <p:cNvSpPr>
            <a:spLocks noGrp="1"/>
          </p:cNvSpPr>
          <p:nvPr>
            <p:ph sz="quarter" idx="1"/>
          </p:nvPr>
        </p:nvSpPr>
        <p:spPr/>
        <p:txBody>
          <a:bodyPr>
            <a:normAutofit/>
          </a:bodyPr>
          <a:lstStyle/>
          <a:p>
            <a:pPr marL="0" indent="0">
              <a:buNone/>
            </a:pPr>
            <a:endParaRPr lang="en-ZA" dirty="0"/>
          </a:p>
          <a:p>
            <a:pPr marL="0" indent="0">
              <a:buNone/>
            </a:pPr>
            <a:r>
              <a:rPr lang="en-ZA" dirty="0"/>
              <a:t>Ensure that the proper procedure was followed. Refer to the table in your Learner Guide p 17 that was discussed earlier. You can also find the same table on p 46,</a:t>
            </a:r>
          </a:p>
          <a:p>
            <a:pPr marL="0" lvl="0" indent="0" fontAlgn="base">
              <a:buNone/>
            </a:pPr>
            <a:endParaRPr lang="en-ZA" dirty="0"/>
          </a:p>
          <a:p>
            <a:pPr marL="0" indent="0">
              <a:buNone/>
            </a:pPr>
            <a:endParaRPr lang="en-ZA" sz="2800" b="1" dirty="0"/>
          </a:p>
        </p:txBody>
      </p:sp>
    </p:spTree>
    <p:extLst>
      <p:ext uri="{BB962C8B-B14F-4D97-AF65-F5344CB8AC3E}">
        <p14:creationId xmlns:p14="http://schemas.microsoft.com/office/powerpoint/2010/main" val="305872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Gathering Information Concerning Alleged Transgression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normAutofit/>
          </a:bodyPr>
          <a:lstStyle/>
          <a:p>
            <a:pPr marL="0" indent="0">
              <a:buNone/>
            </a:pPr>
            <a:endParaRPr lang="en-ZA" sz="2800" b="1" dirty="0"/>
          </a:p>
          <a:p>
            <a:pPr marL="0" indent="0">
              <a:buNone/>
            </a:pPr>
            <a:r>
              <a:rPr lang="en-ZA" sz="2800" b="1" dirty="0"/>
              <a:t>The Importance of Information Gathering</a:t>
            </a:r>
          </a:p>
          <a:p>
            <a:pPr marL="0" indent="0">
              <a:buNone/>
            </a:pPr>
            <a:endParaRPr lang="en-ZA" sz="2800" b="1" dirty="0"/>
          </a:p>
          <a:p>
            <a:pPr marL="0" indent="0">
              <a:buNone/>
            </a:pPr>
            <a:r>
              <a:rPr lang="en-ZA" dirty="0"/>
              <a:t>1. The burden of proof lies with the employer</a:t>
            </a:r>
          </a:p>
          <a:p>
            <a:pPr marL="0" indent="0">
              <a:buNone/>
            </a:pPr>
            <a:r>
              <a:rPr lang="en-ZA" dirty="0"/>
              <a:t>2. It is important to collect indisputable data</a:t>
            </a:r>
          </a:p>
          <a:p>
            <a:pPr marL="0" indent="0">
              <a:buNone/>
            </a:pPr>
            <a:r>
              <a:rPr lang="en-ZA" dirty="0"/>
              <a:t>3. Ensure that discipline was administered justly</a:t>
            </a:r>
          </a:p>
          <a:p>
            <a:pPr marL="0" indent="0">
              <a:buNone/>
            </a:pPr>
            <a:endParaRPr lang="en-ZA" sz="2800" b="1" dirty="0"/>
          </a:p>
        </p:txBody>
      </p:sp>
    </p:spTree>
    <p:extLst>
      <p:ext uri="{BB962C8B-B14F-4D97-AF65-F5344CB8AC3E}">
        <p14:creationId xmlns:p14="http://schemas.microsoft.com/office/powerpoint/2010/main" val="37016379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5380-3A9D-4849-958F-EC288E74099A}"/>
              </a:ext>
            </a:extLst>
          </p:cNvPr>
          <p:cNvSpPr>
            <a:spLocks noGrp="1"/>
          </p:cNvSpPr>
          <p:nvPr>
            <p:ph type="title"/>
          </p:nvPr>
        </p:nvSpPr>
        <p:spPr/>
        <p:txBody>
          <a:bodyPr>
            <a:normAutofit fontScale="90000"/>
          </a:bodyPr>
          <a:lstStyle/>
          <a:p>
            <a:r>
              <a:rPr lang="en-ZA" dirty="0"/>
              <a:t>Conducting the Hearing in a Firm and Procedurally Fair Manner</a:t>
            </a:r>
          </a:p>
        </p:txBody>
      </p:sp>
      <p:sp>
        <p:nvSpPr>
          <p:cNvPr id="3" name="Slide Number Placeholder 2">
            <a:extLst>
              <a:ext uri="{FF2B5EF4-FFF2-40B4-BE49-F238E27FC236}">
                <a16:creationId xmlns:a16="http://schemas.microsoft.com/office/drawing/2014/main" id="{8FC629CD-8E9D-49AA-B89F-0217901114D0}"/>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E97D9167-EABA-4E56-B3E2-D82D4E8CB9A5}"/>
              </a:ext>
            </a:extLst>
          </p:cNvPr>
          <p:cNvSpPr>
            <a:spLocks noGrp="1"/>
          </p:cNvSpPr>
          <p:nvPr>
            <p:ph sz="quarter" idx="1"/>
          </p:nvPr>
        </p:nvSpPr>
        <p:spPr/>
        <p:txBody>
          <a:bodyPr/>
          <a:lstStyle/>
          <a:p>
            <a:pPr marL="0" indent="0">
              <a:buNone/>
            </a:pPr>
            <a:r>
              <a:rPr lang="en-GB" dirty="0"/>
              <a:t>Techniques to gain the audience’s attention:</a:t>
            </a:r>
          </a:p>
          <a:p>
            <a:pPr marL="0" indent="0">
              <a:buNone/>
            </a:pPr>
            <a:endParaRPr lang="en-GB" dirty="0"/>
          </a:p>
          <a:p>
            <a:pPr lvl="0" fontAlgn="base"/>
            <a:r>
              <a:rPr lang="en-GB" dirty="0"/>
              <a:t>Ask a question</a:t>
            </a:r>
            <a:endParaRPr lang="en-ZA" dirty="0"/>
          </a:p>
          <a:p>
            <a:pPr lvl="0" fontAlgn="base"/>
            <a:r>
              <a:rPr lang="en-GB" dirty="0"/>
              <a:t>Refer to current or recent events that link with the topic and give it added interest</a:t>
            </a:r>
            <a:endParaRPr lang="en-ZA" dirty="0"/>
          </a:p>
          <a:p>
            <a:pPr lvl="0" fontAlgn="base"/>
            <a:r>
              <a:rPr lang="en-GB" dirty="0"/>
              <a:t>Refer to a specific problem that makes the audience think about the topic</a:t>
            </a:r>
            <a:endParaRPr lang="en-ZA" dirty="0"/>
          </a:p>
          <a:p>
            <a:pPr lvl="0" fontAlgn="base"/>
            <a:r>
              <a:rPr lang="en-GB" dirty="0"/>
              <a:t>Show a diagram, picture or object to attract interest</a:t>
            </a:r>
            <a:endParaRPr lang="en-ZA" dirty="0"/>
          </a:p>
          <a:p>
            <a:pPr lvl="0" fontAlgn="base"/>
            <a:r>
              <a:rPr lang="en-GB" dirty="0"/>
              <a:t>Show the main points of the talk/presentation</a:t>
            </a:r>
            <a:endParaRPr lang="en-ZA" dirty="0"/>
          </a:p>
          <a:p>
            <a:pPr marL="0" indent="0">
              <a:buNone/>
            </a:pPr>
            <a:endParaRPr lang="en-ZA" dirty="0"/>
          </a:p>
        </p:txBody>
      </p:sp>
    </p:spTree>
    <p:extLst>
      <p:ext uri="{BB962C8B-B14F-4D97-AF65-F5344CB8AC3E}">
        <p14:creationId xmlns:p14="http://schemas.microsoft.com/office/powerpoint/2010/main" val="11933912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Conducting the Hearing in a Firm and Procedurally Fair Manner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5" name="Content Placeholder 4"/>
          <p:cNvSpPr>
            <a:spLocks noGrp="1"/>
          </p:cNvSpPr>
          <p:nvPr>
            <p:ph sz="quarter" idx="1"/>
          </p:nvPr>
        </p:nvSpPr>
        <p:spPr>
          <a:xfrm>
            <a:off x="2257400" y="2124160"/>
            <a:ext cx="6275040" cy="2024920"/>
          </a:xfrm>
          <a:solidFill>
            <a:schemeClr val="accent5"/>
          </a:solidFill>
          <a:ln w="28575">
            <a:noFill/>
          </a:ln>
        </p:spPr>
        <p:style>
          <a:lnRef idx="2">
            <a:schemeClr val="accent6">
              <a:shade val="50000"/>
            </a:schemeClr>
          </a:lnRef>
          <a:fillRef idx="1">
            <a:schemeClr val="accent6"/>
          </a:fillRef>
          <a:effectRef idx="0">
            <a:schemeClr val="accent6"/>
          </a:effectRef>
          <a:fontRef idx="minor">
            <a:schemeClr val="lt1"/>
          </a:fontRef>
        </p:style>
        <p:txBody>
          <a:bodyPr anchor="ctr" anchorCtr="0">
            <a:normAutofit/>
          </a:bodyPr>
          <a:lstStyle/>
          <a:p>
            <a:pPr marL="701675" indent="-342900">
              <a:buFont typeface="Wingdings" pitchFamily="2" charset="2"/>
              <a:buChar char="§"/>
            </a:pPr>
            <a:r>
              <a:rPr lang="en-ZA" b="1" i="1" dirty="0"/>
              <a:t>Procedural fairness refers to the rights of the employee in respect of the actual procedure followed during the hearing.</a:t>
            </a:r>
            <a:endParaRPr lang="en-ZA" sz="2000" b="1"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2" y="1484784"/>
            <a:ext cx="2004668" cy="783392"/>
          </a:xfrm>
          <a:prstGeom prst="rect">
            <a:avLst/>
          </a:prstGeom>
          <a:noFill/>
        </p:spPr>
      </p:pic>
    </p:spTree>
    <p:extLst>
      <p:ext uri="{BB962C8B-B14F-4D97-AF65-F5344CB8AC3E}">
        <p14:creationId xmlns:p14="http://schemas.microsoft.com/office/powerpoint/2010/main" val="266845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77C9-89FB-4D80-854D-C1BA65AAA874}"/>
              </a:ext>
            </a:extLst>
          </p:cNvPr>
          <p:cNvSpPr>
            <a:spLocks noGrp="1"/>
          </p:cNvSpPr>
          <p:nvPr>
            <p:ph type="title"/>
          </p:nvPr>
        </p:nvSpPr>
        <p:spPr/>
        <p:txBody>
          <a:bodyPr>
            <a:normAutofit fontScale="90000"/>
          </a:bodyPr>
          <a:lstStyle/>
          <a:p>
            <a:r>
              <a:rPr lang="en-ZA" dirty="0"/>
              <a:t>Conducting the Hearing in a Firm and Procedurally Fair Manner</a:t>
            </a:r>
          </a:p>
        </p:txBody>
      </p:sp>
      <p:sp>
        <p:nvSpPr>
          <p:cNvPr id="3" name="Slide Number Placeholder 2">
            <a:extLst>
              <a:ext uri="{FF2B5EF4-FFF2-40B4-BE49-F238E27FC236}">
                <a16:creationId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2C4DA7D0-AEC1-46BE-8055-4AFC8E1BFA53}"/>
              </a:ext>
            </a:extLst>
          </p:cNvPr>
          <p:cNvSpPr>
            <a:spLocks noGrp="1"/>
          </p:cNvSpPr>
          <p:nvPr>
            <p:ph sz="quarter" idx="1"/>
          </p:nvPr>
        </p:nvSpPr>
        <p:spPr/>
        <p:txBody>
          <a:bodyPr>
            <a:normAutofit/>
          </a:bodyPr>
          <a:lstStyle/>
          <a:p>
            <a:pPr marL="0" indent="0">
              <a:buNone/>
            </a:pPr>
            <a:r>
              <a:rPr lang="en-ZA" dirty="0"/>
              <a:t>The basic requirements for a procedurally fair hearing are:</a:t>
            </a:r>
          </a:p>
          <a:p>
            <a:pPr lvl="0" fontAlgn="base"/>
            <a:r>
              <a:rPr lang="en-ZA" dirty="0">
                <a:effectLst>
                  <a:outerShdw sx="0" sy="0">
                    <a:srgbClr val="000000"/>
                  </a:outerShdw>
                </a:effectLst>
              </a:rPr>
              <a:t>A timeous hearing with notice given, including the details of the charge against the employee</a:t>
            </a:r>
          </a:p>
          <a:p>
            <a:pPr lvl="0" fontAlgn="base"/>
            <a:r>
              <a:rPr lang="en-ZA" dirty="0">
                <a:effectLst>
                  <a:outerShdw sx="0" sy="0">
                    <a:srgbClr val="000000"/>
                  </a:outerShdw>
                </a:effectLst>
              </a:rPr>
              <a:t>Representation by a fellow employee in the employee’s organisation</a:t>
            </a:r>
          </a:p>
          <a:p>
            <a:pPr lvl="0" fontAlgn="base"/>
            <a:r>
              <a:rPr lang="en-ZA" dirty="0">
                <a:effectLst>
                  <a:outerShdw sx="0" sy="0">
                    <a:srgbClr val="000000"/>
                  </a:outerShdw>
                </a:effectLst>
              </a:rPr>
              <a:t>Interpretation of evidence must be given on employees’ home language if, where necessary</a:t>
            </a:r>
          </a:p>
          <a:p>
            <a:pPr lvl="0" fontAlgn="base"/>
            <a:r>
              <a:rPr lang="en-ZA" dirty="0">
                <a:effectLst>
                  <a:outerShdw sx="0" sy="0">
                    <a:srgbClr val="000000"/>
                  </a:outerShdw>
                </a:effectLst>
              </a:rPr>
              <a:t>Presentation and cross-examination of all relevant evidence at the hearing</a:t>
            </a:r>
          </a:p>
          <a:p>
            <a:pPr lvl="0" fontAlgn="base"/>
            <a:r>
              <a:rPr lang="en-ZA" dirty="0">
                <a:effectLst>
                  <a:outerShdw sx="0" sy="0">
                    <a:srgbClr val="000000"/>
                  </a:outerShdw>
                </a:effectLst>
              </a:rPr>
              <a:t>Re-examination of witnesses after cross-questioning</a:t>
            </a:r>
          </a:p>
          <a:p>
            <a:pPr marL="0" indent="0">
              <a:buNone/>
            </a:pPr>
            <a:endParaRPr lang="en-ZA" sz="2800" dirty="0"/>
          </a:p>
          <a:p>
            <a:endParaRPr lang="en-ZA" dirty="0"/>
          </a:p>
        </p:txBody>
      </p:sp>
    </p:spTree>
    <p:extLst>
      <p:ext uri="{BB962C8B-B14F-4D97-AF65-F5344CB8AC3E}">
        <p14:creationId xmlns:p14="http://schemas.microsoft.com/office/powerpoint/2010/main" val="726914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77C9-89FB-4D80-854D-C1BA65AAA874}"/>
              </a:ext>
            </a:extLst>
          </p:cNvPr>
          <p:cNvSpPr>
            <a:spLocks noGrp="1"/>
          </p:cNvSpPr>
          <p:nvPr>
            <p:ph type="title"/>
          </p:nvPr>
        </p:nvSpPr>
        <p:spPr/>
        <p:txBody>
          <a:bodyPr>
            <a:normAutofit fontScale="90000"/>
          </a:bodyPr>
          <a:lstStyle/>
          <a:p>
            <a:r>
              <a:rPr lang="en-ZA" dirty="0"/>
              <a:t>Conducting the Hearing in a Firm and Procedurally Fair Manner</a:t>
            </a:r>
          </a:p>
        </p:txBody>
      </p:sp>
      <p:sp>
        <p:nvSpPr>
          <p:cNvPr id="3" name="Slide Number Placeholder 2">
            <a:extLst>
              <a:ext uri="{FF2B5EF4-FFF2-40B4-BE49-F238E27FC236}">
                <a16:creationId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2C4DA7D0-AEC1-46BE-8055-4AFC8E1BFA53}"/>
              </a:ext>
            </a:extLst>
          </p:cNvPr>
          <p:cNvSpPr>
            <a:spLocks noGrp="1"/>
          </p:cNvSpPr>
          <p:nvPr>
            <p:ph sz="quarter" idx="1"/>
          </p:nvPr>
        </p:nvSpPr>
        <p:spPr/>
        <p:txBody>
          <a:bodyPr>
            <a:normAutofit lnSpcReduction="10000"/>
          </a:bodyPr>
          <a:lstStyle/>
          <a:p>
            <a:pPr marL="0" indent="0">
              <a:buNone/>
            </a:pPr>
            <a:r>
              <a:rPr lang="en-ZA" dirty="0"/>
              <a:t>The basic requirements for a procedurally fair hearing are:</a:t>
            </a:r>
            <a:endParaRPr lang="en-GB" dirty="0"/>
          </a:p>
          <a:p>
            <a:pPr lvl="0" fontAlgn="base"/>
            <a:r>
              <a:rPr lang="en-ZA" dirty="0">
                <a:effectLst>
                  <a:outerShdw sx="0" sy="0">
                    <a:srgbClr val="000000"/>
                  </a:outerShdw>
                </a:effectLst>
              </a:rPr>
              <a:t>Closing argument after both sides have completed and closed their cases</a:t>
            </a:r>
          </a:p>
          <a:p>
            <a:pPr lvl="0" fontAlgn="base"/>
            <a:r>
              <a:rPr lang="en-ZA" dirty="0">
                <a:effectLst>
                  <a:outerShdw sx="0" sy="0">
                    <a:srgbClr val="000000"/>
                  </a:outerShdw>
                </a:effectLst>
              </a:rPr>
              <a:t>The independence of the chairperson is a critical </a:t>
            </a:r>
          </a:p>
          <a:p>
            <a:pPr marL="898525" lvl="0" indent="-541338" fontAlgn="base">
              <a:buFont typeface="Courier New" panose="02070309020205020404" pitchFamily="49" charset="0"/>
              <a:buChar char="o"/>
            </a:pPr>
            <a:r>
              <a:rPr lang="en-ZA" dirty="0">
                <a:effectLst>
                  <a:outerShdw sx="0" sy="0">
                    <a:srgbClr val="000000"/>
                  </a:outerShdw>
                </a:effectLst>
              </a:rPr>
              <a:t>Prior and during the hearing</a:t>
            </a:r>
          </a:p>
          <a:p>
            <a:pPr marL="898525" lvl="3" indent="-541338" fontAlgn="base"/>
            <a:r>
              <a:rPr lang="en-ZA" dirty="0">
                <a:effectLst>
                  <a:outerShdw sx="0" sy="0">
                    <a:srgbClr val="000000"/>
                  </a:outerShdw>
                </a:effectLst>
              </a:rPr>
              <a:t>In the assessment of the employee’s guilt and may not prejudge the employee’s guilt</a:t>
            </a:r>
          </a:p>
          <a:p>
            <a:pPr marL="898525" lvl="3" indent="-541338" fontAlgn="base"/>
            <a:r>
              <a:rPr lang="en-ZA" dirty="0">
                <a:effectLst>
                  <a:outerShdw sx="0" sy="0">
                    <a:srgbClr val="000000"/>
                  </a:outerShdw>
                </a:effectLst>
              </a:rPr>
              <a:t>In determining a disciplinary action to be taken</a:t>
            </a:r>
          </a:p>
          <a:p>
            <a:pPr lvl="0" fontAlgn="base"/>
            <a:r>
              <a:rPr lang="en-ZA" dirty="0">
                <a:effectLst>
                  <a:outerShdw sx="0" sy="0">
                    <a:srgbClr val="000000"/>
                  </a:outerShdw>
                </a:effectLst>
              </a:rPr>
              <a:t>Careful consideration of all facts after the conclusion of the hearing, advising the employee in writing.</a:t>
            </a:r>
          </a:p>
          <a:p>
            <a:pPr lvl="0" fontAlgn="base"/>
            <a:r>
              <a:rPr lang="en-ZA" dirty="0">
                <a:effectLst>
                  <a:outerShdw sx="0" sy="0">
                    <a:srgbClr val="000000"/>
                  </a:outerShdw>
                </a:effectLst>
              </a:rPr>
              <a:t>Substantive fairness - does the punishment fit the crime?  </a:t>
            </a:r>
          </a:p>
          <a:p>
            <a:pPr lvl="0" fontAlgn="base"/>
            <a:r>
              <a:rPr lang="en-ZA" dirty="0">
                <a:effectLst>
                  <a:outerShdw sx="0" sy="0">
                    <a:srgbClr val="000000"/>
                  </a:outerShdw>
                </a:effectLst>
              </a:rPr>
              <a:t>Allow the employee the opportunity to appeal</a:t>
            </a:r>
          </a:p>
          <a:p>
            <a:pPr marL="0" indent="0">
              <a:buNone/>
            </a:pPr>
            <a:endParaRPr lang="en-ZA" sz="2800" dirty="0"/>
          </a:p>
          <a:p>
            <a:endParaRPr lang="en-ZA" dirty="0"/>
          </a:p>
        </p:txBody>
      </p:sp>
    </p:spTree>
    <p:extLst>
      <p:ext uri="{BB962C8B-B14F-4D97-AF65-F5344CB8AC3E}">
        <p14:creationId xmlns:p14="http://schemas.microsoft.com/office/powerpoint/2010/main" val="30690216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77C9-89FB-4D80-854D-C1BA65AAA874}"/>
              </a:ext>
            </a:extLst>
          </p:cNvPr>
          <p:cNvSpPr>
            <a:spLocks noGrp="1"/>
          </p:cNvSpPr>
          <p:nvPr>
            <p:ph type="title"/>
          </p:nvPr>
        </p:nvSpPr>
        <p:spPr/>
        <p:txBody>
          <a:bodyPr>
            <a:normAutofit fontScale="90000"/>
          </a:bodyPr>
          <a:lstStyle/>
          <a:p>
            <a:r>
              <a:rPr lang="en-ZA" dirty="0"/>
              <a:t>Conducting the Hearing in a Firm and Procedurally Fair Manner</a:t>
            </a:r>
          </a:p>
        </p:txBody>
      </p:sp>
      <p:sp>
        <p:nvSpPr>
          <p:cNvPr id="3" name="Slide Number Placeholder 2">
            <a:extLst>
              <a:ext uri="{FF2B5EF4-FFF2-40B4-BE49-F238E27FC236}">
                <a16:creationId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2C4DA7D0-AEC1-46BE-8055-4AFC8E1BFA53}"/>
              </a:ext>
            </a:extLst>
          </p:cNvPr>
          <p:cNvSpPr>
            <a:spLocks noGrp="1"/>
          </p:cNvSpPr>
          <p:nvPr>
            <p:ph sz="quarter" idx="1"/>
          </p:nvPr>
        </p:nvSpPr>
        <p:spPr>
          <a:xfrm>
            <a:off x="467544" y="1413296"/>
            <a:ext cx="8219256" cy="4797004"/>
          </a:xfrm>
        </p:spPr>
        <p:txBody>
          <a:bodyPr>
            <a:normAutofit lnSpcReduction="10000"/>
          </a:bodyPr>
          <a:lstStyle/>
          <a:p>
            <a:pPr marL="0" indent="0">
              <a:buNone/>
            </a:pPr>
            <a:r>
              <a:rPr lang="en-ZA" dirty="0"/>
              <a:t>Principles to observe at the hearing:</a:t>
            </a:r>
          </a:p>
          <a:p>
            <a:pPr lvl="0" fontAlgn="base"/>
            <a:r>
              <a:rPr lang="en-ZA" dirty="0">
                <a:effectLst>
                  <a:outerShdw sx="0" sy="0">
                    <a:srgbClr val="000000"/>
                  </a:outerShdw>
                </a:effectLst>
              </a:rPr>
              <a:t>The chairperson must be an impartial person</a:t>
            </a:r>
          </a:p>
          <a:p>
            <a:pPr lvl="0" fontAlgn="base"/>
            <a:r>
              <a:rPr lang="en-ZA" dirty="0">
                <a:effectLst>
                  <a:outerShdw sx="0" sy="0">
                    <a:srgbClr val="000000"/>
                  </a:outerShdw>
                </a:effectLst>
              </a:rPr>
              <a:t>The hearing must be held within a reasonable time after the incident has taken place.</a:t>
            </a:r>
          </a:p>
          <a:p>
            <a:pPr lvl="0" fontAlgn="base"/>
            <a:r>
              <a:rPr lang="en-ZA" dirty="0">
                <a:effectLst>
                  <a:outerShdw sx="0" sy="0">
                    <a:srgbClr val="000000"/>
                  </a:outerShdw>
                </a:effectLst>
              </a:rPr>
              <a:t>If there are exceptional mitigating circumstances present, the chairperson may recommend that the employee is suspended with pay prior to, during or pending the outcome of the hearing.</a:t>
            </a:r>
          </a:p>
          <a:p>
            <a:pPr lvl="0" fontAlgn="base"/>
            <a:r>
              <a:rPr lang="en-ZA" dirty="0">
                <a:effectLst>
                  <a:outerShdw sx="0" sy="0">
                    <a:srgbClr val="000000"/>
                  </a:outerShdw>
                </a:effectLst>
              </a:rPr>
              <a:t>The chairperson is responsible to keep notes and records of the proceedings. </a:t>
            </a:r>
          </a:p>
          <a:p>
            <a:pPr lvl="0" fontAlgn="base"/>
            <a:r>
              <a:rPr lang="en-ZA" dirty="0">
                <a:effectLst>
                  <a:outerShdw sx="0" sy="0">
                    <a:srgbClr val="000000"/>
                  </a:outerShdw>
                </a:effectLst>
              </a:rPr>
              <a:t>If the chairperson of the hearing finds the employee is guilty of the alleged offence, he/she must consult the employee's record in order to determine the appropriate penalty.</a:t>
            </a:r>
          </a:p>
          <a:p>
            <a:pPr marL="0" indent="0">
              <a:buNone/>
            </a:pPr>
            <a:endParaRPr lang="en-ZA" sz="2800" dirty="0"/>
          </a:p>
          <a:p>
            <a:endParaRPr lang="en-ZA" dirty="0"/>
          </a:p>
        </p:txBody>
      </p:sp>
    </p:spTree>
    <p:extLst>
      <p:ext uri="{BB962C8B-B14F-4D97-AF65-F5344CB8AC3E}">
        <p14:creationId xmlns:p14="http://schemas.microsoft.com/office/powerpoint/2010/main" val="92495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77C9-89FB-4D80-854D-C1BA65AAA874}"/>
              </a:ext>
            </a:extLst>
          </p:cNvPr>
          <p:cNvSpPr>
            <a:spLocks noGrp="1"/>
          </p:cNvSpPr>
          <p:nvPr>
            <p:ph type="title"/>
          </p:nvPr>
        </p:nvSpPr>
        <p:spPr/>
        <p:txBody>
          <a:bodyPr>
            <a:normAutofit fontScale="90000"/>
          </a:bodyPr>
          <a:lstStyle/>
          <a:p>
            <a:r>
              <a:rPr lang="en-ZA" dirty="0"/>
              <a:t>Conducting the Hearing in a Firm and Procedurally Fair Manner</a:t>
            </a:r>
          </a:p>
        </p:txBody>
      </p:sp>
      <p:sp>
        <p:nvSpPr>
          <p:cNvPr id="3" name="Slide Number Placeholder 2">
            <a:extLst>
              <a:ext uri="{FF2B5EF4-FFF2-40B4-BE49-F238E27FC236}">
                <a16:creationId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2C4DA7D0-AEC1-46BE-8055-4AFC8E1BFA53}"/>
              </a:ext>
            </a:extLst>
          </p:cNvPr>
          <p:cNvSpPr>
            <a:spLocks noGrp="1"/>
          </p:cNvSpPr>
          <p:nvPr>
            <p:ph sz="quarter" idx="1"/>
          </p:nvPr>
        </p:nvSpPr>
        <p:spPr>
          <a:xfrm>
            <a:off x="467544" y="1413296"/>
            <a:ext cx="8219256" cy="4896024"/>
          </a:xfrm>
        </p:spPr>
        <p:txBody>
          <a:bodyPr>
            <a:normAutofit fontScale="92500" lnSpcReduction="20000"/>
          </a:bodyPr>
          <a:lstStyle/>
          <a:p>
            <a:pPr marL="0" indent="0">
              <a:buNone/>
            </a:pPr>
            <a:r>
              <a:rPr lang="en-ZA" dirty="0"/>
              <a:t>Principles to observe at the hearing:</a:t>
            </a:r>
          </a:p>
          <a:p>
            <a:pPr lvl="0" fontAlgn="base"/>
            <a:r>
              <a:rPr lang="en-ZA" dirty="0">
                <a:effectLst>
                  <a:outerShdw sx="0" sy="0">
                    <a:srgbClr val="000000"/>
                  </a:outerShdw>
                </a:effectLst>
              </a:rPr>
              <a:t>An employee’s previous disciplinary record does not oblige the chairperson to impose amore serious sanction</a:t>
            </a:r>
          </a:p>
          <a:p>
            <a:pPr lvl="0" fontAlgn="base"/>
            <a:r>
              <a:rPr lang="en-ZA" dirty="0">
                <a:effectLst>
                  <a:outerShdw sx="0" sy="0">
                    <a:srgbClr val="000000"/>
                  </a:outerShdw>
                </a:effectLst>
              </a:rPr>
              <a:t>The disciplinary sanction and the reasons must be summarised in writing </a:t>
            </a:r>
          </a:p>
          <a:p>
            <a:pPr lvl="0" fontAlgn="base"/>
            <a:r>
              <a:rPr lang="en-ZA" dirty="0">
                <a:effectLst>
                  <a:outerShdw sx="0" sy="0">
                    <a:srgbClr val="000000"/>
                  </a:outerShdw>
                </a:effectLst>
              </a:rPr>
              <a:t>Where an employee fails to attend or participate in the proceedings the first time it has been scheduled, the hearing will be rescheduled. </a:t>
            </a:r>
          </a:p>
          <a:p>
            <a:pPr lvl="0" fontAlgn="base"/>
            <a:r>
              <a:rPr lang="en-ZA" dirty="0">
                <a:effectLst>
                  <a:outerShdw sx="0" sy="0">
                    <a:srgbClr val="000000"/>
                  </a:outerShdw>
                </a:effectLst>
              </a:rPr>
              <a:t>However if the employee fails to attend a second time, the hearing will be held in his/her absence and the employee will forfeit the right to an appeal</a:t>
            </a:r>
          </a:p>
          <a:p>
            <a:pPr lvl="0" fontAlgn="base"/>
            <a:r>
              <a:rPr lang="en-ZA" dirty="0">
                <a:effectLst>
                  <a:outerShdw sx="0" sy="0">
                    <a:srgbClr val="000000"/>
                  </a:outerShdw>
                </a:effectLst>
              </a:rPr>
              <a:t>An employee who has been dismissed following a hearing will not be entitled to remuneration or any employee benefits during the period thereafter until an appeal hearing has taken place</a:t>
            </a:r>
          </a:p>
          <a:p>
            <a:r>
              <a:rPr lang="en-ZA" dirty="0"/>
              <a:t>The interpreter may not be a witness for the defence, nor for the prosecution</a:t>
            </a:r>
          </a:p>
        </p:txBody>
      </p:sp>
    </p:spTree>
    <p:extLst>
      <p:ext uri="{BB962C8B-B14F-4D97-AF65-F5344CB8AC3E}">
        <p14:creationId xmlns:p14="http://schemas.microsoft.com/office/powerpoint/2010/main" val="3410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77C9-89FB-4D80-854D-C1BA65AAA874}"/>
              </a:ext>
            </a:extLst>
          </p:cNvPr>
          <p:cNvSpPr>
            <a:spLocks noGrp="1"/>
          </p:cNvSpPr>
          <p:nvPr>
            <p:ph type="title"/>
          </p:nvPr>
        </p:nvSpPr>
        <p:spPr/>
        <p:txBody>
          <a:bodyPr>
            <a:normAutofit/>
          </a:bodyPr>
          <a:lstStyle/>
          <a:p>
            <a:r>
              <a:rPr lang="en-ZA" dirty="0"/>
              <a:t>Asking Questions for Clarification</a:t>
            </a:r>
          </a:p>
        </p:txBody>
      </p:sp>
      <p:sp>
        <p:nvSpPr>
          <p:cNvPr id="3" name="Slide Number Placeholder 2">
            <a:extLst>
              <a:ext uri="{FF2B5EF4-FFF2-40B4-BE49-F238E27FC236}">
                <a16:creationId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2C4DA7D0-AEC1-46BE-8055-4AFC8E1BFA53}"/>
              </a:ext>
            </a:extLst>
          </p:cNvPr>
          <p:cNvSpPr>
            <a:spLocks noGrp="1"/>
          </p:cNvSpPr>
          <p:nvPr>
            <p:ph sz="quarter" idx="1"/>
          </p:nvPr>
        </p:nvSpPr>
        <p:spPr/>
        <p:txBody>
          <a:bodyPr/>
          <a:lstStyle/>
          <a:p>
            <a:pPr marL="0" indent="0">
              <a:buNone/>
            </a:pPr>
            <a:r>
              <a:rPr lang="en-ZA" dirty="0"/>
              <a:t>To ensure that his / her behaviour is unbiased, the chairperson should</a:t>
            </a:r>
          </a:p>
          <a:p>
            <a:r>
              <a:rPr lang="en-ZA" dirty="0"/>
              <a:t> Allow the initiator to state his/her case and to call witnesses one by one to give evidence</a:t>
            </a:r>
          </a:p>
          <a:p>
            <a:r>
              <a:rPr lang="en-ZA" dirty="0"/>
              <a:t>Allow the employee to cross-examine any witnesses called by the initiator</a:t>
            </a:r>
          </a:p>
          <a:p>
            <a:r>
              <a:rPr lang="en-ZA" dirty="0"/>
              <a:t>Allow the employee to state his/her case, call witnesses one by one and give evidence</a:t>
            </a:r>
          </a:p>
          <a:p>
            <a:r>
              <a:rPr lang="en-ZA" dirty="0"/>
              <a:t>Ensure that the notes are taken of the proceedings</a:t>
            </a:r>
          </a:p>
          <a:p>
            <a:pPr marL="0" indent="0">
              <a:buNone/>
            </a:pPr>
            <a:endParaRPr lang="en-ZA" sz="2800" dirty="0"/>
          </a:p>
          <a:p>
            <a:endParaRPr lang="en-ZA" dirty="0"/>
          </a:p>
        </p:txBody>
      </p:sp>
    </p:spTree>
    <p:extLst>
      <p:ext uri="{BB962C8B-B14F-4D97-AF65-F5344CB8AC3E}">
        <p14:creationId xmlns:p14="http://schemas.microsoft.com/office/powerpoint/2010/main" val="26913028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77C9-89FB-4D80-854D-C1BA65AAA874}"/>
              </a:ext>
            </a:extLst>
          </p:cNvPr>
          <p:cNvSpPr>
            <a:spLocks noGrp="1"/>
          </p:cNvSpPr>
          <p:nvPr>
            <p:ph type="title"/>
          </p:nvPr>
        </p:nvSpPr>
        <p:spPr/>
        <p:txBody>
          <a:bodyPr>
            <a:normAutofit/>
          </a:bodyPr>
          <a:lstStyle/>
          <a:p>
            <a:r>
              <a:rPr lang="en-ZA" dirty="0"/>
              <a:t>Asking Questions for Clarification</a:t>
            </a:r>
          </a:p>
        </p:txBody>
      </p:sp>
      <p:sp>
        <p:nvSpPr>
          <p:cNvPr id="3" name="Slide Number Placeholder 2">
            <a:extLst>
              <a:ext uri="{FF2B5EF4-FFF2-40B4-BE49-F238E27FC236}">
                <a16:creationId xmlns:a16="http://schemas.microsoft.com/office/drawing/2014/main" id="{C437C22D-8921-4405-836C-9CA2989631ED}"/>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2C4DA7D0-AEC1-46BE-8055-4AFC8E1BFA53}"/>
              </a:ext>
            </a:extLst>
          </p:cNvPr>
          <p:cNvSpPr>
            <a:spLocks noGrp="1"/>
          </p:cNvSpPr>
          <p:nvPr>
            <p:ph sz="quarter" idx="1"/>
          </p:nvPr>
        </p:nvSpPr>
        <p:spPr>
          <a:xfrm>
            <a:off x="146304" y="1413296"/>
            <a:ext cx="8540496" cy="4680000"/>
          </a:xfrm>
        </p:spPr>
        <p:txBody>
          <a:bodyPr/>
          <a:lstStyle/>
          <a:p>
            <a:pPr lvl="0" fontAlgn="base"/>
            <a:r>
              <a:rPr lang="en-ZA" dirty="0">
                <a:effectLst>
                  <a:outerShdw sx="0" sy="0">
                    <a:srgbClr val="000000"/>
                  </a:outerShdw>
                </a:effectLst>
              </a:rPr>
              <a:t>Ensure that all evidence is heard and call for further clarification </a:t>
            </a:r>
          </a:p>
          <a:p>
            <a:pPr lvl="0" fontAlgn="base"/>
            <a:r>
              <a:rPr lang="en-ZA" dirty="0">
                <a:effectLst>
                  <a:outerShdw sx="0" sy="0">
                    <a:srgbClr val="000000"/>
                  </a:outerShdw>
                </a:effectLst>
              </a:rPr>
              <a:t>Remain impartial and not become emotionally involved</a:t>
            </a:r>
          </a:p>
          <a:p>
            <a:pPr lvl="0" fontAlgn="base"/>
            <a:r>
              <a:rPr lang="en-ZA" dirty="0">
                <a:effectLst>
                  <a:outerShdw sx="0" sy="0">
                    <a:srgbClr val="000000"/>
                  </a:outerShdw>
                </a:effectLst>
              </a:rPr>
              <a:t>Ensure total participation from both the employee and his/her representative</a:t>
            </a:r>
          </a:p>
          <a:p>
            <a:r>
              <a:rPr lang="en-ZA" dirty="0"/>
              <a:t>Adjourn the proceedings while he/she considers the evidence and makes a decision</a:t>
            </a:r>
          </a:p>
          <a:p>
            <a:r>
              <a:rPr lang="en-ZA" dirty="0"/>
              <a:t>Communicate the date</a:t>
            </a:r>
          </a:p>
          <a:p>
            <a:pPr marL="0" indent="0">
              <a:buNone/>
            </a:pPr>
            <a:r>
              <a:rPr lang="en-ZA" dirty="0"/>
              <a:t>     and time on which he/she intends to </a:t>
            </a:r>
          </a:p>
          <a:p>
            <a:pPr marL="0" indent="0">
              <a:buNone/>
            </a:pPr>
            <a:r>
              <a:rPr lang="en-ZA" dirty="0"/>
              <a:t>     announce the decision to the parties </a:t>
            </a:r>
          </a:p>
          <a:p>
            <a:pPr marL="0" indent="0">
              <a:buNone/>
            </a:pPr>
            <a:r>
              <a:rPr lang="en-ZA" dirty="0"/>
              <a:t>     (within 48 hours)</a:t>
            </a:r>
            <a:endParaRPr lang="en-ZA" sz="2800" dirty="0"/>
          </a:p>
          <a:p>
            <a:endParaRPr lang="en-ZA" dirty="0"/>
          </a:p>
        </p:txBody>
      </p:sp>
      <p:pic>
        <p:nvPicPr>
          <p:cNvPr id="5" name="Picture 4">
            <a:extLst>
              <a:ext uri="{FF2B5EF4-FFF2-40B4-BE49-F238E27FC236}">
                <a16:creationId xmlns:a16="http://schemas.microsoft.com/office/drawing/2014/main" id="{BBB45A8A-A5CF-4032-8995-FCF68E40D50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00192" y="3573016"/>
            <a:ext cx="1814190" cy="2637284"/>
          </a:xfrm>
          <a:prstGeom prst="rect">
            <a:avLst/>
          </a:prstGeom>
        </p:spPr>
      </p:pic>
    </p:spTree>
    <p:extLst>
      <p:ext uri="{BB962C8B-B14F-4D97-AF65-F5344CB8AC3E}">
        <p14:creationId xmlns:p14="http://schemas.microsoft.com/office/powerpoint/2010/main" val="1816196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Disciplinary Hearings</a:t>
            </a:r>
          </a:p>
        </p:txBody>
      </p:sp>
      <p:sp>
        <p:nvSpPr>
          <p:cNvPr id="3" name="Text Placeholder 2"/>
          <p:cNvSpPr>
            <a:spLocks noGrp="1"/>
          </p:cNvSpPr>
          <p:nvPr>
            <p:ph type="body" idx="1"/>
          </p:nvPr>
        </p:nvSpPr>
        <p:spPr>
          <a:xfrm>
            <a:off x="687920" y="2547938"/>
            <a:ext cx="7772400" cy="2105198"/>
          </a:xfrm>
        </p:spPr>
        <p:txBody>
          <a:bodyPr>
            <a:noAutofit/>
          </a:bodyPr>
          <a:lstStyle/>
          <a:p>
            <a:r>
              <a:rPr lang="en-US" sz="4400" dirty="0"/>
              <a:t>Study Unit 6:</a:t>
            </a:r>
            <a:br>
              <a:rPr lang="en-US" sz="4400" dirty="0"/>
            </a:br>
            <a:r>
              <a:rPr lang="en-ZA" sz="4400" dirty="0"/>
              <a:t>Implementing Procedure to Handle Non-Dismissible Offences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98</a:t>
            </a:fld>
            <a:endParaRPr lang="en-ZA"/>
          </a:p>
        </p:txBody>
      </p:sp>
      <p:pic>
        <p:nvPicPr>
          <p:cNvPr id="6" name="Picture 5" descr="ec_i_outcomes_2.gif"/>
          <p:cNvPicPr/>
          <p:nvPr/>
        </p:nvPicPr>
        <p:blipFill>
          <a:blip r:embed="rId2" cstate="print"/>
          <a:stretch>
            <a:fillRect/>
          </a:stretch>
        </p:blipFill>
        <p:spPr>
          <a:xfrm>
            <a:off x="4593197" y="4734272"/>
            <a:ext cx="2462004" cy="161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34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4363-4AF0-4753-9DCB-DB7D68E89785}"/>
              </a:ext>
            </a:extLst>
          </p:cNvPr>
          <p:cNvSpPr>
            <a:spLocks noGrp="1"/>
          </p:cNvSpPr>
          <p:nvPr>
            <p:ph type="title"/>
          </p:nvPr>
        </p:nvSpPr>
        <p:spPr/>
        <p:txBody>
          <a:bodyPr>
            <a:normAutofit fontScale="90000"/>
          </a:bodyPr>
          <a:lstStyle/>
          <a:p>
            <a:r>
              <a:rPr lang="en-ZA" dirty="0"/>
              <a:t>Implementing Procedure to Handle Non-Dismissible Offences</a:t>
            </a:r>
          </a:p>
        </p:txBody>
      </p:sp>
      <p:sp>
        <p:nvSpPr>
          <p:cNvPr id="3" name="Slide Number Placeholder 2">
            <a:extLst>
              <a:ext uri="{FF2B5EF4-FFF2-40B4-BE49-F238E27FC236}">
                <a16:creationId xmlns:a16="http://schemas.microsoft.com/office/drawing/2014/main" id="{94558105-3C8D-4029-BC68-DB6BEA7F5D4B}"/>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88229DD7-90A2-4EE1-A73E-B627DA361005}"/>
              </a:ext>
            </a:extLst>
          </p:cNvPr>
          <p:cNvSpPr>
            <a:spLocks noGrp="1"/>
          </p:cNvSpPr>
          <p:nvPr>
            <p:ph sz="quarter" idx="1"/>
          </p:nvPr>
        </p:nvSpPr>
        <p:spPr/>
        <p:txBody>
          <a:bodyPr/>
          <a:lstStyle/>
          <a:p>
            <a:pPr marL="0" indent="0">
              <a:buNone/>
            </a:pPr>
            <a:endParaRPr lang="en-ZA" dirty="0"/>
          </a:p>
        </p:txBody>
      </p:sp>
      <p:graphicFrame>
        <p:nvGraphicFramePr>
          <p:cNvPr id="5" name="Table 4">
            <a:extLst>
              <a:ext uri="{FF2B5EF4-FFF2-40B4-BE49-F238E27FC236}">
                <a16:creationId xmlns:a16="http://schemas.microsoft.com/office/drawing/2014/main" id="{EAE92B35-6F86-4AE1-A6F1-2939DF022732}"/>
              </a:ext>
            </a:extLst>
          </p:cNvPr>
          <p:cNvGraphicFramePr>
            <a:graphicFrameLocks noGrp="1"/>
          </p:cNvGraphicFramePr>
          <p:nvPr>
            <p:extLst>
              <p:ext uri="{D42A27DB-BD31-4B8C-83A1-F6EECF244321}">
                <p14:modId xmlns:p14="http://schemas.microsoft.com/office/powerpoint/2010/main" val="175980531"/>
              </p:ext>
            </p:extLst>
          </p:nvPr>
        </p:nvGraphicFramePr>
        <p:xfrm>
          <a:off x="468313" y="1413296"/>
          <a:ext cx="8218487" cy="4876800"/>
        </p:xfrm>
        <a:graphic>
          <a:graphicData uri="http://schemas.openxmlformats.org/drawingml/2006/table">
            <a:tbl>
              <a:tblPr firstRow="1" firstCol="1" bandRow="1">
                <a:tableStyleId>{5C22544A-7EE6-4342-B048-85BDC9FD1C3A}</a:tableStyleId>
              </a:tblPr>
              <a:tblGrid>
                <a:gridCol w="1880390">
                  <a:extLst>
                    <a:ext uri="{9D8B030D-6E8A-4147-A177-3AD203B41FA5}">
                      <a16:colId xmlns:a16="http://schemas.microsoft.com/office/drawing/2014/main" val="2813892801"/>
                    </a:ext>
                  </a:extLst>
                </a:gridCol>
                <a:gridCol w="6338097">
                  <a:extLst>
                    <a:ext uri="{9D8B030D-6E8A-4147-A177-3AD203B41FA5}">
                      <a16:colId xmlns:a16="http://schemas.microsoft.com/office/drawing/2014/main" val="238000859"/>
                    </a:ext>
                  </a:extLst>
                </a:gridCol>
              </a:tblGrid>
              <a:tr h="1315566">
                <a:tc>
                  <a:txBody>
                    <a:bodyPr/>
                    <a:lstStyle/>
                    <a:p>
                      <a:pPr algn="just" fontAlgn="base" hangingPunct="0">
                        <a:lnSpc>
                          <a:spcPct val="150000"/>
                        </a:lnSpc>
                        <a:spcAft>
                          <a:spcPts val="0"/>
                        </a:spcAft>
                      </a:pPr>
                      <a:r>
                        <a:rPr lang="en-GB" sz="2000" b="1">
                          <a:effectLst/>
                        </a:rPr>
                        <a:t>Preparation</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solidFill>
                            <a:schemeClr val="tx1"/>
                          </a:solidFill>
                          <a:effectLst>
                            <a:outerShdw sx="0" sy="0">
                              <a:srgbClr val="000000"/>
                            </a:outerShdw>
                          </a:effectLst>
                        </a:rPr>
                        <a:t>To address the employee's failure to achieve the standards and objectives agreed upon; or</a:t>
                      </a:r>
                      <a:endParaRPr lang="en-ZA" sz="2000" b="0" u="none" strike="noStrike" kern="0" dirty="0">
                        <a:ln>
                          <a:noFill/>
                        </a:ln>
                        <a:solidFill>
                          <a:schemeClr val="tx1"/>
                        </a:solidFill>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spc="-15" dirty="0">
                          <a:ln>
                            <a:noFill/>
                          </a:ln>
                          <a:solidFill>
                            <a:schemeClr val="tx1"/>
                          </a:solidFill>
                          <a:effectLst>
                            <a:outerShdw sx="0" sy="0">
                              <a:srgbClr val="000000"/>
                            </a:outerShdw>
                          </a:effectLst>
                        </a:rPr>
                        <a:t>Where the work performance problem is sufficiently serious to warrant immediate disciplinary action</a:t>
                      </a:r>
                      <a:endParaRPr lang="en-ZA" sz="2000" b="0" u="none" strike="noStrike" kern="0" dirty="0">
                        <a:ln>
                          <a:noFill/>
                        </a:ln>
                        <a:solidFill>
                          <a:schemeClr val="tx1"/>
                        </a:solidFill>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88372350"/>
                  </a:ext>
                </a:extLst>
              </a:tr>
              <a:tr h="0">
                <a:tc>
                  <a:txBody>
                    <a:bodyPr/>
                    <a:lstStyle/>
                    <a:p>
                      <a:pPr algn="just" fontAlgn="base" hangingPunct="0">
                        <a:lnSpc>
                          <a:spcPct val="150000"/>
                        </a:lnSpc>
                        <a:spcAft>
                          <a:spcPts val="0"/>
                        </a:spcAft>
                      </a:pPr>
                      <a:r>
                        <a:rPr lang="en-GB" sz="2000" b="1" spc="-15">
                          <a:effectLst/>
                        </a:rPr>
                        <a:t>Chairperson to Convene the Work Performance Investigation.</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effectLst>
                            <a:outerShdw sx="0" sy="0">
                              <a:srgbClr val="000000"/>
                            </a:outerShdw>
                          </a:effectLst>
                        </a:rPr>
                        <a:t>Emphasise seriousness of the work performance hearing. Request commitment to a mutually beneficial outcome. </a:t>
                      </a:r>
                      <a:endParaRPr lang="en-ZA" sz="2000" b="0" u="none" strike="noStrike" kern="0" dirty="0">
                        <a:ln>
                          <a:noFill/>
                        </a:ln>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effectLst>
                            <a:outerShdw sx="0" sy="0">
                              <a:srgbClr val="000000"/>
                            </a:outerShdw>
                          </a:effectLst>
                        </a:rPr>
                        <a:t>Read the notification and the allegation of poor work performance to the employee.</a:t>
                      </a:r>
                      <a:endParaRPr lang="en-ZA" sz="2000" b="0" u="none" strike="noStrike" kern="0" dirty="0">
                        <a:ln>
                          <a:noFill/>
                        </a:ln>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effectLst>
                            <a:outerShdw sx="0" sy="0">
                              <a:srgbClr val="000000"/>
                            </a:outerShdw>
                          </a:effectLst>
                        </a:rPr>
                        <a:t>Remind the employee of his or her rights.</a:t>
                      </a:r>
                      <a:endParaRPr lang="en-ZA" sz="2000" b="0" u="none" strike="noStrike" kern="0" dirty="0">
                        <a:ln>
                          <a:noFill/>
                        </a:ln>
                        <a:effectLst>
                          <a:outerShdw sx="0" sy="0">
                            <a:srgbClr val="000000"/>
                          </a:outerShdw>
                        </a:effectLst>
                      </a:endParaRPr>
                    </a:p>
                    <a:p>
                      <a:pPr marL="342900" lvl="0" indent="-342900" algn="just" fontAlgn="base" hangingPunct="0">
                        <a:lnSpc>
                          <a:spcPct val="150000"/>
                        </a:lnSpc>
                        <a:spcAft>
                          <a:spcPts val="0"/>
                        </a:spcAft>
                        <a:buClr>
                          <a:srgbClr val="7F7F7F"/>
                        </a:buClr>
                        <a:buSzPts val="1100"/>
                        <a:buFont typeface="Symbol" panose="05050102010706020507" pitchFamily="18" charset="2"/>
                        <a:buChar char=""/>
                      </a:pPr>
                      <a:r>
                        <a:rPr lang="en-GB" sz="2000" b="0" u="none" strike="noStrike" kern="0" spc="-15" dirty="0">
                          <a:ln>
                            <a:noFill/>
                          </a:ln>
                          <a:effectLst>
                            <a:outerShdw sx="0" sy="0">
                              <a:srgbClr val="000000"/>
                            </a:outerShdw>
                          </a:effectLst>
                        </a:rPr>
                        <a:t>Introduce and state the roles of the persons present.</a:t>
                      </a:r>
                      <a:endParaRPr lang="en-ZA" sz="2000" b="0" u="none" strike="noStrike" kern="0" dirty="0">
                        <a:ln>
                          <a:noFill/>
                        </a:ln>
                        <a:effectLst>
                          <a:outerShdw sx="0" sy="0">
                            <a:srgbClr val="000000"/>
                          </a:outerShdw>
                        </a:effectLst>
                      </a:endParaRPr>
                    </a:p>
                    <a:p>
                      <a:pPr marL="342900" lvl="0" indent="-342900" algn="just" fontAlgn="base" hangingPunct="0">
                        <a:buClr>
                          <a:srgbClr val="7F7F7F"/>
                        </a:buClr>
                        <a:buSzPts val="1100"/>
                        <a:buFont typeface="Symbol" panose="05050102010706020507" pitchFamily="18" charset="2"/>
                        <a:buChar char=""/>
                      </a:pPr>
                      <a:r>
                        <a:rPr lang="en-ZA" sz="2000" b="0" u="none" strike="noStrike" kern="0" spc="-15" dirty="0">
                          <a:ln>
                            <a:noFill/>
                          </a:ln>
                          <a:effectLst>
                            <a:outerShdw sx="0" sy="0">
                              <a:srgbClr val="000000"/>
                            </a:outerShdw>
                          </a:effectLst>
                        </a:rPr>
                        <a:t>Chairperson to control the investigation. Describe to the employee the nature of the investigation.</a:t>
                      </a:r>
                      <a:endParaRPr lang="en-ZA" sz="2000" b="0" u="none" strike="noStrike" kern="0" dirty="0">
                        <a:ln>
                          <a:noFill/>
                        </a:ln>
                        <a:effectLst>
                          <a:outerShdw sx="0" sy="0">
                            <a:srgbClr val="000000"/>
                          </a:outerShdw>
                        </a:effectLst>
                        <a:latin typeface="Times New Roman" panose="02020603050405020304" pitchFamily="18" charset="0"/>
                        <a:ea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151476554"/>
                  </a:ext>
                </a:extLst>
              </a:tr>
            </a:tbl>
          </a:graphicData>
        </a:graphic>
      </p:graphicFrame>
    </p:spTree>
    <p:extLst>
      <p:ext uri="{BB962C8B-B14F-4D97-AF65-F5344CB8AC3E}">
        <p14:creationId xmlns:p14="http://schemas.microsoft.com/office/powerpoint/2010/main" val="2059882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US 117871 FTP PPT v 2.pptx.140909094015" id="{8E1A3306-1B03-43FD-B8F7-375FC4B83693}" vid="{DBB82B25-47FE-44CB-A21B-7B2171C81D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9998</TotalTime>
  <Words>7293</Words>
  <Application>Microsoft Office PowerPoint</Application>
  <PresentationFormat>On-screen Show (4:3)</PresentationFormat>
  <Paragraphs>978</Paragraphs>
  <Slides>130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130</vt:i4>
      </vt:variant>
    </vt:vector>
  </HeadingPairs>
  <TitlesOfParts>
    <vt:vector size="138" baseType="lpstr">
      <vt:lpstr>Arial</vt:lpstr>
      <vt:lpstr>Calibri</vt:lpstr>
      <vt:lpstr>Courier New</vt:lpstr>
      <vt:lpstr>Symbol</vt:lpstr>
      <vt:lpstr>Times New Roman</vt:lpstr>
      <vt:lpstr>Wingdings</vt:lpstr>
      <vt:lpstr>Wingdings 2</vt:lpstr>
      <vt:lpstr>Equity</vt:lpstr>
      <vt:lpstr>Disciplinary Hearings</vt:lpstr>
      <vt:lpstr>Occupational health &amp; safety and security information</vt:lpstr>
      <vt:lpstr>Ground Rules</vt:lpstr>
      <vt:lpstr>Disciplinary Hearings</vt:lpstr>
      <vt:lpstr>Identify and Classify Transgressions</vt:lpstr>
      <vt:lpstr>Identify and Classify Transgressions</vt:lpstr>
      <vt:lpstr>Identify and Classify Transgressions</vt:lpstr>
      <vt:lpstr>Identify and Classify Transgressions</vt:lpstr>
      <vt:lpstr>Gathering Information Concerning Alleged Transgression</vt:lpstr>
      <vt:lpstr>Gathering Information Concerning Alleged Transgression</vt:lpstr>
      <vt:lpstr>Structures and Procedures to Resolve Employee Grievances</vt:lpstr>
      <vt:lpstr>Classifying Transgressions</vt:lpstr>
      <vt:lpstr>Classifying Transgressions: Serious Misconduct Offences</vt:lpstr>
      <vt:lpstr>Classifying Transgressions: Serious Misconduct Offences</vt:lpstr>
      <vt:lpstr>Classifying Transgressions: Serious Misconduct Offences</vt:lpstr>
      <vt:lpstr>Classifying Transgressions: Serious Misconduct Offences</vt:lpstr>
      <vt:lpstr>Classifying Transgressions: Serious Misconduct Offences</vt:lpstr>
      <vt:lpstr>Classifying Transgressions: Serious Misconduct Offences</vt:lpstr>
      <vt:lpstr>Classifying Transgressions: Serious Misconduct Offences</vt:lpstr>
      <vt:lpstr>Classifying Transgressions: Poor Performance</vt:lpstr>
      <vt:lpstr>Classifying Transgressions: Poor Performance</vt:lpstr>
      <vt:lpstr>Classifying Transgressions: Poor Performance</vt:lpstr>
      <vt:lpstr>Selecting a Procedure for Handling the Transgression</vt:lpstr>
      <vt:lpstr>Selecting a Procedure for Handling the Transgression</vt:lpstr>
      <vt:lpstr>Selecting a Procedure for Handling the Transgression</vt:lpstr>
      <vt:lpstr>Selecting a Procedure for Handling the Transgression</vt:lpstr>
      <vt:lpstr>Selecting a Procedure for Handling the Transgression – Substantive Fairness</vt:lpstr>
      <vt:lpstr>Selecting a Procedure for Handling the Transgression – Substantive Fairness</vt:lpstr>
      <vt:lpstr>Selecting a Procedure for Handling the Transgression – Substantive Fairness</vt:lpstr>
      <vt:lpstr>Selecting a Procedure for Handling the Transgression – Substantive Fairness</vt:lpstr>
      <vt:lpstr>Selecting a Procedure for Handling the Transgression – Procedural Fairness</vt:lpstr>
      <vt:lpstr>Selecting a Procedure for Handling the Transgression – Procedural Fairness</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 </vt:lpstr>
      <vt:lpstr>Selecting a Procedure for Handling the Transgression</vt:lpstr>
      <vt:lpstr>Selecting a Procedure for Handling the Transgression</vt:lpstr>
      <vt:lpstr>Selecting a Procedure for Handling the Transgression</vt:lpstr>
      <vt:lpstr>Disciplinary Hearings</vt:lpstr>
      <vt:lpstr>Informing the Employee of the Alleged Transgression</vt:lpstr>
      <vt:lpstr>Informing the Employee of the Alleged Transgression</vt:lpstr>
      <vt:lpstr>Confronting the Employee</vt:lpstr>
      <vt:lpstr>Confronting the Employee</vt:lpstr>
      <vt:lpstr>Confronting the Employee</vt:lpstr>
      <vt:lpstr>Implementing Disciplinary Action</vt:lpstr>
      <vt:lpstr>Implementing Disciplinary Action</vt:lpstr>
      <vt:lpstr>Implementing Disciplinary Action</vt:lpstr>
      <vt:lpstr>Implementing Disciplinary Action</vt:lpstr>
      <vt:lpstr>Implementing Disciplinary Action</vt:lpstr>
      <vt:lpstr>Implementing Disciplinary Action</vt:lpstr>
      <vt:lpstr>Implementing Disciplinary Action</vt:lpstr>
      <vt:lpstr>Implementing Disciplinary Action</vt:lpstr>
      <vt:lpstr>Implementing Disciplinary Action</vt:lpstr>
      <vt:lpstr>Records of Disciplinary Action</vt:lpstr>
      <vt:lpstr>Disciplinary Hearings</vt:lpstr>
      <vt:lpstr>Implement Procedure to Handle Dismissible Offences</vt:lpstr>
      <vt:lpstr>Further Investigation</vt:lpstr>
      <vt:lpstr>Further Investigation</vt:lpstr>
      <vt:lpstr>Further Investigation</vt:lpstr>
      <vt:lpstr>Further Investigation</vt:lpstr>
      <vt:lpstr>Further Investigation</vt:lpstr>
      <vt:lpstr>Further Investigation</vt:lpstr>
      <vt:lpstr>Informing the Employee</vt:lpstr>
      <vt:lpstr>Mitigation and Aggravation</vt:lpstr>
      <vt:lpstr>Mitigation and Aggravation</vt:lpstr>
      <vt:lpstr>Mitigation and Aggravation</vt:lpstr>
      <vt:lpstr>Disciplinary Hearings</vt:lpstr>
      <vt:lpstr>Represent Employee at a Disciplinary Hearing</vt:lpstr>
      <vt:lpstr>Represent Employee at a Disciplinary Hearing</vt:lpstr>
      <vt:lpstr>Represent Employee at a Disciplinary Hearing</vt:lpstr>
      <vt:lpstr>Represent Employee at a Disciplinary Hearing</vt:lpstr>
      <vt:lpstr>Represent Employee at a Disciplinary Hearing</vt:lpstr>
      <vt:lpstr>Analysing and Investigating an Allegation or Charge</vt:lpstr>
      <vt:lpstr>Requesting Relevant Information from Employer</vt:lpstr>
      <vt:lpstr>Preparing the Employee and Witnesses for the Hearing</vt:lpstr>
      <vt:lpstr>Presenting the Employee’s Case</vt:lpstr>
      <vt:lpstr>Presenting the Employee’s Case</vt:lpstr>
      <vt:lpstr>Cross-Examining Witnesses</vt:lpstr>
      <vt:lpstr>Lodging Relevant Appeals</vt:lpstr>
      <vt:lpstr>Lodging Relevant Appeals</vt:lpstr>
      <vt:lpstr>Disciplinary Hearings</vt:lpstr>
      <vt:lpstr>Conducting and Managing the Hearing</vt:lpstr>
      <vt:lpstr>Informing the Employee of the Allegation and His/Her Rights</vt:lpstr>
      <vt:lpstr>Asking Relevant Questions to Ensure Proper Procedure</vt:lpstr>
      <vt:lpstr>Conducting the Hearing in a Firm and Procedurally Fair Manner</vt:lpstr>
      <vt:lpstr>Conducting the Hearing in a Firm and Procedurally Fair Manner</vt:lpstr>
      <vt:lpstr>Conducting the Hearing in a Firm and Procedurally Fair Manner</vt:lpstr>
      <vt:lpstr>Conducting the Hearing in a Firm and Procedurally Fair Manner</vt:lpstr>
      <vt:lpstr>Conducting the Hearing in a Firm and Procedurally Fair Manner</vt:lpstr>
      <vt:lpstr>Conducting the Hearing in a Firm and Procedurally Fair Manner</vt:lpstr>
      <vt:lpstr>Asking Questions for Clarification</vt:lpstr>
      <vt:lpstr>Asking Questions for Clarification</vt:lpstr>
      <vt:lpstr>Disciplinary Hearings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Implementing Procedure to Handle Non-Dismissible Offences</vt:lpstr>
      <vt:lpstr>Summarising, Considering and Weighing Evidence in terms of Probability</vt:lpstr>
      <vt:lpstr>Summarising, Considering and Weighing Evidence in terms of Probability</vt:lpstr>
      <vt:lpstr>Summarising, Considering and Weighing Evidence in terms of Probability</vt:lpstr>
      <vt:lpstr>Summarising, Considering and Weighing Evidence in terms of Probability</vt:lpstr>
      <vt:lpstr>Basing Decision on Analysis of the Evidence</vt:lpstr>
      <vt:lpstr>Communicating the Decision to the Parties </vt:lpstr>
      <vt:lpstr>Disciplinary Hearings</vt:lpstr>
      <vt:lpstr>Granting Parties Opportunity to Plead Mitigation or Aggravation</vt:lpstr>
      <vt:lpstr>Granting Parties Opportunity to Plead Mitigation or Aggravation</vt:lpstr>
      <vt:lpstr>Eliciting Information Regarding Mitigation and Aggravation</vt:lpstr>
      <vt:lpstr>Disciplinary Hearings</vt:lpstr>
      <vt:lpstr>Clear Reasoning</vt:lpstr>
      <vt:lpstr>Clear Reasoning</vt:lpstr>
      <vt:lpstr>Clear Reasoning</vt:lpstr>
      <vt:lpstr>Clear Reasoning</vt:lpstr>
      <vt:lpstr>Disciplinary Hearings</vt:lpstr>
      <vt:lpstr>Considering and Weighting all Relevant Factors</vt:lpstr>
      <vt:lpstr>Informing the Employee Verbally of Decision</vt:lpstr>
      <vt:lpstr>Substantiating the Decision</vt:lpstr>
      <vt:lpstr>Informing the Employee of His / Her Rights</vt:lpstr>
      <vt:lpstr>Disciplinary Hearings</vt:lpstr>
      <vt:lpstr>Recording the Procedure</vt:lpstr>
      <vt:lpstr>Recording the Procedure</vt:lpstr>
      <vt:lpstr>Recording Reasons for Final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Sandys</dc:creator>
  <cp:lastModifiedBy>Jorina Olivier</cp:lastModifiedBy>
  <cp:revision>793</cp:revision>
  <dcterms:created xsi:type="dcterms:W3CDTF">2011-11-11T09:45:04Z</dcterms:created>
  <dcterms:modified xsi:type="dcterms:W3CDTF">2017-09-30T14:32:19Z</dcterms:modified>
</cp:coreProperties>
</file>