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04" r:id="rId1"/>
  </p:sldMasterIdLst>
  <p:notesMasterIdLst>
    <p:notesMasterId r:id="rId200"/>
  </p:notesMasterIdLst>
  <p:handoutMasterIdLst>
    <p:handoutMasterId r:id="rId201"/>
  </p:handoutMasterIdLst>
  <p:sldIdLst>
    <p:sldId id="952" r:id="rId2"/>
    <p:sldId id="953" r:id="rId3"/>
    <p:sldId id="924" r:id="rId4"/>
    <p:sldId id="926" r:id="rId5"/>
    <p:sldId id="927" r:id="rId6"/>
    <p:sldId id="928" r:id="rId7"/>
    <p:sldId id="929" r:id="rId8"/>
    <p:sldId id="930" r:id="rId9"/>
    <p:sldId id="931" r:id="rId10"/>
    <p:sldId id="932" r:id="rId11"/>
    <p:sldId id="933" r:id="rId12"/>
    <p:sldId id="934" r:id="rId13"/>
    <p:sldId id="935" r:id="rId14"/>
    <p:sldId id="936" r:id="rId15"/>
    <p:sldId id="937" r:id="rId16"/>
    <p:sldId id="938" r:id="rId17"/>
    <p:sldId id="939" r:id="rId18"/>
    <p:sldId id="940" r:id="rId19"/>
    <p:sldId id="941" r:id="rId20"/>
    <p:sldId id="942" r:id="rId21"/>
    <p:sldId id="943" r:id="rId22"/>
    <p:sldId id="944" r:id="rId23"/>
    <p:sldId id="945" r:id="rId24"/>
    <p:sldId id="946" r:id="rId25"/>
    <p:sldId id="947" r:id="rId26"/>
    <p:sldId id="948" r:id="rId27"/>
    <p:sldId id="949" r:id="rId28"/>
    <p:sldId id="950" r:id="rId29"/>
    <p:sldId id="951" r:id="rId30"/>
    <p:sldId id="515" r:id="rId31"/>
    <p:sldId id="517" r:id="rId32"/>
    <p:sldId id="518" r:id="rId33"/>
    <p:sldId id="954" r:id="rId34"/>
    <p:sldId id="955" r:id="rId35"/>
    <p:sldId id="956" r:id="rId36"/>
    <p:sldId id="957" r:id="rId37"/>
    <p:sldId id="958" r:id="rId38"/>
    <p:sldId id="959" r:id="rId39"/>
    <p:sldId id="960" r:id="rId40"/>
    <p:sldId id="961" r:id="rId41"/>
    <p:sldId id="962" r:id="rId42"/>
    <p:sldId id="963" r:id="rId43"/>
    <p:sldId id="964" r:id="rId44"/>
    <p:sldId id="965" r:id="rId45"/>
    <p:sldId id="966" r:id="rId46"/>
    <p:sldId id="967" r:id="rId47"/>
    <p:sldId id="968" r:id="rId48"/>
    <p:sldId id="969" r:id="rId49"/>
    <p:sldId id="970" r:id="rId50"/>
    <p:sldId id="971" r:id="rId51"/>
    <p:sldId id="972" r:id="rId52"/>
    <p:sldId id="973" r:id="rId53"/>
    <p:sldId id="974" r:id="rId54"/>
    <p:sldId id="975" r:id="rId55"/>
    <p:sldId id="976" r:id="rId56"/>
    <p:sldId id="977" r:id="rId57"/>
    <p:sldId id="978" r:id="rId58"/>
    <p:sldId id="979" r:id="rId59"/>
    <p:sldId id="980" r:id="rId60"/>
    <p:sldId id="981" r:id="rId61"/>
    <p:sldId id="982" r:id="rId62"/>
    <p:sldId id="989" r:id="rId63"/>
    <p:sldId id="983" r:id="rId64"/>
    <p:sldId id="984" r:id="rId65"/>
    <p:sldId id="985" r:id="rId66"/>
    <p:sldId id="986" r:id="rId67"/>
    <p:sldId id="987" r:id="rId68"/>
    <p:sldId id="988" r:id="rId69"/>
    <p:sldId id="990" r:id="rId70"/>
    <p:sldId id="991" r:id="rId71"/>
    <p:sldId id="992" r:id="rId72"/>
    <p:sldId id="993" r:id="rId73"/>
    <p:sldId id="994" r:id="rId74"/>
    <p:sldId id="995" r:id="rId75"/>
    <p:sldId id="996" r:id="rId76"/>
    <p:sldId id="997" r:id="rId77"/>
    <p:sldId id="999" r:id="rId78"/>
    <p:sldId id="998" r:id="rId79"/>
    <p:sldId id="1000" r:id="rId80"/>
    <p:sldId id="1001" r:id="rId81"/>
    <p:sldId id="1002" r:id="rId82"/>
    <p:sldId id="1003" r:id="rId83"/>
    <p:sldId id="1004" r:id="rId84"/>
    <p:sldId id="1005" r:id="rId85"/>
    <p:sldId id="1006" r:id="rId86"/>
    <p:sldId id="1007" r:id="rId87"/>
    <p:sldId id="1008" r:id="rId88"/>
    <p:sldId id="1009" r:id="rId89"/>
    <p:sldId id="1010" r:id="rId90"/>
    <p:sldId id="1011" r:id="rId91"/>
    <p:sldId id="1012" r:id="rId92"/>
    <p:sldId id="1013" r:id="rId93"/>
    <p:sldId id="1014" r:id="rId94"/>
    <p:sldId id="1015" r:id="rId95"/>
    <p:sldId id="1016" r:id="rId96"/>
    <p:sldId id="1017" r:id="rId97"/>
    <p:sldId id="544" r:id="rId98"/>
    <p:sldId id="820" r:id="rId99"/>
    <p:sldId id="1018" r:id="rId100"/>
    <p:sldId id="1019" r:id="rId101"/>
    <p:sldId id="1020" r:id="rId102"/>
    <p:sldId id="1021" r:id="rId103"/>
    <p:sldId id="1022" r:id="rId104"/>
    <p:sldId id="1023" r:id="rId105"/>
    <p:sldId id="1024" r:id="rId106"/>
    <p:sldId id="1025" r:id="rId107"/>
    <p:sldId id="1026" r:id="rId108"/>
    <p:sldId id="1027" r:id="rId109"/>
    <p:sldId id="1028" r:id="rId110"/>
    <p:sldId id="1029" r:id="rId111"/>
    <p:sldId id="1030" r:id="rId112"/>
    <p:sldId id="1031" r:id="rId113"/>
    <p:sldId id="1032" r:id="rId114"/>
    <p:sldId id="1033" r:id="rId115"/>
    <p:sldId id="1034" r:id="rId116"/>
    <p:sldId id="1035" r:id="rId117"/>
    <p:sldId id="1036" r:id="rId118"/>
    <p:sldId id="1037" r:id="rId119"/>
    <p:sldId id="1038" r:id="rId120"/>
    <p:sldId id="1039" r:id="rId121"/>
    <p:sldId id="1040" r:id="rId122"/>
    <p:sldId id="1041" r:id="rId123"/>
    <p:sldId id="1042" r:id="rId124"/>
    <p:sldId id="1043" r:id="rId125"/>
    <p:sldId id="1044" r:id="rId126"/>
    <p:sldId id="1045" r:id="rId127"/>
    <p:sldId id="1046" r:id="rId128"/>
    <p:sldId id="1047" r:id="rId129"/>
    <p:sldId id="1048" r:id="rId130"/>
    <p:sldId id="1049" r:id="rId131"/>
    <p:sldId id="1050" r:id="rId132"/>
    <p:sldId id="1051" r:id="rId133"/>
    <p:sldId id="1053" r:id="rId134"/>
    <p:sldId id="1054" r:id="rId135"/>
    <p:sldId id="821" r:id="rId136"/>
    <p:sldId id="1055" r:id="rId137"/>
    <p:sldId id="1056" r:id="rId138"/>
    <p:sldId id="1063" r:id="rId139"/>
    <p:sldId id="1064" r:id="rId140"/>
    <p:sldId id="1065" r:id="rId141"/>
    <p:sldId id="1066" r:id="rId142"/>
    <p:sldId id="1067" r:id="rId143"/>
    <p:sldId id="1068" r:id="rId144"/>
    <p:sldId id="1069" r:id="rId145"/>
    <p:sldId id="1070" r:id="rId146"/>
    <p:sldId id="1071" r:id="rId147"/>
    <p:sldId id="1072" r:id="rId148"/>
    <p:sldId id="1081" r:id="rId149"/>
    <p:sldId id="1073" r:id="rId150"/>
    <p:sldId id="1074" r:id="rId151"/>
    <p:sldId id="1075" r:id="rId152"/>
    <p:sldId id="1076" r:id="rId153"/>
    <p:sldId id="1080" r:id="rId154"/>
    <p:sldId id="1079" r:id="rId155"/>
    <p:sldId id="1078" r:id="rId156"/>
    <p:sldId id="1077" r:id="rId157"/>
    <p:sldId id="1082" r:id="rId158"/>
    <p:sldId id="1083" r:id="rId159"/>
    <p:sldId id="1084" r:id="rId160"/>
    <p:sldId id="1085" r:id="rId161"/>
    <p:sldId id="1087" r:id="rId162"/>
    <p:sldId id="1088" r:id="rId163"/>
    <p:sldId id="1086" r:id="rId164"/>
    <p:sldId id="1089" r:id="rId165"/>
    <p:sldId id="843" r:id="rId166"/>
    <p:sldId id="1096" r:id="rId167"/>
    <p:sldId id="1097" r:id="rId168"/>
    <p:sldId id="1098" r:id="rId169"/>
    <p:sldId id="1099" r:id="rId170"/>
    <p:sldId id="1109" r:id="rId171"/>
    <p:sldId id="1108" r:id="rId172"/>
    <p:sldId id="1107" r:id="rId173"/>
    <p:sldId id="1106" r:id="rId174"/>
    <p:sldId id="1105" r:id="rId175"/>
    <p:sldId id="1104" r:id="rId176"/>
    <p:sldId id="1103" r:id="rId177"/>
    <p:sldId id="1101" r:id="rId178"/>
    <p:sldId id="1100" r:id="rId179"/>
    <p:sldId id="1110" r:id="rId180"/>
    <p:sldId id="1111" r:id="rId181"/>
    <p:sldId id="1112" r:id="rId182"/>
    <p:sldId id="1113" r:id="rId183"/>
    <p:sldId id="1114" r:id="rId184"/>
    <p:sldId id="1115" r:id="rId185"/>
    <p:sldId id="1116" r:id="rId186"/>
    <p:sldId id="1117" r:id="rId187"/>
    <p:sldId id="1118" r:id="rId188"/>
    <p:sldId id="1120" r:id="rId189"/>
    <p:sldId id="1119" r:id="rId190"/>
    <p:sldId id="1121" r:id="rId191"/>
    <p:sldId id="1122" r:id="rId192"/>
    <p:sldId id="1123" r:id="rId193"/>
    <p:sldId id="1124" r:id="rId194"/>
    <p:sldId id="1125" r:id="rId195"/>
    <p:sldId id="1126" r:id="rId196"/>
    <p:sldId id="1127" r:id="rId197"/>
    <p:sldId id="844" r:id="rId198"/>
    <p:sldId id="1128" r:id="rId199"/>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66"/>
    <a:srgbClr val="FFFFFF"/>
    <a:srgbClr val="000099"/>
    <a:srgbClr val="808080"/>
    <a:srgbClr val="4D4D4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8" autoAdjust="0"/>
    <p:restoredTop sz="94280" autoAdjust="0"/>
  </p:normalViewPr>
  <p:slideViewPr>
    <p:cSldViewPr>
      <p:cViewPr varScale="1">
        <p:scale>
          <a:sx n="62" d="100"/>
          <a:sy n="62" d="100"/>
        </p:scale>
        <p:origin x="4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microsoft.com/office/2015/10/relationships/revisionInfo" Target="revisionInfo.xml"/><Relationship Id="rId20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BF6D160F-0CDA-423C-909A-11F369D450C4}" type="presOf" srcId="{45A05D77-9081-4709-A301-ED1670679511}" destId="{00DD5ACD-371A-4729-B992-E39098DC1F1D}" srcOrd="0" destOrd="0" presId="urn:microsoft.com/office/officeart/2005/8/layout/orgChart1"/>
    <dgm:cxn modelId="{A9632E11-356B-45B5-9A5F-D764C0D006B1}" srcId="{45A05D77-9081-4709-A301-ED1670679511}" destId="{26B039C9-4E13-4463-9C35-681A3ADA2ED4}" srcOrd="2" destOrd="0" parTransId="{DAF10627-20FA-4BDB-9365-30405B888CDC}" sibTransId="{3A9988E5-D2FC-4053-A3B2-804D55B5D78C}"/>
    <dgm:cxn modelId="{E40F8D18-7824-453E-8E63-4F2B7362A17D}" type="presOf" srcId="{B12096FB-3CD0-49F4-BAF9-B1380D9A54B8}" destId="{F3C2E6AE-54DB-4A89-888B-E04C9BF56F0C}" srcOrd="0" destOrd="0" presId="urn:microsoft.com/office/officeart/2005/8/layout/orgChart1"/>
    <dgm:cxn modelId="{210E2328-FAEE-4DFD-B299-14EC88D29E05}" type="presOf" srcId="{BA260C72-4AAC-4934-9080-9E94A5BECF03}" destId="{FF99C2F2-CD21-4313-9634-001389A43FB9}" srcOrd="0" destOrd="0" presId="urn:microsoft.com/office/officeart/2005/8/layout/orgChart1"/>
    <dgm:cxn modelId="{B67D8838-B512-47EA-AB7B-3A216870CB28}" type="presOf" srcId="{1E1F23DD-C042-4219-9C9C-280CD91B28AC}" destId="{4C255BB0-1E6B-41BD-A9B3-29EA7F5693FC}" srcOrd="0" destOrd="0" presId="urn:microsoft.com/office/officeart/2005/8/layout/orgChart1"/>
    <dgm:cxn modelId="{ABCCC640-F3FA-4553-96C8-73DA837A9BB7}" type="presOf" srcId="{26B039C9-4E13-4463-9C35-681A3ADA2ED4}" destId="{24349B9E-7679-48F3-8C1B-516E244933D3}" srcOrd="0" destOrd="0" presId="urn:microsoft.com/office/officeart/2005/8/layout/orgChart1"/>
    <dgm:cxn modelId="{165C1842-8F86-4029-A771-943BCEFF95C3}"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9750C669-9926-4C81-88D3-A6FFB269D57E}" type="presOf" srcId="{1E1F23DD-C042-4219-9C9C-280CD91B28AC}" destId="{BA70270E-585D-4A22-B309-A104DFB9AC6E}" srcOrd="1" destOrd="0" presId="urn:microsoft.com/office/officeart/2005/8/layout/orgChart1"/>
    <dgm:cxn modelId="{C0F6596F-9D28-4C92-95E8-6EB74622A30F}" type="presOf" srcId="{26B039C9-4E13-4463-9C35-681A3ADA2ED4}" destId="{00998848-0883-4A30-8D28-291E7D75C6FB}" srcOrd="1" destOrd="0" presId="urn:microsoft.com/office/officeart/2005/8/layout/orgChart1"/>
    <dgm:cxn modelId="{136A6651-A70C-44CA-9C8B-01719BE625E0}" type="presOf" srcId="{45A05D77-9081-4709-A301-ED1670679511}" destId="{7EFA7AA0-0092-48D0-9439-0EB32D25F1C0}" srcOrd="1" destOrd="0" presId="urn:microsoft.com/office/officeart/2005/8/layout/orgChart1"/>
    <dgm:cxn modelId="{9D236785-4E96-4183-BF5F-0FEA918A4709}" type="presOf" srcId="{EE2601E4-BD06-488F-8835-BD42E9836204}" destId="{A9E7900D-BCDB-4A4D-9C7E-77C9A0D75570}"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253080BE-28A4-4432-8340-8D2FAFFCB260}" type="presOf" srcId="{4912FC0A-C24F-404E-A0F7-42F309206DF3}" destId="{1CA79E3D-2962-42C0-8C9A-1398AB3AA113}"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62D6D5FE-B020-4E5C-AFF0-8F88B3C1C48E}" type="presOf" srcId="{EE2601E4-BD06-488F-8835-BD42E9836204}" destId="{EB3699A1-9B8A-4C7E-8558-A6BFFBF82444}" srcOrd="0" destOrd="0" presId="urn:microsoft.com/office/officeart/2005/8/layout/orgChart1"/>
    <dgm:cxn modelId="{BEACD365-CE3A-48B3-8B26-41733D0F5579}" type="presParOf" srcId="{1CA79E3D-2962-42C0-8C9A-1398AB3AA113}" destId="{50A395C4-0E4D-4059-9682-15130E95B087}" srcOrd="0" destOrd="0" presId="urn:microsoft.com/office/officeart/2005/8/layout/orgChart1"/>
    <dgm:cxn modelId="{15273D83-1E70-42E1-9577-A9EE13261000}" type="presParOf" srcId="{50A395C4-0E4D-4059-9682-15130E95B087}" destId="{CD8864FD-C9B2-494A-88EB-9FDC63761633}" srcOrd="0" destOrd="0" presId="urn:microsoft.com/office/officeart/2005/8/layout/orgChart1"/>
    <dgm:cxn modelId="{3E6D74FD-95A9-41E9-953F-9A75D70480F3}" type="presParOf" srcId="{CD8864FD-C9B2-494A-88EB-9FDC63761633}" destId="{00DD5ACD-371A-4729-B992-E39098DC1F1D}" srcOrd="0" destOrd="0" presId="urn:microsoft.com/office/officeart/2005/8/layout/orgChart1"/>
    <dgm:cxn modelId="{DAD59E4D-D148-4D0A-AA1B-E853FE28954A}" type="presParOf" srcId="{CD8864FD-C9B2-494A-88EB-9FDC63761633}" destId="{7EFA7AA0-0092-48D0-9439-0EB32D25F1C0}" srcOrd="1" destOrd="0" presId="urn:microsoft.com/office/officeart/2005/8/layout/orgChart1"/>
    <dgm:cxn modelId="{07D25E33-8FB6-4B14-B60A-285377260F4F}" type="presParOf" srcId="{50A395C4-0E4D-4059-9682-15130E95B087}" destId="{C3A3393F-F860-4BD0-878D-21DC2B2B037E}" srcOrd="1" destOrd="0" presId="urn:microsoft.com/office/officeart/2005/8/layout/orgChart1"/>
    <dgm:cxn modelId="{AD24AECD-7326-4EA4-A79D-9593FAD6A034}" type="presParOf" srcId="{C3A3393F-F860-4BD0-878D-21DC2B2B037E}" destId="{F3C2E6AE-54DB-4A89-888B-E04C9BF56F0C}" srcOrd="0" destOrd="0" presId="urn:microsoft.com/office/officeart/2005/8/layout/orgChart1"/>
    <dgm:cxn modelId="{B0B5A53D-E8AC-4B9C-A0B7-79EE61638EDB}" type="presParOf" srcId="{C3A3393F-F860-4BD0-878D-21DC2B2B037E}" destId="{C26441C1-06AD-4E9C-B3AD-0E67D1273C05}" srcOrd="1" destOrd="0" presId="urn:microsoft.com/office/officeart/2005/8/layout/orgChart1"/>
    <dgm:cxn modelId="{E2572101-04A3-4469-84CD-A75FC86594BA}" type="presParOf" srcId="{C26441C1-06AD-4E9C-B3AD-0E67D1273C05}" destId="{5AC03954-9479-483D-8DBD-7EBAB6A065EF}" srcOrd="0" destOrd="0" presId="urn:microsoft.com/office/officeart/2005/8/layout/orgChart1"/>
    <dgm:cxn modelId="{B8FB0489-8572-47B4-90FB-7A3ACCBC9830}" type="presParOf" srcId="{5AC03954-9479-483D-8DBD-7EBAB6A065EF}" destId="{EB3699A1-9B8A-4C7E-8558-A6BFFBF82444}" srcOrd="0" destOrd="0" presId="urn:microsoft.com/office/officeart/2005/8/layout/orgChart1"/>
    <dgm:cxn modelId="{A379596C-5A39-4332-92E5-4A8F28E3BB25}" type="presParOf" srcId="{5AC03954-9479-483D-8DBD-7EBAB6A065EF}" destId="{A9E7900D-BCDB-4A4D-9C7E-77C9A0D75570}" srcOrd="1" destOrd="0" presId="urn:microsoft.com/office/officeart/2005/8/layout/orgChart1"/>
    <dgm:cxn modelId="{B96117CD-D616-4DD3-BB76-A11F52BBAFBE}" type="presParOf" srcId="{C26441C1-06AD-4E9C-B3AD-0E67D1273C05}" destId="{AA18F463-6B68-45B8-96E5-AD8F9FF7ECFF}" srcOrd="1" destOrd="0" presId="urn:microsoft.com/office/officeart/2005/8/layout/orgChart1"/>
    <dgm:cxn modelId="{8F2F6417-D0AD-4CB9-9DE5-DA1C86E13FEA}" type="presParOf" srcId="{C26441C1-06AD-4E9C-B3AD-0E67D1273C05}" destId="{5B27FCA1-33F8-49EE-B946-63113D12117B}" srcOrd="2" destOrd="0" presId="urn:microsoft.com/office/officeart/2005/8/layout/orgChart1"/>
    <dgm:cxn modelId="{4A736161-C80F-4EA6-94F7-388734BA184C}" type="presParOf" srcId="{C3A3393F-F860-4BD0-878D-21DC2B2B037E}" destId="{FF99C2F2-CD21-4313-9634-001389A43FB9}" srcOrd="2" destOrd="0" presId="urn:microsoft.com/office/officeart/2005/8/layout/orgChart1"/>
    <dgm:cxn modelId="{F94AC172-5899-4565-93B3-F4EC905903C6}" type="presParOf" srcId="{C3A3393F-F860-4BD0-878D-21DC2B2B037E}" destId="{733B6E01-64FA-4661-B6CC-24705DC5A668}" srcOrd="3" destOrd="0" presId="urn:microsoft.com/office/officeart/2005/8/layout/orgChart1"/>
    <dgm:cxn modelId="{A285CA05-4F80-4B1B-8E4F-ED4D603175B8}" type="presParOf" srcId="{733B6E01-64FA-4661-B6CC-24705DC5A668}" destId="{39F62395-B5DA-4B80-989D-00F6B58952E5}" srcOrd="0" destOrd="0" presId="urn:microsoft.com/office/officeart/2005/8/layout/orgChart1"/>
    <dgm:cxn modelId="{6F8954EC-B316-46AF-8867-4A131840F66B}" type="presParOf" srcId="{39F62395-B5DA-4B80-989D-00F6B58952E5}" destId="{4C255BB0-1E6B-41BD-A9B3-29EA7F5693FC}" srcOrd="0" destOrd="0" presId="urn:microsoft.com/office/officeart/2005/8/layout/orgChart1"/>
    <dgm:cxn modelId="{5B81A383-1762-42E2-983F-F17198F1796F}" type="presParOf" srcId="{39F62395-B5DA-4B80-989D-00F6B58952E5}" destId="{BA70270E-585D-4A22-B309-A104DFB9AC6E}" srcOrd="1" destOrd="0" presId="urn:microsoft.com/office/officeart/2005/8/layout/orgChart1"/>
    <dgm:cxn modelId="{6F0BE51C-1675-4F71-BE3A-3FEF7A13E0D9}" type="presParOf" srcId="{733B6E01-64FA-4661-B6CC-24705DC5A668}" destId="{18BCA5D3-DEFD-454D-9E82-F7030D92C3BC}" srcOrd="1" destOrd="0" presId="urn:microsoft.com/office/officeart/2005/8/layout/orgChart1"/>
    <dgm:cxn modelId="{A8EA5098-E033-48EA-9FDF-1BD10842660E}" type="presParOf" srcId="{733B6E01-64FA-4661-B6CC-24705DC5A668}" destId="{1ACB6A03-D727-4A7C-AFBE-AA136F42B5FF}" srcOrd="2" destOrd="0" presId="urn:microsoft.com/office/officeart/2005/8/layout/orgChart1"/>
    <dgm:cxn modelId="{243A5E36-CFB9-4AAA-A3B6-E8667AB57352}" type="presParOf" srcId="{C3A3393F-F860-4BD0-878D-21DC2B2B037E}" destId="{79A44E13-0693-4EF4-ADC9-07A7A193F52E}" srcOrd="4" destOrd="0" presId="urn:microsoft.com/office/officeart/2005/8/layout/orgChart1"/>
    <dgm:cxn modelId="{04402721-F0F7-46C1-A4A3-6B94F300715B}" type="presParOf" srcId="{C3A3393F-F860-4BD0-878D-21DC2B2B037E}" destId="{F19A08F4-B90B-4173-BA70-DFE8A572420E}" srcOrd="5" destOrd="0" presId="urn:microsoft.com/office/officeart/2005/8/layout/orgChart1"/>
    <dgm:cxn modelId="{A9489C36-F10E-4E81-BCC3-F0500591046C}" type="presParOf" srcId="{F19A08F4-B90B-4173-BA70-DFE8A572420E}" destId="{08E805BA-5AFC-4EA9-BBEB-1FA11E4A5419}" srcOrd="0" destOrd="0" presId="urn:microsoft.com/office/officeart/2005/8/layout/orgChart1"/>
    <dgm:cxn modelId="{B826601D-CE8A-433F-AF61-BA3C8E97BAF4}" type="presParOf" srcId="{08E805BA-5AFC-4EA9-BBEB-1FA11E4A5419}" destId="{24349B9E-7679-48F3-8C1B-516E244933D3}" srcOrd="0" destOrd="0" presId="urn:microsoft.com/office/officeart/2005/8/layout/orgChart1"/>
    <dgm:cxn modelId="{86C529E1-26C3-4881-9202-8858A32B9335}" type="presParOf" srcId="{08E805BA-5AFC-4EA9-BBEB-1FA11E4A5419}" destId="{00998848-0883-4A30-8D28-291E7D75C6FB}" srcOrd="1" destOrd="0" presId="urn:microsoft.com/office/officeart/2005/8/layout/orgChart1"/>
    <dgm:cxn modelId="{15CC388B-9588-4560-BEF4-8BF1A7844D6A}" type="presParOf" srcId="{F19A08F4-B90B-4173-BA70-DFE8A572420E}" destId="{45A93E4F-2C9E-47CD-9578-C6A168439A3A}" srcOrd="1" destOrd="0" presId="urn:microsoft.com/office/officeart/2005/8/layout/orgChart1"/>
    <dgm:cxn modelId="{915E14F3-6BC2-4446-AD3F-753E3F055E85}" type="presParOf" srcId="{F19A08F4-B90B-4173-BA70-DFE8A572420E}" destId="{7CB973D3-9989-46AC-A626-95B627260AFD}" srcOrd="2" destOrd="0" presId="urn:microsoft.com/office/officeart/2005/8/layout/orgChart1"/>
    <dgm:cxn modelId="{9C22D89E-CE21-47ED-8DE7-81BDEB1A4A64}"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07F09B07-BE38-4A2A-A25E-362DD5DA89DD}" type="presOf" srcId="{4315F62E-86AB-44B4-BE42-9FEE4B62E21B}" destId="{A608B290-BBA1-42EA-8627-DF8017516988}" srcOrd="0" destOrd="0" presId="urn:microsoft.com/office/officeart/2005/8/layout/orgChart1"/>
    <dgm:cxn modelId="{BEF2180B-A925-45DF-BB2D-4FE6FBFB6277}" type="presOf" srcId="{04E00464-967E-49FA-8436-8993678753B6}" destId="{0E3DC6A6-72A0-4549-AFE6-A69896FFAE28}" srcOrd="0" destOrd="0" presId="urn:microsoft.com/office/officeart/2005/8/layout/orgChart1"/>
    <dgm:cxn modelId="{7FB56F1B-DBC6-47DE-B098-2C874F400AA0}" type="presOf" srcId="{5C469DF5-3E53-4AE1-8B9D-B27970097842}" destId="{F93CE84B-53EF-4DD2-B4D9-E30662D3F97C}" srcOrd="0"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ACC90C67-4E6F-4D7E-AE88-EA8E99296931}" srcId="{4315F62E-86AB-44B4-BE42-9FEE4B62E21B}" destId="{1F909842-DB45-460F-87D0-E29CB3839B8C}" srcOrd="1" destOrd="0" parTransId="{320037E6-8D62-47F8-964B-3438CD071C79}" sibTransId="{E86894DF-7C1C-453C-A020-8BD566D2050F}"/>
    <dgm:cxn modelId="{84894874-9D67-4D5F-815B-189C08153AEA}" type="presOf" srcId="{297772D6-99A3-4BE3-93C4-11D532D92C88}" destId="{F9189975-9781-489E-B973-71C98A13BCD6}" srcOrd="1" destOrd="0" presId="urn:microsoft.com/office/officeart/2005/8/layout/orgChart1"/>
    <dgm:cxn modelId="{3F51E691-EEC9-40F9-8F14-7C689D824E3D}" type="presOf" srcId="{2778FCF2-4F20-4D05-9E2D-8649C3265A89}" destId="{799DF5AB-B575-4C43-9EF7-7C26A87D861A}"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FF7E60BB-35CC-48E2-B30E-2D5E8D71FE3D}" type="presOf" srcId="{297772D6-99A3-4BE3-93C4-11D532D92C88}" destId="{249312C4-0F64-47AB-BF40-42C99B3A6E3E}" srcOrd="0" destOrd="0" presId="urn:microsoft.com/office/officeart/2005/8/layout/orgChart1"/>
    <dgm:cxn modelId="{94B627BC-5CA2-4B2E-BEFF-98389478F659}" type="presOf" srcId="{4315F62E-86AB-44B4-BE42-9FEE4B62E21B}" destId="{41A52DFA-EA6C-4D42-9ED9-D1958787EB6E}" srcOrd="1" destOrd="0" presId="urn:microsoft.com/office/officeart/2005/8/layout/orgChart1"/>
    <dgm:cxn modelId="{8F037CCA-81DF-4150-BC66-74771DF9F51E}" type="presOf" srcId="{EE6CBC93-6715-43C1-80BC-45B80A3E58E7}" destId="{A8B7EC9A-A054-47E5-B4AB-ABADB33095FE}" srcOrd="0" destOrd="0" presId="urn:microsoft.com/office/officeart/2005/8/layout/orgChart1"/>
    <dgm:cxn modelId="{1AF8D1CA-5C71-4D3B-8157-58958CB5D856}" type="presOf" srcId="{320037E6-8D62-47F8-964B-3438CD071C79}" destId="{50F7BF35-A340-4C65-AF13-652E22CC449D}"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9C2322E2-BCF7-42B6-8093-EB9CC6AA64AB}" type="presOf" srcId="{1F909842-DB45-460F-87D0-E29CB3839B8C}" destId="{EED41511-DE2D-4D0E-BA6E-54FD55567C3D}" srcOrd="0" destOrd="0" presId="urn:microsoft.com/office/officeart/2005/8/layout/orgChart1"/>
    <dgm:cxn modelId="{69BBBEE4-D6AF-41CE-8353-4F43861603C6}" type="presOf" srcId="{EE6CBC93-6715-43C1-80BC-45B80A3E58E7}" destId="{9F7C733D-6C18-473C-9252-3E3A83C47239}" srcOrd="1" destOrd="0" presId="urn:microsoft.com/office/officeart/2005/8/layout/orgChart1"/>
    <dgm:cxn modelId="{FE8EEFEC-366D-492C-A300-63697765E30B}" type="presOf" srcId="{1F909842-DB45-460F-87D0-E29CB3839B8C}" destId="{9F43FAE7-D1CC-4FF3-8799-33684CC5FC64}" srcOrd="1" destOrd="0" presId="urn:microsoft.com/office/officeart/2005/8/layout/orgChart1"/>
    <dgm:cxn modelId="{62062D23-BE6D-4517-BC83-3D56DF4AC24B}" type="presParOf" srcId="{799DF5AB-B575-4C43-9EF7-7C26A87D861A}" destId="{17EA075B-21C4-4155-B8F9-799791F15E1F}" srcOrd="0" destOrd="0" presId="urn:microsoft.com/office/officeart/2005/8/layout/orgChart1"/>
    <dgm:cxn modelId="{4444789A-8A1D-45BB-85EA-FCC9D12B17A7}" type="presParOf" srcId="{17EA075B-21C4-4155-B8F9-799791F15E1F}" destId="{3AF5C85B-4730-45A2-A0AC-0E124056E767}" srcOrd="0" destOrd="0" presId="urn:microsoft.com/office/officeart/2005/8/layout/orgChart1"/>
    <dgm:cxn modelId="{A4B87C2C-49DB-423D-9240-214BA11034F7}" type="presParOf" srcId="{3AF5C85B-4730-45A2-A0AC-0E124056E767}" destId="{A608B290-BBA1-42EA-8627-DF8017516988}" srcOrd="0" destOrd="0" presId="urn:microsoft.com/office/officeart/2005/8/layout/orgChart1"/>
    <dgm:cxn modelId="{47EFD3C8-1804-4D00-8BAE-7BF6978A20C1}" type="presParOf" srcId="{3AF5C85B-4730-45A2-A0AC-0E124056E767}" destId="{41A52DFA-EA6C-4D42-9ED9-D1958787EB6E}" srcOrd="1" destOrd="0" presId="urn:microsoft.com/office/officeart/2005/8/layout/orgChart1"/>
    <dgm:cxn modelId="{42CC4242-8363-4C99-95D2-5921DD304AB2}" type="presParOf" srcId="{17EA075B-21C4-4155-B8F9-799791F15E1F}" destId="{6CB374B8-E7E7-4B72-A9A5-F76BAE092796}" srcOrd="1" destOrd="0" presId="urn:microsoft.com/office/officeart/2005/8/layout/orgChart1"/>
    <dgm:cxn modelId="{A9094694-5E75-4B7C-8633-A0FB047BC0E2}" type="presParOf" srcId="{6CB374B8-E7E7-4B72-A9A5-F76BAE092796}" destId="{0E3DC6A6-72A0-4549-AFE6-A69896FFAE28}" srcOrd="0" destOrd="0" presId="urn:microsoft.com/office/officeart/2005/8/layout/orgChart1"/>
    <dgm:cxn modelId="{B2F69441-781F-4250-8B0F-7C50F2BADBEB}" type="presParOf" srcId="{6CB374B8-E7E7-4B72-A9A5-F76BAE092796}" destId="{C1DFCF61-C005-4C19-9FA2-DD0F34DEB9AA}" srcOrd="1" destOrd="0" presId="urn:microsoft.com/office/officeart/2005/8/layout/orgChart1"/>
    <dgm:cxn modelId="{4FEFB0E3-CE09-4C0E-AA3C-61A79CD0A420}" type="presParOf" srcId="{C1DFCF61-C005-4C19-9FA2-DD0F34DEB9AA}" destId="{8D2DDB3F-D779-4638-B9BB-71997D8A599C}" srcOrd="0" destOrd="0" presId="urn:microsoft.com/office/officeart/2005/8/layout/orgChart1"/>
    <dgm:cxn modelId="{8BCC3A67-5CC3-49C3-8E9A-F36B59CBD4B7}" type="presParOf" srcId="{8D2DDB3F-D779-4638-B9BB-71997D8A599C}" destId="{249312C4-0F64-47AB-BF40-42C99B3A6E3E}" srcOrd="0" destOrd="0" presId="urn:microsoft.com/office/officeart/2005/8/layout/orgChart1"/>
    <dgm:cxn modelId="{C433977E-FB05-49DA-ADC5-64786F3A02D1}" type="presParOf" srcId="{8D2DDB3F-D779-4638-B9BB-71997D8A599C}" destId="{F9189975-9781-489E-B973-71C98A13BCD6}" srcOrd="1" destOrd="0" presId="urn:microsoft.com/office/officeart/2005/8/layout/orgChart1"/>
    <dgm:cxn modelId="{E28D05C5-EC59-4452-96C9-B8201885F7B1}" type="presParOf" srcId="{C1DFCF61-C005-4C19-9FA2-DD0F34DEB9AA}" destId="{2CFBAE96-A05B-471C-8A09-C394815B98D7}" srcOrd="1" destOrd="0" presId="urn:microsoft.com/office/officeart/2005/8/layout/orgChart1"/>
    <dgm:cxn modelId="{AD214790-5482-4534-8C43-69BAD579E01E}" type="presParOf" srcId="{C1DFCF61-C005-4C19-9FA2-DD0F34DEB9AA}" destId="{E31494EA-0DF8-4FC0-948C-BDBD31E7747D}" srcOrd="2" destOrd="0" presId="urn:microsoft.com/office/officeart/2005/8/layout/orgChart1"/>
    <dgm:cxn modelId="{197FCBDE-27AB-4DF2-96FE-FB71BECED80D}" type="presParOf" srcId="{6CB374B8-E7E7-4B72-A9A5-F76BAE092796}" destId="{50F7BF35-A340-4C65-AF13-652E22CC449D}" srcOrd="2" destOrd="0" presId="urn:microsoft.com/office/officeart/2005/8/layout/orgChart1"/>
    <dgm:cxn modelId="{A0CA5C84-2B7A-4FFC-8A59-F902FD029B01}" type="presParOf" srcId="{6CB374B8-E7E7-4B72-A9A5-F76BAE092796}" destId="{868FFF7C-F1F9-48C9-B504-BE22FAC74D61}" srcOrd="3" destOrd="0" presId="urn:microsoft.com/office/officeart/2005/8/layout/orgChart1"/>
    <dgm:cxn modelId="{64AE663A-1C34-465D-A121-644CAA149888}" type="presParOf" srcId="{868FFF7C-F1F9-48C9-B504-BE22FAC74D61}" destId="{EBB9559B-9F4C-4523-8408-B87694C5CD6D}" srcOrd="0" destOrd="0" presId="urn:microsoft.com/office/officeart/2005/8/layout/orgChart1"/>
    <dgm:cxn modelId="{83D66A17-EBF3-4A1D-B85C-4AC67CA2AABA}" type="presParOf" srcId="{EBB9559B-9F4C-4523-8408-B87694C5CD6D}" destId="{EED41511-DE2D-4D0E-BA6E-54FD55567C3D}" srcOrd="0" destOrd="0" presId="urn:microsoft.com/office/officeart/2005/8/layout/orgChart1"/>
    <dgm:cxn modelId="{90568878-110A-4C23-83C5-11DD1B9ADD59}" type="presParOf" srcId="{EBB9559B-9F4C-4523-8408-B87694C5CD6D}" destId="{9F43FAE7-D1CC-4FF3-8799-33684CC5FC64}" srcOrd="1" destOrd="0" presId="urn:microsoft.com/office/officeart/2005/8/layout/orgChart1"/>
    <dgm:cxn modelId="{676AB2C0-5197-4434-B1C8-BFBBDE830F1E}" type="presParOf" srcId="{868FFF7C-F1F9-48C9-B504-BE22FAC74D61}" destId="{2DE2BF7C-B6C6-4F55-A1CB-AC7065CA2C08}" srcOrd="1" destOrd="0" presId="urn:microsoft.com/office/officeart/2005/8/layout/orgChart1"/>
    <dgm:cxn modelId="{CB8161F5-BD49-4988-B6AF-F0DA9A98C1FA}" type="presParOf" srcId="{868FFF7C-F1F9-48C9-B504-BE22FAC74D61}" destId="{B69382C7-55B1-4467-AFBF-C8F6975D237B}" srcOrd="2" destOrd="0" presId="urn:microsoft.com/office/officeart/2005/8/layout/orgChart1"/>
    <dgm:cxn modelId="{3DC42999-80D6-48FE-B13E-27FE0FC9ACE8}" type="presParOf" srcId="{6CB374B8-E7E7-4B72-A9A5-F76BAE092796}" destId="{F93CE84B-53EF-4DD2-B4D9-E30662D3F97C}" srcOrd="4" destOrd="0" presId="urn:microsoft.com/office/officeart/2005/8/layout/orgChart1"/>
    <dgm:cxn modelId="{EA9CE706-E5BE-421B-BD42-A56E704DA6A9}" type="presParOf" srcId="{6CB374B8-E7E7-4B72-A9A5-F76BAE092796}" destId="{2352C2FB-5E2C-46F6-89B3-C4CFE50E8F8A}" srcOrd="5" destOrd="0" presId="urn:microsoft.com/office/officeart/2005/8/layout/orgChart1"/>
    <dgm:cxn modelId="{6AFEFBDD-5ABE-4E24-B144-8E41DC746A66}" type="presParOf" srcId="{2352C2FB-5E2C-46F6-89B3-C4CFE50E8F8A}" destId="{09A80B74-40ED-4ABE-BB1D-DE752294AC78}" srcOrd="0" destOrd="0" presId="urn:microsoft.com/office/officeart/2005/8/layout/orgChart1"/>
    <dgm:cxn modelId="{3DB778EB-18E9-4777-9258-23BE5E5B1D0E}" type="presParOf" srcId="{09A80B74-40ED-4ABE-BB1D-DE752294AC78}" destId="{A8B7EC9A-A054-47E5-B4AB-ABADB33095FE}" srcOrd="0" destOrd="0" presId="urn:microsoft.com/office/officeart/2005/8/layout/orgChart1"/>
    <dgm:cxn modelId="{C0CE2284-9BEB-45F9-94F1-62E8F9D7FD7B}" type="presParOf" srcId="{09A80B74-40ED-4ABE-BB1D-DE752294AC78}" destId="{9F7C733D-6C18-473C-9252-3E3A83C47239}" srcOrd="1" destOrd="0" presId="urn:microsoft.com/office/officeart/2005/8/layout/orgChart1"/>
    <dgm:cxn modelId="{9002A634-5308-4ED4-A1AF-82F94EBAD4E6}" type="presParOf" srcId="{2352C2FB-5E2C-46F6-89B3-C4CFE50E8F8A}" destId="{13466C65-E157-4A51-A8B3-E5B6F454015A}" srcOrd="1" destOrd="0" presId="urn:microsoft.com/office/officeart/2005/8/layout/orgChart1"/>
    <dgm:cxn modelId="{E95F0AB9-BA83-4859-BF25-D76FC59EBDF0}" type="presParOf" srcId="{2352C2FB-5E2C-46F6-89B3-C4CFE50E8F8A}" destId="{AD2A798D-A394-4694-9ADC-7F213A742210}" srcOrd="2" destOrd="0" presId="urn:microsoft.com/office/officeart/2005/8/layout/orgChart1"/>
    <dgm:cxn modelId="{5D2658E6-A107-4F1D-A47F-364CBEB74CF9}"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68351B02-1972-475F-BEA7-9F8A9B87BEA3}" type="presOf" srcId="{131B696B-5ADE-43C6-AA8A-2BFD36522445}" destId="{CC3C5B9F-7C7E-48D7-BEFA-F5C8A50EDB1F}" srcOrd="0" destOrd="0" presId="urn:microsoft.com/office/officeart/2005/8/layout/orgChart1"/>
    <dgm:cxn modelId="{48096203-BC82-4DFE-82A0-BC5F36CFC13E}" type="presOf" srcId="{4912FC0A-C24F-404E-A0F7-42F309206DF3}" destId="{1CA79E3D-2962-42C0-8C9A-1398AB3AA113}" srcOrd="0" destOrd="0" presId="urn:microsoft.com/office/officeart/2005/8/layout/orgChart1"/>
    <dgm:cxn modelId="{54D8AE06-7293-4EFD-8081-DEBC3FC273F3}" type="presOf" srcId="{26B039C9-4E13-4463-9C35-681A3ADA2ED4}" destId="{24349B9E-7679-48F3-8C1B-516E244933D3}"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6320722-C997-4118-901A-2B58ED5312DC}" type="presOf" srcId="{131B696B-5ADE-43C6-AA8A-2BFD36522445}" destId="{281631E6-A6A3-48C9-A5CC-00F3633E648A}" srcOrd="1" destOrd="0" presId="urn:microsoft.com/office/officeart/2005/8/layout/orgChart1"/>
    <dgm:cxn modelId="{12F6A02B-C625-40B7-8E5C-052ABAD65264}" type="presOf" srcId="{BA260C72-4AAC-4934-9080-9E94A5BECF03}" destId="{FF99C2F2-CD21-4313-9634-001389A43FB9}" srcOrd="0" destOrd="0" presId="urn:microsoft.com/office/officeart/2005/8/layout/orgChart1"/>
    <dgm:cxn modelId="{D4E07A5B-6D2D-432A-A7DB-B80CA27852D3}" type="presOf" srcId="{1E1F23DD-C042-4219-9C9C-280CD91B28AC}" destId="{4C255BB0-1E6B-41BD-A9B3-29EA7F5693FC}" srcOrd="0" destOrd="0" presId="urn:microsoft.com/office/officeart/2005/8/layout/orgChart1"/>
    <dgm:cxn modelId="{B4FE0063-1914-4154-B49C-A03CE19DED5F}" type="presOf" srcId="{1E1F23DD-C042-4219-9C9C-280CD91B28AC}" destId="{BA70270E-585D-4A22-B309-A104DFB9AC6E}" srcOrd="1"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57E9AC45-1D8B-481E-92ED-3759AF2BA8D7}" type="presOf" srcId="{45A05D77-9081-4709-A301-ED1670679511}" destId="{7EFA7AA0-0092-48D0-9439-0EB32D25F1C0}" srcOrd="1"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12FE9477-CDFD-40A7-82D9-91FDBC366830}" type="presOf" srcId="{03C84F75-2031-4AA4-B6F0-27F44773D70D}" destId="{0CF0A423-816F-4B5D-83EE-9FAACC09906A}" srcOrd="1" destOrd="0" presId="urn:microsoft.com/office/officeart/2005/8/layout/orgChart1"/>
    <dgm:cxn modelId="{3514737E-AF63-454B-9823-8F21DC1E1D6A}" type="presOf" srcId="{DAF10627-20FA-4BDB-9365-30405B888CDC}" destId="{79A44E13-0693-4EF4-ADC9-07A7A193F52E}" srcOrd="0" destOrd="0" presId="urn:microsoft.com/office/officeart/2005/8/layout/orgChart1"/>
    <dgm:cxn modelId="{2AA3A985-33DC-424C-AFD2-47DF51B85AC4}" type="presOf" srcId="{03C84F75-2031-4AA4-B6F0-27F44773D70D}" destId="{64E85D38-C8F4-45A8-A4FB-7B00B79166F0}" srcOrd="0"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1EB0094-707B-496C-9E48-A4A6A849298E}" type="presOf" srcId="{B32D85E1-CE23-49B3-9264-73DD3614E349}" destId="{B74BCAB8-0EA7-42E6-9BEE-11398D7C6C3B}"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A131A3C6-05E2-4BF0-AB23-787FF9058137}" type="presOf" srcId="{92213584-4208-4165-B72E-03559A3E37D5}" destId="{00854E58-BD01-4E9A-BFE3-E2B249DCDE15}" srcOrd="0" destOrd="0" presId="urn:microsoft.com/office/officeart/2005/8/layout/orgChart1"/>
    <dgm:cxn modelId="{B5EC85DC-5C2F-48BD-80E3-65D736DA830D}" type="presOf" srcId="{45A05D77-9081-4709-A301-ED1670679511}" destId="{00DD5ACD-371A-4729-B992-E39098DC1F1D}" srcOrd="0" destOrd="0" presId="urn:microsoft.com/office/officeart/2005/8/layout/orgChart1"/>
    <dgm:cxn modelId="{A833D0EA-EC2B-4617-8C6A-0420A6030015}" type="presOf" srcId="{26B039C9-4E13-4463-9C35-681A3ADA2ED4}" destId="{00998848-0883-4A30-8D28-291E7D75C6FB}" srcOrd="1" destOrd="0" presId="urn:microsoft.com/office/officeart/2005/8/layout/orgChart1"/>
    <dgm:cxn modelId="{9E0EDECE-721A-42E5-8DC0-EF12C629D34B}" type="presParOf" srcId="{1CA79E3D-2962-42C0-8C9A-1398AB3AA113}" destId="{50A395C4-0E4D-4059-9682-15130E95B087}" srcOrd="0" destOrd="0" presId="urn:microsoft.com/office/officeart/2005/8/layout/orgChart1"/>
    <dgm:cxn modelId="{587FE8EE-933A-40F0-A7C8-A325D5C2FFFB}" type="presParOf" srcId="{50A395C4-0E4D-4059-9682-15130E95B087}" destId="{CD8864FD-C9B2-494A-88EB-9FDC63761633}" srcOrd="0" destOrd="0" presId="urn:microsoft.com/office/officeart/2005/8/layout/orgChart1"/>
    <dgm:cxn modelId="{476E2AA5-1F64-4001-ADE5-020A4EC3B999}" type="presParOf" srcId="{CD8864FD-C9B2-494A-88EB-9FDC63761633}" destId="{00DD5ACD-371A-4729-B992-E39098DC1F1D}" srcOrd="0" destOrd="0" presId="urn:microsoft.com/office/officeart/2005/8/layout/orgChart1"/>
    <dgm:cxn modelId="{6A8136D0-FA06-4408-BD9C-548CF1D96419}" type="presParOf" srcId="{CD8864FD-C9B2-494A-88EB-9FDC63761633}" destId="{7EFA7AA0-0092-48D0-9439-0EB32D25F1C0}" srcOrd="1" destOrd="0" presId="urn:microsoft.com/office/officeart/2005/8/layout/orgChart1"/>
    <dgm:cxn modelId="{452DA493-5139-4037-BD58-00FCDB2D2E89}" type="presParOf" srcId="{50A395C4-0E4D-4059-9682-15130E95B087}" destId="{C3A3393F-F860-4BD0-878D-21DC2B2B037E}" srcOrd="1" destOrd="0" presId="urn:microsoft.com/office/officeart/2005/8/layout/orgChart1"/>
    <dgm:cxn modelId="{FC485E41-0423-4878-A788-15CCC26FEF28}" type="presParOf" srcId="{C3A3393F-F860-4BD0-878D-21DC2B2B037E}" destId="{FF99C2F2-CD21-4313-9634-001389A43FB9}" srcOrd="0" destOrd="0" presId="urn:microsoft.com/office/officeart/2005/8/layout/orgChart1"/>
    <dgm:cxn modelId="{1F73262D-3DD3-425D-B211-460F6F995D6D}" type="presParOf" srcId="{C3A3393F-F860-4BD0-878D-21DC2B2B037E}" destId="{733B6E01-64FA-4661-B6CC-24705DC5A668}" srcOrd="1" destOrd="0" presId="urn:microsoft.com/office/officeart/2005/8/layout/orgChart1"/>
    <dgm:cxn modelId="{656C5FD9-537A-4BDB-BFB9-13446F9F1DBB}" type="presParOf" srcId="{733B6E01-64FA-4661-B6CC-24705DC5A668}" destId="{39F62395-B5DA-4B80-989D-00F6B58952E5}" srcOrd="0" destOrd="0" presId="urn:microsoft.com/office/officeart/2005/8/layout/orgChart1"/>
    <dgm:cxn modelId="{18286025-ED57-467B-902D-8ACAC4409752}" type="presParOf" srcId="{39F62395-B5DA-4B80-989D-00F6B58952E5}" destId="{4C255BB0-1E6B-41BD-A9B3-29EA7F5693FC}" srcOrd="0" destOrd="0" presId="urn:microsoft.com/office/officeart/2005/8/layout/orgChart1"/>
    <dgm:cxn modelId="{1129C035-227B-45D8-91FE-142D5304F635}" type="presParOf" srcId="{39F62395-B5DA-4B80-989D-00F6B58952E5}" destId="{BA70270E-585D-4A22-B309-A104DFB9AC6E}" srcOrd="1" destOrd="0" presId="urn:microsoft.com/office/officeart/2005/8/layout/orgChart1"/>
    <dgm:cxn modelId="{89E7D0B7-A8E6-4357-A162-06577A6DF657}" type="presParOf" srcId="{733B6E01-64FA-4661-B6CC-24705DC5A668}" destId="{18BCA5D3-DEFD-454D-9E82-F7030D92C3BC}" srcOrd="1" destOrd="0" presId="urn:microsoft.com/office/officeart/2005/8/layout/orgChart1"/>
    <dgm:cxn modelId="{15CC653F-F8ED-48E5-8949-0D2E88F17855}" type="presParOf" srcId="{18BCA5D3-DEFD-454D-9E82-F7030D92C3BC}" destId="{00854E58-BD01-4E9A-BFE3-E2B249DCDE15}" srcOrd="0" destOrd="0" presId="urn:microsoft.com/office/officeart/2005/8/layout/orgChart1"/>
    <dgm:cxn modelId="{018A8572-47B9-4F05-BF4C-C53FDE3A86FD}" type="presParOf" srcId="{18BCA5D3-DEFD-454D-9E82-F7030D92C3BC}" destId="{25BA82E1-1F11-4CF6-9A90-DED10EB306EB}" srcOrd="1" destOrd="0" presId="urn:microsoft.com/office/officeart/2005/8/layout/orgChart1"/>
    <dgm:cxn modelId="{DAC47181-8A3D-43B6-BEB6-3E95FF24C5F9}" type="presParOf" srcId="{25BA82E1-1F11-4CF6-9A90-DED10EB306EB}" destId="{74285F4B-170D-4234-B302-97D2D85ED42B}" srcOrd="0" destOrd="0" presId="urn:microsoft.com/office/officeart/2005/8/layout/orgChart1"/>
    <dgm:cxn modelId="{E10BCA74-D7E1-46CC-B6B2-B6CF8D9AD746}" type="presParOf" srcId="{74285F4B-170D-4234-B302-97D2D85ED42B}" destId="{CC3C5B9F-7C7E-48D7-BEFA-F5C8A50EDB1F}" srcOrd="0" destOrd="0" presId="urn:microsoft.com/office/officeart/2005/8/layout/orgChart1"/>
    <dgm:cxn modelId="{C77F7950-62D2-4CBA-8CA2-4093FC2AC765}" type="presParOf" srcId="{74285F4B-170D-4234-B302-97D2D85ED42B}" destId="{281631E6-A6A3-48C9-A5CC-00F3633E648A}" srcOrd="1" destOrd="0" presId="urn:microsoft.com/office/officeart/2005/8/layout/orgChart1"/>
    <dgm:cxn modelId="{C538380A-04DD-40A2-B596-620FA0C334EB}" type="presParOf" srcId="{25BA82E1-1F11-4CF6-9A90-DED10EB306EB}" destId="{B1F61199-2921-48EB-8C47-A0C3870E0EFF}" srcOrd="1" destOrd="0" presId="urn:microsoft.com/office/officeart/2005/8/layout/orgChart1"/>
    <dgm:cxn modelId="{D9FF059A-4FFE-4D08-834F-42A31A7D8519}" type="presParOf" srcId="{25BA82E1-1F11-4CF6-9A90-DED10EB306EB}" destId="{49D63E4A-7EB2-4303-A910-260994226B24}" srcOrd="2" destOrd="0" presId="urn:microsoft.com/office/officeart/2005/8/layout/orgChart1"/>
    <dgm:cxn modelId="{2F046DF6-3306-4F6A-868D-6A5A109C606B}" type="presParOf" srcId="{733B6E01-64FA-4661-B6CC-24705DC5A668}" destId="{1ACB6A03-D727-4A7C-AFBE-AA136F42B5FF}" srcOrd="2" destOrd="0" presId="urn:microsoft.com/office/officeart/2005/8/layout/orgChart1"/>
    <dgm:cxn modelId="{6E4A4E99-D5D3-44CA-83D3-648E7FAB6503}" type="presParOf" srcId="{C3A3393F-F860-4BD0-878D-21DC2B2B037E}" destId="{79A44E13-0693-4EF4-ADC9-07A7A193F52E}" srcOrd="2" destOrd="0" presId="urn:microsoft.com/office/officeart/2005/8/layout/orgChart1"/>
    <dgm:cxn modelId="{8CA05EFF-5BAA-44D7-BB90-4748A72DCB51}" type="presParOf" srcId="{C3A3393F-F860-4BD0-878D-21DC2B2B037E}" destId="{F19A08F4-B90B-4173-BA70-DFE8A572420E}" srcOrd="3" destOrd="0" presId="urn:microsoft.com/office/officeart/2005/8/layout/orgChart1"/>
    <dgm:cxn modelId="{AC210071-AC37-4DBA-ACB7-6719A724B492}" type="presParOf" srcId="{F19A08F4-B90B-4173-BA70-DFE8A572420E}" destId="{08E805BA-5AFC-4EA9-BBEB-1FA11E4A5419}" srcOrd="0" destOrd="0" presId="urn:microsoft.com/office/officeart/2005/8/layout/orgChart1"/>
    <dgm:cxn modelId="{853D3F68-B9EB-4AA0-908A-A3DF17EDEE69}" type="presParOf" srcId="{08E805BA-5AFC-4EA9-BBEB-1FA11E4A5419}" destId="{24349B9E-7679-48F3-8C1B-516E244933D3}" srcOrd="0" destOrd="0" presId="urn:microsoft.com/office/officeart/2005/8/layout/orgChart1"/>
    <dgm:cxn modelId="{FF886D95-31AA-46B2-AD47-1556EEC76AB2}" type="presParOf" srcId="{08E805BA-5AFC-4EA9-BBEB-1FA11E4A5419}" destId="{00998848-0883-4A30-8D28-291E7D75C6FB}" srcOrd="1" destOrd="0" presId="urn:microsoft.com/office/officeart/2005/8/layout/orgChart1"/>
    <dgm:cxn modelId="{02F5BDD1-7DA3-401D-A497-43FB0308E638}" type="presParOf" srcId="{F19A08F4-B90B-4173-BA70-DFE8A572420E}" destId="{45A93E4F-2C9E-47CD-9578-C6A168439A3A}" srcOrd="1" destOrd="0" presId="urn:microsoft.com/office/officeart/2005/8/layout/orgChart1"/>
    <dgm:cxn modelId="{9DD5E9E5-8477-4775-B661-F3E7E9F4468E}" type="presParOf" srcId="{45A93E4F-2C9E-47CD-9578-C6A168439A3A}" destId="{B74BCAB8-0EA7-42E6-9BEE-11398D7C6C3B}" srcOrd="0" destOrd="0" presId="urn:microsoft.com/office/officeart/2005/8/layout/orgChart1"/>
    <dgm:cxn modelId="{C3DAB0A4-FB97-4F11-BEA2-2B6C9DBC5F34}" type="presParOf" srcId="{45A93E4F-2C9E-47CD-9578-C6A168439A3A}" destId="{1DF21838-ABDA-41D8-AB77-2E4520A0D3ED}" srcOrd="1" destOrd="0" presId="urn:microsoft.com/office/officeart/2005/8/layout/orgChart1"/>
    <dgm:cxn modelId="{34CBB6FE-A180-4335-A7A1-A0CCC9A3D4A0}" type="presParOf" srcId="{1DF21838-ABDA-41D8-AB77-2E4520A0D3ED}" destId="{D0F9AC67-6F8F-41E4-BB7B-B76DA67C4080}" srcOrd="0" destOrd="0" presId="urn:microsoft.com/office/officeart/2005/8/layout/orgChart1"/>
    <dgm:cxn modelId="{40B312DA-281F-40A2-980E-FF4F7B3A05ED}" type="presParOf" srcId="{D0F9AC67-6F8F-41E4-BB7B-B76DA67C4080}" destId="{64E85D38-C8F4-45A8-A4FB-7B00B79166F0}" srcOrd="0" destOrd="0" presId="urn:microsoft.com/office/officeart/2005/8/layout/orgChart1"/>
    <dgm:cxn modelId="{8EA7C974-7DA2-41BF-9485-E78F69CBE4FB}" type="presParOf" srcId="{D0F9AC67-6F8F-41E4-BB7B-B76DA67C4080}" destId="{0CF0A423-816F-4B5D-83EE-9FAACC09906A}" srcOrd="1" destOrd="0" presId="urn:microsoft.com/office/officeart/2005/8/layout/orgChart1"/>
    <dgm:cxn modelId="{3553E950-7920-48F5-BC90-FD789FAB0A31}" type="presParOf" srcId="{1DF21838-ABDA-41D8-AB77-2E4520A0D3ED}" destId="{5BC40D90-9A2A-46B6-A3E4-A063ED42B522}" srcOrd="1" destOrd="0" presId="urn:microsoft.com/office/officeart/2005/8/layout/orgChart1"/>
    <dgm:cxn modelId="{E11D4984-57D8-49D9-BC2D-A6BAC4A7E494}" type="presParOf" srcId="{1DF21838-ABDA-41D8-AB77-2E4520A0D3ED}" destId="{EB8BEB60-FF6F-44C1-9155-C9434133A065}" srcOrd="2" destOrd="0" presId="urn:microsoft.com/office/officeart/2005/8/layout/orgChart1"/>
    <dgm:cxn modelId="{D792C902-7650-441D-A9E8-C2FDB1025302}" type="presParOf" srcId="{F19A08F4-B90B-4173-BA70-DFE8A572420E}" destId="{7CB973D3-9989-46AC-A626-95B627260AFD}" srcOrd="2" destOrd="0" presId="urn:microsoft.com/office/officeart/2005/8/layout/orgChart1"/>
    <dgm:cxn modelId="{CEF60A5B-29FF-4FB6-A50A-7365A264886B}"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E81C5140-C195-476B-BDA2-7F0492A67E09}" type="presOf" srcId="{7BC72181-087A-4586-AFB7-142E1F2088CD}" destId="{68B5D3B7-AC34-4DC8-BBA6-0AE75D13CF4B}" srcOrd="0" destOrd="0" presId="urn:microsoft.com/office/officeart/2005/8/layout/hierarchy3"/>
    <dgm:cxn modelId="{6324E55E-417D-4896-92D7-0B1EEB623583}" type="presOf" srcId="{E82240EE-AA92-4ED4-8AD9-9B9FB566383A}" destId="{924D2391-0E92-4FED-9C83-BF3AA5750AE1}" srcOrd="0" destOrd="0" presId="urn:microsoft.com/office/officeart/2005/8/layout/hierarchy3"/>
    <dgm:cxn modelId="{95137B63-E57F-4126-9A64-6A2286827AB4}" type="presOf" srcId="{C03CB1F4-7F17-4518-AF8A-CC898C565749}" destId="{8A02A319-79FC-40F8-A440-382EDF75D5E4}"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818A774-DC6E-4959-B803-76BDA73D7D79}" type="presOf" srcId="{EFAE4652-5489-4792-B8F1-0CE32FD278F2}" destId="{092706B3-A5AF-477B-9BDB-68772B7A4499}" srcOrd="1"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3F052B7C-66DC-4C69-8046-3341CA8EF89C}" type="presOf" srcId="{0CD85615-DCA1-494E-9E6C-2A5F5BBC78C6}" destId="{1D988BA5-7718-4C89-8B8F-3CE438A09815}" srcOrd="0" destOrd="0" presId="urn:microsoft.com/office/officeart/2005/8/layout/hierarchy3"/>
    <dgm:cxn modelId="{6061AE8A-7E9E-4482-B1D5-154942424E21}" type="presOf" srcId="{7AB0807A-8F9A-4609-8C2C-D7EC4B92C7E6}" destId="{BFD4CC16-C250-4D92-BA93-50331FC780EC}" srcOrd="0" destOrd="0" presId="urn:microsoft.com/office/officeart/2005/8/layout/hierarchy3"/>
    <dgm:cxn modelId="{9A8A339E-A613-4D63-A3FB-EDB67F5CE07A}" type="presOf" srcId="{EFAE4652-5489-4792-B8F1-0CE32FD278F2}" destId="{0A1306EE-F29D-4CB0-ADDD-B4821031F774}" srcOrd="0" destOrd="0" presId="urn:microsoft.com/office/officeart/2005/8/layout/hierarchy3"/>
    <dgm:cxn modelId="{0111DD9F-2222-4053-A29A-A572D768C785}"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53760DB3-8E1E-4996-8295-48F3184B88F2}" type="presOf" srcId="{D8C0EB12-2BEE-4E57-ADB5-74CCFFDB9151}" destId="{4C30E907-9459-4BCE-9CEE-D50CA8E25CB3}" srcOrd="0" destOrd="0" presId="urn:microsoft.com/office/officeart/2005/8/layout/hierarchy3"/>
    <dgm:cxn modelId="{512066BA-0C4A-4426-8668-F61D8A520212}" type="presOf" srcId="{D8C0EB12-2BEE-4E57-ADB5-74CCFFDB9151}" destId="{681624F5-0C14-4AA2-8F41-9C06658E6BBF}" srcOrd="1" destOrd="0" presId="urn:microsoft.com/office/officeart/2005/8/layout/hierarchy3"/>
    <dgm:cxn modelId="{2B9CC9DE-410C-45CB-948A-57C25FAEF7D8}" type="presOf" srcId="{1B1E88D3-988D-4436-A148-0D01B717E27E}" destId="{411840A0-FE1C-4D59-9ED4-67B2E7F68839}" srcOrd="0" destOrd="0" presId="urn:microsoft.com/office/officeart/2005/8/layout/hierarchy3"/>
    <dgm:cxn modelId="{9900FFEA-A941-40A6-91FB-DD0EC6F19CC9}" type="presOf" srcId="{7C351A2C-1931-40B8-9409-6896FB54BC6B}" destId="{C42CA27C-3D85-42D8-BF99-19180EBC3F92}" srcOrd="0" destOrd="0" presId="urn:microsoft.com/office/officeart/2005/8/layout/hierarchy3"/>
    <dgm:cxn modelId="{C730EBF3-1391-48A8-B6DF-053EA085EC59}" type="presOf" srcId="{80756A21-35ED-4CD4-8EAB-32A04926BD9D}" destId="{54192DF2-418F-433E-B8ED-736FF77E592E}" srcOrd="0" destOrd="0" presId="urn:microsoft.com/office/officeart/2005/8/layout/hierarchy3"/>
    <dgm:cxn modelId="{A64EB8D5-2197-4068-BE4B-CF42D3028A24}" type="presParOf" srcId="{924D2391-0E92-4FED-9C83-BF3AA5750AE1}" destId="{09BDC52F-05B3-4748-A327-B830559F3285}" srcOrd="0" destOrd="0" presId="urn:microsoft.com/office/officeart/2005/8/layout/hierarchy3"/>
    <dgm:cxn modelId="{EFFF181D-3A8C-408B-B2F4-98F08794FB1D}" type="presParOf" srcId="{09BDC52F-05B3-4748-A327-B830559F3285}" destId="{0310231E-9E7A-4E70-8EC4-B0E9620A714C}" srcOrd="0" destOrd="0" presId="urn:microsoft.com/office/officeart/2005/8/layout/hierarchy3"/>
    <dgm:cxn modelId="{CA6F8056-0808-46D5-A7F6-456C4EBE8CF7}" type="presParOf" srcId="{0310231E-9E7A-4E70-8EC4-B0E9620A714C}" destId="{4C30E907-9459-4BCE-9CEE-D50CA8E25CB3}" srcOrd="0" destOrd="0" presId="urn:microsoft.com/office/officeart/2005/8/layout/hierarchy3"/>
    <dgm:cxn modelId="{5E8E3EE2-A625-4156-A46C-FD226A449E12}" type="presParOf" srcId="{0310231E-9E7A-4E70-8EC4-B0E9620A714C}" destId="{681624F5-0C14-4AA2-8F41-9C06658E6BBF}" srcOrd="1" destOrd="0" presId="urn:microsoft.com/office/officeart/2005/8/layout/hierarchy3"/>
    <dgm:cxn modelId="{1BFFCAE6-6CD4-43A2-9990-D194E4A07CCD}" type="presParOf" srcId="{09BDC52F-05B3-4748-A327-B830559F3285}" destId="{0D4B9C10-CAF6-4559-AA56-CB76D840B27E}" srcOrd="1" destOrd="0" presId="urn:microsoft.com/office/officeart/2005/8/layout/hierarchy3"/>
    <dgm:cxn modelId="{1335EAFE-5F02-4944-8855-C9CDD40EFF8D}" type="presParOf" srcId="{0D4B9C10-CAF6-4559-AA56-CB76D840B27E}" destId="{411840A0-FE1C-4D59-9ED4-67B2E7F68839}" srcOrd="0" destOrd="0" presId="urn:microsoft.com/office/officeart/2005/8/layout/hierarchy3"/>
    <dgm:cxn modelId="{CB4150AF-66BA-45F9-BE68-14355869A431}" type="presParOf" srcId="{0D4B9C10-CAF6-4559-AA56-CB76D840B27E}" destId="{226821CC-D27B-4EF3-A2C7-C4B85FB42DF7}" srcOrd="1" destOrd="0" presId="urn:microsoft.com/office/officeart/2005/8/layout/hierarchy3"/>
    <dgm:cxn modelId="{9DCC99CA-BD55-4F48-B4B4-6EDE18DA240F}" type="presParOf" srcId="{0D4B9C10-CAF6-4559-AA56-CB76D840B27E}" destId="{68B5D3B7-AC34-4DC8-BBA6-0AE75D13CF4B}" srcOrd="2" destOrd="0" presId="urn:microsoft.com/office/officeart/2005/8/layout/hierarchy3"/>
    <dgm:cxn modelId="{A8051C62-5B39-4A51-91AE-113D6598D990}" type="presParOf" srcId="{0D4B9C10-CAF6-4559-AA56-CB76D840B27E}" destId="{BFD4CC16-C250-4D92-BA93-50331FC780EC}" srcOrd="3" destOrd="0" presId="urn:microsoft.com/office/officeart/2005/8/layout/hierarchy3"/>
    <dgm:cxn modelId="{9FFFE789-7DDF-4879-8922-51B2592959E3}" type="presParOf" srcId="{924D2391-0E92-4FED-9C83-BF3AA5750AE1}" destId="{4C57C817-16D4-48D1-A890-1D4C1D4980F0}" srcOrd="1" destOrd="0" presId="urn:microsoft.com/office/officeart/2005/8/layout/hierarchy3"/>
    <dgm:cxn modelId="{0869F4D9-829F-4C1A-A81B-438E4B730662}" type="presParOf" srcId="{4C57C817-16D4-48D1-A890-1D4C1D4980F0}" destId="{1F39DF84-750F-4FD7-98A9-4732194DEB8C}" srcOrd="0" destOrd="0" presId="urn:microsoft.com/office/officeart/2005/8/layout/hierarchy3"/>
    <dgm:cxn modelId="{D8C93AE5-9869-4A07-87BB-4823DFFFB681}" type="presParOf" srcId="{1F39DF84-750F-4FD7-98A9-4732194DEB8C}" destId="{0A1306EE-F29D-4CB0-ADDD-B4821031F774}" srcOrd="0" destOrd="0" presId="urn:microsoft.com/office/officeart/2005/8/layout/hierarchy3"/>
    <dgm:cxn modelId="{ED2B3B32-F0D2-40FC-8D9D-3934BB0FF679}" type="presParOf" srcId="{1F39DF84-750F-4FD7-98A9-4732194DEB8C}" destId="{092706B3-A5AF-477B-9BDB-68772B7A4499}" srcOrd="1" destOrd="0" presId="urn:microsoft.com/office/officeart/2005/8/layout/hierarchy3"/>
    <dgm:cxn modelId="{893B1FD5-2352-4A46-B349-1735FD6A5784}" type="presParOf" srcId="{4C57C817-16D4-48D1-A890-1D4C1D4980F0}" destId="{CA4CE5BE-77AE-4CE6-8489-7448C55E75BB}" srcOrd="1" destOrd="0" presId="urn:microsoft.com/office/officeart/2005/8/layout/hierarchy3"/>
    <dgm:cxn modelId="{7A6D00D5-A921-4DCC-9A6F-7A05BAEC3E09}" type="presParOf" srcId="{CA4CE5BE-77AE-4CE6-8489-7448C55E75BB}" destId="{54192DF2-418F-433E-B8ED-736FF77E592E}" srcOrd="0" destOrd="0" presId="urn:microsoft.com/office/officeart/2005/8/layout/hierarchy3"/>
    <dgm:cxn modelId="{C4E12268-6D7F-4A00-ADD9-487D7EF79AF9}" type="presParOf" srcId="{CA4CE5BE-77AE-4CE6-8489-7448C55E75BB}" destId="{8A02A319-79FC-40F8-A440-382EDF75D5E4}" srcOrd="1" destOrd="0" presId="urn:microsoft.com/office/officeart/2005/8/layout/hierarchy3"/>
    <dgm:cxn modelId="{FCD84275-B66B-4D15-BC4C-5B9A9ACB4408}" type="presParOf" srcId="{CA4CE5BE-77AE-4CE6-8489-7448C55E75BB}" destId="{1D988BA5-7718-4C89-8B8F-3CE438A09815}" srcOrd="2" destOrd="0" presId="urn:microsoft.com/office/officeart/2005/8/layout/hierarchy3"/>
    <dgm:cxn modelId="{DE9A3976-6DF0-4D37-A019-8DA5E2FC0060}"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693D5710-BEDB-4B55-BC5A-E3065313156D}" type="presOf" srcId="{0825D63F-D9D6-438B-AA59-8282EBEB875E}" destId="{29F903C9-F548-48EF-8ABD-A11130E99CEB}"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DD4C7B5F-D496-4A0F-B5FF-C9815BE19902}"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9D3FE7C7-6DCE-44D6-A893-72F03EA682A3}" type="presOf" srcId="{DAA5E4C2-83D4-4A6D-8606-481EFECC2AD0}" destId="{EE1E8816-6BB5-4803-984C-425751A425BD}" srcOrd="0" destOrd="0" presId="urn:microsoft.com/office/officeart/2005/8/layout/hProcess9"/>
    <dgm:cxn modelId="{110425F7-0C95-4468-9F87-89D76B76DA84}" type="presOf" srcId="{38DCAA6B-A358-448E-BC3E-6A625329735A}" destId="{77F74482-C8DA-4864-A560-38E558C43570}" srcOrd="0" destOrd="0" presId="urn:microsoft.com/office/officeart/2005/8/layout/hProcess9"/>
    <dgm:cxn modelId="{DB60141B-CDDF-40A2-83E3-61945B372F45}" type="presParOf" srcId="{77F74482-C8DA-4864-A560-38E558C43570}" destId="{063C9525-0888-4409-A09F-7CFC66304FE6}" srcOrd="0" destOrd="0" presId="urn:microsoft.com/office/officeart/2005/8/layout/hProcess9"/>
    <dgm:cxn modelId="{08A496B7-910B-46D6-9E7B-66F15BD54C1B}" type="presParOf" srcId="{77F74482-C8DA-4864-A560-38E558C43570}" destId="{44F9D3B9-2833-4A76-9A80-CC6914938A48}" srcOrd="1" destOrd="0" presId="urn:microsoft.com/office/officeart/2005/8/layout/hProcess9"/>
    <dgm:cxn modelId="{84B15782-A858-43E0-BBD8-9DA46E8EAD8C}" type="presParOf" srcId="{44F9D3B9-2833-4A76-9A80-CC6914938A48}" destId="{EE1E8816-6BB5-4803-984C-425751A425BD}" srcOrd="0" destOrd="0" presId="urn:microsoft.com/office/officeart/2005/8/layout/hProcess9"/>
    <dgm:cxn modelId="{9343E335-5679-48F9-B804-2D8784BE08CA}" type="presParOf" srcId="{44F9D3B9-2833-4A76-9A80-CC6914938A48}" destId="{4781D41D-FB9D-415D-9EE4-9B021D5374DC}" srcOrd="1" destOrd="0" presId="urn:microsoft.com/office/officeart/2005/8/layout/hProcess9"/>
    <dgm:cxn modelId="{5F6B1CC5-FD98-4590-8416-78136DD1B40A}" type="presParOf" srcId="{44F9D3B9-2833-4A76-9A80-CC6914938A48}" destId="{814C0117-EC7B-4EBC-A009-0C73F43105B8}" srcOrd="2" destOrd="0" presId="urn:microsoft.com/office/officeart/2005/8/layout/hProcess9"/>
    <dgm:cxn modelId="{1D70A379-C732-4A5E-B673-67A4EDA9E14E}" type="presParOf" srcId="{44F9D3B9-2833-4A76-9A80-CC6914938A48}" destId="{665C2AD4-8CF7-4332-AC50-E9F04E8E576B}" srcOrd="3" destOrd="0" presId="urn:microsoft.com/office/officeart/2005/8/layout/hProcess9"/>
    <dgm:cxn modelId="{9225A4E7-917E-41D0-8612-2522C991C232}"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en-ZA" dirty="0">
              <a:latin typeface="Calibri" panose="020F0502020204030204" pitchFamily="34" charset="0"/>
            </a:endParaRPr>
          </a:p>
        </p:txBody>
      </p:sp>
      <p:sp>
        <p:nvSpPr>
          <p:cNvPr id="3" name="Date Placeholder 2"/>
          <p:cNvSpPr>
            <a:spLocks noGrp="1"/>
          </p:cNvSpPr>
          <p:nvPr>
            <p:ph type="dt" sz="quarter" idx="1"/>
          </p:nvPr>
        </p:nvSpPr>
        <p:spPr>
          <a:xfrm>
            <a:off x="3889375" y="0"/>
            <a:ext cx="2976563" cy="500063"/>
          </a:xfrm>
          <a:prstGeom prst="rect">
            <a:avLst/>
          </a:prstGeom>
        </p:spPr>
        <p:txBody>
          <a:bodyPr vert="horz" lIns="91440" tIns="45720" rIns="91440" bIns="45720" rtlCol="0"/>
          <a:lstStyle>
            <a:lvl1pPr algn="r">
              <a:defRPr sz="1200"/>
            </a:lvl1pPr>
          </a:lstStyle>
          <a:p>
            <a:fld id="{3F495DCE-00F9-43FD-8220-AFECD23AEB65}" type="datetimeFigureOut">
              <a:rPr lang="en-ZA" smtClean="0">
                <a:latin typeface="Calibri" panose="020F0502020204030204" pitchFamily="34" charset="0"/>
              </a:rPr>
              <a:pPr/>
              <a:t>2017/09/22</a:t>
            </a:fld>
            <a:endParaRPr lang="en-ZA" dirty="0">
              <a:latin typeface="Calibri" panose="020F0502020204030204" pitchFamily="34" charset="0"/>
            </a:endParaRPr>
          </a:p>
        </p:txBody>
      </p:sp>
      <p:sp>
        <p:nvSpPr>
          <p:cNvPr id="4" name="Footer Placeholder 3"/>
          <p:cNvSpPr>
            <a:spLocks noGrp="1"/>
          </p:cNvSpPr>
          <p:nvPr>
            <p:ph type="ftr" sz="quarter" idx="2"/>
          </p:nvPr>
        </p:nvSpPr>
        <p:spPr>
          <a:xfrm>
            <a:off x="0" y="9493250"/>
            <a:ext cx="2976563" cy="500063"/>
          </a:xfrm>
          <a:prstGeom prst="rect">
            <a:avLst/>
          </a:prstGeom>
        </p:spPr>
        <p:txBody>
          <a:bodyPr vert="horz" lIns="91440" tIns="45720" rIns="91440" bIns="45720" rtlCol="0" anchor="b"/>
          <a:lstStyle>
            <a:lvl1pPr algn="l">
              <a:defRPr sz="1200"/>
            </a:lvl1pPr>
          </a:lstStyle>
          <a:p>
            <a:endParaRPr lang="en-ZA" dirty="0">
              <a:latin typeface="Calibri" panose="020F0502020204030204" pitchFamily="34" charset="0"/>
            </a:endParaRPr>
          </a:p>
        </p:txBody>
      </p:sp>
      <p:sp>
        <p:nvSpPr>
          <p:cNvPr id="5" name="Slide Number Placeholder 4"/>
          <p:cNvSpPr>
            <a:spLocks noGrp="1"/>
          </p:cNvSpPr>
          <p:nvPr>
            <p:ph type="sldNum" sz="quarter" idx="3"/>
          </p:nvPr>
        </p:nvSpPr>
        <p:spPr>
          <a:xfrm>
            <a:off x="3889375" y="9493250"/>
            <a:ext cx="2976563" cy="500063"/>
          </a:xfrm>
          <a:prstGeom prst="rect">
            <a:avLst/>
          </a:prstGeom>
        </p:spPr>
        <p:txBody>
          <a:bodyPr vert="horz" lIns="91440" tIns="45720" rIns="91440" bIns="45720" rtlCol="0" anchor="b"/>
          <a:lstStyle>
            <a:lvl1pPr algn="r">
              <a:defRPr sz="1200"/>
            </a:lvl1pPr>
          </a:lstStyle>
          <a:p>
            <a:fld id="{52EB7DA0-7C2F-461F-94B0-25DC64AAD411}" type="slidenum">
              <a:rPr lang="en-ZA" smtClean="0">
                <a:latin typeface="Calibri" panose="020F0502020204030204" pitchFamily="34" charset="0"/>
              </a:rPr>
              <a:pPr/>
              <a:t>‹#›</a:t>
            </a:fld>
            <a:endParaRPr lang="en-ZA" dirty="0">
              <a:latin typeface="Calibri" panose="020F0502020204030204" pitchFamily="34" charset="0"/>
            </a:endParaRPr>
          </a:p>
        </p:txBody>
      </p:sp>
    </p:spTree>
    <p:extLst>
      <p:ext uri="{BB962C8B-B14F-4D97-AF65-F5344CB8AC3E}">
        <p14:creationId xmlns:p14="http://schemas.microsoft.com/office/powerpoint/2010/main" val="16483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atin typeface="Calibri" panose="020F0502020204030204" pitchFamily="34" charset="0"/>
              </a:defRPr>
            </a:lvl1pPr>
          </a:lstStyle>
          <a:p>
            <a:endParaRPr lang="en-ZA" dirty="0"/>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atin typeface="Calibri" panose="020F0502020204030204" pitchFamily="34" charset="0"/>
              </a:defRPr>
            </a:lvl1pPr>
          </a:lstStyle>
          <a:p>
            <a:fld id="{7C1F5CC3-43A9-4FC9-A98E-AB3544849CDE}" type="datetimeFigureOut">
              <a:rPr lang="en-ZA" smtClean="0"/>
              <a:pPr/>
              <a:t>2017/09/22</a:t>
            </a:fld>
            <a:endParaRPr lang="en-ZA" dirty="0"/>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ZA" dirty="0"/>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atin typeface="Calibri" panose="020F0502020204030204" pitchFamily="34" charset="0"/>
              </a:defRPr>
            </a:lvl1pPr>
          </a:lstStyle>
          <a:p>
            <a:endParaRPr lang="en-ZA" dirty="0"/>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atin typeface="Calibri" panose="020F0502020204030204" pitchFamily="34" charset="0"/>
              </a:defRPr>
            </a:lvl1pPr>
          </a:lstStyle>
          <a:p>
            <a:fld id="{284FEFDE-B284-4E28-A845-D955150CEFBF}" type="slidenum">
              <a:rPr lang="en-ZA" smtClean="0"/>
              <a:pPr/>
              <a:t>‹#›</a:t>
            </a:fld>
            <a:endParaRPr lang="en-ZA" dirty="0"/>
          </a:p>
        </p:txBody>
      </p:sp>
    </p:spTree>
    <p:extLst>
      <p:ext uri="{BB962C8B-B14F-4D97-AF65-F5344CB8AC3E}">
        <p14:creationId xmlns:p14="http://schemas.microsoft.com/office/powerpoint/2010/main" val="298685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3" name="Rounded Rectangle 12"/>
          <p:cNvSpPr/>
          <p:nvPr/>
        </p:nvSpPr>
        <p:spPr>
          <a:xfrm>
            <a:off x="62931" y="920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Subtitle 8"/>
          <p:cNvSpPr>
            <a:spLocks noGrp="1"/>
          </p:cNvSpPr>
          <p:nvPr>
            <p:ph type="subTitle" idx="1"/>
          </p:nvPr>
        </p:nvSpPr>
        <p:spPr>
          <a:xfrm>
            <a:off x="1373299" y="3200400"/>
            <a:ext cx="6400800" cy="1600200"/>
          </a:xfrm>
        </p:spPr>
        <p:txBody>
          <a:bodyPr>
            <a:normAutofit/>
          </a:bodyPr>
          <a:lstStyle>
            <a:lvl1pPr marL="0" indent="0" algn="ctr">
              <a:buNone/>
              <a:defRPr sz="2400" b="1">
                <a:solidFill>
                  <a:srgbClr val="008080"/>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2987824" y="6381328"/>
            <a:ext cx="3024335" cy="320080"/>
          </a:xfrm>
          <a:prstGeom prst="rect">
            <a:avLst/>
          </a:prstGeom>
        </p:spPr>
        <p:txBody>
          <a:bodyPr/>
          <a:lstStyle/>
          <a:p>
            <a:r>
              <a:rPr lang="en-US" dirty="0"/>
              <a:t>© ENJO Consultants (Pty) Ltd</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6" name="Picture 15" descr="C:\Users\User\AppData\Local\Microsoft\Windows\INetCache\Content.Word\ENJO logo 20170724 jpg.jpg">
            <a:extLst>
              <a:ext uri="{FF2B5EF4-FFF2-40B4-BE49-F238E27FC236}">
                <a16:creationId xmlns:a16="http://schemas.microsoft.com/office/drawing/2014/main" id="{35285961-26DC-4D9E-B297-606E5D6F3CD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07706" y="6087979"/>
            <a:ext cx="1180793" cy="579521"/>
          </a:xfrm>
          <a:prstGeom prst="rect">
            <a:avLst/>
          </a:prstGeom>
          <a:noFill/>
          <a:ln>
            <a:noFill/>
          </a:ln>
        </p:spPr>
      </p:pic>
    </p:spTree>
    <p:extLst>
      <p:ext uri="{BB962C8B-B14F-4D97-AF65-F5344CB8AC3E}">
        <p14:creationId xmlns:p14="http://schemas.microsoft.com/office/powerpoint/2010/main" val="34088084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2017/09/22</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273709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2017/09/22</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8875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anose="020F0502020204030204"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2017/09/22</a:t>
            </a:fld>
            <a:endParaRPr lang="en-ZA"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defRPr sz="2400">
                <a:effectLst/>
                <a:latin typeface="Calibri" panose="020F0502020204030204" pitchFamily="34" charset="0"/>
              </a:defRPr>
            </a:lvl1pPr>
            <a:lvl2pPr marL="720725" indent="-366713">
              <a:defRPr sz="2400">
                <a:effectLst/>
                <a:latin typeface="Calibri" panose="020F0502020204030204" pitchFamily="34" charset="0"/>
              </a:defRPr>
            </a:lvl2pPr>
            <a:lvl3pPr marL="1074738" indent="-354013">
              <a:defRPr sz="2400">
                <a:effectLst/>
                <a:latin typeface="Calibri" panose="020F0502020204030204" pitchFamily="34" charset="0"/>
              </a:defRPr>
            </a:lvl3pPr>
            <a:lvl4pPr marL="1439863" indent="-365125">
              <a:defRPr sz="2400">
                <a:effectLst/>
                <a:latin typeface="Calibri" panose="020F0502020204030204" pitchFamily="34" charset="0"/>
              </a:defRPr>
            </a:lvl4pPr>
            <a:lvl5pPr marL="1793875" indent="-354013">
              <a:defRPr sz="2400">
                <a:effectLst/>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5742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687920" y="952500"/>
            <a:ext cx="7772400" cy="1362075"/>
          </a:xfrm>
        </p:spPr>
        <p:txBody>
          <a:bodyPr anchor="ctr" anchorCtr="0"/>
          <a:lstStyle>
            <a:lvl1pPr algn="l">
              <a:buNone/>
              <a:defRPr sz="4000" b="1" cap="none">
                <a:latin typeface="Calibri" panose="020F0502020204030204"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547938"/>
            <a:ext cx="7772400" cy="1338262"/>
          </a:xfrm>
        </p:spPr>
        <p:txBody>
          <a:bodyPr anchor="t" anchorCtr="0"/>
          <a:lstStyle>
            <a:lvl1pPr marL="0" indent="0">
              <a:buNone/>
              <a:defRPr sz="24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a:extLst>
              <a:ext uri="{FF2B5EF4-FFF2-40B4-BE49-F238E27FC236}">
                <a16:creationId xmlns:a16="http://schemas.microsoft.com/office/drawing/2014/main" id="{A32BE3D5-D9A8-4DE5-BC1F-C7D5BF8A1D9C}"/>
              </a:ext>
            </a:extLst>
          </p:cNvPr>
          <p:cNvPicPr>
            <a:picLocks noChangeAspect="1"/>
          </p:cNvPicPr>
          <p:nvPr userDrawn="1"/>
        </p:nvPicPr>
        <p:blipFill>
          <a:blip r:embed="rId2"/>
          <a:stretch>
            <a:fillRect/>
          </a:stretch>
        </p:blipFill>
        <p:spPr>
          <a:xfrm>
            <a:off x="3239908" y="6423826"/>
            <a:ext cx="2664183" cy="384081"/>
          </a:xfrm>
          <a:prstGeom prst="rect">
            <a:avLst/>
          </a:prstGeom>
        </p:spPr>
      </p:pic>
      <p:pic>
        <p:nvPicPr>
          <p:cNvPr id="5" name="Picture 4">
            <a:extLst>
              <a:ext uri="{FF2B5EF4-FFF2-40B4-BE49-F238E27FC236}">
                <a16:creationId xmlns:a16="http://schemas.microsoft.com/office/drawing/2014/main" id="{804560F5-94EA-45C8-BDA2-44EE78D5FBE3}"/>
              </a:ext>
            </a:extLst>
          </p:cNvPr>
          <p:cNvPicPr>
            <a:picLocks noChangeAspect="1"/>
          </p:cNvPicPr>
          <p:nvPr userDrawn="1"/>
        </p:nvPicPr>
        <p:blipFill>
          <a:blip r:embed="rId3"/>
          <a:stretch>
            <a:fillRect/>
          </a:stretch>
        </p:blipFill>
        <p:spPr>
          <a:xfrm>
            <a:off x="7974566" y="6249209"/>
            <a:ext cx="971508" cy="609096"/>
          </a:xfrm>
          <a:prstGeom prst="rect">
            <a:avLst/>
          </a:prstGeom>
        </p:spPr>
      </p:pic>
    </p:spTree>
    <p:extLst>
      <p:ext uri="{BB962C8B-B14F-4D97-AF65-F5344CB8AC3E}">
        <p14:creationId xmlns:p14="http://schemas.microsoft.com/office/powerpoint/2010/main" val="40836145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76038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7715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39025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426837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Content Placeholder 3" descr="enjo-logo-1-jpeg.jpg"/>
          <p:cNvPicPr>
            <a:picLocks noChangeAspect="1"/>
          </p:cNvPicPr>
          <p:nvPr/>
        </p:nvPicPr>
        <p:blipFill>
          <a:blip r:embed="rId2" cstate="print"/>
          <a:stretch>
            <a:fillRect/>
          </a:stretch>
        </p:blipFill>
        <p:spPr>
          <a:xfrm>
            <a:off x="7524328" y="6237312"/>
            <a:ext cx="1147596" cy="569237"/>
          </a:xfrm>
          <a:prstGeom prst="rect">
            <a:avLst/>
          </a:prstGeom>
        </p:spPr>
      </p:pic>
      <p:pic>
        <p:nvPicPr>
          <p:cNvPr id="4" name="Picture 3">
            <a:extLst>
              <a:ext uri="{FF2B5EF4-FFF2-40B4-BE49-F238E27FC236}">
                <a16:creationId xmlns:a16="http://schemas.microsoft.com/office/drawing/2014/main" id="{AA6E0785-C3F8-45C0-A837-FC8DC2579991}"/>
              </a:ext>
            </a:extLst>
          </p:cNvPr>
          <p:cNvPicPr>
            <a:picLocks noChangeAspect="1"/>
          </p:cNvPicPr>
          <p:nvPr userDrawn="1"/>
        </p:nvPicPr>
        <p:blipFill>
          <a:blip r:embed="rId3"/>
          <a:stretch>
            <a:fillRect/>
          </a:stretch>
        </p:blipFill>
        <p:spPr>
          <a:xfrm>
            <a:off x="3239908" y="6422468"/>
            <a:ext cx="2664183" cy="384081"/>
          </a:xfrm>
          <a:prstGeom prst="rect">
            <a:avLst/>
          </a:prstGeom>
        </p:spPr>
      </p:pic>
    </p:spTree>
    <p:extLst>
      <p:ext uri="{BB962C8B-B14F-4D97-AF65-F5344CB8AC3E}">
        <p14:creationId xmlns:p14="http://schemas.microsoft.com/office/powerpoint/2010/main" val="200415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914400" y="6172200"/>
            <a:ext cx="38862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64024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Calibri" panose="020F0502020204030204" pitchFamily="34" charset="0"/>
              </a:defRPr>
            </a:lvl1pPr>
          </a:lstStyle>
          <a:p>
            <a:fld id="{744EAEA5-7BFB-4BF3-B902-218CE399D210}" type="datetimeFigureOut">
              <a:rPr lang="en-ZA" smtClean="0"/>
              <a:pPr/>
              <a:t>2017/09/22</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Calibri" panose="020F0502020204030204" pitchFamily="34" charset="0"/>
                <a:ea typeface="+mj-ea"/>
                <a:cs typeface="+mj-cs"/>
              </a:defRPr>
            </a:lvl1pPr>
          </a:lstStyle>
          <a:p>
            <a:fld id="{042AED99-7FB4-404E-8A97-64753DCE42EC}" type="slidenum">
              <a:rPr lang="en-US" smtClean="0"/>
              <a:pPr/>
              <a:t>‹#›</a:t>
            </a:fld>
            <a:endParaRPr lang="en-US" dirty="0"/>
          </a:p>
        </p:txBody>
      </p:sp>
      <p:pic>
        <p:nvPicPr>
          <p:cNvPr id="2" name="Picture 1">
            <a:extLst>
              <a:ext uri="{FF2B5EF4-FFF2-40B4-BE49-F238E27FC236}">
                <a16:creationId xmlns:a16="http://schemas.microsoft.com/office/drawing/2014/main" id="{0E84F23B-4550-4916-9367-62EA0337459E}"/>
              </a:ext>
            </a:extLst>
          </p:cNvPr>
          <p:cNvPicPr>
            <a:picLocks noChangeAspect="1"/>
          </p:cNvPicPr>
          <p:nvPr userDrawn="1"/>
        </p:nvPicPr>
        <p:blipFill>
          <a:blip r:embed="rId13"/>
          <a:stretch>
            <a:fillRect/>
          </a:stretch>
        </p:blipFill>
        <p:spPr>
          <a:xfrm>
            <a:off x="3245080" y="6437584"/>
            <a:ext cx="2664183" cy="384081"/>
          </a:xfrm>
          <a:prstGeom prst="rect">
            <a:avLst/>
          </a:prstGeom>
        </p:spPr>
      </p:pic>
      <p:pic>
        <p:nvPicPr>
          <p:cNvPr id="4" name="Picture 3">
            <a:extLst>
              <a:ext uri="{FF2B5EF4-FFF2-40B4-BE49-F238E27FC236}">
                <a16:creationId xmlns:a16="http://schemas.microsoft.com/office/drawing/2014/main" id="{7285BB79-E060-4B7D-8EF9-4195FC31891A}"/>
              </a:ext>
            </a:extLst>
          </p:cNvPr>
          <p:cNvPicPr>
            <a:picLocks noChangeAspect="1"/>
          </p:cNvPicPr>
          <p:nvPr userDrawn="1"/>
        </p:nvPicPr>
        <p:blipFill>
          <a:blip r:embed="rId14"/>
          <a:stretch>
            <a:fillRect/>
          </a:stretch>
        </p:blipFill>
        <p:spPr>
          <a:xfrm>
            <a:off x="7516477" y="6145276"/>
            <a:ext cx="1032184" cy="647138"/>
          </a:xfrm>
          <a:prstGeom prst="rect">
            <a:avLst/>
          </a:prstGeom>
        </p:spPr>
      </p:pic>
    </p:spTree>
    <p:extLst>
      <p:ext uri="{BB962C8B-B14F-4D97-AF65-F5344CB8AC3E}">
        <p14:creationId xmlns:p14="http://schemas.microsoft.com/office/powerpoint/2010/main" val="2368433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rtl="0" eaLnBrk="1" latinLnBrk="0" hangingPunct="1">
        <a:spcBef>
          <a:spcPct val="0"/>
        </a:spcBef>
        <a:buNone/>
        <a:defRPr kumimoji="0" sz="4000" b="1" kern="1200">
          <a:solidFill>
            <a:srgbClr val="008080"/>
          </a:solidFill>
          <a:latin typeface="Calibri" panose="020F0502020204030204"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3299" y="3200400"/>
            <a:ext cx="6400800" cy="2820888"/>
          </a:xfrm>
        </p:spPr>
        <p:txBody>
          <a:bodyPr>
            <a:normAutofit/>
          </a:bodyPr>
          <a:lstStyle/>
          <a:p>
            <a:r>
              <a:rPr lang="en-ZA" dirty="0"/>
              <a:t>Use communication techniques effectively</a:t>
            </a:r>
          </a:p>
          <a:p>
            <a:endParaRPr lang="en-ZA" dirty="0"/>
          </a:p>
          <a:p>
            <a:br>
              <a:rPr lang="en-ZA" dirty="0"/>
            </a:br>
            <a:r>
              <a:rPr lang="en-ZA" dirty="0"/>
              <a:t>Unit Standard ID 12433</a:t>
            </a:r>
            <a:br>
              <a:rPr lang="en-ZA" dirty="0"/>
            </a:br>
            <a:r>
              <a:rPr lang="en-ZA" dirty="0"/>
              <a:t>NQF Level 5 |Credits 8</a:t>
            </a:r>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1</a:t>
            </a:fld>
            <a:endParaRPr lang="en-ZA"/>
          </a:p>
        </p:txBody>
      </p:sp>
      <p:sp>
        <p:nvSpPr>
          <p:cNvPr id="5" name="Title 4"/>
          <p:cNvSpPr>
            <a:spLocks noGrp="1"/>
          </p:cNvSpPr>
          <p:nvPr>
            <p:ph type="ctrTitle"/>
          </p:nvPr>
        </p:nvSpPr>
        <p:spPr/>
        <p:txBody>
          <a:bodyPr/>
          <a:lstStyle/>
          <a:p>
            <a:r>
              <a:rPr lang="en-ZA" dirty="0"/>
              <a:t>Use Communication Techniques Effectively</a:t>
            </a:r>
          </a:p>
        </p:txBody>
      </p:sp>
      <p:pic>
        <p:nvPicPr>
          <p:cNvPr id="3" name="Picture 2">
            <a:extLst>
              <a:ext uri="{FF2B5EF4-FFF2-40B4-BE49-F238E27FC236}">
                <a16:creationId xmlns:a16="http://schemas.microsoft.com/office/drawing/2014/main" id="{5C6D9978-24BF-4A39-8192-FB7EDD300E77}"/>
              </a:ext>
            </a:extLst>
          </p:cNvPr>
          <p:cNvPicPr>
            <a:picLocks noChangeAspect="1"/>
          </p:cNvPicPr>
          <p:nvPr/>
        </p:nvPicPr>
        <p:blipFill>
          <a:blip r:embed="rId2"/>
          <a:stretch>
            <a:fillRect/>
          </a:stretch>
        </p:blipFill>
        <p:spPr>
          <a:xfrm>
            <a:off x="3241607" y="6431866"/>
            <a:ext cx="2664183" cy="384081"/>
          </a:xfrm>
          <a:prstGeom prst="rect">
            <a:avLst/>
          </a:prstGeom>
        </p:spPr>
      </p:pic>
    </p:spTree>
    <p:extLst>
      <p:ext uri="{BB962C8B-B14F-4D97-AF65-F5344CB8AC3E}">
        <p14:creationId xmlns:p14="http://schemas.microsoft.com/office/powerpoint/2010/main" val="273826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endParaRPr lang="en-US" b="1" dirty="0">
              <a:solidFill>
                <a:srgbClr val="000066"/>
              </a:solidFill>
            </a:endParaRPr>
          </a:p>
          <a:p>
            <a:r>
              <a:rPr lang="en-ZA" dirty="0"/>
              <a:t>This unit standard will enable learners to understanding of a range of oral and written communication techniques, and to effectively use these techniques as required during the course of their work in a supervisory and/or senior technical capacity in an organisation. </a:t>
            </a:r>
          </a:p>
          <a:p>
            <a:pPr marL="0" indent="0">
              <a:buNone/>
            </a:pPr>
            <a:endParaRPr lang="en-ZA" dirty="0"/>
          </a:p>
        </p:txBody>
      </p:sp>
      <p:pic>
        <p:nvPicPr>
          <p:cNvPr id="6" name="Picture 5">
            <a:extLst>
              <a:ext uri="{FF2B5EF4-FFF2-40B4-BE49-F238E27FC236}">
                <a16:creationId xmlns:a16="http://schemas.microsoft.com/office/drawing/2014/main" id="{9F94FB95-670E-42BA-B225-4156210B05E7}"/>
              </a:ext>
            </a:extLst>
          </p:cNvPr>
          <p:cNvPicPr>
            <a:picLocks noChangeAspect="1"/>
          </p:cNvPicPr>
          <p:nvPr/>
        </p:nvPicPr>
        <p:blipFill>
          <a:blip r:embed="rId2"/>
          <a:stretch>
            <a:fillRect/>
          </a:stretch>
        </p:blipFill>
        <p:spPr>
          <a:xfrm>
            <a:off x="3245080" y="6438900"/>
            <a:ext cx="2664183" cy="384081"/>
          </a:xfrm>
          <a:prstGeom prst="rect">
            <a:avLst/>
          </a:prstGeom>
        </p:spPr>
      </p:pic>
    </p:spTree>
    <p:extLst>
      <p:ext uri="{BB962C8B-B14F-4D97-AF65-F5344CB8AC3E}">
        <p14:creationId xmlns:p14="http://schemas.microsoft.com/office/powerpoint/2010/main" val="381007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F099-8F5D-4F5D-96DE-7882B3E3F521}"/>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76844044-439D-4BF0-AC26-9AD24A6F0714}"/>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2A4E1DFF-39EE-4E11-8421-35D5376D6655}"/>
              </a:ext>
            </a:extLst>
          </p:cNvPr>
          <p:cNvSpPr>
            <a:spLocks noGrp="1"/>
          </p:cNvSpPr>
          <p:nvPr>
            <p:ph sz="quarter" idx="1"/>
          </p:nvPr>
        </p:nvSpPr>
        <p:spPr/>
        <p:txBody>
          <a:bodyPr/>
          <a:lstStyle/>
          <a:p>
            <a:pPr marL="0" indent="0">
              <a:buNone/>
            </a:pPr>
            <a:r>
              <a:rPr lang="en-ZA" sz="2800" b="1" dirty="0"/>
              <a:t>Chairperson</a:t>
            </a:r>
          </a:p>
          <a:p>
            <a:pPr marL="0" indent="0">
              <a:buNone/>
            </a:pPr>
            <a:endParaRPr lang="en-ZA" sz="2800" b="1" dirty="0"/>
          </a:p>
          <a:p>
            <a:pPr marL="0" indent="0">
              <a:buNone/>
            </a:pPr>
            <a:r>
              <a:rPr lang="en-ZA" dirty="0"/>
              <a:t>A chairperson has </a:t>
            </a:r>
          </a:p>
          <a:p>
            <a:pPr lvl="0" fontAlgn="base"/>
            <a:r>
              <a:rPr lang="en-ZA" dirty="0"/>
              <a:t>to get things done </a:t>
            </a:r>
          </a:p>
          <a:p>
            <a:pPr lvl="0" fontAlgn="base"/>
            <a:r>
              <a:rPr lang="en-ZA" dirty="0"/>
              <a:t>to make decisions </a:t>
            </a:r>
          </a:p>
          <a:p>
            <a:pPr lvl="0" fontAlgn="base"/>
            <a:r>
              <a:rPr lang="en-ZA" dirty="0"/>
              <a:t>to stimulate and inspire others, enthusiastic, good-humoured </a:t>
            </a:r>
          </a:p>
          <a:p>
            <a:pPr lvl="0" fontAlgn="base"/>
            <a:r>
              <a:rPr lang="en-ZA" dirty="0"/>
              <a:t>to know the right answers</a:t>
            </a:r>
          </a:p>
          <a:p>
            <a:pPr marL="0" indent="0">
              <a:buNone/>
            </a:pPr>
            <a:endParaRPr lang="en-ZA" dirty="0"/>
          </a:p>
        </p:txBody>
      </p:sp>
    </p:spTree>
    <p:extLst>
      <p:ext uri="{BB962C8B-B14F-4D97-AF65-F5344CB8AC3E}">
        <p14:creationId xmlns:p14="http://schemas.microsoft.com/office/powerpoint/2010/main" val="18979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73CB-319D-496A-A05A-71DA2BC3BB8E}"/>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2596C7F3-6DFA-40AA-9B14-3FC577FF095C}"/>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CCB86362-FBE6-4A31-B838-6E17E644BA15}"/>
              </a:ext>
            </a:extLst>
          </p:cNvPr>
          <p:cNvSpPr>
            <a:spLocks noGrp="1"/>
          </p:cNvSpPr>
          <p:nvPr>
            <p:ph sz="quarter" idx="1"/>
          </p:nvPr>
        </p:nvSpPr>
        <p:spPr/>
        <p:txBody>
          <a:bodyPr/>
          <a:lstStyle/>
          <a:p>
            <a:pPr marL="0" indent="0">
              <a:buNone/>
            </a:pPr>
            <a:endParaRPr lang="en-ZA" b="1" dirty="0"/>
          </a:p>
          <a:p>
            <a:pPr marL="0" indent="0">
              <a:buNone/>
            </a:pPr>
            <a:r>
              <a:rPr lang="en-ZA" b="1" dirty="0"/>
              <a:t>Qualities of a Good Chairperson</a:t>
            </a:r>
          </a:p>
          <a:p>
            <a:pPr marL="0" indent="0">
              <a:buNone/>
            </a:pPr>
            <a:endParaRPr lang="en-ZA" dirty="0"/>
          </a:p>
          <a:p>
            <a:pPr marL="0" indent="0">
              <a:buNone/>
            </a:pPr>
            <a:r>
              <a:rPr lang="en-ZA" dirty="0"/>
              <a:t>The person elected or nominated to this important office must </a:t>
            </a:r>
          </a:p>
          <a:p>
            <a:pPr lvl="0" fontAlgn="base"/>
            <a:r>
              <a:rPr lang="en-ZA" dirty="0"/>
              <a:t>have strong leadership qualities</a:t>
            </a:r>
          </a:p>
          <a:p>
            <a:pPr lvl="0" fontAlgn="base"/>
            <a:r>
              <a:rPr lang="en-ZA" dirty="0"/>
              <a:t>be courteous and friendly, with a pleasant personality</a:t>
            </a:r>
          </a:p>
          <a:p>
            <a:pPr lvl="0" fontAlgn="base"/>
            <a:r>
              <a:rPr lang="en-ZA" dirty="0"/>
              <a:t>be tactful and able to use discretion</a:t>
            </a:r>
          </a:p>
          <a:p>
            <a:pPr lvl="0" fontAlgn="base"/>
            <a:r>
              <a:rPr lang="en-ZA" dirty="0"/>
              <a:t>be a leader in order to keep control of the meeting</a:t>
            </a:r>
          </a:p>
          <a:p>
            <a:pPr lvl="0" fontAlgn="base"/>
            <a:r>
              <a:rPr lang="en-ZA" dirty="0"/>
              <a:t>be patient</a:t>
            </a:r>
          </a:p>
          <a:p>
            <a:pPr marL="0" indent="0">
              <a:buNone/>
            </a:pPr>
            <a:endParaRPr lang="en-ZA" dirty="0"/>
          </a:p>
        </p:txBody>
      </p:sp>
    </p:spTree>
    <p:extLst>
      <p:ext uri="{BB962C8B-B14F-4D97-AF65-F5344CB8AC3E}">
        <p14:creationId xmlns:p14="http://schemas.microsoft.com/office/powerpoint/2010/main" val="5351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EE3F-E56B-4D92-B5DD-799FF1466D52}"/>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386E568D-BBE8-487D-B0F0-6CEA2D3C2700}"/>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D47E1001-7D78-4D89-9784-54AD79E3AC60}"/>
              </a:ext>
            </a:extLst>
          </p:cNvPr>
          <p:cNvSpPr>
            <a:spLocks noGrp="1"/>
          </p:cNvSpPr>
          <p:nvPr>
            <p:ph sz="quarter" idx="1"/>
          </p:nvPr>
        </p:nvSpPr>
        <p:spPr/>
        <p:txBody>
          <a:bodyPr/>
          <a:lstStyle/>
          <a:p>
            <a:pPr marL="0" indent="0">
              <a:buNone/>
            </a:pPr>
            <a:r>
              <a:rPr lang="en-ZA" b="1" dirty="0"/>
              <a:t>Qualities of a Good Chairperson</a:t>
            </a:r>
          </a:p>
          <a:p>
            <a:pPr marL="0" indent="0">
              <a:buNone/>
            </a:pPr>
            <a:endParaRPr lang="en-ZA" b="1" dirty="0"/>
          </a:p>
          <a:p>
            <a:pPr lvl="0" fontAlgn="base"/>
            <a:r>
              <a:rPr lang="en-ZA" dirty="0"/>
              <a:t>be able to exercise discretion</a:t>
            </a:r>
          </a:p>
          <a:p>
            <a:pPr lvl="0" fontAlgn="base"/>
            <a:r>
              <a:rPr lang="en-ZA" dirty="0"/>
              <a:t>be a good speaker and communicate well</a:t>
            </a:r>
          </a:p>
          <a:p>
            <a:pPr lvl="0" fontAlgn="base"/>
            <a:r>
              <a:rPr lang="en-ZA" dirty="0"/>
              <a:t>be unbiased and fair in his/her conduct towards members and in decision making</a:t>
            </a:r>
          </a:p>
          <a:p>
            <a:pPr lvl="0" fontAlgn="base"/>
            <a:r>
              <a:rPr lang="en-ZA" dirty="0"/>
              <a:t>have confidence in other members </a:t>
            </a:r>
          </a:p>
          <a:p>
            <a:pPr lvl="0" fontAlgn="base"/>
            <a:r>
              <a:rPr lang="en-ZA" dirty="0"/>
              <a:t>want  to release the potential energy of the group </a:t>
            </a:r>
          </a:p>
          <a:p>
            <a:pPr lvl="0" fontAlgn="base"/>
            <a:r>
              <a:rPr lang="en-ZA" dirty="0"/>
              <a:t>be more interested in the committee’s job than his/her own feeling of personal importance</a:t>
            </a:r>
          </a:p>
          <a:p>
            <a:pPr marL="0" indent="0">
              <a:buNone/>
            </a:pPr>
            <a:endParaRPr lang="en-ZA" b="1" dirty="0"/>
          </a:p>
          <a:p>
            <a:endParaRPr lang="en-ZA" dirty="0"/>
          </a:p>
        </p:txBody>
      </p:sp>
    </p:spTree>
    <p:extLst>
      <p:ext uri="{BB962C8B-B14F-4D97-AF65-F5344CB8AC3E}">
        <p14:creationId xmlns:p14="http://schemas.microsoft.com/office/powerpoint/2010/main" val="194089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9CDC-0782-42E6-B807-DFC6FB33CA9E}"/>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E2E87A8D-86D0-42D9-AD07-677772A3A741}"/>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68EBFF31-E1A2-40C4-9160-828B1EBB0474}"/>
              </a:ext>
            </a:extLst>
          </p:cNvPr>
          <p:cNvSpPr>
            <a:spLocks noGrp="1"/>
          </p:cNvSpPr>
          <p:nvPr>
            <p:ph sz="quarter" idx="1"/>
          </p:nvPr>
        </p:nvSpPr>
        <p:spPr/>
        <p:txBody>
          <a:bodyPr/>
          <a:lstStyle/>
          <a:p>
            <a:pPr marL="0" indent="0">
              <a:buNone/>
            </a:pPr>
            <a:r>
              <a:rPr lang="en-ZA" b="1" dirty="0"/>
              <a:t>Qualities of a Good Chairperson</a:t>
            </a:r>
          </a:p>
          <a:p>
            <a:pPr marL="0" indent="0">
              <a:buNone/>
            </a:pPr>
            <a:endParaRPr lang="en-ZA" dirty="0"/>
          </a:p>
          <a:p>
            <a:pPr lvl="0" fontAlgn="base"/>
            <a:r>
              <a:rPr lang="en-ZA" dirty="0"/>
              <a:t>work with people </a:t>
            </a:r>
          </a:p>
          <a:p>
            <a:pPr lvl="0" fontAlgn="base"/>
            <a:r>
              <a:rPr lang="en-ZA" dirty="0"/>
              <a:t>stimulate people rather than browbeat them </a:t>
            </a:r>
          </a:p>
          <a:p>
            <a:pPr lvl="0" fontAlgn="base"/>
            <a:r>
              <a:rPr lang="en-ZA" dirty="0"/>
              <a:t>help the group o use all the abilities and experiences its members possess </a:t>
            </a:r>
          </a:p>
          <a:p>
            <a:pPr lvl="0" fontAlgn="base"/>
            <a:r>
              <a:rPr lang="en-ZA" dirty="0"/>
              <a:t>encourage them to use the new abilities they develop as they work together </a:t>
            </a:r>
          </a:p>
          <a:p>
            <a:pPr marL="0" indent="0">
              <a:buNone/>
            </a:pPr>
            <a:endParaRPr lang="en-ZA" dirty="0"/>
          </a:p>
        </p:txBody>
      </p:sp>
    </p:spTree>
    <p:extLst>
      <p:ext uri="{BB962C8B-B14F-4D97-AF65-F5344CB8AC3E}">
        <p14:creationId xmlns:p14="http://schemas.microsoft.com/office/powerpoint/2010/main" val="8160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0F07-657F-4BA6-9318-1F9BA5F7ADFF}"/>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7189D59B-BC49-427A-AB77-CE1D4A955158}"/>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FC222852-3584-4B3B-BD1C-B8E99FE49E71}"/>
              </a:ext>
            </a:extLst>
          </p:cNvPr>
          <p:cNvSpPr>
            <a:spLocks noGrp="1"/>
          </p:cNvSpPr>
          <p:nvPr>
            <p:ph sz="quarter" idx="1"/>
          </p:nvPr>
        </p:nvSpPr>
        <p:spPr>
          <a:xfrm>
            <a:off x="467544" y="980728"/>
            <a:ext cx="8219256" cy="5686772"/>
          </a:xfrm>
        </p:spPr>
        <p:txBody>
          <a:bodyPr>
            <a:normAutofit lnSpcReduction="10000"/>
          </a:bodyPr>
          <a:lstStyle/>
          <a:p>
            <a:pPr marL="0" indent="0">
              <a:buNone/>
            </a:pPr>
            <a:r>
              <a:rPr lang="en-ZA" b="1" dirty="0"/>
              <a:t>Ways to fill these expectations are:</a:t>
            </a:r>
          </a:p>
          <a:p>
            <a:pPr lvl="0" fontAlgn="base"/>
            <a:r>
              <a:rPr lang="en-ZA" dirty="0"/>
              <a:t>By putting everyone at ease and making sure that all members have a say</a:t>
            </a:r>
          </a:p>
          <a:p>
            <a:pPr lvl="0" fontAlgn="base"/>
            <a:r>
              <a:rPr lang="en-ZA" dirty="0"/>
              <a:t>By being sensitive to members, encouraging quieter people to express an opinion, and by controlling the over-talkative or aggressive people</a:t>
            </a:r>
          </a:p>
          <a:p>
            <a:pPr lvl="0" fontAlgn="base"/>
            <a:r>
              <a:rPr lang="en-ZA" dirty="0"/>
              <a:t>By making sure that a speaker has a chance to complete what he/she wants to say without being talked down by other members</a:t>
            </a:r>
          </a:p>
          <a:p>
            <a:pPr lvl="0" fontAlgn="base"/>
            <a:r>
              <a:rPr lang="en-ZA" dirty="0"/>
              <a:t>By discouraging over-emotional language, personal abuse or accusation</a:t>
            </a:r>
          </a:p>
          <a:p>
            <a:pPr lvl="0" fontAlgn="base"/>
            <a:r>
              <a:rPr lang="en-ZA" dirty="0"/>
              <a:t>By using formal committee procedure, allow the business of a meeting to be completed</a:t>
            </a:r>
          </a:p>
          <a:p>
            <a:pPr lvl="0" fontAlgn="base"/>
            <a:r>
              <a:rPr lang="en-ZA" dirty="0"/>
              <a:t>By making sure that everyone has a chance to actively participate in tasks and projects </a:t>
            </a:r>
          </a:p>
          <a:p>
            <a:pPr marL="0" indent="0">
              <a:buNone/>
            </a:pPr>
            <a:endParaRPr lang="en-ZA" dirty="0"/>
          </a:p>
        </p:txBody>
      </p:sp>
    </p:spTree>
    <p:extLst>
      <p:ext uri="{BB962C8B-B14F-4D97-AF65-F5344CB8AC3E}">
        <p14:creationId xmlns:p14="http://schemas.microsoft.com/office/powerpoint/2010/main" val="312306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634B-E1C1-4375-887C-2D43FB02DAA0}"/>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0E022085-DA4A-4D9F-A9D6-482DD475922B}"/>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2C99459E-61EE-4062-A830-C6CEF83B1669}"/>
              </a:ext>
            </a:extLst>
          </p:cNvPr>
          <p:cNvSpPr>
            <a:spLocks noGrp="1"/>
          </p:cNvSpPr>
          <p:nvPr>
            <p:ph sz="quarter" idx="1"/>
          </p:nvPr>
        </p:nvSpPr>
        <p:spPr>
          <a:xfrm>
            <a:off x="467544" y="1413296"/>
            <a:ext cx="8219256" cy="4968032"/>
          </a:xfrm>
        </p:spPr>
        <p:txBody>
          <a:bodyPr>
            <a:normAutofit lnSpcReduction="10000"/>
          </a:bodyPr>
          <a:lstStyle/>
          <a:p>
            <a:pPr marL="0" indent="0">
              <a:buNone/>
            </a:pPr>
            <a:r>
              <a:rPr lang="en-ZA" sz="2800" b="1" dirty="0"/>
              <a:t>Chairperson Duties before a Meeting</a:t>
            </a:r>
          </a:p>
          <a:p>
            <a:pPr lvl="0" fontAlgn="base"/>
            <a:r>
              <a:rPr lang="en-ZA" dirty="0"/>
              <a:t>Consult with the secretary on business to be discussed at meetings </a:t>
            </a:r>
          </a:p>
          <a:p>
            <a:pPr lvl="0" fontAlgn="base"/>
            <a:r>
              <a:rPr lang="en-ZA" dirty="0"/>
              <a:t>Supervise and prepare, together with the secretary, the agenda for the meeting </a:t>
            </a:r>
          </a:p>
          <a:p>
            <a:pPr lvl="0" fontAlgn="base"/>
            <a:r>
              <a:rPr lang="en-ZA" dirty="0"/>
              <a:t>Check that all reports etc. which should accompany the agenda and minutes are sent out before the meeting </a:t>
            </a:r>
          </a:p>
          <a:p>
            <a:pPr lvl="0" fontAlgn="base"/>
            <a:r>
              <a:rPr lang="en-ZA" dirty="0"/>
              <a:t>Check the minutes of the previous meeting and sign for accuracy </a:t>
            </a:r>
          </a:p>
          <a:p>
            <a:pPr lvl="0" fontAlgn="base"/>
            <a:r>
              <a:rPr lang="en-ZA" dirty="0"/>
              <a:t>Be acquainted with any reports, correspondence, business etc., which is to be presented the meeting </a:t>
            </a:r>
          </a:p>
          <a:p>
            <a:pPr lvl="0" fontAlgn="base"/>
            <a:r>
              <a:rPr lang="en-ZA" dirty="0"/>
              <a:t>Work with the secretary to ensure that tasks which were to be completed between meetings are completed </a:t>
            </a:r>
          </a:p>
          <a:p>
            <a:pPr marL="0" indent="0">
              <a:buNone/>
            </a:pPr>
            <a:endParaRPr lang="en-ZA" sz="2800" b="1" dirty="0"/>
          </a:p>
        </p:txBody>
      </p:sp>
    </p:spTree>
    <p:extLst>
      <p:ext uri="{BB962C8B-B14F-4D97-AF65-F5344CB8AC3E}">
        <p14:creationId xmlns:p14="http://schemas.microsoft.com/office/powerpoint/2010/main" val="10154528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D8BA-3F2C-4548-A8DA-59AB6F468DA3}"/>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6EAE0215-0572-4219-8DF2-614CA4502F51}"/>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DF57CEB2-46CC-452A-B55C-8283559CBEA2}"/>
              </a:ext>
            </a:extLst>
          </p:cNvPr>
          <p:cNvSpPr>
            <a:spLocks noGrp="1"/>
          </p:cNvSpPr>
          <p:nvPr>
            <p:ph sz="quarter" idx="1"/>
          </p:nvPr>
        </p:nvSpPr>
        <p:spPr/>
        <p:txBody>
          <a:bodyPr>
            <a:normAutofit/>
          </a:bodyPr>
          <a:lstStyle/>
          <a:p>
            <a:pPr marL="0" indent="0">
              <a:buNone/>
            </a:pPr>
            <a:r>
              <a:rPr lang="en-ZA" b="1" dirty="0"/>
              <a:t>Chairperson Duties during a Meeting</a:t>
            </a:r>
          </a:p>
          <a:p>
            <a:pPr marL="0" indent="0">
              <a:buNone/>
            </a:pPr>
            <a:endParaRPr lang="en-ZA" b="1" dirty="0"/>
          </a:p>
          <a:p>
            <a:pPr lvl="0" fontAlgn="base"/>
            <a:r>
              <a:rPr lang="en-ZA" dirty="0"/>
              <a:t>Open the meeting</a:t>
            </a:r>
          </a:p>
          <a:p>
            <a:pPr lvl="0" fontAlgn="base"/>
            <a:r>
              <a:rPr lang="en-ZA" dirty="0"/>
              <a:t>Check for quorum</a:t>
            </a:r>
          </a:p>
          <a:p>
            <a:pPr lvl="0" fontAlgn="base"/>
            <a:r>
              <a:rPr lang="en-ZA" dirty="0"/>
              <a:t>Conduct the business according to the order of the agenda</a:t>
            </a:r>
          </a:p>
          <a:p>
            <a:pPr lvl="0" fontAlgn="base"/>
            <a:r>
              <a:rPr lang="en-ZA" dirty="0"/>
              <a:t>Confine discussion to the item actually before the meeting and to see that it is dealt with and settled before passing on to the next</a:t>
            </a:r>
          </a:p>
          <a:p>
            <a:pPr lvl="0" fontAlgn="base"/>
            <a:r>
              <a:rPr lang="en-ZA" dirty="0"/>
              <a:t>Allow free and, if necessary, formal debate</a:t>
            </a:r>
          </a:p>
          <a:p>
            <a:pPr marL="0" indent="0">
              <a:buNone/>
            </a:pPr>
            <a:endParaRPr lang="en-ZA" dirty="0"/>
          </a:p>
        </p:txBody>
      </p:sp>
    </p:spTree>
    <p:extLst>
      <p:ext uri="{BB962C8B-B14F-4D97-AF65-F5344CB8AC3E}">
        <p14:creationId xmlns:p14="http://schemas.microsoft.com/office/powerpoint/2010/main" val="16201318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0D81-67EB-4A72-9E54-240439F30A7F}"/>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F6D0B06F-A391-4119-9023-884897D26A70}"/>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15218360-3D6E-4AF3-B5FC-21A8EC0B0EC7}"/>
              </a:ext>
            </a:extLst>
          </p:cNvPr>
          <p:cNvSpPr>
            <a:spLocks noGrp="1"/>
          </p:cNvSpPr>
          <p:nvPr>
            <p:ph sz="quarter" idx="1"/>
          </p:nvPr>
        </p:nvSpPr>
        <p:spPr/>
        <p:txBody>
          <a:bodyPr/>
          <a:lstStyle/>
          <a:p>
            <a:pPr marL="0" indent="0">
              <a:buNone/>
            </a:pPr>
            <a:r>
              <a:rPr lang="en-ZA" b="1" dirty="0"/>
              <a:t>Chairperson Duties during a Meeting</a:t>
            </a:r>
          </a:p>
          <a:p>
            <a:pPr marL="0" indent="0">
              <a:buNone/>
            </a:pPr>
            <a:endParaRPr lang="en-ZA" b="1" dirty="0"/>
          </a:p>
          <a:p>
            <a:pPr fontAlgn="base"/>
            <a:r>
              <a:rPr lang="en-ZA" dirty="0"/>
              <a:t>Give all those wishing to speak an opportunity to do so</a:t>
            </a:r>
            <a:endParaRPr lang="en-ZA" b="1" dirty="0"/>
          </a:p>
          <a:p>
            <a:pPr lvl="0" fontAlgn="base"/>
            <a:r>
              <a:rPr lang="en-ZA" dirty="0"/>
              <a:t>Say who is to speak, if two people should speak at the same time - the chairperson's decision on such points is final</a:t>
            </a:r>
          </a:p>
          <a:p>
            <a:pPr lvl="0" fontAlgn="base"/>
            <a:r>
              <a:rPr lang="en-ZA" dirty="0"/>
              <a:t>Make every effort to let any meeting over which she/he presides understand the reasons for and purpose of his/her rulings</a:t>
            </a:r>
          </a:p>
          <a:p>
            <a:pPr lvl="0" fontAlgn="base"/>
            <a:r>
              <a:rPr lang="en-ZA" dirty="0"/>
              <a:t>Close the meeting when all matters are attended to</a:t>
            </a:r>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8929079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90D5-1D87-4766-AD9E-48876F3936F9}"/>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6F96539C-6162-415B-9B15-A2225C1C0582}"/>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E07FC218-A0A1-4347-810F-7E9855F1FFCB}"/>
              </a:ext>
            </a:extLst>
          </p:cNvPr>
          <p:cNvSpPr>
            <a:spLocks noGrp="1"/>
          </p:cNvSpPr>
          <p:nvPr>
            <p:ph sz="quarter" idx="1"/>
          </p:nvPr>
        </p:nvSpPr>
        <p:spPr>
          <a:xfrm>
            <a:off x="467544" y="1413296"/>
            <a:ext cx="8219256" cy="4968032"/>
          </a:xfrm>
        </p:spPr>
        <p:txBody>
          <a:bodyPr>
            <a:normAutofit lnSpcReduction="10000"/>
          </a:bodyPr>
          <a:lstStyle/>
          <a:p>
            <a:pPr marL="0" indent="0">
              <a:buNone/>
            </a:pPr>
            <a:r>
              <a:rPr lang="en-ZA" sz="2800" b="1" dirty="0"/>
              <a:t>Secretary Duties before the Meeting</a:t>
            </a:r>
          </a:p>
          <a:p>
            <a:pPr marL="0" indent="0">
              <a:buNone/>
            </a:pPr>
            <a:endParaRPr lang="en-ZA" sz="2800" b="1" dirty="0"/>
          </a:p>
          <a:p>
            <a:pPr lvl="0" fontAlgn="base"/>
            <a:r>
              <a:rPr lang="en-ZA" dirty="0"/>
              <a:t>Make sure a venue is available for the meeting </a:t>
            </a:r>
          </a:p>
          <a:p>
            <a:pPr lvl="0" fontAlgn="base"/>
            <a:r>
              <a:rPr lang="en-ZA" dirty="0"/>
              <a:t>Issue notices of meetings</a:t>
            </a:r>
          </a:p>
          <a:p>
            <a:pPr lvl="0" fontAlgn="base"/>
            <a:r>
              <a:rPr lang="en-ZA" dirty="0"/>
              <a:t>Circulate the minutes of the previous meeting and a draft agenda for the coming meeting</a:t>
            </a:r>
          </a:p>
          <a:p>
            <a:pPr lvl="0" fontAlgn="base"/>
            <a:r>
              <a:rPr lang="en-ZA" dirty="0"/>
              <a:t>Settle the items of the agenda with the chairperson and prepare copies for all members </a:t>
            </a:r>
          </a:p>
          <a:p>
            <a:pPr lvl="0" fontAlgn="base"/>
            <a:r>
              <a:rPr lang="en-ZA" dirty="0"/>
              <a:t>Keep all the documents that may be needed at the meeting in a folder </a:t>
            </a:r>
          </a:p>
          <a:p>
            <a:pPr lvl="0" fontAlgn="base"/>
            <a:r>
              <a:rPr lang="en-ZA" dirty="0"/>
              <a:t>Have any reports or information ready which may have been asked for at the previous meeting</a:t>
            </a:r>
          </a:p>
          <a:p>
            <a:pPr marL="0" indent="0">
              <a:buNone/>
            </a:pPr>
            <a:endParaRPr lang="en-ZA" sz="2800" b="1" dirty="0"/>
          </a:p>
        </p:txBody>
      </p:sp>
    </p:spTree>
    <p:extLst>
      <p:ext uri="{BB962C8B-B14F-4D97-AF65-F5344CB8AC3E}">
        <p14:creationId xmlns:p14="http://schemas.microsoft.com/office/powerpoint/2010/main" val="11679937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B0FC-D447-4E01-8473-18CB47620ED2}"/>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E48E51A6-9A3B-4454-BDE7-5768A52F27B3}"/>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3D0704D3-9F2F-43CF-A2AE-F697DAA955A5}"/>
              </a:ext>
            </a:extLst>
          </p:cNvPr>
          <p:cNvSpPr>
            <a:spLocks noGrp="1"/>
          </p:cNvSpPr>
          <p:nvPr>
            <p:ph sz="quarter" idx="1"/>
          </p:nvPr>
        </p:nvSpPr>
        <p:spPr>
          <a:xfrm>
            <a:off x="467544" y="1052736"/>
            <a:ext cx="8219256" cy="5328592"/>
          </a:xfrm>
        </p:spPr>
        <p:txBody>
          <a:bodyPr>
            <a:normAutofit lnSpcReduction="10000"/>
          </a:bodyPr>
          <a:lstStyle/>
          <a:p>
            <a:pPr marL="0" indent="0">
              <a:buNone/>
            </a:pPr>
            <a:r>
              <a:rPr lang="en-ZA" b="1" dirty="0"/>
              <a:t>Secretary Duties during the Meeting</a:t>
            </a:r>
          </a:p>
          <a:p>
            <a:pPr lvl="0" fontAlgn="base"/>
            <a:r>
              <a:rPr lang="en-ZA" dirty="0"/>
              <a:t>Be at the meeting venue ahead of time with tall necessary documents </a:t>
            </a:r>
          </a:p>
          <a:p>
            <a:pPr lvl="0" fontAlgn="base"/>
            <a:r>
              <a:rPr lang="en-ZA" dirty="0"/>
              <a:t>Make a note of those present,  apologies and also of all absent without an apology</a:t>
            </a:r>
          </a:p>
          <a:p>
            <a:pPr lvl="0" fontAlgn="base"/>
            <a:r>
              <a:rPr lang="en-ZA" dirty="0"/>
              <a:t>See that a quorum is present before any committee business is done </a:t>
            </a:r>
          </a:p>
          <a:p>
            <a:pPr lvl="0" fontAlgn="base"/>
            <a:r>
              <a:rPr lang="en-ZA" dirty="0"/>
              <a:t>Circulates the attendance register for all members to sign</a:t>
            </a:r>
          </a:p>
          <a:p>
            <a:pPr lvl="0" fontAlgn="base"/>
            <a:r>
              <a:rPr lang="en-ZA" dirty="0"/>
              <a:t>Read the minutes of the previous meeting and obtain the Chair's signature </a:t>
            </a:r>
          </a:p>
          <a:p>
            <a:pPr lvl="0" fontAlgn="base"/>
            <a:r>
              <a:rPr lang="en-ZA" dirty="0"/>
              <a:t>Take notes of the business of the meeting for the minutes </a:t>
            </a:r>
          </a:p>
          <a:p>
            <a:pPr lvl="0" fontAlgn="base"/>
            <a:r>
              <a:rPr lang="en-ZA" dirty="0"/>
              <a:t>Assist the Chair with any information required</a:t>
            </a:r>
          </a:p>
          <a:p>
            <a:pPr lvl="0" fontAlgn="base"/>
            <a:r>
              <a:rPr lang="en-ZA" dirty="0"/>
              <a:t>Counts votes in the absence of a voting officer</a:t>
            </a:r>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34200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normAutofit lnSpcReduction="10000"/>
          </a:bodyPr>
          <a:lstStyle/>
          <a:p>
            <a:pPr marL="0" lvl="0" indent="0">
              <a:spcBef>
                <a:spcPts val="0"/>
              </a:spcBef>
              <a:buClrTx/>
              <a:buSzTx/>
              <a:buNone/>
            </a:pPr>
            <a:r>
              <a:rPr lang="en-ZA" b="1" dirty="0">
                <a:solidFill>
                  <a:srgbClr val="000066"/>
                </a:solidFill>
              </a:rPr>
              <a:t>Entry Level Requirements</a:t>
            </a:r>
          </a:p>
          <a:p>
            <a:pPr marL="0" indent="0">
              <a:buNone/>
            </a:pPr>
            <a:r>
              <a:rPr lang="en-ZA" dirty="0"/>
              <a:t>The credits allocated to this unit standard assume that a learner has already learned to</a:t>
            </a:r>
          </a:p>
          <a:p>
            <a:r>
              <a:rPr lang="en-ZA" dirty="0"/>
              <a:t>Communicate at work</a:t>
            </a:r>
          </a:p>
          <a:p>
            <a:r>
              <a:rPr lang="en-ZA" dirty="0"/>
              <a:t>Collect and use information</a:t>
            </a:r>
          </a:p>
          <a:p>
            <a:r>
              <a:rPr lang="en-ZA" dirty="0"/>
              <a:t>Communicate with clients</a:t>
            </a:r>
          </a:p>
          <a:p>
            <a:r>
              <a:rPr lang="en-ZA" dirty="0"/>
              <a:t>Compile feasibility and </a:t>
            </a:r>
          </a:p>
          <a:p>
            <a:pPr marL="0" indent="0">
              <a:buNone/>
            </a:pPr>
            <a:r>
              <a:rPr lang="en-ZA" dirty="0"/>
              <a:t>     commissioning reports</a:t>
            </a:r>
          </a:p>
          <a:p>
            <a:r>
              <a:rPr lang="en-ZA" dirty="0"/>
              <a:t>Write a technical report</a:t>
            </a:r>
          </a:p>
          <a:p>
            <a:r>
              <a:rPr lang="en-ZA" dirty="0"/>
              <a:t>Communicate in an assertive manner with clients and fellow workers </a:t>
            </a:r>
          </a:p>
          <a:p>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48880"/>
            <a:ext cx="2970061" cy="235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337B-ACC7-410F-B4EE-35ECA3582FB3}"/>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91928114-5F3F-4E70-A15F-C6F464DC3BBE}"/>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3C2B003B-7A2F-4FDD-841A-310C91188400}"/>
              </a:ext>
            </a:extLst>
          </p:cNvPr>
          <p:cNvSpPr>
            <a:spLocks noGrp="1"/>
          </p:cNvSpPr>
          <p:nvPr>
            <p:ph sz="quarter" idx="1"/>
          </p:nvPr>
        </p:nvSpPr>
        <p:spPr/>
        <p:txBody>
          <a:bodyPr/>
          <a:lstStyle/>
          <a:p>
            <a:pPr marL="0" indent="0">
              <a:buNone/>
            </a:pPr>
            <a:r>
              <a:rPr lang="en-ZA" b="1" dirty="0"/>
              <a:t>Secretary Duties after the Meeting</a:t>
            </a:r>
          </a:p>
          <a:p>
            <a:pPr lvl="0" fontAlgn="base"/>
            <a:r>
              <a:rPr lang="en-ZA" dirty="0"/>
              <a:t>Sees that the venue is left neat and tidy</a:t>
            </a:r>
          </a:p>
          <a:p>
            <a:pPr lvl="0" fontAlgn="base"/>
            <a:r>
              <a:rPr lang="en-ZA" dirty="0"/>
              <a:t>Draft or check the minutes as soon as possible and submit them to the Chair for approval </a:t>
            </a:r>
          </a:p>
          <a:p>
            <a:pPr lvl="0" fontAlgn="base"/>
            <a:r>
              <a:rPr lang="en-ZA" dirty="0"/>
              <a:t>Write any letters, secure any information or take any action on matters decided by the meeting </a:t>
            </a:r>
          </a:p>
          <a:p>
            <a:pPr lvl="0" fontAlgn="base"/>
            <a:r>
              <a:rPr lang="en-ZA" dirty="0"/>
              <a:t>Have the minutes typed, copied and sent out to all the meeting members </a:t>
            </a:r>
          </a:p>
          <a:p>
            <a:pPr lvl="0" fontAlgn="base"/>
            <a:r>
              <a:rPr lang="en-ZA" dirty="0"/>
              <a:t>If action is to be taken by meeting members, check that they know they are meant to do that job, and when a result is needed</a:t>
            </a:r>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14529879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6E60-2BF6-436E-84DD-2B550D371B70}"/>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20C1752D-7C36-4BB8-A279-7C44231B8E55}"/>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B60CA9DD-4814-4B16-ACC3-6DB57AA5C27D}"/>
              </a:ext>
            </a:extLst>
          </p:cNvPr>
          <p:cNvSpPr>
            <a:spLocks noGrp="1"/>
          </p:cNvSpPr>
          <p:nvPr>
            <p:ph sz="quarter" idx="1"/>
          </p:nvPr>
        </p:nvSpPr>
        <p:spPr/>
        <p:txBody>
          <a:bodyPr>
            <a:normAutofit/>
          </a:bodyPr>
          <a:lstStyle/>
          <a:p>
            <a:pPr marL="0" indent="0">
              <a:buNone/>
            </a:pPr>
            <a:r>
              <a:rPr lang="en-ZA" sz="2800" b="1" dirty="0"/>
              <a:t>Duties of the Treasurer</a:t>
            </a:r>
          </a:p>
          <a:p>
            <a:pPr lvl="0" fontAlgn="base"/>
            <a:r>
              <a:rPr lang="en-ZA" dirty="0"/>
              <a:t>The proper handling of the finances of the organisation, but not for the actual raising of money </a:t>
            </a:r>
          </a:p>
          <a:p>
            <a:pPr lvl="0" fontAlgn="base"/>
            <a:r>
              <a:rPr lang="en-ZA" dirty="0"/>
              <a:t>Collection of memberships and fees, and issuing receipts for every amount received </a:t>
            </a:r>
          </a:p>
          <a:p>
            <a:pPr lvl="0" fontAlgn="base"/>
            <a:r>
              <a:rPr lang="en-ZA" dirty="0"/>
              <a:t>Paying these and all other money into the bank (unless there is a co-ordinator or worker who has this job) </a:t>
            </a:r>
          </a:p>
          <a:p>
            <a:pPr lvl="0" fontAlgn="base"/>
            <a:r>
              <a:rPr lang="en-ZA" dirty="0"/>
              <a:t>Paying all accounts </a:t>
            </a:r>
          </a:p>
          <a:p>
            <a:pPr lvl="0" fontAlgn="base"/>
            <a:r>
              <a:rPr lang="en-ZA" dirty="0"/>
              <a:t>Maintaining a file of accounts and relative receipts for record and audit purposes </a:t>
            </a:r>
          </a:p>
          <a:p>
            <a:pPr lvl="0" fontAlgn="base"/>
            <a:r>
              <a:rPr lang="en-ZA" dirty="0"/>
              <a:t>Keeping proper books, or seeing that they are kept </a:t>
            </a:r>
          </a:p>
          <a:p>
            <a:pPr marL="0" indent="0">
              <a:buNone/>
            </a:pPr>
            <a:endParaRPr lang="en-ZA" sz="2800" b="1" dirty="0"/>
          </a:p>
        </p:txBody>
      </p:sp>
    </p:spTree>
    <p:extLst>
      <p:ext uri="{BB962C8B-B14F-4D97-AF65-F5344CB8AC3E}">
        <p14:creationId xmlns:p14="http://schemas.microsoft.com/office/powerpoint/2010/main" val="29133359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5510-AF84-403D-A7F2-F61A8B85A0BC}"/>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3B38C4AE-58FE-4AD4-BAB5-DB7A9FF6EBEF}"/>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3ECD4535-6B46-40B5-9484-D1B956CDF9BD}"/>
              </a:ext>
            </a:extLst>
          </p:cNvPr>
          <p:cNvSpPr>
            <a:spLocks noGrp="1"/>
          </p:cNvSpPr>
          <p:nvPr>
            <p:ph sz="quarter" idx="1"/>
          </p:nvPr>
        </p:nvSpPr>
        <p:spPr>
          <a:xfrm>
            <a:off x="467544" y="1413296"/>
            <a:ext cx="8219256" cy="4797004"/>
          </a:xfrm>
        </p:spPr>
        <p:txBody>
          <a:bodyPr>
            <a:normAutofit lnSpcReduction="10000"/>
          </a:bodyPr>
          <a:lstStyle/>
          <a:p>
            <a:pPr marL="0" indent="0">
              <a:buNone/>
            </a:pPr>
            <a:r>
              <a:rPr lang="en-ZA" b="1" dirty="0"/>
              <a:t>Duties of the Treasurer</a:t>
            </a:r>
          </a:p>
          <a:p>
            <a:pPr marL="0" indent="0">
              <a:buNone/>
            </a:pPr>
            <a:endParaRPr lang="en-ZA" b="1" dirty="0"/>
          </a:p>
          <a:p>
            <a:pPr lvl="0" fontAlgn="base"/>
            <a:r>
              <a:rPr lang="en-ZA" dirty="0"/>
              <a:t>Keeping a watch on the expenditure </a:t>
            </a:r>
          </a:p>
          <a:p>
            <a:pPr lvl="0" fontAlgn="base"/>
            <a:r>
              <a:rPr lang="en-ZA" dirty="0"/>
              <a:t>Presenting details of all payments to the committee for approval before they are made, or in retrospect where this is policy </a:t>
            </a:r>
          </a:p>
          <a:p>
            <a:pPr lvl="0" fontAlgn="base"/>
            <a:r>
              <a:rPr lang="en-ZA" dirty="0"/>
              <a:t>Keeping the committee regularly informed of the financial position - income, expenditure, comparison with budget </a:t>
            </a:r>
          </a:p>
          <a:p>
            <a:pPr lvl="0" fontAlgn="base"/>
            <a:r>
              <a:rPr lang="en-ZA" dirty="0"/>
              <a:t>Preparing a statement for audit at least once a year and for presenting the audited accounts to the annual general meeting </a:t>
            </a:r>
          </a:p>
          <a:p>
            <a:pPr lvl="0" fontAlgn="base"/>
            <a:r>
              <a:rPr lang="en-ZA" dirty="0"/>
              <a:t>Preparing (and reviewing) an annual budget</a:t>
            </a:r>
          </a:p>
          <a:p>
            <a:endParaRPr lang="en-ZA" dirty="0"/>
          </a:p>
        </p:txBody>
      </p:sp>
    </p:spTree>
    <p:extLst>
      <p:ext uri="{BB962C8B-B14F-4D97-AF65-F5344CB8AC3E}">
        <p14:creationId xmlns:p14="http://schemas.microsoft.com/office/powerpoint/2010/main" val="21625391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3E71-5AD3-4411-99E1-D1C8509E6C67}"/>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63145398-8646-4658-BA58-89CE6B81A8C5}"/>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7C883888-01AA-42EC-96DD-4D718428816E}"/>
              </a:ext>
            </a:extLst>
          </p:cNvPr>
          <p:cNvSpPr>
            <a:spLocks noGrp="1"/>
          </p:cNvSpPr>
          <p:nvPr>
            <p:ph sz="quarter" idx="1"/>
          </p:nvPr>
        </p:nvSpPr>
        <p:spPr/>
        <p:txBody>
          <a:bodyPr/>
          <a:lstStyle/>
          <a:p>
            <a:pPr marL="0" indent="0">
              <a:buNone/>
            </a:pPr>
            <a:r>
              <a:rPr lang="en-ZA" b="1" dirty="0"/>
              <a:t>Duties of the Auditor</a:t>
            </a:r>
          </a:p>
          <a:p>
            <a:pPr marL="0" indent="0">
              <a:buNone/>
            </a:pPr>
            <a:endParaRPr lang="en-ZA" b="1" dirty="0"/>
          </a:p>
          <a:p>
            <a:pPr marL="0" indent="0">
              <a:buNone/>
            </a:pPr>
            <a:r>
              <a:rPr lang="en-ZA" dirty="0"/>
              <a:t>See that the funds, the investments and the financial affairs of the organisation have been handled honestly and correctly.</a:t>
            </a:r>
            <a:endParaRPr lang="en-ZA" b="1" dirty="0"/>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9178736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1F6E-22E4-441B-82D4-14B55A14AA77}"/>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117C5611-EA9C-46C3-92FB-8132FFE14348}"/>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B9216E09-105C-440D-A39F-F1EA577A6E80}"/>
              </a:ext>
            </a:extLst>
          </p:cNvPr>
          <p:cNvSpPr>
            <a:spLocks noGrp="1"/>
          </p:cNvSpPr>
          <p:nvPr>
            <p:ph sz="quarter" idx="1"/>
          </p:nvPr>
        </p:nvSpPr>
        <p:spPr/>
        <p:txBody>
          <a:bodyPr>
            <a:normAutofit/>
          </a:bodyPr>
          <a:lstStyle/>
          <a:p>
            <a:pPr lvl="0" fontAlgn="base"/>
            <a:r>
              <a:rPr lang="en-ZA" dirty="0"/>
              <a:t>Discuss items in the same order as they appear on the agenda</a:t>
            </a:r>
          </a:p>
          <a:p>
            <a:pPr lvl="0" fontAlgn="base"/>
            <a:r>
              <a:rPr lang="en-ZA" dirty="0"/>
              <a:t>If a member wishes to add something important that does not appear on the agenda, add it when the item General is reached</a:t>
            </a:r>
          </a:p>
          <a:p>
            <a:pPr lvl="0" fontAlgn="base"/>
            <a:r>
              <a:rPr lang="en-ZA" dirty="0"/>
              <a:t>Address all remarks to the chair, e.g. Mr Chairperson or Madam Chair</a:t>
            </a:r>
          </a:p>
          <a:p>
            <a:pPr lvl="0" fontAlgn="base"/>
            <a:r>
              <a:rPr lang="en-ZA" dirty="0"/>
              <a:t>A member may not interrupt a speaker</a:t>
            </a:r>
          </a:p>
          <a:p>
            <a:pPr lvl="0" fontAlgn="base"/>
            <a:r>
              <a:rPr lang="en-ZA" dirty="0"/>
              <a:t>Handle a motion or proposal correctly</a:t>
            </a:r>
          </a:p>
          <a:p>
            <a:pPr marL="0" indent="0">
              <a:buNone/>
            </a:pPr>
            <a:endParaRPr lang="en-ZA" dirty="0"/>
          </a:p>
        </p:txBody>
      </p:sp>
    </p:spTree>
    <p:extLst>
      <p:ext uri="{BB962C8B-B14F-4D97-AF65-F5344CB8AC3E}">
        <p14:creationId xmlns:p14="http://schemas.microsoft.com/office/powerpoint/2010/main" val="23942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B523-D677-44F7-A784-1F40D709ABD9}"/>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855B9DDF-943A-488A-9BA5-84EAE877049F}"/>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EEAD5F8A-E842-4F1C-A09F-B6A0581D0E8A}"/>
              </a:ext>
            </a:extLst>
          </p:cNvPr>
          <p:cNvSpPr>
            <a:spLocks noGrp="1"/>
          </p:cNvSpPr>
          <p:nvPr>
            <p:ph sz="quarter" idx="1"/>
          </p:nvPr>
        </p:nvSpPr>
        <p:spPr>
          <a:xfrm>
            <a:off x="467544" y="980728"/>
            <a:ext cx="8219256" cy="5112568"/>
          </a:xfrm>
        </p:spPr>
        <p:txBody>
          <a:bodyPr>
            <a:normAutofit/>
          </a:bodyPr>
          <a:lstStyle/>
          <a:p>
            <a:pPr marL="0" indent="0">
              <a:buNone/>
            </a:pPr>
            <a:r>
              <a:rPr lang="en-ZA" sz="2800" b="1" dirty="0"/>
              <a:t>Procedural Points</a:t>
            </a:r>
          </a:p>
          <a:p>
            <a:pPr marL="0" indent="0">
              <a:buNone/>
            </a:pPr>
            <a:endParaRPr lang="en-ZA" sz="2800" b="1" dirty="0"/>
          </a:p>
          <a:p>
            <a:pPr marL="0" indent="0">
              <a:buNone/>
            </a:pPr>
            <a:endParaRPr lang="en-ZA" sz="2800" b="1" dirty="0"/>
          </a:p>
        </p:txBody>
      </p:sp>
      <p:graphicFrame>
        <p:nvGraphicFramePr>
          <p:cNvPr id="5" name="Table 4">
            <a:extLst>
              <a:ext uri="{FF2B5EF4-FFF2-40B4-BE49-F238E27FC236}">
                <a16:creationId xmlns:a16="http://schemas.microsoft.com/office/drawing/2014/main" id="{CC248741-CDCE-4B70-9ECE-55A55DD34C4D}"/>
              </a:ext>
            </a:extLst>
          </p:cNvPr>
          <p:cNvGraphicFramePr>
            <a:graphicFrameLocks noGrp="1"/>
          </p:cNvGraphicFramePr>
          <p:nvPr>
            <p:extLst>
              <p:ext uri="{D42A27DB-BD31-4B8C-83A1-F6EECF244321}">
                <p14:modId xmlns:p14="http://schemas.microsoft.com/office/powerpoint/2010/main" val="2018053460"/>
              </p:ext>
            </p:extLst>
          </p:nvPr>
        </p:nvGraphicFramePr>
        <p:xfrm>
          <a:off x="488347" y="1671255"/>
          <a:ext cx="8218487" cy="4881055"/>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4212915745"/>
                    </a:ext>
                  </a:extLst>
                </a:gridCol>
                <a:gridCol w="6338097">
                  <a:extLst>
                    <a:ext uri="{9D8B030D-6E8A-4147-A177-3AD203B41FA5}">
                      <a16:colId xmlns:a16="http://schemas.microsoft.com/office/drawing/2014/main" val="422612972"/>
                    </a:ext>
                  </a:extLst>
                </a:gridCol>
              </a:tblGrid>
              <a:tr h="457109">
                <a:tc>
                  <a:txBody>
                    <a:bodyPr/>
                    <a:lstStyle/>
                    <a:p>
                      <a:pPr fontAlgn="base" hangingPunct="0">
                        <a:lnSpc>
                          <a:spcPct val="150000"/>
                        </a:lnSpc>
                        <a:spcAft>
                          <a:spcPts val="0"/>
                        </a:spcAft>
                      </a:pPr>
                      <a:r>
                        <a:rPr lang="en-GB" sz="2400" dirty="0">
                          <a:effectLst/>
                        </a:rPr>
                        <a:t>Mandates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GB" sz="2400" b="0" dirty="0">
                          <a:solidFill>
                            <a:schemeClr val="tx1"/>
                          </a:solidFill>
                          <a:effectLst/>
                        </a:rPr>
                        <a:t>The authority given to a person to vote on your behalf if you cannot attend a meeting</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solidFill>
                      <a:schemeClr val="bg1">
                        <a:lumMod val="95000"/>
                      </a:schemeClr>
                    </a:solidFill>
                  </a:tcPr>
                </a:tc>
                <a:extLst>
                  <a:ext uri="{0D108BD9-81ED-4DB2-BD59-A6C34878D82A}">
                    <a16:rowId xmlns:a16="http://schemas.microsoft.com/office/drawing/2014/main" val="1148065744"/>
                  </a:ext>
                </a:extLst>
              </a:tr>
              <a:tr h="457109">
                <a:tc>
                  <a:txBody>
                    <a:bodyPr/>
                    <a:lstStyle/>
                    <a:p>
                      <a:pPr fontAlgn="base" hangingPunct="0">
                        <a:lnSpc>
                          <a:spcPct val="150000"/>
                        </a:lnSpc>
                        <a:spcAft>
                          <a:spcPts val="0"/>
                        </a:spcAft>
                      </a:pPr>
                      <a:r>
                        <a:rPr lang="en-GB" sz="2400" dirty="0">
                          <a:effectLst/>
                        </a:rPr>
                        <a:t>Caucusing</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GB" sz="2400" dirty="0">
                          <a:effectLst/>
                        </a:rPr>
                        <a:t>This can play a role when the decision process is being held up by people who cannot agree.  In this situation, they may be allowed to hold a sub meeting to reach agreement.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tc>
                <a:extLst>
                  <a:ext uri="{0D108BD9-81ED-4DB2-BD59-A6C34878D82A}">
                    <a16:rowId xmlns:a16="http://schemas.microsoft.com/office/drawing/2014/main" val="645506723"/>
                  </a:ext>
                </a:extLst>
              </a:tr>
              <a:tr h="685663">
                <a:tc>
                  <a:txBody>
                    <a:bodyPr/>
                    <a:lstStyle/>
                    <a:p>
                      <a:pPr fontAlgn="base" hangingPunct="0">
                        <a:lnSpc>
                          <a:spcPct val="150000"/>
                        </a:lnSpc>
                        <a:spcAft>
                          <a:spcPts val="0"/>
                        </a:spcAft>
                      </a:pPr>
                      <a:r>
                        <a:rPr lang="en-GB" sz="2400">
                          <a:effectLst/>
                        </a:rPr>
                        <a:t>Lobbying</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GB" sz="2400" dirty="0">
                          <a:effectLst/>
                        </a:rPr>
                        <a:t>When committees make decisions, lobbying plays an important role in helping people understand the implications of a decision from all angles.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tc>
                <a:extLst>
                  <a:ext uri="{0D108BD9-81ED-4DB2-BD59-A6C34878D82A}">
                    <a16:rowId xmlns:a16="http://schemas.microsoft.com/office/drawing/2014/main" val="3737696851"/>
                  </a:ext>
                </a:extLst>
              </a:tr>
            </a:tbl>
          </a:graphicData>
        </a:graphic>
      </p:graphicFrame>
    </p:spTree>
    <p:extLst>
      <p:ext uri="{BB962C8B-B14F-4D97-AF65-F5344CB8AC3E}">
        <p14:creationId xmlns:p14="http://schemas.microsoft.com/office/powerpoint/2010/main" val="19218921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80FF-1059-406C-8C18-0697EC72C26A}"/>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0B0DFD58-BB92-4D21-9A9D-2DD6BD90A9D7}"/>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86477BE8-05E6-4D61-B692-973B6AA75A77}"/>
              </a:ext>
            </a:extLst>
          </p:cNvPr>
          <p:cNvSpPr>
            <a:spLocks noGrp="1"/>
          </p:cNvSpPr>
          <p:nvPr>
            <p:ph sz="quarter" idx="1"/>
          </p:nvPr>
        </p:nvSpPr>
        <p:spPr/>
        <p:txBody>
          <a:bodyPr/>
          <a:lstStyle/>
          <a:p>
            <a:pPr marL="0" indent="0">
              <a:buNone/>
            </a:pPr>
            <a:r>
              <a:rPr lang="en-ZA" b="1" dirty="0"/>
              <a:t>Procedural Points</a:t>
            </a:r>
          </a:p>
          <a:p>
            <a:pPr marL="0" indent="0">
              <a:buNone/>
            </a:pPr>
            <a:endParaRPr lang="en-ZA" b="1" dirty="0"/>
          </a:p>
          <a:p>
            <a:pPr marL="0" indent="0">
              <a:buNone/>
            </a:pPr>
            <a:endParaRPr lang="en-ZA" b="1" dirty="0"/>
          </a:p>
          <a:p>
            <a:pPr marL="0" indent="0">
              <a:buNone/>
            </a:pPr>
            <a:endParaRPr lang="en-ZA" dirty="0"/>
          </a:p>
        </p:txBody>
      </p:sp>
      <p:graphicFrame>
        <p:nvGraphicFramePr>
          <p:cNvPr id="8" name="Table 7">
            <a:extLst>
              <a:ext uri="{FF2B5EF4-FFF2-40B4-BE49-F238E27FC236}">
                <a16:creationId xmlns:a16="http://schemas.microsoft.com/office/drawing/2014/main" id="{1D25BCD4-E49C-4E4A-B779-2703EDE19923}"/>
              </a:ext>
            </a:extLst>
          </p:cNvPr>
          <p:cNvGraphicFramePr>
            <a:graphicFrameLocks noGrp="1"/>
          </p:cNvGraphicFramePr>
          <p:nvPr>
            <p:extLst>
              <p:ext uri="{D42A27DB-BD31-4B8C-83A1-F6EECF244321}">
                <p14:modId xmlns:p14="http://schemas.microsoft.com/office/powerpoint/2010/main" val="4037812369"/>
              </p:ext>
            </p:extLst>
          </p:nvPr>
        </p:nvGraphicFramePr>
        <p:xfrm>
          <a:off x="454188" y="1991295"/>
          <a:ext cx="8218487" cy="4332415"/>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310632143"/>
                    </a:ext>
                  </a:extLst>
                </a:gridCol>
                <a:gridCol w="6338097">
                  <a:extLst>
                    <a:ext uri="{9D8B030D-6E8A-4147-A177-3AD203B41FA5}">
                      <a16:colId xmlns:a16="http://schemas.microsoft.com/office/drawing/2014/main" val="1146376848"/>
                    </a:ext>
                  </a:extLst>
                </a:gridCol>
              </a:tblGrid>
              <a:tr h="228554">
                <a:tc>
                  <a:txBody>
                    <a:bodyPr/>
                    <a:lstStyle/>
                    <a:p>
                      <a:pPr fontAlgn="base" hangingPunct="0">
                        <a:lnSpc>
                          <a:spcPct val="150000"/>
                        </a:lnSpc>
                        <a:spcAft>
                          <a:spcPts val="0"/>
                        </a:spcAft>
                      </a:pPr>
                      <a:r>
                        <a:rPr lang="en-GB" sz="2400">
                          <a:effectLst/>
                        </a:rPr>
                        <a:t>Motions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GB" sz="2400" b="0" dirty="0">
                          <a:solidFill>
                            <a:schemeClr val="tx1"/>
                          </a:solidFill>
                          <a:effectLst/>
                        </a:rPr>
                        <a:t>A motion is a proposal formally submitted by a member to a meeting for adoption.</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solidFill>
                      <a:schemeClr val="bg1">
                        <a:lumMod val="95000"/>
                      </a:schemeClr>
                    </a:solidFill>
                  </a:tcPr>
                </a:tc>
                <a:extLst>
                  <a:ext uri="{0D108BD9-81ED-4DB2-BD59-A6C34878D82A}">
                    <a16:rowId xmlns:a16="http://schemas.microsoft.com/office/drawing/2014/main" val="2748309273"/>
                  </a:ext>
                </a:extLst>
              </a:tr>
              <a:tr h="457109">
                <a:tc>
                  <a:txBody>
                    <a:bodyPr/>
                    <a:lstStyle/>
                    <a:p>
                      <a:pPr fontAlgn="base" hangingPunct="0">
                        <a:lnSpc>
                          <a:spcPct val="150000"/>
                        </a:lnSpc>
                        <a:spcAft>
                          <a:spcPts val="0"/>
                        </a:spcAft>
                      </a:pPr>
                      <a:r>
                        <a:rPr lang="en-GB" sz="2400">
                          <a:effectLst/>
                        </a:rPr>
                        <a:t>Resolution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GB" sz="2400">
                          <a:effectLst/>
                        </a:rPr>
                        <a:t>When submitted to a meeting, it is the suggestion, and when and if it is adopted by the meeting, it becomes a resolution.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tc>
                <a:extLst>
                  <a:ext uri="{0D108BD9-81ED-4DB2-BD59-A6C34878D82A}">
                    <a16:rowId xmlns:a16="http://schemas.microsoft.com/office/drawing/2014/main" val="1884625857"/>
                  </a:ext>
                </a:extLst>
              </a:tr>
              <a:tr h="457109">
                <a:tc>
                  <a:txBody>
                    <a:bodyPr/>
                    <a:lstStyle/>
                    <a:p>
                      <a:pPr fontAlgn="base" hangingPunct="0">
                        <a:lnSpc>
                          <a:spcPct val="150000"/>
                        </a:lnSpc>
                        <a:spcAft>
                          <a:spcPts val="0"/>
                        </a:spcAft>
                      </a:pPr>
                      <a:r>
                        <a:rPr lang="en-ZA" sz="2400">
                          <a:effectLst/>
                        </a:rPr>
                        <a:t>Counter-proposal</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ZA" sz="2400" dirty="0">
                          <a:effectLst/>
                        </a:rPr>
                        <a:t>A member who is not in favour of a proposal, may make a counter proposal.  It is an indication of the member’s objection to the proposal.</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tc>
                <a:extLst>
                  <a:ext uri="{0D108BD9-81ED-4DB2-BD59-A6C34878D82A}">
                    <a16:rowId xmlns:a16="http://schemas.microsoft.com/office/drawing/2014/main" val="1787859506"/>
                  </a:ext>
                </a:extLst>
              </a:tr>
            </a:tbl>
          </a:graphicData>
        </a:graphic>
      </p:graphicFrame>
    </p:spTree>
    <p:extLst>
      <p:ext uri="{BB962C8B-B14F-4D97-AF65-F5344CB8AC3E}">
        <p14:creationId xmlns:p14="http://schemas.microsoft.com/office/powerpoint/2010/main" val="567718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97F0-14A7-4B87-9521-ED39C317B7D6}"/>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8054B713-2211-4918-9ADF-0FA9DCDDF6EB}"/>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123FC664-A88B-4784-A89D-10C6770917E2}"/>
              </a:ext>
            </a:extLst>
          </p:cNvPr>
          <p:cNvSpPr>
            <a:spLocks noGrp="1"/>
          </p:cNvSpPr>
          <p:nvPr>
            <p:ph sz="quarter" idx="1"/>
          </p:nvPr>
        </p:nvSpPr>
        <p:spPr/>
        <p:txBody>
          <a:bodyPr/>
          <a:lstStyle/>
          <a:p>
            <a:pPr marL="0" indent="0">
              <a:buNone/>
            </a:pPr>
            <a:r>
              <a:rPr lang="en-ZA" b="1" dirty="0"/>
              <a:t>Procedural Points</a:t>
            </a:r>
          </a:p>
          <a:p>
            <a:pPr marL="0" indent="0">
              <a:buNone/>
            </a:pPr>
            <a:endParaRPr lang="en-ZA" b="1" dirty="0"/>
          </a:p>
          <a:p>
            <a:pPr marL="0" indent="0">
              <a:buNone/>
            </a:pPr>
            <a:endParaRPr lang="en-ZA" dirty="0"/>
          </a:p>
        </p:txBody>
      </p:sp>
      <p:graphicFrame>
        <p:nvGraphicFramePr>
          <p:cNvPr id="5" name="Table 4">
            <a:extLst>
              <a:ext uri="{FF2B5EF4-FFF2-40B4-BE49-F238E27FC236}">
                <a16:creationId xmlns:a16="http://schemas.microsoft.com/office/drawing/2014/main" id="{89E74E0B-C4D5-4E88-BF70-2B0D1340D6C3}"/>
              </a:ext>
            </a:extLst>
          </p:cNvPr>
          <p:cNvGraphicFramePr>
            <a:graphicFrameLocks noGrp="1"/>
          </p:cNvGraphicFramePr>
          <p:nvPr>
            <p:extLst>
              <p:ext uri="{D42A27DB-BD31-4B8C-83A1-F6EECF244321}">
                <p14:modId xmlns:p14="http://schemas.microsoft.com/office/powerpoint/2010/main" val="2097726984"/>
              </p:ext>
            </p:extLst>
          </p:nvPr>
        </p:nvGraphicFramePr>
        <p:xfrm>
          <a:off x="586809" y="2060848"/>
          <a:ext cx="8089647" cy="3783775"/>
        </p:xfrm>
        <a:graphic>
          <a:graphicData uri="http://schemas.openxmlformats.org/drawingml/2006/table">
            <a:tbl>
              <a:tblPr firstRow="1" firstCol="1" bandRow="1">
                <a:tableStyleId>{5C22544A-7EE6-4342-B048-85BDC9FD1C3A}</a:tableStyleId>
              </a:tblPr>
              <a:tblGrid>
                <a:gridCol w="1880766">
                  <a:extLst>
                    <a:ext uri="{9D8B030D-6E8A-4147-A177-3AD203B41FA5}">
                      <a16:colId xmlns:a16="http://schemas.microsoft.com/office/drawing/2014/main" val="1923821314"/>
                    </a:ext>
                  </a:extLst>
                </a:gridCol>
                <a:gridCol w="6208881">
                  <a:extLst>
                    <a:ext uri="{9D8B030D-6E8A-4147-A177-3AD203B41FA5}">
                      <a16:colId xmlns:a16="http://schemas.microsoft.com/office/drawing/2014/main" val="1057051636"/>
                    </a:ext>
                  </a:extLst>
                </a:gridCol>
              </a:tblGrid>
              <a:tr h="228554">
                <a:tc>
                  <a:txBody>
                    <a:bodyPr/>
                    <a:lstStyle/>
                    <a:p>
                      <a:pPr fontAlgn="base" hangingPunct="0">
                        <a:lnSpc>
                          <a:spcPct val="150000"/>
                        </a:lnSpc>
                        <a:spcAft>
                          <a:spcPts val="0"/>
                        </a:spcAft>
                      </a:pPr>
                      <a:r>
                        <a:rPr lang="en-ZA" sz="2400">
                          <a:effectLst/>
                        </a:rPr>
                        <a:t>Objection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ZA" sz="2400" b="0" dirty="0">
                          <a:solidFill>
                            <a:schemeClr val="tx1"/>
                          </a:solidFill>
                          <a:effectLst/>
                        </a:rPr>
                        <a:t>Objection to a proposal can be indicated by voting against it.</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solidFill>
                      <a:schemeClr val="bg1">
                        <a:lumMod val="95000"/>
                      </a:schemeClr>
                    </a:solidFill>
                  </a:tcPr>
                </a:tc>
                <a:extLst>
                  <a:ext uri="{0D108BD9-81ED-4DB2-BD59-A6C34878D82A}">
                    <a16:rowId xmlns:a16="http://schemas.microsoft.com/office/drawing/2014/main" val="557862353"/>
                  </a:ext>
                </a:extLst>
              </a:tr>
              <a:tr h="457109">
                <a:tc>
                  <a:txBody>
                    <a:bodyPr/>
                    <a:lstStyle/>
                    <a:p>
                      <a:pPr fontAlgn="base" hangingPunct="0">
                        <a:lnSpc>
                          <a:spcPct val="150000"/>
                        </a:lnSpc>
                        <a:spcAft>
                          <a:spcPts val="0"/>
                        </a:spcAft>
                      </a:pPr>
                      <a:r>
                        <a:rPr lang="en-ZA" sz="2400">
                          <a:effectLst/>
                        </a:rPr>
                        <a:t>Amendments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ZA" sz="2400" dirty="0">
                          <a:effectLst/>
                        </a:rPr>
                        <a:t>An amendment is an alteration to a motion that is considered at a meeting.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tc>
                <a:extLst>
                  <a:ext uri="{0D108BD9-81ED-4DB2-BD59-A6C34878D82A}">
                    <a16:rowId xmlns:a16="http://schemas.microsoft.com/office/drawing/2014/main" val="3985953619"/>
                  </a:ext>
                </a:extLst>
              </a:tr>
              <a:tr h="1371326">
                <a:tc>
                  <a:txBody>
                    <a:bodyPr/>
                    <a:lstStyle/>
                    <a:p>
                      <a:pPr algn="just" fontAlgn="base" hangingPunct="0">
                        <a:lnSpc>
                          <a:spcPct val="150000"/>
                        </a:lnSpc>
                        <a:spcAft>
                          <a:spcPts val="0"/>
                        </a:spcAft>
                      </a:pPr>
                      <a:r>
                        <a:rPr lang="en-ZA" sz="2400">
                          <a:effectLst/>
                        </a:rPr>
                        <a:t>Point of order</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ZA" sz="2400" dirty="0">
                          <a:effectLst/>
                        </a:rPr>
                        <a:t>A point of order is a question raised at a meeting calling attention to some irregularity in the manner in which the meeting is being conducted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tc>
                <a:extLst>
                  <a:ext uri="{0D108BD9-81ED-4DB2-BD59-A6C34878D82A}">
                    <a16:rowId xmlns:a16="http://schemas.microsoft.com/office/drawing/2014/main" val="3127878808"/>
                  </a:ext>
                </a:extLst>
              </a:tr>
            </a:tbl>
          </a:graphicData>
        </a:graphic>
      </p:graphicFrame>
    </p:spTree>
    <p:extLst>
      <p:ext uri="{BB962C8B-B14F-4D97-AF65-F5344CB8AC3E}">
        <p14:creationId xmlns:p14="http://schemas.microsoft.com/office/powerpoint/2010/main" val="31495889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BED5-3955-4CBE-8477-50DA7FF035CF}"/>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6A92BDB2-A2B0-4AB6-994D-3E5B586843B4}"/>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2F3B5983-A0B8-4F38-A956-CB209859D119}"/>
              </a:ext>
            </a:extLst>
          </p:cNvPr>
          <p:cNvSpPr>
            <a:spLocks noGrp="1"/>
          </p:cNvSpPr>
          <p:nvPr>
            <p:ph sz="quarter" idx="1"/>
          </p:nvPr>
        </p:nvSpPr>
        <p:spPr/>
        <p:txBody>
          <a:bodyPr/>
          <a:lstStyle/>
          <a:p>
            <a:pPr marL="0" indent="0">
              <a:buNone/>
            </a:pPr>
            <a:r>
              <a:rPr lang="en-ZA" b="1" dirty="0"/>
              <a:t>Procedural Points</a:t>
            </a:r>
          </a:p>
          <a:p>
            <a:pPr marL="0" indent="0">
              <a:buNone/>
            </a:pPr>
            <a:endParaRPr lang="en-ZA" b="1" dirty="0"/>
          </a:p>
          <a:p>
            <a:pPr marL="0" indent="0">
              <a:buNone/>
            </a:pPr>
            <a:endParaRPr lang="en-ZA" b="1" dirty="0"/>
          </a:p>
          <a:p>
            <a:pPr marL="0" indent="0">
              <a:buNone/>
            </a:pPr>
            <a:endParaRPr lang="en-ZA" dirty="0"/>
          </a:p>
        </p:txBody>
      </p:sp>
      <p:graphicFrame>
        <p:nvGraphicFramePr>
          <p:cNvPr id="6" name="Table 5">
            <a:extLst>
              <a:ext uri="{FF2B5EF4-FFF2-40B4-BE49-F238E27FC236}">
                <a16:creationId xmlns:a16="http://schemas.microsoft.com/office/drawing/2014/main" id="{7F9D115E-FA75-4F0E-A345-06B2E6495DF6}"/>
              </a:ext>
            </a:extLst>
          </p:cNvPr>
          <p:cNvGraphicFramePr>
            <a:graphicFrameLocks noGrp="1"/>
          </p:cNvGraphicFramePr>
          <p:nvPr>
            <p:extLst>
              <p:ext uri="{D42A27DB-BD31-4B8C-83A1-F6EECF244321}">
                <p14:modId xmlns:p14="http://schemas.microsoft.com/office/powerpoint/2010/main" val="1763285987"/>
              </p:ext>
            </p:extLst>
          </p:nvPr>
        </p:nvGraphicFramePr>
        <p:xfrm>
          <a:off x="374904" y="2060848"/>
          <a:ext cx="8218487" cy="4389120"/>
        </p:xfrm>
        <a:graphic>
          <a:graphicData uri="http://schemas.openxmlformats.org/drawingml/2006/table">
            <a:tbl>
              <a:tblPr firstRow="1" firstCol="1" bandRow="1">
                <a:tableStyleId>{5C22544A-7EE6-4342-B048-85BDC9FD1C3A}</a:tableStyleId>
              </a:tblPr>
              <a:tblGrid>
                <a:gridCol w="1880766">
                  <a:extLst>
                    <a:ext uri="{9D8B030D-6E8A-4147-A177-3AD203B41FA5}">
                      <a16:colId xmlns:a16="http://schemas.microsoft.com/office/drawing/2014/main" val="3635792307"/>
                    </a:ext>
                  </a:extLst>
                </a:gridCol>
                <a:gridCol w="6337721">
                  <a:extLst>
                    <a:ext uri="{9D8B030D-6E8A-4147-A177-3AD203B41FA5}">
                      <a16:colId xmlns:a16="http://schemas.microsoft.com/office/drawing/2014/main" val="2833008842"/>
                    </a:ext>
                  </a:extLst>
                </a:gridCol>
              </a:tblGrid>
              <a:tr h="228554">
                <a:tc>
                  <a:txBody>
                    <a:bodyPr/>
                    <a:lstStyle/>
                    <a:p>
                      <a:pPr fontAlgn="base" hangingPunct="0">
                        <a:lnSpc>
                          <a:spcPct val="150000"/>
                        </a:lnSpc>
                        <a:spcAft>
                          <a:spcPts val="0"/>
                        </a:spcAft>
                      </a:pPr>
                      <a:r>
                        <a:rPr lang="en-ZA" sz="2400">
                          <a:effectLst/>
                        </a:rPr>
                        <a:t>Point of information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ZA" sz="2400" b="0" dirty="0">
                          <a:solidFill>
                            <a:schemeClr val="tx1"/>
                          </a:solidFill>
                          <a:effectLst/>
                        </a:rPr>
                        <a:t>A request for more information on the motion put to vote at the meeting.</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solidFill>
                      <a:schemeClr val="bg1">
                        <a:lumMod val="95000"/>
                      </a:schemeClr>
                    </a:solidFill>
                  </a:tcPr>
                </a:tc>
                <a:extLst>
                  <a:ext uri="{0D108BD9-81ED-4DB2-BD59-A6C34878D82A}">
                    <a16:rowId xmlns:a16="http://schemas.microsoft.com/office/drawing/2014/main" val="3829584525"/>
                  </a:ext>
                </a:extLst>
              </a:tr>
              <a:tr h="120820">
                <a:tc>
                  <a:txBody>
                    <a:bodyPr/>
                    <a:lstStyle/>
                    <a:p>
                      <a:pPr algn="just" fontAlgn="base" hangingPunct="0">
                        <a:lnSpc>
                          <a:spcPct val="150000"/>
                        </a:lnSpc>
                        <a:spcAft>
                          <a:spcPts val="0"/>
                        </a:spcAft>
                      </a:pPr>
                      <a:r>
                        <a:rPr lang="en-ZA" sz="2400">
                          <a:effectLst/>
                        </a:rPr>
                        <a:t>Out of order</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ZA" sz="2400" dirty="0">
                          <a:effectLst/>
                        </a:rPr>
                        <a:t>When an individual is not sticking to meeting procedure, the chairperson might rule him/her out of order.</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tc>
                <a:extLst>
                  <a:ext uri="{0D108BD9-81ED-4DB2-BD59-A6C34878D82A}">
                    <a16:rowId xmlns:a16="http://schemas.microsoft.com/office/drawing/2014/main" val="4292812706"/>
                  </a:ext>
                </a:extLst>
              </a:tr>
              <a:tr h="228554">
                <a:tc>
                  <a:txBody>
                    <a:bodyPr/>
                    <a:lstStyle/>
                    <a:p>
                      <a:pPr algn="just" fontAlgn="base" hangingPunct="0">
                        <a:lnSpc>
                          <a:spcPct val="150000"/>
                        </a:lnSpc>
                        <a:spcAft>
                          <a:spcPts val="0"/>
                        </a:spcAft>
                      </a:pPr>
                      <a:r>
                        <a:rPr lang="en-ZA" sz="2400">
                          <a:effectLst/>
                        </a:rPr>
                        <a:t>Protection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ZA" sz="2400" dirty="0">
                          <a:effectLst/>
                        </a:rPr>
                        <a:t>A speaker who is being harassed when he/she is speaking can ask for the protection of the Chairperson.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tc>
                <a:extLst>
                  <a:ext uri="{0D108BD9-81ED-4DB2-BD59-A6C34878D82A}">
                    <a16:rowId xmlns:a16="http://schemas.microsoft.com/office/drawing/2014/main" val="937548417"/>
                  </a:ext>
                </a:extLst>
              </a:tr>
            </a:tbl>
          </a:graphicData>
        </a:graphic>
      </p:graphicFrame>
    </p:spTree>
    <p:extLst>
      <p:ext uri="{BB962C8B-B14F-4D97-AF65-F5344CB8AC3E}">
        <p14:creationId xmlns:p14="http://schemas.microsoft.com/office/powerpoint/2010/main" val="36995837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07AF-A066-4E79-96BA-1FB9EB6A4295}"/>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4EC781A7-3974-4424-A6C8-D6A94AA67D5C}"/>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DAC2E872-CF93-4A74-98B6-32F44DEC5E06}"/>
              </a:ext>
            </a:extLst>
          </p:cNvPr>
          <p:cNvSpPr>
            <a:spLocks noGrp="1"/>
          </p:cNvSpPr>
          <p:nvPr>
            <p:ph sz="quarter" idx="1"/>
          </p:nvPr>
        </p:nvSpPr>
        <p:spPr/>
        <p:txBody>
          <a:bodyPr/>
          <a:lstStyle/>
          <a:p>
            <a:pPr marL="0" indent="0">
              <a:buNone/>
            </a:pPr>
            <a:r>
              <a:rPr lang="en-ZA" b="1" dirty="0"/>
              <a:t>Procedural Points</a:t>
            </a:r>
          </a:p>
          <a:p>
            <a:pPr marL="0" indent="0">
              <a:buNone/>
            </a:pPr>
            <a:endParaRPr lang="en-ZA" b="1" dirty="0"/>
          </a:p>
          <a:p>
            <a:pPr marL="0" indent="0">
              <a:buNone/>
            </a:pPr>
            <a:endParaRPr lang="en-ZA" b="1" dirty="0"/>
          </a:p>
          <a:p>
            <a:pPr marL="0" indent="0">
              <a:buNone/>
            </a:pPr>
            <a:endParaRPr lang="en-ZA" dirty="0"/>
          </a:p>
        </p:txBody>
      </p:sp>
      <p:graphicFrame>
        <p:nvGraphicFramePr>
          <p:cNvPr id="5" name="Table 4">
            <a:extLst>
              <a:ext uri="{FF2B5EF4-FFF2-40B4-BE49-F238E27FC236}">
                <a16:creationId xmlns:a16="http://schemas.microsoft.com/office/drawing/2014/main" id="{586B84A4-C61E-4D26-AF59-7E9AF666F06E}"/>
              </a:ext>
            </a:extLst>
          </p:cNvPr>
          <p:cNvGraphicFramePr>
            <a:graphicFrameLocks noGrp="1"/>
          </p:cNvGraphicFramePr>
          <p:nvPr>
            <p:extLst>
              <p:ext uri="{D42A27DB-BD31-4B8C-83A1-F6EECF244321}">
                <p14:modId xmlns:p14="http://schemas.microsoft.com/office/powerpoint/2010/main" val="3089660736"/>
              </p:ext>
            </p:extLst>
          </p:nvPr>
        </p:nvGraphicFramePr>
        <p:xfrm>
          <a:off x="384994" y="2348880"/>
          <a:ext cx="8218487" cy="2686495"/>
        </p:xfrm>
        <a:graphic>
          <a:graphicData uri="http://schemas.openxmlformats.org/drawingml/2006/table">
            <a:tbl>
              <a:tblPr firstRow="1" firstCol="1" bandRow="1">
                <a:tableStyleId>{5C22544A-7EE6-4342-B048-85BDC9FD1C3A}</a:tableStyleId>
              </a:tblPr>
              <a:tblGrid>
                <a:gridCol w="1880766">
                  <a:extLst>
                    <a:ext uri="{9D8B030D-6E8A-4147-A177-3AD203B41FA5}">
                      <a16:colId xmlns:a16="http://schemas.microsoft.com/office/drawing/2014/main" val="3669464178"/>
                    </a:ext>
                  </a:extLst>
                </a:gridCol>
                <a:gridCol w="6337721">
                  <a:extLst>
                    <a:ext uri="{9D8B030D-6E8A-4147-A177-3AD203B41FA5}">
                      <a16:colId xmlns:a16="http://schemas.microsoft.com/office/drawing/2014/main" val="3269638712"/>
                    </a:ext>
                  </a:extLst>
                </a:gridCol>
              </a:tblGrid>
              <a:tr h="457109">
                <a:tc>
                  <a:txBody>
                    <a:bodyPr/>
                    <a:lstStyle/>
                    <a:p>
                      <a:pPr algn="just" fontAlgn="base" hangingPunct="0">
                        <a:lnSpc>
                          <a:spcPct val="150000"/>
                        </a:lnSpc>
                        <a:spcAft>
                          <a:spcPts val="0"/>
                        </a:spcAft>
                      </a:pPr>
                      <a:r>
                        <a:rPr lang="en-ZA" sz="2400">
                          <a:effectLst/>
                        </a:rPr>
                        <a:t>Quorum</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tc>
                <a:tc>
                  <a:txBody>
                    <a:bodyPr/>
                    <a:lstStyle/>
                    <a:p>
                      <a:pPr algn="just" fontAlgn="base" hangingPunct="0">
                        <a:lnSpc>
                          <a:spcPct val="150000"/>
                        </a:lnSpc>
                        <a:spcAft>
                          <a:spcPts val="0"/>
                        </a:spcAft>
                      </a:pPr>
                      <a:r>
                        <a:rPr lang="en-ZA" sz="2400" b="0" dirty="0">
                          <a:solidFill>
                            <a:schemeClr val="tx1"/>
                          </a:solidFill>
                          <a:effectLst/>
                        </a:rPr>
                        <a:t>This is the minimum number of people who must be present for the meeting to conduct business and take decisions. This minimum number is stated in the organisations constitution. The meeting cannot start until there is a quorum.</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solidFill>
                      <a:schemeClr val="bg1">
                        <a:lumMod val="95000"/>
                      </a:schemeClr>
                    </a:solidFill>
                  </a:tcPr>
                </a:tc>
                <a:extLst>
                  <a:ext uri="{0D108BD9-81ED-4DB2-BD59-A6C34878D82A}">
                    <a16:rowId xmlns:a16="http://schemas.microsoft.com/office/drawing/2014/main" val="2716217353"/>
                  </a:ext>
                </a:extLst>
              </a:tr>
            </a:tbl>
          </a:graphicData>
        </a:graphic>
      </p:graphicFrame>
    </p:spTree>
    <p:extLst>
      <p:ext uri="{BB962C8B-B14F-4D97-AF65-F5344CB8AC3E}">
        <p14:creationId xmlns:p14="http://schemas.microsoft.com/office/powerpoint/2010/main" val="34031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8 credits = 80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3341451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8096-624F-441F-8075-0042BD336237}"/>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63E71243-580D-4429-B3D5-6B7226588C23}"/>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7FCC9167-0B4E-4E35-ADA9-583326115E6F}"/>
              </a:ext>
            </a:extLst>
          </p:cNvPr>
          <p:cNvSpPr>
            <a:spLocks noGrp="1"/>
          </p:cNvSpPr>
          <p:nvPr>
            <p:ph sz="quarter" idx="1"/>
          </p:nvPr>
        </p:nvSpPr>
        <p:spPr/>
        <p:txBody>
          <a:bodyPr>
            <a:normAutofit/>
          </a:bodyPr>
          <a:lstStyle/>
          <a:p>
            <a:pPr marL="0" indent="0">
              <a:buNone/>
            </a:pPr>
            <a:r>
              <a:rPr lang="en-ZA" sz="2800" b="1" dirty="0"/>
              <a:t>Voting on a Motion</a:t>
            </a:r>
          </a:p>
          <a:p>
            <a:pPr marL="0" indent="0">
              <a:buNone/>
            </a:pPr>
            <a:endParaRPr lang="en-ZA" sz="2800" b="1" dirty="0"/>
          </a:p>
          <a:p>
            <a:r>
              <a:rPr lang="en-ZA" dirty="0"/>
              <a:t>After thorough discussion the motion is put to vote</a:t>
            </a:r>
          </a:p>
          <a:p>
            <a:r>
              <a:rPr lang="en-ZA" dirty="0"/>
              <a:t>Voting members then vote for or against a proposal</a:t>
            </a:r>
          </a:p>
          <a:p>
            <a:r>
              <a:rPr lang="en-ZA" dirty="0"/>
              <a:t>Chairperson decides on voting method – secret ballot or show of hands</a:t>
            </a:r>
          </a:p>
        </p:txBody>
      </p:sp>
    </p:spTree>
    <p:extLst>
      <p:ext uri="{BB962C8B-B14F-4D97-AF65-F5344CB8AC3E}">
        <p14:creationId xmlns:p14="http://schemas.microsoft.com/office/powerpoint/2010/main" val="40102828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8F26-BED1-4AEE-B355-5120152904D3}"/>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FEF819D1-9DE5-42BE-85F5-520572C2BA63}"/>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4F715513-AB00-4D52-8934-CA73640275AD}"/>
              </a:ext>
            </a:extLst>
          </p:cNvPr>
          <p:cNvSpPr>
            <a:spLocks noGrp="1"/>
          </p:cNvSpPr>
          <p:nvPr>
            <p:ph sz="quarter" idx="1"/>
          </p:nvPr>
        </p:nvSpPr>
        <p:spPr/>
        <p:txBody>
          <a:bodyPr/>
          <a:lstStyle/>
          <a:p>
            <a:pPr marL="0" indent="0">
              <a:buNone/>
            </a:pPr>
            <a:r>
              <a:rPr lang="en-ZA" sz="2800" b="1" dirty="0"/>
              <a:t>The Importance of Listening</a:t>
            </a:r>
          </a:p>
          <a:p>
            <a:pPr marL="0" indent="0">
              <a:buNone/>
            </a:pPr>
            <a:endParaRPr lang="en-ZA" sz="2800" b="1" dirty="0"/>
          </a:p>
          <a:p>
            <a:pPr lvl="0" fontAlgn="base"/>
            <a:r>
              <a:rPr lang="en-ZA" dirty="0"/>
              <a:t>To avoid misunderstanding </a:t>
            </a:r>
          </a:p>
          <a:p>
            <a:pPr lvl="0" fontAlgn="base"/>
            <a:r>
              <a:rPr lang="en-ZA" dirty="0"/>
              <a:t>To avoid jumping to conclusions</a:t>
            </a:r>
          </a:p>
          <a:p>
            <a:pPr lvl="0" fontAlgn="base"/>
            <a:r>
              <a:rPr lang="en-ZA" dirty="0"/>
              <a:t>To give correct information</a:t>
            </a:r>
          </a:p>
          <a:p>
            <a:pPr lvl="0" fontAlgn="base"/>
            <a:r>
              <a:rPr lang="en-ZA" dirty="0"/>
              <a:t>To avoid confusing people</a:t>
            </a:r>
          </a:p>
          <a:p>
            <a:pPr lvl="0" fontAlgn="base"/>
            <a:r>
              <a:rPr lang="en-ZA" dirty="0"/>
              <a:t>To avoid misinterpretation of speakers comments</a:t>
            </a:r>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200455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C2CD-160D-4BD3-80EC-DF694AE01E94}"/>
              </a:ext>
            </a:extLst>
          </p:cNvPr>
          <p:cNvSpPr>
            <a:spLocks noGrp="1"/>
          </p:cNvSpPr>
          <p:nvPr>
            <p:ph type="title"/>
          </p:nvPr>
        </p:nvSpPr>
        <p:spPr/>
        <p:txBody>
          <a:bodyPr/>
          <a:lstStyle/>
          <a:p>
            <a:r>
              <a:rPr lang="en-ZA" dirty="0"/>
              <a:t>Meeting Rules</a:t>
            </a:r>
          </a:p>
        </p:txBody>
      </p:sp>
      <p:sp>
        <p:nvSpPr>
          <p:cNvPr id="3" name="Slide Number Placeholder 2">
            <a:extLst>
              <a:ext uri="{FF2B5EF4-FFF2-40B4-BE49-F238E27FC236}">
                <a16:creationId xmlns:a16="http://schemas.microsoft.com/office/drawing/2014/main" id="{60E29D94-2503-4B19-8F21-637FA3D39B74}"/>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64F517B6-873D-46C7-9FDD-115E2ACC8BE6}"/>
              </a:ext>
            </a:extLst>
          </p:cNvPr>
          <p:cNvSpPr>
            <a:spLocks noGrp="1"/>
          </p:cNvSpPr>
          <p:nvPr>
            <p:ph sz="quarter" idx="1"/>
          </p:nvPr>
        </p:nvSpPr>
        <p:spPr/>
        <p:txBody>
          <a:bodyPr>
            <a:normAutofit/>
          </a:bodyPr>
          <a:lstStyle/>
          <a:p>
            <a:pPr marL="0" indent="0">
              <a:buNone/>
            </a:pPr>
            <a:r>
              <a:rPr lang="en-ZA" sz="2800" b="1" dirty="0"/>
              <a:t>The Importance of Listening – Active Listening Tips</a:t>
            </a:r>
          </a:p>
          <a:p>
            <a:pPr marL="0" indent="0">
              <a:buNone/>
            </a:pPr>
            <a:endParaRPr lang="en-ZA" sz="2800" dirty="0"/>
          </a:p>
          <a:p>
            <a:pPr lvl="0" fontAlgn="base"/>
            <a:r>
              <a:rPr lang="en-ZA" dirty="0"/>
              <a:t>Be ready to listen.  Don’t fiddle, maintain eye contact, clear your mind</a:t>
            </a:r>
          </a:p>
          <a:p>
            <a:pPr lvl="0" fontAlgn="base"/>
            <a:r>
              <a:rPr lang="en-ZA" dirty="0"/>
              <a:t>Pay attention, make eye contact, listen to the facts and the feelings behind the speaker</a:t>
            </a:r>
          </a:p>
          <a:p>
            <a:pPr lvl="0" fontAlgn="base"/>
            <a:r>
              <a:rPr lang="en-ZA" dirty="0"/>
              <a:t>Do not interrupt</a:t>
            </a:r>
          </a:p>
          <a:p>
            <a:pPr lvl="0" fontAlgn="base"/>
            <a:r>
              <a:rPr lang="en-ZA" dirty="0"/>
              <a:t>Control your feelings if you do not agree</a:t>
            </a:r>
          </a:p>
          <a:p>
            <a:pPr lvl="0" fontAlgn="base"/>
            <a:r>
              <a:rPr lang="en-ZA" dirty="0"/>
              <a:t>Separate fact from feeling</a:t>
            </a:r>
          </a:p>
          <a:p>
            <a:endParaRPr lang="en-ZA" dirty="0"/>
          </a:p>
        </p:txBody>
      </p:sp>
    </p:spTree>
    <p:extLst>
      <p:ext uri="{BB962C8B-B14F-4D97-AF65-F5344CB8AC3E}">
        <p14:creationId xmlns:p14="http://schemas.microsoft.com/office/powerpoint/2010/main" val="37117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74E0-A885-4AEB-8079-A7DEBDD8B6ED}"/>
              </a:ext>
            </a:extLst>
          </p:cNvPr>
          <p:cNvSpPr>
            <a:spLocks noGrp="1"/>
          </p:cNvSpPr>
          <p:nvPr>
            <p:ph type="title"/>
          </p:nvPr>
        </p:nvSpPr>
        <p:spPr/>
        <p:txBody>
          <a:bodyPr/>
          <a:lstStyle/>
          <a:p>
            <a:r>
              <a:rPr lang="en-ZA" dirty="0"/>
              <a:t>Chairing a Meeting</a:t>
            </a:r>
          </a:p>
        </p:txBody>
      </p:sp>
      <p:sp>
        <p:nvSpPr>
          <p:cNvPr id="3" name="Slide Number Placeholder 2">
            <a:extLst>
              <a:ext uri="{FF2B5EF4-FFF2-40B4-BE49-F238E27FC236}">
                <a16:creationId xmlns:a16="http://schemas.microsoft.com/office/drawing/2014/main" id="{6789C35A-8D79-44D7-8E5A-F3BE26297C82}"/>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CFB51B94-36A7-4889-B917-99DF8B1353DB}"/>
              </a:ext>
            </a:extLst>
          </p:cNvPr>
          <p:cNvSpPr>
            <a:spLocks noGrp="1"/>
          </p:cNvSpPr>
          <p:nvPr>
            <p:ph sz="quarter" idx="1"/>
          </p:nvPr>
        </p:nvSpPr>
        <p:spPr/>
        <p:txBody>
          <a:bodyPr/>
          <a:lstStyle/>
          <a:p>
            <a:pPr marL="0" indent="0">
              <a:buNone/>
            </a:pPr>
            <a:r>
              <a:rPr lang="en-ZA" dirty="0"/>
              <a:t>The skills required include:</a:t>
            </a:r>
          </a:p>
          <a:p>
            <a:pPr marL="0" indent="0">
              <a:buNone/>
            </a:pPr>
            <a:endParaRPr lang="en-ZA" dirty="0"/>
          </a:p>
          <a:p>
            <a:pPr lvl="0" fontAlgn="base"/>
            <a:r>
              <a:rPr lang="en-ZA" dirty="0"/>
              <a:t>Impartiality</a:t>
            </a:r>
          </a:p>
          <a:p>
            <a:pPr lvl="0" fontAlgn="base"/>
            <a:r>
              <a:rPr lang="en-ZA" dirty="0"/>
              <a:t>Assertiveness</a:t>
            </a:r>
          </a:p>
          <a:p>
            <a:pPr lvl="0" fontAlgn="base"/>
            <a:r>
              <a:rPr lang="en-ZA" dirty="0"/>
              <a:t>Staying on course</a:t>
            </a:r>
          </a:p>
          <a:p>
            <a:pPr lvl="0" fontAlgn="base"/>
            <a:r>
              <a:rPr lang="en-ZA" dirty="0"/>
              <a:t>Summarising</a:t>
            </a:r>
          </a:p>
          <a:p>
            <a:pPr marL="0" indent="0">
              <a:buNone/>
            </a:pPr>
            <a:endParaRPr lang="en-ZA" dirty="0"/>
          </a:p>
        </p:txBody>
      </p:sp>
    </p:spTree>
    <p:extLst>
      <p:ext uri="{BB962C8B-B14F-4D97-AF65-F5344CB8AC3E}">
        <p14:creationId xmlns:p14="http://schemas.microsoft.com/office/powerpoint/2010/main" val="3549735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100B-FB14-4A6F-964C-AFE8853B53C3}"/>
              </a:ext>
            </a:extLst>
          </p:cNvPr>
          <p:cNvSpPr>
            <a:spLocks noGrp="1"/>
          </p:cNvSpPr>
          <p:nvPr>
            <p:ph type="title"/>
          </p:nvPr>
        </p:nvSpPr>
        <p:spPr/>
        <p:txBody>
          <a:bodyPr/>
          <a:lstStyle/>
          <a:p>
            <a:r>
              <a:rPr lang="en-ZA" dirty="0"/>
              <a:t>Meeting Documents – The Agenda</a:t>
            </a:r>
          </a:p>
        </p:txBody>
      </p:sp>
      <p:sp>
        <p:nvSpPr>
          <p:cNvPr id="3" name="Slide Number Placeholder 2">
            <a:extLst>
              <a:ext uri="{FF2B5EF4-FFF2-40B4-BE49-F238E27FC236}">
                <a16:creationId xmlns:a16="http://schemas.microsoft.com/office/drawing/2014/main" id="{90D40896-6AFD-4AE9-8C85-9EE545CF33D6}"/>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0F4FDB17-A45B-425C-959E-D4AFEC4047E4}"/>
              </a:ext>
            </a:extLst>
          </p:cNvPr>
          <p:cNvSpPr>
            <a:spLocks noGrp="1"/>
          </p:cNvSpPr>
          <p:nvPr>
            <p:ph sz="quarter" idx="1"/>
          </p:nvPr>
        </p:nvSpPr>
        <p:spPr/>
        <p:txBody>
          <a:bodyPr>
            <a:normAutofit/>
          </a:bodyPr>
          <a:lstStyle/>
          <a:p>
            <a:pPr marL="0" indent="0">
              <a:buNone/>
            </a:pPr>
            <a:r>
              <a:rPr lang="en-ZA" sz="2800" b="1" dirty="0"/>
              <a:t>Purpose of an Agenda</a:t>
            </a:r>
          </a:p>
          <a:p>
            <a:pPr marL="0" indent="0">
              <a:buNone/>
            </a:pPr>
            <a:endParaRPr lang="en-ZA" sz="2800" b="1" dirty="0"/>
          </a:p>
          <a:p>
            <a:pPr lvl="0" fontAlgn="base"/>
            <a:r>
              <a:rPr lang="en-ZA" dirty="0"/>
              <a:t>Allow group members to prepare for meetings  </a:t>
            </a:r>
          </a:p>
          <a:p>
            <a:pPr lvl="0" fontAlgn="base"/>
            <a:r>
              <a:rPr lang="en-ZA" dirty="0"/>
              <a:t>Ensure that all necessary items are addressed </a:t>
            </a:r>
          </a:p>
          <a:p>
            <a:pPr lvl="0" fontAlgn="base"/>
            <a:r>
              <a:rPr lang="en-ZA" dirty="0"/>
              <a:t>Ensure that all participants are adequately prepared for the meeting</a:t>
            </a:r>
          </a:p>
          <a:p>
            <a:pPr lvl="0" fontAlgn="base"/>
            <a:r>
              <a:rPr lang="en-ZA" dirty="0"/>
              <a:t>Ensure that each agenda item achieves the desired outcome</a:t>
            </a:r>
          </a:p>
          <a:p>
            <a:pPr lvl="0" fontAlgn="base"/>
            <a:r>
              <a:rPr lang="en-ZA" dirty="0"/>
              <a:t>Save time during the meeting</a:t>
            </a:r>
          </a:p>
          <a:p>
            <a:pPr marL="0" indent="0">
              <a:buNone/>
            </a:pPr>
            <a:endParaRPr lang="en-ZA" sz="2800" b="1" dirty="0"/>
          </a:p>
        </p:txBody>
      </p:sp>
    </p:spTree>
    <p:extLst>
      <p:ext uri="{BB962C8B-B14F-4D97-AF65-F5344CB8AC3E}">
        <p14:creationId xmlns:p14="http://schemas.microsoft.com/office/powerpoint/2010/main" val="1292092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90C9-33D9-4A2E-A5C2-38C11387AF66}"/>
              </a:ext>
            </a:extLst>
          </p:cNvPr>
          <p:cNvSpPr>
            <a:spLocks noGrp="1"/>
          </p:cNvSpPr>
          <p:nvPr>
            <p:ph type="title"/>
          </p:nvPr>
        </p:nvSpPr>
        <p:spPr/>
        <p:txBody>
          <a:bodyPr/>
          <a:lstStyle/>
          <a:p>
            <a:r>
              <a:rPr lang="en-ZA" dirty="0"/>
              <a:t>Meeting Documents – The Agenda</a:t>
            </a:r>
          </a:p>
        </p:txBody>
      </p:sp>
      <p:sp>
        <p:nvSpPr>
          <p:cNvPr id="3" name="Slide Number Placeholder 2">
            <a:extLst>
              <a:ext uri="{FF2B5EF4-FFF2-40B4-BE49-F238E27FC236}">
                <a16:creationId xmlns:a16="http://schemas.microsoft.com/office/drawing/2014/main" id="{C951B01A-7491-4654-B500-4694D55706ED}"/>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A5839993-90D3-4FA4-8E29-3FB36FCF64C2}"/>
              </a:ext>
            </a:extLst>
          </p:cNvPr>
          <p:cNvSpPr>
            <a:spLocks noGrp="1"/>
          </p:cNvSpPr>
          <p:nvPr>
            <p:ph sz="quarter" idx="1"/>
          </p:nvPr>
        </p:nvSpPr>
        <p:spPr/>
        <p:txBody>
          <a:bodyPr>
            <a:normAutofit/>
          </a:bodyPr>
          <a:lstStyle/>
          <a:p>
            <a:pPr marL="0" indent="0">
              <a:buNone/>
            </a:pPr>
            <a:r>
              <a:rPr lang="en-ZA" sz="2800" b="1" dirty="0"/>
              <a:t>Preparing an Agenda</a:t>
            </a:r>
          </a:p>
          <a:p>
            <a:pPr lvl="0"/>
            <a:r>
              <a:rPr lang="en-GB" dirty="0"/>
              <a:t>Send an e-mail or memo stating that there will be a meeting, the goal of the meeting as well as the administrative details such as when and where it will be. Ask those invited to accept or decline the meeting. Make it clear that once they have accepted the meeting, they are expected to attend.</a:t>
            </a:r>
            <a:endParaRPr lang="en-ZA" dirty="0"/>
          </a:p>
          <a:p>
            <a:pPr lvl="0"/>
            <a:r>
              <a:rPr lang="en-GB" dirty="0"/>
              <a:t>Ask participants that want to request an agenda item to send or hand in such item no less than two days before the meeting, and ask them to indicate the amount of time they will need to present it.</a:t>
            </a:r>
            <a:endParaRPr lang="en-ZA" dirty="0"/>
          </a:p>
          <a:p>
            <a:pPr marL="0" indent="0">
              <a:buNone/>
            </a:pPr>
            <a:endParaRPr lang="en-ZA" dirty="0"/>
          </a:p>
        </p:txBody>
      </p:sp>
    </p:spTree>
    <p:extLst>
      <p:ext uri="{BB962C8B-B14F-4D97-AF65-F5344CB8AC3E}">
        <p14:creationId xmlns:p14="http://schemas.microsoft.com/office/powerpoint/2010/main" val="381271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BC75-D554-4155-8A9B-AFD404C83859}"/>
              </a:ext>
            </a:extLst>
          </p:cNvPr>
          <p:cNvSpPr>
            <a:spLocks noGrp="1"/>
          </p:cNvSpPr>
          <p:nvPr>
            <p:ph type="title"/>
          </p:nvPr>
        </p:nvSpPr>
        <p:spPr/>
        <p:txBody>
          <a:bodyPr/>
          <a:lstStyle/>
          <a:p>
            <a:r>
              <a:rPr lang="en-ZA" dirty="0"/>
              <a:t>Meeting Documents – The Agenda</a:t>
            </a:r>
          </a:p>
        </p:txBody>
      </p:sp>
      <p:sp>
        <p:nvSpPr>
          <p:cNvPr id="3" name="Slide Number Placeholder 2">
            <a:extLst>
              <a:ext uri="{FF2B5EF4-FFF2-40B4-BE49-F238E27FC236}">
                <a16:creationId xmlns:a16="http://schemas.microsoft.com/office/drawing/2014/main" id="{D4266CA4-5A76-44F5-9065-73A115CA0DB6}"/>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0CE49ED3-0CC9-44BF-AE95-B6345A2939B9}"/>
              </a:ext>
            </a:extLst>
          </p:cNvPr>
          <p:cNvSpPr>
            <a:spLocks noGrp="1"/>
          </p:cNvSpPr>
          <p:nvPr>
            <p:ph sz="quarter" idx="1"/>
          </p:nvPr>
        </p:nvSpPr>
        <p:spPr/>
        <p:txBody>
          <a:bodyPr>
            <a:normAutofit/>
          </a:bodyPr>
          <a:lstStyle/>
          <a:p>
            <a:pPr marL="0" indent="0">
              <a:buNone/>
            </a:pPr>
            <a:r>
              <a:rPr lang="en-ZA" sz="2800" b="1" dirty="0"/>
              <a:t>Preparing an Agenda</a:t>
            </a:r>
          </a:p>
          <a:p>
            <a:pPr marL="0" lvl="0" indent="0">
              <a:buNone/>
            </a:pPr>
            <a:endParaRPr lang="en-GB" dirty="0"/>
          </a:p>
          <a:p>
            <a:pPr marL="0" lvl="0" indent="0">
              <a:buNone/>
            </a:pPr>
            <a:r>
              <a:rPr lang="en-GB" dirty="0"/>
              <a:t>Once all the agenda requests have been submitted:</a:t>
            </a:r>
          </a:p>
          <a:p>
            <a:pPr lvl="0"/>
            <a:r>
              <a:rPr lang="en-GB" dirty="0"/>
              <a:t> Summarise them either in a table format or in point form </a:t>
            </a:r>
          </a:p>
          <a:p>
            <a:pPr lvl="0"/>
            <a:r>
              <a:rPr lang="en-GB" dirty="0"/>
              <a:t>Make sure that each agenda item is directly related to the goals of this particular meeting</a:t>
            </a:r>
          </a:p>
          <a:p>
            <a:pPr lvl="0"/>
            <a:r>
              <a:rPr lang="en-GB" dirty="0"/>
              <a:t>If a request is not related to the topic of the meeting, suggest that this agenda item be discussed in another meeting  </a:t>
            </a:r>
          </a:p>
          <a:p>
            <a:pPr lvl="0"/>
            <a:r>
              <a:rPr lang="en-GB" dirty="0"/>
              <a:t>Don't cram an unrealistic number of agenda items into an hour meeting</a:t>
            </a:r>
            <a:endParaRPr lang="en-ZA" dirty="0"/>
          </a:p>
        </p:txBody>
      </p:sp>
    </p:spTree>
    <p:extLst>
      <p:ext uri="{BB962C8B-B14F-4D97-AF65-F5344CB8AC3E}">
        <p14:creationId xmlns:p14="http://schemas.microsoft.com/office/powerpoint/2010/main" val="169069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D9B6-7F75-488A-B307-E0EDEC545273}"/>
              </a:ext>
            </a:extLst>
          </p:cNvPr>
          <p:cNvSpPr>
            <a:spLocks noGrp="1"/>
          </p:cNvSpPr>
          <p:nvPr>
            <p:ph type="title"/>
          </p:nvPr>
        </p:nvSpPr>
        <p:spPr/>
        <p:txBody>
          <a:bodyPr/>
          <a:lstStyle/>
          <a:p>
            <a:r>
              <a:rPr lang="en-ZA" dirty="0"/>
              <a:t>Meeting Documents – The Agenda</a:t>
            </a:r>
          </a:p>
        </p:txBody>
      </p:sp>
      <p:sp>
        <p:nvSpPr>
          <p:cNvPr id="3" name="Slide Number Placeholder 2">
            <a:extLst>
              <a:ext uri="{FF2B5EF4-FFF2-40B4-BE49-F238E27FC236}">
                <a16:creationId xmlns:a16="http://schemas.microsoft.com/office/drawing/2014/main" id="{442FB239-7E22-4FEE-9C96-6986FFBCE68A}"/>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E25E565C-836B-4095-BDD6-A9BF8B538C2F}"/>
              </a:ext>
            </a:extLst>
          </p:cNvPr>
          <p:cNvSpPr>
            <a:spLocks noGrp="1"/>
          </p:cNvSpPr>
          <p:nvPr>
            <p:ph sz="quarter" idx="1"/>
          </p:nvPr>
        </p:nvSpPr>
        <p:spPr/>
        <p:txBody>
          <a:bodyPr/>
          <a:lstStyle/>
          <a:p>
            <a:pPr marL="0" indent="0">
              <a:buNone/>
            </a:pPr>
            <a:r>
              <a:rPr lang="en-ZA" sz="2800" b="1" dirty="0"/>
              <a:t>Preparing an Agenda</a:t>
            </a:r>
          </a:p>
          <a:p>
            <a:endParaRPr lang="en-ZA" b="1" dirty="0"/>
          </a:p>
          <a:p>
            <a:r>
              <a:rPr lang="en-GB" dirty="0"/>
              <a:t>Send the agenda to all the meeting participants at least a day before the meeting with a reminder of the meeting goals, location, time and duration </a:t>
            </a:r>
          </a:p>
          <a:p>
            <a:endParaRPr lang="en-ZA" dirty="0"/>
          </a:p>
          <a:p>
            <a:r>
              <a:rPr lang="en-GB" dirty="0"/>
              <a:t>Of course, the most important part of creating an effective agenda is to follow it during the meeting</a:t>
            </a:r>
            <a:endParaRPr lang="en-ZA" dirty="0"/>
          </a:p>
          <a:p>
            <a:endParaRPr lang="en-ZA" b="1" dirty="0"/>
          </a:p>
          <a:p>
            <a:endParaRPr lang="en-ZA" dirty="0"/>
          </a:p>
        </p:txBody>
      </p:sp>
    </p:spTree>
    <p:extLst>
      <p:ext uri="{BB962C8B-B14F-4D97-AF65-F5344CB8AC3E}">
        <p14:creationId xmlns:p14="http://schemas.microsoft.com/office/powerpoint/2010/main" val="41578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55CA-789C-49C9-8F88-85BB4C8AC6A7}"/>
              </a:ext>
            </a:extLst>
          </p:cNvPr>
          <p:cNvSpPr>
            <a:spLocks noGrp="1"/>
          </p:cNvSpPr>
          <p:nvPr>
            <p:ph type="title"/>
          </p:nvPr>
        </p:nvSpPr>
        <p:spPr/>
        <p:txBody>
          <a:bodyPr/>
          <a:lstStyle/>
          <a:p>
            <a:r>
              <a:rPr lang="en-ZA" dirty="0"/>
              <a:t>Meeting Documents – The Agenda</a:t>
            </a:r>
          </a:p>
        </p:txBody>
      </p:sp>
      <p:sp>
        <p:nvSpPr>
          <p:cNvPr id="3" name="Slide Number Placeholder 2">
            <a:extLst>
              <a:ext uri="{FF2B5EF4-FFF2-40B4-BE49-F238E27FC236}">
                <a16:creationId xmlns:a16="http://schemas.microsoft.com/office/drawing/2014/main" id="{C92B3004-C0CC-4858-9ADC-F705A070196C}"/>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70F34DB0-8A26-438E-9E4A-E0C66B8CAD94}"/>
              </a:ext>
            </a:extLst>
          </p:cNvPr>
          <p:cNvSpPr>
            <a:spLocks noGrp="1"/>
          </p:cNvSpPr>
          <p:nvPr>
            <p:ph sz="quarter" idx="1"/>
          </p:nvPr>
        </p:nvSpPr>
        <p:spPr/>
        <p:txBody>
          <a:bodyPr>
            <a:normAutofit/>
          </a:bodyPr>
          <a:lstStyle/>
          <a:p>
            <a:pPr marL="0" indent="0">
              <a:buNone/>
            </a:pPr>
            <a:r>
              <a:rPr lang="en-ZA" sz="2800" b="1" dirty="0"/>
              <a:t>Contents of an Agenda</a:t>
            </a:r>
          </a:p>
          <a:p>
            <a:pPr marL="0" indent="0">
              <a:buNone/>
            </a:pPr>
            <a:endParaRPr lang="en-ZA" sz="2800" b="1" dirty="0"/>
          </a:p>
          <a:p>
            <a:pPr lvl="0" fontAlgn="base"/>
            <a:r>
              <a:rPr lang="en-ZA" dirty="0"/>
              <a:t>State the purpose of the meeting at the top of the agenda</a:t>
            </a:r>
          </a:p>
          <a:p>
            <a:pPr lvl="0" fontAlgn="base"/>
            <a:r>
              <a:rPr lang="en-ZA" dirty="0"/>
              <a:t>State a definite beginning and end time for the meeting</a:t>
            </a:r>
          </a:p>
          <a:p>
            <a:pPr lvl="0" fontAlgn="base"/>
            <a:r>
              <a:rPr lang="en-ZA" dirty="0"/>
              <a:t>Establish priorities</a:t>
            </a:r>
          </a:p>
          <a:p>
            <a:pPr lvl="0" fontAlgn="base"/>
            <a:r>
              <a:rPr lang="en-ZA" dirty="0"/>
              <a:t>Determine the order of the agenda items</a:t>
            </a:r>
          </a:p>
          <a:p>
            <a:pPr lvl="0" fontAlgn="base"/>
            <a:r>
              <a:rPr lang="en-ZA" dirty="0"/>
              <a:t>Establish time-limits on items</a:t>
            </a:r>
          </a:p>
          <a:p>
            <a:pPr lvl="0" fontAlgn="base"/>
            <a:endParaRPr lang="en-ZA" dirty="0"/>
          </a:p>
          <a:p>
            <a:pPr marL="0" lvl="0" indent="0" fontAlgn="base">
              <a:buNone/>
            </a:pPr>
            <a:r>
              <a:rPr lang="en-ZA" dirty="0"/>
              <a:t>See examples of agendas in Learner Guide p</a:t>
            </a:r>
          </a:p>
          <a:p>
            <a:pPr marL="0" indent="0">
              <a:buNone/>
            </a:pPr>
            <a:r>
              <a:rPr lang="en-ZA" dirty="0"/>
              <a:t> 78 and 79</a:t>
            </a:r>
          </a:p>
        </p:txBody>
      </p:sp>
    </p:spTree>
    <p:extLst>
      <p:ext uri="{BB962C8B-B14F-4D97-AF65-F5344CB8AC3E}">
        <p14:creationId xmlns:p14="http://schemas.microsoft.com/office/powerpoint/2010/main" val="37918058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AC406-BEAE-418D-A261-EA526FC9A008}"/>
              </a:ext>
            </a:extLst>
          </p:cNvPr>
          <p:cNvSpPr>
            <a:spLocks noGrp="1"/>
          </p:cNvSpPr>
          <p:nvPr>
            <p:ph type="title"/>
          </p:nvPr>
        </p:nvSpPr>
        <p:spPr/>
        <p:txBody>
          <a:bodyPr/>
          <a:lstStyle/>
          <a:p>
            <a:r>
              <a:rPr lang="en-ZA" dirty="0"/>
              <a:t>Meeting Documents – The Minutes</a:t>
            </a:r>
          </a:p>
        </p:txBody>
      </p:sp>
      <p:sp>
        <p:nvSpPr>
          <p:cNvPr id="3" name="Slide Number Placeholder 2">
            <a:extLst>
              <a:ext uri="{FF2B5EF4-FFF2-40B4-BE49-F238E27FC236}">
                <a16:creationId xmlns:a16="http://schemas.microsoft.com/office/drawing/2014/main" id="{51E96594-5CCA-4F61-97EC-301354BA8377}"/>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F7B2D19D-FA5A-4A80-A9D9-642550485650}"/>
              </a:ext>
            </a:extLst>
          </p:cNvPr>
          <p:cNvSpPr>
            <a:spLocks noGrp="1"/>
          </p:cNvSpPr>
          <p:nvPr>
            <p:ph sz="quarter" idx="1"/>
          </p:nvPr>
        </p:nvSpPr>
        <p:spPr/>
        <p:txBody>
          <a:bodyPr/>
          <a:lstStyle/>
          <a:p>
            <a:pPr marL="0" indent="0">
              <a:buNone/>
            </a:pPr>
            <a:r>
              <a:rPr lang="en-ZA" b="1" dirty="0"/>
              <a:t>Taking notes: </a:t>
            </a:r>
            <a:r>
              <a:rPr lang="en-ZA" dirty="0"/>
              <a:t>Done by the secretary, must be accurate</a:t>
            </a:r>
          </a:p>
          <a:p>
            <a:pPr marL="0" indent="0">
              <a:buNone/>
            </a:pPr>
            <a:endParaRPr lang="en-ZA" dirty="0"/>
          </a:p>
          <a:p>
            <a:pPr marL="0" indent="0">
              <a:buNone/>
            </a:pPr>
            <a:r>
              <a:rPr lang="en-ZA" b="1" dirty="0"/>
              <a:t>Organisation: </a:t>
            </a:r>
            <a:r>
              <a:rPr lang="en-ZA" dirty="0"/>
              <a:t>Paper, pens, etc., can use agenda with column for writing minutes</a:t>
            </a:r>
          </a:p>
          <a:p>
            <a:pPr marL="0" indent="0">
              <a:buNone/>
            </a:pPr>
            <a:endParaRPr lang="en-ZA" dirty="0"/>
          </a:p>
        </p:txBody>
      </p:sp>
    </p:spTree>
    <p:extLst>
      <p:ext uri="{BB962C8B-B14F-4D97-AF65-F5344CB8AC3E}">
        <p14:creationId xmlns:p14="http://schemas.microsoft.com/office/powerpoint/2010/main" val="89630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7" name="Content Placeholder 6"/>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1E13-D0D6-4122-BDEE-B51160ADCFE0}"/>
              </a:ext>
            </a:extLst>
          </p:cNvPr>
          <p:cNvSpPr>
            <a:spLocks noGrp="1"/>
          </p:cNvSpPr>
          <p:nvPr>
            <p:ph type="title"/>
          </p:nvPr>
        </p:nvSpPr>
        <p:spPr/>
        <p:txBody>
          <a:bodyPr/>
          <a:lstStyle/>
          <a:p>
            <a:r>
              <a:rPr lang="en-ZA" dirty="0"/>
              <a:t>Meeting Documents – The Minutes</a:t>
            </a:r>
          </a:p>
        </p:txBody>
      </p:sp>
      <p:sp>
        <p:nvSpPr>
          <p:cNvPr id="3" name="Slide Number Placeholder 2">
            <a:extLst>
              <a:ext uri="{FF2B5EF4-FFF2-40B4-BE49-F238E27FC236}">
                <a16:creationId xmlns:a16="http://schemas.microsoft.com/office/drawing/2014/main" id="{8FD72F3A-B8B7-4902-AAF9-7D7A0B3F0F11}"/>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B3E21148-1B27-4DBA-B8EE-E5DD84C1C582}"/>
              </a:ext>
            </a:extLst>
          </p:cNvPr>
          <p:cNvSpPr>
            <a:spLocks noGrp="1"/>
          </p:cNvSpPr>
          <p:nvPr>
            <p:ph sz="quarter" idx="1"/>
          </p:nvPr>
        </p:nvSpPr>
        <p:spPr/>
        <p:txBody>
          <a:bodyPr>
            <a:normAutofit/>
          </a:bodyPr>
          <a:lstStyle/>
          <a:p>
            <a:pPr marL="0" indent="0">
              <a:buNone/>
            </a:pPr>
            <a:r>
              <a:rPr lang="en-ZA" sz="2800" b="1" dirty="0"/>
              <a:t>Completion of Minutes</a:t>
            </a:r>
          </a:p>
          <a:p>
            <a:pPr marL="0" indent="0">
              <a:buNone/>
            </a:pPr>
            <a:endParaRPr lang="en-ZA" sz="2800" b="1" dirty="0"/>
          </a:p>
          <a:p>
            <a:pPr lvl="0" fontAlgn="base"/>
            <a:r>
              <a:rPr lang="en-ZA" dirty="0"/>
              <a:t>State what meeting it is and when and where it was held</a:t>
            </a:r>
          </a:p>
          <a:p>
            <a:pPr lvl="0" fontAlgn="base"/>
            <a:r>
              <a:rPr lang="en-ZA" dirty="0"/>
              <a:t>Include a list of the officials present, anybody else present and who apologised</a:t>
            </a:r>
          </a:p>
          <a:p>
            <a:pPr lvl="0" fontAlgn="base"/>
            <a:r>
              <a:rPr lang="en-ZA" dirty="0"/>
              <a:t>The chair and senior management is usually listed first and     should be identified as such</a:t>
            </a:r>
          </a:p>
          <a:p>
            <a:pPr lvl="0" fontAlgn="base"/>
            <a:r>
              <a:rPr lang="en-ZA" dirty="0"/>
              <a:t>Minutes should be numbered consecutively</a:t>
            </a:r>
          </a:p>
          <a:p>
            <a:pPr lvl="0" fontAlgn="base"/>
            <a:r>
              <a:rPr lang="en-ZA" dirty="0"/>
              <a:t>Headings should be used for each topic</a:t>
            </a:r>
            <a:endParaRPr lang="en-ZA" sz="2800" b="1" dirty="0"/>
          </a:p>
        </p:txBody>
      </p:sp>
    </p:spTree>
    <p:extLst>
      <p:ext uri="{BB962C8B-B14F-4D97-AF65-F5344CB8AC3E}">
        <p14:creationId xmlns:p14="http://schemas.microsoft.com/office/powerpoint/2010/main" val="101992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94D6-8268-40DC-99A4-A8CE5083A29F}"/>
              </a:ext>
            </a:extLst>
          </p:cNvPr>
          <p:cNvSpPr>
            <a:spLocks noGrp="1"/>
          </p:cNvSpPr>
          <p:nvPr>
            <p:ph type="title"/>
          </p:nvPr>
        </p:nvSpPr>
        <p:spPr/>
        <p:txBody>
          <a:bodyPr/>
          <a:lstStyle/>
          <a:p>
            <a:r>
              <a:rPr lang="en-ZA" dirty="0"/>
              <a:t>Meeting Documents – The Minutes</a:t>
            </a:r>
          </a:p>
        </p:txBody>
      </p:sp>
      <p:sp>
        <p:nvSpPr>
          <p:cNvPr id="3" name="Slide Number Placeholder 2">
            <a:extLst>
              <a:ext uri="{FF2B5EF4-FFF2-40B4-BE49-F238E27FC236}">
                <a16:creationId xmlns:a16="http://schemas.microsoft.com/office/drawing/2014/main" id="{3054E78C-1FB8-4760-AA27-F3468DE1146F}"/>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a:extLst>
              <a:ext uri="{FF2B5EF4-FFF2-40B4-BE49-F238E27FC236}">
                <a16:creationId xmlns:a16="http://schemas.microsoft.com/office/drawing/2014/main" id="{489D847B-1C1C-4F49-B64E-09A8EDF618EB}"/>
              </a:ext>
            </a:extLst>
          </p:cNvPr>
          <p:cNvSpPr>
            <a:spLocks noGrp="1"/>
          </p:cNvSpPr>
          <p:nvPr>
            <p:ph sz="quarter" idx="1"/>
          </p:nvPr>
        </p:nvSpPr>
        <p:spPr/>
        <p:txBody>
          <a:bodyPr>
            <a:normAutofit/>
          </a:bodyPr>
          <a:lstStyle/>
          <a:p>
            <a:pPr marL="0" indent="0">
              <a:buNone/>
            </a:pPr>
            <a:r>
              <a:rPr lang="en-ZA" b="1" dirty="0"/>
              <a:t>Completion of Minutes</a:t>
            </a:r>
          </a:p>
          <a:p>
            <a:pPr marL="0" indent="0">
              <a:buNone/>
            </a:pPr>
            <a:endParaRPr lang="en-ZA" b="1" dirty="0"/>
          </a:p>
          <a:p>
            <a:pPr lvl="0" fontAlgn="base"/>
            <a:r>
              <a:rPr lang="en-ZA" dirty="0"/>
              <a:t>Minutes are always written in the past tense and should be clear and concise</a:t>
            </a:r>
          </a:p>
          <a:p>
            <a:pPr lvl="0" fontAlgn="base"/>
            <a:r>
              <a:rPr lang="en-ZA" dirty="0"/>
              <a:t>Use capital letters for titles of officials, e.g. MEC, Director, Manager, etc.</a:t>
            </a:r>
          </a:p>
          <a:p>
            <a:pPr lvl="0" fontAlgn="base"/>
            <a:r>
              <a:rPr lang="en-ZA" dirty="0"/>
              <a:t>Resolutions should be in bold type and indented so that they stand out </a:t>
            </a:r>
          </a:p>
          <a:p>
            <a:pPr lvl="0" fontAlgn="base"/>
            <a:r>
              <a:rPr lang="en-ZA" dirty="0"/>
              <a:t>Minutes should be typed rather than hand-written</a:t>
            </a:r>
          </a:p>
          <a:p>
            <a:pPr marL="0" indent="0">
              <a:buNone/>
            </a:pPr>
            <a:endParaRPr lang="en-ZA" dirty="0"/>
          </a:p>
        </p:txBody>
      </p:sp>
    </p:spTree>
    <p:extLst>
      <p:ext uri="{BB962C8B-B14F-4D97-AF65-F5344CB8AC3E}">
        <p14:creationId xmlns:p14="http://schemas.microsoft.com/office/powerpoint/2010/main" val="6779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B9EB-87E5-4E79-B4B1-45EBB570DE41}"/>
              </a:ext>
            </a:extLst>
          </p:cNvPr>
          <p:cNvSpPr>
            <a:spLocks noGrp="1"/>
          </p:cNvSpPr>
          <p:nvPr>
            <p:ph type="title"/>
          </p:nvPr>
        </p:nvSpPr>
        <p:spPr/>
        <p:txBody>
          <a:bodyPr/>
          <a:lstStyle/>
          <a:p>
            <a:r>
              <a:rPr lang="en-ZA" dirty="0"/>
              <a:t>Meeting Documents – The Minutes</a:t>
            </a:r>
          </a:p>
        </p:txBody>
      </p:sp>
      <p:sp>
        <p:nvSpPr>
          <p:cNvPr id="3" name="Slide Number Placeholder 2">
            <a:extLst>
              <a:ext uri="{FF2B5EF4-FFF2-40B4-BE49-F238E27FC236}">
                <a16:creationId xmlns:a16="http://schemas.microsoft.com/office/drawing/2014/main" id="{BEC707B4-44DB-4F94-804D-D40BE0EB3124}"/>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a16="http://schemas.microsoft.com/office/drawing/2014/main" id="{B7A6E99F-8A11-48C0-8145-33BFA5080BAE}"/>
              </a:ext>
            </a:extLst>
          </p:cNvPr>
          <p:cNvSpPr>
            <a:spLocks noGrp="1"/>
          </p:cNvSpPr>
          <p:nvPr>
            <p:ph sz="quarter" idx="1"/>
          </p:nvPr>
        </p:nvSpPr>
        <p:spPr/>
        <p:txBody>
          <a:bodyPr>
            <a:normAutofit/>
          </a:bodyPr>
          <a:lstStyle/>
          <a:p>
            <a:pPr marL="0" indent="0">
              <a:buNone/>
            </a:pPr>
            <a:r>
              <a:rPr lang="en-ZA" b="1" dirty="0"/>
              <a:t>Recording Appropriate Content</a:t>
            </a:r>
          </a:p>
          <a:p>
            <a:pPr lvl="0" fontAlgn="base"/>
            <a:r>
              <a:rPr lang="en-ZA" dirty="0"/>
              <a:t>Identify main ideas </a:t>
            </a:r>
          </a:p>
          <a:p>
            <a:pPr lvl="0" fontAlgn="base"/>
            <a:r>
              <a:rPr lang="en-ZA" dirty="0"/>
              <a:t>List and number points, writing on flip charts</a:t>
            </a:r>
          </a:p>
          <a:p>
            <a:pPr lvl="0" fontAlgn="base"/>
            <a:r>
              <a:rPr lang="en-ZA" dirty="0"/>
              <a:t>Record details and examples that illustrate main ideas</a:t>
            </a:r>
          </a:p>
          <a:p>
            <a:pPr lvl="0" fontAlgn="base"/>
            <a:r>
              <a:rPr lang="en-ZA" dirty="0"/>
              <a:t>Use an outline form that mimics the organisation of meeting </a:t>
            </a:r>
          </a:p>
          <a:p>
            <a:pPr lvl="0" fontAlgn="base"/>
            <a:r>
              <a:rPr lang="en-ZA" dirty="0"/>
              <a:t>Make the main ideas stand out from the supporting details</a:t>
            </a:r>
          </a:p>
          <a:p>
            <a:pPr lvl="0" fontAlgn="base"/>
            <a:r>
              <a:rPr lang="en-ZA" dirty="0"/>
              <a:t>Who was the speaker?</a:t>
            </a:r>
          </a:p>
          <a:p>
            <a:pPr fontAlgn="base"/>
            <a:r>
              <a:rPr lang="en-ZA" dirty="0"/>
              <a:t>What did he/she say?</a:t>
            </a:r>
          </a:p>
          <a:p>
            <a:pPr lvl="0" fontAlgn="base"/>
            <a:r>
              <a:rPr lang="en-ZA" dirty="0"/>
              <a:t>Which (if any) decisions were made?</a:t>
            </a:r>
          </a:p>
          <a:p>
            <a:pPr lvl="0" fontAlgn="base"/>
            <a:r>
              <a:rPr lang="en-ZA" dirty="0"/>
              <a:t>Who is responsible for implementing the decision, and when?</a:t>
            </a:r>
          </a:p>
          <a:p>
            <a:pPr lvl="0" fontAlgn="base"/>
            <a:endParaRPr lang="en-ZA" dirty="0"/>
          </a:p>
        </p:txBody>
      </p:sp>
    </p:spTree>
    <p:extLst>
      <p:ext uri="{BB962C8B-B14F-4D97-AF65-F5344CB8AC3E}">
        <p14:creationId xmlns:p14="http://schemas.microsoft.com/office/powerpoint/2010/main" val="20162594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6D0D-0D63-4B27-BF42-4F6B9D311BE3}"/>
              </a:ext>
            </a:extLst>
          </p:cNvPr>
          <p:cNvSpPr>
            <a:spLocks noGrp="1"/>
          </p:cNvSpPr>
          <p:nvPr>
            <p:ph type="title"/>
          </p:nvPr>
        </p:nvSpPr>
        <p:spPr/>
        <p:txBody>
          <a:bodyPr/>
          <a:lstStyle/>
          <a:p>
            <a:r>
              <a:rPr lang="en-ZA" dirty="0"/>
              <a:t>Meeting Documents – The Minutes</a:t>
            </a:r>
          </a:p>
        </p:txBody>
      </p:sp>
      <p:sp>
        <p:nvSpPr>
          <p:cNvPr id="3" name="Slide Number Placeholder 2">
            <a:extLst>
              <a:ext uri="{FF2B5EF4-FFF2-40B4-BE49-F238E27FC236}">
                <a16:creationId xmlns:a16="http://schemas.microsoft.com/office/drawing/2014/main" id="{47563173-CC5D-410E-8CF6-B419AC86D19E}"/>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a:extLst>
              <a:ext uri="{FF2B5EF4-FFF2-40B4-BE49-F238E27FC236}">
                <a16:creationId xmlns:a16="http://schemas.microsoft.com/office/drawing/2014/main" id="{1C2CBDEF-75DD-41B1-841C-556F89455C52}"/>
              </a:ext>
            </a:extLst>
          </p:cNvPr>
          <p:cNvSpPr>
            <a:spLocks noGrp="1"/>
          </p:cNvSpPr>
          <p:nvPr>
            <p:ph sz="quarter" idx="1"/>
          </p:nvPr>
        </p:nvSpPr>
        <p:spPr/>
        <p:txBody>
          <a:bodyPr>
            <a:normAutofit/>
          </a:bodyPr>
          <a:lstStyle/>
          <a:p>
            <a:pPr marL="0" indent="0">
              <a:buNone/>
            </a:pPr>
            <a:r>
              <a:rPr lang="en-ZA" sz="2800" b="1" dirty="0"/>
              <a:t>Corrections of Minutes</a:t>
            </a:r>
          </a:p>
          <a:p>
            <a:pPr marL="0" indent="0">
              <a:buNone/>
            </a:pPr>
            <a:endParaRPr lang="en-ZA" sz="2800" b="1" dirty="0"/>
          </a:p>
          <a:p>
            <a:pPr marL="0" indent="0">
              <a:buNone/>
            </a:pPr>
            <a:r>
              <a:rPr lang="en-ZA" dirty="0"/>
              <a:t>Two ways, either by</a:t>
            </a:r>
          </a:p>
          <a:p>
            <a:pPr lvl="0" fontAlgn="base"/>
            <a:r>
              <a:rPr lang="en-ZA" dirty="0"/>
              <a:t>appropriately altering the copy of the minutes appearing in the minute book</a:t>
            </a:r>
          </a:p>
          <a:p>
            <a:pPr lvl="0" fontAlgn="base"/>
            <a:r>
              <a:rPr lang="en-ZA" dirty="0"/>
              <a:t>passing a resolution to the effect that certain specified corrections are to be made in the record</a:t>
            </a:r>
          </a:p>
          <a:p>
            <a:pPr marL="0" indent="0">
              <a:buNone/>
            </a:pPr>
            <a:endParaRPr lang="en-ZA" sz="2800" b="1" dirty="0"/>
          </a:p>
        </p:txBody>
      </p:sp>
    </p:spTree>
    <p:extLst>
      <p:ext uri="{BB962C8B-B14F-4D97-AF65-F5344CB8AC3E}">
        <p14:creationId xmlns:p14="http://schemas.microsoft.com/office/powerpoint/2010/main" val="36665953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C8A3-B3AF-48CB-AF34-9DBC5A588C8D}"/>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F773479B-20D0-46BA-9352-BF4C8DD828C5}"/>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pic>
        <p:nvPicPr>
          <p:cNvPr id="6" name="Content Placeholder 5">
            <a:extLst>
              <a:ext uri="{FF2B5EF4-FFF2-40B4-BE49-F238E27FC236}">
                <a16:creationId xmlns:a16="http://schemas.microsoft.com/office/drawing/2014/main" id="{4A21D6E8-82C9-4CFF-9F96-05DEC3628F48}"/>
              </a:ext>
            </a:extLst>
          </p:cNvPr>
          <p:cNvPicPr>
            <a:picLocks noGrp="1" noChangeAspect="1"/>
          </p:cNvPicPr>
          <p:nvPr>
            <p:ph sz="quarter" idx="1"/>
          </p:nvPr>
        </p:nvPicPr>
        <p:blipFill>
          <a:blip r:embed="rId2"/>
          <a:stretch>
            <a:fillRect/>
          </a:stretch>
        </p:blipFill>
        <p:spPr>
          <a:xfrm>
            <a:off x="827584" y="1988840"/>
            <a:ext cx="2121592" cy="719390"/>
          </a:xfrm>
          <a:prstGeom prst="rect">
            <a:avLst/>
          </a:prstGeom>
        </p:spPr>
      </p:pic>
      <p:sp>
        <p:nvSpPr>
          <p:cNvPr id="7" name="Content Placeholder 4">
            <a:extLst>
              <a:ext uri="{FF2B5EF4-FFF2-40B4-BE49-F238E27FC236}">
                <a16:creationId xmlns:a16="http://schemas.microsoft.com/office/drawing/2014/main" id="{55390DFA-78E5-45F2-A2FC-FDF92A9EB8BD}"/>
              </a:ext>
            </a:extLst>
          </p:cNvPr>
          <p:cNvSpPr txBox="1">
            <a:spLocks/>
          </p:cNvSpPr>
          <p:nvPr/>
        </p:nvSpPr>
        <p:spPr>
          <a:xfrm>
            <a:off x="2195736" y="2774361"/>
            <a:ext cx="6275040" cy="1944216"/>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400" b="1" i="1" dirty="0">
                <a:solidFill>
                  <a:srgbClr val="008080"/>
                </a:solidFill>
                <a:latin typeface="Calibri" panose="020F0502020204030204" pitchFamily="34" charset="0"/>
              </a:rPr>
              <a:t>Do Formative assessment activity 2</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spTree>
    <p:extLst>
      <p:ext uri="{BB962C8B-B14F-4D97-AF65-F5344CB8AC3E}">
        <p14:creationId xmlns:p14="http://schemas.microsoft.com/office/powerpoint/2010/main" val="21815754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Use Communication Techniques Effectively</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3:</a:t>
            </a:r>
            <a:br>
              <a:rPr lang="en-US" sz="4400" dirty="0"/>
            </a:br>
            <a:r>
              <a:rPr lang="en-ZA" sz="4400" dirty="0"/>
              <a:t>Generate a Variety of Workplace Reports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135</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1AF8-11C5-4CF2-84F6-6AB24E65B40A}"/>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60BE7908-82BA-427F-A33E-CD789BBEF38E}"/>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pic>
        <p:nvPicPr>
          <p:cNvPr id="5" name="Content Placeholder 5">
            <a:extLst>
              <a:ext uri="{FF2B5EF4-FFF2-40B4-BE49-F238E27FC236}">
                <a16:creationId xmlns:a16="http://schemas.microsoft.com/office/drawing/2014/main" id="{BA40AAC2-6686-4E73-A9F3-94226EEC7022}"/>
              </a:ext>
            </a:extLst>
          </p:cNvPr>
          <p:cNvPicPr>
            <a:picLocks noGrp="1" noChangeAspect="1"/>
          </p:cNvPicPr>
          <p:nvPr>
            <p:ph sz="quarter" idx="1"/>
          </p:nvPr>
        </p:nvPicPr>
        <p:blipFill>
          <a:blip r:embed="rId2"/>
          <a:stretch>
            <a:fillRect/>
          </a:stretch>
        </p:blipFill>
        <p:spPr>
          <a:xfrm>
            <a:off x="1115616" y="1844824"/>
            <a:ext cx="1950889" cy="859611"/>
          </a:xfrm>
          <a:prstGeom prst="rect">
            <a:avLst/>
          </a:prstGeom>
        </p:spPr>
      </p:pic>
      <p:sp>
        <p:nvSpPr>
          <p:cNvPr id="6" name="Content Placeholder 4">
            <a:extLst>
              <a:ext uri="{FF2B5EF4-FFF2-40B4-BE49-F238E27FC236}">
                <a16:creationId xmlns:a16="http://schemas.microsoft.com/office/drawing/2014/main" id="{452D7D73-F7E4-47B8-9A62-FDC462DCCE6C}"/>
              </a:ext>
            </a:extLst>
          </p:cNvPr>
          <p:cNvSpPr txBox="1">
            <a:spLocks/>
          </p:cNvSpPr>
          <p:nvPr/>
        </p:nvSpPr>
        <p:spPr>
          <a:xfrm>
            <a:off x="1840868" y="2686494"/>
            <a:ext cx="6475548" cy="1871688"/>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A report is an informative, fixed-format document.  It is usually written because someone has been instructed to investigate a problem, draw conclusions and recommend action.</a:t>
            </a:r>
            <a:endParaRPr lang="en-ZA" sz="2000" dirty="0"/>
          </a:p>
        </p:txBody>
      </p:sp>
    </p:spTree>
    <p:extLst>
      <p:ext uri="{BB962C8B-B14F-4D97-AF65-F5344CB8AC3E}">
        <p14:creationId xmlns:p14="http://schemas.microsoft.com/office/powerpoint/2010/main" val="11097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718-87B0-434D-BC0D-092B1F324A38}"/>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DFAAFCD8-4A29-49F8-8AA9-E5A0CB9A796A}"/>
              </a:ext>
            </a:extLst>
          </p:cNvPr>
          <p:cNvSpPr>
            <a:spLocks noGrp="1"/>
          </p:cNvSpPr>
          <p:nvPr>
            <p:ph sz="quarter" idx="1"/>
          </p:nvPr>
        </p:nvSpPr>
        <p:spPr/>
        <p:txBody>
          <a:bodyPr/>
          <a:lstStyle/>
          <a:p>
            <a:pPr marL="0" indent="0">
              <a:buNone/>
            </a:pPr>
            <a:r>
              <a:rPr lang="en-ZA" sz="2800" b="1" dirty="0"/>
              <a:t>The Main Categories of Business Reports</a:t>
            </a:r>
          </a:p>
          <a:p>
            <a:pPr marL="0" indent="0">
              <a:buNone/>
            </a:pPr>
            <a:endParaRPr lang="en-ZA" sz="2800" b="1" dirty="0"/>
          </a:p>
          <a:p>
            <a:pPr lvl="0" fontAlgn="base"/>
            <a:r>
              <a:rPr lang="en-ZA" dirty="0"/>
              <a:t>Internal reports</a:t>
            </a:r>
          </a:p>
          <a:p>
            <a:pPr lvl="0" fontAlgn="base"/>
            <a:r>
              <a:rPr lang="en-ZA" dirty="0"/>
              <a:t>External reports</a:t>
            </a:r>
          </a:p>
          <a:p>
            <a:pPr lvl="0" fontAlgn="base"/>
            <a:r>
              <a:rPr lang="en-ZA" dirty="0"/>
              <a:t>Informal reports</a:t>
            </a:r>
          </a:p>
          <a:p>
            <a:pPr lvl="0" fontAlgn="base"/>
            <a:r>
              <a:rPr lang="en-ZA" dirty="0"/>
              <a:t>Formal Reports</a:t>
            </a:r>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260435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1979-B7DE-4F74-8C21-A85A0221390C}"/>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B5F842BC-8EDF-4E11-9301-0B5D7C53E00B}"/>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a:extLst>
              <a:ext uri="{FF2B5EF4-FFF2-40B4-BE49-F238E27FC236}">
                <a16:creationId xmlns:a16="http://schemas.microsoft.com/office/drawing/2014/main" id="{21E1D39B-4C04-433A-917E-C9CA0216B64E}"/>
              </a:ext>
            </a:extLst>
          </p:cNvPr>
          <p:cNvSpPr>
            <a:spLocks noGrp="1"/>
          </p:cNvSpPr>
          <p:nvPr>
            <p:ph sz="quarter" idx="1"/>
          </p:nvPr>
        </p:nvSpPr>
        <p:spPr/>
        <p:txBody>
          <a:bodyPr>
            <a:normAutofit/>
          </a:bodyPr>
          <a:lstStyle/>
          <a:p>
            <a:pPr marL="0" indent="0">
              <a:buNone/>
            </a:pPr>
            <a:r>
              <a:rPr lang="en-ZA" sz="2800" b="1" dirty="0"/>
              <a:t>Internal Report</a:t>
            </a:r>
          </a:p>
          <a:p>
            <a:pPr marL="0" indent="0">
              <a:buNone/>
            </a:pPr>
            <a:endParaRPr lang="en-ZA" sz="2800" b="1" dirty="0"/>
          </a:p>
          <a:p>
            <a:pPr marL="0" indent="0">
              <a:buNone/>
            </a:pPr>
            <a:r>
              <a:rPr lang="en-ZA" dirty="0"/>
              <a:t>To communicate with certain groups of people within the organisation such as the board of directors, managers, supervisors, staff, shareholders and customers.</a:t>
            </a:r>
          </a:p>
        </p:txBody>
      </p:sp>
    </p:spTree>
    <p:extLst>
      <p:ext uri="{BB962C8B-B14F-4D97-AF65-F5344CB8AC3E}">
        <p14:creationId xmlns:p14="http://schemas.microsoft.com/office/powerpoint/2010/main" val="32473441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6EDD-9AE7-4A15-9428-E146ADA36EA3}"/>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A118687A-DD62-47C0-AFDB-18C243A50AB7}"/>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a:extLst>
              <a:ext uri="{FF2B5EF4-FFF2-40B4-BE49-F238E27FC236}">
                <a16:creationId xmlns:a16="http://schemas.microsoft.com/office/drawing/2014/main" id="{408481A8-43D2-46F0-857E-F0AA84F79E9B}"/>
              </a:ext>
            </a:extLst>
          </p:cNvPr>
          <p:cNvSpPr>
            <a:spLocks noGrp="1"/>
          </p:cNvSpPr>
          <p:nvPr>
            <p:ph sz="quarter" idx="1"/>
          </p:nvPr>
        </p:nvSpPr>
        <p:spPr/>
        <p:txBody>
          <a:bodyPr>
            <a:normAutofit/>
          </a:bodyPr>
          <a:lstStyle/>
          <a:p>
            <a:pPr marL="0" indent="0">
              <a:buNone/>
            </a:pPr>
            <a:r>
              <a:rPr lang="en-ZA" sz="2800" b="1" dirty="0"/>
              <a:t>External Report</a:t>
            </a:r>
          </a:p>
          <a:p>
            <a:pPr marL="0" indent="0">
              <a:buNone/>
            </a:pPr>
            <a:endParaRPr lang="en-ZA" sz="2800" b="1" dirty="0"/>
          </a:p>
          <a:p>
            <a:pPr lvl="0" fontAlgn="base"/>
            <a:r>
              <a:rPr lang="en-ZA" dirty="0"/>
              <a:t>The press</a:t>
            </a:r>
          </a:p>
          <a:p>
            <a:pPr lvl="0" fontAlgn="base"/>
            <a:r>
              <a:rPr lang="en-ZA" dirty="0"/>
              <a:t>Potential customers</a:t>
            </a:r>
          </a:p>
          <a:p>
            <a:pPr lvl="0" fontAlgn="base"/>
            <a:r>
              <a:rPr lang="en-ZA" dirty="0"/>
              <a:t>Previous employees</a:t>
            </a:r>
          </a:p>
          <a:p>
            <a:pPr lvl="0" fontAlgn="base"/>
            <a:r>
              <a:rPr lang="en-ZA" dirty="0"/>
              <a:t>Suppliers</a:t>
            </a:r>
          </a:p>
          <a:p>
            <a:pPr lvl="0" fontAlgn="base"/>
            <a:r>
              <a:rPr lang="en-ZA" dirty="0"/>
              <a:t>Distributors</a:t>
            </a:r>
          </a:p>
          <a:p>
            <a:pPr lvl="0" fontAlgn="base"/>
            <a:r>
              <a:rPr lang="en-ZA" dirty="0"/>
              <a:t>Government</a:t>
            </a:r>
          </a:p>
          <a:p>
            <a:pPr marL="0" indent="0">
              <a:buNone/>
            </a:pPr>
            <a:endParaRPr lang="en-ZA" sz="2800" b="1" dirty="0"/>
          </a:p>
        </p:txBody>
      </p:sp>
    </p:spTree>
    <p:extLst>
      <p:ext uri="{BB962C8B-B14F-4D97-AF65-F5344CB8AC3E}">
        <p14:creationId xmlns:p14="http://schemas.microsoft.com/office/powerpoint/2010/main" val="356652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2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AD06-14B1-4B2E-A1CD-D38105F53ECF}"/>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A8FEF80C-5DE2-400A-B6D6-74A78B09B14C}"/>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a16="http://schemas.microsoft.com/office/drawing/2014/main" id="{53872F8A-498D-45B9-ACEC-A34E3F5EF5F1}"/>
              </a:ext>
            </a:extLst>
          </p:cNvPr>
          <p:cNvSpPr>
            <a:spLocks noGrp="1"/>
          </p:cNvSpPr>
          <p:nvPr>
            <p:ph sz="quarter" idx="1"/>
          </p:nvPr>
        </p:nvSpPr>
        <p:spPr/>
        <p:txBody>
          <a:bodyPr>
            <a:normAutofit/>
          </a:bodyPr>
          <a:lstStyle/>
          <a:p>
            <a:pPr marL="0" indent="0">
              <a:buNone/>
            </a:pPr>
            <a:r>
              <a:rPr lang="en-ZA" sz="2800" b="1" dirty="0"/>
              <a:t>Informal Report</a:t>
            </a:r>
          </a:p>
          <a:p>
            <a:pPr marL="0" indent="0">
              <a:buNone/>
            </a:pPr>
            <a:endParaRPr lang="en-ZA" sz="2800" b="1" dirty="0"/>
          </a:p>
          <a:p>
            <a:r>
              <a:rPr lang="en-ZA" dirty="0"/>
              <a:t>Short</a:t>
            </a:r>
          </a:p>
          <a:p>
            <a:r>
              <a:rPr lang="en-ZA" dirty="0"/>
              <a:t>Very little planning or research</a:t>
            </a:r>
          </a:p>
          <a:p>
            <a:r>
              <a:rPr lang="en-ZA" dirty="0"/>
              <a:t>Used internally to share information with staff</a:t>
            </a:r>
          </a:p>
          <a:p>
            <a:r>
              <a:rPr lang="en-ZA" dirty="0"/>
              <a:t>Style is less formal</a:t>
            </a:r>
          </a:p>
        </p:txBody>
      </p:sp>
    </p:spTree>
    <p:extLst>
      <p:ext uri="{BB962C8B-B14F-4D97-AF65-F5344CB8AC3E}">
        <p14:creationId xmlns:p14="http://schemas.microsoft.com/office/powerpoint/2010/main" val="34686231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B1C6-A761-46CA-9D31-B36EEBB3BF54}"/>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3CAEB812-78FA-40E4-B7E9-E8CD7C416C12}"/>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687699B1-2BA4-401B-ABBD-A646B250F532}"/>
              </a:ext>
            </a:extLst>
          </p:cNvPr>
          <p:cNvSpPr>
            <a:spLocks noGrp="1"/>
          </p:cNvSpPr>
          <p:nvPr>
            <p:ph sz="quarter" idx="1"/>
          </p:nvPr>
        </p:nvSpPr>
        <p:spPr/>
        <p:txBody>
          <a:bodyPr>
            <a:normAutofit/>
          </a:bodyPr>
          <a:lstStyle/>
          <a:p>
            <a:pPr marL="0" indent="0">
              <a:buNone/>
            </a:pPr>
            <a:r>
              <a:rPr lang="en-ZA" sz="2800" b="1" dirty="0"/>
              <a:t>Formal Report</a:t>
            </a:r>
          </a:p>
          <a:p>
            <a:pPr marL="0" indent="0">
              <a:buNone/>
            </a:pPr>
            <a:endParaRPr lang="en-ZA" sz="2800" b="1" dirty="0"/>
          </a:p>
          <a:p>
            <a:r>
              <a:rPr lang="en-ZA" dirty="0"/>
              <a:t>Formal language</a:t>
            </a:r>
          </a:p>
          <a:p>
            <a:r>
              <a:rPr lang="en-ZA" dirty="0"/>
              <a:t>Detailed structure</a:t>
            </a:r>
          </a:p>
          <a:p>
            <a:r>
              <a:rPr lang="en-ZA" dirty="0"/>
              <a:t>Clear headings and sub-headings</a:t>
            </a:r>
          </a:p>
          <a:p>
            <a:r>
              <a:rPr lang="en-ZA" dirty="0"/>
              <a:t>Quite long</a:t>
            </a:r>
          </a:p>
          <a:p>
            <a:r>
              <a:rPr lang="en-ZA" dirty="0"/>
              <a:t>Need a lot of planning</a:t>
            </a:r>
          </a:p>
          <a:p>
            <a:endParaRPr lang="en-ZA" dirty="0"/>
          </a:p>
          <a:p>
            <a:pPr marL="0" indent="0">
              <a:buNone/>
            </a:pPr>
            <a:r>
              <a:rPr lang="en-ZA" i="1" dirty="0"/>
              <a:t>All reports are either formal or informal, and either internal or external</a:t>
            </a:r>
          </a:p>
          <a:p>
            <a:pPr marL="0" indent="0">
              <a:buNone/>
            </a:pPr>
            <a:endParaRPr lang="en-ZA" dirty="0"/>
          </a:p>
        </p:txBody>
      </p:sp>
    </p:spTree>
    <p:extLst>
      <p:ext uri="{BB962C8B-B14F-4D97-AF65-F5344CB8AC3E}">
        <p14:creationId xmlns:p14="http://schemas.microsoft.com/office/powerpoint/2010/main" val="26185734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EE11-1215-4282-90BE-451637E6BFAC}"/>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78D44BFB-F940-4A01-842A-F3A144F9E03F}"/>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9CCB2082-2028-44E1-BD8B-36F4A5E4FEDF}"/>
              </a:ext>
            </a:extLst>
          </p:cNvPr>
          <p:cNvSpPr>
            <a:spLocks noGrp="1"/>
          </p:cNvSpPr>
          <p:nvPr>
            <p:ph sz="quarter" idx="1"/>
          </p:nvPr>
        </p:nvSpPr>
        <p:spPr/>
        <p:txBody>
          <a:bodyPr/>
          <a:lstStyle/>
          <a:p>
            <a:pPr marL="0" lvl="0" indent="0">
              <a:buClr>
                <a:srgbClr val="000066"/>
              </a:buClr>
              <a:buNone/>
            </a:pPr>
            <a:r>
              <a:rPr lang="en-ZA" sz="2800" b="1" dirty="0">
                <a:solidFill>
                  <a:srgbClr val="000066"/>
                </a:solidFill>
              </a:rPr>
              <a:t>Report Types</a:t>
            </a:r>
          </a:p>
          <a:p>
            <a:pPr marL="0" indent="0">
              <a:buNone/>
            </a:pPr>
            <a:endParaRPr lang="en-ZA" dirty="0"/>
          </a:p>
        </p:txBody>
      </p:sp>
      <p:graphicFrame>
        <p:nvGraphicFramePr>
          <p:cNvPr id="5" name="Table 4">
            <a:extLst>
              <a:ext uri="{FF2B5EF4-FFF2-40B4-BE49-F238E27FC236}">
                <a16:creationId xmlns:a16="http://schemas.microsoft.com/office/drawing/2014/main" id="{97FC1EBA-3F41-4D58-B583-362A027A69DC}"/>
              </a:ext>
            </a:extLst>
          </p:cNvPr>
          <p:cNvGraphicFramePr>
            <a:graphicFrameLocks noGrp="1"/>
          </p:cNvGraphicFramePr>
          <p:nvPr>
            <p:extLst>
              <p:ext uri="{D42A27DB-BD31-4B8C-83A1-F6EECF244321}">
                <p14:modId xmlns:p14="http://schemas.microsoft.com/office/powerpoint/2010/main" val="1924071395"/>
              </p:ext>
            </p:extLst>
          </p:nvPr>
        </p:nvGraphicFramePr>
        <p:xfrm>
          <a:off x="603504" y="1956560"/>
          <a:ext cx="8218487" cy="4332415"/>
        </p:xfrm>
        <a:graphic>
          <a:graphicData uri="http://schemas.openxmlformats.org/drawingml/2006/table">
            <a:tbl>
              <a:tblPr firstRow="1" firstCol="1" bandRow="1">
                <a:tableStyleId>{5C22544A-7EE6-4342-B048-85BDC9FD1C3A}</a:tableStyleId>
              </a:tblPr>
              <a:tblGrid>
                <a:gridCol w="2016817">
                  <a:extLst>
                    <a:ext uri="{9D8B030D-6E8A-4147-A177-3AD203B41FA5}">
                      <a16:colId xmlns:a16="http://schemas.microsoft.com/office/drawing/2014/main" val="2022448662"/>
                    </a:ext>
                  </a:extLst>
                </a:gridCol>
                <a:gridCol w="6201670">
                  <a:extLst>
                    <a:ext uri="{9D8B030D-6E8A-4147-A177-3AD203B41FA5}">
                      <a16:colId xmlns:a16="http://schemas.microsoft.com/office/drawing/2014/main" val="3659295020"/>
                    </a:ext>
                  </a:extLst>
                </a:gridCol>
              </a:tblGrid>
              <a:tr h="0">
                <a:tc>
                  <a:txBody>
                    <a:bodyPr/>
                    <a:lstStyle/>
                    <a:p>
                      <a:pPr fontAlgn="base" hangingPunct="0">
                        <a:lnSpc>
                          <a:spcPct val="150000"/>
                        </a:lnSpc>
                        <a:spcAft>
                          <a:spcPts val="0"/>
                        </a:spcAft>
                      </a:pPr>
                      <a:r>
                        <a:rPr lang="en-GB" sz="2400">
                          <a:effectLst/>
                        </a:rPr>
                        <a:t>Memorandum</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50000"/>
                        </a:lnSpc>
                        <a:spcAft>
                          <a:spcPts val="0"/>
                        </a:spcAft>
                      </a:pPr>
                      <a:r>
                        <a:rPr lang="en-GB" sz="2400" b="0" dirty="0">
                          <a:solidFill>
                            <a:schemeClr val="tx1"/>
                          </a:solidFill>
                          <a:effectLst/>
                        </a:rPr>
                        <a:t>informally communicate with staff members within the department and organisation</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828419721"/>
                  </a:ext>
                </a:extLst>
              </a:tr>
              <a:tr h="0">
                <a:tc>
                  <a:txBody>
                    <a:bodyPr/>
                    <a:lstStyle/>
                    <a:p>
                      <a:pPr fontAlgn="base" hangingPunct="0">
                        <a:lnSpc>
                          <a:spcPct val="150000"/>
                        </a:lnSpc>
                        <a:spcAft>
                          <a:spcPts val="0"/>
                        </a:spcAft>
                      </a:pPr>
                      <a:r>
                        <a:rPr lang="en-GB" sz="2400">
                          <a:effectLst/>
                        </a:rPr>
                        <a:t>Progress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50000"/>
                        </a:lnSpc>
                        <a:spcAft>
                          <a:spcPts val="0"/>
                        </a:spcAft>
                      </a:pPr>
                      <a:r>
                        <a:rPr lang="en-GB" sz="2400" dirty="0">
                          <a:effectLst/>
                        </a:rPr>
                        <a:t>provide regular updates a project, job, or assignment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632243"/>
                  </a:ext>
                </a:extLst>
              </a:tr>
              <a:tr h="0">
                <a:tc>
                  <a:txBody>
                    <a:bodyPr/>
                    <a:lstStyle/>
                    <a:p>
                      <a:pPr fontAlgn="base" hangingPunct="0">
                        <a:lnSpc>
                          <a:spcPct val="150000"/>
                        </a:lnSpc>
                        <a:spcAft>
                          <a:spcPts val="0"/>
                        </a:spcAft>
                      </a:pPr>
                      <a:r>
                        <a:rPr lang="en-GB" sz="2400">
                          <a:effectLst/>
                        </a:rPr>
                        <a:t>Incident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50000"/>
                        </a:lnSpc>
                        <a:spcAft>
                          <a:spcPts val="0"/>
                        </a:spcAft>
                      </a:pPr>
                      <a:r>
                        <a:rPr lang="en-GB" sz="2400" dirty="0">
                          <a:effectLst/>
                        </a:rPr>
                        <a:t>give information about a situation or incident that occurred at work</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538798"/>
                  </a:ext>
                </a:extLst>
              </a:tr>
              <a:tr h="0">
                <a:tc>
                  <a:txBody>
                    <a:bodyPr/>
                    <a:lstStyle/>
                    <a:p>
                      <a:pPr fontAlgn="base" hangingPunct="0">
                        <a:lnSpc>
                          <a:spcPct val="150000"/>
                        </a:lnSpc>
                        <a:spcAft>
                          <a:spcPts val="0"/>
                        </a:spcAft>
                      </a:pPr>
                      <a:r>
                        <a:rPr lang="en-GB" sz="2400">
                          <a:effectLst/>
                        </a:rPr>
                        <a:t>Accident Report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50000"/>
                        </a:lnSpc>
                        <a:spcAft>
                          <a:spcPts val="0"/>
                        </a:spcAft>
                      </a:pPr>
                      <a:r>
                        <a:rPr lang="en-GB" sz="2400" dirty="0">
                          <a:effectLst/>
                        </a:rPr>
                        <a:t>give information about a medical crisis or accident that occurred at work</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2585955"/>
                  </a:ext>
                </a:extLst>
              </a:tr>
            </a:tbl>
          </a:graphicData>
        </a:graphic>
      </p:graphicFrame>
    </p:spTree>
    <p:extLst>
      <p:ext uri="{BB962C8B-B14F-4D97-AF65-F5344CB8AC3E}">
        <p14:creationId xmlns:p14="http://schemas.microsoft.com/office/powerpoint/2010/main" val="27446815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9C06-4145-40CA-B6A1-4A90C2BAF15B}"/>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8A2A6888-BC21-46B9-A05A-B7EB26E43BE8}"/>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6D1555AA-D509-4DEC-9C3B-54B06B25E3CE}"/>
              </a:ext>
            </a:extLst>
          </p:cNvPr>
          <p:cNvSpPr>
            <a:spLocks noGrp="1"/>
          </p:cNvSpPr>
          <p:nvPr>
            <p:ph sz="quarter" idx="1"/>
          </p:nvPr>
        </p:nvSpPr>
        <p:spPr>
          <a:xfrm>
            <a:off x="467544" y="1052736"/>
            <a:ext cx="8219256" cy="5040560"/>
          </a:xfrm>
        </p:spPr>
        <p:txBody>
          <a:bodyPr/>
          <a:lstStyle/>
          <a:p>
            <a:pPr marL="0" lvl="0" indent="0">
              <a:buClr>
                <a:srgbClr val="000066"/>
              </a:buClr>
              <a:buNone/>
            </a:pPr>
            <a:r>
              <a:rPr lang="en-ZA" sz="2800" b="1" dirty="0">
                <a:solidFill>
                  <a:srgbClr val="000066"/>
                </a:solidFill>
              </a:rPr>
              <a:t>Report Types</a:t>
            </a:r>
          </a:p>
          <a:p>
            <a:pPr marL="0" indent="0">
              <a:buNone/>
            </a:pPr>
            <a:endParaRPr lang="en-ZA" dirty="0"/>
          </a:p>
        </p:txBody>
      </p:sp>
      <p:graphicFrame>
        <p:nvGraphicFramePr>
          <p:cNvPr id="5" name="Table 4">
            <a:extLst>
              <a:ext uri="{FF2B5EF4-FFF2-40B4-BE49-F238E27FC236}">
                <a16:creationId xmlns:a16="http://schemas.microsoft.com/office/drawing/2014/main" id="{8D62771F-8E01-44BA-B86D-534E56CDB314}"/>
              </a:ext>
            </a:extLst>
          </p:cNvPr>
          <p:cNvGraphicFramePr>
            <a:graphicFrameLocks noGrp="1"/>
          </p:cNvGraphicFramePr>
          <p:nvPr>
            <p:extLst>
              <p:ext uri="{D42A27DB-BD31-4B8C-83A1-F6EECF244321}">
                <p14:modId xmlns:p14="http://schemas.microsoft.com/office/powerpoint/2010/main" val="1340160513"/>
              </p:ext>
            </p:extLst>
          </p:nvPr>
        </p:nvGraphicFramePr>
        <p:xfrm>
          <a:off x="502677" y="1701244"/>
          <a:ext cx="8218487" cy="4389120"/>
        </p:xfrm>
        <a:graphic>
          <a:graphicData uri="http://schemas.openxmlformats.org/drawingml/2006/table">
            <a:tbl>
              <a:tblPr firstRow="1" firstCol="1" bandRow="1">
                <a:tableStyleId>{5C22544A-7EE6-4342-B048-85BDC9FD1C3A}</a:tableStyleId>
              </a:tblPr>
              <a:tblGrid>
                <a:gridCol w="2016817">
                  <a:extLst>
                    <a:ext uri="{9D8B030D-6E8A-4147-A177-3AD203B41FA5}">
                      <a16:colId xmlns:a16="http://schemas.microsoft.com/office/drawing/2014/main" val="2486844825"/>
                    </a:ext>
                  </a:extLst>
                </a:gridCol>
                <a:gridCol w="6201670">
                  <a:extLst>
                    <a:ext uri="{9D8B030D-6E8A-4147-A177-3AD203B41FA5}">
                      <a16:colId xmlns:a16="http://schemas.microsoft.com/office/drawing/2014/main" val="4086048922"/>
                    </a:ext>
                  </a:extLst>
                </a:gridCol>
              </a:tblGrid>
              <a:tr h="255752">
                <a:tc>
                  <a:txBody>
                    <a:bodyPr/>
                    <a:lstStyle/>
                    <a:p>
                      <a:pPr fontAlgn="base" hangingPunct="0">
                        <a:lnSpc>
                          <a:spcPct val="150000"/>
                        </a:lnSpc>
                        <a:spcAft>
                          <a:spcPts val="0"/>
                        </a:spcAft>
                      </a:pPr>
                      <a:r>
                        <a:rPr lang="en-GB" sz="2400">
                          <a:effectLst/>
                        </a:rPr>
                        <a:t>Feedback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50000"/>
                        </a:lnSpc>
                        <a:spcAft>
                          <a:spcPts val="0"/>
                        </a:spcAft>
                      </a:pPr>
                      <a:r>
                        <a:rPr lang="en-GB" sz="2400" b="0" dirty="0">
                          <a:solidFill>
                            <a:schemeClr val="tx1"/>
                          </a:solidFill>
                          <a:effectLst/>
                        </a:rPr>
                        <a:t>provide final details and an overall view of an event or project after it is completed</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042043050"/>
                  </a:ext>
                </a:extLst>
              </a:tr>
              <a:tr h="0">
                <a:tc>
                  <a:txBody>
                    <a:bodyPr/>
                    <a:lstStyle/>
                    <a:p>
                      <a:pPr fontAlgn="base" hangingPunct="0">
                        <a:lnSpc>
                          <a:spcPct val="150000"/>
                        </a:lnSpc>
                        <a:spcAft>
                          <a:spcPts val="0"/>
                        </a:spcAft>
                      </a:pPr>
                      <a:r>
                        <a:rPr lang="en-GB" sz="2400">
                          <a:effectLst/>
                        </a:rPr>
                        <a:t>Feasibility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50000"/>
                        </a:lnSpc>
                        <a:spcAft>
                          <a:spcPts val="0"/>
                        </a:spcAft>
                      </a:pPr>
                      <a:r>
                        <a:rPr lang="en-GB" sz="2400" dirty="0">
                          <a:effectLst/>
                        </a:rPr>
                        <a:t>report on the viability or achievability of a project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8063404"/>
                  </a:ext>
                </a:extLst>
              </a:tr>
              <a:tr h="0">
                <a:tc>
                  <a:txBody>
                    <a:bodyPr/>
                    <a:lstStyle/>
                    <a:p>
                      <a:pPr fontAlgn="base" hangingPunct="0">
                        <a:lnSpc>
                          <a:spcPct val="150000"/>
                        </a:lnSpc>
                        <a:spcAft>
                          <a:spcPts val="0"/>
                        </a:spcAft>
                      </a:pPr>
                      <a:r>
                        <a:rPr lang="en-GB" sz="2400">
                          <a:effectLst/>
                        </a:rPr>
                        <a:t>Financial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50000"/>
                        </a:lnSpc>
                        <a:spcAft>
                          <a:spcPts val="0"/>
                        </a:spcAft>
                      </a:pPr>
                      <a:r>
                        <a:rPr lang="en-GB" sz="2400">
                          <a:effectLst/>
                        </a:rPr>
                        <a:t>give an overview or summary of the financial figures of something over a specific time frame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1025527"/>
                  </a:ext>
                </a:extLst>
              </a:tr>
              <a:tr h="0">
                <a:tc>
                  <a:txBody>
                    <a:bodyPr/>
                    <a:lstStyle/>
                    <a:p>
                      <a:pPr algn="just" fontAlgn="base" hangingPunct="0">
                        <a:lnSpc>
                          <a:spcPct val="150000"/>
                        </a:lnSpc>
                        <a:spcAft>
                          <a:spcPts val="0"/>
                        </a:spcAft>
                      </a:pPr>
                      <a:r>
                        <a:rPr lang="en-GB" sz="2400">
                          <a:effectLst/>
                        </a:rPr>
                        <a:t>Annual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fontAlgn="base" hangingPunct="0">
                        <a:lnSpc>
                          <a:spcPct val="150000"/>
                        </a:lnSpc>
                        <a:spcAft>
                          <a:spcPts val="0"/>
                        </a:spcAft>
                      </a:pPr>
                      <a:r>
                        <a:rPr lang="en-GB" sz="2400" dirty="0">
                          <a:effectLst/>
                        </a:rPr>
                        <a:t>give an overview of how several aspects of an organisation performed over the last year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2603272"/>
                  </a:ext>
                </a:extLst>
              </a:tr>
            </a:tbl>
          </a:graphicData>
        </a:graphic>
      </p:graphicFrame>
    </p:spTree>
    <p:extLst>
      <p:ext uri="{BB962C8B-B14F-4D97-AF65-F5344CB8AC3E}">
        <p14:creationId xmlns:p14="http://schemas.microsoft.com/office/powerpoint/2010/main" val="20387030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F7B-D102-4880-B1E3-7D598BD53E11}"/>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F87BD718-9065-44A7-AE3E-88E973B99029}"/>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a16="http://schemas.microsoft.com/office/drawing/2014/main" id="{95D334A3-06E2-4F6A-A1D4-566B30132B22}"/>
              </a:ext>
            </a:extLst>
          </p:cNvPr>
          <p:cNvSpPr>
            <a:spLocks noGrp="1"/>
          </p:cNvSpPr>
          <p:nvPr>
            <p:ph sz="quarter" idx="1"/>
          </p:nvPr>
        </p:nvSpPr>
        <p:spPr/>
        <p:txBody>
          <a:bodyPr/>
          <a:lstStyle/>
          <a:p>
            <a:pPr marL="0" indent="0">
              <a:buNone/>
            </a:pPr>
            <a:r>
              <a:rPr lang="en-ZA" sz="2800" b="1" dirty="0"/>
              <a:t>Report Types</a:t>
            </a:r>
          </a:p>
          <a:p>
            <a:pPr marL="0" indent="0">
              <a:buNone/>
            </a:pPr>
            <a:endParaRPr lang="en-ZA" sz="2800" b="1" dirty="0"/>
          </a:p>
          <a:p>
            <a:pPr marL="0" indent="0">
              <a:buNone/>
            </a:pPr>
            <a:endParaRPr lang="en-ZA" sz="2800" b="1" dirty="0"/>
          </a:p>
          <a:p>
            <a:endParaRPr lang="en-ZA" dirty="0"/>
          </a:p>
        </p:txBody>
      </p:sp>
      <p:graphicFrame>
        <p:nvGraphicFramePr>
          <p:cNvPr id="5" name="Table 4">
            <a:extLst>
              <a:ext uri="{FF2B5EF4-FFF2-40B4-BE49-F238E27FC236}">
                <a16:creationId xmlns:a16="http://schemas.microsoft.com/office/drawing/2014/main" id="{5CD88EEA-D4B9-4FF7-87A4-A7476AB66C41}"/>
              </a:ext>
            </a:extLst>
          </p:cNvPr>
          <p:cNvGraphicFramePr>
            <a:graphicFrameLocks noGrp="1"/>
          </p:cNvGraphicFramePr>
          <p:nvPr>
            <p:extLst>
              <p:ext uri="{D42A27DB-BD31-4B8C-83A1-F6EECF244321}">
                <p14:modId xmlns:p14="http://schemas.microsoft.com/office/powerpoint/2010/main" val="18856704"/>
              </p:ext>
            </p:extLst>
          </p:nvPr>
        </p:nvGraphicFramePr>
        <p:xfrm>
          <a:off x="491832" y="2185607"/>
          <a:ext cx="8218487" cy="3235135"/>
        </p:xfrm>
        <a:graphic>
          <a:graphicData uri="http://schemas.openxmlformats.org/drawingml/2006/table">
            <a:tbl>
              <a:tblPr firstRow="1" firstCol="1" bandRow="1">
                <a:tableStyleId>{5C22544A-7EE6-4342-B048-85BDC9FD1C3A}</a:tableStyleId>
              </a:tblPr>
              <a:tblGrid>
                <a:gridCol w="2016817">
                  <a:extLst>
                    <a:ext uri="{9D8B030D-6E8A-4147-A177-3AD203B41FA5}">
                      <a16:colId xmlns:a16="http://schemas.microsoft.com/office/drawing/2014/main" val="3263427576"/>
                    </a:ext>
                  </a:extLst>
                </a:gridCol>
                <a:gridCol w="6201670">
                  <a:extLst>
                    <a:ext uri="{9D8B030D-6E8A-4147-A177-3AD203B41FA5}">
                      <a16:colId xmlns:a16="http://schemas.microsoft.com/office/drawing/2014/main" val="3722510139"/>
                    </a:ext>
                  </a:extLst>
                </a:gridCol>
              </a:tblGrid>
              <a:tr h="0">
                <a:tc>
                  <a:txBody>
                    <a:bodyPr/>
                    <a:lstStyle/>
                    <a:p>
                      <a:pPr algn="just" fontAlgn="base" hangingPunct="0">
                        <a:lnSpc>
                          <a:spcPct val="150000"/>
                        </a:lnSpc>
                        <a:spcAft>
                          <a:spcPts val="0"/>
                        </a:spcAft>
                      </a:pPr>
                      <a:r>
                        <a:rPr lang="en-GB" sz="2400">
                          <a:effectLst/>
                        </a:rPr>
                        <a:t>Sales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fontAlgn="base" hangingPunct="0">
                        <a:lnSpc>
                          <a:spcPct val="150000"/>
                        </a:lnSpc>
                        <a:spcAft>
                          <a:spcPts val="0"/>
                        </a:spcAft>
                      </a:pPr>
                      <a:r>
                        <a:rPr lang="en-GB" sz="2400" b="0" dirty="0">
                          <a:solidFill>
                            <a:schemeClr val="tx1"/>
                          </a:solidFill>
                          <a:effectLst/>
                        </a:rPr>
                        <a:t>report specific sales figures, income, expenses, profit and other financial matters </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75255368"/>
                  </a:ext>
                </a:extLst>
              </a:tr>
              <a:tr h="0">
                <a:tc>
                  <a:txBody>
                    <a:bodyPr/>
                    <a:lstStyle/>
                    <a:p>
                      <a:pPr fontAlgn="base" hangingPunct="0">
                        <a:lnSpc>
                          <a:spcPct val="150000"/>
                        </a:lnSpc>
                        <a:spcAft>
                          <a:spcPts val="0"/>
                        </a:spcAft>
                      </a:pPr>
                      <a:r>
                        <a:rPr lang="en-GB" sz="2400">
                          <a:effectLst/>
                        </a:rPr>
                        <a:t>Formal (long)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fontAlgn="base" hangingPunct="0">
                        <a:lnSpc>
                          <a:spcPct val="150000"/>
                        </a:lnSpc>
                        <a:spcAft>
                          <a:spcPts val="0"/>
                        </a:spcAft>
                      </a:pPr>
                      <a:r>
                        <a:rPr lang="en-GB" sz="2400">
                          <a:effectLst/>
                        </a:rPr>
                        <a:t>provide detailed information on a topic or situation that was thoroughly researched</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6126107"/>
                  </a:ext>
                </a:extLst>
              </a:tr>
              <a:tr h="0">
                <a:tc>
                  <a:txBody>
                    <a:bodyPr/>
                    <a:lstStyle/>
                    <a:p>
                      <a:pPr algn="just" fontAlgn="base" hangingPunct="0">
                        <a:lnSpc>
                          <a:spcPct val="150000"/>
                        </a:lnSpc>
                        <a:spcAft>
                          <a:spcPts val="0"/>
                        </a:spcAft>
                      </a:pPr>
                      <a:r>
                        <a:rPr lang="en-GB" sz="2400">
                          <a:effectLst/>
                        </a:rPr>
                        <a:t>Performance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fontAlgn="base" hangingPunct="0">
                        <a:lnSpc>
                          <a:spcPct val="150000"/>
                        </a:lnSpc>
                        <a:spcAft>
                          <a:spcPts val="0"/>
                        </a:spcAft>
                      </a:pPr>
                      <a:r>
                        <a:rPr lang="en-GB" sz="2400" dirty="0">
                          <a:effectLst/>
                        </a:rPr>
                        <a:t>summarise a staff member’s ability to meet their job requirements.  Also called a staff appraisal.</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9551844"/>
                  </a:ext>
                </a:extLst>
              </a:tr>
            </a:tbl>
          </a:graphicData>
        </a:graphic>
      </p:graphicFrame>
    </p:spTree>
    <p:extLst>
      <p:ext uri="{BB962C8B-B14F-4D97-AF65-F5344CB8AC3E}">
        <p14:creationId xmlns:p14="http://schemas.microsoft.com/office/powerpoint/2010/main" val="36208965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CBF0-0AD1-4C6E-A914-A7C2CAE6B106}"/>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7ABD47F5-7445-4FF3-9A3B-79AAA177812D}"/>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a16="http://schemas.microsoft.com/office/drawing/2014/main" id="{358FBEFA-DD2D-4628-8A90-6E7B6FBF82F5}"/>
              </a:ext>
            </a:extLst>
          </p:cNvPr>
          <p:cNvSpPr>
            <a:spLocks noGrp="1"/>
          </p:cNvSpPr>
          <p:nvPr>
            <p:ph sz="quarter" idx="1"/>
          </p:nvPr>
        </p:nvSpPr>
        <p:spPr/>
        <p:txBody>
          <a:bodyPr>
            <a:normAutofit/>
          </a:bodyPr>
          <a:lstStyle/>
          <a:p>
            <a:pPr marL="0" indent="0">
              <a:buNone/>
            </a:pPr>
            <a:r>
              <a:rPr lang="en-ZA" sz="2800" b="1" dirty="0"/>
              <a:t>Report Types</a:t>
            </a:r>
          </a:p>
          <a:p>
            <a:pPr marL="0" indent="0">
              <a:buNone/>
            </a:pPr>
            <a:endParaRPr lang="en-ZA" sz="2800" b="1" dirty="0"/>
          </a:p>
        </p:txBody>
      </p:sp>
      <p:graphicFrame>
        <p:nvGraphicFramePr>
          <p:cNvPr id="5" name="Table 4">
            <a:extLst>
              <a:ext uri="{FF2B5EF4-FFF2-40B4-BE49-F238E27FC236}">
                <a16:creationId xmlns:a16="http://schemas.microsoft.com/office/drawing/2014/main" id="{C4E9E9AD-7B42-4632-850D-909DD1CCCAA2}"/>
              </a:ext>
            </a:extLst>
          </p:cNvPr>
          <p:cNvGraphicFramePr>
            <a:graphicFrameLocks noGrp="1"/>
          </p:cNvGraphicFramePr>
          <p:nvPr>
            <p:extLst>
              <p:ext uri="{D42A27DB-BD31-4B8C-83A1-F6EECF244321}">
                <p14:modId xmlns:p14="http://schemas.microsoft.com/office/powerpoint/2010/main" val="3643734893"/>
              </p:ext>
            </p:extLst>
          </p:nvPr>
        </p:nvGraphicFramePr>
        <p:xfrm>
          <a:off x="457599" y="2132856"/>
          <a:ext cx="8218487" cy="3840480"/>
        </p:xfrm>
        <a:graphic>
          <a:graphicData uri="http://schemas.openxmlformats.org/drawingml/2006/table">
            <a:tbl>
              <a:tblPr firstRow="1" firstCol="1" bandRow="1">
                <a:tableStyleId>{5C22544A-7EE6-4342-B048-85BDC9FD1C3A}</a:tableStyleId>
              </a:tblPr>
              <a:tblGrid>
                <a:gridCol w="2016817">
                  <a:extLst>
                    <a:ext uri="{9D8B030D-6E8A-4147-A177-3AD203B41FA5}">
                      <a16:colId xmlns:a16="http://schemas.microsoft.com/office/drawing/2014/main" val="2364921661"/>
                    </a:ext>
                  </a:extLst>
                </a:gridCol>
                <a:gridCol w="6201670">
                  <a:extLst>
                    <a:ext uri="{9D8B030D-6E8A-4147-A177-3AD203B41FA5}">
                      <a16:colId xmlns:a16="http://schemas.microsoft.com/office/drawing/2014/main" val="873600001"/>
                    </a:ext>
                  </a:extLst>
                </a:gridCol>
              </a:tblGrid>
              <a:tr h="0">
                <a:tc>
                  <a:txBody>
                    <a:bodyPr/>
                    <a:lstStyle/>
                    <a:p>
                      <a:pPr algn="just" fontAlgn="base" hangingPunct="0">
                        <a:lnSpc>
                          <a:spcPct val="150000"/>
                        </a:lnSpc>
                        <a:spcAft>
                          <a:spcPts val="0"/>
                        </a:spcAft>
                      </a:pPr>
                      <a:r>
                        <a:rPr lang="en-GB" sz="2400">
                          <a:effectLst/>
                        </a:rPr>
                        <a:t>Research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fontAlgn="base" hangingPunct="0">
                        <a:lnSpc>
                          <a:spcPct val="150000"/>
                        </a:lnSpc>
                        <a:spcAft>
                          <a:spcPts val="0"/>
                        </a:spcAft>
                      </a:pPr>
                      <a:r>
                        <a:rPr lang="en-GB" sz="2400" b="0" dirty="0">
                          <a:solidFill>
                            <a:schemeClr val="tx1"/>
                          </a:solidFill>
                          <a:effectLst/>
                        </a:rPr>
                        <a:t>report on the findings of a research study, using graphs and images to help present statistics</a:t>
                      </a:r>
                      <a:endParaRPr lang="en-ZA"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576715685"/>
                  </a:ext>
                </a:extLst>
              </a:tr>
              <a:tr h="0">
                <a:tc>
                  <a:txBody>
                    <a:bodyPr/>
                    <a:lstStyle/>
                    <a:p>
                      <a:pPr algn="just" fontAlgn="base" hangingPunct="0">
                        <a:lnSpc>
                          <a:spcPct val="150000"/>
                        </a:lnSpc>
                        <a:spcAft>
                          <a:spcPts val="0"/>
                        </a:spcAft>
                      </a:pPr>
                      <a:r>
                        <a:rPr lang="en-GB" sz="2400">
                          <a:effectLst/>
                        </a:rPr>
                        <a:t>Screening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fontAlgn="base" hangingPunct="0">
                        <a:lnSpc>
                          <a:spcPct val="150000"/>
                        </a:lnSpc>
                        <a:spcAft>
                          <a:spcPts val="0"/>
                        </a:spcAft>
                      </a:pPr>
                      <a:r>
                        <a:rPr lang="en-GB" sz="2400">
                          <a:effectLst/>
                        </a:rPr>
                        <a:t>narrow down possible options by listing the candidates that meet the minimum requirements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1168446"/>
                  </a:ext>
                </a:extLst>
              </a:tr>
              <a:tr h="0">
                <a:tc>
                  <a:txBody>
                    <a:bodyPr/>
                    <a:lstStyle/>
                    <a:p>
                      <a:pPr algn="just" fontAlgn="base" hangingPunct="0">
                        <a:lnSpc>
                          <a:spcPct val="150000"/>
                        </a:lnSpc>
                        <a:spcAft>
                          <a:spcPts val="0"/>
                        </a:spcAft>
                      </a:pPr>
                      <a:r>
                        <a:rPr lang="en-GB" sz="2400">
                          <a:effectLst/>
                        </a:rPr>
                        <a:t>Stock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fontAlgn="base" hangingPunct="0">
                        <a:lnSpc>
                          <a:spcPct val="150000"/>
                        </a:lnSpc>
                        <a:spcAft>
                          <a:spcPts val="0"/>
                        </a:spcAft>
                      </a:pPr>
                      <a:r>
                        <a:rPr lang="en-GB" sz="2400" dirty="0">
                          <a:effectLst/>
                        </a:rPr>
                        <a:t>give an update on the amounts of shares and stocks that are sold, as well as their prices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275586"/>
                  </a:ext>
                </a:extLst>
              </a:tr>
            </a:tbl>
          </a:graphicData>
        </a:graphic>
      </p:graphicFrame>
    </p:spTree>
    <p:extLst>
      <p:ext uri="{BB962C8B-B14F-4D97-AF65-F5344CB8AC3E}">
        <p14:creationId xmlns:p14="http://schemas.microsoft.com/office/powerpoint/2010/main" val="9477430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0549-5F82-4F67-8C40-9A2EC0A1ABA9}"/>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3E57370D-9A9E-4058-8136-D1F73DA8BAB5}"/>
              </a:ext>
            </a:extLst>
          </p:cNvPr>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6" name="Content Placeholder 5">
            <a:extLst>
              <a:ext uri="{FF2B5EF4-FFF2-40B4-BE49-F238E27FC236}">
                <a16:creationId xmlns:a16="http://schemas.microsoft.com/office/drawing/2014/main" id="{53D3002C-6D22-4AC0-8834-1A31CB371103}"/>
              </a:ext>
            </a:extLst>
          </p:cNvPr>
          <p:cNvSpPr>
            <a:spLocks noGrp="1"/>
          </p:cNvSpPr>
          <p:nvPr>
            <p:ph sz="quarter" idx="1"/>
          </p:nvPr>
        </p:nvSpPr>
        <p:spPr/>
        <p:txBody>
          <a:bodyPr>
            <a:normAutofit/>
          </a:bodyPr>
          <a:lstStyle/>
          <a:p>
            <a:pPr marL="0" indent="0">
              <a:buNone/>
            </a:pPr>
            <a:r>
              <a:rPr lang="en-ZA" sz="2800" b="1" dirty="0"/>
              <a:t>Common Principles to Report Writing</a:t>
            </a:r>
          </a:p>
          <a:p>
            <a:pPr marL="0" indent="0">
              <a:buNone/>
            </a:pPr>
            <a:endParaRPr lang="en-ZA" sz="2800" b="1" dirty="0"/>
          </a:p>
          <a:p>
            <a:pPr marL="0" indent="0">
              <a:buNone/>
            </a:pPr>
            <a:endParaRPr lang="en-ZA" sz="2800" b="1" dirty="0"/>
          </a:p>
        </p:txBody>
      </p:sp>
      <p:graphicFrame>
        <p:nvGraphicFramePr>
          <p:cNvPr id="7" name="Table 6">
            <a:extLst>
              <a:ext uri="{FF2B5EF4-FFF2-40B4-BE49-F238E27FC236}">
                <a16:creationId xmlns:a16="http://schemas.microsoft.com/office/drawing/2014/main" id="{4EFE0F6E-0577-4A47-AA5F-93F696E44AD9}"/>
              </a:ext>
            </a:extLst>
          </p:cNvPr>
          <p:cNvGraphicFramePr>
            <a:graphicFrameLocks noGrp="1"/>
          </p:cNvGraphicFramePr>
          <p:nvPr>
            <p:extLst>
              <p:ext uri="{D42A27DB-BD31-4B8C-83A1-F6EECF244321}">
                <p14:modId xmlns:p14="http://schemas.microsoft.com/office/powerpoint/2010/main" val="1205322878"/>
              </p:ext>
            </p:extLst>
          </p:nvPr>
        </p:nvGraphicFramePr>
        <p:xfrm>
          <a:off x="452591" y="1988841"/>
          <a:ext cx="8218487" cy="4150835"/>
        </p:xfrm>
        <a:graphic>
          <a:graphicData uri="http://schemas.openxmlformats.org/drawingml/2006/table">
            <a:tbl>
              <a:tblPr firstRow="1" firstCol="1" lastRow="1" lastCol="1" bandRow="1" bandCol="1">
                <a:tableStyleId>{5C22544A-7EE6-4342-B048-85BDC9FD1C3A}</a:tableStyleId>
              </a:tblPr>
              <a:tblGrid>
                <a:gridCol w="2477052">
                  <a:extLst>
                    <a:ext uri="{9D8B030D-6E8A-4147-A177-3AD203B41FA5}">
                      <a16:colId xmlns:a16="http://schemas.microsoft.com/office/drawing/2014/main" val="800647192"/>
                    </a:ext>
                  </a:extLst>
                </a:gridCol>
                <a:gridCol w="5741435">
                  <a:extLst>
                    <a:ext uri="{9D8B030D-6E8A-4147-A177-3AD203B41FA5}">
                      <a16:colId xmlns:a16="http://schemas.microsoft.com/office/drawing/2014/main" val="107194358"/>
                    </a:ext>
                  </a:extLst>
                </a:gridCol>
              </a:tblGrid>
              <a:tr h="909373">
                <a:tc>
                  <a:txBody>
                    <a:bodyPr/>
                    <a:lstStyle/>
                    <a:p>
                      <a:pPr>
                        <a:lnSpc>
                          <a:spcPct val="150000"/>
                        </a:lnSpc>
                        <a:spcBef>
                          <a:spcPts val="600"/>
                        </a:spcBef>
                        <a:spcAft>
                          <a:spcPts val="600"/>
                        </a:spcAft>
                      </a:pPr>
                      <a:r>
                        <a:rPr lang="en-GB" sz="2400" dirty="0">
                          <a:solidFill>
                            <a:schemeClr val="bg1"/>
                          </a:solidFill>
                          <a:effectLst/>
                        </a:rPr>
                        <a:t>Objectivity</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just">
                        <a:lnSpc>
                          <a:spcPct val="150000"/>
                        </a:lnSpc>
                        <a:spcBef>
                          <a:spcPts val="600"/>
                        </a:spcBef>
                        <a:spcAft>
                          <a:spcPts val="600"/>
                        </a:spcAft>
                      </a:pPr>
                      <a:r>
                        <a:rPr lang="en-GB" sz="2400" dirty="0">
                          <a:solidFill>
                            <a:schemeClr val="tx1"/>
                          </a:solidFill>
                          <a:effectLst/>
                        </a:rPr>
                        <a:t>Opinions and feelings should be detached from the topic.</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209967608"/>
                  </a:ext>
                </a:extLst>
              </a:tr>
              <a:tr h="909373">
                <a:tc>
                  <a:txBody>
                    <a:bodyPr/>
                    <a:lstStyle/>
                    <a:p>
                      <a:pPr>
                        <a:lnSpc>
                          <a:spcPct val="150000"/>
                        </a:lnSpc>
                        <a:spcBef>
                          <a:spcPts val="600"/>
                        </a:spcBef>
                        <a:spcAft>
                          <a:spcPts val="600"/>
                        </a:spcAft>
                      </a:pPr>
                      <a:r>
                        <a:rPr lang="en-GB" sz="2400" dirty="0">
                          <a:solidFill>
                            <a:schemeClr val="bg1"/>
                          </a:solidFill>
                          <a:effectLst/>
                        </a:rPr>
                        <a:t>Conciseness</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just">
                        <a:lnSpc>
                          <a:spcPct val="150000"/>
                        </a:lnSpc>
                        <a:spcBef>
                          <a:spcPts val="600"/>
                        </a:spcBef>
                        <a:spcAft>
                          <a:spcPts val="600"/>
                        </a:spcAft>
                      </a:pPr>
                      <a:r>
                        <a:rPr lang="en-GB" sz="2400">
                          <a:solidFill>
                            <a:schemeClr val="tx1"/>
                          </a:solidFill>
                          <a:effectLst/>
                        </a:rPr>
                        <a:t>Be economical in the use of words and information.</a:t>
                      </a:r>
                      <a:endParaRPr lang="en-ZA"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789606532"/>
                  </a:ext>
                </a:extLst>
              </a:tr>
              <a:tr h="2069685">
                <a:tc>
                  <a:txBody>
                    <a:bodyPr/>
                    <a:lstStyle/>
                    <a:p>
                      <a:pPr>
                        <a:lnSpc>
                          <a:spcPct val="150000"/>
                        </a:lnSpc>
                        <a:spcBef>
                          <a:spcPts val="600"/>
                        </a:spcBef>
                        <a:spcAft>
                          <a:spcPts val="600"/>
                        </a:spcAft>
                      </a:pPr>
                      <a:r>
                        <a:rPr lang="en-GB" sz="2400" dirty="0">
                          <a:solidFill>
                            <a:schemeClr val="bg1"/>
                          </a:solidFill>
                          <a:effectLst/>
                        </a:rPr>
                        <a:t>Clarity</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just">
                        <a:lnSpc>
                          <a:spcPct val="150000"/>
                        </a:lnSpc>
                        <a:spcBef>
                          <a:spcPts val="600"/>
                        </a:spcBef>
                        <a:spcAft>
                          <a:spcPts val="600"/>
                        </a:spcAft>
                      </a:pPr>
                      <a:r>
                        <a:rPr lang="en-GB" sz="2400" dirty="0">
                          <a:solidFill>
                            <a:schemeClr val="tx1"/>
                          </a:solidFill>
                          <a:effectLst/>
                        </a:rPr>
                        <a:t>Facts must be expressed clearly and coherently, must be logically arranged in the chronological order.</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67247302"/>
                  </a:ext>
                </a:extLst>
              </a:tr>
            </a:tbl>
          </a:graphicData>
        </a:graphic>
      </p:graphicFrame>
    </p:spTree>
    <p:extLst>
      <p:ext uri="{BB962C8B-B14F-4D97-AF65-F5344CB8AC3E}">
        <p14:creationId xmlns:p14="http://schemas.microsoft.com/office/powerpoint/2010/main" val="12827330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C9E5-CDF5-4B82-8D96-5E9EF1D35652}"/>
              </a:ext>
            </a:extLst>
          </p:cNvPr>
          <p:cNvSpPr>
            <a:spLocks noGrp="1"/>
          </p:cNvSpPr>
          <p:nvPr>
            <p:ph type="title"/>
          </p:nvPr>
        </p:nvSpPr>
        <p:spPr/>
        <p:txBody>
          <a:bodyPr/>
          <a:lstStyle/>
          <a:p>
            <a:r>
              <a:rPr lang="en-ZA" dirty="0"/>
              <a:t>The Report</a:t>
            </a:r>
          </a:p>
        </p:txBody>
      </p:sp>
      <p:sp>
        <p:nvSpPr>
          <p:cNvPr id="3" name="Slide Number Placeholder 2">
            <a:extLst>
              <a:ext uri="{FF2B5EF4-FFF2-40B4-BE49-F238E27FC236}">
                <a16:creationId xmlns:a16="http://schemas.microsoft.com/office/drawing/2014/main" id="{22C6603B-10CA-45F7-AEFB-BC39961E32DB}"/>
              </a:ext>
            </a:extLst>
          </p:cNvPr>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a:extLst>
              <a:ext uri="{FF2B5EF4-FFF2-40B4-BE49-F238E27FC236}">
                <a16:creationId xmlns:a16="http://schemas.microsoft.com/office/drawing/2014/main" id="{C764D6F9-6CE0-4148-B22F-382539680179}"/>
              </a:ext>
            </a:extLst>
          </p:cNvPr>
          <p:cNvSpPr>
            <a:spLocks noGrp="1"/>
          </p:cNvSpPr>
          <p:nvPr>
            <p:ph sz="quarter" idx="1"/>
          </p:nvPr>
        </p:nvSpPr>
        <p:spPr/>
        <p:txBody>
          <a:bodyPr/>
          <a:lstStyle/>
          <a:p>
            <a:pPr marL="0" indent="0">
              <a:buNone/>
            </a:pPr>
            <a:r>
              <a:rPr lang="en-ZA" sz="2800" b="1" dirty="0"/>
              <a:t>Common Principles to Report Writing</a:t>
            </a:r>
          </a:p>
          <a:p>
            <a:endParaRPr lang="en-ZA" dirty="0"/>
          </a:p>
        </p:txBody>
      </p:sp>
      <p:graphicFrame>
        <p:nvGraphicFramePr>
          <p:cNvPr id="5" name="Table 4">
            <a:extLst>
              <a:ext uri="{FF2B5EF4-FFF2-40B4-BE49-F238E27FC236}">
                <a16:creationId xmlns:a16="http://schemas.microsoft.com/office/drawing/2014/main" id="{D855C56D-59F9-406D-A634-95B87C9E84F5}"/>
              </a:ext>
            </a:extLst>
          </p:cNvPr>
          <p:cNvGraphicFramePr>
            <a:graphicFrameLocks noGrp="1"/>
          </p:cNvGraphicFramePr>
          <p:nvPr>
            <p:extLst>
              <p:ext uri="{D42A27DB-BD31-4B8C-83A1-F6EECF244321}">
                <p14:modId xmlns:p14="http://schemas.microsoft.com/office/powerpoint/2010/main" val="1615236438"/>
              </p:ext>
            </p:extLst>
          </p:nvPr>
        </p:nvGraphicFramePr>
        <p:xfrm>
          <a:off x="483484" y="2004949"/>
          <a:ext cx="8218487" cy="3670365"/>
        </p:xfrm>
        <a:graphic>
          <a:graphicData uri="http://schemas.openxmlformats.org/drawingml/2006/table">
            <a:tbl>
              <a:tblPr firstRow="1" firstCol="1" lastRow="1" lastCol="1" bandRow="1" bandCol="1">
                <a:tableStyleId>{5C22544A-7EE6-4342-B048-85BDC9FD1C3A}</a:tableStyleId>
              </a:tblPr>
              <a:tblGrid>
                <a:gridCol w="2477052">
                  <a:extLst>
                    <a:ext uri="{9D8B030D-6E8A-4147-A177-3AD203B41FA5}">
                      <a16:colId xmlns:a16="http://schemas.microsoft.com/office/drawing/2014/main" val="4209476521"/>
                    </a:ext>
                  </a:extLst>
                </a:gridCol>
                <a:gridCol w="5741435">
                  <a:extLst>
                    <a:ext uri="{9D8B030D-6E8A-4147-A177-3AD203B41FA5}">
                      <a16:colId xmlns:a16="http://schemas.microsoft.com/office/drawing/2014/main" val="1061946327"/>
                    </a:ext>
                  </a:extLst>
                </a:gridCol>
              </a:tblGrid>
              <a:tr h="0">
                <a:tc>
                  <a:txBody>
                    <a:bodyPr/>
                    <a:lstStyle/>
                    <a:p>
                      <a:pPr>
                        <a:lnSpc>
                          <a:spcPct val="150000"/>
                        </a:lnSpc>
                        <a:spcBef>
                          <a:spcPts val="600"/>
                        </a:spcBef>
                        <a:spcAft>
                          <a:spcPts val="600"/>
                        </a:spcAft>
                      </a:pPr>
                      <a:r>
                        <a:rPr lang="en-GB" sz="2400" dirty="0">
                          <a:solidFill>
                            <a:schemeClr val="bg1"/>
                          </a:solidFill>
                          <a:effectLst/>
                        </a:rPr>
                        <a:t>Style</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just">
                        <a:lnSpc>
                          <a:spcPct val="150000"/>
                        </a:lnSpc>
                        <a:spcBef>
                          <a:spcPts val="600"/>
                        </a:spcBef>
                        <a:spcAft>
                          <a:spcPts val="600"/>
                        </a:spcAft>
                      </a:pPr>
                      <a:r>
                        <a:rPr lang="en-GB" sz="2400" dirty="0">
                          <a:solidFill>
                            <a:schemeClr val="tx1"/>
                          </a:solidFill>
                          <a:effectLst/>
                        </a:rPr>
                        <a:t>The consistent use of the passive voice.</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858660444"/>
                  </a:ext>
                </a:extLst>
              </a:tr>
              <a:tr h="0">
                <a:tc>
                  <a:txBody>
                    <a:bodyPr/>
                    <a:lstStyle/>
                    <a:p>
                      <a:pPr>
                        <a:lnSpc>
                          <a:spcPct val="150000"/>
                        </a:lnSpc>
                        <a:spcBef>
                          <a:spcPts val="600"/>
                        </a:spcBef>
                        <a:spcAft>
                          <a:spcPts val="600"/>
                        </a:spcAft>
                      </a:pPr>
                      <a:r>
                        <a:rPr lang="en-GB" sz="2400" dirty="0">
                          <a:solidFill>
                            <a:schemeClr val="bg1"/>
                          </a:solidFill>
                          <a:effectLst/>
                        </a:rPr>
                        <a:t>Tense</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just">
                        <a:lnSpc>
                          <a:spcPct val="150000"/>
                        </a:lnSpc>
                        <a:spcBef>
                          <a:spcPts val="600"/>
                        </a:spcBef>
                        <a:spcAft>
                          <a:spcPts val="600"/>
                        </a:spcAft>
                      </a:pPr>
                      <a:r>
                        <a:rPr lang="en-GB" sz="2400" dirty="0">
                          <a:solidFill>
                            <a:schemeClr val="tx1"/>
                          </a:solidFill>
                          <a:effectLst/>
                        </a:rPr>
                        <a:t>Past tense is customarily used, except in the recommendation section of the report.</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998440951"/>
                  </a:ext>
                </a:extLst>
              </a:tr>
              <a:tr h="0">
                <a:tc>
                  <a:txBody>
                    <a:bodyPr/>
                    <a:lstStyle/>
                    <a:p>
                      <a:pPr>
                        <a:lnSpc>
                          <a:spcPct val="150000"/>
                        </a:lnSpc>
                        <a:spcBef>
                          <a:spcPts val="600"/>
                        </a:spcBef>
                        <a:spcAft>
                          <a:spcPts val="600"/>
                        </a:spcAft>
                      </a:pPr>
                      <a:r>
                        <a:rPr lang="en-GB" sz="2400" dirty="0">
                          <a:solidFill>
                            <a:schemeClr val="bg1"/>
                          </a:solidFill>
                          <a:effectLst/>
                        </a:rPr>
                        <a:t>Planning</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just">
                        <a:lnSpc>
                          <a:spcPct val="150000"/>
                        </a:lnSpc>
                        <a:spcBef>
                          <a:spcPts val="600"/>
                        </a:spcBef>
                        <a:spcAft>
                          <a:spcPts val="600"/>
                        </a:spcAft>
                      </a:pPr>
                      <a:r>
                        <a:rPr lang="en-GB" sz="2400" dirty="0">
                          <a:solidFill>
                            <a:schemeClr val="tx1"/>
                          </a:solidFill>
                          <a:effectLst/>
                        </a:rPr>
                        <a:t>Planning an outline of the report assists in finding a pattern for the writer’s thoughts and to analyse the structure and logical sequence of the report.</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419829967"/>
                  </a:ext>
                </a:extLst>
              </a:tr>
            </a:tbl>
          </a:graphicData>
        </a:graphic>
      </p:graphicFrame>
    </p:spTree>
    <p:extLst>
      <p:ext uri="{BB962C8B-B14F-4D97-AF65-F5344CB8AC3E}">
        <p14:creationId xmlns:p14="http://schemas.microsoft.com/office/powerpoint/2010/main" val="38972486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B8DB-00CD-4FA3-8167-8D35378C6E43}"/>
              </a:ext>
            </a:extLst>
          </p:cNvPr>
          <p:cNvSpPr>
            <a:spLocks noGrp="1"/>
          </p:cNvSpPr>
          <p:nvPr>
            <p:ph type="title"/>
          </p:nvPr>
        </p:nvSpPr>
        <p:spPr/>
        <p:txBody>
          <a:bodyPr/>
          <a:lstStyle/>
          <a:p>
            <a:r>
              <a:rPr lang="en-ZA" dirty="0"/>
              <a:t>Formal Reports</a:t>
            </a:r>
          </a:p>
        </p:txBody>
      </p:sp>
      <p:sp>
        <p:nvSpPr>
          <p:cNvPr id="3" name="Slide Number Placeholder 2">
            <a:extLst>
              <a:ext uri="{FF2B5EF4-FFF2-40B4-BE49-F238E27FC236}">
                <a16:creationId xmlns:a16="http://schemas.microsoft.com/office/drawing/2014/main" id="{D6876A48-4745-443D-ACB1-E803D1B138E3}"/>
              </a:ext>
            </a:extLst>
          </p:cNvPr>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a:extLst>
              <a:ext uri="{FF2B5EF4-FFF2-40B4-BE49-F238E27FC236}">
                <a16:creationId xmlns:a16="http://schemas.microsoft.com/office/drawing/2014/main" id="{3252F2CB-1C97-45EC-8778-2E3601343486}"/>
              </a:ext>
            </a:extLst>
          </p:cNvPr>
          <p:cNvSpPr>
            <a:spLocks noGrp="1"/>
          </p:cNvSpPr>
          <p:nvPr>
            <p:ph sz="quarter" idx="1"/>
          </p:nvPr>
        </p:nvSpPr>
        <p:spPr/>
        <p:txBody>
          <a:bodyPr>
            <a:normAutofit/>
          </a:bodyPr>
          <a:lstStyle/>
          <a:p>
            <a:pPr marL="0" indent="0">
              <a:buNone/>
            </a:pPr>
            <a:r>
              <a:rPr lang="en-ZA" sz="2800" b="1" dirty="0"/>
              <a:t>Title Page</a:t>
            </a:r>
          </a:p>
          <a:p>
            <a:pPr marL="0" indent="0">
              <a:buNone/>
            </a:pPr>
            <a:endParaRPr lang="en-ZA" sz="2800" b="1" dirty="0"/>
          </a:p>
          <a:p>
            <a:r>
              <a:rPr lang="en-ZA" dirty="0"/>
              <a:t>Title of the report</a:t>
            </a:r>
          </a:p>
          <a:p>
            <a:r>
              <a:rPr lang="en-ZA" dirty="0"/>
              <a:t>Name of author</a:t>
            </a:r>
          </a:p>
          <a:p>
            <a:r>
              <a:rPr lang="en-ZA" dirty="0"/>
              <a:t>Date of the report</a:t>
            </a:r>
          </a:p>
          <a:p>
            <a:r>
              <a:rPr lang="en-ZA" dirty="0"/>
              <a:t>Intended audience</a:t>
            </a:r>
          </a:p>
          <a:p>
            <a:r>
              <a:rPr lang="en-ZA" dirty="0"/>
              <a:t>Place where it was compiled</a:t>
            </a:r>
          </a:p>
        </p:txBody>
      </p:sp>
    </p:spTree>
    <p:extLst>
      <p:ext uri="{BB962C8B-B14F-4D97-AF65-F5344CB8AC3E}">
        <p14:creationId xmlns:p14="http://schemas.microsoft.com/office/powerpoint/2010/main" val="21622630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7E2A-1559-4673-AFF3-2AED06549191}"/>
              </a:ext>
            </a:extLst>
          </p:cNvPr>
          <p:cNvSpPr>
            <a:spLocks noGrp="1"/>
          </p:cNvSpPr>
          <p:nvPr>
            <p:ph type="title"/>
          </p:nvPr>
        </p:nvSpPr>
        <p:spPr/>
        <p:txBody>
          <a:bodyPr/>
          <a:lstStyle/>
          <a:p>
            <a:r>
              <a:rPr lang="en-ZA" dirty="0"/>
              <a:t>Formal Reports</a:t>
            </a:r>
          </a:p>
        </p:txBody>
      </p:sp>
      <p:sp>
        <p:nvSpPr>
          <p:cNvPr id="3" name="Slide Number Placeholder 2">
            <a:extLst>
              <a:ext uri="{FF2B5EF4-FFF2-40B4-BE49-F238E27FC236}">
                <a16:creationId xmlns:a16="http://schemas.microsoft.com/office/drawing/2014/main" id="{2512B387-8A80-43C7-9DFF-5B09F3948EF8}"/>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a16="http://schemas.microsoft.com/office/drawing/2014/main" id="{E859726D-E099-4795-B90B-0F187F9C7527}"/>
              </a:ext>
            </a:extLst>
          </p:cNvPr>
          <p:cNvSpPr>
            <a:spLocks noGrp="1"/>
          </p:cNvSpPr>
          <p:nvPr>
            <p:ph sz="quarter" idx="1"/>
          </p:nvPr>
        </p:nvSpPr>
        <p:spPr/>
        <p:txBody>
          <a:bodyPr/>
          <a:lstStyle/>
          <a:p>
            <a:pPr marL="0" indent="0">
              <a:buNone/>
            </a:pPr>
            <a:r>
              <a:rPr lang="en-ZA" sz="2800" b="1" dirty="0"/>
              <a:t>Executive Summary (Synopsis)</a:t>
            </a:r>
            <a:endParaRPr lang="en-ZA" sz="2800" dirty="0"/>
          </a:p>
          <a:p>
            <a:pPr marL="0" indent="0">
              <a:buNone/>
            </a:pPr>
            <a:endParaRPr lang="en-ZA" dirty="0"/>
          </a:p>
          <a:p>
            <a:pPr lvl="0" fontAlgn="base">
              <a:buFont typeface="Arial" panose="020B0604020202020204" pitchFamily="34" charset="0"/>
              <a:buChar char="•"/>
            </a:pPr>
            <a:r>
              <a:rPr lang="en-ZA" dirty="0"/>
              <a:t>Introduction of the subject matter</a:t>
            </a:r>
          </a:p>
          <a:p>
            <a:pPr lvl="0" fontAlgn="base">
              <a:buFont typeface="Arial" panose="020B0604020202020204" pitchFamily="34" charset="0"/>
              <a:buChar char="•"/>
            </a:pPr>
            <a:r>
              <a:rPr lang="en-ZA" dirty="0"/>
              <a:t>Explanation of what was done</a:t>
            </a:r>
          </a:p>
          <a:p>
            <a:pPr lvl="0" fontAlgn="base">
              <a:buFont typeface="Arial" panose="020B0604020202020204" pitchFamily="34" charset="0"/>
              <a:buChar char="•"/>
            </a:pPr>
            <a:r>
              <a:rPr lang="en-ZA" dirty="0"/>
              <a:t>Presentation of selected results</a:t>
            </a:r>
          </a:p>
          <a:p>
            <a:pPr lvl="0" fontAlgn="base">
              <a:buFont typeface="Arial" panose="020B0604020202020204" pitchFamily="34" charset="0"/>
              <a:buChar char="•"/>
            </a:pPr>
            <a:r>
              <a:rPr lang="en-ZA" dirty="0"/>
              <a:t>Must be one short paragraph</a:t>
            </a:r>
          </a:p>
          <a:p>
            <a:pPr lvl="0" fontAlgn="base">
              <a:buFont typeface="Arial" panose="020B0604020202020204" pitchFamily="34" charset="0"/>
              <a:buChar char="•"/>
            </a:pPr>
            <a:r>
              <a:rPr lang="en-ZA" dirty="0"/>
              <a:t>Is usually written last as it is a summary of the report</a:t>
            </a:r>
          </a:p>
          <a:p>
            <a:pPr marL="0" indent="0">
              <a:buNone/>
            </a:pPr>
            <a:endParaRPr lang="en-ZA" dirty="0"/>
          </a:p>
        </p:txBody>
      </p:sp>
    </p:spTree>
    <p:extLst>
      <p:ext uri="{BB962C8B-B14F-4D97-AF65-F5344CB8AC3E}">
        <p14:creationId xmlns:p14="http://schemas.microsoft.com/office/powerpoint/2010/main" val="118998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7629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078B-A1E9-4511-8C87-03B1C9846961}"/>
              </a:ext>
            </a:extLst>
          </p:cNvPr>
          <p:cNvSpPr>
            <a:spLocks noGrp="1"/>
          </p:cNvSpPr>
          <p:nvPr>
            <p:ph type="title"/>
          </p:nvPr>
        </p:nvSpPr>
        <p:spPr/>
        <p:txBody>
          <a:bodyPr/>
          <a:lstStyle/>
          <a:p>
            <a:r>
              <a:rPr lang="en-ZA" dirty="0"/>
              <a:t>Formal Reports</a:t>
            </a:r>
          </a:p>
        </p:txBody>
      </p:sp>
      <p:sp>
        <p:nvSpPr>
          <p:cNvPr id="3" name="Slide Number Placeholder 2">
            <a:extLst>
              <a:ext uri="{FF2B5EF4-FFF2-40B4-BE49-F238E27FC236}">
                <a16:creationId xmlns:a16="http://schemas.microsoft.com/office/drawing/2014/main" id="{80119456-6DD9-4AD8-9E29-9C15FA77E24A}"/>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419436E7-D744-41E1-B525-E81601883550}"/>
              </a:ext>
            </a:extLst>
          </p:cNvPr>
          <p:cNvSpPr>
            <a:spLocks noGrp="1"/>
          </p:cNvSpPr>
          <p:nvPr>
            <p:ph sz="quarter" idx="1"/>
          </p:nvPr>
        </p:nvSpPr>
        <p:spPr/>
        <p:txBody>
          <a:bodyPr/>
          <a:lstStyle/>
          <a:p>
            <a:pPr marL="0" lvl="0" indent="0">
              <a:buClr>
                <a:srgbClr val="000066"/>
              </a:buClr>
              <a:buNone/>
            </a:pPr>
            <a:r>
              <a:rPr lang="en-ZA" sz="2800" b="1" dirty="0">
                <a:solidFill>
                  <a:srgbClr val="000066"/>
                </a:solidFill>
              </a:rPr>
              <a:t>Executive Summary (Synopsis)</a:t>
            </a:r>
            <a:endParaRPr lang="en-ZA" sz="2800" dirty="0">
              <a:solidFill>
                <a:srgbClr val="000066"/>
              </a:solidFill>
            </a:endParaRPr>
          </a:p>
          <a:p>
            <a:pPr marL="0" indent="0">
              <a:buNone/>
            </a:pPr>
            <a:endParaRPr lang="en-ZA" dirty="0"/>
          </a:p>
          <a:p>
            <a:pPr marL="0" indent="0">
              <a:buNone/>
            </a:pPr>
            <a:r>
              <a:rPr lang="en-ZA" dirty="0"/>
              <a:t>Ask:</a:t>
            </a:r>
          </a:p>
          <a:p>
            <a:pPr lvl="0" fontAlgn="base"/>
            <a:r>
              <a:rPr lang="en-ZA" dirty="0"/>
              <a:t>Why would another reader be interested in this project? </a:t>
            </a:r>
          </a:p>
          <a:p>
            <a:pPr lvl="0" fontAlgn="base"/>
            <a:r>
              <a:rPr lang="en-ZA" dirty="0"/>
              <a:t>What are the most important aspects of the project? What should a reader be sure to know about the project? </a:t>
            </a:r>
          </a:p>
          <a:p>
            <a:pPr lvl="0" fontAlgn="base"/>
            <a:r>
              <a:rPr lang="en-ZA" dirty="0"/>
              <a:t>What information will the reader have to have in order to understand the most important aspects? </a:t>
            </a:r>
          </a:p>
          <a:p>
            <a:pPr lvl="0" fontAlgn="base"/>
            <a:r>
              <a:rPr lang="en-ZA" dirty="0"/>
              <a:t>Which are the main points of each section of the report? Summarise each section in one sentence, if possible.</a:t>
            </a:r>
          </a:p>
          <a:p>
            <a:pPr marL="0" indent="0">
              <a:buNone/>
            </a:pPr>
            <a:endParaRPr lang="en-ZA" dirty="0"/>
          </a:p>
        </p:txBody>
      </p:sp>
    </p:spTree>
    <p:extLst>
      <p:ext uri="{BB962C8B-B14F-4D97-AF65-F5344CB8AC3E}">
        <p14:creationId xmlns:p14="http://schemas.microsoft.com/office/powerpoint/2010/main" val="6125866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CA4B-28B4-4A82-BDB3-699C6213F1AD}"/>
              </a:ext>
            </a:extLst>
          </p:cNvPr>
          <p:cNvSpPr>
            <a:spLocks noGrp="1"/>
          </p:cNvSpPr>
          <p:nvPr>
            <p:ph type="title"/>
          </p:nvPr>
        </p:nvSpPr>
        <p:spPr/>
        <p:txBody>
          <a:bodyPr/>
          <a:lstStyle/>
          <a:p>
            <a:r>
              <a:rPr lang="en-ZA" dirty="0"/>
              <a:t>Formal Reports</a:t>
            </a:r>
          </a:p>
        </p:txBody>
      </p:sp>
      <p:sp>
        <p:nvSpPr>
          <p:cNvPr id="3" name="Slide Number Placeholder 2">
            <a:extLst>
              <a:ext uri="{FF2B5EF4-FFF2-40B4-BE49-F238E27FC236}">
                <a16:creationId xmlns:a16="http://schemas.microsoft.com/office/drawing/2014/main" id="{9C9BA33B-28E2-484A-B0B2-3209985CBF42}"/>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1B5C89EF-58D2-4088-9114-A78D8FFC68E3}"/>
              </a:ext>
            </a:extLst>
          </p:cNvPr>
          <p:cNvSpPr>
            <a:spLocks noGrp="1"/>
          </p:cNvSpPr>
          <p:nvPr>
            <p:ph sz="quarter" idx="1"/>
          </p:nvPr>
        </p:nvSpPr>
        <p:spPr/>
        <p:txBody>
          <a:bodyPr>
            <a:normAutofit/>
          </a:bodyPr>
          <a:lstStyle/>
          <a:p>
            <a:pPr marL="0" indent="0">
              <a:buNone/>
            </a:pPr>
            <a:r>
              <a:rPr lang="en-ZA" sz="2800" b="1" dirty="0"/>
              <a:t>Table of Contents</a:t>
            </a:r>
          </a:p>
          <a:p>
            <a:pPr marL="0" indent="0">
              <a:buNone/>
            </a:pPr>
            <a:endParaRPr lang="en-ZA" sz="2800" b="1" dirty="0"/>
          </a:p>
          <a:p>
            <a:r>
              <a:rPr lang="en-ZA" sz="2800" dirty="0"/>
              <a:t>Layout of main headings and sub-headings</a:t>
            </a:r>
          </a:p>
          <a:p>
            <a:r>
              <a:rPr lang="en-ZA" sz="2800" dirty="0"/>
              <a:t>Must have page numbers</a:t>
            </a:r>
          </a:p>
          <a:p>
            <a:endParaRPr lang="en-ZA" sz="2800" dirty="0"/>
          </a:p>
          <a:p>
            <a:pPr marL="0" indent="0">
              <a:buNone/>
            </a:pPr>
            <a:r>
              <a:rPr lang="en-ZA" sz="2800" b="1" dirty="0"/>
              <a:t>List of tables and diagrams</a:t>
            </a:r>
          </a:p>
          <a:p>
            <a:pPr marL="0" indent="0">
              <a:buNone/>
            </a:pPr>
            <a:endParaRPr lang="en-ZA" sz="2800" b="1" dirty="0"/>
          </a:p>
          <a:p>
            <a:pPr marL="0" indent="0">
              <a:buNone/>
            </a:pPr>
            <a:r>
              <a:rPr lang="en-ZA" dirty="0"/>
              <a:t>A list of diagrams and graphics that are added to provide clarity to the reader.</a:t>
            </a:r>
          </a:p>
          <a:p>
            <a:pPr marL="0" indent="0">
              <a:buNone/>
            </a:pPr>
            <a:endParaRPr lang="en-ZA" sz="2800" dirty="0"/>
          </a:p>
        </p:txBody>
      </p:sp>
    </p:spTree>
    <p:extLst>
      <p:ext uri="{BB962C8B-B14F-4D97-AF65-F5344CB8AC3E}">
        <p14:creationId xmlns:p14="http://schemas.microsoft.com/office/powerpoint/2010/main" val="35001113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0F6B-B4EE-4AA0-A919-BF3E4C76F917}"/>
              </a:ext>
            </a:extLst>
          </p:cNvPr>
          <p:cNvSpPr>
            <a:spLocks noGrp="1"/>
          </p:cNvSpPr>
          <p:nvPr>
            <p:ph type="title"/>
          </p:nvPr>
        </p:nvSpPr>
        <p:spPr/>
        <p:txBody>
          <a:bodyPr/>
          <a:lstStyle/>
          <a:p>
            <a:r>
              <a:rPr lang="en-ZA" dirty="0"/>
              <a:t>Formal Reports</a:t>
            </a:r>
          </a:p>
        </p:txBody>
      </p:sp>
      <p:sp>
        <p:nvSpPr>
          <p:cNvPr id="3" name="Slide Number Placeholder 2">
            <a:extLst>
              <a:ext uri="{FF2B5EF4-FFF2-40B4-BE49-F238E27FC236}">
                <a16:creationId xmlns:a16="http://schemas.microsoft.com/office/drawing/2014/main" id="{D4E4E8C8-EBB5-467D-B46C-89992745BEC7}"/>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404F4141-41E7-4998-B39C-60CF6A426066}"/>
              </a:ext>
            </a:extLst>
          </p:cNvPr>
          <p:cNvSpPr>
            <a:spLocks noGrp="1"/>
          </p:cNvSpPr>
          <p:nvPr>
            <p:ph sz="quarter" idx="1"/>
          </p:nvPr>
        </p:nvSpPr>
        <p:spPr/>
        <p:txBody>
          <a:bodyPr>
            <a:normAutofit/>
          </a:bodyPr>
          <a:lstStyle/>
          <a:p>
            <a:pPr marL="0" indent="0">
              <a:buNone/>
            </a:pPr>
            <a:r>
              <a:rPr lang="en-ZA" sz="2800" b="1" dirty="0"/>
              <a:t>Introduction</a:t>
            </a:r>
          </a:p>
          <a:p>
            <a:pPr marL="0" indent="0">
              <a:buNone/>
            </a:pPr>
            <a:r>
              <a:rPr lang="en-ZA" b="1" dirty="0"/>
              <a:t>Introduces the purpose, scope, and background of the research:</a:t>
            </a:r>
          </a:p>
          <a:p>
            <a:pPr lvl="0" fontAlgn="base"/>
            <a:r>
              <a:rPr lang="en-ZA" dirty="0"/>
              <a:t>What was done? </a:t>
            </a:r>
          </a:p>
          <a:p>
            <a:pPr lvl="0" fontAlgn="base"/>
            <a:r>
              <a:rPr lang="en-ZA" dirty="0"/>
              <a:t>What kind of problem/project was worked on? </a:t>
            </a:r>
          </a:p>
          <a:p>
            <a:pPr lvl="0" fontAlgn="base"/>
            <a:r>
              <a:rPr lang="en-ZA" dirty="0"/>
              <a:t>Why was work done on this problem/ project? Why is  this report being written ?</a:t>
            </a:r>
          </a:p>
          <a:p>
            <a:pPr lvl="0" fontAlgn="base"/>
            <a:r>
              <a:rPr lang="en-ZA" dirty="0"/>
              <a:t>What should the reader know or understand when they have finished reading the report?</a:t>
            </a:r>
          </a:p>
          <a:p>
            <a:pPr marL="0" indent="0">
              <a:buNone/>
            </a:pPr>
            <a:endParaRPr lang="en-ZA" sz="2800" dirty="0"/>
          </a:p>
          <a:p>
            <a:endParaRPr lang="en-ZA" dirty="0"/>
          </a:p>
        </p:txBody>
      </p:sp>
    </p:spTree>
    <p:extLst>
      <p:ext uri="{BB962C8B-B14F-4D97-AF65-F5344CB8AC3E}">
        <p14:creationId xmlns:p14="http://schemas.microsoft.com/office/powerpoint/2010/main" val="39142954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69D4-4952-40EA-B053-CB6879821010}"/>
              </a:ext>
            </a:extLst>
          </p:cNvPr>
          <p:cNvSpPr>
            <a:spLocks noGrp="1"/>
          </p:cNvSpPr>
          <p:nvPr>
            <p:ph type="title"/>
          </p:nvPr>
        </p:nvSpPr>
        <p:spPr/>
        <p:txBody>
          <a:bodyPr/>
          <a:lstStyle/>
          <a:p>
            <a:r>
              <a:rPr lang="en-ZA" dirty="0"/>
              <a:t>Formal Reports</a:t>
            </a:r>
          </a:p>
        </p:txBody>
      </p:sp>
      <p:sp>
        <p:nvSpPr>
          <p:cNvPr id="3" name="Slide Number Placeholder 2">
            <a:extLst>
              <a:ext uri="{FF2B5EF4-FFF2-40B4-BE49-F238E27FC236}">
                <a16:creationId xmlns:a16="http://schemas.microsoft.com/office/drawing/2014/main" id="{2487501A-D1C2-4048-B72E-7338BC521CEB}"/>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6D0F90DD-900B-479F-8B0D-60B9827FB97B}"/>
              </a:ext>
            </a:extLst>
          </p:cNvPr>
          <p:cNvSpPr>
            <a:spLocks noGrp="1"/>
          </p:cNvSpPr>
          <p:nvPr>
            <p:ph sz="quarter" idx="1"/>
          </p:nvPr>
        </p:nvSpPr>
        <p:spPr>
          <a:xfrm>
            <a:off x="667746" y="1406469"/>
            <a:ext cx="8219256" cy="4680000"/>
          </a:xfrm>
        </p:spPr>
        <p:txBody>
          <a:bodyPr>
            <a:normAutofit/>
          </a:bodyPr>
          <a:lstStyle/>
          <a:p>
            <a:pPr marL="0" indent="0">
              <a:buNone/>
            </a:pPr>
            <a:r>
              <a:rPr lang="en-ZA" sz="2800" b="1" dirty="0"/>
              <a:t>Body</a:t>
            </a:r>
          </a:p>
          <a:p>
            <a:pPr marL="0" indent="0">
              <a:buNone/>
            </a:pPr>
            <a:endParaRPr lang="en-ZA" b="1" dirty="0"/>
          </a:p>
          <a:p>
            <a:r>
              <a:rPr lang="en-ZA" dirty="0"/>
              <a:t>Where information is systematically presented in context of the problems raised in the terms of reference</a:t>
            </a:r>
          </a:p>
          <a:p>
            <a:r>
              <a:rPr lang="en-ZA" dirty="0"/>
              <a:t>Points should be addressed separately to maximise impact of persuasive arguments presented</a:t>
            </a:r>
            <a:endParaRPr lang="en-ZA" sz="2800" dirty="0"/>
          </a:p>
          <a:p>
            <a:pPr marL="0" indent="0">
              <a:buNone/>
            </a:pPr>
            <a:endParaRPr lang="en-ZA" sz="2800" b="1" dirty="0"/>
          </a:p>
        </p:txBody>
      </p:sp>
    </p:spTree>
    <p:extLst>
      <p:ext uri="{BB962C8B-B14F-4D97-AF65-F5344CB8AC3E}">
        <p14:creationId xmlns:p14="http://schemas.microsoft.com/office/powerpoint/2010/main" val="41671508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0369-EAE2-4BFF-9AF8-7F7A960F4240}"/>
              </a:ext>
            </a:extLst>
          </p:cNvPr>
          <p:cNvSpPr>
            <a:spLocks noGrp="1"/>
          </p:cNvSpPr>
          <p:nvPr>
            <p:ph type="title"/>
          </p:nvPr>
        </p:nvSpPr>
        <p:spPr/>
        <p:txBody>
          <a:bodyPr/>
          <a:lstStyle/>
          <a:p>
            <a:r>
              <a:rPr lang="en-ZA" dirty="0"/>
              <a:t>Formal Reports</a:t>
            </a:r>
          </a:p>
        </p:txBody>
      </p:sp>
      <p:sp>
        <p:nvSpPr>
          <p:cNvPr id="3" name="Slide Number Placeholder 2">
            <a:extLst>
              <a:ext uri="{FF2B5EF4-FFF2-40B4-BE49-F238E27FC236}">
                <a16:creationId xmlns:a16="http://schemas.microsoft.com/office/drawing/2014/main" id="{8D4D2DB9-493A-4CFC-A7A7-2819C925B121}"/>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716B4258-2E9F-4E30-A7C5-355114E82DC0}"/>
              </a:ext>
            </a:extLst>
          </p:cNvPr>
          <p:cNvSpPr>
            <a:spLocks noGrp="1"/>
          </p:cNvSpPr>
          <p:nvPr>
            <p:ph sz="quarter" idx="1"/>
          </p:nvPr>
        </p:nvSpPr>
        <p:spPr/>
        <p:txBody>
          <a:bodyPr>
            <a:normAutofit fontScale="92500" lnSpcReduction="20000"/>
          </a:bodyPr>
          <a:lstStyle/>
          <a:p>
            <a:pPr marL="0" indent="0">
              <a:buNone/>
            </a:pPr>
            <a:r>
              <a:rPr lang="en-ZA" sz="2800" b="1" dirty="0"/>
              <a:t>Conclusions</a:t>
            </a:r>
          </a:p>
          <a:p>
            <a:pPr marL="0" indent="0">
              <a:buNone/>
            </a:pPr>
            <a:endParaRPr lang="en-ZA" sz="2800" b="1" dirty="0"/>
          </a:p>
          <a:p>
            <a:r>
              <a:rPr lang="en-ZA" sz="2600" dirty="0"/>
              <a:t>Based on the findings of report</a:t>
            </a:r>
          </a:p>
          <a:p>
            <a:r>
              <a:rPr lang="en-ZA" sz="2600" dirty="0"/>
              <a:t>Provides clarity on the problem identified</a:t>
            </a:r>
          </a:p>
          <a:p>
            <a:r>
              <a:rPr lang="en-ZA" sz="2600" dirty="0"/>
              <a:t>Should be supported by the data that emanates from the research</a:t>
            </a:r>
          </a:p>
          <a:p>
            <a:pPr marL="0" indent="0">
              <a:buNone/>
            </a:pPr>
            <a:endParaRPr lang="en-ZA" dirty="0"/>
          </a:p>
          <a:p>
            <a:pPr marL="0" indent="0">
              <a:buNone/>
            </a:pPr>
            <a:r>
              <a:rPr lang="en-ZA" sz="2800" b="1" dirty="0"/>
              <a:t>Recommendations</a:t>
            </a:r>
          </a:p>
          <a:p>
            <a:pPr marL="0" indent="0">
              <a:buNone/>
            </a:pPr>
            <a:endParaRPr lang="en-ZA" sz="2800" b="1" dirty="0"/>
          </a:p>
          <a:p>
            <a:r>
              <a:rPr lang="en-ZA" sz="2600" dirty="0"/>
              <a:t>A list of possible steps that are required to rectify the situation described </a:t>
            </a:r>
          </a:p>
          <a:p>
            <a:r>
              <a:rPr lang="en-ZA" sz="2600" dirty="0"/>
              <a:t>These recommendations are very important as it directs the decision making process and should be carefully considered</a:t>
            </a:r>
          </a:p>
        </p:txBody>
      </p:sp>
    </p:spTree>
    <p:extLst>
      <p:ext uri="{BB962C8B-B14F-4D97-AF65-F5344CB8AC3E}">
        <p14:creationId xmlns:p14="http://schemas.microsoft.com/office/powerpoint/2010/main" val="3405677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1006-93B3-439D-BBEE-0573D836C6D0}"/>
              </a:ext>
            </a:extLst>
          </p:cNvPr>
          <p:cNvSpPr>
            <a:spLocks noGrp="1"/>
          </p:cNvSpPr>
          <p:nvPr>
            <p:ph type="title"/>
          </p:nvPr>
        </p:nvSpPr>
        <p:spPr/>
        <p:txBody>
          <a:bodyPr/>
          <a:lstStyle/>
          <a:p>
            <a:r>
              <a:rPr lang="en-ZA" dirty="0"/>
              <a:t>Formal Reports</a:t>
            </a:r>
          </a:p>
        </p:txBody>
      </p:sp>
      <p:sp>
        <p:nvSpPr>
          <p:cNvPr id="3" name="Slide Number Placeholder 2">
            <a:extLst>
              <a:ext uri="{FF2B5EF4-FFF2-40B4-BE49-F238E27FC236}">
                <a16:creationId xmlns:a16="http://schemas.microsoft.com/office/drawing/2014/main" id="{2368F5D5-38B5-4FA5-A188-958757E13322}"/>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a16="http://schemas.microsoft.com/office/drawing/2014/main" id="{2878B860-5CB1-4E99-8B0A-B16675817F72}"/>
              </a:ext>
            </a:extLst>
          </p:cNvPr>
          <p:cNvSpPr>
            <a:spLocks noGrp="1"/>
          </p:cNvSpPr>
          <p:nvPr>
            <p:ph sz="quarter" idx="1"/>
          </p:nvPr>
        </p:nvSpPr>
        <p:spPr/>
        <p:txBody>
          <a:bodyPr>
            <a:normAutofit fontScale="92500" lnSpcReduction="10000"/>
          </a:bodyPr>
          <a:lstStyle/>
          <a:p>
            <a:pPr marL="0" indent="0">
              <a:buNone/>
            </a:pPr>
            <a:r>
              <a:rPr lang="en-ZA" sz="2800" b="1" dirty="0"/>
              <a:t>Bibliography</a:t>
            </a:r>
            <a:endParaRPr lang="en-ZA" sz="2800" dirty="0"/>
          </a:p>
          <a:p>
            <a:pPr marL="0" indent="0">
              <a:buNone/>
            </a:pPr>
            <a:endParaRPr lang="en-ZA" dirty="0"/>
          </a:p>
          <a:p>
            <a:r>
              <a:rPr lang="en-ZA" sz="2600" dirty="0"/>
              <a:t>All references consulted in the report should be listed in the bibliography</a:t>
            </a:r>
          </a:p>
          <a:p>
            <a:r>
              <a:rPr lang="en-ZA" sz="2600" dirty="0"/>
              <a:t>It should be listed alphabetically according to a recognised system such as the Harvard referencing system.  (See LG p 92)</a:t>
            </a:r>
          </a:p>
          <a:p>
            <a:pPr marL="0" indent="0">
              <a:buNone/>
            </a:pPr>
            <a:endParaRPr lang="en-ZA" dirty="0"/>
          </a:p>
          <a:p>
            <a:pPr marL="0" indent="0">
              <a:buNone/>
            </a:pPr>
            <a:r>
              <a:rPr lang="en-ZA" sz="2800" b="1" dirty="0"/>
              <a:t>Appendices</a:t>
            </a:r>
          </a:p>
          <a:p>
            <a:pPr marL="0" indent="0">
              <a:buNone/>
            </a:pPr>
            <a:endParaRPr lang="en-ZA" sz="2800" b="1" dirty="0"/>
          </a:p>
          <a:p>
            <a:r>
              <a:rPr lang="en-ZA" sz="2600" dirty="0"/>
              <a:t>An appendix should include only one set of data, but additional appendices are acceptable </a:t>
            </a:r>
          </a:p>
          <a:p>
            <a:r>
              <a:rPr lang="en-ZA" sz="2600" dirty="0"/>
              <a:t>Label each appendix with a letter, A, B, C, and so on</a:t>
            </a:r>
          </a:p>
          <a:p>
            <a:pPr marL="0" indent="0">
              <a:buNone/>
            </a:pPr>
            <a:endParaRPr lang="en-ZA" dirty="0"/>
          </a:p>
        </p:txBody>
      </p:sp>
    </p:spTree>
    <p:extLst>
      <p:ext uri="{BB962C8B-B14F-4D97-AF65-F5344CB8AC3E}">
        <p14:creationId xmlns:p14="http://schemas.microsoft.com/office/powerpoint/2010/main" val="204879530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1CC9-9340-4ED0-AE1F-0B3673086C4B}"/>
              </a:ext>
            </a:extLst>
          </p:cNvPr>
          <p:cNvSpPr>
            <a:spLocks noGrp="1"/>
          </p:cNvSpPr>
          <p:nvPr>
            <p:ph type="title"/>
          </p:nvPr>
        </p:nvSpPr>
        <p:spPr/>
        <p:txBody>
          <a:bodyPr/>
          <a:lstStyle/>
          <a:p>
            <a:r>
              <a:rPr lang="en-ZA" dirty="0"/>
              <a:t>Progress Reports</a:t>
            </a:r>
          </a:p>
        </p:txBody>
      </p:sp>
      <p:sp>
        <p:nvSpPr>
          <p:cNvPr id="3" name="Slide Number Placeholder 2">
            <a:extLst>
              <a:ext uri="{FF2B5EF4-FFF2-40B4-BE49-F238E27FC236}">
                <a16:creationId xmlns:a16="http://schemas.microsoft.com/office/drawing/2014/main" id="{4DFA23BB-4279-4C41-9EB9-55D9265E1A32}"/>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a16="http://schemas.microsoft.com/office/drawing/2014/main" id="{DF4C0464-12E7-4F99-AADB-1F4030A87E62}"/>
              </a:ext>
            </a:extLst>
          </p:cNvPr>
          <p:cNvSpPr>
            <a:spLocks noGrp="1"/>
          </p:cNvSpPr>
          <p:nvPr>
            <p:ph sz="quarter" idx="1"/>
          </p:nvPr>
        </p:nvSpPr>
        <p:spPr>
          <a:xfrm>
            <a:off x="378170" y="1190185"/>
            <a:ext cx="8219256" cy="5112568"/>
          </a:xfrm>
        </p:spPr>
        <p:txBody>
          <a:bodyPr>
            <a:normAutofit lnSpcReduction="10000"/>
          </a:bodyPr>
          <a:lstStyle/>
          <a:p>
            <a:pPr marL="0" indent="0">
              <a:buNone/>
            </a:pPr>
            <a:r>
              <a:rPr lang="en-ZA" dirty="0"/>
              <a:t>Progress reports let management know </a:t>
            </a:r>
          </a:p>
          <a:p>
            <a:r>
              <a:rPr lang="en-ZA" dirty="0"/>
              <a:t>whether or not a project is running on schedule and according to plan</a:t>
            </a:r>
          </a:p>
          <a:p>
            <a:r>
              <a:rPr lang="en-ZA" dirty="0"/>
              <a:t>which changes need to be made along the way to ensure the project’s success</a:t>
            </a:r>
          </a:p>
          <a:p>
            <a:pPr marL="0" indent="0">
              <a:buNone/>
            </a:pPr>
            <a:endParaRPr lang="en-ZA" dirty="0"/>
          </a:p>
          <a:p>
            <a:pPr marL="0" indent="0">
              <a:buNone/>
            </a:pPr>
            <a:r>
              <a:rPr lang="en-ZA" dirty="0"/>
              <a:t>Three main sections of information:</a:t>
            </a:r>
          </a:p>
          <a:p>
            <a:pPr lvl="0" fontAlgn="base"/>
            <a:r>
              <a:rPr lang="en-ZA" dirty="0"/>
              <a:t>Purpose statement</a:t>
            </a:r>
          </a:p>
          <a:p>
            <a:pPr lvl="0" fontAlgn="base"/>
            <a:r>
              <a:rPr lang="en-ZA" dirty="0"/>
              <a:t>Body of information</a:t>
            </a:r>
          </a:p>
          <a:p>
            <a:pPr lvl="0" fontAlgn="base"/>
            <a:r>
              <a:rPr lang="en-ZA" dirty="0"/>
              <a:t>Conclusion</a:t>
            </a:r>
          </a:p>
          <a:p>
            <a:pPr lvl="0" fontAlgn="base"/>
            <a:endParaRPr lang="en-ZA" dirty="0"/>
          </a:p>
          <a:p>
            <a:pPr marL="0" lvl="0" indent="0" fontAlgn="base">
              <a:buNone/>
            </a:pPr>
            <a:r>
              <a:rPr lang="en-ZA" dirty="0"/>
              <a:t>It should contain both positive and negative information.</a:t>
            </a:r>
          </a:p>
          <a:p>
            <a:pPr marL="0" indent="0">
              <a:buNone/>
            </a:pPr>
            <a:endParaRPr lang="en-ZA" dirty="0"/>
          </a:p>
        </p:txBody>
      </p:sp>
    </p:spTree>
    <p:extLst>
      <p:ext uri="{BB962C8B-B14F-4D97-AF65-F5344CB8AC3E}">
        <p14:creationId xmlns:p14="http://schemas.microsoft.com/office/powerpoint/2010/main" val="30956885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E8D1-6A02-4F41-AE74-68CE1BD71B04}"/>
              </a:ext>
            </a:extLst>
          </p:cNvPr>
          <p:cNvSpPr>
            <a:spLocks noGrp="1"/>
          </p:cNvSpPr>
          <p:nvPr>
            <p:ph type="title"/>
          </p:nvPr>
        </p:nvSpPr>
        <p:spPr/>
        <p:txBody>
          <a:bodyPr/>
          <a:lstStyle/>
          <a:p>
            <a:r>
              <a:rPr lang="en-ZA" dirty="0"/>
              <a:t>Progress Report Structure</a:t>
            </a:r>
          </a:p>
        </p:txBody>
      </p:sp>
      <p:sp>
        <p:nvSpPr>
          <p:cNvPr id="3" name="Slide Number Placeholder 2">
            <a:extLst>
              <a:ext uri="{FF2B5EF4-FFF2-40B4-BE49-F238E27FC236}">
                <a16:creationId xmlns:a16="http://schemas.microsoft.com/office/drawing/2014/main" id="{5C1369D4-18BE-499A-9B6F-1F50C485D9E9}"/>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graphicFrame>
        <p:nvGraphicFramePr>
          <p:cNvPr id="5" name="Content Placeholder 4">
            <a:extLst>
              <a:ext uri="{FF2B5EF4-FFF2-40B4-BE49-F238E27FC236}">
                <a16:creationId xmlns:a16="http://schemas.microsoft.com/office/drawing/2014/main" id="{6B93192C-78D6-4801-88DD-223521FCDF5E}"/>
              </a:ext>
            </a:extLst>
          </p:cNvPr>
          <p:cNvGraphicFramePr>
            <a:graphicFrameLocks noGrp="1"/>
          </p:cNvGraphicFramePr>
          <p:nvPr>
            <p:ph sz="quarter" idx="1"/>
            <p:extLst>
              <p:ext uri="{D42A27DB-BD31-4B8C-83A1-F6EECF244321}">
                <p14:modId xmlns:p14="http://schemas.microsoft.com/office/powerpoint/2010/main" val="2300613613"/>
              </p:ext>
            </p:extLst>
          </p:nvPr>
        </p:nvGraphicFramePr>
        <p:xfrm>
          <a:off x="603504" y="1282638"/>
          <a:ext cx="7784920" cy="5013960"/>
        </p:xfrm>
        <a:graphic>
          <a:graphicData uri="http://schemas.openxmlformats.org/drawingml/2006/table">
            <a:tbl>
              <a:tblPr firstRow="1" firstCol="1" bandRow="1">
                <a:tableStyleId>{5C22544A-7EE6-4342-B048-85BDC9FD1C3A}</a:tableStyleId>
              </a:tblPr>
              <a:tblGrid>
                <a:gridCol w="2037946">
                  <a:extLst>
                    <a:ext uri="{9D8B030D-6E8A-4147-A177-3AD203B41FA5}">
                      <a16:colId xmlns:a16="http://schemas.microsoft.com/office/drawing/2014/main" val="4200857469"/>
                    </a:ext>
                  </a:extLst>
                </a:gridCol>
                <a:gridCol w="5746974">
                  <a:extLst>
                    <a:ext uri="{9D8B030D-6E8A-4147-A177-3AD203B41FA5}">
                      <a16:colId xmlns:a16="http://schemas.microsoft.com/office/drawing/2014/main" val="3710952799"/>
                    </a:ext>
                  </a:extLst>
                </a:gridCol>
              </a:tblGrid>
              <a:tr h="0">
                <a:tc gridSpan="2">
                  <a:txBody>
                    <a:bodyPr/>
                    <a:lstStyle/>
                    <a:p>
                      <a:pPr algn="ctr" fontAlgn="base" hangingPunct="0">
                        <a:lnSpc>
                          <a:spcPct val="150000"/>
                        </a:lnSpc>
                        <a:spcBef>
                          <a:spcPts val="600"/>
                        </a:spcBef>
                        <a:spcAft>
                          <a:spcPts val="600"/>
                        </a:spcAft>
                      </a:pPr>
                      <a:r>
                        <a:rPr lang="en-GB" sz="2400">
                          <a:effectLst/>
                        </a:rPr>
                        <a:t>Organisation name and / or logo and slogan:</a:t>
                      </a:r>
                      <a:endParaRPr lang="en-ZA" sz="2400">
                        <a:effectLst/>
                      </a:endParaRPr>
                    </a:p>
                    <a:p>
                      <a:pPr algn="ctr">
                        <a:lnSpc>
                          <a:spcPct val="150000"/>
                        </a:lnSpc>
                        <a:spcAft>
                          <a:spcPts val="0"/>
                        </a:spcAft>
                      </a:pPr>
                      <a:r>
                        <a:rPr lang="en-GB" sz="2400">
                          <a:effectLst/>
                        </a:rPr>
                        <a:t>Progress report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273447982"/>
                  </a:ext>
                </a:extLst>
              </a:tr>
              <a:tr h="0">
                <a:tc>
                  <a:txBody>
                    <a:bodyPr/>
                    <a:lstStyle/>
                    <a:p>
                      <a:pPr algn="just">
                        <a:lnSpc>
                          <a:spcPct val="150000"/>
                        </a:lnSpc>
                        <a:spcAft>
                          <a:spcPts val="0"/>
                        </a:spcAft>
                      </a:pPr>
                      <a:r>
                        <a:rPr lang="en-GB" sz="2400">
                          <a:effectLst/>
                        </a:rPr>
                        <a:t>From</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a:effectLst/>
                        </a:rPr>
                        <a:t>Name of sender and / or department and job title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064235"/>
                  </a:ext>
                </a:extLst>
              </a:tr>
              <a:tr h="0">
                <a:tc>
                  <a:txBody>
                    <a:bodyPr/>
                    <a:lstStyle/>
                    <a:p>
                      <a:pPr algn="just">
                        <a:lnSpc>
                          <a:spcPct val="150000"/>
                        </a:lnSpc>
                        <a:spcAft>
                          <a:spcPts val="0"/>
                        </a:spcAft>
                      </a:pPr>
                      <a:r>
                        <a:rPr lang="en-GB" sz="2400">
                          <a:effectLst/>
                        </a:rPr>
                        <a:t>To</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a:effectLst/>
                        </a:rPr>
                        <a:t>Receiver / s name / s and / or department and job title / 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8004961"/>
                  </a:ext>
                </a:extLst>
              </a:tr>
              <a:tr h="0">
                <a:tc>
                  <a:txBody>
                    <a:bodyPr/>
                    <a:lstStyle/>
                    <a:p>
                      <a:pPr algn="just">
                        <a:lnSpc>
                          <a:spcPct val="150000"/>
                        </a:lnSpc>
                        <a:spcAft>
                          <a:spcPts val="0"/>
                        </a:spcAft>
                      </a:pPr>
                      <a:r>
                        <a:rPr lang="en-GB" sz="2400">
                          <a:effectLst/>
                        </a:rPr>
                        <a:t>Date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a:effectLst/>
                        </a:rPr>
                        <a:t>Created 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1125790"/>
                  </a:ext>
                </a:extLst>
              </a:tr>
              <a:tr h="0">
                <a:tc>
                  <a:txBody>
                    <a:bodyPr/>
                    <a:lstStyle/>
                    <a:p>
                      <a:pPr algn="just">
                        <a:lnSpc>
                          <a:spcPct val="150000"/>
                        </a:lnSpc>
                        <a:spcAft>
                          <a:spcPts val="0"/>
                        </a:spcAft>
                      </a:pPr>
                      <a:r>
                        <a:rPr lang="en-GB" sz="2400">
                          <a:effectLst/>
                        </a:rPr>
                        <a:t>Purpose statement</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400" dirty="0">
                          <a:effectLst/>
                        </a:rPr>
                        <a:t>Name the report’s purpose in a subject line or as a purpose statement.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535068"/>
                  </a:ext>
                </a:extLst>
              </a:tr>
            </a:tbl>
          </a:graphicData>
        </a:graphic>
      </p:graphicFrame>
    </p:spTree>
    <p:extLst>
      <p:ext uri="{BB962C8B-B14F-4D97-AF65-F5344CB8AC3E}">
        <p14:creationId xmlns:p14="http://schemas.microsoft.com/office/powerpoint/2010/main" val="42873322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0477-A1FC-40DA-B02D-159620C71CCC}"/>
              </a:ext>
            </a:extLst>
          </p:cNvPr>
          <p:cNvSpPr>
            <a:spLocks noGrp="1"/>
          </p:cNvSpPr>
          <p:nvPr>
            <p:ph type="title"/>
          </p:nvPr>
        </p:nvSpPr>
        <p:spPr/>
        <p:txBody>
          <a:bodyPr/>
          <a:lstStyle/>
          <a:p>
            <a:r>
              <a:rPr lang="en-ZA" dirty="0"/>
              <a:t>Progress Report Structure</a:t>
            </a:r>
          </a:p>
        </p:txBody>
      </p:sp>
      <p:sp>
        <p:nvSpPr>
          <p:cNvPr id="3" name="Slide Number Placeholder 2">
            <a:extLst>
              <a:ext uri="{FF2B5EF4-FFF2-40B4-BE49-F238E27FC236}">
                <a16:creationId xmlns:a16="http://schemas.microsoft.com/office/drawing/2014/main" id="{7F2AF276-A5D7-4566-AA77-4807DE446A09}"/>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graphicFrame>
        <p:nvGraphicFramePr>
          <p:cNvPr id="5" name="Content Placeholder 4">
            <a:extLst>
              <a:ext uri="{FF2B5EF4-FFF2-40B4-BE49-F238E27FC236}">
                <a16:creationId xmlns:a16="http://schemas.microsoft.com/office/drawing/2014/main" id="{60CCD4C2-93E4-4C74-9CF2-14057613E260}"/>
              </a:ext>
            </a:extLst>
          </p:cNvPr>
          <p:cNvGraphicFramePr>
            <a:graphicFrameLocks noGrp="1"/>
          </p:cNvGraphicFramePr>
          <p:nvPr>
            <p:ph sz="quarter" idx="1"/>
            <p:extLst>
              <p:ext uri="{D42A27DB-BD31-4B8C-83A1-F6EECF244321}">
                <p14:modId xmlns:p14="http://schemas.microsoft.com/office/powerpoint/2010/main" val="1509047357"/>
              </p:ext>
            </p:extLst>
          </p:nvPr>
        </p:nvGraphicFramePr>
        <p:xfrm>
          <a:off x="251520" y="1282637"/>
          <a:ext cx="8280920" cy="4937760"/>
        </p:xfrm>
        <a:graphic>
          <a:graphicData uri="http://schemas.openxmlformats.org/drawingml/2006/table">
            <a:tbl>
              <a:tblPr firstRow="1" firstCol="1" bandRow="1">
                <a:tableStyleId>{5C22544A-7EE6-4342-B048-85BDC9FD1C3A}</a:tableStyleId>
              </a:tblPr>
              <a:tblGrid>
                <a:gridCol w="1008112">
                  <a:extLst>
                    <a:ext uri="{9D8B030D-6E8A-4147-A177-3AD203B41FA5}">
                      <a16:colId xmlns:a16="http://schemas.microsoft.com/office/drawing/2014/main" val="3104589260"/>
                    </a:ext>
                  </a:extLst>
                </a:gridCol>
                <a:gridCol w="7272808">
                  <a:extLst>
                    <a:ext uri="{9D8B030D-6E8A-4147-A177-3AD203B41FA5}">
                      <a16:colId xmlns:a16="http://schemas.microsoft.com/office/drawing/2014/main" val="3587098084"/>
                    </a:ext>
                  </a:extLst>
                </a:gridCol>
              </a:tblGrid>
              <a:tr h="4882667">
                <a:tc>
                  <a:txBody>
                    <a:bodyPr/>
                    <a:lstStyle/>
                    <a:p>
                      <a:pPr algn="just">
                        <a:lnSpc>
                          <a:spcPct val="150000"/>
                        </a:lnSpc>
                        <a:spcAft>
                          <a:spcPts val="0"/>
                        </a:spcAft>
                      </a:pPr>
                      <a:r>
                        <a:rPr lang="en-GB" sz="2400" dirty="0">
                          <a:solidFill>
                            <a:schemeClr val="bg1"/>
                          </a:solidFill>
                          <a:effectLst/>
                        </a:rPr>
                        <a:t>Body</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2400" u="none" strike="noStrike" kern="0" dirty="0">
                          <a:solidFill>
                            <a:schemeClr val="tx1"/>
                          </a:solidFill>
                          <a:effectLst/>
                        </a:rPr>
                        <a:t>Background information about the project or task</a:t>
                      </a:r>
                      <a:endParaRPr lang="en-ZA" sz="2400" u="none" strike="noStrike" kern="0" dirty="0">
                        <a:solidFill>
                          <a:schemeClr val="tx1"/>
                        </a:solidFill>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2400" u="none" strike="noStrike" kern="0" dirty="0">
                          <a:solidFill>
                            <a:schemeClr val="tx1"/>
                          </a:solidFill>
                          <a:effectLst/>
                        </a:rPr>
                        <a:t>Period covered by the report and progress since the last report (if applicable)</a:t>
                      </a:r>
                      <a:endParaRPr lang="en-ZA" sz="2400" u="none" strike="noStrike" kern="0" dirty="0">
                        <a:solidFill>
                          <a:schemeClr val="tx1"/>
                        </a:solidFill>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2400" u="none" strike="noStrike" kern="0" dirty="0">
                          <a:solidFill>
                            <a:schemeClr val="tx1"/>
                          </a:solidFill>
                          <a:effectLst/>
                        </a:rPr>
                        <a:t>Current status and the work completed </a:t>
                      </a: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2400" u="none" strike="noStrike" kern="0" dirty="0">
                          <a:solidFill>
                            <a:schemeClr val="tx1"/>
                          </a:solidFill>
                          <a:effectLst/>
                        </a:rPr>
                        <a:t>Details of the project’s achievements and goals reached so far</a:t>
                      </a:r>
                      <a:endParaRPr lang="en-ZA" sz="2400" u="none" strike="noStrike" kern="0" dirty="0">
                        <a:solidFill>
                          <a:schemeClr val="tx1"/>
                        </a:solidFill>
                        <a:effectLst/>
                      </a:endParaRP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2400" u="none" strike="noStrike" kern="0" dirty="0">
                          <a:solidFill>
                            <a:schemeClr val="tx1"/>
                          </a:solidFill>
                          <a:effectLst/>
                        </a:rPr>
                        <a:t>Problems encountered and how they were or will be solved</a:t>
                      </a:r>
                    </a:p>
                    <a:p>
                      <a:pPr marL="342900" lvl="0" indent="-342900" algn="just" fontAlgn="base">
                        <a:lnSpc>
                          <a:spcPct val="150000"/>
                        </a:lnSpc>
                        <a:spcAft>
                          <a:spcPts val="0"/>
                        </a:spcAft>
                        <a:buClr>
                          <a:srgbClr val="7F7F7F"/>
                        </a:buClr>
                        <a:buSzPts val="1100"/>
                        <a:buFont typeface="Symbol" panose="05050102010706020507" pitchFamily="18" charset="2"/>
                        <a:buChar char=""/>
                      </a:pPr>
                      <a:r>
                        <a:rPr lang="en-US" sz="2400" u="none" strike="noStrike" kern="0" dirty="0">
                          <a:solidFill>
                            <a:schemeClr val="tx1"/>
                          </a:solidFill>
                          <a:effectLst/>
                        </a:rPr>
                        <a:t>A brief summary of work that still needs to be done</a:t>
                      </a:r>
                      <a:endParaRPr lang="en-ZA" sz="2400" u="none" strike="noStrike"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516831386"/>
                  </a:ext>
                </a:extLst>
              </a:tr>
            </a:tbl>
          </a:graphicData>
        </a:graphic>
      </p:graphicFrame>
    </p:spTree>
    <p:extLst>
      <p:ext uri="{BB962C8B-B14F-4D97-AF65-F5344CB8AC3E}">
        <p14:creationId xmlns:p14="http://schemas.microsoft.com/office/powerpoint/2010/main" val="11883068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E366-63EE-46F0-B795-91F29E9A5925}"/>
              </a:ext>
            </a:extLst>
          </p:cNvPr>
          <p:cNvSpPr>
            <a:spLocks noGrp="1"/>
          </p:cNvSpPr>
          <p:nvPr>
            <p:ph type="title"/>
          </p:nvPr>
        </p:nvSpPr>
        <p:spPr/>
        <p:txBody>
          <a:bodyPr/>
          <a:lstStyle/>
          <a:p>
            <a:r>
              <a:rPr lang="en-ZA" dirty="0"/>
              <a:t>Progress Report Structure</a:t>
            </a:r>
          </a:p>
        </p:txBody>
      </p:sp>
      <p:sp>
        <p:nvSpPr>
          <p:cNvPr id="3" name="Slide Number Placeholder 2">
            <a:extLst>
              <a:ext uri="{FF2B5EF4-FFF2-40B4-BE49-F238E27FC236}">
                <a16:creationId xmlns:a16="http://schemas.microsoft.com/office/drawing/2014/main" id="{AAAC46A2-B47B-463C-819A-65C57B687281}"/>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graphicFrame>
        <p:nvGraphicFramePr>
          <p:cNvPr id="5" name="Content Placeholder 4">
            <a:extLst>
              <a:ext uri="{FF2B5EF4-FFF2-40B4-BE49-F238E27FC236}">
                <a16:creationId xmlns:a16="http://schemas.microsoft.com/office/drawing/2014/main" id="{A1C2B4E0-BA3A-4131-BD0B-4305E0449AB4}"/>
              </a:ext>
            </a:extLst>
          </p:cNvPr>
          <p:cNvGraphicFramePr>
            <a:graphicFrameLocks noGrp="1"/>
          </p:cNvGraphicFramePr>
          <p:nvPr>
            <p:ph sz="quarter" idx="1"/>
            <p:extLst>
              <p:ext uri="{D42A27DB-BD31-4B8C-83A1-F6EECF244321}">
                <p14:modId xmlns:p14="http://schemas.microsoft.com/office/powerpoint/2010/main" val="3294735347"/>
              </p:ext>
            </p:extLst>
          </p:nvPr>
        </p:nvGraphicFramePr>
        <p:xfrm>
          <a:off x="492116" y="1628800"/>
          <a:ext cx="8170111" cy="2137855"/>
        </p:xfrm>
        <a:graphic>
          <a:graphicData uri="http://schemas.openxmlformats.org/drawingml/2006/table">
            <a:tbl>
              <a:tblPr firstRow="1" firstCol="1" bandRow="1">
                <a:tableStyleId>{5C22544A-7EE6-4342-B048-85BDC9FD1C3A}</a:tableStyleId>
              </a:tblPr>
              <a:tblGrid>
                <a:gridCol w="2138782">
                  <a:extLst>
                    <a:ext uri="{9D8B030D-6E8A-4147-A177-3AD203B41FA5}">
                      <a16:colId xmlns:a16="http://schemas.microsoft.com/office/drawing/2014/main" val="1791869976"/>
                    </a:ext>
                  </a:extLst>
                </a:gridCol>
                <a:gridCol w="6031329">
                  <a:extLst>
                    <a:ext uri="{9D8B030D-6E8A-4147-A177-3AD203B41FA5}">
                      <a16:colId xmlns:a16="http://schemas.microsoft.com/office/drawing/2014/main" val="1536052928"/>
                    </a:ext>
                  </a:extLst>
                </a:gridCol>
              </a:tblGrid>
              <a:tr h="0">
                <a:tc>
                  <a:txBody>
                    <a:bodyPr/>
                    <a:lstStyle/>
                    <a:p>
                      <a:pPr algn="just">
                        <a:lnSpc>
                          <a:spcPct val="150000"/>
                        </a:lnSpc>
                        <a:spcAft>
                          <a:spcPts val="0"/>
                        </a:spcAft>
                      </a:pPr>
                      <a:r>
                        <a:rPr lang="en-GB" sz="2400" dirty="0">
                          <a:solidFill>
                            <a:schemeClr val="bg1"/>
                          </a:solidFill>
                          <a:effectLst/>
                        </a:rPr>
                        <a:t>Conclusion</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gn="just">
                        <a:lnSpc>
                          <a:spcPct val="150000"/>
                        </a:lnSpc>
                        <a:spcAft>
                          <a:spcPts val="0"/>
                        </a:spcAft>
                      </a:pPr>
                      <a:r>
                        <a:rPr lang="en-ZA" sz="2400" dirty="0">
                          <a:solidFill>
                            <a:schemeClr val="tx1"/>
                          </a:solidFill>
                          <a:effectLst/>
                        </a:rPr>
                        <a:t>Concluding remarks that provides clarity on the problem identified</a:t>
                      </a:r>
                    </a:p>
                    <a:p>
                      <a:pPr algn="just">
                        <a:lnSpc>
                          <a:spcPct val="150000"/>
                        </a:lnSpc>
                        <a:spcAft>
                          <a:spcPts val="0"/>
                        </a:spcAft>
                      </a:pPr>
                      <a:r>
                        <a:rPr lang="en-ZA" sz="2400" dirty="0">
                          <a:solidFill>
                            <a:schemeClr val="tx1"/>
                          </a:solidFill>
                          <a:effectLst/>
                        </a:rPr>
                        <a:t>The conclusion should be supported by the data that emanates from the research</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45970582"/>
                  </a:ext>
                </a:extLst>
              </a:tr>
            </a:tbl>
          </a:graphicData>
        </a:graphic>
      </p:graphicFrame>
    </p:spTree>
    <p:extLst>
      <p:ext uri="{BB962C8B-B14F-4D97-AF65-F5344CB8AC3E}">
        <p14:creationId xmlns:p14="http://schemas.microsoft.com/office/powerpoint/2010/main" val="268847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graphicFrame>
        <p:nvGraphicFramePr>
          <p:cNvPr id="6" name="Content Placeholder 5"/>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628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6D04-F47B-47E3-A19A-DE1109CD1958}"/>
              </a:ext>
            </a:extLst>
          </p:cNvPr>
          <p:cNvSpPr>
            <a:spLocks noGrp="1"/>
          </p:cNvSpPr>
          <p:nvPr>
            <p:ph type="title"/>
          </p:nvPr>
        </p:nvSpPr>
        <p:spPr/>
        <p:txBody>
          <a:bodyPr/>
          <a:lstStyle/>
          <a:p>
            <a:r>
              <a:rPr lang="en-ZA" dirty="0"/>
              <a:t>Accident Report (Form Report)</a:t>
            </a:r>
          </a:p>
        </p:txBody>
      </p:sp>
      <p:sp>
        <p:nvSpPr>
          <p:cNvPr id="3" name="Slide Number Placeholder 2">
            <a:extLst>
              <a:ext uri="{FF2B5EF4-FFF2-40B4-BE49-F238E27FC236}">
                <a16:creationId xmlns:a16="http://schemas.microsoft.com/office/drawing/2014/main" id="{CE6B0895-9939-40F5-A2B4-C4FD91B5209F}"/>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pic>
        <p:nvPicPr>
          <p:cNvPr id="5" name="Content Placeholder 5">
            <a:extLst>
              <a:ext uri="{FF2B5EF4-FFF2-40B4-BE49-F238E27FC236}">
                <a16:creationId xmlns:a16="http://schemas.microsoft.com/office/drawing/2014/main" id="{E72F4B0A-4AC7-4C32-A813-3E3F69501E71}"/>
              </a:ext>
            </a:extLst>
          </p:cNvPr>
          <p:cNvPicPr>
            <a:picLocks noGrp="1" noChangeAspect="1"/>
          </p:cNvPicPr>
          <p:nvPr>
            <p:ph sz="quarter" idx="1"/>
          </p:nvPr>
        </p:nvPicPr>
        <p:blipFill>
          <a:blip r:embed="rId2"/>
          <a:stretch>
            <a:fillRect/>
          </a:stretch>
        </p:blipFill>
        <p:spPr>
          <a:xfrm>
            <a:off x="603504" y="1700808"/>
            <a:ext cx="1950889" cy="859611"/>
          </a:xfrm>
          <a:prstGeom prst="rect">
            <a:avLst/>
          </a:prstGeom>
        </p:spPr>
      </p:pic>
      <p:sp>
        <p:nvSpPr>
          <p:cNvPr id="6" name="Content Placeholder 4">
            <a:extLst>
              <a:ext uri="{FF2B5EF4-FFF2-40B4-BE49-F238E27FC236}">
                <a16:creationId xmlns:a16="http://schemas.microsoft.com/office/drawing/2014/main" id="{6BFBDBD3-9626-4865-B7AB-B24BF5AAD057}"/>
              </a:ext>
            </a:extLst>
          </p:cNvPr>
          <p:cNvSpPr txBox="1">
            <a:spLocks/>
          </p:cNvSpPr>
          <p:nvPr/>
        </p:nvSpPr>
        <p:spPr>
          <a:xfrm>
            <a:off x="1840868" y="2686494"/>
            <a:ext cx="6475548" cy="1871688"/>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Accident reports are official and can serve as evidence in an insurance claim or in a court of law.  That is why organisations require that they are in the format of a pre-designed printed form.</a:t>
            </a:r>
            <a:endParaRPr lang="en-ZA" sz="2000" dirty="0"/>
          </a:p>
        </p:txBody>
      </p:sp>
    </p:spTree>
    <p:extLst>
      <p:ext uri="{BB962C8B-B14F-4D97-AF65-F5344CB8AC3E}">
        <p14:creationId xmlns:p14="http://schemas.microsoft.com/office/powerpoint/2010/main" val="2224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596-7CE4-4465-962E-CA44D5A049E4}"/>
              </a:ext>
            </a:extLst>
          </p:cNvPr>
          <p:cNvSpPr>
            <a:spLocks noGrp="1"/>
          </p:cNvSpPr>
          <p:nvPr>
            <p:ph type="title"/>
          </p:nvPr>
        </p:nvSpPr>
        <p:spPr/>
        <p:txBody>
          <a:bodyPr/>
          <a:lstStyle/>
          <a:p>
            <a:r>
              <a:rPr lang="en-ZA" dirty="0"/>
              <a:t>Accident Report (Form Report)</a:t>
            </a:r>
          </a:p>
        </p:txBody>
      </p:sp>
      <p:sp>
        <p:nvSpPr>
          <p:cNvPr id="3" name="Slide Number Placeholder 2">
            <a:extLst>
              <a:ext uri="{FF2B5EF4-FFF2-40B4-BE49-F238E27FC236}">
                <a16:creationId xmlns:a16="http://schemas.microsoft.com/office/drawing/2014/main" id="{EF40DF48-544D-455D-9267-C28FD6F6D803}"/>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a:extLst>
              <a:ext uri="{FF2B5EF4-FFF2-40B4-BE49-F238E27FC236}">
                <a16:creationId xmlns:a16="http://schemas.microsoft.com/office/drawing/2014/main" id="{D7EB2699-2B1E-4C13-B798-458A7A49F3C1}"/>
              </a:ext>
            </a:extLst>
          </p:cNvPr>
          <p:cNvSpPr>
            <a:spLocks noGrp="1"/>
          </p:cNvSpPr>
          <p:nvPr>
            <p:ph sz="quarter" idx="1"/>
          </p:nvPr>
        </p:nvSpPr>
        <p:spPr/>
        <p:txBody>
          <a:bodyPr/>
          <a:lstStyle/>
          <a:p>
            <a:pPr marL="0" indent="0">
              <a:buNone/>
            </a:pPr>
            <a:endParaRPr lang="en-ZA" dirty="0"/>
          </a:p>
          <a:p>
            <a:pPr marL="0" indent="0">
              <a:buNone/>
            </a:pPr>
            <a:r>
              <a:rPr lang="en-ZA" dirty="0"/>
              <a:t>An incident / accident report should contained detailed information about the following:</a:t>
            </a:r>
          </a:p>
          <a:p>
            <a:pPr marL="0" indent="0">
              <a:buNone/>
            </a:pPr>
            <a:endParaRPr lang="en-ZA" dirty="0"/>
          </a:p>
          <a:p>
            <a:pPr lvl="0" fontAlgn="base"/>
            <a:r>
              <a:rPr lang="en-ZA" dirty="0"/>
              <a:t>The injured person</a:t>
            </a:r>
          </a:p>
          <a:p>
            <a:pPr lvl="0" fontAlgn="base"/>
            <a:r>
              <a:rPr lang="en-ZA" dirty="0"/>
              <a:t>The incident / accident</a:t>
            </a:r>
          </a:p>
          <a:p>
            <a:pPr lvl="0" fontAlgn="base"/>
            <a:r>
              <a:rPr lang="en-ZA" dirty="0"/>
              <a:t>The actions taken and / or medical examination</a:t>
            </a:r>
          </a:p>
          <a:p>
            <a:pPr lvl="0" fontAlgn="base"/>
            <a:r>
              <a:rPr lang="en-ZA" dirty="0"/>
              <a:t>The compiler </a:t>
            </a:r>
          </a:p>
          <a:p>
            <a:endParaRPr lang="en-ZA" dirty="0"/>
          </a:p>
        </p:txBody>
      </p:sp>
    </p:spTree>
    <p:extLst>
      <p:ext uri="{BB962C8B-B14F-4D97-AF65-F5344CB8AC3E}">
        <p14:creationId xmlns:p14="http://schemas.microsoft.com/office/powerpoint/2010/main" val="28083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4F2B-C9B1-4257-9FED-3FC0498C0E45}"/>
              </a:ext>
            </a:extLst>
          </p:cNvPr>
          <p:cNvSpPr>
            <a:spLocks noGrp="1"/>
          </p:cNvSpPr>
          <p:nvPr>
            <p:ph type="title"/>
          </p:nvPr>
        </p:nvSpPr>
        <p:spPr/>
        <p:txBody>
          <a:bodyPr/>
          <a:lstStyle/>
          <a:p>
            <a:r>
              <a:rPr lang="en-ZA" dirty="0"/>
              <a:t>Accident Report Format</a:t>
            </a:r>
          </a:p>
        </p:txBody>
      </p:sp>
      <p:sp>
        <p:nvSpPr>
          <p:cNvPr id="3" name="Slide Number Placeholder 2">
            <a:extLst>
              <a:ext uri="{FF2B5EF4-FFF2-40B4-BE49-F238E27FC236}">
                <a16:creationId xmlns:a16="http://schemas.microsoft.com/office/drawing/2014/main" id="{C3E20CD6-315C-482A-AA89-437E0CDB23E3}"/>
              </a:ext>
            </a:extLst>
          </p:cNvPr>
          <p:cNvSpPr>
            <a:spLocks noGrp="1"/>
          </p:cNvSpPr>
          <p:nvPr>
            <p:ph type="sldNum" sz="quarter" idx="12"/>
          </p:nvPr>
        </p:nvSpPr>
        <p:spPr/>
        <p:txBody>
          <a:bodyPr/>
          <a:lstStyle/>
          <a:p>
            <a:fld id="{32F83655-DC73-417F-8B26-EB7A1DBB5382}" type="slidenum">
              <a:rPr lang="en-ZA" smtClean="0"/>
              <a:pPr/>
              <a:t>162</a:t>
            </a:fld>
            <a:endParaRPr lang="en-ZA" dirty="0"/>
          </a:p>
        </p:txBody>
      </p:sp>
      <p:graphicFrame>
        <p:nvGraphicFramePr>
          <p:cNvPr id="6" name="Content Placeholder 5">
            <a:extLst>
              <a:ext uri="{FF2B5EF4-FFF2-40B4-BE49-F238E27FC236}">
                <a16:creationId xmlns:a16="http://schemas.microsoft.com/office/drawing/2014/main" id="{480A5801-D092-4A77-BBB6-312F59F3D934}"/>
              </a:ext>
            </a:extLst>
          </p:cNvPr>
          <p:cNvGraphicFramePr>
            <a:graphicFrameLocks noGrp="1"/>
          </p:cNvGraphicFramePr>
          <p:nvPr>
            <p:ph sz="quarter" idx="1"/>
            <p:extLst>
              <p:ext uri="{D42A27DB-BD31-4B8C-83A1-F6EECF244321}">
                <p14:modId xmlns:p14="http://schemas.microsoft.com/office/powerpoint/2010/main" val="1017863539"/>
              </p:ext>
            </p:extLst>
          </p:nvPr>
        </p:nvGraphicFramePr>
        <p:xfrm>
          <a:off x="374904" y="1492594"/>
          <a:ext cx="8218487" cy="4602480"/>
        </p:xfrm>
        <a:graphic>
          <a:graphicData uri="http://schemas.openxmlformats.org/drawingml/2006/table">
            <a:tbl>
              <a:tblPr firstRow="1" firstCol="1" bandRow="1">
                <a:tableStyleId>{5C22544A-7EE6-4342-B048-85BDC9FD1C3A}</a:tableStyleId>
              </a:tblPr>
              <a:tblGrid>
                <a:gridCol w="8218487">
                  <a:extLst>
                    <a:ext uri="{9D8B030D-6E8A-4147-A177-3AD203B41FA5}">
                      <a16:colId xmlns:a16="http://schemas.microsoft.com/office/drawing/2014/main" val="4221199796"/>
                    </a:ext>
                  </a:extLst>
                </a:gridCol>
              </a:tblGrid>
              <a:tr h="172720">
                <a:tc>
                  <a:txBody>
                    <a:bodyPr/>
                    <a:lstStyle/>
                    <a:p>
                      <a:pPr algn="just" fontAlgn="base" hangingPunct="0">
                        <a:lnSpc>
                          <a:spcPct val="150000"/>
                        </a:lnSpc>
                        <a:spcBef>
                          <a:spcPts val="600"/>
                        </a:spcBef>
                        <a:spcAft>
                          <a:spcPts val="600"/>
                        </a:spcAft>
                      </a:pPr>
                      <a:r>
                        <a:rPr lang="en-ZA" sz="2800" dirty="0">
                          <a:effectLst/>
                        </a:rPr>
                        <a:t>Organisation name </a:t>
                      </a:r>
                    </a:p>
                    <a:p>
                      <a:pPr algn="just" fontAlgn="base" hangingPunct="0">
                        <a:lnSpc>
                          <a:spcPct val="150000"/>
                        </a:lnSpc>
                        <a:spcBef>
                          <a:spcPts val="600"/>
                        </a:spcBef>
                        <a:spcAft>
                          <a:spcPts val="600"/>
                        </a:spcAft>
                      </a:pPr>
                      <a:r>
                        <a:rPr lang="en-ZA" sz="2800" dirty="0">
                          <a:effectLst/>
                        </a:rPr>
                        <a:t>Injured person</a:t>
                      </a:r>
                    </a:p>
                    <a:p>
                      <a:pPr marL="228600" algn="just" fontAlgn="base" hangingPunct="0">
                        <a:lnSpc>
                          <a:spcPct val="150000"/>
                        </a:lnSpc>
                        <a:spcBef>
                          <a:spcPts val="600"/>
                        </a:spcBef>
                        <a:spcAft>
                          <a:spcPts val="600"/>
                        </a:spcAft>
                      </a:pPr>
                      <a:r>
                        <a:rPr lang="en-ZA" sz="2800" dirty="0">
                          <a:effectLst/>
                        </a:rPr>
                        <a:t>Full name / s and surname</a:t>
                      </a:r>
                    </a:p>
                    <a:p>
                      <a:pPr marL="228600" algn="just" fontAlgn="base" hangingPunct="0">
                        <a:lnSpc>
                          <a:spcPct val="150000"/>
                        </a:lnSpc>
                        <a:spcBef>
                          <a:spcPts val="600"/>
                        </a:spcBef>
                        <a:spcAft>
                          <a:spcPts val="600"/>
                        </a:spcAft>
                      </a:pPr>
                      <a:r>
                        <a:rPr lang="en-ZA" sz="2800" dirty="0">
                          <a:effectLst/>
                        </a:rPr>
                        <a:t>Occupation</a:t>
                      </a:r>
                    </a:p>
                    <a:p>
                      <a:pPr marL="228600" algn="just" fontAlgn="base" hangingPunct="0">
                        <a:lnSpc>
                          <a:spcPct val="150000"/>
                        </a:lnSpc>
                        <a:spcBef>
                          <a:spcPts val="600"/>
                        </a:spcBef>
                        <a:spcAft>
                          <a:spcPts val="600"/>
                        </a:spcAft>
                      </a:pPr>
                      <a:r>
                        <a:rPr lang="en-ZA" sz="2800" dirty="0">
                          <a:effectLst/>
                        </a:rPr>
                        <a:t>Department</a:t>
                      </a:r>
                    </a:p>
                    <a:p>
                      <a:pPr marL="228600" algn="just" fontAlgn="base" hangingPunct="0">
                        <a:lnSpc>
                          <a:spcPct val="150000"/>
                        </a:lnSpc>
                        <a:spcBef>
                          <a:spcPts val="600"/>
                        </a:spcBef>
                        <a:spcAft>
                          <a:spcPts val="600"/>
                        </a:spcAft>
                      </a:pPr>
                      <a:r>
                        <a:rPr lang="en-ZA" sz="2800" dirty="0">
                          <a:effectLst/>
                        </a:rPr>
                        <a:t>Name of supervisor or manage</a:t>
                      </a:r>
                      <a:r>
                        <a:rPr lang="en-ZA" sz="1000" dirty="0">
                          <a:effectLst/>
                        </a:rPr>
                        <a:t>r</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0971454"/>
                  </a:ext>
                </a:extLst>
              </a:tr>
            </a:tbl>
          </a:graphicData>
        </a:graphic>
      </p:graphicFrame>
      <p:sp>
        <p:nvSpPr>
          <p:cNvPr id="5" name="Rectangle 4">
            <a:extLst>
              <a:ext uri="{FF2B5EF4-FFF2-40B4-BE49-F238E27FC236}">
                <a16:creationId xmlns:a16="http://schemas.microsoft.com/office/drawing/2014/main" id="{652489A5-1F16-4609-A7DE-1A04793F3650}"/>
              </a:ext>
            </a:extLst>
          </p:cNvPr>
          <p:cNvSpPr/>
          <p:nvPr/>
        </p:nvSpPr>
        <p:spPr>
          <a:xfrm>
            <a:off x="3040427" y="3244334"/>
            <a:ext cx="3063146" cy="369332"/>
          </a:xfrm>
          <a:prstGeom prst="rect">
            <a:avLst/>
          </a:prstGeom>
        </p:spPr>
        <p:txBody>
          <a:bodyPr wrap="none">
            <a:spAutoFit/>
          </a:bodyPr>
          <a:lstStyle/>
          <a:p>
            <a:r>
              <a:rPr lang="en-ZA" dirty="0"/>
              <a:t>Accident Report (Form Report)</a:t>
            </a:r>
          </a:p>
        </p:txBody>
      </p:sp>
    </p:spTree>
    <p:extLst>
      <p:ext uri="{BB962C8B-B14F-4D97-AF65-F5344CB8AC3E}">
        <p14:creationId xmlns:p14="http://schemas.microsoft.com/office/powerpoint/2010/main" val="11643592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AE95-9E6F-417F-9B07-EADBD461C628}"/>
              </a:ext>
            </a:extLst>
          </p:cNvPr>
          <p:cNvSpPr>
            <a:spLocks noGrp="1"/>
          </p:cNvSpPr>
          <p:nvPr>
            <p:ph type="title"/>
          </p:nvPr>
        </p:nvSpPr>
        <p:spPr/>
        <p:txBody>
          <a:bodyPr/>
          <a:lstStyle/>
          <a:p>
            <a:r>
              <a:rPr lang="en-ZA" dirty="0"/>
              <a:t>Accident Report Format</a:t>
            </a:r>
          </a:p>
        </p:txBody>
      </p:sp>
      <p:sp>
        <p:nvSpPr>
          <p:cNvPr id="3" name="Slide Number Placeholder 2">
            <a:extLst>
              <a:ext uri="{FF2B5EF4-FFF2-40B4-BE49-F238E27FC236}">
                <a16:creationId xmlns:a16="http://schemas.microsoft.com/office/drawing/2014/main" id="{CF5CAB46-561F-4FFA-AE07-7A9094C7219E}"/>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graphicFrame>
        <p:nvGraphicFramePr>
          <p:cNvPr id="6" name="Content Placeholder 5">
            <a:extLst>
              <a:ext uri="{FF2B5EF4-FFF2-40B4-BE49-F238E27FC236}">
                <a16:creationId xmlns:a16="http://schemas.microsoft.com/office/drawing/2014/main" id="{917BE9F6-DE6C-4848-8032-7002BF138CE7}"/>
              </a:ext>
            </a:extLst>
          </p:cNvPr>
          <p:cNvGraphicFramePr>
            <a:graphicFrameLocks noGrp="1"/>
          </p:cNvGraphicFramePr>
          <p:nvPr>
            <p:ph sz="quarter" idx="1"/>
            <p:extLst>
              <p:ext uri="{D42A27DB-BD31-4B8C-83A1-F6EECF244321}">
                <p14:modId xmlns:p14="http://schemas.microsoft.com/office/powerpoint/2010/main" val="3753436848"/>
              </p:ext>
            </p:extLst>
          </p:nvPr>
        </p:nvGraphicFramePr>
        <p:xfrm>
          <a:off x="468313" y="1124744"/>
          <a:ext cx="8218487" cy="5542756"/>
        </p:xfrm>
        <a:graphic>
          <a:graphicData uri="http://schemas.openxmlformats.org/drawingml/2006/table">
            <a:tbl>
              <a:tblPr firstRow="1" firstCol="1" bandRow="1">
                <a:tableStyleId>{5C22544A-7EE6-4342-B048-85BDC9FD1C3A}</a:tableStyleId>
              </a:tblPr>
              <a:tblGrid>
                <a:gridCol w="8218487">
                  <a:extLst>
                    <a:ext uri="{9D8B030D-6E8A-4147-A177-3AD203B41FA5}">
                      <a16:colId xmlns:a16="http://schemas.microsoft.com/office/drawing/2014/main" val="793511755"/>
                    </a:ext>
                  </a:extLst>
                </a:gridCol>
              </a:tblGrid>
              <a:tr h="5542756">
                <a:tc>
                  <a:txBody>
                    <a:bodyPr/>
                    <a:lstStyle/>
                    <a:p>
                      <a:pPr algn="just" fontAlgn="base" hangingPunct="0">
                        <a:lnSpc>
                          <a:spcPct val="150000"/>
                        </a:lnSpc>
                        <a:spcAft>
                          <a:spcPts val="0"/>
                        </a:spcAft>
                      </a:pPr>
                      <a:r>
                        <a:rPr lang="en-ZA" sz="2000" dirty="0">
                          <a:effectLst/>
                        </a:rPr>
                        <a:t>Incident / Accident</a:t>
                      </a:r>
                    </a:p>
                    <a:p>
                      <a:pPr marL="228600" algn="just" fontAlgn="base" hangingPunct="0">
                        <a:lnSpc>
                          <a:spcPct val="150000"/>
                        </a:lnSpc>
                        <a:spcAft>
                          <a:spcPts val="0"/>
                        </a:spcAft>
                      </a:pPr>
                      <a:r>
                        <a:rPr lang="en-ZA" sz="2000" dirty="0">
                          <a:effectLst/>
                        </a:rPr>
                        <a:t>Date</a:t>
                      </a:r>
                    </a:p>
                    <a:p>
                      <a:pPr marL="228600" algn="just" fontAlgn="base" hangingPunct="0">
                        <a:lnSpc>
                          <a:spcPct val="150000"/>
                        </a:lnSpc>
                        <a:spcAft>
                          <a:spcPts val="0"/>
                        </a:spcAft>
                      </a:pPr>
                      <a:r>
                        <a:rPr lang="en-ZA" sz="2000" dirty="0">
                          <a:effectLst/>
                        </a:rPr>
                        <a:t>Time</a:t>
                      </a:r>
                    </a:p>
                    <a:p>
                      <a:pPr marL="228600" algn="just" fontAlgn="base" hangingPunct="0">
                        <a:lnSpc>
                          <a:spcPct val="150000"/>
                        </a:lnSpc>
                        <a:spcAft>
                          <a:spcPts val="0"/>
                        </a:spcAft>
                      </a:pPr>
                      <a:r>
                        <a:rPr lang="en-ZA" sz="2000" dirty="0">
                          <a:effectLst/>
                        </a:rPr>
                        <a:t>Place</a:t>
                      </a:r>
                    </a:p>
                    <a:p>
                      <a:pPr marL="228600" algn="just" fontAlgn="base" hangingPunct="0">
                        <a:lnSpc>
                          <a:spcPct val="150000"/>
                        </a:lnSpc>
                        <a:spcAft>
                          <a:spcPts val="0"/>
                        </a:spcAft>
                      </a:pPr>
                      <a:r>
                        <a:rPr lang="en-ZA" sz="2000" dirty="0">
                          <a:effectLst/>
                        </a:rPr>
                        <a:t>Description and reasons how and why</a:t>
                      </a:r>
                    </a:p>
                    <a:p>
                      <a:pPr marL="228600" algn="just" fontAlgn="base" hangingPunct="0">
                        <a:lnSpc>
                          <a:spcPct val="150000"/>
                        </a:lnSpc>
                        <a:spcAft>
                          <a:spcPts val="0"/>
                        </a:spcAft>
                      </a:pPr>
                      <a:r>
                        <a:rPr lang="en-ZA" sz="2000" dirty="0">
                          <a:effectLst/>
                        </a:rPr>
                        <a:t>Injuries sustained</a:t>
                      </a:r>
                    </a:p>
                    <a:p>
                      <a:pPr marL="228600" algn="just" fontAlgn="base" hangingPunct="0">
                        <a:lnSpc>
                          <a:spcPct val="150000"/>
                        </a:lnSpc>
                        <a:spcAft>
                          <a:spcPts val="0"/>
                        </a:spcAft>
                      </a:pPr>
                      <a:r>
                        <a:rPr lang="en-ZA" sz="2000" dirty="0">
                          <a:effectLst/>
                        </a:rPr>
                        <a:t>Witnesses</a:t>
                      </a:r>
                    </a:p>
                    <a:p>
                      <a:pPr marL="228600" algn="just" fontAlgn="base" hangingPunct="0">
                        <a:lnSpc>
                          <a:spcPct val="150000"/>
                        </a:lnSpc>
                        <a:spcAft>
                          <a:spcPts val="0"/>
                        </a:spcAft>
                      </a:pPr>
                      <a:r>
                        <a:rPr lang="en-ZA" sz="2000" dirty="0">
                          <a:effectLst/>
                        </a:rPr>
                        <a:t> Medical Examination</a:t>
                      </a:r>
                    </a:p>
                    <a:p>
                      <a:pPr marL="228600" algn="just" fontAlgn="base" hangingPunct="0">
                        <a:lnSpc>
                          <a:spcPct val="150000"/>
                        </a:lnSpc>
                        <a:spcAft>
                          <a:spcPts val="0"/>
                        </a:spcAft>
                      </a:pPr>
                      <a:r>
                        <a:rPr lang="en-ZA" sz="2000" dirty="0">
                          <a:effectLst/>
                        </a:rPr>
                        <a:t>Actions taken</a:t>
                      </a:r>
                    </a:p>
                    <a:p>
                      <a:pPr marL="228600" algn="just" fontAlgn="base" hangingPunct="0">
                        <a:lnSpc>
                          <a:spcPct val="150000"/>
                        </a:lnSpc>
                        <a:spcAft>
                          <a:spcPts val="0"/>
                        </a:spcAft>
                      </a:pPr>
                      <a:r>
                        <a:rPr lang="en-ZA" sz="2000" dirty="0">
                          <a:effectLst/>
                        </a:rPr>
                        <a:t>Diagnosis and prognosis</a:t>
                      </a:r>
                    </a:p>
                    <a:p>
                      <a:pPr marL="228600" algn="just" fontAlgn="base" hangingPunct="0">
                        <a:lnSpc>
                          <a:spcPct val="150000"/>
                        </a:lnSpc>
                        <a:spcAft>
                          <a:spcPts val="0"/>
                        </a:spcAft>
                      </a:pPr>
                      <a:r>
                        <a:rPr lang="en-ZA" sz="2000" dirty="0">
                          <a:effectLst/>
                        </a:rPr>
                        <a:t>Physician’s / medical expert’s details</a:t>
                      </a:r>
                    </a:p>
                    <a:p>
                      <a:pPr marL="228600" algn="just" fontAlgn="base" hangingPunct="0">
                        <a:lnSpc>
                          <a:spcPct val="150000"/>
                        </a:lnSpc>
                        <a:spcAft>
                          <a:spcPts val="0"/>
                        </a:spcAft>
                      </a:pPr>
                      <a:r>
                        <a:rPr lang="en-ZA" sz="1000" dirty="0">
                          <a:effectLst/>
                        </a:rPr>
                        <a:t> </a:t>
                      </a:r>
                    </a:p>
                    <a:p>
                      <a:pPr algn="just" fontAlgn="base" hangingPunct="0">
                        <a:lnSpc>
                          <a:spcPct val="150000"/>
                        </a:lnSpc>
                        <a:spcAft>
                          <a:spcPts val="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133277"/>
                  </a:ext>
                </a:extLst>
              </a:tr>
            </a:tbl>
          </a:graphicData>
        </a:graphic>
      </p:graphicFrame>
    </p:spTree>
    <p:extLst>
      <p:ext uri="{BB962C8B-B14F-4D97-AF65-F5344CB8AC3E}">
        <p14:creationId xmlns:p14="http://schemas.microsoft.com/office/powerpoint/2010/main" val="174635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9721-920B-434E-96FD-87C16F5D6B2C}"/>
              </a:ext>
            </a:extLst>
          </p:cNvPr>
          <p:cNvSpPr>
            <a:spLocks noGrp="1"/>
          </p:cNvSpPr>
          <p:nvPr>
            <p:ph type="title"/>
          </p:nvPr>
        </p:nvSpPr>
        <p:spPr/>
        <p:txBody>
          <a:bodyPr/>
          <a:lstStyle/>
          <a:p>
            <a:r>
              <a:rPr lang="en-ZA" dirty="0"/>
              <a:t>Accident Report Format</a:t>
            </a:r>
          </a:p>
        </p:txBody>
      </p:sp>
      <p:sp>
        <p:nvSpPr>
          <p:cNvPr id="3" name="Slide Number Placeholder 2">
            <a:extLst>
              <a:ext uri="{FF2B5EF4-FFF2-40B4-BE49-F238E27FC236}">
                <a16:creationId xmlns:a16="http://schemas.microsoft.com/office/drawing/2014/main" id="{EF338EED-B62E-4EB6-8A53-A6C4DFE28D0E}"/>
              </a:ext>
            </a:extLst>
          </p:cNvPr>
          <p:cNvSpPr>
            <a:spLocks noGrp="1"/>
          </p:cNvSpPr>
          <p:nvPr>
            <p:ph type="sldNum" sz="quarter" idx="12"/>
          </p:nvPr>
        </p:nvSpPr>
        <p:spPr/>
        <p:txBody>
          <a:bodyPr/>
          <a:lstStyle/>
          <a:p>
            <a:fld id="{32F83655-DC73-417F-8B26-EB7A1DBB5382}" type="slidenum">
              <a:rPr lang="en-ZA" smtClean="0"/>
              <a:pPr/>
              <a:t>164</a:t>
            </a:fld>
            <a:endParaRPr lang="en-ZA" dirty="0"/>
          </a:p>
        </p:txBody>
      </p:sp>
      <p:graphicFrame>
        <p:nvGraphicFramePr>
          <p:cNvPr id="6" name="Content Placeholder 5">
            <a:extLst>
              <a:ext uri="{FF2B5EF4-FFF2-40B4-BE49-F238E27FC236}">
                <a16:creationId xmlns:a16="http://schemas.microsoft.com/office/drawing/2014/main" id="{A7C33BE0-8423-465E-9204-93A64E1E4FA0}"/>
              </a:ext>
            </a:extLst>
          </p:cNvPr>
          <p:cNvGraphicFramePr>
            <a:graphicFrameLocks noGrp="1"/>
          </p:cNvGraphicFramePr>
          <p:nvPr>
            <p:ph sz="quarter" idx="1"/>
            <p:extLst>
              <p:ext uri="{D42A27DB-BD31-4B8C-83A1-F6EECF244321}">
                <p14:modId xmlns:p14="http://schemas.microsoft.com/office/powerpoint/2010/main" val="1299421084"/>
              </p:ext>
            </p:extLst>
          </p:nvPr>
        </p:nvGraphicFramePr>
        <p:xfrm>
          <a:off x="603504" y="1303598"/>
          <a:ext cx="8083296" cy="4141626"/>
        </p:xfrm>
        <a:graphic>
          <a:graphicData uri="http://schemas.openxmlformats.org/drawingml/2006/table">
            <a:tbl>
              <a:tblPr firstRow="1" firstCol="1" bandRow="1">
                <a:tableStyleId>{5C22544A-7EE6-4342-B048-85BDC9FD1C3A}</a:tableStyleId>
              </a:tblPr>
              <a:tblGrid>
                <a:gridCol w="8083296">
                  <a:extLst>
                    <a:ext uri="{9D8B030D-6E8A-4147-A177-3AD203B41FA5}">
                      <a16:colId xmlns:a16="http://schemas.microsoft.com/office/drawing/2014/main" val="3845430976"/>
                    </a:ext>
                  </a:extLst>
                </a:gridCol>
              </a:tblGrid>
              <a:tr h="4141626">
                <a:tc>
                  <a:txBody>
                    <a:bodyPr/>
                    <a:lstStyle/>
                    <a:p>
                      <a:pPr algn="just" fontAlgn="base" hangingPunct="0">
                        <a:lnSpc>
                          <a:spcPct val="150000"/>
                        </a:lnSpc>
                        <a:spcAft>
                          <a:spcPts val="0"/>
                        </a:spcAft>
                      </a:pPr>
                      <a:r>
                        <a:rPr lang="en-US" sz="2400" dirty="0">
                          <a:effectLst/>
                        </a:rPr>
                        <a:t>Date</a:t>
                      </a:r>
                      <a:endParaRPr lang="en-ZA" sz="2400" dirty="0">
                        <a:effectLst/>
                      </a:endParaRPr>
                    </a:p>
                    <a:p>
                      <a:pPr algn="just" fontAlgn="base" hangingPunct="0">
                        <a:lnSpc>
                          <a:spcPct val="150000"/>
                        </a:lnSpc>
                        <a:spcAft>
                          <a:spcPts val="0"/>
                        </a:spcAft>
                      </a:pPr>
                      <a:r>
                        <a:rPr lang="en-US" sz="2400" dirty="0">
                          <a:effectLst/>
                        </a:rPr>
                        <a:t> </a:t>
                      </a:r>
                      <a:endParaRPr lang="en-ZA" sz="2400" dirty="0">
                        <a:effectLst/>
                      </a:endParaRPr>
                    </a:p>
                    <a:p>
                      <a:pPr algn="just" fontAlgn="base" hangingPunct="0">
                        <a:lnSpc>
                          <a:spcPct val="150000"/>
                        </a:lnSpc>
                        <a:spcAft>
                          <a:spcPts val="0"/>
                        </a:spcAft>
                      </a:pPr>
                      <a:r>
                        <a:rPr lang="en-US" sz="2400" dirty="0">
                          <a:effectLst/>
                        </a:rPr>
                        <a:t>Compiler</a:t>
                      </a:r>
                      <a:endParaRPr lang="en-ZA" sz="2400" dirty="0">
                        <a:effectLst/>
                      </a:endParaRPr>
                    </a:p>
                    <a:p>
                      <a:pPr marL="228600" algn="just">
                        <a:lnSpc>
                          <a:spcPct val="150000"/>
                        </a:lnSpc>
                        <a:spcAft>
                          <a:spcPts val="0"/>
                        </a:spcAft>
                      </a:pPr>
                      <a:r>
                        <a:rPr lang="en-US" sz="2400" dirty="0">
                          <a:effectLst/>
                        </a:rPr>
                        <a:t>Full names and surname</a:t>
                      </a:r>
                      <a:endParaRPr lang="en-ZA" sz="2400" dirty="0">
                        <a:effectLst/>
                      </a:endParaRPr>
                    </a:p>
                    <a:p>
                      <a:pPr marL="228600" algn="just">
                        <a:lnSpc>
                          <a:spcPct val="150000"/>
                        </a:lnSpc>
                        <a:spcAft>
                          <a:spcPts val="0"/>
                        </a:spcAft>
                      </a:pPr>
                      <a:r>
                        <a:rPr lang="en-US" sz="2400" dirty="0">
                          <a:effectLst/>
                        </a:rPr>
                        <a:t>Signature</a:t>
                      </a:r>
                      <a:endParaRPr lang="en-ZA" sz="2400" dirty="0">
                        <a:effectLst/>
                      </a:endParaRPr>
                    </a:p>
                    <a:p>
                      <a:pPr marL="228600" algn="just">
                        <a:lnSpc>
                          <a:spcPct val="150000"/>
                        </a:lnSpc>
                        <a:spcAft>
                          <a:spcPts val="0"/>
                        </a:spcAft>
                      </a:pPr>
                      <a:r>
                        <a:rPr lang="en-US" sz="2400" dirty="0">
                          <a:effectLst/>
                        </a:rPr>
                        <a:t>Position / designation</a:t>
                      </a:r>
                      <a:endParaRPr lang="en-ZA" sz="2400" dirty="0">
                        <a:effectLst/>
                      </a:endParaRPr>
                    </a:p>
                    <a:p>
                      <a:pPr algn="just">
                        <a:lnSpc>
                          <a:spcPct val="150000"/>
                        </a:lnSpc>
                        <a:spcAft>
                          <a:spcPts val="0"/>
                        </a:spcAft>
                      </a:pPr>
                      <a:r>
                        <a:rPr lang="en-US" sz="2400" dirty="0">
                          <a:effectLst/>
                        </a:rPr>
                        <a:t>Department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861137"/>
                  </a:ext>
                </a:extLst>
              </a:tr>
            </a:tbl>
          </a:graphicData>
        </a:graphic>
      </p:graphicFrame>
    </p:spTree>
    <p:extLst>
      <p:ext uri="{BB962C8B-B14F-4D97-AF65-F5344CB8AC3E}">
        <p14:creationId xmlns:p14="http://schemas.microsoft.com/office/powerpoint/2010/main" val="19235344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165</a:t>
            </a:fld>
            <a:endParaRPr lang="en-ZA"/>
          </a:p>
        </p:txBody>
      </p:sp>
      <p:sp>
        <p:nvSpPr>
          <p:cNvPr id="8" name="Content Placeholder 4"/>
          <p:cNvSpPr txBox="1">
            <a:spLocks/>
          </p:cNvSpPr>
          <p:nvPr/>
        </p:nvSpPr>
        <p:spPr>
          <a:xfrm>
            <a:off x="2185392" y="2060848"/>
            <a:ext cx="6275040" cy="183620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lvl="0">
              <a:spcBef>
                <a:spcPts val="580"/>
              </a:spcBef>
              <a:buClr>
                <a:schemeClr val="accent1"/>
              </a:buClr>
              <a:buSzPct val="85000"/>
            </a:pPr>
            <a:r>
              <a:rPr lang="en-ZA" sz="2000" b="1" i="1" dirty="0">
                <a:solidFill>
                  <a:srgbClr val="008080"/>
                </a:solidFill>
                <a:latin typeface="Calibri" panose="020F0502020204030204" pitchFamily="34" charset="0"/>
              </a:rPr>
              <a:t>Do Formative </a:t>
            </a:r>
            <a:r>
              <a:rPr lang="en-ZA" sz="2400" b="1" i="1" dirty="0">
                <a:solidFill>
                  <a:srgbClr val="008080"/>
                </a:solidFill>
                <a:latin typeface="Calibri" panose="020F0502020204030204" pitchFamily="34" charset="0"/>
              </a:rPr>
              <a:t>assessment</a:t>
            </a:r>
            <a:r>
              <a:rPr lang="en-ZA" sz="2000" b="1" i="1" dirty="0">
                <a:solidFill>
                  <a:srgbClr val="008080"/>
                </a:solidFill>
                <a:latin typeface="Calibri" panose="020F0502020204030204" pitchFamily="34" charset="0"/>
              </a:rPr>
              <a:t> Activity 3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Use Communication Techniques Effectively</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4:</a:t>
            </a:r>
            <a:br>
              <a:rPr lang="en-US" sz="4400" dirty="0"/>
            </a:br>
            <a:r>
              <a:rPr lang="en-ZA" sz="4400" dirty="0"/>
              <a:t>Deliver Presentations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166</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48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lstStyle/>
          <a:p>
            <a:r>
              <a:rPr lang="en-ZA" dirty="0"/>
              <a:t>Introduction</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lvl="0" fontAlgn="base"/>
            <a:r>
              <a:rPr lang="en-GB" dirty="0"/>
              <a:t>Formats for a talk or presentation</a:t>
            </a:r>
            <a:endParaRPr lang="en-ZA" dirty="0"/>
          </a:p>
          <a:p>
            <a:pPr fontAlgn="base"/>
            <a:r>
              <a:rPr lang="en-GB" dirty="0"/>
              <a:t>Preparing for a talk or presentation</a:t>
            </a:r>
            <a:endParaRPr lang="en-ZA" dirty="0"/>
          </a:p>
          <a:p>
            <a:pPr lvl="0" fontAlgn="base"/>
            <a:r>
              <a:rPr lang="en-GB" dirty="0"/>
              <a:t>Presenting a talk or presentation</a:t>
            </a:r>
          </a:p>
          <a:p>
            <a:pPr lvl="0" fontAlgn="base"/>
            <a:r>
              <a:rPr lang="en-GB" dirty="0"/>
              <a:t>The credibility of the speaker</a:t>
            </a:r>
            <a:endParaRPr lang="en-ZA" dirty="0"/>
          </a:p>
          <a:p>
            <a:pPr lvl="0" fontAlgn="base"/>
            <a:r>
              <a:rPr lang="en-GB" dirty="0"/>
              <a:t>Using a range of visual aids</a:t>
            </a:r>
            <a:endParaRPr lang="en-ZA" dirty="0"/>
          </a:p>
          <a:p>
            <a:pPr lvl="0" fontAlgn="base"/>
            <a:r>
              <a:rPr lang="en-GB" dirty="0"/>
              <a:t>Answering questions</a:t>
            </a:r>
            <a:endParaRPr lang="en-ZA" dirty="0"/>
          </a:p>
          <a:p>
            <a:endParaRPr lang="en-ZA" dirty="0"/>
          </a:p>
        </p:txBody>
      </p:sp>
    </p:spTree>
    <p:extLst>
      <p:ext uri="{BB962C8B-B14F-4D97-AF65-F5344CB8AC3E}">
        <p14:creationId xmlns:p14="http://schemas.microsoft.com/office/powerpoint/2010/main" val="230901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C47D-A89B-417D-BC17-8D401EEF9596}"/>
              </a:ext>
            </a:extLst>
          </p:cNvPr>
          <p:cNvSpPr>
            <a:spLocks noGrp="1"/>
          </p:cNvSpPr>
          <p:nvPr>
            <p:ph type="title"/>
          </p:nvPr>
        </p:nvSpPr>
        <p:spPr/>
        <p:txBody>
          <a:bodyPr/>
          <a:lstStyle/>
          <a:p>
            <a:r>
              <a:rPr lang="en-GB" dirty="0"/>
              <a:t>Formats for a Talk/Presentation</a:t>
            </a:r>
            <a:endParaRPr lang="en-ZA" dirty="0"/>
          </a:p>
        </p:txBody>
      </p:sp>
      <p:sp>
        <p:nvSpPr>
          <p:cNvPr id="3" name="Slide Number Placeholder 2">
            <a:extLst>
              <a:ext uri="{FF2B5EF4-FFF2-40B4-BE49-F238E27FC236}">
                <a16:creationId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a:extLst>
              <a:ext uri="{FF2B5EF4-FFF2-40B4-BE49-F238E27FC236}">
                <a16:creationId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pPr marL="0" indent="0">
              <a:buNone/>
            </a:pPr>
            <a:r>
              <a:rPr lang="en-GB" dirty="0"/>
              <a:t>A talk/presentation has a simple structure:</a:t>
            </a:r>
            <a:endParaRPr lang="en-ZA" dirty="0"/>
          </a:p>
          <a:p>
            <a:pPr lvl="0" fontAlgn="base"/>
            <a:r>
              <a:rPr lang="en-GB" dirty="0"/>
              <a:t>A beginning or introduction</a:t>
            </a:r>
            <a:endParaRPr lang="en-ZA" dirty="0"/>
          </a:p>
          <a:p>
            <a:pPr lvl="0" fontAlgn="base"/>
            <a:r>
              <a:rPr lang="en-GB" dirty="0"/>
              <a:t>A middle or body</a:t>
            </a:r>
            <a:endParaRPr lang="en-ZA" dirty="0"/>
          </a:p>
          <a:p>
            <a:pPr lvl="0" fontAlgn="base"/>
            <a:r>
              <a:rPr lang="en-GB" dirty="0"/>
              <a:t>An end</a:t>
            </a:r>
            <a:endParaRPr lang="en-ZA" dirty="0"/>
          </a:p>
        </p:txBody>
      </p:sp>
    </p:spTree>
    <p:extLst>
      <p:ext uri="{BB962C8B-B14F-4D97-AF65-F5344CB8AC3E}">
        <p14:creationId xmlns:p14="http://schemas.microsoft.com/office/powerpoint/2010/main" val="16280225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3C56-3E14-44AC-8A18-85F7EC2A84FD}"/>
              </a:ext>
            </a:extLst>
          </p:cNvPr>
          <p:cNvSpPr>
            <a:spLocks noGrp="1"/>
          </p:cNvSpPr>
          <p:nvPr>
            <p:ph type="title"/>
          </p:nvPr>
        </p:nvSpPr>
        <p:spPr/>
        <p:txBody>
          <a:bodyPr/>
          <a:lstStyle/>
          <a:p>
            <a:r>
              <a:rPr lang="en-GB" dirty="0"/>
              <a:t>Formats for a Talk/Presentation</a:t>
            </a:r>
            <a:endParaRPr lang="en-ZA" dirty="0"/>
          </a:p>
        </p:txBody>
      </p:sp>
      <p:sp>
        <p:nvSpPr>
          <p:cNvPr id="3" name="Slide Number Placeholder 2">
            <a:extLst>
              <a:ext uri="{FF2B5EF4-FFF2-40B4-BE49-F238E27FC236}">
                <a16:creationId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a16="http://schemas.microsoft.com/office/drawing/2014/main" id="{327450D8-B783-42B2-A4B2-8694DDA49676}"/>
              </a:ext>
            </a:extLst>
          </p:cNvPr>
          <p:cNvSpPr>
            <a:spLocks noGrp="1"/>
          </p:cNvSpPr>
          <p:nvPr>
            <p:ph sz="quarter" idx="1"/>
          </p:nvPr>
        </p:nvSpPr>
        <p:spPr/>
        <p:txBody>
          <a:bodyPr>
            <a:normAutofit/>
          </a:bodyPr>
          <a:lstStyle/>
          <a:p>
            <a:pPr marL="0" indent="0">
              <a:buNone/>
            </a:pPr>
            <a:r>
              <a:rPr lang="en-ZA" sz="2800" b="1" dirty="0"/>
              <a:t>Beginning the Talk / Presentation</a:t>
            </a:r>
          </a:p>
          <a:p>
            <a:pPr marL="0" indent="0">
              <a:buNone/>
            </a:pPr>
            <a:r>
              <a:rPr lang="en-GB" dirty="0"/>
              <a:t>The beginning of the talk/presentation is very important.  Listeners make up their minds very quickly about the presenter’s</a:t>
            </a:r>
            <a:endParaRPr lang="en-ZA" dirty="0"/>
          </a:p>
          <a:p>
            <a:pPr lvl="0" fontAlgn="base"/>
            <a:r>
              <a:rPr lang="en-GB" dirty="0"/>
              <a:t>attitude towards them and towards his or her subject</a:t>
            </a:r>
            <a:endParaRPr lang="en-ZA" dirty="0"/>
          </a:p>
          <a:p>
            <a:pPr lvl="0" fontAlgn="base"/>
            <a:r>
              <a:rPr lang="en-GB" dirty="0"/>
              <a:t>knowledge of the subject</a:t>
            </a:r>
          </a:p>
          <a:p>
            <a:pPr marL="0" indent="0">
              <a:buNone/>
            </a:pPr>
            <a:endParaRPr lang="en-GB" dirty="0"/>
          </a:p>
          <a:p>
            <a:pPr marL="0" indent="0">
              <a:buNone/>
            </a:pPr>
            <a:r>
              <a:rPr lang="en-GB" dirty="0"/>
              <a:t>The speaker needs to tell the audience:</a:t>
            </a:r>
            <a:endParaRPr lang="en-ZA" dirty="0"/>
          </a:p>
          <a:p>
            <a:pPr lvl="0" fontAlgn="base"/>
            <a:r>
              <a:rPr lang="en-GB" dirty="0"/>
              <a:t>Why they are listening</a:t>
            </a:r>
            <a:endParaRPr lang="en-ZA" dirty="0"/>
          </a:p>
          <a:p>
            <a:pPr lvl="0" fontAlgn="base"/>
            <a:r>
              <a:rPr lang="en-GB" dirty="0"/>
              <a:t>What they will gain from listening</a:t>
            </a:r>
            <a:endParaRPr lang="en-ZA" dirty="0"/>
          </a:p>
          <a:p>
            <a:pPr marL="0" lvl="0" indent="0" fontAlgn="base">
              <a:buNone/>
            </a:pPr>
            <a:endParaRPr lang="en-ZA" dirty="0"/>
          </a:p>
          <a:p>
            <a:pPr marL="0" indent="0">
              <a:buNone/>
            </a:pPr>
            <a:endParaRPr lang="en-ZA" sz="2800" b="1" dirty="0"/>
          </a:p>
        </p:txBody>
      </p:sp>
    </p:spTree>
    <p:extLst>
      <p:ext uri="{BB962C8B-B14F-4D97-AF65-F5344CB8AC3E}">
        <p14:creationId xmlns:p14="http://schemas.microsoft.com/office/powerpoint/2010/main" val="315470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327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5380-3A9D-4849-958F-EC288E74099A}"/>
              </a:ext>
            </a:extLst>
          </p:cNvPr>
          <p:cNvSpPr>
            <a:spLocks noGrp="1"/>
          </p:cNvSpPr>
          <p:nvPr>
            <p:ph type="title"/>
          </p:nvPr>
        </p:nvSpPr>
        <p:spPr/>
        <p:txBody>
          <a:bodyPr/>
          <a:lstStyle/>
          <a:p>
            <a:r>
              <a:rPr lang="en-GB" dirty="0"/>
              <a:t>Formats for a Talk/Presentation</a:t>
            </a:r>
            <a:endParaRPr lang="en-ZA" dirty="0"/>
          </a:p>
        </p:txBody>
      </p:sp>
      <p:sp>
        <p:nvSpPr>
          <p:cNvPr id="3" name="Slide Number Placeholder 2">
            <a:extLst>
              <a:ext uri="{FF2B5EF4-FFF2-40B4-BE49-F238E27FC236}">
                <a16:creationId xmlns:a16="http://schemas.microsoft.com/office/drawing/2014/main" id="{8FC629CD-8E9D-49AA-B89F-0217901114D0}"/>
              </a:ext>
            </a:extLst>
          </p:cNvPr>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a:extLst>
              <a:ext uri="{FF2B5EF4-FFF2-40B4-BE49-F238E27FC236}">
                <a16:creationId xmlns:a16="http://schemas.microsoft.com/office/drawing/2014/main" id="{E97D9167-EABA-4E56-B3E2-D82D4E8CB9A5}"/>
              </a:ext>
            </a:extLst>
          </p:cNvPr>
          <p:cNvSpPr>
            <a:spLocks noGrp="1"/>
          </p:cNvSpPr>
          <p:nvPr>
            <p:ph sz="quarter" idx="1"/>
          </p:nvPr>
        </p:nvSpPr>
        <p:spPr/>
        <p:txBody>
          <a:bodyPr/>
          <a:lstStyle/>
          <a:p>
            <a:pPr marL="0" indent="0">
              <a:buNone/>
            </a:pPr>
            <a:r>
              <a:rPr lang="en-GB" dirty="0"/>
              <a:t>Techniques to gain the audience’s attention:</a:t>
            </a:r>
          </a:p>
          <a:p>
            <a:pPr marL="0" indent="0">
              <a:buNone/>
            </a:pPr>
            <a:endParaRPr lang="en-GB" dirty="0"/>
          </a:p>
          <a:p>
            <a:pPr lvl="0" fontAlgn="base"/>
            <a:r>
              <a:rPr lang="en-GB" dirty="0"/>
              <a:t>Ask a question</a:t>
            </a:r>
            <a:endParaRPr lang="en-ZA" dirty="0"/>
          </a:p>
          <a:p>
            <a:pPr lvl="0" fontAlgn="base"/>
            <a:r>
              <a:rPr lang="en-GB" dirty="0"/>
              <a:t>Refer to current or recent events that link with the topic and give it added interest</a:t>
            </a:r>
            <a:endParaRPr lang="en-ZA" dirty="0"/>
          </a:p>
          <a:p>
            <a:pPr lvl="0" fontAlgn="base"/>
            <a:r>
              <a:rPr lang="en-GB" dirty="0"/>
              <a:t>Refer to a specific problem that makes the audience think about the topic</a:t>
            </a:r>
            <a:endParaRPr lang="en-ZA" dirty="0"/>
          </a:p>
          <a:p>
            <a:pPr lvl="0" fontAlgn="base"/>
            <a:r>
              <a:rPr lang="en-GB" dirty="0"/>
              <a:t>Show a diagram, picture or object to attract interest</a:t>
            </a:r>
            <a:endParaRPr lang="en-ZA" dirty="0"/>
          </a:p>
          <a:p>
            <a:pPr lvl="0" fontAlgn="base"/>
            <a:r>
              <a:rPr lang="en-GB" dirty="0"/>
              <a:t>Show the main points of the talk/presentation</a:t>
            </a:r>
            <a:endParaRPr lang="en-ZA" dirty="0"/>
          </a:p>
          <a:p>
            <a:pPr marL="0" indent="0">
              <a:buNone/>
            </a:pPr>
            <a:endParaRPr lang="en-ZA" dirty="0"/>
          </a:p>
        </p:txBody>
      </p:sp>
    </p:spTree>
    <p:extLst>
      <p:ext uri="{BB962C8B-B14F-4D97-AF65-F5344CB8AC3E}">
        <p14:creationId xmlns:p14="http://schemas.microsoft.com/office/powerpoint/2010/main" val="371278944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77C9-89FB-4D80-854D-C1BA65AAA874}"/>
              </a:ext>
            </a:extLst>
          </p:cNvPr>
          <p:cNvSpPr>
            <a:spLocks noGrp="1"/>
          </p:cNvSpPr>
          <p:nvPr>
            <p:ph type="title"/>
          </p:nvPr>
        </p:nvSpPr>
        <p:spPr/>
        <p:txBody>
          <a:bodyPr/>
          <a:lstStyle/>
          <a:p>
            <a:r>
              <a:rPr lang="en-GB" dirty="0"/>
              <a:t>Formats for a Talk/Presentation</a:t>
            </a:r>
            <a:endParaRPr lang="en-ZA" dirty="0"/>
          </a:p>
        </p:txBody>
      </p:sp>
      <p:sp>
        <p:nvSpPr>
          <p:cNvPr id="3" name="Slide Number Placeholder 2">
            <a:extLst>
              <a:ext uri="{FF2B5EF4-FFF2-40B4-BE49-F238E27FC236}">
                <a16:creationId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a:extLst>
              <a:ext uri="{FF2B5EF4-FFF2-40B4-BE49-F238E27FC236}">
                <a16:creationId xmlns:a16="http://schemas.microsoft.com/office/drawing/2014/main" id="{2C4DA7D0-AEC1-46BE-8055-4AFC8E1BFA53}"/>
              </a:ext>
            </a:extLst>
          </p:cNvPr>
          <p:cNvSpPr>
            <a:spLocks noGrp="1"/>
          </p:cNvSpPr>
          <p:nvPr>
            <p:ph sz="quarter" idx="1"/>
          </p:nvPr>
        </p:nvSpPr>
        <p:spPr/>
        <p:txBody>
          <a:bodyPr/>
          <a:lstStyle/>
          <a:p>
            <a:pPr marL="0" indent="0">
              <a:buNone/>
            </a:pPr>
            <a:r>
              <a:rPr lang="en-GB" sz="2800" b="1" dirty="0"/>
              <a:t>Middle or Body of Talk/Presentation</a:t>
            </a:r>
          </a:p>
          <a:p>
            <a:pPr marL="0" indent="0">
              <a:buNone/>
            </a:pPr>
            <a:endParaRPr lang="en-GB" sz="2800" b="1" dirty="0"/>
          </a:p>
          <a:p>
            <a:pPr marL="0" indent="0">
              <a:buNone/>
            </a:pPr>
            <a:r>
              <a:rPr lang="en-GB" dirty="0"/>
              <a:t>The speaker should, therefore, ensure that he/she:</a:t>
            </a:r>
            <a:endParaRPr lang="en-ZA" dirty="0"/>
          </a:p>
          <a:p>
            <a:pPr lvl="0" fontAlgn="base"/>
            <a:r>
              <a:rPr lang="en-GB" dirty="0"/>
              <a:t>Attracts and re-attracts the audience’s attention with good non-verbal communication</a:t>
            </a:r>
            <a:endParaRPr lang="en-ZA" dirty="0"/>
          </a:p>
          <a:p>
            <a:pPr lvl="0" fontAlgn="base"/>
            <a:r>
              <a:rPr lang="en-GB" dirty="0"/>
              <a:t>Organises the talk very well</a:t>
            </a:r>
            <a:endParaRPr lang="en-ZA" dirty="0"/>
          </a:p>
          <a:p>
            <a:pPr lvl="0" fontAlgn="base"/>
            <a:r>
              <a:rPr lang="en-GB" dirty="0"/>
              <a:t>Ensures that the topic is presented coherently, with good transition</a:t>
            </a:r>
            <a:endParaRPr lang="en-ZA" dirty="0"/>
          </a:p>
          <a:p>
            <a:pPr lvl="0" fontAlgn="base"/>
            <a:r>
              <a:rPr lang="en-GB" dirty="0"/>
              <a:t>Uses audio-visual aids to back up key points</a:t>
            </a:r>
            <a:endParaRPr lang="en-ZA" dirty="0"/>
          </a:p>
          <a:p>
            <a:pPr marL="0" indent="0">
              <a:buNone/>
            </a:pPr>
            <a:endParaRPr lang="en-ZA" sz="2800" dirty="0"/>
          </a:p>
          <a:p>
            <a:endParaRPr lang="en-ZA" dirty="0"/>
          </a:p>
        </p:txBody>
      </p:sp>
    </p:spTree>
    <p:extLst>
      <p:ext uri="{BB962C8B-B14F-4D97-AF65-F5344CB8AC3E}">
        <p14:creationId xmlns:p14="http://schemas.microsoft.com/office/powerpoint/2010/main" val="41174882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2BAF-FE50-4B24-9246-A1C8F902AB44}"/>
              </a:ext>
            </a:extLst>
          </p:cNvPr>
          <p:cNvSpPr>
            <a:spLocks noGrp="1"/>
          </p:cNvSpPr>
          <p:nvPr>
            <p:ph type="title"/>
          </p:nvPr>
        </p:nvSpPr>
        <p:spPr/>
        <p:txBody>
          <a:bodyPr/>
          <a:lstStyle/>
          <a:p>
            <a:r>
              <a:rPr lang="en-GB" dirty="0"/>
              <a:t>Formats for a Talk/Presentation</a:t>
            </a:r>
            <a:endParaRPr lang="en-ZA" dirty="0"/>
          </a:p>
        </p:txBody>
      </p:sp>
      <p:sp>
        <p:nvSpPr>
          <p:cNvPr id="3" name="Slide Number Placeholder 2">
            <a:extLst>
              <a:ext uri="{FF2B5EF4-FFF2-40B4-BE49-F238E27FC236}">
                <a16:creationId xmlns:a16="http://schemas.microsoft.com/office/drawing/2014/main" id="{495CA2E3-F1F7-4E7B-B3B2-BA8C38E5DB2C}"/>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a16="http://schemas.microsoft.com/office/drawing/2014/main" id="{7313D20B-796E-4034-8C57-500CD291E42F}"/>
              </a:ext>
            </a:extLst>
          </p:cNvPr>
          <p:cNvSpPr>
            <a:spLocks noGrp="1"/>
          </p:cNvSpPr>
          <p:nvPr>
            <p:ph sz="quarter" idx="1"/>
          </p:nvPr>
        </p:nvSpPr>
        <p:spPr/>
        <p:txBody>
          <a:bodyPr>
            <a:normAutofit/>
          </a:bodyPr>
          <a:lstStyle/>
          <a:p>
            <a:pPr marL="0" indent="0">
              <a:buNone/>
            </a:pPr>
            <a:r>
              <a:rPr lang="en-ZA" sz="2800" b="1" dirty="0"/>
              <a:t>End of Talk/Presentation</a:t>
            </a:r>
          </a:p>
          <a:p>
            <a:pPr marL="0" indent="0">
              <a:buNone/>
            </a:pPr>
            <a:endParaRPr lang="en-ZA" sz="2800" b="1" dirty="0"/>
          </a:p>
          <a:p>
            <a:pPr marL="0" indent="0">
              <a:buNone/>
            </a:pPr>
            <a:r>
              <a:rPr lang="en-GB" dirty="0"/>
              <a:t>Use one of the techniques below to achieve impact:</a:t>
            </a:r>
            <a:endParaRPr lang="en-ZA" dirty="0"/>
          </a:p>
          <a:p>
            <a:pPr lvl="0" fontAlgn="base"/>
            <a:r>
              <a:rPr lang="en-GB" dirty="0"/>
              <a:t>Summarise the main points</a:t>
            </a:r>
            <a:endParaRPr lang="en-ZA" dirty="0"/>
          </a:p>
          <a:p>
            <a:pPr lvl="0" fontAlgn="base"/>
            <a:r>
              <a:rPr lang="en-GB" dirty="0"/>
              <a:t>End with an appeal for action</a:t>
            </a:r>
            <a:endParaRPr lang="en-ZA" dirty="0"/>
          </a:p>
          <a:p>
            <a:pPr lvl="0" fontAlgn="base"/>
            <a:r>
              <a:rPr lang="en-GB" dirty="0"/>
              <a:t>Ask a challenging question</a:t>
            </a:r>
            <a:endParaRPr lang="en-ZA" dirty="0"/>
          </a:p>
          <a:p>
            <a:pPr lvl="0" fontAlgn="base"/>
            <a:r>
              <a:rPr lang="en-GB" dirty="0"/>
              <a:t>Use a quotation, statistics or vivid illustration to sum up the main idea</a:t>
            </a:r>
            <a:endParaRPr lang="en-ZA" dirty="0"/>
          </a:p>
          <a:p>
            <a:pPr lvl="0" fontAlgn="base"/>
            <a:r>
              <a:rPr lang="en-GB" dirty="0"/>
              <a:t>Remind the audience why the key points are important to them</a:t>
            </a:r>
            <a:endParaRPr lang="en-ZA" dirty="0"/>
          </a:p>
          <a:p>
            <a:pPr marL="0" indent="0">
              <a:buNone/>
            </a:pPr>
            <a:endParaRPr lang="en-ZA" sz="2800" b="1" dirty="0"/>
          </a:p>
        </p:txBody>
      </p:sp>
    </p:spTree>
    <p:extLst>
      <p:ext uri="{BB962C8B-B14F-4D97-AF65-F5344CB8AC3E}">
        <p14:creationId xmlns:p14="http://schemas.microsoft.com/office/powerpoint/2010/main" val="296828308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2D95-F5A9-4342-9EE1-699CE1DD6369}"/>
              </a:ext>
            </a:extLst>
          </p:cNvPr>
          <p:cNvSpPr>
            <a:spLocks noGrp="1"/>
          </p:cNvSpPr>
          <p:nvPr>
            <p:ph type="title"/>
          </p:nvPr>
        </p:nvSpPr>
        <p:spPr/>
        <p:txBody>
          <a:bodyPr>
            <a:normAutofit fontScale="90000"/>
          </a:bodyPr>
          <a:lstStyle/>
          <a:p>
            <a:r>
              <a:rPr lang="en-GB" dirty="0"/>
              <a:t>Preparing for a Talk/Presentation - Procedure</a:t>
            </a:r>
            <a:endParaRPr lang="en-ZA" dirty="0"/>
          </a:p>
        </p:txBody>
      </p:sp>
      <p:sp>
        <p:nvSpPr>
          <p:cNvPr id="3" name="Slide Number Placeholder 2">
            <a:extLst>
              <a:ext uri="{FF2B5EF4-FFF2-40B4-BE49-F238E27FC236}">
                <a16:creationId xmlns:a16="http://schemas.microsoft.com/office/drawing/2014/main" id="{2FD299CF-61AF-47B0-AD49-27C79AEA0808}"/>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a:extLst>
              <a:ext uri="{FF2B5EF4-FFF2-40B4-BE49-F238E27FC236}">
                <a16:creationId xmlns:a16="http://schemas.microsoft.com/office/drawing/2014/main" id="{3253F1E7-CCFC-4951-B261-37F6C7646BCC}"/>
              </a:ext>
            </a:extLst>
          </p:cNvPr>
          <p:cNvSpPr>
            <a:spLocks noGrp="1"/>
          </p:cNvSpPr>
          <p:nvPr>
            <p:ph sz="quarter" idx="1"/>
          </p:nvPr>
        </p:nvSpPr>
        <p:spPr/>
        <p:txBody>
          <a:bodyPr/>
          <a:lstStyle/>
          <a:p>
            <a:pPr lvl="0" fontAlgn="base"/>
            <a:r>
              <a:rPr lang="en-GB" dirty="0"/>
              <a:t>Decide on the purpose of the talk/presentation.  This could, for example, be:</a:t>
            </a:r>
            <a:endParaRPr lang="en-ZA" dirty="0"/>
          </a:p>
          <a:p>
            <a:pPr lvl="3" fontAlgn="base"/>
            <a:r>
              <a:rPr lang="en-GB" dirty="0">
                <a:effectLst>
                  <a:outerShdw sx="0" sy="0">
                    <a:srgbClr val="000000"/>
                  </a:outerShdw>
                </a:effectLst>
              </a:rPr>
              <a:t>To inform</a:t>
            </a:r>
            <a:endParaRPr lang="en-ZA" dirty="0">
              <a:effectLst>
                <a:outerShdw sx="0" sy="0">
                  <a:srgbClr val="000000"/>
                </a:outerShdw>
              </a:effectLst>
            </a:endParaRPr>
          </a:p>
          <a:p>
            <a:pPr lvl="3" fontAlgn="base"/>
            <a:r>
              <a:rPr lang="en-GB" dirty="0">
                <a:effectLst>
                  <a:outerShdw sx="0" sy="0">
                    <a:srgbClr val="000000"/>
                  </a:outerShdw>
                </a:effectLst>
              </a:rPr>
              <a:t>To persuade</a:t>
            </a:r>
            <a:endParaRPr lang="en-ZA" dirty="0">
              <a:effectLst>
                <a:outerShdw sx="0" sy="0">
                  <a:srgbClr val="000000"/>
                </a:outerShdw>
              </a:effectLst>
            </a:endParaRPr>
          </a:p>
          <a:p>
            <a:pPr lvl="3" fontAlgn="base"/>
            <a:r>
              <a:rPr lang="en-GB" dirty="0">
                <a:effectLst>
                  <a:outerShdw sx="0" sy="0">
                    <a:srgbClr val="000000"/>
                  </a:outerShdw>
                </a:effectLst>
              </a:rPr>
              <a:t>To entertain</a:t>
            </a:r>
            <a:endParaRPr lang="en-ZA" dirty="0">
              <a:effectLst>
                <a:outerShdw sx="0" sy="0">
                  <a:srgbClr val="000000"/>
                </a:outerShdw>
              </a:effectLst>
            </a:endParaRPr>
          </a:p>
          <a:p>
            <a:pPr lvl="0" fontAlgn="base"/>
            <a:r>
              <a:rPr lang="en-GB" dirty="0"/>
              <a:t>Analyse the needs of the audience.</a:t>
            </a:r>
            <a:endParaRPr lang="en-ZA" dirty="0"/>
          </a:p>
          <a:p>
            <a:pPr lvl="0" fontAlgn="base"/>
            <a:r>
              <a:rPr lang="en-GB" dirty="0"/>
              <a:t>Decide what the audience needs to know or do at the end of the talk/presentation.  This decision will help to give focus to the talk/presentation.</a:t>
            </a:r>
            <a:endParaRPr lang="en-ZA" dirty="0"/>
          </a:p>
          <a:p>
            <a:endParaRPr lang="en-ZA" dirty="0"/>
          </a:p>
        </p:txBody>
      </p:sp>
    </p:spTree>
    <p:extLst>
      <p:ext uri="{BB962C8B-B14F-4D97-AF65-F5344CB8AC3E}">
        <p14:creationId xmlns:p14="http://schemas.microsoft.com/office/powerpoint/2010/main" val="312160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9F01A-420E-4528-94A3-1AA9781E68DB}"/>
              </a:ext>
            </a:extLst>
          </p:cNvPr>
          <p:cNvSpPr>
            <a:spLocks noGrp="1"/>
          </p:cNvSpPr>
          <p:nvPr>
            <p:ph type="title"/>
          </p:nvPr>
        </p:nvSpPr>
        <p:spPr/>
        <p:txBody>
          <a:bodyPr>
            <a:normAutofit fontScale="90000"/>
          </a:bodyPr>
          <a:lstStyle/>
          <a:p>
            <a:r>
              <a:rPr lang="en-GB" dirty="0"/>
              <a:t>Preparing for a Talk/Presentation - Procedure</a:t>
            </a:r>
            <a:endParaRPr lang="en-ZA" dirty="0"/>
          </a:p>
        </p:txBody>
      </p:sp>
      <p:sp>
        <p:nvSpPr>
          <p:cNvPr id="3" name="Slide Number Placeholder 2">
            <a:extLst>
              <a:ext uri="{FF2B5EF4-FFF2-40B4-BE49-F238E27FC236}">
                <a16:creationId xmlns:a16="http://schemas.microsoft.com/office/drawing/2014/main" id="{87295561-8AF2-4057-AAA1-BB4347302EC3}"/>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a:extLst>
              <a:ext uri="{FF2B5EF4-FFF2-40B4-BE49-F238E27FC236}">
                <a16:creationId xmlns:a16="http://schemas.microsoft.com/office/drawing/2014/main" id="{BBEF6327-7C28-441F-B242-13336264EA7D}"/>
              </a:ext>
            </a:extLst>
          </p:cNvPr>
          <p:cNvSpPr>
            <a:spLocks noGrp="1"/>
          </p:cNvSpPr>
          <p:nvPr>
            <p:ph sz="quarter" idx="1"/>
          </p:nvPr>
        </p:nvSpPr>
        <p:spPr/>
        <p:txBody>
          <a:bodyPr/>
          <a:lstStyle/>
          <a:p>
            <a:pPr lvl="0" fontAlgn="base"/>
            <a:r>
              <a:rPr lang="en-GB" dirty="0"/>
              <a:t>Prepare a mind-map of the main ideas</a:t>
            </a:r>
            <a:endParaRPr lang="en-ZA" dirty="0"/>
          </a:p>
          <a:p>
            <a:pPr lvl="0" fontAlgn="base"/>
            <a:r>
              <a:rPr lang="en-GB" dirty="0"/>
              <a:t>Prepare a topic outline of the selected key and supporting ideas; this will be the body of the talk</a:t>
            </a:r>
            <a:endParaRPr lang="en-ZA" dirty="0"/>
          </a:p>
          <a:p>
            <a:pPr lvl="0" fontAlgn="base"/>
            <a:r>
              <a:rPr lang="en-GB" dirty="0"/>
              <a:t>Add the Introduction and Conclusion to the plan</a:t>
            </a:r>
            <a:endParaRPr lang="en-ZA" dirty="0"/>
          </a:p>
          <a:p>
            <a:endParaRPr lang="en-ZA" dirty="0"/>
          </a:p>
        </p:txBody>
      </p:sp>
    </p:spTree>
    <p:extLst>
      <p:ext uri="{BB962C8B-B14F-4D97-AF65-F5344CB8AC3E}">
        <p14:creationId xmlns:p14="http://schemas.microsoft.com/office/powerpoint/2010/main" val="7857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FFAF-8C1C-4F5E-8616-3926CE1BAE46}"/>
              </a:ext>
            </a:extLst>
          </p:cNvPr>
          <p:cNvSpPr>
            <a:spLocks noGrp="1"/>
          </p:cNvSpPr>
          <p:nvPr>
            <p:ph type="title"/>
          </p:nvPr>
        </p:nvSpPr>
        <p:spPr/>
        <p:txBody>
          <a:bodyPr>
            <a:normAutofit fontScale="90000"/>
          </a:bodyPr>
          <a:lstStyle/>
          <a:p>
            <a:r>
              <a:rPr lang="en-GB" dirty="0"/>
              <a:t>Preparing for a Talk/Presentation – Cue Cards</a:t>
            </a:r>
            <a:endParaRPr lang="en-ZA" dirty="0"/>
          </a:p>
        </p:txBody>
      </p:sp>
      <p:sp>
        <p:nvSpPr>
          <p:cNvPr id="3" name="Slide Number Placeholder 2">
            <a:extLst>
              <a:ext uri="{FF2B5EF4-FFF2-40B4-BE49-F238E27FC236}">
                <a16:creationId xmlns:a16="http://schemas.microsoft.com/office/drawing/2014/main" id="{F20DB82A-DBF2-4F24-81EE-0545147EDADA}"/>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a:extLst>
              <a:ext uri="{FF2B5EF4-FFF2-40B4-BE49-F238E27FC236}">
                <a16:creationId xmlns:a16="http://schemas.microsoft.com/office/drawing/2014/main" id="{616230BB-E914-47C0-983A-FDB4C08DD190}"/>
              </a:ext>
            </a:extLst>
          </p:cNvPr>
          <p:cNvSpPr>
            <a:spLocks noGrp="1"/>
          </p:cNvSpPr>
          <p:nvPr>
            <p:ph sz="quarter" idx="1"/>
          </p:nvPr>
        </p:nvSpPr>
        <p:spPr/>
        <p:txBody>
          <a:bodyPr/>
          <a:lstStyle/>
          <a:p>
            <a:pPr marL="0" indent="0">
              <a:buNone/>
            </a:pPr>
            <a:endParaRPr lang="en-GB" dirty="0"/>
          </a:p>
          <a:p>
            <a:pPr marL="0" indent="0">
              <a:buNone/>
            </a:pPr>
            <a:r>
              <a:rPr lang="en-GB" dirty="0"/>
              <a:t>Ensure that you:</a:t>
            </a:r>
            <a:endParaRPr lang="en-ZA" dirty="0"/>
          </a:p>
          <a:p>
            <a:pPr lvl="0" fontAlgn="base"/>
            <a:r>
              <a:rPr lang="en-GB" dirty="0"/>
              <a:t>Number each card</a:t>
            </a:r>
            <a:endParaRPr lang="en-ZA" dirty="0"/>
          </a:p>
          <a:p>
            <a:pPr lvl="0" fontAlgn="base"/>
            <a:r>
              <a:rPr lang="en-GB" dirty="0"/>
              <a:t>Write key points only with large letters for easy reading</a:t>
            </a:r>
            <a:endParaRPr lang="en-ZA" dirty="0"/>
          </a:p>
          <a:p>
            <a:pPr lvl="0" fontAlgn="base"/>
            <a:r>
              <a:rPr lang="en-GB" dirty="0"/>
              <a:t>Write on one side only</a:t>
            </a:r>
            <a:endParaRPr lang="en-ZA" dirty="0"/>
          </a:p>
          <a:p>
            <a:pPr lvl="0" fontAlgn="base"/>
            <a:r>
              <a:rPr lang="en-GB" dirty="0"/>
              <a:t>Tie the cards together so that you can work your way through them without dropping them</a:t>
            </a:r>
            <a:endParaRPr lang="en-ZA" dirty="0"/>
          </a:p>
          <a:p>
            <a:pPr marL="0" indent="0">
              <a:buNone/>
            </a:pPr>
            <a:endParaRPr lang="en-ZA" dirty="0"/>
          </a:p>
        </p:txBody>
      </p:sp>
    </p:spTree>
    <p:extLst>
      <p:ext uri="{BB962C8B-B14F-4D97-AF65-F5344CB8AC3E}">
        <p14:creationId xmlns:p14="http://schemas.microsoft.com/office/powerpoint/2010/main" val="176792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8912-235B-46A8-8051-78E970D47EFD}"/>
              </a:ext>
            </a:extLst>
          </p:cNvPr>
          <p:cNvSpPr>
            <a:spLocks noGrp="1"/>
          </p:cNvSpPr>
          <p:nvPr>
            <p:ph type="title"/>
          </p:nvPr>
        </p:nvSpPr>
        <p:spPr/>
        <p:txBody>
          <a:bodyPr>
            <a:normAutofit fontScale="90000"/>
          </a:bodyPr>
          <a:lstStyle/>
          <a:p>
            <a:r>
              <a:rPr lang="en-GB" dirty="0"/>
              <a:t>Preparing for a Talk/Presentation – The Outline</a:t>
            </a:r>
            <a:endParaRPr lang="en-ZA" dirty="0"/>
          </a:p>
        </p:txBody>
      </p:sp>
      <p:sp>
        <p:nvSpPr>
          <p:cNvPr id="3" name="Slide Number Placeholder 2">
            <a:extLst>
              <a:ext uri="{FF2B5EF4-FFF2-40B4-BE49-F238E27FC236}">
                <a16:creationId xmlns:a16="http://schemas.microsoft.com/office/drawing/2014/main" id="{67FE583B-2AFF-4F31-9C54-7565FFC4ED7B}"/>
              </a:ext>
            </a:extLst>
          </p:cNvPr>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a:extLst>
              <a:ext uri="{FF2B5EF4-FFF2-40B4-BE49-F238E27FC236}">
                <a16:creationId xmlns:a16="http://schemas.microsoft.com/office/drawing/2014/main" id="{E2F7AB77-3C08-4942-99B6-C3877273B01D}"/>
              </a:ext>
            </a:extLst>
          </p:cNvPr>
          <p:cNvSpPr>
            <a:spLocks noGrp="1"/>
          </p:cNvSpPr>
          <p:nvPr>
            <p:ph sz="quarter" idx="1"/>
          </p:nvPr>
        </p:nvSpPr>
        <p:spPr/>
        <p:txBody>
          <a:bodyPr/>
          <a:lstStyle/>
          <a:p>
            <a:pPr lvl="0" fontAlgn="base"/>
            <a:r>
              <a:rPr lang="en-GB" b="1" dirty="0"/>
              <a:t>Purpose:</a:t>
            </a:r>
            <a:r>
              <a:rPr lang="en-GB" dirty="0"/>
              <a:t>  The purpose of this talk/presentation  is to </a:t>
            </a:r>
            <a:endParaRPr lang="en-ZA" dirty="0"/>
          </a:p>
          <a:p>
            <a:pPr lvl="3" fontAlgn="base"/>
            <a:r>
              <a:rPr lang="en-GB" dirty="0">
                <a:effectLst>
                  <a:outerShdw sx="0" sy="0">
                    <a:srgbClr val="000000"/>
                  </a:outerShdw>
                </a:effectLst>
              </a:rPr>
              <a:t>Inform the audience of, for example, the procedure for writing a bad-news letter </a:t>
            </a:r>
            <a:endParaRPr lang="en-ZA" dirty="0">
              <a:effectLst>
                <a:outerShdw sx="0" sy="0">
                  <a:srgbClr val="000000"/>
                </a:outerShdw>
              </a:effectLst>
            </a:endParaRPr>
          </a:p>
          <a:p>
            <a:pPr lvl="3" fontAlgn="base"/>
            <a:r>
              <a:rPr lang="en-GB" dirty="0">
                <a:effectLst>
                  <a:outerShdw sx="0" sy="0">
                    <a:srgbClr val="000000"/>
                  </a:outerShdw>
                </a:effectLst>
              </a:rPr>
              <a:t>Persuade the audience that this procedure is effective.</a:t>
            </a:r>
            <a:endParaRPr lang="en-ZA" dirty="0">
              <a:effectLst>
                <a:outerShdw sx="0" sy="0">
                  <a:srgbClr val="000000"/>
                </a:outerShdw>
              </a:effectLst>
            </a:endParaRPr>
          </a:p>
          <a:p>
            <a:endParaRPr lang="en-ZA" dirty="0"/>
          </a:p>
          <a:p>
            <a:pPr lvl="0" fontAlgn="base"/>
            <a:r>
              <a:rPr lang="en-GB" b="1" dirty="0"/>
              <a:t>Audience:</a:t>
            </a:r>
            <a:r>
              <a:rPr lang="en-GB" dirty="0"/>
              <a:t>  The audience is, for example, a group of experts in marketing.  They are attending a workshop on letter-writing as they wish to keep up to date on the latest techniques.</a:t>
            </a:r>
          </a:p>
          <a:p>
            <a:pPr lvl="0" fontAlgn="base"/>
            <a:endParaRPr lang="en-GB" dirty="0"/>
          </a:p>
          <a:p>
            <a:pPr lvl="0" fontAlgn="base"/>
            <a:r>
              <a:rPr lang="en-GB" dirty="0"/>
              <a:t>See outline in LG p 100</a:t>
            </a:r>
            <a:endParaRPr lang="en-ZA" dirty="0"/>
          </a:p>
          <a:p>
            <a:pPr marL="0" indent="0">
              <a:buNone/>
            </a:pPr>
            <a:endParaRPr lang="en-ZA" dirty="0"/>
          </a:p>
        </p:txBody>
      </p:sp>
    </p:spTree>
    <p:extLst>
      <p:ext uri="{BB962C8B-B14F-4D97-AF65-F5344CB8AC3E}">
        <p14:creationId xmlns:p14="http://schemas.microsoft.com/office/powerpoint/2010/main" val="128527545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4B35-B742-4745-B3FE-AC28EC154013}"/>
              </a:ext>
            </a:extLst>
          </p:cNvPr>
          <p:cNvSpPr>
            <a:spLocks noGrp="1"/>
          </p:cNvSpPr>
          <p:nvPr>
            <p:ph type="title"/>
          </p:nvPr>
        </p:nvSpPr>
        <p:spPr/>
        <p:txBody>
          <a:bodyPr/>
          <a:lstStyle/>
          <a:p>
            <a:r>
              <a:rPr lang="en-GB" dirty="0"/>
              <a:t>Presenting a Talk/Presentation </a:t>
            </a:r>
            <a:endParaRPr lang="en-ZA" dirty="0"/>
          </a:p>
        </p:txBody>
      </p:sp>
      <p:sp>
        <p:nvSpPr>
          <p:cNvPr id="3" name="Slide Number Placeholder 2">
            <a:extLst>
              <a:ext uri="{FF2B5EF4-FFF2-40B4-BE49-F238E27FC236}">
                <a16:creationId xmlns:a16="http://schemas.microsoft.com/office/drawing/2014/main" id="{D785AEDC-61DC-4693-B7C0-654FA9F8A8B4}"/>
              </a:ext>
            </a:extLst>
          </p:cNvPr>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a:extLst>
              <a:ext uri="{FF2B5EF4-FFF2-40B4-BE49-F238E27FC236}">
                <a16:creationId xmlns:a16="http://schemas.microsoft.com/office/drawing/2014/main" id="{139A5EF2-92BD-4802-8488-2319C831EF3E}"/>
              </a:ext>
            </a:extLst>
          </p:cNvPr>
          <p:cNvSpPr>
            <a:spLocks noGrp="1"/>
          </p:cNvSpPr>
          <p:nvPr>
            <p:ph sz="quarter" idx="1"/>
          </p:nvPr>
        </p:nvSpPr>
        <p:spPr/>
        <p:txBody>
          <a:bodyPr/>
          <a:lstStyle/>
          <a:p>
            <a:pPr marL="0" indent="0">
              <a:buNone/>
            </a:pPr>
            <a:endParaRPr lang="en-ZA" dirty="0"/>
          </a:p>
          <a:p>
            <a:pPr marL="0" indent="0">
              <a:buNone/>
            </a:pPr>
            <a:r>
              <a:rPr lang="en-ZA" dirty="0"/>
              <a:t>Pay special attention to:</a:t>
            </a:r>
          </a:p>
          <a:p>
            <a:pPr lvl="0" fontAlgn="base"/>
            <a:r>
              <a:rPr lang="en-ZA" dirty="0"/>
              <a:t>Non-verbal communication, particularly your voice, eye contact, hand-movements and the way you stand</a:t>
            </a:r>
          </a:p>
          <a:p>
            <a:pPr lvl="0" fontAlgn="base"/>
            <a:r>
              <a:rPr lang="en-ZA" dirty="0"/>
              <a:t>Your dress and general appearance</a:t>
            </a:r>
          </a:p>
          <a:p>
            <a:pPr lvl="0" fontAlgn="base"/>
            <a:r>
              <a:rPr lang="en-ZA" dirty="0"/>
              <a:t>Your level of enthusiasm</a:t>
            </a:r>
          </a:p>
          <a:p>
            <a:pPr lvl="0" fontAlgn="base"/>
            <a:r>
              <a:rPr lang="en-ZA" dirty="0"/>
              <a:t>Your style</a:t>
            </a:r>
          </a:p>
          <a:p>
            <a:pPr lvl="0" fontAlgn="base"/>
            <a:r>
              <a:rPr lang="en-ZA" dirty="0"/>
              <a:t>The quality of your audio-visual aids, and the way in which you use them</a:t>
            </a:r>
          </a:p>
          <a:p>
            <a:pPr marL="0" indent="0">
              <a:buNone/>
            </a:pPr>
            <a:endParaRPr lang="en-ZA" dirty="0"/>
          </a:p>
        </p:txBody>
      </p:sp>
    </p:spTree>
    <p:extLst>
      <p:ext uri="{BB962C8B-B14F-4D97-AF65-F5344CB8AC3E}">
        <p14:creationId xmlns:p14="http://schemas.microsoft.com/office/powerpoint/2010/main" val="32489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8705-5226-4BE4-B45A-DAB70C1008E7}"/>
              </a:ext>
            </a:extLst>
          </p:cNvPr>
          <p:cNvSpPr>
            <a:spLocks noGrp="1"/>
          </p:cNvSpPr>
          <p:nvPr>
            <p:ph type="title"/>
          </p:nvPr>
        </p:nvSpPr>
        <p:spPr/>
        <p:txBody>
          <a:bodyPr/>
          <a:lstStyle/>
          <a:p>
            <a:r>
              <a:rPr lang="en-GB" dirty="0"/>
              <a:t>Presenting a Talk/Presentation </a:t>
            </a:r>
            <a:endParaRPr lang="en-ZA" dirty="0"/>
          </a:p>
        </p:txBody>
      </p:sp>
      <p:sp>
        <p:nvSpPr>
          <p:cNvPr id="3" name="Slide Number Placeholder 2">
            <a:extLst>
              <a:ext uri="{FF2B5EF4-FFF2-40B4-BE49-F238E27FC236}">
                <a16:creationId xmlns:a16="http://schemas.microsoft.com/office/drawing/2014/main" id="{AC9B5651-0478-4274-89CE-5FB01A349087}"/>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a:extLst>
              <a:ext uri="{FF2B5EF4-FFF2-40B4-BE49-F238E27FC236}">
                <a16:creationId xmlns:a16="http://schemas.microsoft.com/office/drawing/2014/main" id="{DDCC5EFB-258F-47FB-988B-46F837AB6ED5}"/>
              </a:ext>
            </a:extLst>
          </p:cNvPr>
          <p:cNvSpPr>
            <a:spLocks noGrp="1"/>
          </p:cNvSpPr>
          <p:nvPr>
            <p:ph sz="quarter" idx="1"/>
          </p:nvPr>
        </p:nvSpPr>
        <p:spPr/>
        <p:txBody>
          <a:bodyPr/>
          <a:lstStyle/>
          <a:p>
            <a:pPr marL="0" indent="0">
              <a:buNone/>
            </a:pPr>
            <a:r>
              <a:rPr lang="en-ZA" dirty="0"/>
              <a:t>Make sure you:</a:t>
            </a:r>
          </a:p>
          <a:p>
            <a:pPr lvl="0" fontAlgn="base"/>
            <a:r>
              <a:rPr lang="en-ZA" dirty="0"/>
              <a:t>Speak with a lively voice, using a personal style</a:t>
            </a:r>
          </a:p>
          <a:p>
            <a:pPr lvl="0" fontAlgn="base"/>
            <a:r>
              <a:rPr lang="en-ZA" dirty="0"/>
              <a:t>Speak clearly</a:t>
            </a:r>
          </a:p>
          <a:p>
            <a:pPr lvl="0" fontAlgn="base"/>
            <a:r>
              <a:rPr lang="en-ZA" dirty="0"/>
              <a:t>Speak at a speed that allows your audience to tune in to your voice</a:t>
            </a:r>
          </a:p>
          <a:p>
            <a:pPr lvl="0" fontAlgn="base"/>
            <a:r>
              <a:rPr lang="en-ZA" dirty="0"/>
              <a:t>Vary your speed</a:t>
            </a:r>
          </a:p>
          <a:p>
            <a:pPr lvl="0" fontAlgn="base"/>
            <a:r>
              <a:rPr lang="en-ZA" dirty="0"/>
              <a:t>Use your voice to emphasise key points</a:t>
            </a:r>
          </a:p>
          <a:p>
            <a:pPr lvl="0" fontAlgn="base"/>
            <a:r>
              <a:rPr lang="en-ZA" dirty="0"/>
              <a:t>Use pauses for impact</a:t>
            </a:r>
          </a:p>
          <a:p>
            <a:pPr marL="0" indent="0">
              <a:buNone/>
            </a:pPr>
            <a:endParaRPr lang="en-ZA" dirty="0"/>
          </a:p>
        </p:txBody>
      </p:sp>
    </p:spTree>
    <p:extLst>
      <p:ext uri="{BB962C8B-B14F-4D97-AF65-F5344CB8AC3E}">
        <p14:creationId xmlns:p14="http://schemas.microsoft.com/office/powerpoint/2010/main" val="38867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2B34-1608-480A-B06F-A90D108A43A6}"/>
              </a:ext>
            </a:extLst>
          </p:cNvPr>
          <p:cNvSpPr>
            <a:spLocks noGrp="1"/>
          </p:cNvSpPr>
          <p:nvPr>
            <p:ph type="title"/>
          </p:nvPr>
        </p:nvSpPr>
        <p:spPr/>
        <p:txBody>
          <a:bodyPr/>
          <a:lstStyle/>
          <a:p>
            <a:r>
              <a:rPr lang="en-GB" dirty="0"/>
              <a:t>The Speaker’s Credibility</a:t>
            </a:r>
            <a:endParaRPr lang="en-ZA" dirty="0"/>
          </a:p>
        </p:txBody>
      </p:sp>
      <p:sp>
        <p:nvSpPr>
          <p:cNvPr id="3" name="Slide Number Placeholder 2">
            <a:extLst>
              <a:ext uri="{FF2B5EF4-FFF2-40B4-BE49-F238E27FC236}">
                <a16:creationId xmlns:a16="http://schemas.microsoft.com/office/drawing/2014/main" id="{C119BC4B-FDCE-40A5-BB0C-5086EE4A9F26}"/>
              </a:ext>
            </a:extLst>
          </p:cNvPr>
          <p:cNvSpPr>
            <a:spLocks noGrp="1"/>
          </p:cNvSpPr>
          <p:nvPr>
            <p:ph type="sldNum" sz="quarter" idx="12"/>
          </p:nvPr>
        </p:nvSpPr>
        <p:spPr/>
        <p:txBody>
          <a:bodyPr/>
          <a:lstStyle/>
          <a:p>
            <a:fld id="{32F83655-DC73-417F-8B26-EB7A1DBB5382}" type="slidenum">
              <a:rPr lang="en-ZA" smtClean="0"/>
              <a:pPr/>
              <a:t>179</a:t>
            </a:fld>
            <a:endParaRPr lang="en-ZA" dirty="0"/>
          </a:p>
        </p:txBody>
      </p:sp>
      <p:pic>
        <p:nvPicPr>
          <p:cNvPr id="5" name="Content Placeholder 5">
            <a:extLst>
              <a:ext uri="{FF2B5EF4-FFF2-40B4-BE49-F238E27FC236}">
                <a16:creationId xmlns:a16="http://schemas.microsoft.com/office/drawing/2014/main" id="{D01144DF-1A74-4E9B-9228-1C4D2DDAED90}"/>
              </a:ext>
            </a:extLst>
          </p:cNvPr>
          <p:cNvPicPr>
            <a:picLocks noGrp="1" noChangeAspect="1"/>
          </p:cNvPicPr>
          <p:nvPr>
            <p:ph sz="quarter" idx="1"/>
          </p:nvPr>
        </p:nvPicPr>
        <p:blipFill>
          <a:blip r:embed="rId2"/>
          <a:stretch>
            <a:fillRect/>
          </a:stretch>
        </p:blipFill>
        <p:spPr>
          <a:xfrm>
            <a:off x="603504" y="1841450"/>
            <a:ext cx="1950889" cy="859611"/>
          </a:xfrm>
          <a:prstGeom prst="rect">
            <a:avLst/>
          </a:prstGeom>
        </p:spPr>
      </p:pic>
      <p:sp>
        <p:nvSpPr>
          <p:cNvPr id="6" name="Content Placeholder 4">
            <a:extLst>
              <a:ext uri="{FF2B5EF4-FFF2-40B4-BE49-F238E27FC236}">
                <a16:creationId xmlns:a16="http://schemas.microsoft.com/office/drawing/2014/main" id="{C3D503FA-1EF7-4419-BB5C-8F0AB1D04466}"/>
              </a:ext>
            </a:extLst>
          </p:cNvPr>
          <p:cNvSpPr txBox="1">
            <a:spLocks/>
          </p:cNvSpPr>
          <p:nvPr/>
        </p:nvSpPr>
        <p:spPr>
          <a:xfrm>
            <a:off x="1840868" y="2686494"/>
            <a:ext cx="6475548" cy="1871688"/>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Credibility may be defined as an attitude towards a sender held at any given time by a receiver.</a:t>
            </a:r>
            <a:endParaRPr lang="en-ZA" sz="2000" dirty="0"/>
          </a:p>
        </p:txBody>
      </p:sp>
    </p:spTree>
    <p:extLst>
      <p:ext uri="{BB962C8B-B14F-4D97-AF65-F5344CB8AC3E}">
        <p14:creationId xmlns:p14="http://schemas.microsoft.com/office/powerpoint/2010/main" val="321608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6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4594-C7EB-4D93-B26B-4969AC0F274F}"/>
              </a:ext>
            </a:extLst>
          </p:cNvPr>
          <p:cNvSpPr>
            <a:spLocks noGrp="1"/>
          </p:cNvSpPr>
          <p:nvPr>
            <p:ph type="title"/>
          </p:nvPr>
        </p:nvSpPr>
        <p:spPr/>
        <p:txBody>
          <a:bodyPr/>
          <a:lstStyle/>
          <a:p>
            <a:r>
              <a:rPr lang="en-GB" dirty="0"/>
              <a:t>The Speaker’s Credibility</a:t>
            </a:r>
            <a:endParaRPr lang="en-ZA" dirty="0"/>
          </a:p>
        </p:txBody>
      </p:sp>
      <p:sp>
        <p:nvSpPr>
          <p:cNvPr id="3" name="Slide Number Placeholder 2">
            <a:extLst>
              <a:ext uri="{FF2B5EF4-FFF2-40B4-BE49-F238E27FC236}">
                <a16:creationId xmlns:a16="http://schemas.microsoft.com/office/drawing/2014/main" id="{61858AAE-AF5E-451E-B764-895E1DED2DEC}"/>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a:extLst>
              <a:ext uri="{FF2B5EF4-FFF2-40B4-BE49-F238E27FC236}">
                <a16:creationId xmlns:a16="http://schemas.microsoft.com/office/drawing/2014/main" id="{128DA687-0BC0-462B-9E5A-44017895E113}"/>
              </a:ext>
            </a:extLst>
          </p:cNvPr>
          <p:cNvSpPr>
            <a:spLocks noGrp="1"/>
          </p:cNvSpPr>
          <p:nvPr>
            <p:ph sz="quarter" idx="1"/>
          </p:nvPr>
        </p:nvSpPr>
        <p:spPr/>
        <p:txBody>
          <a:bodyPr/>
          <a:lstStyle/>
          <a:p>
            <a:pPr marL="0" indent="0">
              <a:buNone/>
            </a:pPr>
            <a:endParaRPr lang="en-GB" dirty="0"/>
          </a:p>
          <a:p>
            <a:pPr marL="0" indent="0">
              <a:buNone/>
            </a:pPr>
            <a:r>
              <a:rPr lang="en-GB" dirty="0"/>
              <a:t>Credibility may be described as a combination of the audience’s assessment of the speaker’s</a:t>
            </a:r>
            <a:endParaRPr lang="en-ZA" dirty="0"/>
          </a:p>
          <a:p>
            <a:pPr lvl="0" fontAlgn="base"/>
            <a:r>
              <a:rPr lang="en-GB" dirty="0"/>
              <a:t>Level of authority</a:t>
            </a:r>
            <a:endParaRPr lang="en-ZA" dirty="0"/>
          </a:p>
          <a:p>
            <a:pPr lvl="0" fontAlgn="base"/>
            <a:r>
              <a:rPr lang="en-GB" dirty="0"/>
              <a:t>Trustworthiness</a:t>
            </a:r>
            <a:endParaRPr lang="en-ZA" dirty="0"/>
          </a:p>
          <a:p>
            <a:pPr lvl="0" fontAlgn="base"/>
            <a:r>
              <a:rPr lang="en-GB" dirty="0"/>
              <a:t>Intentions towards the audience</a:t>
            </a:r>
            <a:endParaRPr lang="en-ZA" dirty="0"/>
          </a:p>
          <a:p>
            <a:endParaRPr lang="en-ZA" dirty="0"/>
          </a:p>
        </p:txBody>
      </p:sp>
    </p:spTree>
    <p:extLst>
      <p:ext uri="{BB962C8B-B14F-4D97-AF65-F5344CB8AC3E}">
        <p14:creationId xmlns:p14="http://schemas.microsoft.com/office/powerpoint/2010/main" val="938450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C193-8908-4C56-B513-38FFC4DE6DDA}"/>
              </a:ext>
            </a:extLst>
          </p:cNvPr>
          <p:cNvSpPr>
            <a:spLocks noGrp="1"/>
          </p:cNvSpPr>
          <p:nvPr>
            <p:ph type="title"/>
          </p:nvPr>
        </p:nvSpPr>
        <p:spPr/>
        <p:txBody>
          <a:bodyPr/>
          <a:lstStyle/>
          <a:p>
            <a:r>
              <a:rPr lang="en-GB" dirty="0"/>
              <a:t>The Speaker’s Credibility</a:t>
            </a:r>
            <a:endParaRPr lang="en-ZA" dirty="0"/>
          </a:p>
        </p:txBody>
      </p:sp>
      <p:sp>
        <p:nvSpPr>
          <p:cNvPr id="3" name="Slide Number Placeholder 2">
            <a:extLst>
              <a:ext uri="{FF2B5EF4-FFF2-40B4-BE49-F238E27FC236}">
                <a16:creationId xmlns:a16="http://schemas.microsoft.com/office/drawing/2014/main" id="{08BCB529-B66B-41A2-A22E-DAC16B9F792A}"/>
              </a:ext>
            </a:extLst>
          </p:cNvPr>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a:extLst>
              <a:ext uri="{FF2B5EF4-FFF2-40B4-BE49-F238E27FC236}">
                <a16:creationId xmlns:a16="http://schemas.microsoft.com/office/drawing/2014/main" id="{966B9B54-27C8-456D-8848-BC426393A2F1}"/>
              </a:ext>
            </a:extLst>
          </p:cNvPr>
          <p:cNvSpPr>
            <a:spLocks noGrp="1"/>
          </p:cNvSpPr>
          <p:nvPr>
            <p:ph sz="quarter" idx="1"/>
          </p:nvPr>
        </p:nvSpPr>
        <p:spPr/>
        <p:txBody>
          <a:bodyPr/>
          <a:lstStyle/>
          <a:p>
            <a:pPr marL="0" indent="0">
              <a:buNone/>
            </a:pPr>
            <a:endParaRPr lang="en-GB" dirty="0"/>
          </a:p>
          <a:p>
            <a:pPr marL="0" indent="0">
              <a:buNone/>
            </a:pPr>
            <a:r>
              <a:rPr lang="en-GB" dirty="0"/>
              <a:t>Three kinds of credibility are recognised:</a:t>
            </a:r>
            <a:endParaRPr lang="en-ZA" dirty="0"/>
          </a:p>
          <a:p>
            <a:pPr lvl="0" fontAlgn="base"/>
            <a:r>
              <a:rPr lang="en-GB" b="1" dirty="0"/>
              <a:t>Initial: </a:t>
            </a:r>
            <a:r>
              <a:rPr lang="en-GB" dirty="0"/>
              <a:t>What the audience believes about the speaker</a:t>
            </a:r>
            <a:endParaRPr lang="en-ZA" dirty="0"/>
          </a:p>
          <a:p>
            <a:pPr lvl="0" fontAlgn="base"/>
            <a:r>
              <a:rPr lang="en-GB" b="1" dirty="0"/>
              <a:t>Derived:</a:t>
            </a:r>
          </a:p>
          <a:p>
            <a:pPr lvl="0" indent="0" fontAlgn="base">
              <a:buFont typeface="Wingdings" panose="05000000000000000000" pitchFamily="2" charset="2"/>
              <a:buChar char="Ø"/>
            </a:pPr>
            <a:r>
              <a:rPr lang="en-ZA" dirty="0"/>
              <a:t>The way the speaker puts across the message</a:t>
            </a:r>
          </a:p>
          <a:p>
            <a:pPr lvl="0" indent="0" fontAlgn="base">
              <a:buFont typeface="Wingdings" panose="05000000000000000000" pitchFamily="2" charset="2"/>
              <a:buChar char="Ø"/>
            </a:pPr>
            <a:r>
              <a:rPr lang="en-ZA" dirty="0"/>
              <a:t>The impact of the message</a:t>
            </a:r>
          </a:p>
          <a:p>
            <a:pPr lvl="0" indent="0" fontAlgn="base">
              <a:buFont typeface="Wingdings" panose="05000000000000000000" pitchFamily="2" charset="2"/>
              <a:buChar char="Ø"/>
            </a:pPr>
            <a:r>
              <a:rPr lang="en-ZA" dirty="0"/>
              <a:t>The quality of the speaker’s delivery</a:t>
            </a:r>
          </a:p>
          <a:p>
            <a:pPr lvl="0" fontAlgn="base"/>
            <a:endParaRPr lang="en-GB" b="1" dirty="0"/>
          </a:p>
          <a:p>
            <a:pPr lvl="0" fontAlgn="base"/>
            <a:r>
              <a:rPr lang="en-GB" b="1" dirty="0"/>
              <a:t>Terminal: </a:t>
            </a:r>
            <a:r>
              <a:rPr lang="en-ZA" dirty="0"/>
              <a:t>Conferred on a speaker at the end of the presentation.</a:t>
            </a:r>
          </a:p>
          <a:p>
            <a:pPr marL="0" indent="0">
              <a:buNone/>
            </a:pPr>
            <a:endParaRPr lang="en-ZA" dirty="0"/>
          </a:p>
        </p:txBody>
      </p:sp>
    </p:spTree>
    <p:extLst>
      <p:ext uri="{BB962C8B-B14F-4D97-AF65-F5344CB8AC3E}">
        <p14:creationId xmlns:p14="http://schemas.microsoft.com/office/powerpoint/2010/main" val="33366258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C071-01FA-4BA4-A5D6-811AF65A0A78}"/>
              </a:ext>
            </a:extLst>
          </p:cNvPr>
          <p:cNvSpPr>
            <a:spLocks noGrp="1"/>
          </p:cNvSpPr>
          <p:nvPr>
            <p:ph type="title"/>
          </p:nvPr>
        </p:nvSpPr>
        <p:spPr/>
        <p:txBody>
          <a:bodyPr/>
          <a:lstStyle/>
          <a:p>
            <a:r>
              <a:rPr lang="en-GB" dirty="0"/>
              <a:t>The Speaker’s Credibility</a:t>
            </a:r>
            <a:endParaRPr lang="en-ZA" dirty="0"/>
          </a:p>
        </p:txBody>
      </p:sp>
      <p:sp>
        <p:nvSpPr>
          <p:cNvPr id="3" name="Slide Number Placeholder 2">
            <a:extLst>
              <a:ext uri="{FF2B5EF4-FFF2-40B4-BE49-F238E27FC236}">
                <a16:creationId xmlns:a16="http://schemas.microsoft.com/office/drawing/2014/main" id="{9905BACC-9BE2-43AB-AC5E-BFA84F539CAE}"/>
              </a:ext>
            </a:extLst>
          </p:cNvPr>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a:extLst>
              <a:ext uri="{FF2B5EF4-FFF2-40B4-BE49-F238E27FC236}">
                <a16:creationId xmlns:a16="http://schemas.microsoft.com/office/drawing/2014/main" id="{119FBF61-03E2-4B84-811B-FBE009A04D45}"/>
              </a:ext>
            </a:extLst>
          </p:cNvPr>
          <p:cNvSpPr>
            <a:spLocks noGrp="1"/>
          </p:cNvSpPr>
          <p:nvPr>
            <p:ph sz="quarter" idx="1"/>
          </p:nvPr>
        </p:nvSpPr>
        <p:spPr/>
        <p:txBody>
          <a:bodyPr>
            <a:normAutofit/>
          </a:bodyPr>
          <a:lstStyle/>
          <a:p>
            <a:pPr marL="0" indent="0">
              <a:buNone/>
            </a:pPr>
            <a:r>
              <a:rPr lang="en-GB" dirty="0"/>
              <a:t>Speakers can make themselves credible by:</a:t>
            </a:r>
            <a:endParaRPr lang="en-ZA" dirty="0"/>
          </a:p>
          <a:p>
            <a:pPr lvl="0" fontAlgn="base"/>
            <a:r>
              <a:rPr lang="en-GB" dirty="0"/>
              <a:t>Paying very careful attention to the beginning of the presentation</a:t>
            </a:r>
            <a:endParaRPr lang="en-ZA" dirty="0"/>
          </a:p>
          <a:p>
            <a:pPr lvl="0" fontAlgn="base"/>
            <a:r>
              <a:rPr lang="en-GB" dirty="0"/>
              <a:t>Ensuring that they are introduced by someone respected by the audience </a:t>
            </a:r>
            <a:endParaRPr lang="en-ZA" dirty="0"/>
          </a:p>
          <a:p>
            <a:pPr lvl="0" fontAlgn="base"/>
            <a:r>
              <a:rPr lang="en-GB" dirty="0"/>
              <a:t>Paying close attention to their appearance</a:t>
            </a:r>
            <a:endParaRPr lang="en-ZA" dirty="0"/>
          </a:p>
          <a:p>
            <a:pPr lvl="0" fontAlgn="base"/>
            <a:r>
              <a:rPr lang="en-GB" dirty="0"/>
              <a:t>Selecting their ideas carefully and supporting what the audience likes</a:t>
            </a:r>
            <a:endParaRPr lang="en-ZA" dirty="0"/>
          </a:p>
          <a:p>
            <a:pPr marL="0" indent="0">
              <a:buNone/>
            </a:pPr>
            <a:endParaRPr lang="en-ZA" dirty="0"/>
          </a:p>
        </p:txBody>
      </p:sp>
    </p:spTree>
    <p:extLst>
      <p:ext uri="{BB962C8B-B14F-4D97-AF65-F5344CB8AC3E}">
        <p14:creationId xmlns:p14="http://schemas.microsoft.com/office/powerpoint/2010/main" val="372317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BF6-4C7C-4692-AF0C-29B9DE4BCBF6}"/>
              </a:ext>
            </a:extLst>
          </p:cNvPr>
          <p:cNvSpPr>
            <a:spLocks noGrp="1"/>
          </p:cNvSpPr>
          <p:nvPr>
            <p:ph type="title"/>
          </p:nvPr>
        </p:nvSpPr>
        <p:spPr/>
        <p:txBody>
          <a:bodyPr/>
          <a:lstStyle/>
          <a:p>
            <a:r>
              <a:rPr lang="en-GB" dirty="0"/>
              <a:t>The Speaker’s Credibility</a:t>
            </a:r>
            <a:endParaRPr lang="en-ZA" dirty="0"/>
          </a:p>
        </p:txBody>
      </p:sp>
      <p:sp>
        <p:nvSpPr>
          <p:cNvPr id="3" name="Slide Number Placeholder 2">
            <a:extLst>
              <a:ext uri="{FF2B5EF4-FFF2-40B4-BE49-F238E27FC236}">
                <a16:creationId xmlns:a16="http://schemas.microsoft.com/office/drawing/2014/main" id="{57C3AD2C-E4CC-4CF1-92D0-F59AF9924B9A}"/>
              </a:ext>
            </a:extLst>
          </p:cNvPr>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a:extLst>
              <a:ext uri="{FF2B5EF4-FFF2-40B4-BE49-F238E27FC236}">
                <a16:creationId xmlns:a16="http://schemas.microsoft.com/office/drawing/2014/main" id="{DEC0E36A-A29E-4C8D-BC11-E62417776AF6}"/>
              </a:ext>
            </a:extLst>
          </p:cNvPr>
          <p:cNvSpPr>
            <a:spLocks noGrp="1"/>
          </p:cNvSpPr>
          <p:nvPr>
            <p:ph sz="quarter" idx="1"/>
          </p:nvPr>
        </p:nvSpPr>
        <p:spPr/>
        <p:txBody>
          <a:bodyPr/>
          <a:lstStyle/>
          <a:p>
            <a:pPr lvl="0" fontAlgn="base"/>
            <a:r>
              <a:rPr lang="en-GB" dirty="0"/>
              <a:t>Using facts to back up general statements</a:t>
            </a:r>
            <a:endParaRPr lang="en-ZA" dirty="0"/>
          </a:p>
          <a:p>
            <a:pPr lvl="0" fontAlgn="base"/>
            <a:r>
              <a:rPr lang="en-GB" dirty="0"/>
              <a:t>Making sure their delivery is excellent</a:t>
            </a:r>
            <a:endParaRPr lang="en-ZA" dirty="0"/>
          </a:p>
          <a:p>
            <a:pPr lvl="0" fontAlgn="base"/>
            <a:r>
              <a:rPr lang="en-GB" dirty="0"/>
              <a:t>Establishing common ground with the audience</a:t>
            </a:r>
            <a:endParaRPr lang="en-ZA" dirty="0"/>
          </a:p>
          <a:p>
            <a:pPr lvl="0" fontAlgn="base"/>
            <a:r>
              <a:rPr lang="en-GB" dirty="0"/>
              <a:t>Appearing open-minded and sincere</a:t>
            </a:r>
            <a:endParaRPr lang="en-ZA" dirty="0"/>
          </a:p>
          <a:p>
            <a:pPr lvl="0" fontAlgn="base"/>
            <a:r>
              <a:rPr lang="en-GB" dirty="0"/>
              <a:t>Ending on a powerful note</a:t>
            </a:r>
            <a:endParaRPr lang="en-ZA" dirty="0"/>
          </a:p>
          <a:p>
            <a:pPr marL="0" indent="0">
              <a:buNone/>
            </a:pPr>
            <a:endParaRPr lang="en-ZA" dirty="0"/>
          </a:p>
        </p:txBody>
      </p:sp>
    </p:spTree>
    <p:extLst>
      <p:ext uri="{BB962C8B-B14F-4D97-AF65-F5344CB8AC3E}">
        <p14:creationId xmlns:p14="http://schemas.microsoft.com/office/powerpoint/2010/main" val="7646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1E82-0E7A-405D-8B67-14501BCB8E7E}"/>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35B66A9D-39AC-4B81-9CF9-76C7D714C323}"/>
              </a:ext>
            </a:extLst>
          </p:cNvPr>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a:extLst>
              <a:ext uri="{FF2B5EF4-FFF2-40B4-BE49-F238E27FC236}">
                <a16:creationId xmlns:a16="http://schemas.microsoft.com/office/drawing/2014/main" id="{0A56ED00-14CA-47FA-9A74-A99369DB16A7}"/>
              </a:ext>
            </a:extLst>
          </p:cNvPr>
          <p:cNvSpPr>
            <a:spLocks noGrp="1"/>
          </p:cNvSpPr>
          <p:nvPr>
            <p:ph sz="quarter" idx="1"/>
          </p:nvPr>
        </p:nvSpPr>
        <p:spPr/>
        <p:txBody>
          <a:bodyPr/>
          <a:lstStyle/>
          <a:p>
            <a:pPr lvl="0" fontAlgn="base"/>
            <a:r>
              <a:rPr lang="en-GB" dirty="0"/>
              <a:t>They create an immediate impact</a:t>
            </a:r>
            <a:endParaRPr lang="en-ZA" dirty="0"/>
          </a:p>
          <a:p>
            <a:pPr lvl="0" fontAlgn="base"/>
            <a:r>
              <a:rPr lang="en-GB" dirty="0"/>
              <a:t>They make ideas more concrete</a:t>
            </a:r>
            <a:endParaRPr lang="en-ZA" dirty="0"/>
          </a:p>
          <a:p>
            <a:pPr lvl="0" fontAlgn="base"/>
            <a:r>
              <a:rPr lang="en-GB" dirty="0"/>
              <a:t>They emphasise and reinforce key points</a:t>
            </a:r>
            <a:endParaRPr lang="en-ZA" dirty="0"/>
          </a:p>
          <a:p>
            <a:pPr lvl="0" fontAlgn="base"/>
            <a:r>
              <a:rPr lang="en-GB" dirty="0"/>
              <a:t>They give variety to a presentation</a:t>
            </a:r>
            <a:endParaRPr lang="en-ZA" dirty="0"/>
          </a:p>
          <a:p>
            <a:pPr lvl="0" fontAlgn="base"/>
            <a:r>
              <a:rPr lang="en-GB" dirty="0"/>
              <a:t>They help convey ideas if time are limited</a:t>
            </a:r>
            <a:endParaRPr lang="en-ZA" dirty="0"/>
          </a:p>
          <a:p>
            <a:pPr lvl="0" fontAlgn="base"/>
            <a:r>
              <a:rPr lang="en-GB" dirty="0"/>
              <a:t>They create an aura of professional competence if well presented</a:t>
            </a:r>
            <a:endParaRPr lang="en-ZA" dirty="0"/>
          </a:p>
          <a:p>
            <a:pPr lvl="0" fontAlgn="base"/>
            <a:r>
              <a:rPr lang="en-GB" dirty="0"/>
              <a:t>They guide the speaker and the audience</a:t>
            </a:r>
            <a:endParaRPr lang="en-ZA" dirty="0"/>
          </a:p>
          <a:p>
            <a:pPr lvl="0" fontAlgn="base"/>
            <a:r>
              <a:rPr lang="en-GB" dirty="0"/>
              <a:t>They help to keep the attention of the audience</a:t>
            </a:r>
            <a:endParaRPr lang="en-ZA" dirty="0"/>
          </a:p>
          <a:p>
            <a:pPr marL="0" indent="0">
              <a:buNone/>
            </a:pPr>
            <a:endParaRPr lang="en-ZA" dirty="0"/>
          </a:p>
        </p:txBody>
      </p:sp>
    </p:spTree>
    <p:extLst>
      <p:ext uri="{BB962C8B-B14F-4D97-AF65-F5344CB8AC3E}">
        <p14:creationId xmlns:p14="http://schemas.microsoft.com/office/powerpoint/2010/main" val="42410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AFEC-FDED-4DDA-B3F7-342AC20D9EE0}"/>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85C7AA80-8AB4-491A-986F-4E7DADC3A2AD}"/>
              </a:ext>
            </a:extLst>
          </p:cNvPr>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a:extLst>
              <a:ext uri="{FF2B5EF4-FFF2-40B4-BE49-F238E27FC236}">
                <a16:creationId xmlns:a16="http://schemas.microsoft.com/office/drawing/2014/main" id="{E86D32BC-8D69-4BE9-899C-C38A22481380}"/>
              </a:ext>
            </a:extLst>
          </p:cNvPr>
          <p:cNvSpPr>
            <a:spLocks noGrp="1"/>
          </p:cNvSpPr>
          <p:nvPr>
            <p:ph sz="quarter" idx="1"/>
          </p:nvPr>
        </p:nvSpPr>
        <p:spPr/>
        <p:txBody>
          <a:bodyPr/>
          <a:lstStyle/>
          <a:p>
            <a:pPr marL="0" indent="0">
              <a:buNone/>
            </a:pPr>
            <a:r>
              <a:rPr lang="en-GB" dirty="0"/>
              <a:t>Keep the following in mind about audio-visual aids:</a:t>
            </a:r>
            <a:endParaRPr lang="en-ZA" dirty="0"/>
          </a:p>
          <a:p>
            <a:pPr lvl="0" fontAlgn="base"/>
            <a:r>
              <a:rPr lang="en-GB" dirty="0"/>
              <a:t>They should not be over-used because they could destroy the balance of the talk</a:t>
            </a:r>
            <a:endParaRPr lang="en-ZA" dirty="0"/>
          </a:p>
          <a:p>
            <a:pPr lvl="0" fontAlgn="base"/>
            <a:r>
              <a:rPr lang="en-GB" dirty="0"/>
              <a:t>They should be audible, visible, simple and immediately understandable</a:t>
            </a:r>
            <a:endParaRPr lang="en-ZA" dirty="0"/>
          </a:p>
          <a:p>
            <a:pPr lvl="0" fontAlgn="base"/>
            <a:r>
              <a:rPr lang="en-GB" dirty="0"/>
              <a:t>They should be well-planned</a:t>
            </a:r>
            <a:endParaRPr lang="en-ZA" dirty="0"/>
          </a:p>
          <a:p>
            <a:pPr lvl="0" fontAlgn="base"/>
            <a:r>
              <a:rPr lang="en-GB" dirty="0"/>
              <a:t>They should be kept on long enough for the audience to listen, look at and absorb the material</a:t>
            </a:r>
            <a:endParaRPr lang="en-ZA" dirty="0"/>
          </a:p>
          <a:p>
            <a:pPr lvl="0" fontAlgn="base"/>
            <a:r>
              <a:rPr lang="en-GB" dirty="0"/>
              <a:t>They need to work efficiently</a:t>
            </a:r>
            <a:endParaRPr lang="en-ZA" dirty="0"/>
          </a:p>
          <a:p>
            <a:endParaRPr lang="en-ZA" dirty="0"/>
          </a:p>
        </p:txBody>
      </p:sp>
    </p:spTree>
    <p:extLst>
      <p:ext uri="{BB962C8B-B14F-4D97-AF65-F5344CB8AC3E}">
        <p14:creationId xmlns:p14="http://schemas.microsoft.com/office/powerpoint/2010/main" val="133587886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BC80-979B-42AE-AD83-384C81DD4ADE}"/>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3A169A0A-778C-4783-BC69-2B5105E950FC}"/>
              </a:ext>
            </a:extLst>
          </p:cNvPr>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a:extLst>
              <a:ext uri="{FF2B5EF4-FFF2-40B4-BE49-F238E27FC236}">
                <a16:creationId xmlns:a16="http://schemas.microsoft.com/office/drawing/2014/main" id="{67D396F0-D99A-4AB7-A82D-82406ED7AB39}"/>
              </a:ext>
            </a:extLst>
          </p:cNvPr>
          <p:cNvSpPr>
            <a:spLocks noGrp="1"/>
          </p:cNvSpPr>
          <p:nvPr>
            <p:ph sz="quarter" idx="1"/>
          </p:nvPr>
        </p:nvSpPr>
        <p:spPr/>
        <p:txBody>
          <a:bodyPr>
            <a:normAutofit/>
          </a:bodyPr>
          <a:lstStyle/>
          <a:p>
            <a:pPr marL="0" indent="0">
              <a:buNone/>
            </a:pPr>
            <a:r>
              <a:rPr lang="en-ZA" sz="2800" b="1" dirty="0"/>
              <a:t>Advantages of Audio-Visual Aids</a:t>
            </a:r>
          </a:p>
          <a:p>
            <a:pPr marL="0" indent="0">
              <a:buNone/>
            </a:pPr>
            <a:endParaRPr lang="en-ZA" sz="2800" b="1" dirty="0"/>
          </a:p>
          <a:p>
            <a:pPr lvl="0" fontAlgn="base"/>
            <a:r>
              <a:rPr lang="en-GB" dirty="0"/>
              <a:t>Structures the session during the preparation</a:t>
            </a:r>
            <a:endParaRPr lang="en-ZA" dirty="0"/>
          </a:p>
          <a:p>
            <a:pPr lvl="0" fontAlgn="base"/>
            <a:r>
              <a:rPr lang="en-GB" dirty="0"/>
              <a:t>Allows the presenter to move more freely during the presentation</a:t>
            </a:r>
            <a:endParaRPr lang="en-ZA" dirty="0"/>
          </a:p>
          <a:p>
            <a:pPr lvl="0" fontAlgn="base"/>
            <a:r>
              <a:rPr lang="en-GB" dirty="0"/>
              <a:t>Emphasises key learning points for you</a:t>
            </a:r>
            <a:endParaRPr lang="en-ZA" dirty="0"/>
          </a:p>
          <a:p>
            <a:pPr marL="0" indent="0">
              <a:buNone/>
            </a:pPr>
            <a:endParaRPr lang="en-ZA" sz="2800" b="1" dirty="0"/>
          </a:p>
        </p:txBody>
      </p:sp>
    </p:spTree>
    <p:extLst>
      <p:ext uri="{BB962C8B-B14F-4D97-AF65-F5344CB8AC3E}">
        <p14:creationId xmlns:p14="http://schemas.microsoft.com/office/powerpoint/2010/main" val="23040175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3C57F-2968-48AC-A012-F338FAA8EA11}"/>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118AD66A-D8A3-4B83-9087-D5066EA20324}"/>
              </a:ext>
            </a:extLst>
          </p:cNvPr>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a:extLst>
              <a:ext uri="{FF2B5EF4-FFF2-40B4-BE49-F238E27FC236}">
                <a16:creationId xmlns:a16="http://schemas.microsoft.com/office/drawing/2014/main" id="{31E6A4B9-D86A-4351-83C5-957E560667D7}"/>
              </a:ext>
            </a:extLst>
          </p:cNvPr>
          <p:cNvSpPr>
            <a:spLocks noGrp="1"/>
          </p:cNvSpPr>
          <p:nvPr>
            <p:ph sz="quarter" idx="1"/>
          </p:nvPr>
        </p:nvSpPr>
        <p:spPr/>
        <p:txBody>
          <a:bodyPr>
            <a:normAutofit/>
          </a:bodyPr>
          <a:lstStyle/>
          <a:p>
            <a:pPr marL="0" indent="0">
              <a:buNone/>
            </a:pPr>
            <a:r>
              <a:rPr lang="en-ZA" sz="2800" b="1" dirty="0"/>
              <a:t>Kinds of Audio-Visual Aids</a:t>
            </a:r>
          </a:p>
          <a:p>
            <a:pPr marL="0" indent="0">
              <a:buNone/>
            </a:pPr>
            <a:endParaRPr lang="en-ZA" sz="2800" b="1" dirty="0"/>
          </a:p>
          <a:p>
            <a:pPr lvl="0" fontAlgn="base"/>
            <a:r>
              <a:rPr lang="en-GB" dirty="0"/>
              <a:t>Flipchart</a:t>
            </a:r>
            <a:endParaRPr lang="en-ZA" dirty="0"/>
          </a:p>
          <a:p>
            <a:pPr lvl="0" fontAlgn="base"/>
            <a:r>
              <a:rPr lang="en-GB" dirty="0"/>
              <a:t>TV and video</a:t>
            </a:r>
            <a:endParaRPr lang="en-ZA" dirty="0"/>
          </a:p>
          <a:p>
            <a:pPr lvl="0" fontAlgn="base"/>
            <a:r>
              <a:rPr lang="en-GB" dirty="0"/>
              <a:t>Handouts</a:t>
            </a:r>
            <a:endParaRPr lang="en-ZA" dirty="0"/>
          </a:p>
          <a:p>
            <a:pPr lvl="0" fontAlgn="base"/>
            <a:r>
              <a:rPr lang="en-GB" dirty="0"/>
              <a:t>Multimedia</a:t>
            </a:r>
            <a:endParaRPr lang="en-ZA" dirty="0"/>
          </a:p>
          <a:p>
            <a:pPr marL="0" indent="0">
              <a:buNone/>
            </a:pPr>
            <a:endParaRPr lang="en-ZA" sz="2800" b="1" dirty="0"/>
          </a:p>
        </p:txBody>
      </p:sp>
    </p:spTree>
    <p:extLst>
      <p:ext uri="{BB962C8B-B14F-4D97-AF65-F5344CB8AC3E}">
        <p14:creationId xmlns:p14="http://schemas.microsoft.com/office/powerpoint/2010/main" val="60183347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880F-47B6-4F06-ACFC-B9395FB49543}"/>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C73919F4-2D7F-420F-A62F-8E8FAE60ECAB}"/>
              </a:ext>
            </a:extLst>
          </p:cNvPr>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a:extLst>
              <a:ext uri="{FF2B5EF4-FFF2-40B4-BE49-F238E27FC236}">
                <a16:creationId xmlns:a16="http://schemas.microsoft.com/office/drawing/2014/main" id="{9F8B7B66-147B-4CA8-BC04-8A1247808E3D}"/>
              </a:ext>
            </a:extLst>
          </p:cNvPr>
          <p:cNvSpPr>
            <a:spLocks noGrp="1"/>
          </p:cNvSpPr>
          <p:nvPr>
            <p:ph sz="quarter" idx="1"/>
          </p:nvPr>
        </p:nvSpPr>
        <p:spPr/>
        <p:txBody>
          <a:bodyPr/>
          <a:lstStyle/>
          <a:p>
            <a:pPr marL="0" indent="0">
              <a:buNone/>
            </a:pPr>
            <a:r>
              <a:rPr lang="en-ZA" sz="2800" b="1" dirty="0"/>
              <a:t>Using a Flipchart</a:t>
            </a:r>
          </a:p>
          <a:p>
            <a:pPr marL="0" indent="0">
              <a:buNone/>
            </a:pPr>
            <a:endParaRPr lang="en-ZA" b="1" dirty="0"/>
          </a:p>
          <a:p>
            <a:pPr lvl="0" fontAlgn="base"/>
            <a:r>
              <a:rPr lang="en-GB" dirty="0"/>
              <a:t>Position the chart that everybody can see </a:t>
            </a:r>
            <a:endParaRPr lang="en-ZA" dirty="0"/>
          </a:p>
          <a:p>
            <a:pPr lvl="0" fontAlgn="base"/>
            <a:r>
              <a:rPr lang="en-GB" dirty="0"/>
              <a:t>Place it where you will feel comfortable with it</a:t>
            </a:r>
            <a:endParaRPr lang="en-ZA" dirty="0"/>
          </a:p>
          <a:p>
            <a:pPr lvl="0" fontAlgn="base"/>
            <a:r>
              <a:rPr lang="en-GB" dirty="0"/>
              <a:t>Each page must have a heading</a:t>
            </a:r>
            <a:endParaRPr lang="en-ZA" dirty="0"/>
          </a:p>
          <a:p>
            <a:pPr lvl="0" fontAlgn="base"/>
            <a:r>
              <a:rPr lang="en-GB" dirty="0"/>
              <a:t>Do not write more than 10 lines per page</a:t>
            </a:r>
            <a:endParaRPr lang="en-ZA" dirty="0"/>
          </a:p>
          <a:p>
            <a:pPr lvl="0" fontAlgn="base"/>
            <a:r>
              <a:rPr lang="en-GB" dirty="0"/>
              <a:t>Use only key words or phrases</a:t>
            </a:r>
            <a:endParaRPr lang="en-ZA" dirty="0"/>
          </a:p>
          <a:p>
            <a:pPr lvl="0" fontAlgn="base"/>
            <a:r>
              <a:rPr lang="en-GB" dirty="0"/>
              <a:t>Use colour for emphasis – not decoration</a:t>
            </a:r>
            <a:endParaRPr lang="en-ZA" dirty="0"/>
          </a:p>
          <a:p>
            <a:pPr marL="0" indent="0">
              <a:buNone/>
            </a:pPr>
            <a:endParaRPr lang="en-ZA" dirty="0"/>
          </a:p>
        </p:txBody>
      </p:sp>
    </p:spTree>
    <p:extLst>
      <p:ext uri="{BB962C8B-B14F-4D97-AF65-F5344CB8AC3E}">
        <p14:creationId xmlns:p14="http://schemas.microsoft.com/office/powerpoint/2010/main" val="25083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DCFE-BA5E-4B86-978E-8B0829DCDCA1}"/>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68F8BFA3-C890-4D5D-8D9C-4A1EA8628FD1}"/>
              </a:ext>
            </a:extLst>
          </p:cNvPr>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a:extLst>
              <a:ext uri="{FF2B5EF4-FFF2-40B4-BE49-F238E27FC236}">
                <a16:creationId xmlns:a16="http://schemas.microsoft.com/office/drawing/2014/main" id="{33B0668F-3112-4168-A7AA-DC28A66F1B35}"/>
              </a:ext>
            </a:extLst>
          </p:cNvPr>
          <p:cNvSpPr>
            <a:spLocks noGrp="1"/>
          </p:cNvSpPr>
          <p:nvPr>
            <p:ph sz="quarter" idx="1"/>
          </p:nvPr>
        </p:nvSpPr>
        <p:spPr/>
        <p:txBody>
          <a:bodyPr>
            <a:normAutofit/>
          </a:bodyPr>
          <a:lstStyle/>
          <a:p>
            <a:pPr marL="0" indent="0">
              <a:buNone/>
            </a:pPr>
            <a:r>
              <a:rPr lang="en-ZA" sz="2800" b="1" dirty="0"/>
              <a:t>Using a Flipchart</a:t>
            </a:r>
          </a:p>
          <a:p>
            <a:pPr marL="0" indent="0">
              <a:buNone/>
            </a:pPr>
            <a:endParaRPr lang="en-ZA" sz="2800" b="1" dirty="0"/>
          </a:p>
          <a:p>
            <a:pPr lvl="0" fontAlgn="base"/>
            <a:r>
              <a:rPr lang="en-GB" dirty="0"/>
              <a:t>Keep every page simple, clear and concise</a:t>
            </a:r>
            <a:endParaRPr lang="en-ZA" dirty="0"/>
          </a:p>
          <a:p>
            <a:pPr lvl="0" fontAlgn="base"/>
            <a:r>
              <a:rPr lang="en-GB" dirty="0"/>
              <a:t>Do not use abbreviations</a:t>
            </a:r>
            <a:endParaRPr lang="en-ZA" dirty="0"/>
          </a:p>
          <a:p>
            <a:pPr lvl="0" fontAlgn="base"/>
            <a:r>
              <a:rPr lang="en-GB" dirty="0"/>
              <a:t>First write the statement, then turn around and make eye contact with the learners</a:t>
            </a:r>
            <a:endParaRPr lang="en-ZA" dirty="0"/>
          </a:p>
          <a:p>
            <a:pPr lvl="0" fontAlgn="base"/>
            <a:r>
              <a:rPr lang="en-GB" dirty="0"/>
              <a:t>Do not talk while you are writing on the flipchart</a:t>
            </a:r>
            <a:endParaRPr lang="en-ZA" dirty="0"/>
          </a:p>
          <a:p>
            <a:pPr lvl="0" fontAlgn="base"/>
            <a:r>
              <a:rPr lang="en-GB" dirty="0"/>
              <a:t>Do not write on the bottom third of the page, as people sitting at the back will not be able to see it</a:t>
            </a:r>
            <a:endParaRPr lang="en-ZA" dirty="0"/>
          </a:p>
          <a:p>
            <a:pPr marL="0" indent="0">
              <a:buNone/>
            </a:pPr>
            <a:endParaRPr lang="en-ZA" sz="2800" b="1" dirty="0"/>
          </a:p>
        </p:txBody>
      </p:sp>
    </p:spTree>
    <p:extLst>
      <p:ext uri="{BB962C8B-B14F-4D97-AF65-F5344CB8AC3E}">
        <p14:creationId xmlns:p14="http://schemas.microsoft.com/office/powerpoint/2010/main" val="56040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marL="0" indent="0">
              <a:buNone/>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 </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39703500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62D8-C354-44AF-AEB2-3FAC9AA9989F}"/>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CA9785CA-9FFE-4237-85EE-C64BAB52009A}"/>
              </a:ext>
            </a:extLst>
          </p:cNvPr>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a:extLst>
              <a:ext uri="{FF2B5EF4-FFF2-40B4-BE49-F238E27FC236}">
                <a16:creationId xmlns:a16="http://schemas.microsoft.com/office/drawing/2014/main" id="{17A5747C-A5EA-44BC-875E-4BC956B6F271}"/>
              </a:ext>
            </a:extLst>
          </p:cNvPr>
          <p:cNvSpPr>
            <a:spLocks noGrp="1"/>
          </p:cNvSpPr>
          <p:nvPr>
            <p:ph sz="quarter" idx="1"/>
          </p:nvPr>
        </p:nvSpPr>
        <p:spPr/>
        <p:txBody>
          <a:bodyPr/>
          <a:lstStyle/>
          <a:p>
            <a:pPr marL="0" indent="0">
              <a:buNone/>
            </a:pPr>
            <a:r>
              <a:rPr lang="en-GB" sz="2800" b="1" dirty="0"/>
              <a:t>TV and Video</a:t>
            </a:r>
            <a:endParaRPr lang="en-ZA" sz="2800" dirty="0"/>
          </a:p>
          <a:p>
            <a:pPr marL="0" indent="0">
              <a:buNone/>
            </a:pPr>
            <a:endParaRPr lang="en-ZA" dirty="0"/>
          </a:p>
          <a:p>
            <a:pPr lvl="0" fontAlgn="base"/>
            <a:r>
              <a:rPr lang="en-GB" dirty="0"/>
              <a:t>Check the equipment before the start of the video</a:t>
            </a:r>
            <a:endParaRPr lang="en-ZA" dirty="0"/>
          </a:p>
          <a:p>
            <a:pPr lvl="0" fontAlgn="base"/>
            <a:r>
              <a:rPr lang="en-GB" dirty="0"/>
              <a:t>Ensure that the video is already at the required part you want to show the audience</a:t>
            </a:r>
            <a:endParaRPr lang="en-ZA" dirty="0"/>
          </a:p>
          <a:p>
            <a:pPr lvl="0" fontAlgn="base"/>
            <a:r>
              <a:rPr lang="en-GB" dirty="0"/>
              <a:t>Do not show more than 7 – 10 minutes of video if you want to emphasise a key learning point</a:t>
            </a:r>
            <a:endParaRPr lang="en-ZA" dirty="0"/>
          </a:p>
          <a:p>
            <a:pPr lvl="0" fontAlgn="base"/>
            <a:r>
              <a:rPr lang="en-GB" dirty="0"/>
              <a:t>Give the audience instructions as to what they have to look for</a:t>
            </a:r>
            <a:endParaRPr lang="en-ZA" dirty="0"/>
          </a:p>
          <a:p>
            <a:pPr lvl="0" fontAlgn="base"/>
            <a:r>
              <a:rPr lang="en-GB" dirty="0"/>
              <a:t>Summarise after the video</a:t>
            </a:r>
            <a:endParaRPr lang="en-ZA" dirty="0"/>
          </a:p>
          <a:p>
            <a:pPr marL="0" indent="0">
              <a:buNone/>
            </a:pPr>
            <a:endParaRPr lang="en-ZA" dirty="0"/>
          </a:p>
        </p:txBody>
      </p:sp>
    </p:spTree>
    <p:extLst>
      <p:ext uri="{BB962C8B-B14F-4D97-AF65-F5344CB8AC3E}">
        <p14:creationId xmlns:p14="http://schemas.microsoft.com/office/powerpoint/2010/main" val="108491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72FF-447E-4ABC-A92D-FF2FA98D1819}"/>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1AA83C36-0100-4C58-8356-3E5DA51A64F9}"/>
              </a:ext>
            </a:extLst>
          </p:cNvPr>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a:extLst>
              <a:ext uri="{FF2B5EF4-FFF2-40B4-BE49-F238E27FC236}">
                <a16:creationId xmlns:a16="http://schemas.microsoft.com/office/drawing/2014/main" id="{43366406-34A7-491B-8157-818271F233AC}"/>
              </a:ext>
            </a:extLst>
          </p:cNvPr>
          <p:cNvSpPr>
            <a:spLocks noGrp="1"/>
          </p:cNvSpPr>
          <p:nvPr>
            <p:ph sz="quarter" idx="1"/>
          </p:nvPr>
        </p:nvSpPr>
        <p:spPr/>
        <p:txBody>
          <a:bodyPr>
            <a:normAutofit/>
          </a:bodyPr>
          <a:lstStyle/>
          <a:p>
            <a:pPr marL="0" indent="0">
              <a:buNone/>
            </a:pPr>
            <a:r>
              <a:rPr lang="en-ZA" sz="2800" b="1" dirty="0"/>
              <a:t>Handouts</a:t>
            </a:r>
          </a:p>
          <a:p>
            <a:pPr marL="0" indent="0">
              <a:buNone/>
            </a:pPr>
            <a:endParaRPr lang="en-ZA" sz="2800" b="1" dirty="0"/>
          </a:p>
          <a:p>
            <a:pPr lvl="0" fontAlgn="base"/>
            <a:r>
              <a:rPr lang="en-GB" dirty="0"/>
              <a:t>Give each copy a title and date</a:t>
            </a:r>
            <a:endParaRPr lang="en-ZA" dirty="0"/>
          </a:p>
          <a:p>
            <a:pPr lvl="0" fontAlgn="base"/>
            <a:r>
              <a:rPr lang="en-GB" dirty="0"/>
              <a:t>Avoid unnecessary information</a:t>
            </a:r>
            <a:endParaRPr lang="en-ZA" dirty="0"/>
          </a:p>
          <a:p>
            <a:pPr lvl="0" fontAlgn="base"/>
            <a:r>
              <a:rPr lang="en-GB" dirty="0"/>
              <a:t>Use bold to emphasise key learning points</a:t>
            </a:r>
            <a:endParaRPr lang="en-ZA" dirty="0"/>
          </a:p>
          <a:p>
            <a:pPr lvl="0" fontAlgn="base"/>
            <a:r>
              <a:rPr lang="en-GB" dirty="0"/>
              <a:t>Use short sentences</a:t>
            </a:r>
            <a:endParaRPr lang="en-ZA" dirty="0"/>
          </a:p>
          <a:p>
            <a:pPr lvl="0" fontAlgn="base"/>
            <a:r>
              <a:rPr lang="en-GB" dirty="0"/>
              <a:t>Arrange information in a logical sequence</a:t>
            </a:r>
            <a:endParaRPr lang="en-ZA" dirty="0"/>
          </a:p>
          <a:p>
            <a:pPr marL="0" indent="0">
              <a:buNone/>
            </a:pPr>
            <a:endParaRPr lang="en-ZA" sz="2800" b="1" dirty="0"/>
          </a:p>
        </p:txBody>
      </p:sp>
    </p:spTree>
    <p:extLst>
      <p:ext uri="{BB962C8B-B14F-4D97-AF65-F5344CB8AC3E}">
        <p14:creationId xmlns:p14="http://schemas.microsoft.com/office/powerpoint/2010/main" val="34982502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98A3-1E62-45FE-8067-B784C0480C65}"/>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19F304A8-0475-4004-A4F5-2934E9F4FE87}"/>
              </a:ext>
            </a:extLst>
          </p:cNvPr>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a:extLst>
              <a:ext uri="{FF2B5EF4-FFF2-40B4-BE49-F238E27FC236}">
                <a16:creationId xmlns:a16="http://schemas.microsoft.com/office/drawing/2014/main" id="{2E61904C-3E05-49B6-A03A-BF3C30FFC219}"/>
              </a:ext>
            </a:extLst>
          </p:cNvPr>
          <p:cNvSpPr>
            <a:spLocks noGrp="1"/>
          </p:cNvSpPr>
          <p:nvPr>
            <p:ph sz="quarter" idx="1"/>
          </p:nvPr>
        </p:nvSpPr>
        <p:spPr/>
        <p:txBody>
          <a:bodyPr/>
          <a:lstStyle/>
          <a:p>
            <a:pPr marL="0" indent="0">
              <a:buNone/>
            </a:pPr>
            <a:r>
              <a:rPr lang="en-GB" sz="2800" b="1" dirty="0"/>
              <a:t>Multimedia: PowerPoint and Projector</a:t>
            </a:r>
            <a:endParaRPr lang="en-ZA" sz="2800" dirty="0"/>
          </a:p>
          <a:p>
            <a:pPr marL="0" indent="0">
              <a:buNone/>
            </a:pPr>
            <a:endParaRPr lang="en-ZA" dirty="0"/>
          </a:p>
          <a:p>
            <a:pPr marL="0" indent="0">
              <a:buNone/>
            </a:pPr>
            <a:r>
              <a:rPr lang="en-GB" dirty="0"/>
              <a:t>The advantages are the following:</a:t>
            </a:r>
            <a:endParaRPr lang="en-ZA" dirty="0"/>
          </a:p>
          <a:p>
            <a:pPr lvl="0" fontAlgn="base"/>
            <a:r>
              <a:rPr lang="en-GB" dirty="0"/>
              <a:t>Can use it for large groups</a:t>
            </a:r>
            <a:endParaRPr lang="en-ZA" dirty="0"/>
          </a:p>
          <a:p>
            <a:pPr lvl="0" fontAlgn="base"/>
            <a:r>
              <a:rPr lang="en-GB" dirty="0"/>
              <a:t>Can maintain eye contact</a:t>
            </a:r>
            <a:endParaRPr lang="en-ZA" dirty="0"/>
          </a:p>
          <a:p>
            <a:pPr lvl="0" fontAlgn="base"/>
            <a:r>
              <a:rPr lang="en-GB" dirty="0"/>
              <a:t>Looks professional</a:t>
            </a:r>
            <a:endParaRPr lang="en-ZA" dirty="0"/>
          </a:p>
          <a:p>
            <a:pPr lvl="0" fontAlgn="base"/>
            <a:r>
              <a:rPr lang="en-GB" dirty="0"/>
              <a:t>Can save it on a portable storage device like a memory stick or external hard drive</a:t>
            </a:r>
            <a:endParaRPr lang="en-ZA" dirty="0"/>
          </a:p>
          <a:p>
            <a:pPr lvl="0" fontAlgn="base"/>
            <a:r>
              <a:rPr lang="en-GB" dirty="0"/>
              <a:t>Easy to prepare</a:t>
            </a:r>
            <a:endParaRPr lang="en-ZA" dirty="0"/>
          </a:p>
          <a:p>
            <a:pPr lvl="0" fontAlgn="base"/>
            <a:r>
              <a:rPr lang="en-GB" dirty="0"/>
              <a:t>Can add sound and special effects</a:t>
            </a:r>
            <a:endParaRPr lang="en-ZA" dirty="0"/>
          </a:p>
          <a:p>
            <a:pPr marL="0" indent="0">
              <a:buNone/>
            </a:pPr>
            <a:endParaRPr lang="en-ZA" dirty="0"/>
          </a:p>
        </p:txBody>
      </p:sp>
    </p:spTree>
    <p:extLst>
      <p:ext uri="{BB962C8B-B14F-4D97-AF65-F5344CB8AC3E}">
        <p14:creationId xmlns:p14="http://schemas.microsoft.com/office/powerpoint/2010/main" val="25659269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3808-2389-448E-922C-C647F1AFC580}"/>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62B398B6-12EF-4480-A1EC-7592195F26D3}"/>
              </a:ext>
            </a:extLst>
          </p:cNvPr>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a:extLst>
              <a:ext uri="{FF2B5EF4-FFF2-40B4-BE49-F238E27FC236}">
                <a16:creationId xmlns:a16="http://schemas.microsoft.com/office/drawing/2014/main" id="{F7EFA388-319C-4EDF-828D-A85F2E6E40CC}"/>
              </a:ext>
            </a:extLst>
          </p:cNvPr>
          <p:cNvSpPr>
            <a:spLocks noGrp="1"/>
          </p:cNvSpPr>
          <p:nvPr>
            <p:ph sz="quarter" idx="1"/>
          </p:nvPr>
        </p:nvSpPr>
        <p:spPr/>
        <p:txBody>
          <a:bodyPr/>
          <a:lstStyle/>
          <a:p>
            <a:pPr marL="0" indent="0">
              <a:buNone/>
            </a:pPr>
            <a:r>
              <a:rPr lang="en-GB" sz="2800" b="1" dirty="0"/>
              <a:t>Multimedia: PowerPoint and Projector</a:t>
            </a:r>
            <a:endParaRPr lang="en-ZA" sz="2800" dirty="0"/>
          </a:p>
          <a:p>
            <a:pPr marL="0" indent="0">
              <a:buNone/>
            </a:pPr>
            <a:endParaRPr lang="en-ZA" dirty="0"/>
          </a:p>
          <a:p>
            <a:pPr lvl="0" fontAlgn="base"/>
            <a:r>
              <a:rPr lang="en-GB" dirty="0"/>
              <a:t>Use key words or phrases</a:t>
            </a:r>
            <a:endParaRPr lang="en-ZA" dirty="0"/>
          </a:p>
          <a:p>
            <a:pPr lvl="0" fontAlgn="base"/>
            <a:r>
              <a:rPr lang="en-GB" dirty="0"/>
              <a:t>Have a title for each slide</a:t>
            </a:r>
            <a:endParaRPr lang="en-ZA" dirty="0"/>
          </a:p>
          <a:p>
            <a:pPr lvl="0" fontAlgn="base"/>
            <a:r>
              <a:rPr lang="en-GB" dirty="0"/>
              <a:t>Follow the 6X6 rule – no more than six lines per slide, no more than 6 words per line</a:t>
            </a:r>
            <a:endParaRPr lang="en-ZA" dirty="0"/>
          </a:p>
          <a:p>
            <a:pPr lvl="0" fontAlgn="base"/>
            <a:r>
              <a:rPr lang="en-GB" dirty="0"/>
              <a:t>Check spelling</a:t>
            </a:r>
            <a:endParaRPr lang="en-ZA" dirty="0"/>
          </a:p>
          <a:p>
            <a:pPr lvl="0" fontAlgn="base"/>
            <a:r>
              <a:rPr lang="en-GB" dirty="0"/>
              <a:t>Do not use too many colours</a:t>
            </a:r>
            <a:endParaRPr lang="en-ZA" dirty="0"/>
          </a:p>
          <a:p>
            <a:pPr lvl="0" fontAlgn="base"/>
            <a:r>
              <a:rPr lang="en-GB" dirty="0"/>
              <a:t>Be consistent with effects</a:t>
            </a:r>
            <a:endParaRPr lang="en-ZA" dirty="0"/>
          </a:p>
          <a:p>
            <a:pPr lvl="0" fontAlgn="base"/>
            <a:r>
              <a:rPr lang="en-GB" dirty="0"/>
              <a:t>Use pictures or graphs to illustrate ideas and concepts</a:t>
            </a:r>
            <a:endParaRPr lang="en-ZA" dirty="0"/>
          </a:p>
          <a:p>
            <a:pPr marL="0" indent="0">
              <a:buNone/>
            </a:pPr>
            <a:endParaRPr lang="en-ZA" dirty="0"/>
          </a:p>
        </p:txBody>
      </p:sp>
    </p:spTree>
    <p:extLst>
      <p:ext uri="{BB962C8B-B14F-4D97-AF65-F5344CB8AC3E}">
        <p14:creationId xmlns:p14="http://schemas.microsoft.com/office/powerpoint/2010/main" val="202802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EE0C-6CC3-401C-BC2F-3250EBB2290B}"/>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FAFBE6E0-D507-4ACB-B2DD-53E86F5BEE7E}"/>
              </a:ext>
            </a:extLst>
          </p:cNvPr>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a:extLst>
              <a:ext uri="{FF2B5EF4-FFF2-40B4-BE49-F238E27FC236}">
                <a16:creationId xmlns:a16="http://schemas.microsoft.com/office/drawing/2014/main" id="{7FD84510-9457-4870-9FDB-23B244CD2DB5}"/>
              </a:ext>
            </a:extLst>
          </p:cNvPr>
          <p:cNvSpPr>
            <a:spLocks noGrp="1"/>
          </p:cNvSpPr>
          <p:nvPr>
            <p:ph sz="quarter" idx="1"/>
          </p:nvPr>
        </p:nvSpPr>
        <p:spPr/>
        <p:txBody>
          <a:bodyPr>
            <a:normAutofit/>
          </a:bodyPr>
          <a:lstStyle/>
          <a:p>
            <a:pPr marL="0" indent="0">
              <a:buNone/>
            </a:pPr>
            <a:r>
              <a:rPr lang="en-GB" sz="2800" b="1" dirty="0"/>
              <a:t>Multimedia: PowerPoint and Projector</a:t>
            </a:r>
          </a:p>
          <a:p>
            <a:pPr marL="0" indent="0">
              <a:buNone/>
            </a:pPr>
            <a:endParaRPr lang="en-GB" sz="2800" b="1" dirty="0"/>
          </a:p>
          <a:p>
            <a:pPr lvl="0" fontAlgn="base"/>
            <a:r>
              <a:rPr lang="en-GB" dirty="0"/>
              <a:t>Each slide should have a separate topic</a:t>
            </a:r>
            <a:endParaRPr lang="en-ZA" dirty="0"/>
          </a:p>
          <a:p>
            <a:pPr lvl="0" fontAlgn="base"/>
            <a:r>
              <a:rPr lang="en-GB" dirty="0"/>
              <a:t>Use diagrams to explain difficult concepts</a:t>
            </a:r>
            <a:endParaRPr lang="en-ZA" dirty="0"/>
          </a:p>
          <a:p>
            <a:pPr lvl="0" fontAlgn="base"/>
            <a:r>
              <a:rPr lang="en-GB" dirty="0"/>
              <a:t>Use large fonts</a:t>
            </a:r>
          </a:p>
          <a:p>
            <a:pPr lvl="0" fontAlgn="base"/>
            <a:r>
              <a:rPr lang="en-GB" dirty="0"/>
              <a:t>Use contrasting colours</a:t>
            </a:r>
            <a:endParaRPr lang="en-ZA" dirty="0"/>
          </a:p>
          <a:p>
            <a:pPr lvl="0" fontAlgn="base"/>
            <a:r>
              <a:rPr lang="en-GB" dirty="0"/>
              <a:t>Use drop shadows</a:t>
            </a:r>
            <a:endParaRPr lang="en-ZA" dirty="0"/>
          </a:p>
          <a:p>
            <a:pPr lvl="0" fontAlgn="base"/>
            <a:r>
              <a:rPr lang="en-GB" dirty="0"/>
              <a:t>Avoid busy backgrounds</a:t>
            </a:r>
            <a:endParaRPr lang="en-ZA"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58838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CA64-FC0B-4F08-932F-A48B5C0B36FC}"/>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2E232DB2-153C-460D-9560-01E39E18F603}"/>
              </a:ext>
            </a:extLst>
          </p:cNvPr>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a:extLst>
              <a:ext uri="{FF2B5EF4-FFF2-40B4-BE49-F238E27FC236}">
                <a16:creationId xmlns:a16="http://schemas.microsoft.com/office/drawing/2014/main" id="{BB5A6C30-020E-41B1-8D78-9D9CF5C47238}"/>
              </a:ext>
            </a:extLst>
          </p:cNvPr>
          <p:cNvSpPr>
            <a:spLocks noGrp="1"/>
          </p:cNvSpPr>
          <p:nvPr>
            <p:ph sz="quarter" idx="1"/>
          </p:nvPr>
        </p:nvSpPr>
        <p:spPr/>
        <p:txBody>
          <a:bodyPr>
            <a:normAutofit/>
          </a:bodyPr>
          <a:lstStyle/>
          <a:p>
            <a:pPr marL="0" indent="0">
              <a:buNone/>
            </a:pPr>
            <a:r>
              <a:rPr lang="en-GB" sz="2800" b="1" dirty="0"/>
              <a:t>Multimedia: PowerPoint and Projector</a:t>
            </a:r>
          </a:p>
          <a:p>
            <a:pPr marL="0" indent="0">
              <a:buNone/>
            </a:pPr>
            <a:endParaRPr lang="en-GB" sz="2800" b="1" dirty="0"/>
          </a:p>
          <a:p>
            <a:pPr lvl="0" fontAlgn="base"/>
            <a:r>
              <a:rPr lang="en-GB" dirty="0"/>
              <a:t>Avoid using red text as itis often hard to read</a:t>
            </a:r>
          </a:p>
          <a:p>
            <a:pPr lvl="0" fontAlgn="base"/>
            <a:r>
              <a:rPr lang="en-GB" dirty="0"/>
              <a:t>AVOID ALL CAPS! All caps look like you're shouting</a:t>
            </a:r>
            <a:endParaRPr lang="en-ZA" dirty="0"/>
          </a:p>
          <a:p>
            <a:pPr lvl="0" fontAlgn="base"/>
            <a:r>
              <a:rPr lang="en-GB" dirty="0"/>
              <a:t>Include a good combination of words, pictures, and graphics</a:t>
            </a:r>
          </a:p>
          <a:p>
            <a:pPr lvl="0" fontAlgn="base"/>
            <a:r>
              <a:rPr lang="en-GB" dirty="0"/>
              <a:t>Display information by progressive building</a:t>
            </a:r>
            <a:endParaRPr lang="en-ZA" dirty="0"/>
          </a:p>
          <a:p>
            <a:pPr lvl="0" fontAlgn="base"/>
            <a:r>
              <a:rPr lang="en-GB" dirty="0"/>
              <a:t>Incorporate audio into computer presentations</a:t>
            </a:r>
            <a:endParaRPr lang="en-ZA" dirty="0"/>
          </a:p>
          <a:p>
            <a:pPr lvl="0" fontAlgn="base"/>
            <a:r>
              <a:rPr lang="en-GB" dirty="0"/>
              <a:t>Try not to rely on the Internet</a:t>
            </a:r>
            <a:endParaRPr lang="en-ZA"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7038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8703-ADBD-436B-9876-A882734D67FA}"/>
              </a:ext>
            </a:extLst>
          </p:cNvPr>
          <p:cNvSpPr>
            <a:spLocks noGrp="1"/>
          </p:cNvSpPr>
          <p:nvPr>
            <p:ph type="title"/>
          </p:nvPr>
        </p:nvSpPr>
        <p:spPr/>
        <p:txBody>
          <a:bodyPr/>
          <a:lstStyle/>
          <a:p>
            <a:r>
              <a:rPr lang="en-GB" dirty="0"/>
              <a:t>Using Audio-Visual Aids</a:t>
            </a:r>
            <a:endParaRPr lang="en-ZA" dirty="0"/>
          </a:p>
        </p:txBody>
      </p:sp>
      <p:sp>
        <p:nvSpPr>
          <p:cNvPr id="3" name="Slide Number Placeholder 2">
            <a:extLst>
              <a:ext uri="{FF2B5EF4-FFF2-40B4-BE49-F238E27FC236}">
                <a16:creationId xmlns:a16="http://schemas.microsoft.com/office/drawing/2014/main" id="{BD114D01-4573-4230-B65E-D1C5AAD4EA8D}"/>
              </a:ext>
            </a:extLst>
          </p:cNvPr>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a:extLst>
              <a:ext uri="{FF2B5EF4-FFF2-40B4-BE49-F238E27FC236}">
                <a16:creationId xmlns:a16="http://schemas.microsoft.com/office/drawing/2014/main" id="{2583142B-9865-4C85-9A28-35EB606A94E2}"/>
              </a:ext>
            </a:extLst>
          </p:cNvPr>
          <p:cNvSpPr>
            <a:spLocks noGrp="1"/>
          </p:cNvSpPr>
          <p:nvPr>
            <p:ph sz="quarter" idx="1"/>
          </p:nvPr>
        </p:nvSpPr>
        <p:spPr/>
        <p:txBody>
          <a:bodyPr/>
          <a:lstStyle/>
          <a:p>
            <a:pPr marL="0" lvl="0" indent="0">
              <a:buClr>
                <a:srgbClr val="000066"/>
              </a:buClr>
              <a:buNone/>
            </a:pPr>
            <a:r>
              <a:rPr lang="en-GB" sz="2800" b="1" dirty="0">
                <a:solidFill>
                  <a:srgbClr val="000066"/>
                </a:solidFill>
              </a:rPr>
              <a:t>Multimedia: PowerPoint and Projector</a:t>
            </a:r>
          </a:p>
          <a:p>
            <a:pPr marL="0" indent="0">
              <a:buNone/>
            </a:pPr>
            <a:endParaRPr lang="en-ZA" dirty="0"/>
          </a:p>
          <a:p>
            <a:pPr marL="0" indent="0">
              <a:buNone/>
            </a:pPr>
            <a:endParaRPr lang="en-ZA" dirty="0"/>
          </a:p>
          <a:p>
            <a:pPr lvl="0" fontAlgn="base"/>
            <a:r>
              <a:rPr lang="en-GB" dirty="0"/>
              <a:t>Invest in a wireless mouse or a digital pointer</a:t>
            </a:r>
            <a:endParaRPr lang="en-ZA" dirty="0"/>
          </a:p>
          <a:p>
            <a:r>
              <a:rPr lang="en-GB" dirty="0"/>
              <a:t>Experiment! The computer is an extremely powerful and flexible tool. There's no end to what it can do</a:t>
            </a:r>
            <a:endParaRPr lang="en-ZA" dirty="0"/>
          </a:p>
        </p:txBody>
      </p:sp>
    </p:spTree>
    <p:extLst>
      <p:ext uri="{BB962C8B-B14F-4D97-AF65-F5344CB8AC3E}">
        <p14:creationId xmlns:p14="http://schemas.microsoft.com/office/powerpoint/2010/main" val="7260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197</a:t>
            </a:fld>
            <a:endParaRPr lang="en-ZA"/>
          </a:p>
        </p:txBody>
      </p:sp>
      <p:sp>
        <p:nvSpPr>
          <p:cNvPr id="8" name="Content Placeholder 4"/>
          <p:cNvSpPr txBox="1">
            <a:spLocks/>
          </p:cNvSpPr>
          <p:nvPr/>
        </p:nvSpPr>
        <p:spPr>
          <a:xfrm>
            <a:off x="2185392" y="2060848"/>
            <a:ext cx="6275040" cy="2304256"/>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lvl="0">
              <a:spcBef>
                <a:spcPts val="580"/>
              </a:spcBef>
              <a:buClr>
                <a:schemeClr val="accent1"/>
              </a:buClr>
              <a:buSzPct val="85000"/>
            </a:pPr>
            <a:r>
              <a:rPr lang="en-ZA" sz="2400" b="1" i="1" dirty="0">
                <a:solidFill>
                  <a:srgbClr val="008080"/>
                </a:solidFill>
                <a:latin typeface="Calibri" panose="020F0502020204030204" pitchFamily="34" charset="0"/>
              </a:rPr>
              <a:t>Do Formative Assessment Activity 4</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3A103C-10D8-42AA-812F-455CD8FC2E6A}"/>
              </a:ext>
            </a:extLst>
          </p:cNvPr>
          <p:cNvSpPr>
            <a:spLocks noGrp="1"/>
          </p:cNvSpPr>
          <p:nvPr>
            <p:ph type="sldNum" sz="quarter" idx="12"/>
          </p:nvPr>
        </p:nvSpPr>
        <p:spPr/>
        <p:txBody>
          <a:bodyPr/>
          <a:lstStyle/>
          <a:p>
            <a:fld id="{32F83655-DC73-417F-8B26-EB7A1DBB5382}" type="slidenum">
              <a:rPr lang="en-ZA" smtClean="0"/>
              <a:pPr/>
              <a:t>198</a:t>
            </a:fld>
            <a:endParaRPr lang="en-ZA"/>
          </a:p>
        </p:txBody>
      </p:sp>
      <p:sp>
        <p:nvSpPr>
          <p:cNvPr id="4" name="Content Placeholder 4">
            <a:extLst>
              <a:ext uri="{FF2B5EF4-FFF2-40B4-BE49-F238E27FC236}">
                <a16:creationId xmlns:a16="http://schemas.microsoft.com/office/drawing/2014/main" id="{A98AF4F5-9BB5-4925-AC8C-81AD7245A399}"/>
              </a:ext>
            </a:extLst>
          </p:cNvPr>
          <p:cNvSpPr txBox="1">
            <a:spLocks/>
          </p:cNvSpPr>
          <p:nvPr/>
        </p:nvSpPr>
        <p:spPr>
          <a:xfrm>
            <a:off x="2267744" y="2852936"/>
            <a:ext cx="6275040" cy="2304256"/>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lvl="0">
              <a:spcBef>
                <a:spcPts val="580"/>
              </a:spcBef>
              <a:buClr>
                <a:schemeClr val="accent1"/>
              </a:buClr>
              <a:buSzPct val="85000"/>
            </a:pPr>
            <a:r>
              <a:rPr lang="en-ZA" sz="2400" b="1" i="1" dirty="0">
                <a:solidFill>
                  <a:srgbClr val="008080"/>
                </a:solidFill>
                <a:latin typeface="Calibri" panose="020F0502020204030204" pitchFamily="34" charset="0"/>
              </a:rPr>
              <a:t>Do the Knowledge Questionnaire</a:t>
            </a:r>
          </a:p>
          <a:p>
            <a:pPr marL="85725" lvl="0">
              <a:spcBef>
                <a:spcPts val="580"/>
              </a:spcBef>
              <a:buClr>
                <a:schemeClr val="accent1"/>
              </a:buClr>
              <a:buSzPct val="85000"/>
            </a:pPr>
            <a:r>
              <a:rPr lang="en-ZA" sz="2400" b="1" i="1" dirty="0">
                <a:solidFill>
                  <a:srgbClr val="008080"/>
                </a:solidFill>
                <a:latin typeface="Calibri" panose="020F0502020204030204" pitchFamily="34" charset="0"/>
              </a:rPr>
              <a:t>Do Summative Activities 1, 2 and 3</a:t>
            </a:r>
          </a:p>
        </p:txBody>
      </p:sp>
      <p:pic>
        <p:nvPicPr>
          <p:cNvPr id="5" name="Picture 4">
            <a:extLst>
              <a:ext uri="{FF2B5EF4-FFF2-40B4-BE49-F238E27FC236}">
                <a16:creationId xmlns:a16="http://schemas.microsoft.com/office/drawing/2014/main" id="{FB1972DC-72A4-470D-9C7C-CC707F94BD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75268" y="1556792"/>
            <a:ext cx="2664684" cy="1296144"/>
          </a:xfrm>
          <a:prstGeom prst="rect">
            <a:avLst/>
          </a:prstGeom>
          <a:noFill/>
          <a:ln>
            <a:noFill/>
          </a:ln>
        </p:spPr>
      </p:pic>
    </p:spTree>
    <p:extLst>
      <p:ext uri="{BB962C8B-B14F-4D97-AF65-F5344CB8AC3E}">
        <p14:creationId xmlns:p14="http://schemas.microsoft.com/office/powerpoint/2010/main" val="107055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Occupational health &amp; safety and security information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0" indent="0">
              <a:buNone/>
            </a:pPr>
            <a:r>
              <a:rPr lang="en-ZA" b="1" dirty="0"/>
              <a:t>Health, safety and security relating to the venue:</a:t>
            </a:r>
          </a:p>
          <a:p>
            <a:pPr marL="0" indent="0">
              <a:buNone/>
            </a:pPr>
            <a:endParaRPr lang="en-ZA" b="1" dirty="0"/>
          </a:p>
          <a:p>
            <a:pPr lvl="0"/>
            <a:r>
              <a:rPr lang="en-GB" dirty="0"/>
              <a:t>Toilets</a:t>
            </a:r>
          </a:p>
          <a:p>
            <a:pPr lvl="0"/>
            <a:r>
              <a:rPr lang="en-GB" dirty="0"/>
              <a:t>Nearest assembly point</a:t>
            </a:r>
          </a:p>
          <a:p>
            <a:pPr lvl="0"/>
            <a:r>
              <a:rPr lang="en-US" dirty="0"/>
              <a:t>Emergency exits</a:t>
            </a:r>
            <a:endParaRPr lang="en-ZA" dirty="0"/>
          </a:p>
          <a:p>
            <a:pPr lvl="0"/>
            <a:r>
              <a:rPr lang="en-GB" dirty="0"/>
              <a:t>Nearest fire alarm and fire extinguisher</a:t>
            </a:r>
            <a:endParaRPr lang="en-ZA" dirty="0"/>
          </a:p>
          <a:p>
            <a:pPr lvl="0"/>
            <a:r>
              <a:rPr lang="en-GB" dirty="0"/>
              <a:t>Location of the first aid kit</a:t>
            </a:r>
            <a:endParaRPr lang="en-ZA" dirty="0"/>
          </a:p>
          <a:p>
            <a:pPr lvl="0"/>
            <a:r>
              <a:rPr lang="en-GB" dirty="0"/>
              <a:t>Venue contact person:  any other health and safety or security related questions or concerns</a:t>
            </a:r>
            <a:endParaRPr lang="en-ZA" dirty="0"/>
          </a:p>
          <a:p>
            <a:pPr marL="0" indent="0">
              <a:buNone/>
            </a:pPr>
            <a:endParaRPr lang="en-ZA" b="1" dirty="0"/>
          </a:p>
        </p:txBody>
      </p:sp>
    </p:spTree>
    <p:extLst>
      <p:ext uri="{BB962C8B-B14F-4D97-AF65-F5344CB8AC3E}">
        <p14:creationId xmlns:p14="http://schemas.microsoft.com/office/powerpoint/2010/main" val="4219026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155025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389591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46196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12553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5181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a:xfrm>
            <a:off x="687920" y="2547938"/>
            <a:ext cx="7772400" cy="2393230"/>
          </a:xfrm>
        </p:spPr>
        <p:txBody>
          <a:bodyPr>
            <a:normAutofit/>
          </a:bodyPr>
          <a:lstStyle/>
          <a:p>
            <a:r>
              <a:rPr lang="en-ZA" sz="4000" dirty="0"/>
              <a:t>Portfolio of Evidence</a:t>
            </a:r>
          </a:p>
          <a:p>
            <a:r>
              <a:rPr lang="en-ZA" sz="4000"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25</a:t>
            </a:fld>
            <a:endParaRPr lang="en-ZA"/>
          </a:p>
        </p:txBody>
      </p:sp>
    </p:spTree>
    <p:extLst>
      <p:ext uri="{BB962C8B-B14F-4D97-AF65-F5344CB8AC3E}">
        <p14:creationId xmlns:p14="http://schemas.microsoft.com/office/powerpoint/2010/main" val="908119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endParaRPr lang="en-ZA" dirty="0"/>
          </a:p>
        </p:txBody>
      </p:sp>
    </p:spTree>
    <p:extLst>
      <p:ext uri="{BB962C8B-B14F-4D97-AF65-F5344CB8AC3E}">
        <p14:creationId xmlns:p14="http://schemas.microsoft.com/office/powerpoint/2010/main" val="773375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SAQA US </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1145380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172054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219192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Use Communication Techniques Effectively</a:t>
            </a:r>
          </a:p>
        </p:txBody>
      </p:sp>
      <p:sp>
        <p:nvSpPr>
          <p:cNvPr id="3" name="Text Placeholder 2"/>
          <p:cNvSpPr>
            <a:spLocks noGrp="1"/>
          </p:cNvSpPr>
          <p:nvPr>
            <p:ph type="body" idx="1"/>
          </p:nvPr>
        </p:nvSpPr>
        <p:spPr/>
        <p:txBody>
          <a:bodyPr>
            <a:noAutofit/>
          </a:bodyPr>
          <a:lstStyle/>
          <a:p>
            <a:r>
              <a:rPr lang="en-US" sz="4000" dirty="0"/>
              <a:t>Study Unit 1:</a:t>
            </a:r>
            <a:br>
              <a:rPr lang="en-US" sz="4000" dirty="0"/>
            </a:br>
            <a:r>
              <a:rPr lang="en-US" sz="4000" dirty="0"/>
              <a:t>Written and Oral Communication Techniques</a:t>
            </a:r>
            <a:endParaRPr lang="en-ZA" sz="40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30</a:t>
            </a:fld>
            <a:endParaRPr lang="en-ZA" dirty="0"/>
          </a:p>
        </p:txBody>
      </p:sp>
      <p:pic>
        <p:nvPicPr>
          <p:cNvPr id="6" name="Picture 5" descr="ec_i_outcomes_2.gif"/>
          <p:cNvPicPr/>
          <p:nvPr/>
        </p:nvPicPr>
        <p:blipFill>
          <a:blip r:embed="rId2" cstate="print"/>
          <a:stretch>
            <a:fillRect/>
          </a:stretch>
        </p:blipFill>
        <p:spPr>
          <a:xfrm>
            <a:off x="3343118" y="459157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 Basics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a:xfrm>
            <a:off x="2257400" y="2124160"/>
            <a:ext cx="6275040" cy="144885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Communication can be defined as a transaction whereby participants together create meaning through the exchange of symbols</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 Basics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p:cNvSpPr>
            <a:spLocks noGrp="1"/>
          </p:cNvSpPr>
          <p:nvPr>
            <p:ph sz="quarter" idx="1"/>
          </p:nvPr>
        </p:nvSpPr>
        <p:spPr>
          <a:xfrm>
            <a:off x="467544" y="1268760"/>
            <a:ext cx="8219256" cy="4824536"/>
          </a:xfrm>
        </p:spPr>
        <p:txBody>
          <a:bodyPr>
            <a:normAutofit/>
          </a:bodyPr>
          <a:lstStyle/>
          <a:p>
            <a:pPr marL="0" indent="0">
              <a:buNone/>
            </a:pPr>
            <a:endParaRPr lang="en-ZA" dirty="0"/>
          </a:p>
          <a:p>
            <a:pPr marL="0" indent="0">
              <a:buNone/>
            </a:pPr>
            <a:r>
              <a:rPr lang="en-ZA" dirty="0"/>
              <a:t>The definition stresses four major points:</a:t>
            </a:r>
          </a:p>
          <a:p>
            <a:r>
              <a:rPr lang="en-ZA" dirty="0"/>
              <a:t>Communication as a transaction</a:t>
            </a:r>
          </a:p>
          <a:p>
            <a:r>
              <a:rPr lang="en-ZA" dirty="0"/>
              <a:t>People working together</a:t>
            </a:r>
          </a:p>
          <a:p>
            <a:r>
              <a:rPr lang="en-ZA" dirty="0"/>
              <a:t>The creation of meaning</a:t>
            </a:r>
          </a:p>
          <a:p>
            <a:r>
              <a:rPr lang="en-ZA" dirty="0"/>
              <a:t>The exchange of symbols</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lstStyle/>
          <a:p>
            <a:r>
              <a:rPr lang="en-ZA" dirty="0"/>
              <a:t>Communication Basics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p:txBody>
          <a:bodyPr/>
          <a:lstStyle/>
          <a:p>
            <a:pPr marL="0" indent="0">
              <a:buNone/>
            </a:pPr>
            <a:r>
              <a:rPr lang="en-ZA" b="1" dirty="0"/>
              <a:t>Communication as a Transaction</a:t>
            </a:r>
          </a:p>
          <a:p>
            <a:pPr>
              <a:buFont typeface="Arial" panose="020B0604020202020204" pitchFamily="34" charset="0"/>
              <a:buChar char="•"/>
            </a:pPr>
            <a:r>
              <a:rPr lang="en-ZA" dirty="0"/>
              <a:t>Two people who construct meaning</a:t>
            </a:r>
          </a:p>
          <a:p>
            <a:pPr>
              <a:buFont typeface="Arial" panose="020B0604020202020204" pitchFamily="34" charset="0"/>
              <a:buChar char="•"/>
            </a:pPr>
            <a:r>
              <a:rPr lang="en-ZA" dirty="0"/>
              <a:t>Work together according to set of rules</a:t>
            </a:r>
          </a:p>
          <a:p>
            <a:pPr>
              <a:buFont typeface="Arial" panose="020B0604020202020204" pitchFamily="34" charset="0"/>
              <a:buChar char="•"/>
            </a:pPr>
            <a:endParaRPr lang="en-ZA" dirty="0"/>
          </a:p>
          <a:p>
            <a:pPr marL="0" indent="0">
              <a:buNone/>
            </a:pPr>
            <a:r>
              <a:rPr lang="en-ZA" b="1" dirty="0"/>
              <a:t>People Working Together</a:t>
            </a:r>
          </a:p>
          <a:p>
            <a:r>
              <a:rPr lang="en-ZA" dirty="0"/>
              <a:t>Pay attention to each other at the same time</a:t>
            </a:r>
          </a:p>
          <a:p>
            <a:r>
              <a:rPr lang="en-ZA" dirty="0"/>
              <a:t>Learn to develop mutual expectations</a:t>
            </a:r>
          </a:p>
          <a:p>
            <a:r>
              <a:rPr lang="en-ZA" dirty="0"/>
              <a:t>Mutual influence becomes possible</a:t>
            </a:r>
          </a:p>
        </p:txBody>
      </p:sp>
    </p:spTree>
    <p:extLst>
      <p:ext uri="{BB962C8B-B14F-4D97-AF65-F5344CB8AC3E}">
        <p14:creationId xmlns:p14="http://schemas.microsoft.com/office/powerpoint/2010/main" val="3259767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EF20-9F27-4A6D-AD37-F09DC1CAB690}"/>
              </a:ext>
            </a:extLst>
          </p:cNvPr>
          <p:cNvSpPr>
            <a:spLocks noGrp="1"/>
          </p:cNvSpPr>
          <p:nvPr>
            <p:ph type="title"/>
          </p:nvPr>
        </p:nvSpPr>
        <p:spPr/>
        <p:txBody>
          <a:bodyPr/>
          <a:lstStyle/>
          <a:p>
            <a:r>
              <a:rPr lang="en-ZA" dirty="0"/>
              <a:t>Communication Basics</a:t>
            </a:r>
          </a:p>
        </p:txBody>
      </p:sp>
      <p:sp>
        <p:nvSpPr>
          <p:cNvPr id="3" name="Slide Number Placeholder 2">
            <a:extLst>
              <a:ext uri="{FF2B5EF4-FFF2-40B4-BE49-F238E27FC236}">
                <a16:creationId xmlns:a16="http://schemas.microsoft.com/office/drawing/2014/main" id="{E25A9786-1A2E-4680-B383-E1BB697EFAC5}"/>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91D994BD-5E2E-4EF7-935E-3388D442EBD8}"/>
              </a:ext>
            </a:extLst>
          </p:cNvPr>
          <p:cNvSpPr>
            <a:spLocks noGrp="1"/>
          </p:cNvSpPr>
          <p:nvPr>
            <p:ph sz="quarter" idx="1"/>
          </p:nvPr>
        </p:nvSpPr>
        <p:spPr/>
        <p:txBody>
          <a:bodyPr>
            <a:normAutofit/>
          </a:bodyPr>
          <a:lstStyle/>
          <a:p>
            <a:pPr marL="0" indent="0">
              <a:buNone/>
            </a:pPr>
            <a:r>
              <a:rPr lang="en-ZA" b="1" dirty="0"/>
              <a:t>Creation of Meaning</a:t>
            </a:r>
          </a:p>
          <a:p>
            <a:r>
              <a:rPr lang="en-ZA" dirty="0"/>
              <a:t>Ensure that others understand what they are </a:t>
            </a:r>
          </a:p>
          <a:p>
            <a:r>
              <a:rPr lang="en-ZA" dirty="0"/>
              <a:t>People give meaning to words</a:t>
            </a:r>
          </a:p>
          <a:p>
            <a:r>
              <a:rPr lang="en-ZA" dirty="0"/>
              <a:t>The same words may therefore have different meanings for different people  </a:t>
            </a:r>
          </a:p>
          <a:p>
            <a:endParaRPr lang="en-ZA" dirty="0"/>
          </a:p>
          <a:p>
            <a:pPr marL="0" indent="0">
              <a:buNone/>
            </a:pPr>
            <a:r>
              <a:rPr lang="en-ZA" b="1" dirty="0"/>
              <a:t>Exchange of Symbols</a:t>
            </a:r>
          </a:p>
          <a:p>
            <a:r>
              <a:rPr lang="en-ZA" dirty="0"/>
              <a:t>Verbal</a:t>
            </a:r>
          </a:p>
          <a:p>
            <a:r>
              <a:rPr lang="en-ZA" dirty="0"/>
              <a:t>Non-verbal</a:t>
            </a:r>
          </a:p>
          <a:p>
            <a:r>
              <a:rPr lang="en-ZA" dirty="0"/>
              <a:t>Graphic</a:t>
            </a:r>
          </a:p>
        </p:txBody>
      </p:sp>
    </p:spTree>
    <p:extLst>
      <p:ext uri="{BB962C8B-B14F-4D97-AF65-F5344CB8AC3E}">
        <p14:creationId xmlns:p14="http://schemas.microsoft.com/office/powerpoint/2010/main" val="1220765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641B-190E-4623-949F-8236B06C893E}"/>
              </a:ext>
            </a:extLst>
          </p:cNvPr>
          <p:cNvSpPr>
            <a:spLocks noGrp="1"/>
          </p:cNvSpPr>
          <p:nvPr>
            <p:ph type="title"/>
          </p:nvPr>
        </p:nvSpPr>
        <p:spPr/>
        <p:txBody>
          <a:bodyPr/>
          <a:lstStyle/>
          <a:p>
            <a:r>
              <a:rPr lang="en-ZA" dirty="0"/>
              <a:t>The Communication Process</a:t>
            </a:r>
          </a:p>
        </p:txBody>
      </p:sp>
      <p:sp>
        <p:nvSpPr>
          <p:cNvPr id="3" name="Slide Number Placeholder 2">
            <a:extLst>
              <a:ext uri="{FF2B5EF4-FFF2-40B4-BE49-F238E27FC236}">
                <a16:creationId xmlns:a16="http://schemas.microsoft.com/office/drawing/2014/main" id="{609FB297-17E1-41ED-8594-56C74320A027}"/>
              </a:ext>
            </a:extLst>
          </p:cNvPr>
          <p:cNvSpPr>
            <a:spLocks noGrp="1"/>
          </p:cNvSpPr>
          <p:nvPr>
            <p:ph type="sldNum" sz="quarter" idx="12"/>
          </p:nvPr>
        </p:nvSpPr>
        <p:spPr/>
        <p:txBody>
          <a:bodyPr/>
          <a:lstStyle/>
          <a:p>
            <a:fld id="{32F83655-DC73-417F-8B26-EB7A1DBB5382}" type="slidenum">
              <a:rPr lang="en-ZA" smtClean="0"/>
              <a:pPr/>
              <a:t>35</a:t>
            </a:fld>
            <a:endParaRPr lang="en-ZA" dirty="0"/>
          </a:p>
        </p:txBody>
      </p:sp>
      <p:pic>
        <p:nvPicPr>
          <p:cNvPr id="5" name="Content Placeholder 4">
            <a:extLst>
              <a:ext uri="{FF2B5EF4-FFF2-40B4-BE49-F238E27FC236}">
                <a16:creationId xmlns:a16="http://schemas.microsoft.com/office/drawing/2014/main" id="{7E054017-9E2D-401F-B74C-06B9F25849B4}"/>
              </a:ext>
            </a:extLst>
          </p:cNvPr>
          <p:cNvPicPr>
            <a:picLocks noGrp="1"/>
          </p:cNvPicPr>
          <p:nvPr>
            <p:ph sz="quarter" idx="1"/>
          </p:nvPr>
        </p:nvPicPr>
        <p:blipFill rotWithShape="1">
          <a:blip r:embed="rId2"/>
          <a:srcRect b="55556"/>
          <a:stretch/>
        </p:blipFill>
        <p:spPr bwMode="auto">
          <a:xfrm>
            <a:off x="467544" y="1700808"/>
            <a:ext cx="8424936"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4485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940E-7FA7-4792-ACEE-CBE50BEEE016}"/>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D653B3D3-00F2-4377-AEAC-AE4B18E0DD5F}"/>
              </a:ext>
            </a:extLst>
          </p:cNvPr>
          <p:cNvSpPr>
            <a:spLocks noGrp="1"/>
          </p:cNvSpPr>
          <p:nvPr>
            <p:ph type="sldNum" sz="quarter" idx="12"/>
          </p:nvPr>
        </p:nvSpPr>
        <p:spPr/>
        <p:txBody>
          <a:bodyPr/>
          <a:lstStyle/>
          <a:p>
            <a:fld id="{32F83655-DC73-417F-8B26-EB7A1DBB5382}" type="slidenum">
              <a:rPr lang="en-ZA" smtClean="0"/>
              <a:pPr/>
              <a:t>36</a:t>
            </a:fld>
            <a:endParaRPr lang="en-ZA" dirty="0"/>
          </a:p>
        </p:txBody>
      </p:sp>
      <p:pic>
        <p:nvPicPr>
          <p:cNvPr id="5" name="Content Placeholder 4">
            <a:extLst>
              <a:ext uri="{FF2B5EF4-FFF2-40B4-BE49-F238E27FC236}">
                <a16:creationId xmlns:a16="http://schemas.microsoft.com/office/drawing/2014/main" id="{D763E5D2-0A48-44C4-8E92-E9724E22EF9A}"/>
              </a:ext>
            </a:extLst>
          </p:cNvPr>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03504" y="1709596"/>
            <a:ext cx="1952272" cy="855308"/>
          </a:xfrm>
          <a:prstGeom prst="rect">
            <a:avLst/>
          </a:prstGeom>
          <a:noFill/>
        </p:spPr>
      </p:pic>
      <p:sp>
        <p:nvSpPr>
          <p:cNvPr id="6" name="Content Placeholder 4">
            <a:extLst>
              <a:ext uri="{FF2B5EF4-FFF2-40B4-BE49-F238E27FC236}">
                <a16:creationId xmlns:a16="http://schemas.microsoft.com/office/drawing/2014/main" id="{BECF3EFA-55BA-4590-93E2-58D76EAC0BB4}"/>
              </a:ext>
            </a:extLst>
          </p:cNvPr>
          <p:cNvSpPr txBox="1">
            <a:spLocks/>
          </p:cNvSpPr>
          <p:nvPr/>
        </p:nvSpPr>
        <p:spPr>
          <a:xfrm>
            <a:off x="2123728" y="2708920"/>
            <a:ext cx="6275040" cy="144885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Written communication means communication by written symbols (either printed or handwritten)</a:t>
            </a:r>
            <a:endParaRPr lang="en-ZA" sz="2000" dirty="0"/>
          </a:p>
        </p:txBody>
      </p:sp>
    </p:spTree>
    <p:extLst>
      <p:ext uri="{BB962C8B-B14F-4D97-AF65-F5344CB8AC3E}">
        <p14:creationId xmlns:p14="http://schemas.microsoft.com/office/powerpoint/2010/main" val="322318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C118-173C-4FA8-9226-9335F57E32A4}"/>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6418CB2C-6737-4A9D-9791-1C2FDB4B0043}"/>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743D47CF-ABD9-4651-ADB3-4701DE2E2693}"/>
              </a:ext>
            </a:extLst>
          </p:cNvPr>
          <p:cNvSpPr>
            <a:spLocks noGrp="1"/>
          </p:cNvSpPr>
          <p:nvPr>
            <p:ph sz="quarter" idx="1"/>
          </p:nvPr>
        </p:nvSpPr>
        <p:spPr>
          <a:xfrm>
            <a:off x="467544" y="1052736"/>
            <a:ext cx="8219256" cy="5157564"/>
          </a:xfrm>
        </p:spPr>
        <p:txBody>
          <a:bodyPr>
            <a:normAutofit lnSpcReduction="10000"/>
          </a:bodyPr>
          <a:lstStyle/>
          <a:p>
            <a:endParaRPr lang="en-ZA" dirty="0"/>
          </a:p>
          <a:p>
            <a:r>
              <a:rPr lang="en-ZA" dirty="0"/>
              <a:t>Audience: Anybody who reads the message</a:t>
            </a:r>
          </a:p>
          <a:p>
            <a:r>
              <a:rPr lang="en-ZA" dirty="0"/>
              <a:t>Formal or informal, concise or detailed, technical, specialised or general</a:t>
            </a:r>
          </a:p>
          <a:p>
            <a:r>
              <a:rPr lang="en-ZA" dirty="0"/>
              <a:t>Choose a writing strategy based on reader</a:t>
            </a:r>
          </a:p>
          <a:p>
            <a:r>
              <a:rPr lang="en-ZA" dirty="0"/>
              <a:t>Consider his or her reading level</a:t>
            </a:r>
          </a:p>
          <a:p>
            <a:endParaRPr lang="en-ZA" dirty="0"/>
          </a:p>
          <a:p>
            <a:pPr marL="0" indent="0">
              <a:buNone/>
            </a:pPr>
            <a:r>
              <a:rPr lang="en-ZA" dirty="0"/>
              <a:t>Read the two passages on p 32 (LG)</a:t>
            </a:r>
          </a:p>
          <a:p>
            <a:pPr marL="0" indent="0">
              <a:buNone/>
            </a:pPr>
            <a:endParaRPr lang="en-ZA" dirty="0"/>
          </a:p>
          <a:p>
            <a:pPr marL="0" indent="0">
              <a:buNone/>
            </a:pPr>
            <a:r>
              <a:rPr lang="en-ZA" dirty="0"/>
              <a:t>The main difference:</a:t>
            </a:r>
          </a:p>
          <a:p>
            <a:r>
              <a:rPr lang="en-ZA" dirty="0"/>
              <a:t>Length of the sentences </a:t>
            </a:r>
          </a:p>
          <a:p>
            <a:r>
              <a:rPr lang="en-ZA" dirty="0"/>
              <a:t>Length and complexity of the words</a:t>
            </a:r>
          </a:p>
        </p:txBody>
      </p:sp>
    </p:spTree>
    <p:extLst>
      <p:ext uri="{BB962C8B-B14F-4D97-AF65-F5344CB8AC3E}">
        <p14:creationId xmlns:p14="http://schemas.microsoft.com/office/powerpoint/2010/main" val="629185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737D-62E5-4256-A357-E6190779E2BF}"/>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B47A54DD-8E58-4543-98DF-816A4DB5951B}"/>
              </a:ext>
            </a:extLst>
          </p:cNvPr>
          <p:cNvSpPr>
            <a:spLocks noGrp="1"/>
          </p:cNvSpPr>
          <p:nvPr>
            <p:ph type="sldNum" sz="quarter" idx="12"/>
          </p:nvPr>
        </p:nvSpPr>
        <p:spPr/>
        <p:txBody>
          <a:bodyPr/>
          <a:lstStyle/>
          <a:p>
            <a:fld id="{32F83655-DC73-417F-8B26-EB7A1DBB5382}" type="slidenum">
              <a:rPr lang="en-ZA" smtClean="0"/>
              <a:pPr/>
              <a:t>38</a:t>
            </a:fld>
            <a:endParaRPr lang="en-ZA" dirty="0"/>
          </a:p>
        </p:txBody>
      </p:sp>
      <p:graphicFrame>
        <p:nvGraphicFramePr>
          <p:cNvPr id="5" name="Content Placeholder 4">
            <a:extLst>
              <a:ext uri="{FF2B5EF4-FFF2-40B4-BE49-F238E27FC236}">
                <a16:creationId xmlns:a16="http://schemas.microsoft.com/office/drawing/2014/main" id="{9356E460-66AB-4841-865D-8E3237D03744}"/>
              </a:ext>
            </a:extLst>
          </p:cNvPr>
          <p:cNvGraphicFramePr>
            <a:graphicFrameLocks noGrp="1"/>
          </p:cNvGraphicFramePr>
          <p:nvPr>
            <p:ph sz="quarter" idx="1"/>
            <p:extLst>
              <p:ext uri="{D42A27DB-BD31-4B8C-83A1-F6EECF244321}">
                <p14:modId xmlns:p14="http://schemas.microsoft.com/office/powerpoint/2010/main" val="1013203196"/>
              </p:ext>
            </p:extLst>
          </p:nvPr>
        </p:nvGraphicFramePr>
        <p:xfrm>
          <a:off x="468313" y="2348880"/>
          <a:ext cx="8218486" cy="3236657"/>
        </p:xfrm>
        <a:graphic>
          <a:graphicData uri="http://schemas.openxmlformats.org/drawingml/2006/table">
            <a:tbl>
              <a:tblPr>
                <a:tableStyleId>{5C22544A-7EE6-4342-B048-85BDC9FD1C3A}</a:tableStyleId>
              </a:tblPr>
              <a:tblGrid>
                <a:gridCol w="4109243">
                  <a:extLst>
                    <a:ext uri="{9D8B030D-6E8A-4147-A177-3AD203B41FA5}">
                      <a16:colId xmlns:a16="http://schemas.microsoft.com/office/drawing/2014/main" val="3678791515"/>
                    </a:ext>
                  </a:extLst>
                </a:gridCol>
                <a:gridCol w="4109243">
                  <a:extLst>
                    <a:ext uri="{9D8B030D-6E8A-4147-A177-3AD203B41FA5}">
                      <a16:colId xmlns:a16="http://schemas.microsoft.com/office/drawing/2014/main" val="1802169084"/>
                    </a:ext>
                  </a:extLst>
                </a:gridCol>
              </a:tblGrid>
              <a:tr h="774086">
                <a:tc>
                  <a:txBody>
                    <a:bodyPr/>
                    <a:lstStyle/>
                    <a:p>
                      <a:pPr algn="just">
                        <a:lnSpc>
                          <a:spcPct val="150000"/>
                        </a:lnSpc>
                        <a:spcBef>
                          <a:spcPts val="600"/>
                        </a:spcBef>
                        <a:spcAft>
                          <a:spcPts val="600"/>
                        </a:spcAft>
                        <a:tabLst>
                          <a:tab pos="2266950" algn="l"/>
                          <a:tab pos="2533650" algn="l"/>
                          <a:tab pos="2743200" algn="ctr"/>
                          <a:tab pos="4867275" algn="l"/>
                          <a:tab pos="5486400" algn="r"/>
                        </a:tabLst>
                      </a:pPr>
                      <a:r>
                        <a:rPr lang="en-GB" sz="2400" b="1">
                          <a:solidFill>
                            <a:schemeClr val="bg1"/>
                          </a:solidFill>
                          <a:effectLst/>
                        </a:rPr>
                        <a:t>Complicated sentence</a:t>
                      </a:r>
                      <a:endParaRPr lang="en-ZA"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algn="just">
                        <a:lnSpc>
                          <a:spcPct val="150000"/>
                        </a:lnSpc>
                        <a:spcBef>
                          <a:spcPts val="600"/>
                        </a:spcBef>
                        <a:spcAft>
                          <a:spcPts val="600"/>
                        </a:spcAft>
                        <a:tabLst>
                          <a:tab pos="2266950" algn="l"/>
                          <a:tab pos="2533650" algn="l"/>
                          <a:tab pos="2743200" algn="ctr"/>
                          <a:tab pos="4867275" algn="l"/>
                          <a:tab pos="5486400" algn="r"/>
                        </a:tabLst>
                      </a:pPr>
                      <a:r>
                        <a:rPr lang="en-GB" sz="2400" b="1" dirty="0">
                          <a:solidFill>
                            <a:schemeClr val="bg1"/>
                          </a:solidFill>
                          <a:effectLst/>
                        </a:rPr>
                        <a:t>Clear, easy to read sentence</a:t>
                      </a:r>
                      <a:endParaRPr lang="en-ZA"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662344850"/>
                  </a:ext>
                </a:extLst>
              </a:tr>
              <a:tr h="774086">
                <a:tc>
                  <a:txBody>
                    <a:bodyPr/>
                    <a:lstStyle/>
                    <a:p>
                      <a:pPr>
                        <a:lnSpc>
                          <a:spcPct val="150000"/>
                        </a:lnSpc>
                        <a:spcAft>
                          <a:spcPts val="0"/>
                        </a:spcAft>
                      </a:pPr>
                      <a:r>
                        <a:rPr lang="en-GB" sz="2000">
                          <a:effectLst/>
                        </a:rPr>
                        <a:t>All persons should be cognisant of the new leave guidelines.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2000">
                          <a:effectLst/>
                        </a:rPr>
                        <a:t>Everyone should be aware of the new leave guidelines.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5514656"/>
                  </a:ext>
                </a:extLst>
              </a:tr>
              <a:tr h="1548171">
                <a:tc>
                  <a:txBody>
                    <a:bodyPr/>
                    <a:lstStyle/>
                    <a:p>
                      <a:pPr>
                        <a:lnSpc>
                          <a:spcPct val="150000"/>
                        </a:lnSpc>
                        <a:spcAft>
                          <a:spcPts val="0"/>
                        </a:spcAft>
                        <a:tabLst>
                          <a:tab pos="2266950" algn="l"/>
                          <a:tab pos="2533650" algn="l"/>
                          <a:tab pos="2743200" algn="ctr"/>
                          <a:tab pos="4867275" algn="l"/>
                          <a:tab pos="5486400" algn="r"/>
                        </a:tabLst>
                      </a:pPr>
                      <a:r>
                        <a:rPr lang="en-GB" sz="2000" dirty="0">
                          <a:effectLst/>
                        </a:rPr>
                        <a:t>After the completion of this methodology and protocol, a conference was held.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2266950" algn="l"/>
                          <a:tab pos="2533650" algn="l"/>
                          <a:tab pos="2743200" algn="ctr"/>
                          <a:tab pos="4867275" algn="l"/>
                          <a:tab pos="5486400" algn="r"/>
                        </a:tabLst>
                      </a:pPr>
                      <a:r>
                        <a:rPr lang="en-GB" sz="2000" dirty="0">
                          <a:effectLst/>
                        </a:rPr>
                        <a:t>After these steps had been completed, a conference was held.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6060371"/>
                  </a:ext>
                </a:extLst>
              </a:tr>
            </a:tbl>
          </a:graphicData>
        </a:graphic>
      </p:graphicFrame>
    </p:spTree>
    <p:extLst>
      <p:ext uri="{BB962C8B-B14F-4D97-AF65-F5344CB8AC3E}">
        <p14:creationId xmlns:p14="http://schemas.microsoft.com/office/powerpoint/2010/main" val="4153899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07CB-4D60-4D54-BD39-C9D16F856B8E}"/>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EEA444B5-EB37-4EF2-B5EB-53BD49ED2A76}"/>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80DE58E1-0923-48D7-B3DF-F91EFA6EF029}"/>
              </a:ext>
            </a:extLst>
          </p:cNvPr>
          <p:cNvSpPr>
            <a:spLocks noGrp="1"/>
          </p:cNvSpPr>
          <p:nvPr>
            <p:ph sz="quarter" idx="1"/>
          </p:nvPr>
        </p:nvSpPr>
        <p:spPr/>
        <p:txBody>
          <a:bodyPr/>
          <a:lstStyle/>
          <a:p>
            <a:endParaRPr lang="en-ZA" dirty="0"/>
          </a:p>
          <a:p>
            <a:r>
              <a:rPr lang="en-ZA" dirty="0"/>
              <a:t>Short sentences</a:t>
            </a:r>
          </a:p>
          <a:p>
            <a:r>
              <a:rPr lang="en-ZA" dirty="0"/>
              <a:t>Vary sentence length</a:t>
            </a:r>
          </a:p>
          <a:p>
            <a:r>
              <a:rPr lang="en-ZA" dirty="0"/>
              <a:t>Use simple words</a:t>
            </a:r>
          </a:p>
          <a:p>
            <a:r>
              <a:rPr lang="en-ZA" dirty="0"/>
              <a:t>Use single words instead of phrases where possible</a:t>
            </a:r>
          </a:p>
        </p:txBody>
      </p:sp>
    </p:spTree>
    <p:extLst>
      <p:ext uri="{BB962C8B-B14F-4D97-AF65-F5344CB8AC3E}">
        <p14:creationId xmlns:p14="http://schemas.microsoft.com/office/powerpoint/2010/main" val="374428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E9B5-1983-45AB-89E2-E71EE98BE42A}"/>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7170FDBC-32FB-4DFB-9E61-014104456554}"/>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89F8AF09-33AD-40A3-BD0D-1E61FB443001}"/>
              </a:ext>
            </a:extLst>
          </p:cNvPr>
          <p:cNvSpPr>
            <a:spLocks noGrp="1"/>
          </p:cNvSpPr>
          <p:nvPr>
            <p:ph sz="quarter" idx="1"/>
          </p:nvPr>
        </p:nvSpPr>
        <p:spPr>
          <a:xfrm>
            <a:off x="476607" y="1052736"/>
            <a:ext cx="8219256" cy="4680000"/>
          </a:xfrm>
        </p:spPr>
        <p:txBody>
          <a:bodyPr>
            <a:normAutofit/>
          </a:bodyPr>
          <a:lstStyle/>
          <a:p>
            <a:pPr marL="0" indent="0">
              <a:buNone/>
            </a:pPr>
            <a:r>
              <a:rPr lang="en-ZA" sz="2800" b="1" dirty="0"/>
              <a:t>Adverbs</a:t>
            </a:r>
          </a:p>
          <a:p>
            <a:r>
              <a:rPr lang="en-ZA" dirty="0"/>
              <a:t>Describe verbs</a:t>
            </a:r>
          </a:p>
          <a:p>
            <a:r>
              <a:rPr lang="en-ZA" dirty="0"/>
              <a:t>Do not use unnecessary adverbs</a:t>
            </a:r>
          </a:p>
          <a:p>
            <a:r>
              <a:rPr lang="en-ZA" dirty="0"/>
              <a:t>Weak words:</a:t>
            </a:r>
          </a:p>
          <a:p>
            <a:pPr marL="0" indent="0">
              <a:buNone/>
            </a:pPr>
            <a:endParaRPr lang="en-ZA" sz="2800" dirty="0"/>
          </a:p>
        </p:txBody>
      </p:sp>
      <p:graphicFrame>
        <p:nvGraphicFramePr>
          <p:cNvPr id="5" name="Table 4">
            <a:extLst>
              <a:ext uri="{FF2B5EF4-FFF2-40B4-BE49-F238E27FC236}">
                <a16:creationId xmlns:a16="http://schemas.microsoft.com/office/drawing/2014/main" id="{7B703BF4-D34B-47A3-A87B-805D39B3B7CE}"/>
              </a:ext>
            </a:extLst>
          </p:cNvPr>
          <p:cNvGraphicFramePr>
            <a:graphicFrameLocks noGrp="1"/>
          </p:cNvGraphicFramePr>
          <p:nvPr>
            <p:extLst>
              <p:ext uri="{D42A27DB-BD31-4B8C-83A1-F6EECF244321}">
                <p14:modId xmlns:p14="http://schemas.microsoft.com/office/powerpoint/2010/main" val="115877755"/>
              </p:ext>
            </p:extLst>
          </p:nvPr>
        </p:nvGraphicFramePr>
        <p:xfrm>
          <a:off x="1331640" y="3053461"/>
          <a:ext cx="6192688" cy="3156839"/>
        </p:xfrm>
        <a:graphic>
          <a:graphicData uri="http://schemas.openxmlformats.org/drawingml/2006/table">
            <a:tbl>
              <a:tblPr>
                <a:tableStyleId>{5C22544A-7EE6-4342-B048-85BDC9FD1C3A}</a:tableStyleId>
              </a:tblPr>
              <a:tblGrid>
                <a:gridCol w="3096344">
                  <a:extLst>
                    <a:ext uri="{9D8B030D-6E8A-4147-A177-3AD203B41FA5}">
                      <a16:colId xmlns:a16="http://schemas.microsoft.com/office/drawing/2014/main" val="165257470"/>
                    </a:ext>
                  </a:extLst>
                </a:gridCol>
                <a:gridCol w="3096344">
                  <a:extLst>
                    <a:ext uri="{9D8B030D-6E8A-4147-A177-3AD203B41FA5}">
                      <a16:colId xmlns:a16="http://schemas.microsoft.com/office/drawing/2014/main" val="4176259016"/>
                    </a:ext>
                  </a:extLst>
                </a:gridCol>
              </a:tblGrid>
              <a:tr h="388992">
                <a:tc>
                  <a:txBody>
                    <a:bodyPr/>
                    <a:lstStyle/>
                    <a:p>
                      <a:pPr>
                        <a:lnSpc>
                          <a:spcPct val="150000"/>
                        </a:lnSpc>
                        <a:spcAft>
                          <a:spcPts val="0"/>
                        </a:spcAft>
                      </a:pPr>
                      <a:r>
                        <a:rPr lang="en-GB" sz="2200" dirty="0">
                          <a:effectLst/>
                        </a:rPr>
                        <a:t>Appreciable </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2200">
                          <a:effectLst/>
                        </a:rPr>
                        <a:t>Fair</a:t>
                      </a:r>
                      <a:endParaRPr lang="en-Z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749825"/>
                  </a:ext>
                </a:extLst>
              </a:tr>
              <a:tr h="388992">
                <a:tc>
                  <a:txBody>
                    <a:bodyPr/>
                    <a:lstStyle/>
                    <a:p>
                      <a:pPr>
                        <a:lnSpc>
                          <a:spcPct val="150000"/>
                        </a:lnSpc>
                        <a:spcAft>
                          <a:spcPts val="0"/>
                        </a:spcAft>
                      </a:pPr>
                      <a:r>
                        <a:rPr lang="en-GB" sz="2200" dirty="0">
                          <a:effectLst/>
                        </a:rPr>
                        <a:t>Approximate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2200">
                          <a:effectLst/>
                        </a:rPr>
                        <a:t>Undue</a:t>
                      </a:r>
                      <a:endParaRPr lang="en-Z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1937012"/>
                  </a:ext>
                </a:extLst>
              </a:tr>
              <a:tr h="388992">
                <a:tc>
                  <a:txBody>
                    <a:bodyPr/>
                    <a:lstStyle/>
                    <a:p>
                      <a:pPr>
                        <a:lnSpc>
                          <a:spcPct val="150000"/>
                        </a:lnSpc>
                        <a:spcAft>
                          <a:spcPts val="0"/>
                        </a:spcAft>
                      </a:pPr>
                      <a:r>
                        <a:rPr lang="en-GB" sz="2200" dirty="0">
                          <a:effectLst/>
                        </a:rPr>
                        <a:t>Comparative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2200" dirty="0">
                          <a:effectLst/>
                        </a:rPr>
                        <a:t>Negligible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5989786"/>
                  </a:ext>
                </a:extLst>
              </a:tr>
              <a:tr h="388992">
                <a:tc>
                  <a:txBody>
                    <a:bodyPr/>
                    <a:lstStyle/>
                    <a:p>
                      <a:pPr>
                        <a:lnSpc>
                          <a:spcPct val="150000"/>
                        </a:lnSpc>
                        <a:spcAft>
                          <a:spcPts val="0"/>
                        </a:spcAft>
                      </a:pPr>
                      <a:r>
                        <a:rPr lang="en-GB" sz="2200">
                          <a:effectLst/>
                        </a:rPr>
                        <a:t>Considerable</a:t>
                      </a:r>
                      <a:endParaRPr lang="en-Z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2200" dirty="0">
                          <a:effectLst/>
                        </a:rPr>
                        <a:t>Relative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5634143"/>
                  </a:ext>
                </a:extLst>
              </a:tr>
              <a:tr h="388992">
                <a:tc>
                  <a:txBody>
                    <a:bodyPr/>
                    <a:lstStyle/>
                    <a:p>
                      <a:pPr>
                        <a:lnSpc>
                          <a:spcPct val="150000"/>
                        </a:lnSpc>
                        <a:spcAft>
                          <a:spcPts val="0"/>
                        </a:spcAft>
                      </a:pPr>
                      <a:r>
                        <a:rPr lang="en-GB" sz="2200">
                          <a:effectLst/>
                        </a:rPr>
                        <a:t>Definite</a:t>
                      </a:r>
                      <a:endParaRPr lang="en-Z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2200" dirty="0">
                          <a:effectLst/>
                        </a:rPr>
                        <a:t>Reasonable </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4689558"/>
                  </a:ext>
                </a:extLst>
              </a:tr>
              <a:tr h="388992">
                <a:tc>
                  <a:txBody>
                    <a:bodyPr/>
                    <a:lstStyle/>
                    <a:p>
                      <a:pPr>
                        <a:lnSpc>
                          <a:spcPct val="150000"/>
                        </a:lnSpc>
                        <a:spcAft>
                          <a:spcPts val="0"/>
                        </a:spcAft>
                      </a:pPr>
                      <a:r>
                        <a:rPr lang="en-GB" sz="2200">
                          <a:effectLst/>
                        </a:rPr>
                        <a:t>Evident</a:t>
                      </a:r>
                      <a:endParaRPr lang="en-Z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2200" dirty="0">
                          <a:effectLst/>
                        </a:rPr>
                        <a:t>Sufficient</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8703670"/>
                  </a:ext>
                </a:extLst>
              </a:tr>
              <a:tr h="388992">
                <a:tc>
                  <a:txBody>
                    <a:bodyPr/>
                    <a:lstStyle/>
                    <a:p>
                      <a:pPr>
                        <a:lnSpc>
                          <a:spcPct val="150000"/>
                        </a:lnSpc>
                        <a:spcAft>
                          <a:spcPts val="0"/>
                        </a:spcAft>
                      </a:pPr>
                      <a:r>
                        <a:rPr lang="en-GB" sz="2200">
                          <a:effectLst/>
                        </a:rPr>
                        <a:t>Excessive</a:t>
                      </a:r>
                      <a:endParaRPr lang="en-Z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2200" dirty="0">
                          <a:effectLst/>
                        </a:rPr>
                        <a:t>Suitable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8248526"/>
                  </a:ext>
                </a:extLst>
              </a:tr>
            </a:tbl>
          </a:graphicData>
        </a:graphic>
      </p:graphicFrame>
    </p:spTree>
    <p:extLst>
      <p:ext uri="{BB962C8B-B14F-4D97-AF65-F5344CB8AC3E}">
        <p14:creationId xmlns:p14="http://schemas.microsoft.com/office/powerpoint/2010/main" val="1555857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E417-F8A2-45CB-857C-AFF9F94D64AC}"/>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F708BCC9-E4A4-4178-BEFC-C145CAE17A50}"/>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7BBD5232-F514-4904-ADF4-3AF1014A5C0C}"/>
              </a:ext>
            </a:extLst>
          </p:cNvPr>
          <p:cNvSpPr>
            <a:spLocks noGrp="1"/>
          </p:cNvSpPr>
          <p:nvPr>
            <p:ph sz="quarter" idx="1"/>
          </p:nvPr>
        </p:nvSpPr>
        <p:spPr>
          <a:xfrm>
            <a:off x="467544" y="1065972"/>
            <a:ext cx="8219256" cy="4680000"/>
          </a:xfrm>
        </p:spPr>
        <p:txBody>
          <a:bodyPr>
            <a:normAutofit/>
          </a:bodyPr>
          <a:lstStyle/>
          <a:p>
            <a:pPr marL="0" indent="0">
              <a:buNone/>
            </a:pPr>
            <a:r>
              <a:rPr lang="en-ZA" sz="2800" b="1" dirty="0"/>
              <a:t>Clauses</a:t>
            </a:r>
          </a:p>
          <a:p>
            <a:pPr marL="0" indent="0">
              <a:buNone/>
            </a:pPr>
            <a:r>
              <a:rPr lang="en-ZA" dirty="0"/>
              <a:t>Eliminate unnecessary clauses:</a:t>
            </a:r>
          </a:p>
          <a:p>
            <a:pPr marL="0" indent="0">
              <a:buNone/>
            </a:pPr>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D4528C86-8640-4457-AF9B-0E05D5BACD11}"/>
              </a:ext>
            </a:extLst>
          </p:cNvPr>
          <p:cNvGraphicFramePr>
            <a:graphicFrameLocks noGrp="1"/>
          </p:cNvGraphicFramePr>
          <p:nvPr>
            <p:extLst>
              <p:ext uri="{D42A27DB-BD31-4B8C-83A1-F6EECF244321}">
                <p14:modId xmlns:p14="http://schemas.microsoft.com/office/powerpoint/2010/main" val="3045150301"/>
              </p:ext>
            </p:extLst>
          </p:nvPr>
        </p:nvGraphicFramePr>
        <p:xfrm>
          <a:off x="467544" y="2073972"/>
          <a:ext cx="8496944" cy="4206884"/>
        </p:xfrm>
        <a:graphic>
          <a:graphicData uri="http://schemas.openxmlformats.org/drawingml/2006/table">
            <a:tbl>
              <a:tblPr>
                <a:tableStyleId>{5C22544A-7EE6-4342-B048-85BDC9FD1C3A}</a:tableStyleId>
              </a:tblPr>
              <a:tblGrid>
                <a:gridCol w="4248472">
                  <a:extLst>
                    <a:ext uri="{9D8B030D-6E8A-4147-A177-3AD203B41FA5}">
                      <a16:colId xmlns:a16="http://schemas.microsoft.com/office/drawing/2014/main" val="4032182389"/>
                    </a:ext>
                  </a:extLst>
                </a:gridCol>
                <a:gridCol w="4248472">
                  <a:extLst>
                    <a:ext uri="{9D8B030D-6E8A-4147-A177-3AD203B41FA5}">
                      <a16:colId xmlns:a16="http://schemas.microsoft.com/office/drawing/2014/main" val="553516353"/>
                    </a:ext>
                  </a:extLst>
                </a:gridCol>
              </a:tblGrid>
              <a:tr h="439299">
                <a:tc>
                  <a:txBody>
                    <a:bodyPr/>
                    <a:lstStyle/>
                    <a:p>
                      <a:pPr>
                        <a:lnSpc>
                          <a:spcPct val="150000"/>
                        </a:lnSpc>
                        <a:spcBef>
                          <a:spcPts val="600"/>
                        </a:spcBef>
                        <a:spcAft>
                          <a:spcPts val="600"/>
                        </a:spcAft>
                      </a:pPr>
                      <a:r>
                        <a:rPr lang="en-GB" sz="2000" b="1">
                          <a:solidFill>
                            <a:schemeClr val="bg1"/>
                          </a:solidFill>
                          <a:effectLst/>
                        </a:rPr>
                        <a:t>With clauses</a:t>
                      </a:r>
                      <a:endParaRPr lang="en-ZA"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a:lnSpc>
                          <a:spcPct val="150000"/>
                        </a:lnSpc>
                        <a:spcBef>
                          <a:spcPts val="600"/>
                        </a:spcBef>
                        <a:spcAft>
                          <a:spcPts val="600"/>
                        </a:spcAft>
                      </a:pPr>
                      <a:r>
                        <a:rPr lang="en-GB" sz="2000" b="1" dirty="0">
                          <a:solidFill>
                            <a:schemeClr val="bg1"/>
                          </a:solidFill>
                          <a:effectLst/>
                        </a:rPr>
                        <a:t>Without clauses</a:t>
                      </a:r>
                      <a:endParaRPr lang="en-Z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2805502191"/>
                  </a:ext>
                </a:extLst>
              </a:tr>
              <a:tr h="1419174">
                <a:tc>
                  <a:txBody>
                    <a:bodyPr/>
                    <a:lstStyle/>
                    <a:p>
                      <a:pPr>
                        <a:lnSpc>
                          <a:spcPct val="150000"/>
                        </a:lnSpc>
                        <a:spcAft>
                          <a:spcPts val="0"/>
                        </a:spcAft>
                      </a:pPr>
                      <a:r>
                        <a:rPr lang="en-GB" sz="2000">
                          <a:effectLst/>
                        </a:rPr>
                        <a:t>The machine that is presently in the storeroom will soon be installed.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2000">
                          <a:effectLst/>
                        </a:rPr>
                        <a:t>The machine presently in the storeroom will soon be installed.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589982"/>
                  </a:ext>
                </a:extLst>
              </a:tr>
              <a:tr h="929237">
                <a:tc>
                  <a:txBody>
                    <a:bodyPr/>
                    <a:lstStyle/>
                    <a:p>
                      <a:pPr>
                        <a:lnSpc>
                          <a:spcPct val="150000"/>
                        </a:lnSpc>
                        <a:spcAft>
                          <a:spcPts val="0"/>
                        </a:spcAft>
                      </a:pPr>
                      <a:r>
                        <a:rPr lang="en-GB" sz="2000">
                          <a:effectLst/>
                        </a:rPr>
                        <a:t>The computer disks, which are to be used regularly, are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2000">
                          <a:effectLst/>
                        </a:rPr>
                        <a:t>The computer disks to be used regularly, are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9615188"/>
                  </a:ext>
                </a:extLst>
              </a:tr>
              <a:tr h="1419174">
                <a:tc>
                  <a:txBody>
                    <a:bodyPr/>
                    <a:lstStyle/>
                    <a:p>
                      <a:pPr>
                        <a:lnSpc>
                          <a:spcPct val="150000"/>
                        </a:lnSpc>
                        <a:spcAft>
                          <a:spcPts val="0"/>
                        </a:spcAft>
                      </a:pPr>
                      <a:r>
                        <a:rPr lang="en-GB" sz="2000">
                          <a:effectLst/>
                        </a:rPr>
                        <a:t>Mr. Maleko, who is a member of the accounts department, plans to visit today.</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2000" dirty="0">
                          <a:effectLst/>
                        </a:rPr>
                        <a:t>Mr. </a:t>
                      </a:r>
                      <a:r>
                        <a:rPr lang="en-GB" sz="2000" dirty="0" err="1">
                          <a:effectLst/>
                        </a:rPr>
                        <a:t>Maleko</a:t>
                      </a:r>
                      <a:r>
                        <a:rPr lang="en-GB" sz="2000" dirty="0">
                          <a:effectLst/>
                        </a:rPr>
                        <a:t>, a member of the accounts department, plans to visit today.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0605489"/>
                  </a:ext>
                </a:extLst>
              </a:tr>
            </a:tbl>
          </a:graphicData>
        </a:graphic>
      </p:graphicFrame>
    </p:spTree>
    <p:extLst>
      <p:ext uri="{BB962C8B-B14F-4D97-AF65-F5344CB8AC3E}">
        <p14:creationId xmlns:p14="http://schemas.microsoft.com/office/powerpoint/2010/main" val="242874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F29D-AAAE-4B03-88E7-42503DB2ED3F}"/>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8D710AA7-3F97-4599-97BB-F899AF5DAE9B}"/>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id="{A5007D6B-EEE6-4328-B02B-0FC382CF7997}"/>
              </a:ext>
            </a:extLst>
          </p:cNvPr>
          <p:cNvSpPr>
            <a:spLocks noGrp="1"/>
          </p:cNvSpPr>
          <p:nvPr>
            <p:ph sz="quarter" idx="1"/>
          </p:nvPr>
        </p:nvSpPr>
        <p:spPr>
          <a:xfrm>
            <a:off x="467544" y="1052736"/>
            <a:ext cx="8219256" cy="5157564"/>
          </a:xfrm>
        </p:spPr>
        <p:txBody>
          <a:bodyPr>
            <a:normAutofit/>
          </a:bodyPr>
          <a:lstStyle/>
          <a:p>
            <a:pPr marL="0" indent="0">
              <a:buNone/>
            </a:pPr>
            <a:r>
              <a:rPr lang="en-ZA" sz="2800" b="1" dirty="0"/>
              <a:t>Ambiguous Words</a:t>
            </a:r>
          </a:p>
          <a:p>
            <a:pPr marL="0" indent="0">
              <a:buNone/>
            </a:pPr>
            <a:r>
              <a:rPr lang="en-ZA" dirty="0"/>
              <a:t>Examples of words to avoid include</a:t>
            </a:r>
          </a:p>
          <a:p>
            <a:r>
              <a:rPr lang="en-ZA" dirty="0"/>
              <a:t>Generally speaking</a:t>
            </a:r>
          </a:p>
          <a:p>
            <a:r>
              <a:rPr lang="en-ZA" dirty="0"/>
              <a:t>Normally</a:t>
            </a:r>
          </a:p>
          <a:p>
            <a:r>
              <a:rPr lang="en-ZA" dirty="0"/>
              <a:t>Apparently</a:t>
            </a:r>
          </a:p>
          <a:p>
            <a:r>
              <a:rPr lang="en-ZA" dirty="0"/>
              <a:t>Supposedly</a:t>
            </a:r>
          </a:p>
          <a:p>
            <a:r>
              <a:rPr lang="en-ZA" dirty="0"/>
              <a:t>Possibly</a:t>
            </a:r>
          </a:p>
          <a:p>
            <a:r>
              <a:rPr lang="en-ZA" dirty="0"/>
              <a:t>Customarily</a:t>
            </a:r>
          </a:p>
          <a:p>
            <a:endParaRPr lang="en-ZA" dirty="0"/>
          </a:p>
          <a:p>
            <a:pPr marL="0" indent="0">
              <a:buNone/>
            </a:pPr>
            <a:r>
              <a:rPr lang="en-ZA" dirty="0"/>
              <a:t>Aim to write clear, simple words and sentences that do not confuse.</a:t>
            </a:r>
          </a:p>
        </p:txBody>
      </p:sp>
    </p:spTree>
    <p:extLst>
      <p:ext uri="{BB962C8B-B14F-4D97-AF65-F5344CB8AC3E}">
        <p14:creationId xmlns:p14="http://schemas.microsoft.com/office/powerpoint/2010/main" val="1265806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26FC-EE26-4800-A494-F7690088FE30}"/>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93AE8A46-C41D-4250-9027-5585CA31214B}"/>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CD74C32B-86EA-47A1-877B-BBA1910BF828}"/>
              </a:ext>
            </a:extLst>
          </p:cNvPr>
          <p:cNvSpPr>
            <a:spLocks noGrp="1"/>
          </p:cNvSpPr>
          <p:nvPr>
            <p:ph sz="quarter" idx="1"/>
          </p:nvPr>
        </p:nvSpPr>
        <p:spPr>
          <a:xfrm>
            <a:off x="467544" y="1052736"/>
            <a:ext cx="8219256" cy="5157564"/>
          </a:xfrm>
        </p:spPr>
        <p:txBody>
          <a:bodyPr>
            <a:normAutofit/>
          </a:bodyPr>
          <a:lstStyle/>
          <a:p>
            <a:pPr marL="0" indent="0">
              <a:buNone/>
            </a:pPr>
            <a:r>
              <a:rPr lang="en-ZA" sz="2800" b="1" dirty="0"/>
              <a:t>Sentence Structure</a:t>
            </a:r>
            <a:endParaRPr lang="en-ZA" sz="2800" dirty="0"/>
          </a:p>
          <a:p>
            <a:endParaRPr lang="en-ZA" dirty="0"/>
          </a:p>
          <a:p>
            <a:pPr marL="0" indent="0">
              <a:buNone/>
            </a:pPr>
            <a:r>
              <a:rPr lang="en-ZA" b="1" dirty="0"/>
              <a:t>Simple sentence: </a:t>
            </a:r>
            <a:r>
              <a:rPr lang="en-ZA" dirty="0"/>
              <a:t>Subject, object and verb, one main clause</a:t>
            </a:r>
          </a:p>
          <a:p>
            <a:pPr marL="0" indent="0">
              <a:buNone/>
            </a:pPr>
            <a:endParaRPr lang="en-ZA" dirty="0"/>
          </a:p>
          <a:p>
            <a:pPr marL="0" indent="0">
              <a:buNone/>
            </a:pPr>
            <a:r>
              <a:rPr lang="en-ZA" dirty="0"/>
              <a:t>e.g. The manager called a meeting</a:t>
            </a:r>
          </a:p>
          <a:p>
            <a:pPr marL="0" indent="0">
              <a:buNone/>
            </a:pPr>
            <a:endParaRPr lang="en-ZA" dirty="0"/>
          </a:p>
          <a:p>
            <a:pPr marL="0" indent="0">
              <a:buNone/>
            </a:pPr>
            <a:r>
              <a:rPr lang="en-ZA" b="1" dirty="0"/>
              <a:t>Compound sentence: </a:t>
            </a:r>
            <a:r>
              <a:rPr lang="en-ZA" dirty="0"/>
              <a:t>Sentence with two main clauses of equal importance</a:t>
            </a:r>
          </a:p>
          <a:p>
            <a:pPr marL="0" indent="0">
              <a:buNone/>
            </a:pPr>
            <a:endParaRPr lang="en-ZA" dirty="0"/>
          </a:p>
          <a:p>
            <a:pPr marL="0" indent="0">
              <a:buNone/>
            </a:pPr>
            <a:r>
              <a:rPr lang="en-ZA" dirty="0"/>
              <a:t>e.g. The Town Planning Company did the general planning, and the Engineering Company worked on the details. </a:t>
            </a:r>
          </a:p>
        </p:txBody>
      </p:sp>
    </p:spTree>
    <p:extLst>
      <p:ext uri="{BB962C8B-B14F-4D97-AF65-F5344CB8AC3E}">
        <p14:creationId xmlns:p14="http://schemas.microsoft.com/office/powerpoint/2010/main" val="1384248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8459-D962-4C05-850E-EA604BD1EFF5}"/>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9F1E74CB-6F5E-47B0-9202-16BEB74DABF0}"/>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8DABB606-5FC3-4468-B78D-9BB4BE070B6C}"/>
              </a:ext>
            </a:extLst>
          </p:cNvPr>
          <p:cNvSpPr>
            <a:spLocks noGrp="1"/>
          </p:cNvSpPr>
          <p:nvPr>
            <p:ph sz="quarter" idx="1"/>
          </p:nvPr>
        </p:nvSpPr>
        <p:spPr/>
        <p:txBody>
          <a:bodyPr/>
          <a:lstStyle/>
          <a:p>
            <a:pPr marL="0" indent="0">
              <a:buNone/>
            </a:pPr>
            <a:r>
              <a:rPr lang="en-ZA" b="1" dirty="0"/>
              <a:t>Sentence Structure</a:t>
            </a:r>
            <a:endParaRPr lang="en-ZA" dirty="0"/>
          </a:p>
          <a:p>
            <a:pPr marL="0" indent="0">
              <a:buNone/>
            </a:pPr>
            <a:endParaRPr lang="en-ZA" dirty="0"/>
          </a:p>
          <a:p>
            <a:pPr marL="0" indent="0">
              <a:buNone/>
            </a:pPr>
            <a:r>
              <a:rPr lang="en-ZA" b="1" dirty="0"/>
              <a:t>Complex sentence: </a:t>
            </a:r>
            <a:r>
              <a:rPr lang="en-ZA" dirty="0"/>
              <a:t>A main clause and a subordinate clause.</a:t>
            </a:r>
          </a:p>
          <a:p>
            <a:pPr marL="0" indent="0">
              <a:buNone/>
            </a:pPr>
            <a:endParaRPr lang="en-ZA" dirty="0"/>
          </a:p>
          <a:p>
            <a:pPr marL="0" indent="0">
              <a:buNone/>
            </a:pPr>
            <a:r>
              <a:rPr lang="en-ZA" dirty="0"/>
              <a:t>e.g.</a:t>
            </a:r>
            <a:r>
              <a:rPr lang="en-ZA" i="1" dirty="0"/>
              <a:t> </a:t>
            </a:r>
            <a:r>
              <a:rPr lang="en-ZA" dirty="0"/>
              <a:t>The marketing executive, who was well qualified, managed the company effectively. </a:t>
            </a:r>
          </a:p>
          <a:p>
            <a:pPr marL="0" indent="0">
              <a:buNone/>
            </a:pPr>
            <a:endParaRPr lang="en-ZA" dirty="0"/>
          </a:p>
          <a:p>
            <a:pPr marL="0" indent="0">
              <a:buNone/>
            </a:pPr>
            <a:r>
              <a:rPr lang="en-ZA" b="1" dirty="0"/>
              <a:t>Main clause: </a:t>
            </a:r>
            <a:r>
              <a:rPr lang="en-ZA" dirty="0"/>
              <a:t>The marketing executive managed the company effectively. </a:t>
            </a:r>
          </a:p>
          <a:p>
            <a:pPr marL="0" indent="0">
              <a:buNone/>
            </a:pPr>
            <a:r>
              <a:rPr lang="en-ZA" b="1" dirty="0"/>
              <a:t>Subordinate clause: </a:t>
            </a:r>
            <a:r>
              <a:rPr lang="en-ZA" dirty="0"/>
              <a:t>who was well qualified</a:t>
            </a:r>
          </a:p>
          <a:p>
            <a:pPr marL="0" indent="0">
              <a:buNone/>
            </a:pPr>
            <a:endParaRPr lang="en-ZA" dirty="0"/>
          </a:p>
        </p:txBody>
      </p:sp>
    </p:spTree>
    <p:extLst>
      <p:ext uri="{BB962C8B-B14F-4D97-AF65-F5344CB8AC3E}">
        <p14:creationId xmlns:p14="http://schemas.microsoft.com/office/powerpoint/2010/main" val="2575178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0993-A247-4DD3-90F4-3A96605C3F29}"/>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527645AB-23DC-41A7-93D8-3966390F247D}"/>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9B46B756-73E0-49E0-8E94-685EFD383461}"/>
              </a:ext>
            </a:extLst>
          </p:cNvPr>
          <p:cNvSpPr>
            <a:spLocks noGrp="1"/>
          </p:cNvSpPr>
          <p:nvPr>
            <p:ph sz="quarter" idx="1"/>
          </p:nvPr>
        </p:nvSpPr>
        <p:spPr/>
        <p:txBody>
          <a:bodyPr/>
          <a:lstStyle/>
          <a:p>
            <a:pPr marL="0" indent="0">
              <a:buNone/>
            </a:pPr>
            <a:r>
              <a:rPr lang="en-ZA" b="1" dirty="0"/>
              <a:t>Sentence Structure</a:t>
            </a:r>
            <a:endParaRPr lang="en-ZA" dirty="0"/>
          </a:p>
          <a:p>
            <a:pPr marL="0" indent="0">
              <a:buNone/>
            </a:pPr>
            <a:endParaRPr lang="en-ZA" dirty="0"/>
          </a:p>
          <a:p>
            <a:pPr marL="0" indent="0">
              <a:buNone/>
            </a:pPr>
            <a:r>
              <a:rPr lang="en-ZA" b="1" dirty="0"/>
              <a:t>Compound-complex sentence: </a:t>
            </a:r>
            <a:r>
              <a:rPr lang="en-ZA" dirty="0"/>
              <a:t>At least two main clauses and at least one subordinate clause</a:t>
            </a:r>
          </a:p>
          <a:p>
            <a:pPr marL="0" indent="0">
              <a:buNone/>
            </a:pPr>
            <a:endParaRPr lang="en-ZA" dirty="0"/>
          </a:p>
          <a:p>
            <a:pPr marL="0" indent="0">
              <a:buNone/>
            </a:pPr>
            <a:r>
              <a:rPr lang="en-ZA" dirty="0"/>
              <a:t>e.g. </a:t>
            </a:r>
            <a:r>
              <a:rPr lang="en-ZA" b="1" dirty="0">
                <a:solidFill>
                  <a:srgbClr val="FF0000"/>
                </a:solidFill>
              </a:rPr>
              <a:t>The manager, </a:t>
            </a:r>
            <a:r>
              <a:rPr lang="en-ZA" dirty="0"/>
              <a:t>who understood the techniques of computer-aided design, </a:t>
            </a:r>
            <a:r>
              <a:rPr lang="en-ZA" b="1" dirty="0">
                <a:solidFill>
                  <a:srgbClr val="FF0000"/>
                </a:solidFill>
              </a:rPr>
              <a:t>ran the team</a:t>
            </a:r>
            <a:r>
              <a:rPr lang="en-ZA" dirty="0"/>
              <a:t>, and </a:t>
            </a:r>
            <a:r>
              <a:rPr lang="en-ZA" b="1" dirty="0">
                <a:solidFill>
                  <a:srgbClr val="FF0000"/>
                </a:solidFill>
              </a:rPr>
              <a:t>her partner</a:t>
            </a:r>
            <a:r>
              <a:rPr lang="en-ZA" dirty="0">
                <a:solidFill>
                  <a:srgbClr val="FF0000"/>
                </a:solidFill>
              </a:rPr>
              <a:t>, </a:t>
            </a:r>
            <a:r>
              <a:rPr lang="en-ZA" dirty="0"/>
              <a:t>who was not as experienced, </a:t>
            </a:r>
            <a:r>
              <a:rPr lang="en-ZA" b="1" dirty="0">
                <a:solidFill>
                  <a:srgbClr val="FF0000"/>
                </a:solidFill>
              </a:rPr>
              <a:t>worked on the less complex project</a:t>
            </a:r>
            <a:r>
              <a:rPr lang="en-ZA" dirty="0">
                <a:solidFill>
                  <a:srgbClr val="FF0000"/>
                </a:solidFill>
              </a:rPr>
              <a:t>.</a:t>
            </a:r>
          </a:p>
          <a:p>
            <a:pPr marL="0" indent="0">
              <a:buNone/>
            </a:pPr>
            <a:endParaRPr lang="en-ZA" dirty="0"/>
          </a:p>
          <a:p>
            <a:pPr marL="0" indent="0">
              <a:buNone/>
            </a:pPr>
            <a:r>
              <a:rPr lang="en-ZA" dirty="0"/>
              <a:t>Red: main clauses</a:t>
            </a:r>
          </a:p>
          <a:p>
            <a:pPr marL="0" indent="0">
              <a:buNone/>
            </a:pPr>
            <a:r>
              <a:rPr lang="en-ZA" dirty="0"/>
              <a:t>Blue: subordinate clauses</a:t>
            </a:r>
          </a:p>
        </p:txBody>
      </p:sp>
    </p:spTree>
    <p:extLst>
      <p:ext uri="{BB962C8B-B14F-4D97-AF65-F5344CB8AC3E}">
        <p14:creationId xmlns:p14="http://schemas.microsoft.com/office/powerpoint/2010/main" val="3133866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E259-C872-4480-96E9-88596D9C4CF6}"/>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1B804FED-E0E0-454E-BFDC-3421D8ABF9A3}"/>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9BC4E706-97CE-487C-9B3B-CE63CC06FB02}"/>
              </a:ext>
            </a:extLst>
          </p:cNvPr>
          <p:cNvSpPr>
            <a:spLocks noGrp="1"/>
          </p:cNvSpPr>
          <p:nvPr>
            <p:ph sz="quarter" idx="1"/>
          </p:nvPr>
        </p:nvSpPr>
        <p:spPr/>
        <p:txBody>
          <a:bodyPr/>
          <a:lstStyle/>
          <a:p>
            <a:pPr marL="0" indent="0">
              <a:buNone/>
            </a:pPr>
            <a:r>
              <a:rPr lang="en-ZA" sz="2800" b="1" dirty="0"/>
              <a:t>Syntax</a:t>
            </a:r>
            <a:endParaRPr lang="en-ZA" sz="2800" dirty="0"/>
          </a:p>
          <a:p>
            <a:pPr marL="0" indent="0">
              <a:buNone/>
            </a:pPr>
            <a:endParaRPr lang="en-ZA" dirty="0"/>
          </a:p>
          <a:p>
            <a:pPr marL="0" indent="0">
              <a:buNone/>
            </a:pPr>
            <a:r>
              <a:rPr lang="en-ZA" dirty="0"/>
              <a:t>The way in which words are arranged in a sentence.</a:t>
            </a:r>
          </a:p>
          <a:p>
            <a:pPr marL="0" indent="0">
              <a:buNone/>
            </a:pPr>
            <a:endParaRPr lang="en-ZA" dirty="0"/>
          </a:p>
          <a:p>
            <a:pPr marL="0" indent="0">
              <a:buNone/>
            </a:pPr>
            <a:r>
              <a:rPr lang="en-ZA" dirty="0"/>
              <a:t>The syntax of a language can be divided into two parts:</a:t>
            </a:r>
          </a:p>
          <a:p>
            <a:pPr marL="0" indent="0">
              <a:buNone/>
            </a:pPr>
            <a:r>
              <a:rPr lang="en-ZA" dirty="0"/>
              <a:t>•	Syntactic classes such as noun, verb, and adjective </a:t>
            </a:r>
          </a:p>
          <a:p>
            <a:pPr marL="0" indent="0">
              <a:buNone/>
            </a:pPr>
            <a:r>
              <a:rPr lang="en-ZA" dirty="0"/>
              <a:t>•	Syntactic functions, such as subject and object </a:t>
            </a:r>
          </a:p>
          <a:p>
            <a:pPr marL="0" indent="0">
              <a:buNone/>
            </a:pPr>
            <a:endParaRPr lang="en-ZA" dirty="0"/>
          </a:p>
          <a:p>
            <a:pPr marL="0" indent="0">
              <a:buNone/>
            </a:pPr>
            <a:r>
              <a:rPr lang="en-ZA" b="1" dirty="0"/>
              <a:t>Correct: </a:t>
            </a:r>
            <a:r>
              <a:rPr lang="en-ZA" dirty="0"/>
              <a:t>The cat sat on the mat.</a:t>
            </a:r>
          </a:p>
          <a:p>
            <a:pPr marL="0" indent="0">
              <a:buNone/>
            </a:pPr>
            <a:r>
              <a:rPr lang="en-ZA" b="1" dirty="0"/>
              <a:t>Incorrect</a:t>
            </a:r>
            <a:r>
              <a:rPr lang="en-ZA" dirty="0"/>
              <a:t>: The cat on the mat sat.</a:t>
            </a:r>
          </a:p>
          <a:p>
            <a:pPr marL="0" indent="0">
              <a:buNone/>
            </a:pPr>
            <a:endParaRPr lang="en-ZA" dirty="0"/>
          </a:p>
        </p:txBody>
      </p:sp>
    </p:spTree>
    <p:extLst>
      <p:ext uri="{BB962C8B-B14F-4D97-AF65-F5344CB8AC3E}">
        <p14:creationId xmlns:p14="http://schemas.microsoft.com/office/powerpoint/2010/main" val="3528823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B642-3EF8-41AD-8515-FE38BED27589}"/>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ACBF64D5-96FC-4331-9C68-73DE09DFEE01}"/>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6859DC02-DCAE-47E6-A48F-91BE22A9165F}"/>
              </a:ext>
            </a:extLst>
          </p:cNvPr>
          <p:cNvSpPr>
            <a:spLocks noGrp="1"/>
          </p:cNvSpPr>
          <p:nvPr>
            <p:ph sz="quarter" idx="1"/>
          </p:nvPr>
        </p:nvSpPr>
        <p:spPr/>
        <p:txBody>
          <a:bodyPr>
            <a:normAutofit/>
          </a:bodyPr>
          <a:lstStyle/>
          <a:p>
            <a:pPr marL="0" indent="0">
              <a:buNone/>
            </a:pPr>
            <a:r>
              <a:rPr lang="en-ZA" sz="2800" b="1" dirty="0"/>
              <a:t>Nouns and pronouns must agree in number</a:t>
            </a:r>
          </a:p>
          <a:p>
            <a:pPr marL="0" indent="0">
              <a:buNone/>
            </a:pPr>
            <a:endParaRPr lang="en-ZA" sz="2800" b="1" dirty="0"/>
          </a:p>
          <a:p>
            <a:pPr lvl="0" fontAlgn="base"/>
            <a:r>
              <a:rPr lang="en-ZA" b="1" dirty="0"/>
              <a:t>Singular:</a:t>
            </a:r>
            <a:r>
              <a:rPr lang="en-ZA" dirty="0"/>
              <a:t> The newest branch manager </a:t>
            </a:r>
            <a:r>
              <a:rPr lang="en-ZA" b="1" u="sng" dirty="0"/>
              <a:t>was</a:t>
            </a:r>
            <a:r>
              <a:rPr lang="en-ZA" dirty="0"/>
              <a:t> happy with his/her commission check.</a:t>
            </a:r>
          </a:p>
          <a:p>
            <a:pPr lvl="0" fontAlgn="base"/>
            <a:endParaRPr lang="en-ZA" dirty="0"/>
          </a:p>
          <a:p>
            <a:pPr lvl="0" fontAlgn="base"/>
            <a:r>
              <a:rPr lang="en-ZA" b="1" dirty="0"/>
              <a:t>Plural:</a:t>
            </a:r>
            <a:r>
              <a:rPr lang="en-ZA" dirty="0"/>
              <a:t> All four branch managers </a:t>
            </a:r>
            <a:r>
              <a:rPr lang="en-ZA" b="1" u="sng" dirty="0"/>
              <a:t>were</a:t>
            </a:r>
            <a:r>
              <a:rPr lang="en-ZA" dirty="0"/>
              <a:t> happy with their commission checks.</a:t>
            </a:r>
          </a:p>
          <a:p>
            <a:pPr marL="0" indent="0">
              <a:buNone/>
            </a:pPr>
            <a:endParaRPr lang="en-ZA" dirty="0"/>
          </a:p>
        </p:txBody>
      </p:sp>
    </p:spTree>
    <p:extLst>
      <p:ext uri="{BB962C8B-B14F-4D97-AF65-F5344CB8AC3E}">
        <p14:creationId xmlns:p14="http://schemas.microsoft.com/office/powerpoint/2010/main" val="3756345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0198-DFA2-4668-B451-DBE4D6A2195A}"/>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34B28157-BEA5-4905-B43F-37CA5CAC2320}"/>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1392BC64-536C-43B3-A40E-69CCB7C1657C}"/>
              </a:ext>
            </a:extLst>
          </p:cNvPr>
          <p:cNvSpPr>
            <a:spLocks noGrp="1"/>
          </p:cNvSpPr>
          <p:nvPr>
            <p:ph sz="quarter" idx="1"/>
          </p:nvPr>
        </p:nvSpPr>
        <p:spPr>
          <a:xfrm>
            <a:off x="504056" y="1413296"/>
            <a:ext cx="8676456" cy="5254204"/>
          </a:xfrm>
        </p:spPr>
        <p:txBody>
          <a:bodyPr>
            <a:normAutofit/>
          </a:bodyPr>
          <a:lstStyle/>
          <a:p>
            <a:pPr marL="0" indent="0">
              <a:buNone/>
            </a:pPr>
            <a:r>
              <a:rPr lang="en-ZA" sz="2800" b="1" dirty="0"/>
              <a:t>Verbs and subjects must agree in number</a:t>
            </a:r>
          </a:p>
          <a:p>
            <a:pPr lvl="0" fontAlgn="base"/>
            <a:r>
              <a:rPr lang="en-ZA" b="1" dirty="0"/>
              <a:t>Wrong:</a:t>
            </a:r>
            <a:r>
              <a:rPr lang="en-ZA" dirty="0"/>
              <a:t> There </a:t>
            </a:r>
            <a:r>
              <a:rPr lang="en-ZA" b="1" dirty="0"/>
              <a:t>is</a:t>
            </a:r>
            <a:r>
              <a:rPr lang="en-ZA" dirty="0"/>
              <a:t> too many conference calls.</a:t>
            </a:r>
          </a:p>
          <a:p>
            <a:pPr lvl="0" fontAlgn="base"/>
            <a:r>
              <a:rPr lang="en-ZA" b="1" dirty="0"/>
              <a:t>Right:</a:t>
            </a:r>
            <a:r>
              <a:rPr lang="en-ZA" dirty="0"/>
              <a:t> There </a:t>
            </a:r>
            <a:r>
              <a:rPr lang="en-ZA" b="1" dirty="0"/>
              <a:t>are</a:t>
            </a:r>
            <a:r>
              <a:rPr lang="en-ZA" dirty="0"/>
              <a:t> too many conference calls.</a:t>
            </a:r>
          </a:p>
          <a:p>
            <a:pPr marL="0" indent="0">
              <a:buNone/>
            </a:pPr>
            <a:endParaRPr lang="en-ZA" sz="2800" dirty="0"/>
          </a:p>
          <a:p>
            <a:pPr marL="0" indent="0">
              <a:buNone/>
            </a:pPr>
            <a:r>
              <a:rPr lang="en-ZA" dirty="0"/>
              <a:t>The real subject determines the number:</a:t>
            </a:r>
          </a:p>
          <a:p>
            <a:pPr lvl="0" fontAlgn="base"/>
            <a:r>
              <a:rPr lang="en-ZA" b="1" dirty="0"/>
              <a:t>Wrong:</a:t>
            </a:r>
            <a:r>
              <a:rPr lang="en-ZA" dirty="0"/>
              <a:t> The team of sales reps </a:t>
            </a:r>
            <a:r>
              <a:rPr lang="en-ZA" b="1" dirty="0"/>
              <a:t>are</a:t>
            </a:r>
            <a:r>
              <a:rPr lang="en-ZA" dirty="0"/>
              <a:t> committed to success.</a:t>
            </a:r>
          </a:p>
          <a:p>
            <a:pPr lvl="0" fontAlgn="base"/>
            <a:r>
              <a:rPr lang="en-ZA" b="1" dirty="0"/>
              <a:t>Right:</a:t>
            </a:r>
            <a:r>
              <a:rPr lang="en-ZA" dirty="0"/>
              <a:t> </a:t>
            </a:r>
            <a:r>
              <a:rPr lang="en-ZA" b="1" dirty="0"/>
              <a:t>The team </a:t>
            </a:r>
            <a:r>
              <a:rPr lang="en-ZA" dirty="0"/>
              <a:t>of sales reps </a:t>
            </a:r>
            <a:r>
              <a:rPr lang="en-ZA" b="1" dirty="0"/>
              <a:t>is</a:t>
            </a:r>
            <a:r>
              <a:rPr lang="en-ZA" dirty="0"/>
              <a:t> committed to success.</a:t>
            </a:r>
          </a:p>
          <a:p>
            <a:pPr marL="0" indent="0">
              <a:buNone/>
            </a:pPr>
            <a:r>
              <a:rPr lang="en-ZA" dirty="0"/>
              <a:t> </a:t>
            </a:r>
          </a:p>
          <a:p>
            <a:pPr marL="0" indent="0">
              <a:buNone/>
            </a:pPr>
            <a:r>
              <a:rPr lang="en-ZA" dirty="0"/>
              <a:t>In this case the first sentence is wrong, as there is only one team.</a:t>
            </a:r>
          </a:p>
          <a:p>
            <a:pPr marL="0" indent="0">
              <a:buNone/>
            </a:pPr>
            <a:endParaRPr lang="en-ZA" dirty="0"/>
          </a:p>
        </p:txBody>
      </p:sp>
    </p:spTree>
    <p:extLst>
      <p:ext uri="{BB962C8B-B14F-4D97-AF65-F5344CB8AC3E}">
        <p14:creationId xmlns:p14="http://schemas.microsoft.com/office/powerpoint/2010/main" val="1395803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A091-D880-470E-98FB-655277688C3E}"/>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9753BF78-0FA5-4884-9E70-392DC9E652C9}"/>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7641EA2F-24B6-4C2C-9354-A8FF62D0F1AE}"/>
              </a:ext>
            </a:extLst>
          </p:cNvPr>
          <p:cNvSpPr>
            <a:spLocks noGrp="1"/>
          </p:cNvSpPr>
          <p:nvPr>
            <p:ph sz="quarter" idx="1"/>
          </p:nvPr>
        </p:nvSpPr>
        <p:spPr/>
        <p:txBody>
          <a:bodyPr>
            <a:normAutofit/>
          </a:bodyPr>
          <a:lstStyle/>
          <a:p>
            <a:pPr marL="0" indent="0">
              <a:buNone/>
            </a:pPr>
            <a:r>
              <a:rPr lang="en-ZA" sz="2800" b="1" dirty="0"/>
              <a:t>Keep Tenses Consistent</a:t>
            </a:r>
          </a:p>
          <a:p>
            <a:pPr marL="0" indent="0">
              <a:buNone/>
            </a:pPr>
            <a:endParaRPr lang="en-ZA" sz="2800" b="1" dirty="0"/>
          </a:p>
          <a:p>
            <a:pPr lvl="0" fontAlgn="base"/>
            <a:r>
              <a:rPr lang="en-ZA" b="1" dirty="0"/>
              <a:t>Shifted tense:</a:t>
            </a:r>
            <a:r>
              <a:rPr lang="en-ZA" dirty="0"/>
              <a:t> In 2006, the CEO said she </a:t>
            </a:r>
            <a:r>
              <a:rPr lang="en-ZA" b="1" dirty="0"/>
              <a:t>is</a:t>
            </a:r>
            <a:r>
              <a:rPr lang="en-ZA" dirty="0"/>
              <a:t> fed up with the bookkeeping mistakes.</a:t>
            </a:r>
          </a:p>
          <a:p>
            <a:pPr lvl="0" fontAlgn="base"/>
            <a:r>
              <a:rPr lang="en-ZA" b="1" dirty="0"/>
              <a:t>Consistent tense</a:t>
            </a:r>
            <a:r>
              <a:rPr lang="en-ZA" dirty="0"/>
              <a:t>: In 2006, the CEO said she </a:t>
            </a:r>
            <a:r>
              <a:rPr lang="en-ZA" b="1" dirty="0"/>
              <a:t>was</a:t>
            </a:r>
            <a:r>
              <a:rPr lang="en-ZA" dirty="0"/>
              <a:t> fed up with the bookkeeping mistakes.</a:t>
            </a:r>
          </a:p>
          <a:p>
            <a:endParaRPr lang="en-ZA" sz="2800" dirty="0"/>
          </a:p>
        </p:txBody>
      </p:sp>
    </p:spTree>
    <p:extLst>
      <p:ext uri="{BB962C8B-B14F-4D97-AF65-F5344CB8AC3E}">
        <p14:creationId xmlns:p14="http://schemas.microsoft.com/office/powerpoint/2010/main" val="37816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p:txBody>
      </p:sp>
      <p:pic>
        <p:nvPicPr>
          <p:cNvPr id="6" name="Picture 5">
            <a:extLst>
              <a:ext uri="{FF2B5EF4-FFF2-40B4-BE49-F238E27FC236}">
                <a16:creationId xmlns:a16="http://schemas.microsoft.com/office/drawing/2014/main" id="{7297B8F9-757D-4DDD-AD7D-7FB9D16EE804}"/>
              </a:ext>
            </a:extLst>
          </p:cNvPr>
          <p:cNvPicPr>
            <a:picLocks noChangeAspect="1"/>
          </p:cNvPicPr>
          <p:nvPr/>
        </p:nvPicPr>
        <p:blipFill>
          <a:blip r:embed="rId2"/>
          <a:stretch>
            <a:fillRect/>
          </a:stretch>
        </p:blipFill>
        <p:spPr>
          <a:xfrm>
            <a:off x="3245080" y="6438900"/>
            <a:ext cx="2664183" cy="384081"/>
          </a:xfrm>
          <a:prstGeom prst="rect">
            <a:avLst/>
          </a:prstGeom>
        </p:spPr>
      </p:pic>
    </p:spTree>
    <p:extLst>
      <p:ext uri="{BB962C8B-B14F-4D97-AF65-F5344CB8AC3E}">
        <p14:creationId xmlns:p14="http://schemas.microsoft.com/office/powerpoint/2010/main" val="2273842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4115-6D04-4E79-89AD-FE063A2E3C30}"/>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92807AF8-25D3-4DB2-87D2-6F40183B8352}"/>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E7512FC2-4490-4074-8E02-9985BA897A5B}"/>
              </a:ext>
            </a:extLst>
          </p:cNvPr>
          <p:cNvSpPr>
            <a:spLocks noGrp="1"/>
          </p:cNvSpPr>
          <p:nvPr>
            <p:ph sz="quarter" idx="1"/>
          </p:nvPr>
        </p:nvSpPr>
        <p:spPr/>
        <p:txBody>
          <a:bodyPr>
            <a:normAutofit lnSpcReduction="10000"/>
          </a:bodyPr>
          <a:lstStyle/>
          <a:p>
            <a:pPr marL="0" indent="0">
              <a:buNone/>
            </a:pPr>
            <a:r>
              <a:rPr lang="en-ZA" sz="2800" b="1" dirty="0"/>
              <a:t>Use and Clarify Connections</a:t>
            </a:r>
          </a:p>
          <a:p>
            <a:pPr marL="0" indent="0">
              <a:buNone/>
            </a:pPr>
            <a:endParaRPr lang="en-ZA" sz="2800" b="1" dirty="0"/>
          </a:p>
          <a:p>
            <a:pPr marL="0" indent="0">
              <a:buNone/>
            </a:pPr>
            <a:r>
              <a:rPr lang="en-ZA" b="1" dirty="0"/>
              <a:t>Incorrect:</a:t>
            </a:r>
            <a:r>
              <a:rPr lang="en-ZA" dirty="0"/>
              <a:t> We chose Pretoria for its delightful climate, its large number of skilled workers, the city’s willingness to build roads, malls and communication systems.</a:t>
            </a:r>
          </a:p>
          <a:p>
            <a:pPr marL="0" indent="0">
              <a:buNone/>
            </a:pPr>
            <a:endParaRPr lang="en-ZA" dirty="0"/>
          </a:p>
          <a:p>
            <a:pPr marL="0" indent="0">
              <a:buNone/>
            </a:pPr>
            <a:r>
              <a:rPr lang="en-ZA" dirty="0"/>
              <a:t>Two problems: Punctuation and leaving out the word “and”</a:t>
            </a:r>
          </a:p>
          <a:p>
            <a:pPr marL="0" indent="0">
              <a:buNone/>
            </a:pPr>
            <a:endParaRPr lang="en-ZA" dirty="0"/>
          </a:p>
          <a:p>
            <a:pPr marL="0" indent="0">
              <a:buNone/>
            </a:pPr>
            <a:r>
              <a:rPr lang="en-ZA" b="1" dirty="0"/>
              <a:t>Correct:</a:t>
            </a:r>
            <a:r>
              <a:rPr lang="en-ZA" dirty="0"/>
              <a:t> We chose Pretoria for its delightful climate; its large number of skilled workers, and the city’s willingness to build roads, malls and communication systems.</a:t>
            </a:r>
          </a:p>
          <a:p>
            <a:pPr marL="0" indent="0">
              <a:buNone/>
            </a:pPr>
            <a:endParaRPr lang="en-ZA" dirty="0"/>
          </a:p>
          <a:p>
            <a:pPr marL="0" indent="0">
              <a:buNone/>
            </a:pPr>
            <a:endParaRPr lang="en-ZA" sz="2800" dirty="0"/>
          </a:p>
        </p:txBody>
      </p:sp>
    </p:spTree>
    <p:extLst>
      <p:ext uri="{BB962C8B-B14F-4D97-AF65-F5344CB8AC3E}">
        <p14:creationId xmlns:p14="http://schemas.microsoft.com/office/powerpoint/2010/main" val="3155522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2D32-1F9C-420E-9577-D80F0BAC1F5B}"/>
              </a:ext>
            </a:extLst>
          </p:cNvPr>
          <p:cNvSpPr>
            <a:spLocks noGrp="1"/>
          </p:cNvSpPr>
          <p:nvPr>
            <p:ph type="title"/>
          </p:nvPr>
        </p:nvSpPr>
        <p:spPr/>
        <p:txBody>
          <a:bodyPr>
            <a:normAutofit fontScale="90000"/>
          </a:bodyPr>
          <a:lstStyle/>
          <a:p>
            <a:r>
              <a:rPr lang="en-ZA" dirty="0"/>
              <a:t>Effective Written Communication Skills</a:t>
            </a:r>
          </a:p>
        </p:txBody>
      </p:sp>
      <p:sp>
        <p:nvSpPr>
          <p:cNvPr id="3" name="Slide Number Placeholder 2">
            <a:extLst>
              <a:ext uri="{FF2B5EF4-FFF2-40B4-BE49-F238E27FC236}">
                <a16:creationId xmlns:a16="http://schemas.microsoft.com/office/drawing/2014/main" id="{0200C1E2-2589-4166-A0A3-43CF26CCC4D8}"/>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FCCE3686-B80C-43CB-8D27-E2E0742EB77B}"/>
              </a:ext>
            </a:extLst>
          </p:cNvPr>
          <p:cNvSpPr>
            <a:spLocks noGrp="1"/>
          </p:cNvSpPr>
          <p:nvPr>
            <p:ph sz="quarter" idx="1"/>
          </p:nvPr>
        </p:nvSpPr>
        <p:spPr/>
        <p:txBody>
          <a:bodyPr>
            <a:normAutofit/>
          </a:bodyPr>
          <a:lstStyle/>
          <a:p>
            <a:pPr marL="0" indent="0">
              <a:buNone/>
            </a:pPr>
            <a:r>
              <a:rPr lang="en-ZA" sz="2800" b="1" dirty="0"/>
              <a:t>Write Complete Sentences</a:t>
            </a:r>
          </a:p>
          <a:p>
            <a:pPr marL="0" indent="0">
              <a:buNone/>
            </a:pPr>
            <a:endParaRPr lang="en-ZA" sz="2800" b="1" dirty="0"/>
          </a:p>
          <a:p>
            <a:pPr lvl="0" fontAlgn="base"/>
            <a:r>
              <a:rPr lang="en-ZA" b="1" dirty="0"/>
              <a:t>Wrong:</a:t>
            </a:r>
            <a:r>
              <a:rPr lang="en-ZA" dirty="0"/>
              <a:t> Larry, the branch manager, was born in Durban in 1960, it was much different than before the harbour was developed.</a:t>
            </a:r>
          </a:p>
          <a:p>
            <a:pPr lvl="0" fontAlgn="base"/>
            <a:r>
              <a:rPr lang="en-ZA" b="1" dirty="0"/>
              <a:t>Right:</a:t>
            </a:r>
            <a:r>
              <a:rPr lang="en-ZA" dirty="0"/>
              <a:t> Larry, the branch manager, was born in Durban in 1960, a time before the harbour was developed and when the city was much different.</a:t>
            </a:r>
          </a:p>
          <a:p>
            <a:pPr marL="0" indent="0">
              <a:buNone/>
            </a:pPr>
            <a:endParaRPr lang="en-ZA" sz="2800" dirty="0"/>
          </a:p>
        </p:txBody>
      </p:sp>
    </p:spTree>
    <p:extLst>
      <p:ext uri="{BB962C8B-B14F-4D97-AF65-F5344CB8AC3E}">
        <p14:creationId xmlns:p14="http://schemas.microsoft.com/office/powerpoint/2010/main" val="3783993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1464-83C3-4141-A327-9DE258ADF5D3}"/>
              </a:ext>
            </a:extLst>
          </p:cNvPr>
          <p:cNvSpPr>
            <a:spLocks noGrp="1"/>
          </p:cNvSpPr>
          <p:nvPr>
            <p:ph type="title"/>
          </p:nvPr>
        </p:nvSpPr>
        <p:spPr/>
        <p:txBody>
          <a:bodyPr>
            <a:normAutofit/>
          </a:bodyPr>
          <a:lstStyle/>
          <a:p>
            <a:r>
              <a:rPr lang="en-ZA" dirty="0"/>
              <a:t>Writing Formats - Memorandum</a:t>
            </a:r>
          </a:p>
        </p:txBody>
      </p:sp>
      <p:sp>
        <p:nvSpPr>
          <p:cNvPr id="3" name="Slide Number Placeholder 2">
            <a:extLst>
              <a:ext uri="{FF2B5EF4-FFF2-40B4-BE49-F238E27FC236}">
                <a16:creationId xmlns:a16="http://schemas.microsoft.com/office/drawing/2014/main" id="{17B212CF-38EC-4C3A-B281-AB2231110F05}"/>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F3E305B0-661A-4B26-BEF5-D3971398F772}"/>
              </a:ext>
            </a:extLst>
          </p:cNvPr>
          <p:cNvSpPr>
            <a:spLocks noGrp="1"/>
          </p:cNvSpPr>
          <p:nvPr>
            <p:ph sz="quarter" idx="1"/>
          </p:nvPr>
        </p:nvSpPr>
        <p:spPr/>
        <p:txBody>
          <a:bodyPr>
            <a:normAutofit/>
          </a:bodyPr>
          <a:lstStyle/>
          <a:p>
            <a:pPr marL="0" indent="0">
              <a:buNone/>
            </a:pPr>
            <a:endParaRPr lang="en-ZA" sz="2800" b="1" dirty="0"/>
          </a:p>
          <a:p>
            <a:pPr marL="0" indent="0">
              <a:buNone/>
            </a:pPr>
            <a:r>
              <a:rPr lang="en-ZA" dirty="0"/>
              <a:t>Memos are simple and accurate and usually have the following elements:</a:t>
            </a:r>
          </a:p>
          <a:p>
            <a:pPr lvl="0" fontAlgn="base"/>
            <a:r>
              <a:rPr lang="en-ZA" dirty="0"/>
              <a:t>Date</a:t>
            </a:r>
          </a:p>
          <a:p>
            <a:pPr lvl="0" fontAlgn="base"/>
            <a:r>
              <a:rPr lang="en-ZA" dirty="0"/>
              <a:t>Who the memo is from</a:t>
            </a:r>
          </a:p>
          <a:p>
            <a:pPr lvl="0" fontAlgn="base"/>
            <a:r>
              <a:rPr lang="en-ZA" dirty="0"/>
              <a:t>Who the memo is intended for</a:t>
            </a:r>
          </a:p>
          <a:p>
            <a:pPr lvl="0" fontAlgn="base"/>
            <a:r>
              <a:rPr lang="en-ZA" dirty="0"/>
              <a:t>A subject</a:t>
            </a:r>
          </a:p>
          <a:p>
            <a:pPr lvl="0" fontAlgn="base"/>
            <a:r>
              <a:rPr lang="en-ZA" dirty="0"/>
              <a:t>The text itself</a:t>
            </a:r>
          </a:p>
          <a:p>
            <a:pPr marL="0" indent="0">
              <a:buNone/>
            </a:pPr>
            <a:endParaRPr lang="en-ZA" sz="2800" b="1" dirty="0"/>
          </a:p>
        </p:txBody>
      </p:sp>
    </p:spTree>
    <p:extLst>
      <p:ext uri="{BB962C8B-B14F-4D97-AF65-F5344CB8AC3E}">
        <p14:creationId xmlns:p14="http://schemas.microsoft.com/office/powerpoint/2010/main" val="3640876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22A4-68FC-499C-8DBD-141725A4C096}"/>
              </a:ext>
            </a:extLst>
          </p:cNvPr>
          <p:cNvSpPr>
            <a:spLocks noGrp="1"/>
          </p:cNvSpPr>
          <p:nvPr>
            <p:ph type="title"/>
          </p:nvPr>
        </p:nvSpPr>
        <p:spPr/>
        <p:txBody>
          <a:bodyPr>
            <a:normAutofit/>
          </a:bodyPr>
          <a:lstStyle/>
          <a:p>
            <a:r>
              <a:rPr lang="en-ZA" dirty="0"/>
              <a:t>Writing Formats - Memorandum</a:t>
            </a:r>
          </a:p>
        </p:txBody>
      </p:sp>
      <p:sp>
        <p:nvSpPr>
          <p:cNvPr id="3" name="Slide Number Placeholder 2">
            <a:extLst>
              <a:ext uri="{FF2B5EF4-FFF2-40B4-BE49-F238E27FC236}">
                <a16:creationId xmlns:a16="http://schemas.microsoft.com/office/drawing/2014/main" id="{219F9BE5-6E33-4B7C-B686-97215F6587C3}"/>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EC134734-56A8-402C-9AA6-F74F7C4A1EFF}"/>
              </a:ext>
            </a:extLst>
          </p:cNvPr>
          <p:cNvSpPr>
            <a:spLocks noGrp="1"/>
          </p:cNvSpPr>
          <p:nvPr>
            <p:ph sz="quarter" idx="1"/>
          </p:nvPr>
        </p:nvSpPr>
        <p:spPr/>
        <p:txBody>
          <a:bodyPr>
            <a:normAutofit/>
          </a:bodyPr>
          <a:lstStyle/>
          <a:p>
            <a:pPr lvl="0" fontAlgn="base"/>
            <a:endParaRPr lang="en-ZA" dirty="0"/>
          </a:p>
          <a:p>
            <a:pPr lvl="0" fontAlgn="base"/>
            <a:r>
              <a:rPr lang="en-ZA" dirty="0"/>
              <a:t>Memos are almost always used </a:t>
            </a:r>
            <a:r>
              <a:rPr lang="en-ZA" i="1" dirty="0"/>
              <a:t>within</a:t>
            </a:r>
            <a:r>
              <a:rPr lang="en-ZA" dirty="0"/>
              <a:t> an organisation </a:t>
            </a:r>
          </a:p>
          <a:p>
            <a:pPr lvl="0" fontAlgn="base"/>
            <a:r>
              <a:rPr lang="en-ZA" dirty="0"/>
              <a:t>Memos are usually unceremonious in style </a:t>
            </a:r>
          </a:p>
          <a:p>
            <a:pPr lvl="0" fontAlgn="base"/>
            <a:r>
              <a:rPr lang="en-ZA" dirty="0"/>
              <a:t>Memos are normally used for non-sensitive communication</a:t>
            </a:r>
          </a:p>
          <a:p>
            <a:pPr lvl="0" fontAlgn="base"/>
            <a:r>
              <a:rPr lang="en-ZA" dirty="0"/>
              <a:t>Memos are short and to-the-point </a:t>
            </a:r>
          </a:p>
          <a:p>
            <a:pPr marL="0" indent="0">
              <a:buNone/>
            </a:pPr>
            <a:endParaRPr lang="en-ZA" dirty="0"/>
          </a:p>
        </p:txBody>
      </p:sp>
    </p:spTree>
    <p:extLst>
      <p:ext uri="{BB962C8B-B14F-4D97-AF65-F5344CB8AC3E}">
        <p14:creationId xmlns:p14="http://schemas.microsoft.com/office/powerpoint/2010/main" val="26763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5BB7-17E2-49FF-A276-9DD85AA7F2F7}"/>
              </a:ext>
            </a:extLst>
          </p:cNvPr>
          <p:cNvSpPr>
            <a:spLocks noGrp="1"/>
          </p:cNvSpPr>
          <p:nvPr>
            <p:ph type="title"/>
          </p:nvPr>
        </p:nvSpPr>
        <p:spPr/>
        <p:txBody>
          <a:bodyPr/>
          <a:lstStyle/>
          <a:p>
            <a:r>
              <a:rPr lang="en-ZA" dirty="0"/>
              <a:t>Writing Formats - Memorandum</a:t>
            </a:r>
          </a:p>
        </p:txBody>
      </p:sp>
      <p:sp>
        <p:nvSpPr>
          <p:cNvPr id="3" name="Slide Number Placeholder 2">
            <a:extLst>
              <a:ext uri="{FF2B5EF4-FFF2-40B4-BE49-F238E27FC236}">
                <a16:creationId xmlns:a16="http://schemas.microsoft.com/office/drawing/2014/main" id="{E9BCB259-D9F1-4A07-AAC9-9FFF2E83C15E}"/>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DE1AB0AF-F209-4ADD-8A66-4351A3F8FFD3}"/>
              </a:ext>
            </a:extLst>
          </p:cNvPr>
          <p:cNvSpPr>
            <a:spLocks noGrp="1"/>
          </p:cNvSpPr>
          <p:nvPr>
            <p:ph sz="quarter" idx="1"/>
          </p:nvPr>
        </p:nvSpPr>
        <p:spPr/>
        <p:txBody>
          <a:bodyPr/>
          <a:lstStyle/>
          <a:p>
            <a:pPr marL="0" indent="0">
              <a:buNone/>
            </a:pPr>
            <a:endParaRPr lang="en-ZA" b="1" dirty="0"/>
          </a:p>
          <a:p>
            <a:r>
              <a:rPr lang="en-ZA" dirty="0"/>
              <a:t>Memos have a direct style </a:t>
            </a:r>
          </a:p>
          <a:p>
            <a:r>
              <a:rPr lang="en-ZA" dirty="0"/>
              <a:t>Memos do not have a salutation </a:t>
            </a:r>
          </a:p>
          <a:p>
            <a:r>
              <a:rPr lang="en-ZA" dirty="0"/>
              <a:t>Memos do not have a complimentary closing </a:t>
            </a:r>
          </a:p>
          <a:p>
            <a:r>
              <a:rPr lang="en-ZA" dirty="0"/>
              <a:t>Memos have a specific format that is very different from a business letter </a:t>
            </a:r>
          </a:p>
          <a:p>
            <a:pPr marL="0" indent="0">
              <a:buNone/>
            </a:pPr>
            <a:endParaRPr lang="en-ZA" dirty="0"/>
          </a:p>
        </p:txBody>
      </p:sp>
    </p:spTree>
    <p:extLst>
      <p:ext uri="{BB962C8B-B14F-4D97-AF65-F5344CB8AC3E}">
        <p14:creationId xmlns:p14="http://schemas.microsoft.com/office/powerpoint/2010/main" val="10831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14E5-07F0-4E87-B29D-CA9B80E2F9B0}"/>
              </a:ext>
            </a:extLst>
          </p:cNvPr>
          <p:cNvSpPr>
            <a:spLocks noGrp="1"/>
          </p:cNvSpPr>
          <p:nvPr>
            <p:ph type="title"/>
          </p:nvPr>
        </p:nvSpPr>
        <p:spPr/>
        <p:txBody>
          <a:bodyPr/>
          <a:lstStyle/>
          <a:p>
            <a:r>
              <a:rPr lang="en-ZA" dirty="0"/>
              <a:t>Writing Formats - Memorandum</a:t>
            </a:r>
          </a:p>
        </p:txBody>
      </p:sp>
      <p:sp>
        <p:nvSpPr>
          <p:cNvPr id="3" name="Slide Number Placeholder 2">
            <a:extLst>
              <a:ext uri="{FF2B5EF4-FFF2-40B4-BE49-F238E27FC236}">
                <a16:creationId xmlns:a16="http://schemas.microsoft.com/office/drawing/2014/main" id="{06E96F70-9248-4D54-B2E8-DB58A12DC178}"/>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12274435-1603-45C0-B4EE-0A8E1F39E06E}"/>
              </a:ext>
            </a:extLst>
          </p:cNvPr>
          <p:cNvSpPr>
            <a:spLocks noGrp="1"/>
          </p:cNvSpPr>
          <p:nvPr>
            <p:ph sz="quarter" idx="1"/>
          </p:nvPr>
        </p:nvSpPr>
        <p:spPr>
          <a:xfrm>
            <a:off x="348119" y="1440931"/>
            <a:ext cx="8219256" cy="4680000"/>
          </a:xfrm>
        </p:spPr>
        <p:txBody>
          <a:bodyPr/>
          <a:lstStyle/>
          <a:p>
            <a:pPr marL="0" indent="0">
              <a:buNone/>
            </a:pPr>
            <a:r>
              <a:rPr lang="en-ZA" b="1" dirty="0"/>
              <a:t>Writing Tips</a:t>
            </a:r>
          </a:p>
          <a:p>
            <a:pPr marL="0" indent="0">
              <a:buNone/>
            </a:pPr>
            <a:endParaRPr lang="en-ZA" b="1" dirty="0"/>
          </a:p>
          <a:p>
            <a:r>
              <a:rPr lang="en-ZA" dirty="0"/>
              <a:t>Those receiving your memo should be listed seniority</a:t>
            </a:r>
          </a:p>
          <a:p>
            <a:r>
              <a:rPr lang="en-ZA" dirty="0"/>
              <a:t>Be very specific and concise in the subject line</a:t>
            </a:r>
          </a:p>
          <a:p>
            <a:r>
              <a:rPr lang="en-ZA" dirty="0"/>
              <a:t>Sign your name to:</a:t>
            </a:r>
          </a:p>
          <a:p>
            <a:pPr lvl="0" indent="-1588" fontAlgn="base">
              <a:buFont typeface="Wingdings" panose="05000000000000000000" pitchFamily="2" charset="2"/>
              <a:buChar char="Ø"/>
            </a:pPr>
            <a:r>
              <a:rPr lang="en-ZA" dirty="0"/>
              <a:t>add a personal touch</a:t>
            </a:r>
          </a:p>
          <a:p>
            <a:pPr lvl="0" indent="-1588" fontAlgn="base">
              <a:buFont typeface="Wingdings" panose="05000000000000000000" pitchFamily="2" charset="2"/>
              <a:buChar char="Ø"/>
            </a:pPr>
            <a:r>
              <a:rPr lang="en-ZA" dirty="0"/>
              <a:t>show responsibility</a:t>
            </a:r>
          </a:p>
          <a:p>
            <a:r>
              <a:rPr lang="en-ZA" dirty="0"/>
              <a:t>Use the reader’s correct name and job title</a:t>
            </a:r>
          </a:p>
          <a:p>
            <a:r>
              <a:rPr lang="en-ZA" dirty="0"/>
              <a:t>Avoid using too much jargon or too many buzz words</a:t>
            </a:r>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1310308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8034-A532-4ABE-9860-62FFE4CC3022}"/>
              </a:ext>
            </a:extLst>
          </p:cNvPr>
          <p:cNvSpPr>
            <a:spLocks noGrp="1"/>
          </p:cNvSpPr>
          <p:nvPr>
            <p:ph type="title"/>
          </p:nvPr>
        </p:nvSpPr>
        <p:spPr/>
        <p:txBody>
          <a:bodyPr/>
          <a:lstStyle/>
          <a:p>
            <a:r>
              <a:rPr lang="en-ZA" dirty="0"/>
              <a:t>Writing Formats - Memorandum</a:t>
            </a:r>
          </a:p>
        </p:txBody>
      </p:sp>
      <p:sp>
        <p:nvSpPr>
          <p:cNvPr id="3" name="Slide Number Placeholder 2">
            <a:extLst>
              <a:ext uri="{FF2B5EF4-FFF2-40B4-BE49-F238E27FC236}">
                <a16:creationId xmlns:a16="http://schemas.microsoft.com/office/drawing/2014/main" id="{B8A38051-4673-42AC-8E11-9D09C47413D0}"/>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D3626A1D-9062-49A0-959C-5E276D7940E5}"/>
              </a:ext>
            </a:extLst>
          </p:cNvPr>
          <p:cNvSpPr>
            <a:spLocks noGrp="1"/>
          </p:cNvSpPr>
          <p:nvPr>
            <p:ph sz="quarter" idx="1"/>
          </p:nvPr>
        </p:nvSpPr>
        <p:spPr>
          <a:xfrm>
            <a:off x="467544" y="1530300"/>
            <a:ext cx="8219256" cy="4680000"/>
          </a:xfrm>
        </p:spPr>
        <p:txBody>
          <a:bodyPr/>
          <a:lstStyle/>
          <a:p>
            <a:pPr marL="0" indent="0">
              <a:buNone/>
            </a:pPr>
            <a:r>
              <a:rPr lang="en-ZA" b="1" dirty="0"/>
              <a:t>Writing Tips</a:t>
            </a:r>
          </a:p>
          <a:p>
            <a:pPr marL="0" indent="0">
              <a:buNone/>
            </a:pPr>
            <a:endParaRPr lang="en-ZA" b="1" dirty="0"/>
          </a:p>
          <a:p>
            <a:r>
              <a:rPr lang="en-ZA" dirty="0"/>
              <a:t>Keep paragraphs short</a:t>
            </a:r>
          </a:p>
          <a:p>
            <a:r>
              <a:rPr lang="en-ZA" dirty="0"/>
              <a:t>Use the active not the passive voice</a:t>
            </a:r>
          </a:p>
          <a:p>
            <a:r>
              <a:rPr lang="en-ZA" dirty="0"/>
              <a:t>Put in enough background information for the reader to understand the subject you are writing about</a:t>
            </a:r>
          </a:p>
          <a:p>
            <a:r>
              <a:rPr lang="en-ZA" dirty="0"/>
              <a:t>Use lots of white space</a:t>
            </a:r>
          </a:p>
          <a:p>
            <a:pPr lvl="0" indent="92075" fontAlgn="base">
              <a:buFont typeface="Wingdings" panose="05000000000000000000" pitchFamily="2" charset="2"/>
              <a:buChar char="Ø"/>
            </a:pPr>
            <a:r>
              <a:rPr lang="en-ZA" dirty="0"/>
              <a:t>keep margins wide</a:t>
            </a:r>
          </a:p>
          <a:p>
            <a:pPr indent="92075">
              <a:buFont typeface="Wingdings" panose="05000000000000000000" pitchFamily="2" charset="2"/>
              <a:buChar char="Ø"/>
            </a:pPr>
            <a:r>
              <a:rPr lang="en-ZA" dirty="0"/>
              <a:t>use a font that is easy to read</a:t>
            </a:r>
            <a:endParaRPr lang="en-ZA" b="1" dirty="0"/>
          </a:p>
          <a:p>
            <a:pPr marL="0" indent="0">
              <a:buNone/>
            </a:pPr>
            <a:endParaRPr lang="en-ZA" dirty="0"/>
          </a:p>
        </p:txBody>
      </p:sp>
    </p:spTree>
    <p:extLst>
      <p:ext uri="{BB962C8B-B14F-4D97-AF65-F5344CB8AC3E}">
        <p14:creationId xmlns:p14="http://schemas.microsoft.com/office/powerpoint/2010/main" val="2005347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4AED-8D81-475B-9BC2-25B06B6019AC}"/>
              </a:ext>
            </a:extLst>
          </p:cNvPr>
          <p:cNvSpPr>
            <a:spLocks noGrp="1"/>
          </p:cNvSpPr>
          <p:nvPr>
            <p:ph type="title"/>
          </p:nvPr>
        </p:nvSpPr>
        <p:spPr/>
        <p:txBody>
          <a:bodyPr/>
          <a:lstStyle/>
          <a:p>
            <a:r>
              <a:rPr lang="en-ZA" dirty="0"/>
              <a:t>Writing Formats - Memorandum</a:t>
            </a:r>
          </a:p>
        </p:txBody>
      </p:sp>
      <p:sp>
        <p:nvSpPr>
          <p:cNvPr id="3" name="Slide Number Placeholder 2">
            <a:extLst>
              <a:ext uri="{FF2B5EF4-FFF2-40B4-BE49-F238E27FC236}">
                <a16:creationId xmlns:a16="http://schemas.microsoft.com/office/drawing/2014/main" id="{A75ADC32-4E7D-42D0-AADE-E8C3437A2546}"/>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491F8AC6-B527-49EC-B24F-CC282C6BE05D}"/>
              </a:ext>
            </a:extLst>
          </p:cNvPr>
          <p:cNvSpPr>
            <a:spLocks noGrp="1"/>
          </p:cNvSpPr>
          <p:nvPr>
            <p:ph sz="quarter" idx="1"/>
          </p:nvPr>
        </p:nvSpPr>
        <p:spPr/>
        <p:txBody>
          <a:bodyPr>
            <a:normAutofit/>
          </a:bodyPr>
          <a:lstStyle/>
          <a:p>
            <a:pPr marL="0" indent="0">
              <a:buNone/>
            </a:pPr>
            <a:endParaRPr lang="en-ZA" sz="2800" b="1" dirty="0"/>
          </a:p>
        </p:txBody>
      </p:sp>
      <p:graphicFrame>
        <p:nvGraphicFramePr>
          <p:cNvPr id="5" name="Table 4">
            <a:extLst>
              <a:ext uri="{FF2B5EF4-FFF2-40B4-BE49-F238E27FC236}">
                <a16:creationId xmlns:a16="http://schemas.microsoft.com/office/drawing/2014/main" id="{B7662A43-8065-4905-9E58-DAAA0E4EAC40}"/>
              </a:ext>
            </a:extLst>
          </p:cNvPr>
          <p:cNvGraphicFramePr>
            <a:graphicFrameLocks noGrp="1"/>
          </p:cNvGraphicFramePr>
          <p:nvPr>
            <p:extLst>
              <p:ext uri="{D42A27DB-BD31-4B8C-83A1-F6EECF244321}">
                <p14:modId xmlns:p14="http://schemas.microsoft.com/office/powerpoint/2010/main" val="2106247728"/>
              </p:ext>
            </p:extLst>
          </p:nvPr>
        </p:nvGraphicFramePr>
        <p:xfrm>
          <a:off x="146305" y="1282638"/>
          <a:ext cx="8746176" cy="4924183"/>
        </p:xfrm>
        <a:graphic>
          <a:graphicData uri="http://schemas.openxmlformats.org/drawingml/2006/table">
            <a:tbl>
              <a:tblPr firstRow="1" firstCol="1" bandRow="1">
                <a:tableStyleId>{5C22544A-7EE6-4342-B048-85BDC9FD1C3A}</a:tableStyleId>
              </a:tblPr>
              <a:tblGrid>
                <a:gridCol w="1710751">
                  <a:extLst>
                    <a:ext uri="{9D8B030D-6E8A-4147-A177-3AD203B41FA5}">
                      <a16:colId xmlns:a16="http://schemas.microsoft.com/office/drawing/2014/main" val="3334324252"/>
                    </a:ext>
                  </a:extLst>
                </a:gridCol>
                <a:gridCol w="7035425">
                  <a:extLst>
                    <a:ext uri="{9D8B030D-6E8A-4147-A177-3AD203B41FA5}">
                      <a16:colId xmlns:a16="http://schemas.microsoft.com/office/drawing/2014/main" val="3654092973"/>
                    </a:ext>
                  </a:extLst>
                </a:gridCol>
              </a:tblGrid>
              <a:tr h="1901920">
                <a:tc gridSpan="2">
                  <a:txBody>
                    <a:bodyPr/>
                    <a:lstStyle/>
                    <a:p>
                      <a:pPr algn="just" fontAlgn="base" hangingPunct="0">
                        <a:lnSpc>
                          <a:spcPct val="150000"/>
                        </a:lnSpc>
                        <a:spcBef>
                          <a:spcPts val="600"/>
                        </a:spcBef>
                        <a:spcAft>
                          <a:spcPts val="600"/>
                        </a:spcAft>
                      </a:pPr>
                      <a:r>
                        <a:rPr lang="en-ZA" sz="2000" dirty="0">
                          <a:effectLst/>
                        </a:rPr>
                        <a:t>STRUCTURE OF A MEMO:</a:t>
                      </a:r>
                    </a:p>
                    <a:p>
                      <a:pPr marL="342900" lvl="0" indent="-342900" algn="just" fontAlgn="base" hangingPunct="0">
                        <a:lnSpc>
                          <a:spcPct val="150000"/>
                        </a:lnSpc>
                        <a:spcBef>
                          <a:spcPts val="600"/>
                        </a:spcBef>
                        <a:spcAft>
                          <a:spcPts val="600"/>
                        </a:spcAft>
                        <a:buFont typeface="Symbol" panose="05050102010706020507" pitchFamily="18" charset="2"/>
                        <a:buChar char=""/>
                      </a:pPr>
                      <a:r>
                        <a:rPr lang="en-ZA" sz="2000" dirty="0">
                          <a:effectLst/>
                        </a:rPr>
                        <a:t>Organisation name and / or logo and slogan</a:t>
                      </a:r>
                    </a:p>
                    <a:p>
                      <a:pPr marL="342900" lvl="0" indent="-342900" algn="just" fontAlgn="base" hangingPunct="0">
                        <a:lnSpc>
                          <a:spcPct val="150000"/>
                        </a:lnSpc>
                        <a:spcBef>
                          <a:spcPts val="600"/>
                        </a:spcBef>
                        <a:spcAft>
                          <a:spcPts val="600"/>
                        </a:spcAft>
                        <a:buFont typeface="Symbol" panose="05050102010706020507" pitchFamily="18" charset="2"/>
                        <a:buChar char=""/>
                      </a:pPr>
                      <a:r>
                        <a:rPr lang="en-ZA" sz="2000" dirty="0">
                          <a:effectLst/>
                        </a:rPr>
                        <a:t>Memo / Memorandum</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val="1437314228"/>
                  </a:ext>
                </a:extLst>
              </a:tr>
              <a:tr h="3022263">
                <a:tc>
                  <a:txBody>
                    <a:bodyPr/>
                    <a:lstStyle/>
                    <a:p>
                      <a:pPr marL="342900" lvl="0" indent="-342900" algn="just" fontAlgn="base" hangingPunct="0">
                        <a:lnSpc>
                          <a:spcPct val="150000"/>
                        </a:lnSpc>
                        <a:spcAft>
                          <a:spcPts val="0"/>
                        </a:spcAft>
                        <a:buFont typeface="Symbol" panose="05050102010706020507" pitchFamily="18" charset="2"/>
                        <a:buChar char=""/>
                      </a:pPr>
                      <a:r>
                        <a:rPr lang="en-ZA" sz="2000">
                          <a:effectLst/>
                        </a:rPr>
                        <a:t>From:</a:t>
                      </a:r>
                    </a:p>
                    <a:p>
                      <a:pPr marL="342900" lvl="0" indent="-342900" algn="just" fontAlgn="base" hangingPunct="0">
                        <a:lnSpc>
                          <a:spcPct val="150000"/>
                        </a:lnSpc>
                        <a:spcAft>
                          <a:spcPts val="0"/>
                        </a:spcAft>
                        <a:buFont typeface="Symbol" panose="05050102010706020507" pitchFamily="18" charset="2"/>
                        <a:buChar char=""/>
                      </a:pPr>
                      <a:r>
                        <a:rPr lang="en-ZA" sz="2000">
                          <a:effectLst/>
                        </a:rPr>
                        <a:t>To:</a:t>
                      </a:r>
                    </a:p>
                    <a:p>
                      <a:pPr marL="342900" lvl="0" indent="-342900" algn="just" fontAlgn="base" hangingPunct="0">
                        <a:lnSpc>
                          <a:spcPct val="150000"/>
                        </a:lnSpc>
                        <a:spcAft>
                          <a:spcPts val="0"/>
                        </a:spcAft>
                        <a:buFont typeface="Symbol" panose="05050102010706020507" pitchFamily="18" charset="2"/>
                        <a:buChar char=""/>
                      </a:pPr>
                      <a:r>
                        <a:rPr lang="en-ZA" sz="2000">
                          <a:effectLst/>
                        </a:rPr>
                        <a:t>Date:</a:t>
                      </a:r>
                    </a:p>
                    <a:p>
                      <a:pPr marL="342900" lvl="0" indent="-342900" algn="just" fontAlgn="base" hangingPunct="0">
                        <a:lnSpc>
                          <a:spcPct val="150000"/>
                        </a:lnSpc>
                        <a:spcAft>
                          <a:spcPts val="0"/>
                        </a:spcAft>
                        <a:buFont typeface="Symbol" panose="05050102010706020507" pitchFamily="18" charset="2"/>
                        <a:buChar char=""/>
                      </a:pPr>
                      <a:r>
                        <a:rPr lang="en-ZA" sz="2000">
                          <a:effectLst/>
                        </a:rPr>
                        <a:t>Subject:</a:t>
                      </a:r>
                    </a:p>
                    <a:p>
                      <a:pPr marL="342900" lvl="0" indent="-342900" algn="just" fontAlgn="base" hangingPunct="0">
                        <a:lnSpc>
                          <a:spcPct val="150000"/>
                        </a:lnSpc>
                        <a:spcAft>
                          <a:spcPts val="0"/>
                        </a:spcAft>
                        <a:buFont typeface="Symbol" panose="05050102010706020507" pitchFamily="18" charset="2"/>
                        <a:buChar char=""/>
                      </a:pPr>
                      <a:r>
                        <a:rPr lang="en-ZA" sz="2000">
                          <a:effectLst/>
                        </a:rPr>
                        <a:t>Body:</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ZA" sz="2000" dirty="0">
                          <a:effectLst/>
                        </a:rPr>
                        <a:t>Name of sender and / or department and job title</a:t>
                      </a:r>
                    </a:p>
                    <a:p>
                      <a:pPr algn="just" fontAlgn="base" hangingPunct="0">
                        <a:lnSpc>
                          <a:spcPct val="150000"/>
                        </a:lnSpc>
                        <a:spcAft>
                          <a:spcPts val="0"/>
                        </a:spcAft>
                      </a:pPr>
                      <a:r>
                        <a:rPr lang="en-ZA" sz="2000" dirty="0">
                          <a:effectLst/>
                        </a:rPr>
                        <a:t>Receiver / s name / s and / or department and job title / s</a:t>
                      </a:r>
                    </a:p>
                    <a:p>
                      <a:pPr algn="just" fontAlgn="base" hangingPunct="0">
                        <a:lnSpc>
                          <a:spcPct val="150000"/>
                        </a:lnSpc>
                        <a:spcAft>
                          <a:spcPts val="0"/>
                        </a:spcAft>
                      </a:pPr>
                      <a:r>
                        <a:rPr lang="en-ZA" sz="2000" dirty="0">
                          <a:effectLst/>
                        </a:rPr>
                        <a:t>Created on...</a:t>
                      </a:r>
                    </a:p>
                    <a:p>
                      <a:pPr algn="just" fontAlgn="base" hangingPunct="0">
                        <a:lnSpc>
                          <a:spcPct val="150000"/>
                        </a:lnSpc>
                        <a:spcAft>
                          <a:spcPts val="0"/>
                        </a:spcAft>
                      </a:pPr>
                      <a:r>
                        <a:rPr lang="en-ZA" sz="2000" dirty="0">
                          <a:effectLst/>
                        </a:rPr>
                        <a:t>Topic</a:t>
                      </a:r>
                    </a:p>
                    <a:p>
                      <a:pPr algn="just" fontAlgn="base" hangingPunct="0">
                        <a:lnSpc>
                          <a:spcPct val="150000"/>
                        </a:lnSpc>
                        <a:spcAft>
                          <a:spcPts val="0"/>
                        </a:spcAft>
                      </a:pPr>
                      <a:r>
                        <a:rPr lang="en-ZA" sz="2000" dirty="0">
                          <a:effectLst/>
                        </a:rPr>
                        <a:t>The content of the report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7468918"/>
                  </a:ext>
                </a:extLst>
              </a:tr>
            </a:tbl>
          </a:graphicData>
        </a:graphic>
      </p:graphicFrame>
    </p:spTree>
    <p:extLst>
      <p:ext uri="{BB962C8B-B14F-4D97-AF65-F5344CB8AC3E}">
        <p14:creationId xmlns:p14="http://schemas.microsoft.com/office/powerpoint/2010/main" val="3656183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F132-4EC6-4E64-B2C7-F0232A9A7DC7}"/>
              </a:ext>
            </a:extLst>
          </p:cNvPr>
          <p:cNvSpPr>
            <a:spLocks noGrp="1"/>
          </p:cNvSpPr>
          <p:nvPr>
            <p:ph type="title"/>
          </p:nvPr>
        </p:nvSpPr>
        <p:spPr>
          <a:xfrm>
            <a:off x="494257" y="27856"/>
            <a:ext cx="8219256" cy="1008000"/>
          </a:xfrm>
        </p:spPr>
        <p:txBody>
          <a:bodyPr/>
          <a:lstStyle/>
          <a:p>
            <a:r>
              <a:rPr lang="en-ZA" dirty="0"/>
              <a:t>Writing Formats – Business Letter</a:t>
            </a:r>
          </a:p>
        </p:txBody>
      </p:sp>
      <p:sp>
        <p:nvSpPr>
          <p:cNvPr id="3" name="Slide Number Placeholder 2">
            <a:extLst>
              <a:ext uri="{FF2B5EF4-FFF2-40B4-BE49-F238E27FC236}">
                <a16:creationId xmlns:a16="http://schemas.microsoft.com/office/drawing/2014/main" id="{F0130950-04A8-4BC6-9EE0-86DAEBA659CE}"/>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A5824BB5-446D-4715-AF11-761E7BEDBF2E}"/>
              </a:ext>
            </a:extLst>
          </p:cNvPr>
          <p:cNvSpPr>
            <a:spLocks noGrp="1"/>
          </p:cNvSpPr>
          <p:nvPr>
            <p:ph sz="quarter" idx="1"/>
          </p:nvPr>
        </p:nvSpPr>
        <p:spPr>
          <a:xfrm>
            <a:off x="482498" y="737692"/>
            <a:ext cx="8219256" cy="5643636"/>
          </a:xfrm>
        </p:spPr>
        <p:txBody>
          <a:bodyPr>
            <a:normAutofit fontScale="25000" lnSpcReduction="20000"/>
          </a:bodyPr>
          <a:lstStyle/>
          <a:p>
            <a:pPr marL="0" indent="5018088" fontAlgn="t">
              <a:buNone/>
            </a:pPr>
            <a:r>
              <a:rPr lang="en-ZA" sz="6000" b="1" dirty="0"/>
              <a:t>Return address (No abbreviations)</a:t>
            </a:r>
            <a:endParaRPr lang="en-ZA" sz="6000" dirty="0"/>
          </a:p>
          <a:p>
            <a:pPr marL="0" indent="5018088" fontAlgn="t">
              <a:buNone/>
            </a:pPr>
            <a:r>
              <a:rPr lang="en-ZA" sz="6000" b="1" dirty="0"/>
              <a:t>City, Province (Postal Code)</a:t>
            </a:r>
            <a:endParaRPr lang="en-ZA" sz="6000" dirty="0"/>
          </a:p>
          <a:p>
            <a:pPr marL="0" indent="5018088" fontAlgn="t">
              <a:buNone/>
            </a:pPr>
            <a:r>
              <a:rPr lang="en-ZA" sz="6000" b="1" dirty="0"/>
              <a:t>Date (Write out 8 April 2008)</a:t>
            </a:r>
            <a:endParaRPr lang="en-ZA" sz="6000" dirty="0"/>
          </a:p>
          <a:p>
            <a:pPr marL="0" indent="0" fontAlgn="t">
              <a:buNone/>
            </a:pPr>
            <a:r>
              <a:rPr lang="en-ZA" sz="6000" b="1" dirty="0"/>
              <a:t> </a:t>
            </a:r>
            <a:endParaRPr lang="en-ZA" sz="6000" dirty="0"/>
          </a:p>
          <a:p>
            <a:pPr marL="0" indent="0" fontAlgn="t">
              <a:buNone/>
            </a:pPr>
            <a:r>
              <a:rPr lang="en-ZA" sz="6000" b="1" dirty="0"/>
              <a:t>First name, surname of the person to whom you are writing</a:t>
            </a:r>
            <a:endParaRPr lang="en-ZA" sz="6000" dirty="0"/>
          </a:p>
          <a:p>
            <a:pPr marL="0" indent="0" fontAlgn="t">
              <a:buNone/>
            </a:pPr>
            <a:r>
              <a:rPr lang="en-ZA" sz="6000" b="1" dirty="0"/>
              <a:t>Business address of the person including City, province, Postal Code </a:t>
            </a:r>
          </a:p>
          <a:p>
            <a:pPr marL="0" indent="0" fontAlgn="t">
              <a:buNone/>
            </a:pPr>
            <a:endParaRPr lang="en-ZA" sz="6000" dirty="0"/>
          </a:p>
          <a:p>
            <a:pPr marL="0" indent="0" fontAlgn="t">
              <a:buNone/>
            </a:pPr>
            <a:r>
              <a:rPr lang="en-ZA" sz="6000" b="1" dirty="0"/>
              <a:t>Dear Mr /Ms Person</a:t>
            </a:r>
            <a:endParaRPr lang="en-ZA" sz="6000" dirty="0"/>
          </a:p>
          <a:p>
            <a:pPr marL="0" indent="0" fontAlgn="t">
              <a:buNone/>
            </a:pPr>
            <a:r>
              <a:rPr lang="en-ZA" sz="6000" b="1" dirty="0"/>
              <a:t> </a:t>
            </a:r>
            <a:endParaRPr lang="en-ZA" sz="6000" dirty="0"/>
          </a:p>
          <a:p>
            <a:pPr marL="0" indent="0" fontAlgn="t">
              <a:buNone/>
            </a:pPr>
            <a:r>
              <a:rPr lang="en-ZA" sz="6000" b="1" dirty="0"/>
              <a:t>Header/Reference number</a:t>
            </a:r>
            <a:endParaRPr lang="en-ZA" sz="6000" dirty="0"/>
          </a:p>
          <a:p>
            <a:pPr marL="0" indent="0" fontAlgn="t">
              <a:buNone/>
            </a:pPr>
            <a:r>
              <a:rPr lang="en-ZA" sz="6000" b="1" dirty="0"/>
              <a:t> </a:t>
            </a:r>
            <a:endParaRPr lang="en-ZA" sz="6000" dirty="0"/>
          </a:p>
          <a:p>
            <a:pPr marL="0" indent="0" fontAlgn="t">
              <a:buNone/>
            </a:pPr>
            <a:r>
              <a:rPr lang="en-ZA" sz="6000" b="1" dirty="0"/>
              <a:t>No indentations for paragraphs are used. Single space between the body paragraphs. In the second paragraph, you will want to give a specific example of how you benefited from your contact with this person</a:t>
            </a:r>
            <a:endParaRPr lang="en-ZA" sz="6000" dirty="0"/>
          </a:p>
          <a:p>
            <a:pPr marL="0" indent="0" fontAlgn="t">
              <a:buNone/>
            </a:pPr>
            <a:r>
              <a:rPr lang="en-ZA" sz="6000" b="1" dirty="0"/>
              <a:t> </a:t>
            </a:r>
            <a:endParaRPr lang="en-ZA" sz="6000" dirty="0"/>
          </a:p>
          <a:p>
            <a:pPr marL="0" indent="0" fontAlgn="t">
              <a:buNone/>
            </a:pPr>
            <a:r>
              <a:rPr lang="en-ZA" sz="6000" b="1" dirty="0"/>
              <a:t>Thank him/her for his/her time and efforts on your behalf</a:t>
            </a:r>
            <a:endParaRPr lang="en-ZA" sz="6000" dirty="0"/>
          </a:p>
          <a:p>
            <a:pPr marL="0" indent="0" fontAlgn="t">
              <a:buNone/>
            </a:pPr>
            <a:r>
              <a:rPr lang="en-ZA" sz="6000" b="1" dirty="0"/>
              <a:t> </a:t>
            </a:r>
            <a:endParaRPr lang="en-ZA" sz="6000" dirty="0"/>
          </a:p>
          <a:p>
            <a:pPr marL="0" indent="0" fontAlgn="t">
              <a:buNone/>
            </a:pPr>
            <a:r>
              <a:rPr lang="en-ZA" sz="6000" b="1" dirty="0"/>
              <a:t>Yours sincerely</a:t>
            </a:r>
            <a:endParaRPr lang="en-ZA" sz="6000" dirty="0"/>
          </a:p>
          <a:p>
            <a:pPr marL="0" indent="0" fontAlgn="t">
              <a:buNone/>
            </a:pPr>
            <a:r>
              <a:rPr lang="en-ZA" sz="6000" b="1" dirty="0"/>
              <a:t> </a:t>
            </a:r>
            <a:endParaRPr lang="en-ZA" sz="6000" dirty="0"/>
          </a:p>
          <a:p>
            <a:pPr marL="0" indent="0" fontAlgn="t">
              <a:buNone/>
            </a:pPr>
            <a:r>
              <a:rPr lang="en-ZA" sz="6000" b="1" dirty="0"/>
              <a:t>{Three spaces so that your signature may appear here}</a:t>
            </a:r>
            <a:endParaRPr lang="en-ZA" sz="6000" dirty="0"/>
          </a:p>
          <a:p>
            <a:pPr marL="0" indent="0" fontAlgn="t">
              <a:buNone/>
            </a:pPr>
            <a:r>
              <a:rPr lang="en-ZA" sz="6000" b="1" dirty="0"/>
              <a:t> Your name: John </a:t>
            </a:r>
            <a:r>
              <a:rPr lang="en-ZA" sz="6000" b="1" dirty="0" err="1"/>
              <a:t>Selepe</a:t>
            </a:r>
            <a:endParaRPr lang="en-ZA" sz="6000" dirty="0"/>
          </a:p>
          <a:p>
            <a:pPr marL="0" indent="0" fontAlgn="t">
              <a:buNone/>
            </a:pPr>
            <a:r>
              <a:rPr lang="en-ZA" sz="6000" b="1" dirty="0"/>
              <a:t>Signature box, including title (Supervisor) and contact details.</a:t>
            </a:r>
            <a:endParaRPr lang="en-ZA" sz="6000" dirty="0"/>
          </a:p>
          <a:p>
            <a:pPr marL="0" indent="0" fontAlgn="t">
              <a:buNone/>
            </a:pPr>
            <a:r>
              <a:rPr lang="en-ZA" b="1" dirty="0"/>
              <a:t> </a:t>
            </a:r>
            <a:endParaRPr lang="en-ZA" dirty="0"/>
          </a:p>
          <a:p>
            <a:pPr marL="0" indent="0">
              <a:buNone/>
            </a:pPr>
            <a:endParaRPr lang="en-ZA" sz="2800" b="1" dirty="0"/>
          </a:p>
          <a:p>
            <a:pPr marL="0" indent="0">
              <a:buNone/>
            </a:pPr>
            <a:endParaRPr lang="en-ZA" sz="2800" b="1" dirty="0"/>
          </a:p>
        </p:txBody>
      </p:sp>
    </p:spTree>
    <p:extLst>
      <p:ext uri="{BB962C8B-B14F-4D97-AF65-F5344CB8AC3E}">
        <p14:creationId xmlns:p14="http://schemas.microsoft.com/office/powerpoint/2010/main" val="845571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1B4E-BD3F-4758-8B11-C438434036DD}"/>
              </a:ext>
            </a:extLst>
          </p:cNvPr>
          <p:cNvSpPr>
            <a:spLocks noGrp="1"/>
          </p:cNvSpPr>
          <p:nvPr>
            <p:ph type="title"/>
          </p:nvPr>
        </p:nvSpPr>
        <p:spPr/>
        <p:txBody>
          <a:bodyPr/>
          <a:lstStyle/>
          <a:p>
            <a:r>
              <a:rPr lang="en-ZA" dirty="0"/>
              <a:t>Writing Formats – Business Letter</a:t>
            </a:r>
          </a:p>
        </p:txBody>
      </p:sp>
      <p:sp>
        <p:nvSpPr>
          <p:cNvPr id="3" name="Slide Number Placeholder 2">
            <a:extLst>
              <a:ext uri="{FF2B5EF4-FFF2-40B4-BE49-F238E27FC236}">
                <a16:creationId xmlns:a16="http://schemas.microsoft.com/office/drawing/2014/main" id="{BE22171D-3015-4999-ABA1-DFB59DC97098}"/>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85EDCAF6-4018-48E1-9C07-9015B1EBA960}"/>
              </a:ext>
            </a:extLst>
          </p:cNvPr>
          <p:cNvSpPr>
            <a:spLocks noGrp="1"/>
          </p:cNvSpPr>
          <p:nvPr>
            <p:ph sz="quarter" idx="1"/>
          </p:nvPr>
        </p:nvSpPr>
        <p:spPr/>
        <p:txBody>
          <a:bodyPr/>
          <a:lstStyle/>
          <a:p>
            <a:r>
              <a:rPr lang="en-ZA" dirty="0"/>
              <a:t>Please study the examples on pages 46 and 47 of the Learner Guide</a:t>
            </a:r>
          </a:p>
        </p:txBody>
      </p:sp>
    </p:spTree>
    <p:extLst>
      <p:ext uri="{BB962C8B-B14F-4D97-AF65-F5344CB8AC3E}">
        <p14:creationId xmlns:p14="http://schemas.microsoft.com/office/powerpoint/2010/main" val="97885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pic>
        <p:nvPicPr>
          <p:cNvPr id="6" name="Picture 5">
            <a:extLst>
              <a:ext uri="{FF2B5EF4-FFF2-40B4-BE49-F238E27FC236}">
                <a16:creationId xmlns:a16="http://schemas.microsoft.com/office/drawing/2014/main" id="{14859B6B-DB28-4C3D-9BEF-9792B352864C}"/>
              </a:ext>
            </a:extLst>
          </p:cNvPr>
          <p:cNvPicPr>
            <a:picLocks noChangeAspect="1"/>
          </p:cNvPicPr>
          <p:nvPr/>
        </p:nvPicPr>
        <p:blipFill>
          <a:blip r:embed="rId2"/>
          <a:stretch>
            <a:fillRect/>
          </a:stretch>
        </p:blipFill>
        <p:spPr>
          <a:xfrm>
            <a:off x="3245080" y="6438900"/>
            <a:ext cx="2664183" cy="384081"/>
          </a:xfrm>
          <a:prstGeom prst="rect">
            <a:avLst/>
          </a:prstGeom>
        </p:spPr>
      </p:pic>
    </p:spTree>
    <p:extLst>
      <p:ext uri="{BB962C8B-B14F-4D97-AF65-F5344CB8AC3E}">
        <p14:creationId xmlns:p14="http://schemas.microsoft.com/office/powerpoint/2010/main" val="4114804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CBA4-B10E-435A-8C89-7759CDF68670}"/>
              </a:ext>
            </a:extLst>
          </p:cNvPr>
          <p:cNvSpPr>
            <a:spLocks noGrp="1"/>
          </p:cNvSpPr>
          <p:nvPr>
            <p:ph type="title"/>
          </p:nvPr>
        </p:nvSpPr>
        <p:spPr/>
        <p:txBody>
          <a:bodyPr/>
          <a:lstStyle/>
          <a:p>
            <a:r>
              <a:rPr lang="en-ZA" dirty="0"/>
              <a:t>Writing Formats – E-Mail</a:t>
            </a:r>
          </a:p>
        </p:txBody>
      </p:sp>
      <p:sp>
        <p:nvSpPr>
          <p:cNvPr id="3" name="Slide Number Placeholder 2">
            <a:extLst>
              <a:ext uri="{FF2B5EF4-FFF2-40B4-BE49-F238E27FC236}">
                <a16:creationId xmlns:a16="http://schemas.microsoft.com/office/drawing/2014/main" id="{6B88092E-7E43-41E9-8988-3614F8ED871B}"/>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1A8D2CC7-AF8C-414C-8E47-CC26852997B0}"/>
              </a:ext>
            </a:extLst>
          </p:cNvPr>
          <p:cNvSpPr>
            <a:spLocks noGrp="1"/>
          </p:cNvSpPr>
          <p:nvPr>
            <p:ph sz="quarter" idx="1"/>
          </p:nvPr>
        </p:nvSpPr>
        <p:spPr/>
        <p:txBody>
          <a:bodyPr/>
          <a:lstStyle/>
          <a:p>
            <a:pPr lvl="0" fontAlgn="base"/>
            <a:endParaRPr lang="en-ZA" dirty="0"/>
          </a:p>
          <a:p>
            <a:pPr lvl="0" fontAlgn="base"/>
            <a:r>
              <a:rPr lang="en-ZA" dirty="0"/>
              <a:t>Eliminates frustrating phone tag</a:t>
            </a:r>
          </a:p>
          <a:p>
            <a:pPr lvl="0" fontAlgn="base"/>
            <a:r>
              <a:rPr lang="en-ZA" dirty="0"/>
              <a:t>Saves on expensive overnight delivery charges</a:t>
            </a:r>
          </a:p>
          <a:p>
            <a:pPr lvl="0" fontAlgn="base"/>
            <a:r>
              <a:rPr lang="en-ZA" dirty="0"/>
              <a:t>Makes it easy for customers to place orders and receive immediate support</a:t>
            </a:r>
          </a:p>
          <a:p>
            <a:pPr lvl="0" fontAlgn="base"/>
            <a:r>
              <a:rPr lang="en-ZA" dirty="0"/>
              <a:t>Gives the smallest business access to customers in foreign markets</a:t>
            </a:r>
          </a:p>
          <a:p>
            <a:pPr marL="0" indent="0">
              <a:buNone/>
            </a:pPr>
            <a:endParaRPr lang="en-ZA" dirty="0"/>
          </a:p>
        </p:txBody>
      </p:sp>
    </p:spTree>
    <p:extLst>
      <p:ext uri="{BB962C8B-B14F-4D97-AF65-F5344CB8AC3E}">
        <p14:creationId xmlns:p14="http://schemas.microsoft.com/office/powerpoint/2010/main" val="2605881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36A3-BF21-478B-907A-4445D12B8879}"/>
              </a:ext>
            </a:extLst>
          </p:cNvPr>
          <p:cNvSpPr>
            <a:spLocks noGrp="1"/>
          </p:cNvSpPr>
          <p:nvPr>
            <p:ph type="title"/>
          </p:nvPr>
        </p:nvSpPr>
        <p:spPr/>
        <p:txBody>
          <a:bodyPr/>
          <a:lstStyle/>
          <a:p>
            <a:r>
              <a:rPr lang="en-ZA" dirty="0"/>
              <a:t>Writing Formats – E-Mail</a:t>
            </a:r>
          </a:p>
        </p:txBody>
      </p:sp>
      <p:sp>
        <p:nvSpPr>
          <p:cNvPr id="3" name="Slide Number Placeholder 2">
            <a:extLst>
              <a:ext uri="{FF2B5EF4-FFF2-40B4-BE49-F238E27FC236}">
                <a16:creationId xmlns:a16="http://schemas.microsoft.com/office/drawing/2014/main" id="{9E476BB7-E223-4F45-89A1-B2CF221EE4BC}"/>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47E395B8-0E7F-48BF-9AEC-F0160C9BB675}"/>
              </a:ext>
            </a:extLst>
          </p:cNvPr>
          <p:cNvSpPr>
            <a:spLocks noGrp="1"/>
          </p:cNvSpPr>
          <p:nvPr>
            <p:ph sz="quarter" idx="1"/>
          </p:nvPr>
        </p:nvSpPr>
        <p:spPr/>
        <p:txBody>
          <a:bodyPr/>
          <a:lstStyle/>
          <a:p>
            <a:pPr marL="0" indent="0">
              <a:buNone/>
            </a:pPr>
            <a:r>
              <a:rPr lang="en-ZA" sz="2800" b="1" dirty="0"/>
              <a:t>Format</a:t>
            </a:r>
            <a:endParaRPr lang="en-ZA" sz="2800" dirty="0"/>
          </a:p>
          <a:p>
            <a:pPr marL="0" indent="0">
              <a:buNone/>
            </a:pPr>
            <a:r>
              <a:rPr lang="en-ZA" dirty="0"/>
              <a:t> </a:t>
            </a:r>
          </a:p>
          <a:p>
            <a:pPr marL="0" indent="0">
              <a:buNone/>
            </a:pPr>
            <a:r>
              <a:rPr lang="en-ZA" dirty="0"/>
              <a:t>E-mail messages have three components: </a:t>
            </a:r>
          </a:p>
          <a:p>
            <a:pPr marL="0" indent="0">
              <a:buNone/>
            </a:pPr>
            <a:r>
              <a:rPr lang="en-ZA" dirty="0"/>
              <a:t> </a:t>
            </a:r>
          </a:p>
          <a:p>
            <a:pPr marL="0" indent="0">
              <a:buNone/>
            </a:pPr>
            <a:r>
              <a:rPr lang="en-ZA" dirty="0"/>
              <a:t>1. Header</a:t>
            </a:r>
          </a:p>
          <a:p>
            <a:pPr marL="0" indent="0">
              <a:buNone/>
            </a:pPr>
            <a:r>
              <a:rPr lang="en-ZA" dirty="0"/>
              <a:t>2. Body </a:t>
            </a:r>
          </a:p>
          <a:p>
            <a:pPr marL="0" indent="0">
              <a:buNone/>
            </a:pPr>
            <a:r>
              <a:rPr lang="en-ZA" dirty="0"/>
              <a:t>3. Signature</a:t>
            </a:r>
          </a:p>
          <a:p>
            <a:pPr marL="0" indent="0">
              <a:buNone/>
            </a:pPr>
            <a:endParaRPr lang="en-ZA" dirty="0"/>
          </a:p>
        </p:txBody>
      </p:sp>
    </p:spTree>
    <p:extLst>
      <p:ext uri="{BB962C8B-B14F-4D97-AF65-F5344CB8AC3E}">
        <p14:creationId xmlns:p14="http://schemas.microsoft.com/office/powerpoint/2010/main" val="77139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4791-2C52-4206-9B72-834592795DE2}"/>
              </a:ext>
            </a:extLst>
          </p:cNvPr>
          <p:cNvSpPr>
            <a:spLocks noGrp="1"/>
          </p:cNvSpPr>
          <p:nvPr>
            <p:ph type="title"/>
          </p:nvPr>
        </p:nvSpPr>
        <p:spPr/>
        <p:txBody>
          <a:bodyPr/>
          <a:lstStyle/>
          <a:p>
            <a:r>
              <a:rPr lang="en-ZA" dirty="0"/>
              <a:t>Writing Formats – E-Mail</a:t>
            </a:r>
          </a:p>
        </p:txBody>
      </p:sp>
      <p:sp>
        <p:nvSpPr>
          <p:cNvPr id="3" name="Slide Number Placeholder 2">
            <a:extLst>
              <a:ext uri="{FF2B5EF4-FFF2-40B4-BE49-F238E27FC236}">
                <a16:creationId xmlns:a16="http://schemas.microsoft.com/office/drawing/2014/main" id="{12C8AB31-AA15-4666-9ED7-AFCF1E1B7831}"/>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E6713EAA-3BC4-4CB5-A52E-D952B20D74FC}"/>
              </a:ext>
            </a:extLst>
          </p:cNvPr>
          <p:cNvSpPr>
            <a:spLocks noGrp="1"/>
          </p:cNvSpPr>
          <p:nvPr>
            <p:ph sz="quarter" idx="1"/>
          </p:nvPr>
        </p:nvSpPr>
        <p:spPr/>
        <p:txBody>
          <a:bodyPr>
            <a:normAutofit/>
          </a:bodyPr>
          <a:lstStyle/>
          <a:p>
            <a:pPr marL="0" indent="0">
              <a:buNone/>
            </a:pPr>
            <a:r>
              <a:rPr lang="en-ZA" sz="2800" b="1" dirty="0"/>
              <a:t>Header</a:t>
            </a:r>
          </a:p>
          <a:p>
            <a:pPr marL="0" indent="0">
              <a:buNone/>
            </a:pPr>
            <a:endParaRPr lang="en-ZA" sz="2800" b="1" dirty="0"/>
          </a:p>
          <a:p>
            <a:pPr marL="0" indent="0">
              <a:buNone/>
            </a:pPr>
            <a:endParaRPr lang="en-ZA" sz="2800" b="1" dirty="0"/>
          </a:p>
          <a:p>
            <a:pPr marL="0" indent="0">
              <a:buNone/>
            </a:pPr>
            <a:endParaRPr lang="en-ZA" sz="2800" b="1" dirty="0"/>
          </a:p>
        </p:txBody>
      </p:sp>
      <p:pic>
        <p:nvPicPr>
          <p:cNvPr id="7" name="Picture 6">
            <a:extLst>
              <a:ext uri="{FF2B5EF4-FFF2-40B4-BE49-F238E27FC236}">
                <a16:creationId xmlns:a16="http://schemas.microsoft.com/office/drawing/2014/main" id="{699D95E6-D510-4B32-B607-01C59658DC53}"/>
              </a:ext>
            </a:extLst>
          </p:cNvPr>
          <p:cNvPicPr>
            <a:picLocks noChangeAspect="1"/>
          </p:cNvPicPr>
          <p:nvPr/>
        </p:nvPicPr>
        <p:blipFill>
          <a:blip r:embed="rId2"/>
          <a:stretch>
            <a:fillRect/>
          </a:stretch>
        </p:blipFill>
        <p:spPr>
          <a:xfrm>
            <a:off x="146304" y="2204864"/>
            <a:ext cx="8746822" cy="3672408"/>
          </a:xfrm>
          <a:prstGeom prst="rect">
            <a:avLst/>
          </a:prstGeom>
        </p:spPr>
      </p:pic>
    </p:spTree>
    <p:extLst>
      <p:ext uri="{BB962C8B-B14F-4D97-AF65-F5344CB8AC3E}">
        <p14:creationId xmlns:p14="http://schemas.microsoft.com/office/powerpoint/2010/main" val="2019884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1A0D-7EFE-49C3-953C-D6836944B2B1}"/>
              </a:ext>
            </a:extLst>
          </p:cNvPr>
          <p:cNvSpPr>
            <a:spLocks noGrp="1"/>
          </p:cNvSpPr>
          <p:nvPr>
            <p:ph type="title"/>
          </p:nvPr>
        </p:nvSpPr>
        <p:spPr/>
        <p:txBody>
          <a:bodyPr/>
          <a:lstStyle/>
          <a:p>
            <a:r>
              <a:rPr lang="en-ZA" dirty="0"/>
              <a:t>Writing Formats – E-Mail</a:t>
            </a:r>
          </a:p>
        </p:txBody>
      </p:sp>
      <p:sp>
        <p:nvSpPr>
          <p:cNvPr id="3" name="Slide Number Placeholder 2">
            <a:extLst>
              <a:ext uri="{FF2B5EF4-FFF2-40B4-BE49-F238E27FC236}">
                <a16:creationId xmlns:a16="http://schemas.microsoft.com/office/drawing/2014/main" id="{BBF70094-5216-464D-88B6-CC2D57CE0D21}"/>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42E7E089-31B1-457E-8640-F65777F8E353}"/>
              </a:ext>
            </a:extLst>
          </p:cNvPr>
          <p:cNvSpPr>
            <a:spLocks noGrp="1"/>
          </p:cNvSpPr>
          <p:nvPr>
            <p:ph sz="quarter" idx="1"/>
          </p:nvPr>
        </p:nvSpPr>
        <p:spPr>
          <a:xfrm>
            <a:off x="467544" y="1052736"/>
            <a:ext cx="8219256" cy="5040560"/>
          </a:xfrm>
        </p:spPr>
        <p:txBody>
          <a:bodyPr>
            <a:normAutofit lnSpcReduction="10000"/>
          </a:bodyPr>
          <a:lstStyle/>
          <a:p>
            <a:pPr marL="0" indent="0">
              <a:buNone/>
            </a:pPr>
            <a:r>
              <a:rPr lang="en-ZA" sz="2800" b="1" dirty="0"/>
              <a:t>Body</a:t>
            </a:r>
          </a:p>
          <a:p>
            <a:pPr lvl="0" fontAlgn="base"/>
            <a:r>
              <a:rPr lang="en-ZA" dirty="0"/>
              <a:t>Start with a friendly greeting</a:t>
            </a:r>
          </a:p>
          <a:p>
            <a:pPr lvl="0" fontAlgn="base"/>
            <a:r>
              <a:rPr lang="en-ZA" dirty="0"/>
              <a:t>Tell your reader who you are and what you want</a:t>
            </a:r>
          </a:p>
          <a:p>
            <a:pPr lvl="0" fontAlgn="base"/>
            <a:r>
              <a:rPr lang="en-ZA" dirty="0"/>
              <a:t>Focus on one topic per message</a:t>
            </a:r>
          </a:p>
          <a:p>
            <a:pPr lvl="0" fontAlgn="base"/>
            <a:r>
              <a:rPr lang="en-ZA" dirty="0"/>
              <a:t>Be concise</a:t>
            </a:r>
          </a:p>
          <a:p>
            <a:pPr lvl="0" fontAlgn="base"/>
            <a:r>
              <a:rPr lang="en-ZA" dirty="0"/>
              <a:t>Edit out unnecessary phrases </a:t>
            </a:r>
          </a:p>
          <a:p>
            <a:pPr lvl="0" fontAlgn="base"/>
            <a:r>
              <a:rPr lang="en-ZA" dirty="0"/>
              <a:t>Write positively (avoid words like don’t, won’t, never, wrong, regret, etc.)</a:t>
            </a:r>
          </a:p>
          <a:p>
            <a:pPr lvl="0" fontAlgn="base"/>
            <a:r>
              <a:rPr lang="en-ZA" dirty="0"/>
              <a:t>Write naturally (“I’m sending you” rather than “Attached herewith”)</a:t>
            </a:r>
          </a:p>
          <a:p>
            <a:pPr lvl="0" fontAlgn="base"/>
            <a:r>
              <a:rPr lang="en-ZA" dirty="0"/>
              <a:t>Use short paragraphs</a:t>
            </a:r>
          </a:p>
          <a:p>
            <a:pPr lvl="0" fontAlgn="base"/>
            <a:r>
              <a:rPr lang="en-ZA" dirty="0"/>
              <a:t>Use numbered and bulleted messages</a:t>
            </a:r>
            <a:endParaRPr lang="en-ZA" sz="2800" b="1" dirty="0"/>
          </a:p>
        </p:txBody>
      </p:sp>
    </p:spTree>
    <p:extLst>
      <p:ext uri="{BB962C8B-B14F-4D97-AF65-F5344CB8AC3E}">
        <p14:creationId xmlns:p14="http://schemas.microsoft.com/office/powerpoint/2010/main" val="2855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C66C-1C49-4779-B621-6AD65173CEC9}"/>
              </a:ext>
            </a:extLst>
          </p:cNvPr>
          <p:cNvSpPr>
            <a:spLocks noGrp="1"/>
          </p:cNvSpPr>
          <p:nvPr>
            <p:ph type="title"/>
          </p:nvPr>
        </p:nvSpPr>
        <p:spPr/>
        <p:txBody>
          <a:bodyPr/>
          <a:lstStyle/>
          <a:p>
            <a:r>
              <a:rPr lang="en-ZA" dirty="0"/>
              <a:t>Writing Formats – E-Mail</a:t>
            </a:r>
          </a:p>
        </p:txBody>
      </p:sp>
      <p:sp>
        <p:nvSpPr>
          <p:cNvPr id="3" name="Slide Number Placeholder 2">
            <a:extLst>
              <a:ext uri="{FF2B5EF4-FFF2-40B4-BE49-F238E27FC236}">
                <a16:creationId xmlns:a16="http://schemas.microsoft.com/office/drawing/2014/main" id="{5315D94D-87C9-49DB-B7B4-9BA3DD1F6405}"/>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7F190890-71D8-49F3-B9F6-A6D5F5514B3E}"/>
              </a:ext>
            </a:extLst>
          </p:cNvPr>
          <p:cNvSpPr>
            <a:spLocks noGrp="1"/>
          </p:cNvSpPr>
          <p:nvPr>
            <p:ph sz="quarter" idx="1"/>
          </p:nvPr>
        </p:nvSpPr>
        <p:spPr/>
        <p:txBody>
          <a:bodyPr>
            <a:normAutofit/>
          </a:bodyPr>
          <a:lstStyle/>
          <a:p>
            <a:pPr marL="0" indent="0">
              <a:buNone/>
            </a:pPr>
            <a:r>
              <a:rPr lang="en-ZA" sz="2800" b="1" dirty="0"/>
              <a:t>Signature</a:t>
            </a:r>
          </a:p>
          <a:p>
            <a:pPr marL="0" indent="0">
              <a:buNone/>
            </a:pPr>
            <a:endParaRPr lang="en-ZA" sz="2800" b="1" dirty="0"/>
          </a:p>
          <a:p>
            <a:pPr lvl="0" fontAlgn="base"/>
            <a:r>
              <a:rPr lang="en-ZA" dirty="0"/>
              <a:t>Your rank / post name</a:t>
            </a:r>
          </a:p>
          <a:p>
            <a:pPr lvl="0" fontAlgn="base"/>
            <a:r>
              <a:rPr lang="en-ZA" dirty="0"/>
              <a:t>Fax number</a:t>
            </a:r>
          </a:p>
          <a:p>
            <a:pPr lvl="0" fontAlgn="base"/>
            <a:r>
              <a:rPr lang="en-ZA" dirty="0"/>
              <a:t>Telephone number</a:t>
            </a:r>
          </a:p>
          <a:p>
            <a:pPr lvl="0" fontAlgn="base"/>
            <a:r>
              <a:rPr lang="en-ZA" dirty="0"/>
              <a:t>Your organisation’s website</a:t>
            </a:r>
          </a:p>
          <a:p>
            <a:pPr marL="0" indent="0">
              <a:buNone/>
            </a:pPr>
            <a:endParaRPr lang="en-ZA" sz="2800" b="1" dirty="0"/>
          </a:p>
        </p:txBody>
      </p:sp>
    </p:spTree>
    <p:extLst>
      <p:ext uri="{BB962C8B-B14F-4D97-AF65-F5344CB8AC3E}">
        <p14:creationId xmlns:p14="http://schemas.microsoft.com/office/powerpoint/2010/main" val="2927719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0633-C097-4D2E-A0A8-D9A4C8359ECD}"/>
              </a:ext>
            </a:extLst>
          </p:cNvPr>
          <p:cNvSpPr>
            <a:spLocks noGrp="1"/>
          </p:cNvSpPr>
          <p:nvPr>
            <p:ph type="title"/>
          </p:nvPr>
        </p:nvSpPr>
        <p:spPr/>
        <p:txBody>
          <a:bodyPr/>
          <a:lstStyle/>
          <a:p>
            <a:r>
              <a:rPr lang="en-ZA" dirty="0"/>
              <a:t>Writing Formats – E-Mail</a:t>
            </a:r>
          </a:p>
        </p:txBody>
      </p:sp>
      <p:sp>
        <p:nvSpPr>
          <p:cNvPr id="3" name="Slide Number Placeholder 2">
            <a:extLst>
              <a:ext uri="{FF2B5EF4-FFF2-40B4-BE49-F238E27FC236}">
                <a16:creationId xmlns:a16="http://schemas.microsoft.com/office/drawing/2014/main" id="{E139248F-95E7-4ED3-BE3F-5B6C5F0CA9BE}"/>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a:extLst>
              <a:ext uri="{FF2B5EF4-FFF2-40B4-BE49-F238E27FC236}">
                <a16:creationId xmlns:a16="http://schemas.microsoft.com/office/drawing/2014/main" id="{366B07BC-AF0C-478B-8CB7-F5EBE7D51252}"/>
              </a:ext>
            </a:extLst>
          </p:cNvPr>
          <p:cNvSpPr>
            <a:spLocks noGrp="1"/>
          </p:cNvSpPr>
          <p:nvPr>
            <p:ph sz="quarter" idx="1"/>
          </p:nvPr>
        </p:nvSpPr>
        <p:spPr/>
        <p:txBody>
          <a:bodyPr>
            <a:normAutofit/>
          </a:bodyPr>
          <a:lstStyle/>
          <a:p>
            <a:pPr lvl="0" fontAlgn="base"/>
            <a:r>
              <a:rPr lang="en-ZA" dirty="0"/>
              <a:t>Make the subject line specific</a:t>
            </a:r>
          </a:p>
          <a:p>
            <a:pPr lvl="0" fontAlgn="base"/>
            <a:r>
              <a:rPr lang="en-ZA" dirty="0"/>
              <a:t>Don’t forward messages with three pages of mail-to information before they get to the content. In the message you forward, delete the extraneous information </a:t>
            </a:r>
          </a:p>
          <a:p>
            <a:pPr lvl="0" fontAlgn="base"/>
            <a:r>
              <a:rPr lang="en-ZA" dirty="0"/>
              <a:t>When replying to a question, copy only the question into your e-mail, and then provide your response.</a:t>
            </a:r>
          </a:p>
          <a:p>
            <a:pPr lvl="0" fontAlgn="base"/>
            <a:r>
              <a:rPr lang="en-ZA" dirty="0"/>
              <a:t>Address and sign your e-mails</a:t>
            </a:r>
          </a:p>
          <a:p>
            <a:pPr lvl="0" fontAlgn="base"/>
            <a:r>
              <a:rPr lang="en-ZA" dirty="0"/>
              <a:t>DON’T TYPE IN ALL CAPS</a:t>
            </a:r>
          </a:p>
          <a:p>
            <a:pPr lvl="0" fontAlgn="base"/>
            <a:r>
              <a:rPr lang="en-ZA" dirty="0"/>
              <a:t>Follow standard writing guidelines as a professional courtesy</a:t>
            </a:r>
          </a:p>
          <a:p>
            <a:pPr lvl="0" fontAlgn="base"/>
            <a:endParaRPr lang="en-ZA" dirty="0"/>
          </a:p>
          <a:p>
            <a:endParaRPr lang="en-ZA" dirty="0"/>
          </a:p>
        </p:txBody>
      </p:sp>
    </p:spTree>
    <p:extLst>
      <p:ext uri="{BB962C8B-B14F-4D97-AF65-F5344CB8AC3E}">
        <p14:creationId xmlns:p14="http://schemas.microsoft.com/office/powerpoint/2010/main" val="196191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9473-E6E2-4D3C-BF8B-EDB4FF4A031C}"/>
              </a:ext>
            </a:extLst>
          </p:cNvPr>
          <p:cNvSpPr>
            <a:spLocks noGrp="1"/>
          </p:cNvSpPr>
          <p:nvPr>
            <p:ph type="title"/>
          </p:nvPr>
        </p:nvSpPr>
        <p:spPr/>
        <p:txBody>
          <a:bodyPr/>
          <a:lstStyle/>
          <a:p>
            <a:r>
              <a:rPr lang="en-ZA" dirty="0"/>
              <a:t>Oral Communication Skills</a:t>
            </a:r>
          </a:p>
        </p:txBody>
      </p:sp>
      <p:sp>
        <p:nvSpPr>
          <p:cNvPr id="3" name="Slide Number Placeholder 2">
            <a:extLst>
              <a:ext uri="{FF2B5EF4-FFF2-40B4-BE49-F238E27FC236}">
                <a16:creationId xmlns:a16="http://schemas.microsoft.com/office/drawing/2014/main" id="{2D17B693-EEB7-4606-8D86-7A232A0798B9}"/>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E0604699-34A9-46A3-AA46-30C6C6FE5128}"/>
              </a:ext>
            </a:extLst>
          </p:cNvPr>
          <p:cNvSpPr>
            <a:spLocks noGrp="1"/>
          </p:cNvSpPr>
          <p:nvPr>
            <p:ph sz="quarter" idx="1"/>
          </p:nvPr>
        </p:nvSpPr>
        <p:spPr/>
        <p:txBody>
          <a:bodyPr/>
          <a:lstStyle/>
          <a:p>
            <a:pPr lvl="0" fontAlgn="base"/>
            <a:r>
              <a:rPr lang="en-ZA" dirty="0"/>
              <a:t>Chatting</a:t>
            </a:r>
          </a:p>
          <a:p>
            <a:pPr lvl="0" fontAlgn="base"/>
            <a:r>
              <a:rPr lang="en-ZA" dirty="0"/>
              <a:t>Asking questions</a:t>
            </a:r>
          </a:p>
          <a:p>
            <a:pPr lvl="0" fontAlgn="base"/>
            <a:r>
              <a:rPr lang="en-ZA" dirty="0"/>
              <a:t>Giving explanations</a:t>
            </a:r>
          </a:p>
          <a:p>
            <a:pPr lvl="0" fontAlgn="base"/>
            <a:r>
              <a:rPr lang="en-ZA" dirty="0"/>
              <a:t>Lecturing</a:t>
            </a:r>
          </a:p>
          <a:p>
            <a:pPr lvl="0" fontAlgn="base"/>
            <a:r>
              <a:rPr lang="en-ZA" dirty="0"/>
              <a:t>Discussing</a:t>
            </a:r>
          </a:p>
          <a:p>
            <a:pPr lvl="0" fontAlgn="base"/>
            <a:r>
              <a:rPr lang="en-ZA" dirty="0"/>
              <a:t>Quarrelling</a:t>
            </a:r>
          </a:p>
          <a:p>
            <a:pPr lvl="0" fontAlgn="base"/>
            <a:r>
              <a:rPr lang="en-ZA" dirty="0"/>
              <a:t>Holding meetings</a:t>
            </a:r>
          </a:p>
          <a:p>
            <a:pPr lvl="0" fontAlgn="base"/>
            <a:r>
              <a:rPr lang="en-ZA" dirty="0"/>
              <a:t>Interviewing</a:t>
            </a:r>
          </a:p>
          <a:p>
            <a:endParaRPr lang="en-ZA" dirty="0"/>
          </a:p>
        </p:txBody>
      </p:sp>
    </p:spTree>
    <p:extLst>
      <p:ext uri="{BB962C8B-B14F-4D97-AF65-F5344CB8AC3E}">
        <p14:creationId xmlns:p14="http://schemas.microsoft.com/office/powerpoint/2010/main" val="40017515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DB3E-8D0F-4D97-BB82-51BF1EB5A019}"/>
              </a:ext>
            </a:extLst>
          </p:cNvPr>
          <p:cNvSpPr>
            <a:spLocks noGrp="1"/>
          </p:cNvSpPr>
          <p:nvPr>
            <p:ph type="title"/>
          </p:nvPr>
        </p:nvSpPr>
        <p:spPr/>
        <p:txBody>
          <a:bodyPr/>
          <a:lstStyle/>
          <a:p>
            <a:r>
              <a:rPr lang="en-ZA" dirty="0"/>
              <a:t>Oral Communication Skills</a:t>
            </a:r>
          </a:p>
        </p:txBody>
      </p:sp>
      <p:sp>
        <p:nvSpPr>
          <p:cNvPr id="3" name="Slide Number Placeholder 2">
            <a:extLst>
              <a:ext uri="{FF2B5EF4-FFF2-40B4-BE49-F238E27FC236}">
                <a16:creationId xmlns:a16="http://schemas.microsoft.com/office/drawing/2014/main" id="{4EA05139-5733-403F-A3CA-52D8F9C448F1}"/>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439D4CD6-7FB9-4D4B-975B-1B9CA8130506}"/>
              </a:ext>
            </a:extLst>
          </p:cNvPr>
          <p:cNvSpPr>
            <a:spLocks noGrp="1"/>
          </p:cNvSpPr>
          <p:nvPr>
            <p:ph sz="quarter" idx="1"/>
          </p:nvPr>
        </p:nvSpPr>
        <p:spPr/>
        <p:txBody>
          <a:bodyPr/>
          <a:lstStyle/>
          <a:p>
            <a:r>
              <a:rPr lang="en-ZA" dirty="0"/>
              <a:t>Communication is not just sending a message – there must be a response</a:t>
            </a:r>
          </a:p>
          <a:p>
            <a:r>
              <a:rPr lang="en-ZA" dirty="0"/>
              <a:t>Communication includes verbal signs – body language</a:t>
            </a:r>
          </a:p>
          <a:p>
            <a:r>
              <a:rPr lang="en-ZA" dirty="0"/>
              <a:t>Effective verbal communication is essential in a workplace</a:t>
            </a:r>
          </a:p>
          <a:p>
            <a:r>
              <a:rPr lang="en-ZA" dirty="0"/>
              <a:t>Oral communication includes meetings, presentations, group situations</a:t>
            </a:r>
          </a:p>
        </p:txBody>
      </p:sp>
    </p:spTree>
    <p:extLst>
      <p:ext uri="{BB962C8B-B14F-4D97-AF65-F5344CB8AC3E}">
        <p14:creationId xmlns:p14="http://schemas.microsoft.com/office/powerpoint/2010/main" val="3023383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8AF1-AB35-4E5F-8562-E22DB4304DFB}"/>
              </a:ext>
            </a:extLst>
          </p:cNvPr>
          <p:cNvSpPr>
            <a:spLocks noGrp="1"/>
          </p:cNvSpPr>
          <p:nvPr>
            <p:ph type="title"/>
          </p:nvPr>
        </p:nvSpPr>
        <p:spPr/>
        <p:txBody>
          <a:bodyPr>
            <a:normAutofit fontScale="90000"/>
          </a:bodyPr>
          <a:lstStyle/>
          <a:p>
            <a:r>
              <a:rPr lang="en-ZA" dirty="0"/>
              <a:t>The Role of Etiquette in Business Communication</a:t>
            </a:r>
          </a:p>
        </p:txBody>
      </p:sp>
      <p:sp>
        <p:nvSpPr>
          <p:cNvPr id="3" name="Slide Number Placeholder 2">
            <a:extLst>
              <a:ext uri="{FF2B5EF4-FFF2-40B4-BE49-F238E27FC236}">
                <a16:creationId xmlns:a16="http://schemas.microsoft.com/office/drawing/2014/main" id="{D66EB547-6313-439C-A59B-6AF0C8BCF857}"/>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6" name="Content Placeholder 4">
            <a:extLst>
              <a:ext uri="{FF2B5EF4-FFF2-40B4-BE49-F238E27FC236}">
                <a16:creationId xmlns:a16="http://schemas.microsoft.com/office/drawing/2014/main" id="{ABDFD10E-5A77-4D3A-8873-903564DC305A}"/>
              </a:ext>
            </a:extLst>
          </p:cNvPr>
          <p:cNvSpPr txBox="1">
            <a:spLocks noGrp="1"/>
          </p:cNvSpPr>
          <p:nvPr>
            <p:ph sz="quarter" idx="1"/>
          </p:nvPr>
        </p:nvSpPr>
        <p:spPr>
          <a:xfrm>
            <a:off x="1840868" y="2686494"/>
            <a:ext cx="6475548" cy="1871688"/>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Etiquette can be defined as rules governing socially acceptable behaviour </a:t>
            </a:r>
            <a:endParaRPr lang="en-ZA" sz="2000" dirty="0"/>
          </a:p>
        </p:txBody>
      </p:sp>
      <p:pic>
        <p:nvPicPr>
          <p:cNvPr id="7" name="Content Placeholder 4">
            <a:extLst>
              <a:ext uri="{FF2B5EF4-FFF2-40B4-BE49-F238E27FC236}">
                <a16:creationId xmlns:a16="http://schemas.microsoft.com/office/drawing/2014/main" id="{AA1A5658-14FF-44B6-846F-73E95B3E1BE7}"/>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04" y="1831186"/>
            <a:ext cx="1952272" cy="855308"/>
          </a:xfrm>
          <a:prstGeom prst="rect">
            <a:avLst/>
          </a:prstGeom>
          <a:noFill/>
        </p:spPr>
      </p:pic>
    </p:spTree>
    <p:extLst>
      <p:ext uri="{BB962C8B-B14F-4D97-AF65-F5344CB8AC3E}">
        <p14:creationId xmlns:p14="http://schemas.microsoft.com/office/powerpoint/2010/main" val="6646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8B8B-DB02-42E9-922E-2650561C2789}"/>
              </a:ext>
            </a:extLst>
          </p:cNvPr>
          <p:cNvSpPr>
            <a:spLocks noGrp="1"/>
          </p:cNvSpPr>
          <p:nvPr>
            <p:ph type="title"/>
          </p:nvPr>
        </p:nvSpPr>
        <p:spPr/>
        <p:txBody>
          <a:bodyPr>
            <a:normAutofit fontScale="90000"/>
          </a:bodyPr>
          <a:lstStyle/>
          <a:p>
            <a:r>
              <a:rPr lang="en-ZA" dirty="0"/>
              <a:t>The Role of Etiquette in Business Communication</a:t>
            </a:r>
          </a:p>
        </p:txBody>
      </p:sp>
      <p:sp>
        <p:nvSpPr>
          <p:cNvPr id="3" name="Slide Number Placeholder 2">
            <a:extLst>
              <a:ext uri="{FF2B5EF4-FFF2-40B4-BE49-F238E27FC236}">
                <a16:creationId xmlns:a16="http://schemas.microsoft.com/office/drawing/2014/main" id="{DFAAAE66-5DD3-4760-B314-CEFCD7A57CEA}"/>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id="{DB338E8D-C489-4957-AAC2-AD4D2B6310A1}"/>
              </a:ext>
            </a:extLst>
          </p:cNvPr>
          <p:cNvSpPr>
            <a:spLocks noGrp="1"/>
          </p:cNvSpPr>
          <p:nvPr>
            <p:ph sz="quarter" idx="1"/>
          </p:nvPr>
        </p:nvSpPr>
        <p:spPr/>
        <p:txBody>
          <a:bodyPr/>
          <a:lstStyle/>
          <a:p>
            <a:pPr lvl="0" fontAlgn="base"/>
            <a:r>
              <a:rPr lang="en-ZA" dirty="0"/>
              <a:t>Consider other people’s feelings</a:t>
            </a:r>
          </a:p>
          <a:p>
            <a:pPr lvl="0" fontAlgn="base"/>
            <a:r>
              <a:rPr lang="en-ZA" dirty="0"/>
              <a:t>Stick to your convictions as diplomatically as possible</a:t>
            </a:r>
          </a:p>
          <a:p>
            <a:pPr lvl="0" fontAlgn="base"/>
            <a:r>
              <a:rPr lang="en-ZA" dirty="0"/>
              <a:t>Address conflict as situation-related, rather than person-related</a:t>
            </a:r>
          </a:p>
          <a:p>
            <a:pPr lvl="0" fontAlgn="base"/>
            <a:r>
              <a:rPr lang="en-ZA" dirty="0"/>
              <a:t>Apologise when you step on toes</a:t>
            </a:r>
          </a:p>
          <a:p>
            <a:pPr lvl="0" fontAlgn="base"/>
            <a:r>
              <a:rPr lang="en-ZA" dirty="0"/>
              <a:t>Do not raise your voice</a:t>
            </a:r>
          </a:p>
          <a:p>
            <a:pPr lvl="0" fontAlgn="base"/>
            <a:r>
              <a:rPr lang="en-ZA" dirty="0"/>
              <a:t>Don’t differentiate by position or standing within the company</a:t>
            </a:r>
          </a:p>
          <a:p>
            <a:endParaRPr lang="en-ZA" dirty="0"/>
          </a:p>
        </p:txBody>
      </p:sp>
    </p:spTree>
    <p:extLst>
      <p:ext uri="{BB962C8B-B14F-4D97-AF65-F5344CB8AC3E}">
        <p14:creationId xmlns:p14="http://schemas.microsoft.com/office/powerpoint/2010/main" val="18977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1014679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9C26-151B-4D66-A067-E004E729AA07}"/>
              </a:ext>
            </a:extLst>
          </p:cNvPr>
          <p:cNvSpPr>
            <a:spLocks noGrp="1"/>
          </p:cNvSpPr>
          <p:nvPr>
            <p:ph type="title"/>
          </p:nvPr>
        </p:nvSpPr>
        <p:spPr/>
        <p:txBody>
          <a:bodyPr>
            <a:normAutofit fontScale="90000"/>
          </a:bodyPr>
          <a:lstStyle/>
          <a:p>
            <a:r>
              <a:rPr lang="en-ZA" dirty="0"/>
              <a:t>The Role of Etiquette in Business Communication</a:t>
            </a:r>
          </a:p>
        </p:txBody>
      </p:sp>
      <p:sp>
        <p:nvSpPr>
          <p:cNvPr id="3" name="Slide Number Placeholder 2">
            <a:extLst>
              <a:ext uri="{FF2B5EF4-FFF2-40B4-BE49-F238E27FC236}">
                <a16:creationId xmlns:a16="http://schemas.microsoft.com/office/drawing/2014/main" id="{9A623163-38A1-4F93-A3DD-0EAE63E5AC10}"/>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30800956-5112-46EC-A6E0-02297FFE9014}"/>
              </a:ext>
            </a:extLst>
          </p:cNvPr>
          <p:cNvSpPr>
            <a:spLocks noGrp="1"/>
          </p:cNvSpPr>
          <p:nvPr>
            <p:ph sz="quarter" idx="1"/>
          </p:nvPr>
        </p:nvSpPr>
        <p:spPr/>
        <p:txBody>
          <a:bodyPr/>
          <a:lstStyle/>
          <a:p>
            <a:r>
              <a:rPr lang="en-ZA" dirty="0"/>
              <a:t>Make it a point to arrive ten or fifteen minutes early and visit with people that work near you</a:t>
            </a:r>
          </a:p>
          <a:p>
            <a:r>
              <a:rPr lang="en-ZA" dirty="0"/>
              <a:t>Talk a little about yourself</a:t>
            </a:r>
          </a:p>
          <a:p>
            <a:r>
              <a:rPr lang="en-ZA" dirty="0"/>
              <a:t> Keep notes on people – names, addresses, phone numbers, birthdays, etc.</a:t>
            </a:r>
          </a:p>
          <a:p>
            <a:r>
              <a:rPr lang="en-ZA" dirty="0"/>
              <a:t>Be thoughtful – send birthday cards, flowers, condolences, etc.</a:t>
            </a:r>
          </a:p>
        </p:txBody>
      </p:sp>
    </p:spTree>
    <p:extLst>
      <p:ext uri="{BB962C8B-B14F-4D97-AF65-F5344CB8AC3E}">
        <p14:creationId xmlns:p14="http://schemas.microsoft.com/office/powerpoint/2010/main" val="36080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7D07-DA32-40D6-B752-680653DE31A6}"/>
              </a:ext>
            </a:extLst>
          </p:cNvPr>
          <p:cNvSpPr>
            <a:spLocks noGrp="1"/>
          </p:cNvSpPr>
          <p:nvPr>
            <p:ph type="title"/>
          </p:nvPr>
        </p:nvSpPr>
        <p:spPr/>
        <p:txBody>
          <a:bodyPr>
            <a:normAutofit fontScale="90000"/>
          </a:bodyPr>
          <a:lstStyle/>
          <a:p>
            <a:r>
              <a:rPr lang="en-ZA" dirty="0"/>
              <a:t>The Role of Etiquette in Business Communication</a:t>
            </a:r>
          </a:p>
        </p:txBody>
      </p:sp>
      <p:sp>
        <p:nvSpPr>
          <p:cNvPr id="3" name="Slide Number Placeholder 2">
            <a:extLst>
              <a:ext uri="{FF2B5EF4-FFF2-40B4-BE49-F238E27FC236}">
                <a16:creationId xmlns:a16="http://schemas.microsoft.com/office/drawing/2014/main" id="{EADF3C95-F6B8-4F63-92F0-46DEE2A3AE79}"/>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BACB0622-641A-45D7-A86B-E3FB2EB799DE}"/>
              </a:ext>
            </a:extLst>
          </p:cNvPr>
          <p:cNvSpPr>
            <a:spLocks noGrp="1"/>
          </p:cNvSpPr>
          <p:nvPr>
            <p:ph sz="quarter" idx="1"/>
          </p:nvPr>
        </p:nvSpPr>
        <p:spPr/>
        <p:txBody>
          <a:bodyPr/>
          <a:lstStyle/>
          <a:p>
            <a:pPr marL="0" indent="0">
              <a:buNone/>
            </a:pPr>
            <a:r>
              <a:rPr lang="en-ZA" b="1" dirty="0"/>
              <a:t>Your peers and subordinates: </a:t>
            </a:r>
            <a:r>
              <a:rPr lang="en-ZA" dirty="0"/>
              <a:t>Treat everybody with the same courtesy</a:t>
            </a:r>
          </a:p>
          <a:p>
            <a:pPr marL="0" indent="0">
              <a:buNone/>
            </a:pPr>
            <a:endParaRPr lang="en-ZA" dirty="0"/>
          </a:p>
          <a:p>
            <a:pPr marL="0" indent="0">
              <a:buNone/>
            </a:pPr>
            <a:r>
              <a:rPr lang="en-ZA" b="1" dirty="0"/>
              <a:t>Superiors:</a:t>
            </a:r>
          </a:p>
          <a:p>
            <a:r>
              <a:rPr lang="en-ZA" dirty="0"/>
              <a:t>Make him/her aware of what you are doing in an unobtrusive way</a:t>
            </a:r>
          </a:p>
          <a:p>
            <a:r>
              <a:rPr lang="en-ZA" dirty="0"/>
              <a:t>Alert early about possible issues or problems</a:t>
            </a:r>
          </a:p>
          <a:p>
            <a:r>
              <a:rPr lang="en-ZA" dirty="0"/>
              <a:t>Always speak well of him/her inside and outside the company</a:t>
            </a:r>
          </a:p>
          <a:p>
            <a:pPr marL="0" indent="0">
              <a:buNone/>
            </a:pPr>
            <a:endParaRPr lang="en-ZA" dirty="0"/>
          </a:p>
        </p:txBody>
      </p:sp>
    </p:spTree>
    <p:extLst>
      <p:ext uri="{BB962C8B-B14F-4D97-AF65-F5344CB8AC3E}">
        <p14:creationId xmlns:p14="http://schemas.microsoft.com/office/powerpoint/2010/main" val="30586093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A37D-8FE7-4D5B-B442-583AC6C3A699}"/>
              </a:ext>
            </a:extLst>
          </p:cNvPr>
          <p:cNvSpPr>
            <a:spLocks noGrp="1"/>
          </p:cNvSpPr>
          <p:nvPr>
            <p:ph type="title"/>
          </p:nvPr>
        </p:nvSpPr>
        <p:spPr/>
        <p:txBody>
          <a:bodyPr>
            <a:normAutofit fontScale="90000"/>
          </a:bodyPr>
          <a:lstStyle/>
          <a:p>
            <a:r>
              <a:rPr lang="en-ZA" dirty="0"/>
              <a:t>The Role of Etiquette in Business Communication</a:t>
            </a:r>
          </a:p>
        </p:txBody>
      </p:sp>
      <p:sp>
        <p:nvSpPr>
          <p:cNvPr id="3" name="Slide Number Placeholder 2">
            <a:extLst>
              <a:ext uri="{FF2B5EF4-FFF2-40B4-BE49-F238E27FC236}">
                <a16:creationId xmlns:a16="http://schemas.microsoft.com/office/drawing/2014/main" id="{E09C5219-3AA8-4D50-9279-BE2680D1A719}"/>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99041008-1851-4A19-A2FB-7E7C59EB4A53}"/>
              </a:ext>
            </a:extLst>
          </p:cNvPr>
          <p:cNvSpPr>
            <a:spLocks noGrp="1"/>
          </p:cNvSpPr>
          <p:nvPr>
            <p:ph sz="quarter" idx="1"/>
          </p:nvPr>
        </p:nvSpPr>
        <p:spPr/>
        <p:txBody>
          <a:bodyPr>
            <a:normAutofit/>
          </a:bodyPr>
          <a:lstStyle/>
          <a:p>
            <a:pPr marL="0" indent="0">
              <a:buNone/>
            </a:pPr>
            <a:r>
              <a:rPr lang="en-ZA" sz="2800" b="1" dirty="0"/>
              <a:t>International business</a:t>
            </a:r>
          </a:p>
          <a:p>
            <a:pPr marL="0" indent="0">
              <a:buNone/>
            </a:pPr>
            <a:endParaRPr lang="en-ZA" sz="2800" b="1" dirty="0"/>
          </a:p>
          <a:p>
            <a:pPr marL="0" indent="0">
              <a:buNone/>
            </a:pPr>
            <a:r>
              <a:rPr lang="en-ZA" dirty="0"/>
              <a:t>Consider:</a:t>
            </a:r>
          </a:p>
          <a:p>
            <a:pPr lvl="0" fontAlgn="base"/>
            <a:r>
              <a:rPr lang="en-ZA" dirty="0"/>
              <a:t>Language</a:t>
            </a:r>
          </a:p>
          <a:p>
            <a:pPr lvl="0" fontAlgn="base"/>
            <a:r>
              <a:rPr lang="en-ZA" dirty="0"/>
              <a:t>Time zones </a:t>
            </a:r>
          </a:p>
          <a:p>
            <a:pPr lvl="0" fontAlgn="base"/>
            <a:r>
              <a:rPr lang="en-ZA" dirty="0"/>
              <a:t>Working schedules </a:t>
            </a:r>
          </a:p>
          <a:p>
            <a:pPr lvl="0" fontAlgn="base"/>
            <a:r>
              <a:rPr lang="en-ZA" dirty="0"/>
              <a:t>Holidays </a:t>
            </a:r>
          </a:p>
          <a:p>
            <a:pPr lvl="0" fontAlgn="base"/>
            <a:r>
              <a:rPr lang="en-ZA" dirty="0"/>
              <a:t>Food customs (table manners, use of implements, etc.) </a:t>
            </a:r>
          </a:p>
          <a:p>
            <a:pPr marL="0" indent="0">
              <a:buNone/>
            </a:pPr>
            <a:endParaRPr lang="en-ZA" sz="2800" b="1" dirty="0"/>
          </a:p>
        </p:txBody>
      </p:sp>
    </p:spTree>
    <p:extLst>
      <p:ext uri="{BB962C8B-B14F-4D97-AF65-F5344CB8AC3E}">
        <p14:creationId xmlns:p14="http://schemas.microsoft.com/office/powerpoint/2010/main" val="42669539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7E2D-CCB3-45AB-B66A-A4A1C47D34C2}"/>
              </a:ext>
            </a:extLst>
          </p:cNvPr>
          <p:cNvSpPr>
            <a:spLocks noGrp="1"/>
          </p:cNvSpPr>
          <p:nvPr>
            <p:ph type="title"/>
          </p:nvPr>
        </p:nvSpPr>
        <p:spPr/>
        <p:txBody>
          <a:bodyPr>
            <a:normAutofit fontScale="90000"/>
          </a:bodyPr>
          <a:lstStyle/>
          <a:p>
            <a:r>
              <a:rPr lang="en-ZA" dirty="0"/>
              <a:t>The Role of Etiquette in Business Communication</a:t>
            </a:r>
          </a:p>
        </p:txBody>
      </p:sp>
      <p:sp>
        <p:nvSpPr>
          <p:cNvPr id="3" name="Slide Number Placeholder 2">
            <a:extLst>
              <a:ext uri="{FF2B5EF4-FFF2-40B4-BE49-F238E27FC236}">
                <a16:creationId xmlns:a16="http://schemas.microsoft.com/office/drawing/2014/main" id="{6400F8ED-A592-4BF1-AEAD-87A75A7BA220}"/>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52A899DA-0A99-40C5-8F09-8BE85C606165}"/>
              </a:ext>
            </a:extLst>
          </p:cNvPr>
          <p:cNvSpPr>
            <a:spLocks noGrp="1"/>
          </p:cNvSpPr>
          <p:nvPr>
            <p:ph sz="quarter" idx="1"/>
          </p:nvPr>
        </p:nvSpPr>
        <p:spPr/>
        <p:txBody>
          <a:bodyPr>
            <a:normAutofit/>
          </a:bodyPr>
          <a:lstStyle/>
          <a:p>
            <a:pPr marL="0" indent="0">
              <a:buNone/>
            </a:pPr>
            <a:r>
              <a:rPr lang="en-ZA" sz="2800" b="1" dirty="0"/>
              <a:t>The Phone</a:t>
            </a:r>
          </a:p>
          <a:p>
            <a:r>
              <a:rPr lang="en-ZA" dirty="0"/>
              <a:t>Always return calls</a:t>
            </a:r>
          </a:p>
          <a:p>
            <a:r>
              <a:rPr lang="en-ZA" dirty="0"/>
              <a:t>Use an answering service when you are out</a:t>
            </a:r>
          </a:p>
          <a:p>
            <a:r>
              <a:rPr lang="en-ZA" dirty="0"/>
              <a:t>When making a call, identify yourself and state the nature of your call</a:t>
            </a:r>
          </a:p>
          <a:p>
            <a:r>
              <a:rPr lang="en-ZA" dirty="0"/>
              <a:t>When receiving a call, identify yourself and your department</a:t>
            </a:r>
          </a:p>
          <a:p>
            <a:r>
              <a:rPr lang="en-ZA" dirty="0"/>
              <a:t>Answer the phone with enthusiasm and warmth</a:t>
            </a:r>
          </a:p>
          <a:p>
            <a:r>
              <a:rPr lang="en-ZA" dirty="0"/>
              <a:t>Make sure that voice mail works properly and is not full</a:t>
            </a:r>
          </a:p>
        </p:txBody>
      </p:sp>
    </p:spTree>
    <p:extLst>
      <p:ext uri="{BB962C8B-B14F-4D97-AF65-F5344CB8AC3E}">
        <p14:creationId xmlns:p14="http://schemas.microsoft.com/office/powerpoint/2010/main" val="27562424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43CC-FE8C-4236-9805-F2FE460AF550}"/>
              </a:ext>
            </a:extLst>
          </p:cNvPr>
          <p:cNvSpPr>
            <a:spLocks noGrp="1"/>
          </p:cNvSpPr>
          <p:nvPr>
            <p:ph type="title"/>
          </p:nvPr>
        </p:nvSpPr>
        <p:spPr/>
        <p:txBody>
          <a:bodyPr>
            <a:normAutofit fontScale="90000"/>
          </a:bodyPr>
          <a:lstStyle/>
          <a:p>
            <a:r>
              <a:rPr lang="en-ZA" dirty="0"/>
              <a:t>The Role of Etiquette in Business Communication</a:t>
            </a:r>
          </a:p>
        </p:txBody>
      </p:sp>
      <p:sp>
        <p:nvSpPr>
          <p:cNvPr id="3" name="Slide Number Placeholder 2">
            <a:extLst>
              <a:ext uri="{FF2B5EF4-FFF2-40B4-BE49-F238E27FC236}">
                <a16:creationId xmlns:a16="http://schemas.microsoft.com/office/drawing/2014/main" id="{F29FD4BF-6001-4504-9A06-0E460E4D9958}"/>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60FB876B-FF1C-4A07-A264-CFAA49A32754}"/>
              </a:ext>
            </a:extLst>
          </p:cNvPr>
          <p:cNvSpPr>
            <a:spLocks noGrp="1"/>
          </p:cNvSpPr>
          <p:nvPr>
            <p:ph sz="quarter" idx="1"/>
          </p:nvPr>
        </p:nvSpPr>
        <p:spPr/>
        <p:txBody>
          <a:bodyPr>
            <a:normAutofit/>
          </a:bodyPr>
          <a:lstStyle/>
          <a:p>
            <a:pPr marL="0" indent="0">
              <a:buNone/>
            </a:pPr>
            <a:r>
              <a:rPr lang="en-ZA" sz="2800" b="1" dirty="0"/>
              <a:t>Interruptions</a:t>
            </a:r>
          </a:p>
          <a:p>
            <a:r>
              <a:rPr lang="en-ZA" dirty="0"/>
              <a:t>Avoid interruptions as far as possible</a:t>
            </a:r>
          </a:p>
          <a:p>
            <a:r>
              <a:rPr lang="en-ZA" dirty="0"/>
              <a:t>Apologise if unavoidable</a:t>
            </a:r>
          </a:p>
          <a:p>
            <a:r>
              <a:rPr lang="en-ZA" dirty="0"/>
              <a:t>Make interruptions quick</a:t>
            </a:r>
          </a:p>
          <a:p>
            <a:endParaRPr lang="en-ZA" dirty="0"/>
          </a:p>
          <a:p>
            <a:pPr marL="0" indent="0">
              <a:buNone/>
            </a:pPr>
            <a:r>
              <a:rPr lang="en-ZA" sz="2800" b="1" dirty="0"/>
              <a:t>Appreciation and Credit</a:t>
            </a:r>
          </a:p>
          <a:p>
            <a:r>
              <a:rPr lang="en-ZA" dirty="0"/>
              <a:t>Appreciate and compliment often where deserved</a:t>
            </a:r>
          </a:p>
          <a:p>
            <a:r>
              <a:rPr lang="en-ZA" dirty="0"/>
              <a:t>Speak well of co-workers</a:t>
            </a:r>
          </a:p>
          <a:p>
            <a:r>
              <a:rPr lang="en-ZA" dirty="0"/>
              <a:t>Never take credit for another person’s accomplishments</a:t>
            </a:r>
          </a:p>
        </p:txBody>
      </p:sp>
    </p:spTree>
    <p:extLst>
      <p:ext uri="{BB962C8B-B14F-4D97-AF65-F5344CB8AC3E}">
        <p14:creationId xmlns:p14="http://schemas.microsoft.com/office/powerpoint/2010/main" val="25613036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5C8D-D8B4-4D64-8701-DFA704164BAC}"/>
              </a:ext>
            </a:extLst>
          </p:cNvPr>
          <p:cNvSpPr>
            <a:spLocks noGrp="1"/>
          </p:cNvSpPr>
          <p:nvPr>
            <p:ph type="title"/>
          </p:nvPr>
        </p:nvSpPr>
        <p:spPr/>
        <p:txBody>
          <a:bodyPr>
            <a:normAutofit fontScale="90000"/>
          </a:bodyPr>
          <a:lstStyle/>
          <a:p>
            <a:r>
              <a:rPr lang="en-ZA" dirty="0"/>
              <a:t>The Role of Etiquette in Business Communication</a:t>
            </a:r>
          </a:p>
        </p:txBody>
      </p:sp>
      <p:sp>
        <p:nvSpPr>
          <p:cNvPr id="3" name="Slide Number Placeholder 2">
            <a:extLst>
              <a:ext uri="{FF2B5EF4-FFF2-40B4-BE49-F238E27FC236}">
                <a16:creationId xmlns:a16="http://schemas.microsoft.com/office/drawing/2014/main" id="{6FC7C155-E161-4AD3-BF01-44CF0315FC08}"/>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B56AD0E2-2E16-45CE-8D07-E19D6A6D7ADE}"/>
              </a:ext>
            </a:extLst>
          </p:cNvPr>
          <p:cNvSpPr>
            <a:spLocks noGrp="1"/>
          </p:cNvSpPr>
          <p:nvPr>
            <p:ph sz="quarter" idx="1"/>
          </p:nvPr>
        </p:nvSpPr>
        <p:spPr/>
        <p:txBody>
          <a:bodyPr>
            <a:normAutofit/>
          </a:bodyPr>
          <a:lstStyle/>
          <a:p>
            <a:pPr marL="0" indent="0">
              <a:buNone/>
            </a:pPr>
            <a:r>
              <a:rPr lang="en-ZA" sz="2800" b="1" dirty="0"/>
              <a:t>Dress</a:t>
            </a:r>
          </a:p>
          <a:p>
            <a:r>
              <a:rPr lang="en-ZA" dirty="0"/>
              <a:t>Always be clean, neat and well-dressed</a:t>
            </a:r>
          </a:p>
          <a:p>
            <a:r>
              <a:rPr lang="en-ZA" dirty="0"/>
              <a:t>Rather dress to conservatively than too casually</a:t>
            </a:r>
          </a:p>
          <a:p>
            <a:r>
              <a:rPr lang="en-ZA" dirty="0"/>
              <a:t>Grooming must be impeccable</a:t>
            </a:r>
          </a:p>
          <a:p>
            <a:r>
              <a:rPr lang="en-ZA" dirty="0"/>
              <a:t>Always adhere to dress codes of the company</a:t>
            </a:r>
          </a:p>
          <a:p>
            <a:endParaRPr lang="en-ZA" dirty="0"/>
          </a:p>
          <a:p>
            <a:pPr marL="0" indent="0">
              <a:buNone/>
            </a:pPr>
            <a:r>
              <a:rPr lang="en-ZA" sz="2800" b="1" dirty="0"/>
              <a:t>Social Settings</a:t>
            </a:r>
          </a:p>
          <a:p>
            <a:r>
              <a:rPr lang="en-ZA" dirty="0"/>
              <a:t>Never be late</a:t>
            </a:r>
          </a:p>
          <a:p>
            <a:r>
              <a:rPr lang="en-ZA" dirty="0"/>
              <a:t>Brush up on your social skills</a:t>
            </a:r>
          </a:p>
          <a:p>
            <a:pPr marL="0" indent="0">
              <a:buNone/>
            </a:pPr>
            <a:endParaRPr lang="en-ZA" dirty="0"/>
          </a:p>
        </p:txBody>
      </p:sp>
    </p:spTree>
    <p:extLst>
      <p:ext uri="{BB962C8B-B14F-4D97-AF65-F5344CB8AC3E}">
        <p14:creationId xmlns:p14="http://schemas.microsoft.com/office/powerpoint/2010/main" val="3924839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937A-B4E1-4328-AB41-B374E4C0B67E}"/>
              </a:ext>
            </a:extLst>
          </p:cNvPr>
          <p:cNvSpPr>
            <a:spLocks noGrp="1"/>
          </p:cNvSpPr>
          <p:nvPr>
            <p:ph type="title"/>
          </p:nvPr>
        </p:nvSpPr>
        <p:spPr/>
        <p:txBody>
          <a:bodyPr>
            <a:normAutofit fontScale="90000"/>
          </a:bodyPr>
          <a:lstStyle/>
          <a:p>
            <a:r>
              <a:rPr lang="en-ZA" dirty="0"/>
              <a:t>Responding to Complaints and Queries</a:t>
            </a:r>
          </a:p>
        </p:txBody>
      </p:sp>
      <p:sp>
        <p:nvSpPr>
          <p:cNvPr id="3" name="Slide Number Placeholder 2">
            <a:extLst>
              <a:ext uri="{FF2B5EF4-FFF2-40B4-BE49-F238E27FC236}">
                <a16:creationId xmlns:a16="http://schemas.microsoft.com/office/drawing/2014/main" id="{B92F17DF-321B-42E7-A612-1B9E605B0719}"/>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02E2151E-E7CC-4A01-9D36-68C7B244A091}"/>
              </a:ext>
            </a:extLst>
          </p:cNvPr>
          <p:cNvSpPr>
            <a:spLocks noGrp="1"/>
          </p:cNvSpPr>
          <p:nvPr>
            <p:ph sz="quarter" idx="1"/>
          </p:nvPr>
        </p:nvSpPr>
        <p:spPr/>
        <p:txBody>
          <a:bodyPr/>
          <a:lstStyle/>
          <a:p>
            <a:pPr marL="0" indent="0">
              <a:buNone/>
            </a:pPr>
            <a:r>
              <a:rPr lang="en-ZA" dirty="0"/>
              <a:t>If complaints are handled promptly, positively, sensitively and politely, the organisation can:</a:t>
            </a:r>
          </a:p>
          <a:p>
            <a:pPr lvl="0" fontAlgn="base"/>
            <a:r>
              <a:rPr lang="en-ZA" dirty="0"/>
              <a:t>Gain valuable ideas for new products and services</a:t>
            </a:r>
          </a:p>
          <a:p>
            <a:pPr lvl="0" fontAlgn="base"/>
            <a:r>
              <a:rPr lang="en-ZA" dirty="0"/>
              <a:t>Keep the customer who may otherwise have decided to go elsewhere</a:t>
            </a:r>
          </a:p>
          <a:p>
            <a:pPr lvl="0" fontAlgn="base"/>
            <a:r>
              <a:rPr lang="en-ZA" dirty="0"/>
              <a:t>Fix problems which could have frustrated other customers who just walked out</a:t>
            </a:r>
          </a:p>
          <a:p>
            <a:pPr lvl="0" fontAlgn="base"/>
            <a:r>
              <a:rPr lang="en-ZA" dirty="0"/>
              <a:t>Gain a life-long customer</a:t>
            </a:r>
          </a:p>
          <a:p>
            <a:pPr lvl="0" fontAlgn="base"/>
            <a:r>
              <a:rPr lang="en-ZA" dirty="0"/>
              <a:t>Discover problems that the organisation did not even know existed</a:t>
            </a:r>
          </a:p>
          <a:p>
            <a:pPr marL="0" indent="0">
              <a:buNone/>
            </a:pPr>
            <a:endParaRPr lang="en-ZA" dirty="0"/>
          </a:p>
        </p:txBody>
      </p:sp>
    </p:spTree>
    <p:extLst>
      <p:ext uri="{BB962C8B-B14F-4D97-AF65-F5344CB8AC3E}">
        <p14:creationId xmlns:p14="http://schemas.microsoft.com/office/powerpoint/2010/main" val="9957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BC57-A443-4F69-BDAE-2BE42037872C}"/>
              </a:ext>
            </a:extLst>
          </p:cNvPr>
          <p:cNvSpPr>
            <a:spLocks noGrp="1"/>
          </p:cNvSpPr>
          <p:nvPr>
            <p:ph type="title"/>
          </p:nvPr>
        </p:nvSpPr>
        <p:spPr/>
        <p:txBody>
          <a:bodyPr>
            <a:normAutofit fontScale="90000"/>
          </a:bodyPr>
          <a:lstStyle/>
          <a:p>
            <a:r>
              <a:rPr lang="en-ZA" dirty="0"/>
              <a:t>Responding to Complaints and Queries</a:t>
            </a:r>
          </a:p>
        </p:txBody>
      </p:sp>
      <p:sp>
        <p:nvSpPr>
          <p:cNvPr id="3" name="Slide Number Placeholder 2">
            <a:extLst>
              <a:ext uri="{FF2B5EF4-FFF2-40B4-BE49-F238E27FC236}">
                <a16:creationId xmlns:a16="http://schemas.microsoft.com/office/drawing/2014/main" id="{6AB9416E-5786-41A9-9441-8180BE604408}"/>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88D2D1BA-F72D-4A6A-B23E-663F18D54243}"/>
              </a:ext>
            </a:extLst>
          </p:cNvPr>
          <p:cNvSpPr>
            <a:spLocks noGrp="1"/>
          </p:cNvSpPr>
          <p:nvPr>
            <p:ph sz="quarter" idx="1"/>
          </p:nvPr>
        </p:nvSpPr>
        <p:spPr/>
        <p:txBody>
          <a:bodyPr/>
          <a:lstStyle/>
          <a:p>
            <a:pPr marL="0" indent="0">
              <a:buNone/>
            </a:pPr>
            <a:r>
              <a:rPr lang="en-ZA" dirty="0"/>
              <a:t>Common elements in customers’ complaints:</a:t>
            </a:r>
          </a:p>
          <a:p>
            <a:pPr lvl="0" fontAlgn="base"/>
            <a:r>
              <a:rPr lang="en-ZA" dirty="0"/>
              <a:t>Billing mistakes</a:t>
            </a:r>
          </a:p>
          <a:p>
            <a:pPr lvl="0" fontAlgn="base"/>
            <a:r>
              <a:rPr lang="en-ZA" dirty="0"/>
              <a:t>Complicated or confusing product or service instructions</a:t>
            </a:r>
          </a:p>
          <a:p>
            <a:pPr lvl="0" fontAlgn="base"/>
            <a:r>
              <a:rPr lang="en-ZA" dirty="0"/>
              <a:t>Delays in delivery of goods and services</a:t>
            </a:r>
          </a:p>
          <a:p>
            <a:pPr lvl="0" fontAlgn="base"/>
            <a:r>
              <a:rPr lang="en-ZA" dirty="0"/>
              <a:t>Failure to fulfil product or service warranties</a:t>
            </a:r>
          </a:p>
          <a:p>
            <a:pPr lvl="0" fontAlgn="base"/>
            <a:r>
              <a:rPr lang="en-ZA" dirty="0"/>
              <a:t>Failure to provide refunds and adjustments as promised</a:t>
            </a:r>
          </a:p>
          <a:p>
            <a:pPr lvl="0" fontAlgn="base"/>
            <a:r>
              <a:rPr lang="en-ZA" dirty="0"/>
              <a:t>Incompetent or discourteous employees</a:t>
            </a:r>
          </a:p>
          <a:p>
            <a:pPr lvl="0" fontAlgn="base"/>
            <a:r>
              <a:rPr lang="en-ZA" dirty="0"/>
              <a:t>Incorrect or misleading information</a:t>
            </a:r>
          </a:p>
          <a:p>
            <a:pPr marL="0" indent="0">
              <a:buNone/>
            </a:pPr>
            <a:endParaRPr lang="en-ZA" dirty="0"/>
          </a:p>
        </p:txBody>
      </p:sp>
    </p:spTree>
    <p:extLst>
      <p:ext uri="{BB962C8B-B14F-4D97-AF65-F5344CB8AC3E}">
        <p14:creationId xmlns:p14="http://schemas.microsoft.com/office/powerpoint/2010/main" val="36450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6EDE-DB3E-477E-8D44-49688C7C6DAB}"/>
              </a:ext>
            </a:extLst>
          </p:cNvPr>
          <p:cNvSpPr>
            <a:spLocks noGrp="1"/>
          </p:cNvSpPr>
          <p:nvPr>
            <p:ph type="title"/>
          </p:nvPr>
        </p:nvSpPr>
        <p:spPr/>
        <p:txBody>
          <a:bodyPr>
            <a:normAutofit fontScale="90000"/>
          </a:bodyPr>
          <a:lstStyle/>
          <a:p>
            <a:r>
              <a:rPr lang="en-ZA" dirty="0"/>
              <a:t>Responding to Complaints and Queries</a:t>
            </a:r>
          </a:p>
        </p:txBody>
      </p:sp>
      <p:sp>
        <p:nvSpPr>
          <p:cNvPr id="3" name="Slide Number Placeholder 2">
            <a:extLst>
              <a:ext uri="{FF2B5EF4-FFF2-40B4-BE49-F238E27FC236}">
                <a16:creationId xmlns:a16="http://schemas.microsoft.com/office/drawing/2014/main" id="{B649FAED-C66E-4306-8F18-2E19AD30C2BD}"/>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5A2EEECD-E067-48F3-AAEB-5877FBB370A6}"/>
              </a:ext>
            </a:extLst>
          </p:cNvPr>
          <p:cNvSpPr>
            <a:spLocks noGrp="1"/>
          </p:cNvSpPr>
          <p:nvPr>
            <p:ph sz="quarter" idx="1"/>
          </p:nvPr>
        </p:nvSpPr>
        <p:spPr/>
        <p:txBody>
          <a:bodyPr/>
          <a:lstStyle/>
          <a:p>
            <a:pPr marL="0" indent="0">
              <a:buNone/>
            </a:pPr>
            <a:r>
              <a:rPr lang="en-ZA" dirty="0"/>
              <a:t>Common elements in customers’ complaints:</a:t>
            </a:r>
          </a:p>
          <a:p>
            <a:pPr lvl="0" fontAlgn="base"/>
            <a:r>
              <a:rPr lang="en-ZA" dirty="0"/>
              <a:t>Misleading advertising</a:t>
            </a:r>
          </a:p>
          <a:p>
            <a:pPr lvl="0" fontAlgn="base"/>
            <a:r>
              <a:rPr lang="en-ZA" dirty="0"/>
              <a:t>Misleading statements by sales staff</a:t>
            </a:r>
          </a:p>
          <a:p>
            <a:pPr lvl="0" fontAlgn="base"/>
            <a:r>
              <a:rPr lang="en-ZA" dirty="0"/>
              <a:t>Orders filled incorrectly</a:t>
            </a:r>
          </a:p>
          <a:p>
            <a:pPr lvl="0" fontAlgn="base"/>
            <a:r>
              <a:rPr lang="en-ZA" dirty="0"/>
              <a:t>Poor quality repair work</a:t>
            </a:r>
          </a:p>
          <a:p>
            <a:pPr lvl="0" fontAlgn="base"/>
            <a:r>
              <a:rPr lang="en-ZA" dirty="0"/>
              <a:t>Product or service not performing as promised</a:t>
            </a:r>
          </a:p>
          <a:p>
            <a:pPr lvl="0" fontAlgn="base"/>
            <a:r>
              <a:rPr lang="en-ZA" dirty="0"/>
              <a:t>Products on back-order or unavailable</a:t>
            </a:r>
          </a:p>
          <a:p>
            <a:pPr lvl="0" fontAlgn="base"/>
            <a:r>
              <a:rPr lang="en-ZA" dirty="0"/>
              <a:t>Unfriendly user - interface</a:t>
            </a:r>
          </a:p>
          <a:p>
            <a:pPr marL="0" indent="0">
              <a:buNone/>
            </a:pPr>
            <a:endParaRPr lang="en-ZA" dirty="0"/>
          </a:p>
        </p:txBody>
      </p:sp>
    </p:spTree>
    <p:extLst>
      <p:ext uri="{BB962C8B-B14F-4D97-AF65-F5344CB8AC3E}">
        <p14:creationId xmlns:p14="http://schemas.microsoft.com/office/powerpoint/2010/main" val="49315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11B7-DF49-4D18-9740-33C94E45DA4F}"/>
              </a:ext>
            </a:extLst>
          </p:cNvPr>
          <p:cNvSpPr>
            <a:spLocks noGrp="1"/>
          </p:cNvSpPr>
          <p:nvPr>
            <p:ph type="title"/>
          </p:nvPr>
        </p:nvSpPr>
        <p:spPr/>
        <p:txBody>
          <a:bodyPr>
            <a:normAutofit fontScale="90000"/>
          </a:bodyPr>
          <a:lstStyle/>
          <a:p>
            <a:r>
              <a:rPr lang="en-ZA" dirty="0"/>
              <a:t>Responding to Complaints and Queries</a:t>
            </a:r>
          </a:p>
        </p:txBody>
      </p:sp>
      <p:sp>
        <p:nvSpPr>
          <p:cNvPr id="3" name="Slide Number Placeholder 2">
            <a:extLst>
              <a:ext uri="{FF2B5EF4-FFF2-40B4-BE49-F238E27FC236}">
                <a16:creationId xmlns:a16="http://schemas.microsoft.com/office/drawing/2014/main" id="{8027663F-B6CA-42D9-A3ED-6FB9014E49A3}"/>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201F160B-80B0-421F-9E5B-6C37DAB4077B}"/>
              </a:ext>
            </a:extLst>
          </p:cNvPr>
          <p:cNvSpPr>
            <a:spLocks noGrp="1"/>
          </p:cNvSpPr>
          <p:nvPr>
            <p:ph sz="quarter" idx="1"/>
          </p:nvPr>
        </p:nvSpPr>
        <p:spPr/>
        <p:txBody>
          <a:bodyPr/>
          <a:lstStyle/>
          <a:p>
            <a:pPr marL="0" indent="0">
              <a:buNone/>
            </a:pPr>
            <a:r>
              <a:rPr lang="en-ZA" dirty="0"/>
              <a:t>Refer complaints when you:</a:t>
            </a:r>
          </a:p>
          <a:p>
            <a:pPr lvl="0" fontAlgn="base"/>
            <a:r>
              <a:rPr lang="en-ZA" dirty="0"/>
              <a:t>Are unable to resolve the complaint</a:t>
            </a:r>
          </a:p>
          <a:p>
            <a:pPr lvl="0" fontAlgn="base"/>
            <a:r>
              <a:rPr lang="en-ZA" dirty="0"/>
              <a:t>Do not have the authority to deal with the complaint or to make a decision</a:t>
            </a:r>
          </a:p>
          <a:p>
            <a:pPr lvl="0" fontAlgn="base"/>
            <a:r>
              <a:rPr lang="en-ZA" dirty="0"/>
              <a:t>Do not have the skill or knowledge to deal with the complaint or fix the problem</a:t>
            </a:r>
          </a:p>
          <a:p>
            <a:pPr lvl="0" fontAlgn="base"/>
            <a:r>
              <a:rPr lang="en-ZA" dirty="0"/>
              <a:t>Do not really understand the complaint</a:t>
            </a:r>
          </a:p>
          <a:p>
            <a:pPr lvl="0" fontAlgn="base"/>
            <a:r>
              <a:rPr lang="en-ZA" dirty="0"/>
              <a:t>Do not understand the customer or the customer does not understand you</a:t>
            </a:r>
          </a:p>
          <a:p>
            <a:pPr marL="0" indent="0">
              <a:buNone/>
            </a:pPr>
            <a:endParaRPr lang="en-ZA" dirty="0"/>
          </a:p>
        </p:txBody>
      </p:sp>
    </p:spTree>
    <p:extLst>
      <p:ext uri="{BB962C8B-B14F-4D97-AF65-F5344CB8AC3E}">
        <p14:creationId xmlns:p14="http://schemas.microsoft.com/office/powerpoint/2010/main" val="152975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pic>
        <p:nvPicPr>
          <p:cNvPr id="18" name="Picture 17">
            <a:extLst>
              <a:ext uri="{FF2B5EF4-FFF2-40B4-BE49-F238E27FC236}">
                <a16:creationId xmlns:a16="http://schemas.microsoft.com/office/drawing/2014/main" id="{B0BF6596-8EAF-4B45-984C-7C75CB575223}"/>
              </a:ext>
            </a:extLst>
          </p:cNvPr>
          <p:cNvPicPr>
            <a:picLocks noChangeAspect="1"/>
          </p:cNvPicPr>
          <p:nvPr/>
        </p:nvPicPr>
        <p:blipFill>
          <a:blip r:embed="rId2"/>
          <a:stretch>
            <a:fillRect/>
          </a:stretch>
        </p:blipFill>
        <p:spPr>
          <a:xfrm>
            <a:off x="3251163" y="6438900"/>
            <a:ext cx="2664183" cy="384081"/>
          </a:xfrm>
          <a:prstGeom prst="rect">
            <a:avLst/>
          </a:prstGeom>
        </p:spPr>
      </p:pic>
    </p:spTree>
    <p:extLst>
      <p:ext uri="{BB962C8B-B14F-4D97-AF65-F5344CB8AC3E}">
        <p14:creationId xmlns:p14="http://schemas.microsoft.com/office/powerpoint/2010/main" val="1634144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2FA4-DCD9-4FB9-8A4A-F14D9A9C0A15}"/>
              </a:ext>
            </a:extLst>
          </p:cNvPr>
          <p:cNvSpPr>
            <a:spLocks noGrp="1"/>
          </p:cNvSpPr>
          <p:nvPr>
            <p:ph type="title"/>
          </p:nvPr>
        </p:nvSpPr>
        <p:spPr/>
        <p:txBody>
          <a:bodyPr>
            <a:normAutofit fontScale="90000"/>
          </a:bodyPr>
          <a:lstStyle/>
          <a:p>
            <a:r>
              <a:rPr lang="en-ZA" dirty="0"/>
              <a:t>Responding to Complaints and Queries</a:t>
            </a:r>
          </a:p>
        </p:txBody>
      </p:sp>
      <p:sp>
        <p:nvSpPr>
          <p:cNvPr id="3" name="Slide Number Placeholder 2">
            <a:extLst>
              <a:ext uri="{FF2B5EF4-FFF2-40B4-BE49-F238E27FC236}">
                <a16:creationId xmlns:a16="http://schemas.microsoft.com/office/drawing/2014/main" id="{6710F1FD-2A62-4912-A02D-74EC59AFDCCD}"/>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4AFC5805-71ED-4B83-99A2-EC0872799AA3}"/>
              </a:ext>
            </a:extLst>
          </p:cNvPr>
          <p:cNvSpPr>
            <a:spLocks noGrp="1"/>
          </p:cNvSpPr>
          <p:nvPr>
            <p:ph sz="quarter" idx="1"/>
          </p:nvPr>
        </p:nvSpPr>
        <p:spPr/>
        <p:txBody>
          <a:bodyPr>
            <a:normAutofit/>
          </a:bodyPr>
          <a:lstStyle/>
          <a:p>
            <a:pPr marL="0" indent="0">
              <a:buNone/>
            </a:pPr>
            <a:r>
              <a:rPr lang="en-ZA" sz="2800" b="1" dirty="0"/>
              <a:t>Responding to Written Complaints</a:t>
            </a:r>
          </a:p>
          <a:p>
            <a:pPr marL="0" indent="0">
              <a:buNone/>
            </a:pPr>
            <a:r>
              <a:rPr lang="en-ZA" dirty="0"/>
              <a:t>Send a personal letter to the customer, containing points such as </a:t>
            </a:r>
          </a:p>
          <a:p>
            <a:r>
              <a:rPr lang="en-ZA" dirty="0"/>
              <a:t>Thank you for the complaint</a:t>
            </a:r>
          </a:p>
          <a:p>
            <a:r>
              <a:rPr lang="en-ZA" dirty="0"/>
              <a:t>The customer is important to you and your business or organisation</a:t>
            </a:r>
          </a:p>
          <a:p>
            <a:r>
              <a:rPr lang="en-ZA" dirty="0"/>
              <a:t>Why the complaint is appreciated</a:t>
            </a:r>
          </a:p>
          <a:p>
            <a:r>
              <a:rPr lang="en-ZA" dirty="0"/>
              <a:t>An apology</a:t>
            </a:r>
          </a:p>
          <a:p>
            <a:r>
              <a:rPr lang="en-ZA" dirty="0"/>
              <a:t>Assurance of satisfactory action and a time frame by which customer will get suitable or satisfactory reply</a:t>
            </a:r>
          </a:p>
          <a:p>
            <a:pPr marL="0" indent="0">
              <a:buNone/>
            </a:pPr>
            <a:endParaRPr lang="en-ZA" sz="2800" b="1" dirty="0"/>
          </a:p>
        </p:txBody>
      </p:sp>
    </p:spTree>
    <p:extLst>
      <p:ext uri="{BB962C8B-B14F-4D97-AF65-F5344CB8AC3E}">
        <p14:creationId xmlns:p14="http://schemas.microsoft.com/office/powerpoint/2010/main" val="3777591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C225-A472-4053-B73E-B77B7136FDA8}"/>
              </a:ext>
            </a:extLst>
          </p:cNvPr>
          <p:cNvSpPr>
            <a:spLocks noGrp="1"/>
          </p:cNvSpPr>
          <p:nvPr>
            <p:ph type="title"/>
          </p:nvPr>
        </p:nvSpPr>
        <p:spPr/>
        <p:txBody>
          <a:bodyPr>
            <a:normAutofit fontScale="90000"/>
          </a:bodyPr>
          <a:lstStyle/>
          <a:p>
            <a:r>
              <a:rPr lang="en-ZA" dirty="0"/>
              <a:t>Responding to Complaints and Queries</a:t>
            </a:r>
          </a:p>
        </p:txBody>
      </p:sp>
      <p:sp>
        <p:nvSpPr>
          <p:cNvPr id="3" name="Slide Number Placeholder 2">
            <a:extLst>
              <a:ext uri="{FF2B5EF4-FFF2-40B4-BE49-F238E27FC236}">
                <a16:creationId xmlns:a16="http://schemas.microsoft.com/office/drawing/2014/main" id="{F215AE73-0576-42C1-B73B-75054780F894}"/>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id="{B187BF75-C5A1-4169-A227-710EBDD0C4D7}"/>
              </a:ext>
            </a:extLst>
          </p:cNvPr>
          <p:cNvSpPr>
            <a:spLocks noGrp="1"/>
          </p:cNvSpPr>
          <p:nvPr>
            <p:ph sz="quarter" idx="1"/>
          </p:nvPr>
        </p:nvSpPr>
        <p:spPr/>
        <p:txBody>
          <a:bodyPr>
            <a:normAutofit/>
          </a:bodyPr>
          <a:lstStyle/>
          <a:p>
            <a:pPr marL="0" indent="0">
              <a:buNone/>
            </a:pPr>
            <a:r>
              <a:rPr lang="en-ZA" sz="2800" b="1" dirty="0"/>
              <a:t>Responding to Written Queries</a:t>
            </a:r>
          </a:p>
          <a:p>
            <a:pPr marL="0" indent="0">
              <a:buNone/>
            </a:pPr>
            <a:endParaRPr lang="en-ZA" sz="2800" b="1" dirty="0"/>
          </a:p>
          <a:p>
            <a:pPr marL="0" indent="0">
              <a:buNone/>
            </a:pPr>
            <a:r>
              <a:rPr lang="en-ZA" dirty="0"/>
              <a:t>When handling customer queries and complaints, remember that customers have six basic needs:</a:t>
            </a:r>
          </a:p>
          <a:p>
            <a:pPr lvl="0" fontAlgn="base"/>
            <a:r>
              <a:rPr lang="en-ZA" dirty="0"/>
              <a:t>Friendliness </a:t>
            </a:r>
          </a:p>
          <a:p>
            <a:pPr lvl="0" fontAlgn="base"/>
            <a:r>
              <a:rPr lang="en-ZA" dirty="0"/>
              <a:t>Understanding and empathy </a:t>
            </a:r>
          </a:p>
          <a:p>
            <a:pPr lvl="0" fontAlgn="base"/>
            <a:r>
              <a:rPr lang="en-ZA" dirty="0"/>
              <a:t>Fairness </a:t>
            </a:r>
          </a:p>
          <a:p>
            <a:pPr lvl="0" fontAlgn="base"/>
            <a:r>
              <a:rPr lang="en-ZA" dirty="0"/>
              <a:t>Options and alternatives</a:t>
            </a:r>
          </a:p>
          <a:p>
            <a:pPr lvl="0" fontAlgn="base"/>
            <a:r>
              <a:rPr lang="en-ZA" dirty="0"/>
              <a:t>Information </a:t>
            </a:r>
          </a:p>
          <a:p>
            <a:pPr marL="0" indent="0">
              <a:buNone/>
            </a:pPr>
            <a:endParaRPr lang="en-ZA" dirty="0"/>
          </a:p>
        </p:txBody>
      </p:sp>
    </p:spTree>
    <p:extLst>
      <p:ext uri="{BB962C8B-B14F-4D97-AF65-F5344CB8AC3E}">
        <p14:creationId xmlns:p14="http://schemas.microsoft.com/office/powerpoint/2010/main" val="36599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451A-B67B-4CDF-A1B7-793BCF5B38C4}"/>
              </a:ext>
            </a:extLst>
          </p:cNvPr>
          <p:cNvSpPr>
            <a:spLocks noGrp="1"/>
          </p:cNvSpPr>
          <p:nvPr>
            <p:ph type="title"/>
          </p:nvPr>
        </p:nvSpPr>
        <p:spPr/>
        <p:txBody>
          <a:bodyPr>
            <a:normAutofit fontScale="90000"/>
          </a:bodyPr>
          <a:lstStyle/>
          <a:p>
            <a:r>
              <a:rPr lang="en-ZA" dirty="0"/>
              <a:t>Responding to Complaints and Queries</a:t>
            </a:r>
          </a:p>
        </p:txBody>
      </p:sp>
      <p:sp>
        <p:nvSpPr>
          <p:cNvPr id="3" name="Slide Number Placeholder 2">
            <a:extLst>
              <a:ext uri="{FF2B5EF4-FFF2-40B4-BE49-F238E27FC236}">
                <a16:creationId xmlns:a16="http://schemas.microsoft.com/office/drawing/2014/main" id="{23EB0296-AAD4-4C8C-A518-6A495A913CEB}"/>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5644CD29-0776-4F35-A686-35FD3A01AF4E}"/>
              </a:ext>
            </a:extLst>
          </p:cNvPr>
          <p:cNvSpPr>
            <a:spLocks noGrp="1"/>
          </p:cNvSpPr>
          <p:nvPr>
            <p:ph sz="quarter" idx="1"/>
          </p:nvPr>
        </p:nvSpPr>
        <p:spPr/>
        <p:txBody>
          <a:bodyPr>
            <a:normAutofit/>
          </a:bodyPr>
          <a:lstStyle/>
          <a:p>
            <a:pPr marL="0" indent="0">
              <a:buNone/>
            </a:pPr>
            <a:r>
              <a:rPr lang="en-ZA" sz="2800" b="1" dirty="0"/>
              <a:t>Follow-Up Reports</a:t>
            </a:r>
          </a:p>
          <a:p>
            <a:pPr marL="0" indent="0">
              <a:buNone/>
            </a:pPr>
            <a:endParaRPr lang="en-ZA" sz="2800" b="1" dirty="0"/>
          </a:p>
          <a:p>
            <a:r>
              <a:rPr lang="en-ZA" dirty="0"/>
              <a:t>Follow organisational requirements and procedures</a:t>
            </a:r>
          </a:p>
          <a:p>
            <a:r>
              <a:rPr lang="en-ZA" dirty="0"/>
              <a:t>Usually in the form of electronic data, e.g. e-mails</a:t>
            </a:r>
          </a:p>
          <a:p>
            <a:r>
              <a:rPr lang="en-ZA" dirty="0"/>
              <a:t>Must keep accurate records of dates and times</a:t>
            </a:r>
          </a:p>
        </p:txBody>
      </p:sp>
    </p:spTree>
    <p:extLst>
      <p:ext uri="{BB962C8B-B14F-4D97-AF65-F5344CB8AC3E}">
        <p14:creationId xmlns:p14="http://schemas.microsoft.com/office/powerpoint/2010/main" val="600290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DACE-7BC8-43E2-AF0E-7C0203C797BC}"/>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E45F45F5-57B4-491C-BB7D-1696F8EA52D9}"/>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8" name="Content Placeholder 4">
            <a:extLst>
              <a:ext uri="{FF2B5EF4-FFF2-40B4-BE49-F238E27FC236}">
                <a16:creationId xmlns:a16="http://schemas.microsoft.com/office/drawing/2014/main" id="{E3D6CEAB-B7F8-4DD7-AF14-3E4008FBA12D}"/>
              </a:ext>
            </a:extLst>
          </p:cNvPr>
          <p:cNvSpPr txBox="1">
            <a:spLocks/>
          </p:cNvSpPr>
          <p:nvPr/>
        </p:nvSpPr>
        <p:spPr>
          <a:xfrm>
            <a:off x="1840868" y="2686494"/>
            <a:ext cx="6475548" cy="1871688"/>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sz="2000" b="1" i="1" dirty="0"/>
              <a:t>Non-verbal communication refers to that part of the message conveyed that is not encoded in words. It is often subconscious and reflects the inner meaning and emotions of the person</a:t>
            </a:r>
            <a:endParaRPr lang="en-ZA" sz="2000" dirty="0"/>
          </a:p>
        </p:txBody>
      </p:sp>
      <p:pic>
        <p:nvPicPr>
          <p:cNvPr id="10" name="Content Placeholder 5">
            <a:extLst>
              <a:ext uri="{FF2B5EF4-FFF2-40B4-BE49-F238E27FC236}">
                <a16:creationId xmlns:a16="http://schemas.microsoft.com/office/drawing/2014/main" id="{89BACDAF-13FA-4A1C-8452-72455EBE5053}"/>
              </a:ext>
            </a:extLst>
          </p:cNvPr>
          <p:cNvPicPr>
            <a:picLocks noGrp="1" noChangeAspect="1"/>
          </p:cNvPicPr>
          <p:nvPr>
            <p:ph sz="quarter" idx="1"/>
          </p:nvPr>
        </p:nvPicPr>
        <p:blipFill>
          <a:blip r:embed="rId2"/>
          <a:stretch>
            <a:fillRect/>
          </a:stretch>
        </p:blipFill>
        <p:spPr>
          <a:xfrm>
            <a:off x="628620" y="1826883"/>
            <a:ext cx="1950889" cy="859611"/>
          </a:xfrm>
          <a:prstGeom prst="rect">
            <a:avLst/>
          </a:prstGeom>
        </p:spPr>
      </p:pic>
    </p:spTree>
    <p:extLst>
      <p:ext uri="{BB962C8B-B14F-4D97-AF65-F5344CB8AC3E}">
        <p14:creationId xmlns:p14="http://schemas.microsoft.com/office/powerpoint/2010/main" val="327879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4D7E-63C9-4DE5-9972-DFFF11295ACA}"/>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00BCCD08-342E-41CA-B843-DA3CC6584A13}"/>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1B76BC40-32C1-4C8B-BB2F-72B67D26CE53}"/>
              </a:ext>
            </a:extLst>
          </p:cNvPr>
          <p:cNvSpPr>
            <a:spLocks noGrp="1"/>
          </p:cNvSpPr>
          <p:nvPr>
            <p:ph sz="quarter" idx="1"/>
          </p:nvPr>
        </p:nvSpPr>
        <p:spPr/>
        <p:txBody>
          <a:bodyPr/>
          <a:lstStyle/>
          <a:p>
            <a:pPr marL="0" indent="0">
              <a:buNone/>
            </a:pPr>
            <a:endParaRPr lang="en-ZA" dirty="0"/>
          </a:p>
          <a:p>
            <a:pPr marL="0" indent="0">
              <a:buNone/>
            </a:pPr>
            <a:r>
              <a:rPr lang="en-ZA" dirty="0"/>
              <a:t>We communicate such messages through:</a:t>
            </a:r>
          </a:p>
          <a:p>
            <a:pPr lvl="0" fontAlgn="base"/>
            <a:r>
              <a:rPr lang="en-ZA" dirty="0"/>
              <a:t>Gestures</a:t>
            </a:r>
          </a:p>
          <a:p>
            <a:pPr lvl="0" fontAlgn="base"/>
            <a:r>
              <a:rPr lang="en-ZA" dirty="0"/>
              <a:t>Body language or posture</a:t>
            </a:r>
          </a:p>
          <a:p>
            <a:pPr lvl="0" fontAlgn="base"/>
            <a:r>
              <a:rPr lang="en-ZA" dirty="0"/>
              <a:t>Facial expression</a:t>
            </a:r>
          </a:p>
          <a:p>
            <a:pPr lvl="0" fontAlgn="base"/>
            <a:r>
              <a:rPr lang="en-ZA" dirty="0"/>
              <a:t>Eye contact</a:t>
            </a:r>
          </a:p>
          <a:p>
            <a:pPr marL="0" indent="0">
              <a:buNone/>
            </a:pPr>
            <a:endParaRPr lang="en-ZA" dirty="0"/>
          </a:p>
        </p:txBody>
      </p:sp>
    </p:spTree>
    <p:extLst>
      <p:ext uri="{BB962C8B-B14F-4D97-AF65-F5344CB8AC3E}">
        <p14:creationId xmlns:p14="http://schemas.microsoft.com/office/powerpoint/2010/main" val="3835310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8BB2-20C0-4B5D-A533-55A55B4FD34D}"/>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68C738D3-B384-4DE2-8473-8F11F8DC2E54}"/>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9E624567-79E5-4785-A667-5A7253708F8E}"/>
              </a:ext>
            </a:extLst>
          </p:cNvPr>
          <p:cNvSpPr>
            <a:spLocks noGrp="1"/>
          </p:cNvSpPr>
          <p:nvPr>
            <p:ph sz="quarter" idx="1"/>
          </p:nvPr>
        </p:nvSpPr>
        <p:spPr/>
        <p:txBody>
          <a:bodyPr/>
          <a:lstStyle/>
          <a:p>
            <a:pPr marL="0" indent="0">
              <a:buNone/>
            </a:pPr>
            <a:r>
              <a:rPr lang="en-ZA" sz="2800" b="1" dirty="0"/>
              <a:t>Four types:</a:t>
            </a:r>
          </a:p>
          <a:p>
            <a:pPr marL="0" indent="0">
              <a:buNone/>
            </a:pPr>
            <a:endParaRPr lang="en-ZA" dirty="0"/>
          </a:p>
          <a:p>
            <a:pPr marL="0" indent="0">
              <a:buNone/>
            </a:pPr>
            <a:r>
              <a:rPr lang="en-ZA" b="1" dirty="0"/>
              <a:t>Personal: </a:t>
            </a:r>
            <a:r>
              <a:rPr lang="en-ZA" dirty="0"/>
              <a:t>Unique to a person, e.g. biting nails</a:t>
            </a:r>
          </a:p>
          <a:p>
            <a:pPr marL="0" indent="0">
              <a:buNone/>
            </a:pPr>
            <a:endParaRPr lang="en-ZA" b="1" dirty="0"/>
          </a:p>
          <a:p>
            <a:pPr marL="0" indent="0">
              <a:buNone/>
            </a:pPr>
            <a:r>
              <a:rPr lang="en-ZA" b="1" dirty="0"/>
              <a:t>Universal: </a:t>
            </a:r>
            <a:r>
              <a:rPr lang="en-ZA" dirty="0"/>
              <a:t>Common to all people, e.g. crying when sad</a:t>
            </a:r>
            <a:endParaRPr lang="en-ZA" b="1" dirty="0"/>
          </a:p>
          <a:p>
            <a:pPr marL="0" indent="0">
              <a:buNone/>
            </a:pPr>
            <a:endParaRPr lang="en-ZA" b="1" dirty="0"/>
          </a:p>
          <a:p>
            <a:pPr marL="0" indent="0">
              <a:buNone/>
            </a:pPr>
            <a:r>
              <a:rPr lang="en-ZA" b="1" dirty="0"/>
              <a:t>Cultural: </a:t>
            </a:r>
            <a:r>
              <a:rPr lang="en-ZA" dirty="0"/>
              <a:t>Characteristic to a certain group of people e.g. Japanese bow when introduced to someone</a:t>
            </a:r>
            <a:endParaRPr lang="en-ZA" b="1" dirty="0"/>
          </a:p>
          <a:p>
            <a:pPr marL="0" indent="0">
              <a:buNone/>
            </a:pPr>
            <a:endParaRPr lang="en-ZA" b="1" dirty="0"/>
          </a:p>
          <a:p>
            <a:pPr marL="0" indent="0">
              <a:buNone/>
            </a:pPr>
            <a:r>
              <a:rPr lang="en-ZA" b="1" dirty="0"/>
              <a:t>Unrelated: </a:t>
            </a:r>
            <a:r>
              <a:rPr lang="en-ZA" dirty="0"/>
              <a:t>Not related to the message e.g. sneezing, pacing</a:t>
            </a:r>
          </a:p>
        </p:txBody>
      </p:sp>
    </p:spTree>
    <p:extLst>
      <p:ext uri="{BB962C8B-B14F-4D97-AF65-F5344CB8AC3E}">
        <p14:creationId xmlns:p14="http://schemas.microsoft.com/office/powerpoint/2010/main" val="30680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01B8-4FCE-428A-B6A6-178608495D4D}"/>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1D58ACB4-CD9B-4A04-8283-6EB131FA220A}"/>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4CAC7E88-A60C-48F2-AF6B-527B557A24BE}"/>
              </a:ext>
            </a:extLst>
          </p:cNvPr>
          <p:cNvSpPr>
            <a:spLocks noGrp="1"/>
          </p:cNvSpPr>
          <p:nvPr>
            <p:ph sz="quarter" idx="1"/>
          </p:nvPr>
        </p:nvSpPr>
        <p:spPr/>
        <p:txBody>
          <a:bodyPr>
            <a:normAutofit/>
          </a:bodyPr>
          <a:lstStyle/>
          <a:p>
            <a:pPr marL="0" indent="0">
              <a:buNone/>
            </a:pPr>
            <a:r>
              <a:rPr lang="en-ZA" sz="2800" b="1" dirty="0"/>
              <a:t>Difference between verbal and non-verbal communication:</a:t>
            </a:r>
          </a:p>
          <a:p>
            <a:pPr marL="0" indent="0">
              <a:buNone/>
            </a:pPr>
            <a:endParaRPr lang="en-ZA" sz="2800" b="1" dirty="0"/>
          </a:p>
          <a:p>
            <a:pPr lvl="0" fontAlgn="base"/>
            <a:r>
              <a:rPr lang="en-ZA" dirty="0"/>
              <a:t>In face-to-face communication it is an ongoing process; communication is going on even when you say nothing</a:t>
            </a:r>
          </a:p>
          <a:p>
            <a:pPr lvl="0" fontAlgn="base"/>
            <a:r>
              <a:rPr lang="en-ZA" dirty="0"/>
              <a:t>Non-verbal communication is usually to be trusted above what people say</a:t>
            </a:r>
          </a:p>
          <a:p>
            <a:pPr lvl="0" fontAlgn="base"/>
            <a:r>
              <a:rPr lang="en-ZA" dirty="0"/>
              <a:t>Non-verbal communication is a more effective way of showing emotion and attitudes than is spoken communication</a:t>
            </a:r>
          </a:p>
          <a:p>
            <a:pPr marL="0" indent="0">
              <a:buNone/>
            </a:pPr>
            <a:endParaRPr lang="en-ZA" dirty="0"/>
          </a:p>
        </p:txBody>
      </p:sp>
    </p:spTree>
    <p:extLst>
      <p:ext uri="{BB962C8B-B14F-4D97-AF65-F5344CB8AC3E}">
        <p14:creationId xmlns:p14="http://schemas.microsoft.com/office/powerpoint/2010/main" val="42594364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837-55B8-4139-B938-5AF22BC1C378}"/>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C802C515-0653-42E5-97C2-145D5FA5F15A}"/>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6184A8AC-4E50-4111-A405-5473245A14C2}"/>
              </a:ext>
            </a:extLst>
          </p:cNvPr>
          <p:cNvSpPr>
            <a:spLocks noGrp="1"/>
          </p:cNvSpPr>
          <p:nvPr>
            <p:ph sz="quarter" idx="1"/>
          </p:nvPr>
        </p:nvSpPr>
        <p:spPr/>
        <p:txBody>
          <a:bodyPr>
            <a:normAutofit/>
          </a:bodyPr>
          <a:lstStyle/>
          <a:p>
            <a:pPr marL="0" indent="0">
              <a:buNone/>
            </a:pPr>
            <a:r>
              <a:rPr lang="en-ZA" sz="2800" b="1" dirty="0"/>
              <a:t>Three problems with the interpretation of non-verbal communication:</a:t>
            </a:r>
          </a:p>
          <a:p>
            <a:pPr marL="0" indent="0">
              <a:buNone/>
            </a:pPr>
            <a:endParaRPr lang="en-ZA" sz="2800" b="1" dirty="0"/>
          </a:p>
          <a:p>
            <a:pPr lvl="0" fontAlgn="base"/>
            <a:r>
              <a:rPr lang="en-ZA" dirty="0"/>
              <a:t>Like words, non-verbal communication can be ambiguous</a:t>
            </a:r>
          </a:p>
          <a:p>
            <a:pPr lvl="0" fontAlgn="base"/>
            <a:r>
              <a:rPr lang="en-ZA" dirty="0"/>
              <a:t>The meaning of any non-verbal message needs to be established from the total context, rather than from the behaviour on its own</a:t>
            </a:r>
          </a:p>
          <a:p>
            <a:pPr lvl="0" fontAlgn="base"/>
            <a:r>
              <a:rPr lang="en-ZA" dirty="0"/>
              <a:t>Non-verbal signs have to be interpreted in clusters, rather than individually</a:t>
            </a:r>
          </a:p>
        </p:txBody>
      </p:sp>
    </p:spTree>
    <p:extLst>
      <p:ext uri="{BB962C8B-B14F-4D97-AF65-F5344CB8AC3E}">
        <p14:creationId xmlns:p14="http://schemas.microsoft.com/office/powerpoint/2010/main" val="1521580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439A-60F4-4228-B55A-283B8A548DF6}"/>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79923465-4151-4468-9B23-FF3171DA182E}"/>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B1DFDFF1-8E6D-4151-9835-384F59A9CB20}"/>
              </a:ext>
            </a:extLst>
          </p:cNvPr>
          <p:cNvSpPr>
            <a:spLocks noGrp="1"/>
          </p:cNvSpPr>
          <p:nvPr>
            <p:ph sz="quarter" idx="1"/>
          </p:nvPr>
        </p:nvSpPr>
        <p:spPr>
          <a:xfrm>
            <a:off x="467544" y="980728"/>
            <a:ext cx="8219256" cy="5112568"/>
          </a:xfrm>
        </p:spPr>
        <p:txBody>
          <a:bodyPr>
            <a:normAutofit/>
          </a:bodyPr>
          <a:lstStyle/>
          <a:p>
            <a:pPr marL="0" indent="0">
              <a:buNone/>
            </a:pPr>
            <a:r>
              <a:rPr lang="en-ZA" sz="2800" b="1" dirty="0"/>
              <a:t>Communication happens through:</a:t>
            </a:r>
          </a:p>
          <a:p>
            <a:pPr lvl="0" fontAlgn="base"/>
            <a:r>
              <a:rPr lang="en-GB" dirty="0"/>
              <a:t>Clothing (e.g. uniforms)</a:t>
            </a:r>
            <a:endParaRPr lang="en-ZA" dirty="0"/>
          </a:p>
          <a:p>
            <a:pPr lvl="0" fontAlgn="base"/>
            <a:r>
              <a:rPr lang="en-GB" dirty="0"/>
              <a:t>Hairstyles</a:t>
            </a:r>
            <a:endParaRPr lang="en-ZA" dirty="0"/>
          </a:p>
          <a:p>
            <a:pPr lvl="0" fontAlgn="base"/>
            <a:r>
              <a:rPr lang="en-GB" dirty="0"/>
              <a:t>Symbols (e.g. badges and insignia).</a:t>
            </a:r>
            <a:endParaRPr lang="en-ZA" dirty="0"/>
          </a:p>
          <a:p>
            <a:pPr lvl="0" fontAlgn="base"/>
            <a:r>
              <a:rPr lang="en-ZA" dirty="0"/>
              <a:t>Silence</a:t>
            </a:r>
          </a:p>
          <a:p>
            <a:pPr lvl="0" fontAlgn="base"/>
            <a:r>
              <a:rPr lang="en-ZA" dirty="0"/>
              <a:t>Paralanguage</a:t>
            </a:r>
          </a:p>
          <a:p>
            <a:pPr lvl="0" fontAlgn="base"/>
            <a:r>
              <a:rPr lang="en-ZA" dirty="0"/>
              <a:t>Kinesics or body movement</a:t>
            </a:r>
          </a:p>
          <a:p>
            <a:pPr lvl="0" fontAlgn="base"/>
            <a:r>
              <a:rPr lang="en-ZA" dirty="0"/>
              <a:t>Eye contact</a:t>
            </a:r>
          </a:p>
          <a:p>
            <a:pPr lvl="0" fontAlgn="base"/>
            <a:r>
              <a:rPr lang="en-ZA" dirty="0"/>
              <a:t>Touching</a:t>
            </a:r>
          </a:p>
          <a:p>
            <a:pPr lvl="0" fontAlgn="base"/>
            <a:r>
              <a:rPr lang="en-ZA" dirty="0"/>
              <a:t>Polemics or distance, and territoriality</a:t>
            </a:r>
          </a:p>
          <a:p>
            <a:pPr lvl="0" fontAlgn="base"/>
            <a:r>
              <a:rPr lang="en-ZA" dirty="0"/>
              <a:t>People’s views of time </a:t>
            </a:r>
          </a:p>
          <a:p>
            <a:pPr marL="0" indent="0">
              <a:buNone/>
            </a:pPr>
            <a:endParaRPr lang="en-ZA" dirty="0"/>
          </a:p>
        </p:txBody>
      </p:sp>
    </p:spTree>
    <p:extLst>
      <p:ext uri="{BB962C8B-B14F-4D97-AF65-F5344CB8AC3E}">
        <p14:creationId xmlns:p14="http://schemas.microsoft.com/office/powerpoint/2010/main" val="35121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0508-9C6C-460A-A663-ED28139482B8}"/>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9953B2BB-5F89-4A27-9BC4-786F8EDCD460}"/>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117E1121-7A2E-47B6-B25F-9726DB10CCEA}"/>
              </a:ext>
            </a:extLst>
          </p:cNvPr>
          <p:cNvSpPr>
            <a:spLocks noGrp="1"/>
          </p:cNvSpPr>
          <p:nvPr>
            <p:ph sz="quarter" idx="1"/>
          </p:nvPr>
        </p:nvSpPr>
        <p:spPr/>
        <p:txBody>
          <a:bodyPr>
            <a:normAutofit/>
          </a:bodyPr>
          <a:lstStyle/>
          <a:p>
            <a:pPr marL="0" indent="0">
              <a:buNone/>
            </a:pPr>
            <a:r>
              <a:rPr lang="en-ZA" sz="2800" b="1" dirty="0"/>
              <a:t>Silence can show:</a:t>
            </a:r>
          </a:p>
          <a:p>
            <a:pPr marL="0" indent="0">
              <a:buNone/>
            </a:pPr>
            <a:r>
              <a:rPr lang="en-ZA" dirty="0"/>
              <a:t>•	Contemplation (thought)</a:t>
            </a:r>
          </a:p>
          <a:p>
            <a:pPr marL="0" indent="0">
              <a:buNone/>
            </a:pPr>
            <a:r>
              <a:rPr lang="en-ZA" dirty="0"/>
              <a:t>•	Fear</a:t>
            </a:r>
          </a:p>
          <a:p>
            <a:pPr marL="0" indent="0">
              <a:buNone/>
            </a:pPr>
            <a:r>
              <a:rPr lang="en-ZA" dirty="0"/>
              <a:t>•	Shyness</a:t>
            </a:r>
          </a:p>
          <a:p>
            <a:pPr marL="0" indent="0">
              <a:buNone/>
            </a:pPr>
            <a:r>
              <a:rPr lang="en-ZA" dirty="0"/>
              <a:t>•	Concentration</a:t>
            </a:r>
          </a:p>
          <a:p>
            <a:pPr marL="0" indent="0">
              <a:buNone/>
            </a:pPr>
            <a:r>
              <a:rPr lang="en-ZA" dirty="0"/>
              <a:t>•	Boredom</a:t>
            </a:r>
          </a:p>
          <a:p>
            <a:pPr marL="0" indent="0">
              <a:buNone/>
            </a:pPr>
            <a:r>
              <a:rPr lang="en-ZA" dirty="0"/>
              <a:t>•	Anger</a:t>
            </a:r>
          </a:p>
          <a:p>
            <a:pPr marL="0" indent="0">
              <a:buNone/>
            </a:pPr>
            <a:r>
              <a:rPr lang="en-ZA" dirty="0"/>
              <a:t>•	Embarrassment</a:t>
            </a:r>
          </a:p>
          <a:p>
            <a:pPr marL="0" indent="0">
              <a:buNone/>
            </a:pPr>
            <a:r>
              <a:rPr lang="en-ZA" dirty="0"/>
              <a:t>•	Respect</a:t>
            </a:r>
          </a:p>
          <a:p>
            <a:pPr marL="0" indent="0">
              <a:buNone/>
            </a:pPr>
            <a:endParaRPr lang="en-ZA" dirty="0"/>
          </a:p>
        </p:txBody>
      </p:sp>
    </p:spTree>
    <p:extLst>
      <p:ext uri="{BB962C8B-B14F-4D97-AF65-F5344CB8AC3E}">
        <p14:creationId xmlns:p14="http://schemas.microsoft.com/office/powerpoint/2010/main" val="9407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pic>
        <p:nvPicPr>
          <p:cNvPr id="36" name="Picture 35">
            <a:extLst>
              <a:ext uri="{FF2B5EF4-FFF2-40B4-BE49-F238E27FC236}">
                <a16:creationId xmlns:a16="http://schemas.microsoft.com/office/drawing/2014/main" id="{A79B1FA5-1DD8-4E08-BCB5-F005ECC0F537}"/>
              </a:ext>
            </a:extLst>
          </p:cNvPr>
          <p:cNvPicPr>
            <a:picLocks noChangeAspect="1"/>
          </p:cNvPicPr>
          <p:nvPr/>
        </p:nvPicPr>
        <p:blipFill>
          <a:blip r:embed="rId2"/>
          <a:stretch>
            <a:fillRect/>
          </a:stretch>
        </p:blipFill>
        <p:spPr>
          <a:xfrm>
            <a:off x="3245858" y="6443197"/>
            <a:ext cx="2664183" cy="384081"/>
          </a:xfrm>
          <a:prstGeom prst="rect">
            <a:avLst/>
          </a:prstGeom>
        </p:spPr>
      </p:pic>
    </p:spTree>
    <p:extLst>
      <p:ext uri="{BB962C8B-B14F-4D97-AF65-F5344CB8AC3E}">
        <p14:creationId xmlns:p14="http://schemas.microsoft.com/office/powerpoint/2010/main" val="29828030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F4A4-D012-4A66-AF09-9B8ED212D951}"/>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343D26A0-755D-46AD-AF36-4E6F911D36AE}"/>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E5F56624-4A52-4BDD-895B-75C9E1C50560}"/>
              </a:ext>
            </a:extLst>
          </p:cNvPr>
          <p:cNvSpPr>
            <a:spLocks noGrp="1"/>
          </p:cNvSpPr>
          <p:nvPr>
            <p:ph sz="quarter" idx="1"/>
          </p:nvPr>
        </p:nvSpPr>
        <p:spPr/>
        <p:txBody>
          <a:bodyPr>
            <a:normAutofit/>
          </a:bodyPr>
          <a:lstStyle/>
          <a:p>
            <a:pPr marL="0" indent="0">
              <a:buNone/>
            </a:pPr>
            <a:r>
              <a:rPr lang="en-ZA" sz="2800" b="1" dirty="0"/>
              <a:t>Paralanguage: The ways in which we speak, rather than what we say.</a:t>
            </a:r>
          </a:p>
          <a:p>
            <a:pPr marL="0" indent="0">
              <a:buNone/>
            </a:pPr>
            <a:endParaRPr lang="en-ZA" sz="2800" b="1" dirty="0"/>
          </a:p>
          <a:p>
            <a:pPr lvl="0" fontAlgn="base"/>
            <a:r>
              <a:rPr lang="en-ZA" dirty="0"/>
              <a:t>The intonations, or rise and fall of the voice</a:t>
            </a:r>
          </a:p>
          <a:p>
            <a:pPr lvl="0" fontAlgn="base"/>
            <a:r>
              <a:rPr lang="en-ZA" dirty="0"/>
              <a:t>How fast or slowly we talk</a:t>
            </a:r>
          </a:p>
          <a:p>
            <a:pPr lvl="0" fontAlgn="base"/>
            <a:r>
              <a:rPr lang="en-ZA" dirty="0"/>
              <a:t>How loudly or softly we talk, etc.</a:t>
            </a:r>
          </a:p>
          <a:p>
            <a:pPr marL="0" indent="0">
              <a:buNone/>
            </a:pPr>
            <a:endParaRPr lang="en-ZA" sz="2800" b="1" dirty="0"/>
          </a:p>
        </p:txBody>
      </p:sp>
    </p:spTree>
    <p:extLst>
      <p:ext uri="{BB962C8B-B14F-4D97-AF65-F5344CB8AC3E}">
        <p14:creationId xmlns:p14="http://schemas.microsoft.com/office/powerpoint/2010/main" val="1124865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71F2-ADA4-4B04-9213-CF41193C6B4B}"/>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F79FA8AD-AF2F-4185-B3E4-5A115DA9810F}"/>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25176D12-CFA7-45BA-950D-CE6029A78618}"/>
              </a:ext>
            </a:extLst>
          </p:cNvPr>
          <p:cNvSpPr>
            <a:spLocks noGrp="1"/>
          </p:cNvSpPr>
          <p:nvPr>
            <p:ph sz="quarter" idx="1"/>
          </p:nvPr>
        </p:nvSpPr>
        <p:spPr/>
        <p:txBody>
          <a:bodyPr>
            <a:normAutofit/>
          </a:bodyPr>
          <a:lstStyle/>
          <a:p>
            <a:pPr marL="0" indent="0">
              <a:buNone/>
            </a:pPr>
            <a:r>
              <a:rPr lang="en-ZA" sz="2800" b="1" dirty="0"/>
              <a:t>Paralanguage</a:t>
            </a:r>
          </a:p>
          <a:p>
            <a:pPr marL="0" indent="0">
              <a:buNone/>
            </a:pPr>
            <a:endParaRPr lang="en-ZA" sz="2800" b="1" dirty="0"/>
          </a:p>
          <a:p>
            <a:pPr marL="0" indent="0">
              <a:buNone/>
            </a:pPr>
            <a:r>
              <a:rPr lang="en-ZA" dirty="0"/>
              <a:t>As we listen to paralanguage, we make up our minds about people’s</a:t>
            </a:r>
          </a:p>
          <a:p>
            <a:pPr lvl="0" fontAlgn="base"/>
            <a:r>
              <a:rPr lang="en-ZA" dirty="0"/>
              <a:t>age</a:t>
            </a:r>
          </a:p>
          <a:p>
            <a:pPr lvl="0" fontAlgn="base"/>
            <a:r>
              <a:rPr lang="en-ZA" dirty="0"/>
              <a:t>emotions</a:t>
            </a:r>
          </a:p>
          <a:p>
            <a:pPr lvl="0" fontAlgn="base"/>
            <a:r>
              <a:rPr lang="en-ZA" dirty="0"/>
              <a:t>feelings about themselves and their subject</a:t>
            </a:r>
          </a:p>
          <a:p>
            <a:pPr lvl="0" fontAlgn="base"/>
            <a:r>
              <a:rPr lang="en-ZA" dirty="0"/>
              <a:t>attitude towards us</a:t>
            </a:r>
          </a:p>
          <a:p>
            <a:pPr lvl="0" fontAlgn="base"/>
            <a:r>
              <a:rPr lang="en-ZA" dirty="0"/>
              <a:t>intelligence</a:t>
            </a:r>
          </a:p>
          <a:p>
            <a:pPr lvl="0" fontAlgn="base"/>
            <a:r>
              <a:rPr lang="en-ZA" dirty="0"/>
              <a:t>level of sophistication</a:t>
            </a:r>
          </a:p>
          <a:p>
            <a:pPr marL="0" indent="0">
              <a:buNone/>
            </a:pPr>
            <a:endParaRPr lang="en-ZA" sz="2800" b="1" dirty="0"/>
          </a:p>
        </p:txBody>
      </p:sp>
    </p:spTree>
    <p:extLst>
      <p:ext uri="{BB962C8B-B14F-4D97-AF65-F5344CB8AC3E}">
        <p14:creationId xmlns:p14="http://schemas.microsoft.com/office/powerpoint/2010/main" val="25657494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72D4-8677-4028-BA1D-54D152B7B1D6}"/>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591DF27F-E2DC-477E-99A5-293A19CC09E9}"/>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F1CE9D1E-6DE3-412F-B697-6EE8A5AF8D80}"/>
              </a:ext>
            </a:extLst>
          </p:cNvPr>
          <p:cNvSpPr>
            <a:spLocks noGrp="1"/>
          </p:cNvSpPr>
          <p:nvPr>
            <p:ph sz="quarter" idx="1"/>
          </p:nvPr>
        </p:nvSpPr>
        <p:spPr/>
        <p:txBody>
          <a:bodyPr>
            <a:normAutofit/>
          </a:bodyPr>
          <a:lstStyle/>
          <a:p>
            <a:pPr marL="0" indent="0">
              <a:buNone/>
            </a:pPr>
            <a:r>
              <a:rPr lang="en-ZA" sz="2800" b="1" dirty="0"/>
              <a:t>Kinesics: Movements as we interact</a:t>
            </a:r>
          </a:p>
          <a:p>
            <a:pPr marL="0" indent="0">
              <a:buNone/>
            </a:pPr>
            <a:endParaRPr lang="en-ZA" sz="2800" b="1" dirty="0"/>
          </a:p>
          <a:p>
            <a:pPr lvl="0" fontAlgn="base"/>
            <a:r>
              <a:rPr lang="en-ZA" dirty="0"/>
              <a:t>The way we walk</a:t>
            </a:r>
          </a:p>
          <a:p>
            <a:pPr lvl="0" fontAlgn="base"/>
            <a:r>
              <a:rPr lang="en-ZA" dirty="0"/>
              <a:t>How we stand in relation to others</a:t>
            </a:r>
          </a:p>
          <a:p>
            <a:pPr lvl="0" fontAlgn="base"/>
            <a:r>
              <a:rPr lang="en-ZA" dirty="0"/>
              <a:t>Our arm and hand movements</a:t>
            </a:r>
          </a:p>
          <a:p>
            <a:pPr lvl="0" fontAlgn="base"/>
            <a:r>
              <a:rPr lang="en-ZA" dirty="0"/>
              <a:t>The ways in which we sit</a:t>
            </a:r>
          </a:p>
          <a:p>
            <a:pPr marL="0" indent="0">
              <a:buNone/>
            </a:pPr>
            <a:endParaRPr lang="en-ZA" sz="2800" b="1" dirty="0"/>
          </a:p>
        </p:txBody>
      </p:sp>
    </p:spTree>
    <p:extLst>
      <p:ext uri="{BB962C8B-B14F-4D97-AF65-F5344CB8AC3E}">
        <p14:creationId xmlns:p14="http://schemas.microsoft.com/office/powerpoint/2010/main" val="14695444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83A5-D58F-489B-B7D5-39D608FCE108}"/>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AE471700-C561-4631-B730-160CFE738AF6}"/>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C705340C-520B-46F8-A41D-F26AD1CD38E0}"/>
              </a:ext>
            </a:extLst>
          </p:cNvPr>
          <p:cNvSpPr>
            <a:spLocks noGrp="1"/>
          </p:cNvSpPr>
          <p:nvPr>
            <p:ph sz="quarter" idx="1"/>
          </p:nvPr>
        </p:nvSpPr>
        <p:spPr/>
        <p:txBody>
          <a:bodyPr>
            <a:normAutofit/>
          </a:bodyPr>
          <a:lstStyle/>
          <a:p>
            <a:pPr marL="0" indent="0">
              <a:buNone/>
            </a:pPr>
            <a:r>
              <a:rPr lang="en-ZA" sz="2800" b="1" dirty="0"/>
              <a:t>Kinesics:</a:t>
            </a:r>
          </a:p>
          <a:p>
            <a:pPr marL="0" indent="0">
              <a:buNone/>
            </a:pPr>
            <a:endParaRPr lang="en-ZA" sz="2800" b="1" dirty="0"/>
          </a:p>
          <a:p>
            <a:pPr marL="0" indent="0">
              <a:buNone/>
            </a:pPr>
            <a:r>
              <a:rPr lang="en-ZA" dirty="0"/>
              <a:t>During presentations and interviews, it is important not to</a:t>
            </a:r>
          </a:p>
          <a:p>
            <a:pPr lvl="0" fontAlgn="base"/>
            <a:r>
              <a:rPr lang="en-ZA" dirty="0"/>
              <a:t>fold your arms</a:t>
            </a:r>
          </a:p>
          <a:p>
            <a:pPr lvl="0" fontAlgn="base"/>
            <a:r>
              <a:rPr lang="en-ZA" dirty="0"/>
              <a:t>twist your back</a:t>
            </a:r>
          </a:p>
          <a:p>
            <a:pPr lvl="0" fontAlgn="base"/>
            <a:r>
              <a:rPr lang="en-ZA" dirty="0"/>
              <a:t>cross your legs</a:t>
            </a:r>
          </a:p>
          <a:p>
            <a:pPr marL="0" indent="0">
              <a:buNone/>
            </a:pPr>
            <a:endParaRPr lang="en-ZA" sz="2800" dirty="0"/>
          </a:p>
        </p:txBody>
      </p:sp>
    </p:spTree>
    <p:extLst>
      <p:ext uri="{BB962C8B-B14F-4D97-AF65-F5344CB8AC3E}">
        <p14:creationId xmlns:p14="http://schemas.microsoft.com/office/powerpoint/2010/main" val="34814952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B599-4675-4808-8520-B16A7DCC3E44}"/>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00D723EC-2F1D-40D8-8EB4-24A30411D15E}"/>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18CAADDB-449D-4A65-B7B0-6B1151D43C44}"/>
              </a:ext>
            </a:extLst>
          </p:cNvPr>
          <p:cNvSpPr>
            <a:spLocks noGrp="1"/>
          </p:cNvSpPr>
          <p:nvPr>
            <p:ph sz="quarter" idx="1"/>
          </p:nvPr>
        </p:nvSpPr>
        <p:spPr/>
        <p:txBody>
          <a:bodyPr>
            <a:normAutofit/>
          </a:bodyPr>
          <a:lstStyle/>
          <a:p>
            <a:pPr marL="0" indent="0">
              <a:buNone/>
            </a:pPr>
            <a:r>
              <a:rPr lang="en-ZA" sz="2800" b="1" dirty="0"/>
              <a:t>Eye-Contact</a:t>
            </a:r>
          </a:p>
          <a:p>
            <a:pPr marL="0" indent="0">
              <a:buNone/>
            </a:pPr>
            <a:endParaRPr lang="en-ZA" sz="2800" b="1" dirty="0"/>
          </a:p>
          <a:p>
            <a:r>
              <a:rPr lang="en-ZA" dirty="0"/>
              <a:t>Eye contact is significant when we work with other people</a:t>
            </a:r>
          </a:p>
          <a:p>
            <a:r>
              <a:rPr lang="en-ZA" dirty="0"/>
              <a:t>Good eye contact signals that the communication channels are open</a:t>
            </a:r>
          </a:p>
          <a:p>
            <a:r>
              <a:rPr lang="en-ZA" dirty="0"/>
              <a:t>People show by the amount of eye contact whether they are dominant or submissive</a:t>
            </a:r>
          </a:p>
          <a:p>
            <a:r>
              <a:rPr lang="en-ZA" dirty="0"/>
              <a:t>During speeches, speakers should keep good eye contact with an audience, even if it is a large </a:t>
            </a:r>
          </a:p>
          <a:p>
            <a:r>
              <a:rPr lang="en-ZA" dirty="0"/>
              <a:t>Some cultures value looking down as a sign of respect</a:t>
            </a:r>
          </a:p>
        </p:txBody>
      </p:sp>
    </p:spTree>
    <p:extLst>
      <p:ext uri="{BB962C8B-B14F-4D97-AF65-F5344CB8AC3E}">
        <p14:creationId xmlns:p14="http://schemas.microsoft.com/office/powerpoint/2010/main" val="12449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4C8A-7D78-4075-9431-44F3225585EF}"/>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56392BBF-EE32-42BA-8A61-95C2F06EE533}"/>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38599F66-F3E7-4C45-926E-6682AE94CA67}"/>
              </a:ext>
            </a:extLst>
          </p:cNvPr>
          <p:cNvSpPr>
            <a:spLocks noGrp="1"/>
          </p:cNvSpPr>
          <p:nvPr>
            <p:ph sz="quarter" idx="1"/>
          </p:nvPr>
        </p:nvSpPr>
        <p:spPr/>
        <p:txBody>
          <a:bodyPr>
            <a:normAutofit/>
          </a:bodyPr>
          <a:lstStyle/>
          <a:p>
            <a:pPr marL="0" indent="0">
              <a:buNone/>
            </a:pPr>
            <a:r>
              <a:rPr lang="en-ZA" sz="2800" b="1" dirty="0"/>
              <a:t>Touching</a:t>
            </a:r>
          </a:p>
          <a:p>
            <a:pPr marL="0" indent="0">
              <a:buNone/>
            </a:pPr>
            <a:endParaRPr lang="en-ZA" sz="2800" b="1" dirty="0"/>
          </a:p>
          <a:p>
            <a:r>
              <a:rPr lang="en-ZA" dirty="0"/>
              <a:t>Cultures vary a great deal in their attitudes towards touching</a:t>
            </a:r>
          </a:p>
          <a:p>
            <a:r>
              <a:rPr lang="en-ZA" dirty="0"/>
              <a:t>Even in ‘non-touch’ cultures, however, a touch to the elbow or shoulder can be reassuring, since it is seen as non-threatening </a:t>
            </a:r>
          </a:p>
          <a:p>
            <a:r>
              <a:rPr lang="en-ZA" dirty="0"/>
              <a:t>Such touching is also effective for gaining a person’s attention</a:t>
            </a:r>
          </a:p>
          <a:p>
            <a:r>
              <a:rPr lang="en-ZA" dirty="0"/>
              <a:t>Do not touch your face when talking to others as it can be classified as lying or dishonesty</a:t>
            </a:r>
          </a:p>
        </p:txBody>
      </p:sp>
    </p:spTree>
    <p:extLst>
      <p:ext uri="{BB962C8B-B14F-4D97-AF65-F5344CB8AC3E}">
        <p14:creationId xmlns:p14="http://schemas.microsoft.com/office/powerpoint/2010/main" val="4586217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00C6-966F-49FC-9566-A3EEEBC1A09F}"/>
              </a:ext>
            </a:extLst>
          </p:cNvPr>
          <p:cNvSpPr>
            <a:spLocks noGrp="1"/>
          </p:cNvSpPr>
          <p:nvPr>
            <p:ph type="title"/>
          </p:nvPr>
        </p:nvSpPr>
        <p:spPr/>
        <p:txBody>
          <a:bodyPr/>
          <a:lstStyle/>
          <a:p>
            <a:r>
              <a:rPr lang="en-ZA" dirty="0"/>
              <a:t>Non-Verbal Communication</a:t>
            </a:r>
          </a:p>
        </p:txBody>
      </p:sp>
      <p:sp>
        <p:nvSpPr>
          <p:cNvPr id="3" name="Slide Number Placeholder 2">
            <a:extLst>
              <a:ext uri="{FF2B5EF4-FFF2-40B4-BE49-F238E27FC236}">
                <a16:creationId xmlns:a16="http://schemas.microsoft.com/office/drawing/2014/main" id="{710B6705-F829-4371-85D5-632ED1DB2713}"/>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1C65CDE8-AC81-4062-9505-26599F59027D}"/>
              </a:ext>
            </a:extLst>
          </p:cNvPr>
          <p:cNvSpPr>
            <a:spLocks noGrp="1"/>
          </p:cNvSpPr>
          <p:nvPr>
            <p:ph sz="quarter" idx="1"/>
          </p:nvPr>
        </p:nvSpPr>
        <p:spPr/>
        <p:txBody>
          <a:bodyPr>
            <a:normAutofit fontScale="85000" lnSpcReduction="10000"/>
          </a:bodyPr>
          <a:lstStyle/>
          <a:p>
            <a:pPr marL="0" indent="0">
              <a:buNone/>
            </a:pPr>
            <a:r>
              <a:rPr lang="en-ZA" sz="2800" b="1" dirty="0"/>
              <a:t>Proximity, or Distance and Territoriality</a:t>
            </a:r>
          </a:p>
          <a:p>
            <a:pPr marL="0" indent="0">
              <a:buNone/>
            </a:pPr>
            <a:endParaRPr lang="en-ZA" sz="2800" b="1" dirty="0"/>
          </a:p>
          <a:p>
            <a:r>
              <a:rPr lang="en-ZA" sz="2800" dirty="0"/>
              <a:t>All people carry a ‘space bubble’ or comfort zone </a:t>
            </a:r>
          </a:p>
          <a:p>
            <a:r>
              <a:rPr lang="en-ZA" sz="2800" dirty="0"/>
              <a:t>Invading this space can make people feel uncomfortable</a:t>
            </a:r>
          </a:p>
          <a:p>
            <a:r>
              <a:rPr lang="en-ZA" sz="2800" dirty="0"/>
              <a:t> These space bubbles vary a great deal from culture to culture</a:t>
            </a:r>
          </a:p>
          <a:p>
            <a:r>
              <a:rPr lang="en-ZA" sz="2800" dirty="0"/>
              <a:t>In the Western culture a space bubble is usually a distance of at least one-and-a-half metres </a:t>
            </a:r>
          </a:p>
          <a:p>
            <a:r>
              <a:rPr lang="en-ZA" sz="2800" dirty="0"/>
              <a:t>People who know each other tend to stand closer together when they are talking</a:t>
            </a:r>
          </a:p>
          <a:p>
            <a:r>
              <a:rPr lang="en-ZA" sz="2800" dirty="0"/>
              <a:t>People in an organisation need to study each other’s spatial needs and respect the interpersonal communication</a:t>
            </a:r>
          </a:p>
          <a:p>
            <a:pPr marL="0" indent="0">
              <a:buNone/>
            </a:pPr>
            <a:endParaRPr lang="en-ZA" sz="2800" dirty="0"/>
          </a:p>
          <a:p>
            <a:endParaRPr lang="en-ZA" dirty="0"/>
          </a:p>
        </p:txBody>
      </p:sp>
    </p:spTree>
    <p:extLst>
      <p:ext uri="{BB962C8B-B14F-4D97-AF65-F5344CB8AC3E}">
        <p14:creationId xmlns:p14="http://schemas.microsoft.com/office/powerpoint/2010/main" val="26450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97</a:t>
            </a:fld>
            <a:endParaRPr lang="en-ZA"/>
          </a:p>
        </p:txBody>
      </p:sp>
      <p:sp>
        <p:nvSpPr>
          <p:cNvPr id="8" name="Content Placeholder 4"/>
          <p:cNvSpPr txBox="1">
            <a:spLocks/>
          </p:cNvSpPr>
          <p:nvPr/>
        </p:nvSpPr>
        <p:spPr>
          <a:xfrm>
            <a:off x="2185392" y="2060848"/>
            <a:ext cx="6275040" cy="1944216"/>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400" b="1" i="1" dirty="0">
                <a:solidFill>
                  <a:srgbClr val="008080"/>
                </a:solidFill>
                <a:latin typeface="Calibri" panose="020F0502020204030204" pitchFamily="34" charset="0"/>
              </a:rPr>
              <a:t>Do Formative assessment activity 1</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Use Communication Techniques Effectively</a:t>
            </a:r>
          </a:p>
        </p:txBody>
      </p:sp>
      <p:sp>
        <p:nvSpPr>
          <p:cNvPr id="3" name="Text Placeholder 2"/>
          <p:cNvSpPr>
            <a:spLocks noGrp="1"/>
          </p:cNvSpPr>
          <p:nvPr>
            <p:ph type="body" idx="1"/>
          </p:nvPr>
        </p:nvSpPr>
        <p:spPr>
          <a:xfrm>
            <a:off x="687920" y="2547938"/>
            <a:ext cx="7772400" cy="2041080"/>
          </a:xfrm>
        </p:spPr>
        <p:txBody>
          <a:bodyPr>
            <a:noAutofit/>
          </a:bodyPr>
          <a:lstStyle/>
          <a:p>
            <a:r>
              <a:rPr lang="en-US" sz="4400" dirty="0"/>
              <a:t>Study Unit 2:</a:t>
            </a:r>
            <a:br>
              <a:rPr lang="en-US" sz="4400" dirty="0"/>
            </a:br>
            <a:r>
              <a:rPr lang="en-ZA" sz="4400" dirty="0"/>
              <a:t>Lead Discussions and Chair Meetings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98</a:t>
            </a:fld>
            <a:endParaRPr lang="en-ZA"/>
          </a:p>
        </p:txBody>
      </p:sp>
      <p:pic>
        <p:nvPicPr>
          <p:cNvPr id="6" name="Picture 5" descr="ec_i_outcomes_2.gif"/>
          <p:cNvPicPr/>
          <p:nvPr/>
        </p:nvPicPr>
        <p:blipFill>
          <a:blip r:embed="rId2" cstate="print"/>
          <a:stretch>
            <a:fillRect/>
          </a:stretch>
        </p:blipFill>
        <p:spPr>
          <a:xfrm>
            <a:off x="3635896" y="4589018"/>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Formal Meetings</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p:txBody>
          <a:bodyPr/>
          <a:lstStyle/>
          <a:p>
            <a:pPr marL="0" indent="0">
              <a:buNone/>
            </a:pPr>
            <a:endParaRPr lang="en-ZA" dirty="0"/>
          </a:p>
          <a:p>
            <a:pPr marL="0" indent="0">
              <a:buNone/>
            </a:pPr>
            <a:r>
              <a:rPr lang="en-ZA" dirty="0"/>
              <a:t>Each of the following office bearers has its own role, responsibility and duties:</a:t>
            </a:r>
          </a:p>
          <a:p>
            <a:pPr lvl="0" fontAlgn="base"/>
            <a:r>
              <a:rPr lang="en-ZA" dirty="0"/>
              <a:t>The chairperson</a:t>
            </a:r>
          </a:p>
          <a:p>
            <a:pPr lvl="0" fontAlgn="base"/>
            <a:r>
              <a:rPr lang="en-ZA" dirty="0"/>
              <a:t>The secretary</a:t>
            </a:r>
          </a:p>
          <a:p>
            <a:pPr lvl="0" fontAlgn="base"/>
            <a:r>
              <a:rPr lang="en-ZA" dirty="0"/>
              <a:t>The treasurer</a:t>
            </a:r>
          </a:p>
          <a:p>
            <a:pPr lvl="0" fontAlgn="base"/>
            <a:r>
              <a:rPr lang="en-ZA" dirty="0"/>
              <a:t>The auditor</a:t>
            </a:r>
          </a:p>
          <a:p>
            <a:pPr marL="0" indent="0">
              <a:buNone/>
            </a:pPr>
            <a:endParaRPr lang="en-ZA" dirty="0"/>
          </a:p>
        </p:txBody>
      </p:sp>
    </p:spTree>
    <p:extLst>
      <p:ext uri="{BB962C8B-B14F-4D97-AF65-F5344CB8AC3E}">
        <p14:creationId xmlns:p14="http://schemas.microsoft.com/office/powerpoint/2010/main" val="2162794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US 117871 FTP PPT v 2.pptx.140909094015" id="{8E1A3306-1B03-43FD-B8F7-375FC4B83693}" vid="{DBB82B25-47FE-44CB-A21B-7B2171C81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9615</TotalTime>
  <Words>8680</Words>
  <Application>Microsoft Office PowerPoint</Application>
  <PresentationFormat>On-screen Show (4:3)</PresentationFormat>
  <Paragraphs>1650</Paragraphs>
  <Slides>198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198</vt:i4>
      </vt:variant>
    </vt:vector>
  </HeadingPairs>
  <TitlesOfParts>
    <vt:vector size="206" baseType="lpstr">
      <vt:lpstr>Arial</vt:lpstr>
      <vt:lpstr>Calibri</vt:lpstr>
      <vt:lpstr>Courier New</vt:lpstr>
      <vt:lpstr>Symbol</vt:lpstr>
      <vt:lpstr>Times New Roman</vt:lpstr>
      <vt:lpstr>Wingdings</vt:lpstr>
      <vt:lpstr>Wingdings 2</vt:lpstr>
      <vt:lpstr>Equity</vt:lpstr>
      <vt:lpstr>Use Communication Techniques Effectively</vt:lpstr>
      <vt:lpstr>Occupational health &amp; safety and security information</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Use Communication Techniques Effectively</vt:lpstr>
      <vt:lpstr>Communication Basics</vt:lpstr>
      <vt:lpstr>Communication Basics</vt:lpstr>
      <vt:lpstr>Communication Basics</vt:lpstr>
      <vt:lpstr>Communication Basics</vt:lpstr>
      <vt:lpstr>The Communication Process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Effective Written Communication Skills</vt:lpstr>
      <vt:lpstr>Writing Formats - Memorandum</vt:lpstr>
      <vt:lpstr>Writing Formats - Memorandum</vt:lpstr>
      <vt:lpstr>Writing Formats - Memorandum</vt:lpstr>
      <vt:lpstr>Writing Formats - Memorandum</vt:lpstr>
      <vt:lpstr>Writing Formats - Memorandum</vt:lpstr>
      <vt:lpstr>Writing Formats - Memorandum</vt:lpstr>
      <vt:lpstr>Writing Formats – Business Letter</vt:lpstr>
      <vt:lpstr>Writing Formats – Business Letter</vt:lpstr>
      <vt:lpstr>Writing Formats – E-Mail</vt:lpstr>
      <vt:lpstr>Writing Formats – E-Mail</vt:lpstr>
      <vt:lpstr>Writing Formats – E-Mail</vt:lpstr>
      <vt:lpstr>Writing Formats – E-Mail</vt:lpstr>
      <vt:lpstr>Writing Formats – E-Mail</vt:lpstr>
      <vt:lpstr>Writing Formats – E-Mail</vt:lpstr>
      <vt:lpstr>Oral Communication Skills</vt:lpstr>
      <vt:lpstr>Oral Communication Skills</vt:lpstr>
      <vt:lpstr>The Role of Etiquette in Business Communication</vt:lpstr>
      <vt:lpstr>The Role of Etiquette in Business Communication</vt:lpstr>
      <vt:lpstr>The Role of Etiquette in Business Communication</vt:lpstr>
      <vt:lpstr>The Role of Etiquette in Business Communication</vt:lpstr>
      <vt:lpstr>The Role of Etiquette in Business Communication</vt:lpstr>
      <vt:lpstr>The Role of Etiquette in Business Communication</vt:lpstr>
      <vt:lpstr>The Role of Etiquette in Business Communication</vt:lpstr>
      <vt:lpstr>The Role of Etiquette in Business Communication</vt:lpstr>
      <vt:lpstr>Responding to Complaints and Queries</vt:lpstr>
      <vt:lpstr>Responding to Complaints and Queries</vt:lpstr>
      <vt:lpstr>Responding to Complaints and Queries</vt:lpstr>
      <vt:lpstr>Responding to Complaints and Queries</vt:lpstr>
      <vt:lpstr>Responding to Complaints and Queries</vt:lpstr>
      <vt:lpstr>Responding to Complaints and Queries</vt:lpstr>
      <vt:lpstr>Responding to Complaints and Queries</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Non-Verbal Communication</vt:lpstr>
      <vt:lpstr>Formative Assessment</vt:lpstr>
      <vt:lpstr>Use Communication Techniques Effectively</vt:lpstr>
      <vt:lpstr>Formal Meetings</vt:lpstr>
      <vt:lpstr>Formal Meetings</vt:lpstr>
      <vt:lpstr>Formal Meetings</vt:lpstr>
      <vt:lpstr>Formal Meetings</vt:lpstr>
      <vt:lpstr>Formal Meetings</vt:lpstr>
      <vt:lpstr>Formal Meetings</vt:lpstr>
      <vt:lpstr>Formal Meetings</vt:lpstr>
      <vt:lpstr>Formal Meetings</vt:lpstr>
      <vt:lpstr>Formal Meetings</vt:lpstr>
      <vt:lpstr>Formal Meetings</vt:lpstr>
      <vt:lpstr>Formal Meetings</vt:lpstr>
      <vt:lpstr>Formal Meetings</vt:lpstr>
      <vt:lpstr>Formal Meetings</vt:lpstr>
      <vt:lpstr>Formal Meetings</vt:lpstr>
      <vt:lpstr>Formal Meetings</vt:lpstr>
      <vt:lpstr>Meeting Rules</vt:lpstr>
      <vt:lpstr>Meeting Rules</vt:lpstr>
      <vt:lpstr>Meeting Rules</vt:lpstr>
      <vt:lpstr>Meeting Rules</vt:lpstr>
      <vt:lpstr>Meeting Rules</vt:lpstr>
      <vt:lpstr>Meeting Rules</vt:lpstr>
      <vt:lpstr>Meeting Rules</vt:lpstr>
      <vt:lpstr>Meeting Rules</vt:lpstr>
      <vt:lpstr>Meeting Rules</vt:lpstr>
      <vt:lpstr>Chairing a Meeting</vt:lpstr>
      <vt:lpstr>Meeting Documents – The Agenda</vt:lpstr>
      <vt:lpstr>Meeting Documents – The Agenda</vt:lpstr>
      <vt:lpstr>Meeting Documents – The Agenda</vt:lpstr>
      <vt:lpstr>Meeting Documents – The Agenda</vt:lpstr>
      <vt:lpstr>Meeting Documents – The Agenda</vt:lpstr>
      <vt:lpstr>Meeting Documents – The Minutes</vt:lpstr>
      <vt:lpstr>Meeting Documents – The Minutes</vt:lpstr>
      <vt:lpstr>Meeting Documents – The Minutes</vt:lpstr>
      <vt:lpstr>Meeting Documents – The Minutes</vt:lpstr>
      <vt:lpstr>Meeting Documents – The Minutes</vt:lpstr>
      <vt:lpstr>Formative Assessment</vt:lpstr>
      <vt:lpstr>Use Communication Techniques Effectively</vt:lpstr>
      <vt:lpstr>The Report</vt:lpstr>
      <vt:lpstr>The Report</vt:lpstr>
      <vt:lpstr>The Report</vt:lpstr>
      <vt:lpstr>The Report</vt:lpstr>
      <vt:lpstr>The Report</vt:lpstr>
      <vt:lpstr>The Report</vt:lpstr>
      <vt:lpstr>The Report</vt:lpstr>
      <vt:lpstr>The Report</vt:lpstr>
      <vt:lpstr>The Report</vt:lpstr>
      <vt:lpstr>The Report</vt:lpstr>
      <vt:lpstr>The Report</vt:lpstr>
      <vt:lpstr>The Report</vt:lpstr>
      <vt:lpstr>Formal Reports</vt:lpstr>
      <vt:lpstr>Formal Reports</vt:lpstr>
      <vt:lpstr>Formal Reports</vt:lpstr>
      <vt:lpstr>Formal Reports</vt:lpstr>
      <vt:lpstr>Formal Reports</vt:lpstr>
      <vt:lpstr>Formal Reports</vt:lpstr>
      <vt:lpstr>Formal Reports</vt:lpstr>
      <vt:lpstr>Formal Reports</vt:lpstr>
      <vt:lpstr>Progress Reports</vt:lpstr>
      <vt:lpstr>Progress Report Structure</vt:lpstr>
      <vt:lpstr>Progress Report Structure</vt:lpstr>
      <vt:lpstr>Progress Report Structure</vt:lpstr>
      <vt:lpstr>Accident Report (Form Report)</vt:lpstr>
      <vt:lpstr>Accident Report (Form Report)</vt:lpstr>
      <vt:lpstr>Accident Report Format</vt:lpstr>
      <vt:lpstr>Accident Report Format</vt:lpstr>
      <vt:lpstr>Accident Report Format</vt:lpstr>
      <vt:lpstr>Formative Assessment</vt:lpstr>
      <vt:lpstr>Use Communication Techniques Effectively</vt:lpstr>
      <vt:lpstr>Introduction</vt:lpstr>
      <vt:lpstr>Formats for a Talk/Presentation</vt:lpstr>
      <vt:lpstr>Formats for a Talk/Presentation</vt:lpstr>
      <vt:lpstr>Formats for a Talk/Presentation</vt:lpstr>
      <vt:lpstr>Formats for a Talk/Presentation</vt:lpstr>
      <vt:lpstr>Formats for a Talk/Presentation</vt:lpstr>
      <vt:lpstr>Preparing for a Talk/Presentation - Procedure</vt:lpstr>
      <vt:lpstr>Preparing for a Talk/Presentation - Procedure</vt:lpstr>
      <vt:lpstr>Preparing for a Talk/Presentation – Cue Cards</vt:lpstr>
      <vt:lpstr>Preparing for a Talk/Presentation – The Outline</vt:lpstr>
      <vt:lpstr>Presenting a Talk/Presentation </vt:lpstr>
      <vt:lpstr>Presenting a Talk/Presentation </vt:lpstr>
      <vt:lpstr>The Speaker’s Credibility</vt:lpstr>
      <vt:lpstr>The Speaker’s Credibility</vt:lpstr>
      <vt:lpstr>The Speaker’s Credibility</vt:lpstr>
      <vt:lpstr>The Speaker’s Credibility</vt:lpstr>
      <vt:lpstr>The Speaker’s Credibility</vt:lpstr>
      <vt:lpstr>Using Audio-Visual Aids</vt:lpstr>
      <vt:lpstr>Using Audio-Visual Aids</vt:lpstr>
      <vt:lpstr>Using Audio-Visual Aids</vt:lpstr>
      <vt:lpstr>Using Audio-Visual Aids</vt:lpstr>
      <vt:lpstr>Using Audio-Visual Aids</vt:lpstr>
      <vt:lpstr>Using Audio-Visual Aids</vt:lpstr>
      <vt:lpstr>Using Audio-Visual Aids</vt:lpstr>
      <vt:lpstr>Using Audio-Visual Aids</vt:lpstr>
      <vt:lpstr>Using Audio-Visual Aids</vt:lpstr>
      <vt:lpstr>Using Audio-Visual Aids</vt:lpstr>
      <vt:lpstr>Using Audio-Visual Aids</vt:lpstr>
      <vt:lpstr>Using Audio-Visual Aids</vt:lpstr>
      <vt:lpstr>Using Audio-Visual Aids</vt:lpstr>
      <vt:lpstr>Formative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Sandys</dc:creator>
  <cp:lastModifiedBy>Jorina Olivier</cp:lastModifiedBy>
  <cp:revision>754</cp:revision>
  <dcterms:created xsi:type="dcterms:W3CDTF">2011-11-11T09:45:04Z</dcterms:created>
  <dcterms:modified xsi:type="dcterms:W3CDTF">2017-09-22T05:54:48Z</dcterms:modified>
</cp:coreProperties>
</file>